
<file path=[Content_Types].xml><?xml version="1.0" encoding="utf-8"?>
<Types xmlns="http://schemas.openxmlformats.org/package/2006/content-types">
  <Default Extension="jpg" ContentType="image/jpg"/>
  <Default Extension="emf" ContentType="image/x-emf"/>
  <Default Extension="jpeg" ContentType="image/jpeg"/>
  <Default Extension="xml" ContentType="application/xml"/>
  <Default Extension="vml" ContentType="application/vnd.openxmlformats-officedocument.vmlDrawing"/>
  <Default Extension="tmp" ContentType="image/jpeg"/>
  <Default Extension="wdp" ContentType="image/vnd.ms-photo"/>
  <Default Extension="tif" ContentType="image/tiff"/>
  <Default Extension="png" ContentType="image/png"/>
  <Default Extension="bin" ContentType="application/vnd.openxmlformats-officedocument.oleObject"/>
  <Default Extension="wmf" ContentType="image/x-wmf"/>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media/image196.jpg" ContentType="image/jpeg"/>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media/image337.jpg" ContentType="image/jpeg"/>
  <Override PartName="/ppt/notesSlides/notesSlide32.xml" ContentType="application/vnd.openxmlformats-officedocument.presentationml.notesSlide+xml"/>
  <Override PartName="/ppt/media/image338.jpg" ContentType="image/jpeg"/>
  <Override PartName="/ppt/media/image339.jpg" ContentType="image/jpeg"/>
  <Override PartName="/ppt/notesSlides/notesSlide33.xml" ContentType="application/vnd.openxmlformats-officedocument.presentationml.notesSlide+xml"/>
  <Override PartName="/ppt/media/image340.jpg" ContentType="image/jpeg"/>
  <Override PartName="/ppt/notesSlides/notesSlide34.xml" ContentType="application/vnd.openxmlformats-officedocument.presentationml.notesSlide+xml"/>
  <Override PartName="/ppt/notesSlides/notesSlide35.xml" ContentType="application/vnd.openxmlformats-officedocument.presentationml.notesSlide+xml"/>
  <Override PartName="/ppt/media/image344.jpg" ContentType="image/jpeg"/>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media/image351.jpg" ContentType="image/jpeg"/>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9"/>
  </p:notesMasterIdLst>
  <p:sldIdLst>
    <p:sldId id="364" r:id="rId2"/>
    <p:sldId id="492" r:id="rId3"/>
    <p:sldId id="504" r:id="rId4"/>
    <p:sldId id="503" r:id="rId5"/>
    <p:sldId id="501" r:id="rId6"/>
    <p:sldId id="493" r:id="rId7"/>
    <p:sldId id="505" r:id="rId8"/>
    <p:sldId id="494" r:id="rId9"/>
    <p:sldId id="445" r:id="rId10"/>
    <p:sldId id="449" r:id="rId11"/>
    <p:sldId id="507" r:id="rId12"/>
    <p:sldId id="495" r:id="rId13"/>
    <p:sldId id="496" r:id="rId14"/>
    <p:sldId id="506" r:id="rId15"/>
    <p:sldId id="497" r:id="rId16"/>
    <p:sldId id="530" r:id="rId17"/>
    <p:sldId id="377" r:id="rId18"/>
    <p:sldId id="367" r:id="rId19"/>
    <p:sldId id="368" r:id="rId20"/>
    <p:sldId id="425" r:id="rId21"/>
    <p:sldId id="370" r:id="rId22"/>
    <p:sldId id="371" r:id="rId23"/>
    <p:sldId id="372" r:id="rId24"/>
    <p:sldId id="426" r:id="rId25"/>
    <p:sldId id="427" r:id="rId26"/>
    <p:sldId id="428" r:id="rId27"/>
    <p:sldId id="373" r:id="rId28"/>
    <p:sldId id="374" r:id="rId29"/>
    <p:sldId id="375" r:id="rId30"/>
    <p:sldId id="376" r:id="rId31"/>
    <p:sldId id="429" r:id="rId32"/>
    <p:sldId id="430" r:id="rId33"/>
    <p:sldId id="529" r:id="rId34"/>
    <p:sldId id="329" r:id="rId35"/>
    <p:sldId id="330" r:id="rId36"/>
    <p:sldId id="263" r:id="rId37"/>
    <p:sldId id="331" r:id="rId38"/>
    <p:sldId id="407" r:id="rId39"/>
    <p:sldId id="408" r:id="rId40"/>
    <p:sldId id="409" r:id="rId41"/>
    <p:sldId id="471" r:id="rId42"/>
    <p:sldId id="472" r:id="rId43"/>
    <p:sldId id="473" r:id="rId44"/>
    <p:sldId id="474" r:id="rId45"/>
    <p:sldId id="475" r:id="rId46"/>
    <p:sldId id="476" r:id="rId47"/>
    <p:sldId id="477" r:id="rId48"/>
    <p:sldId id="478" r:id="rId49"/>
    <p:sldId id="517" r:id="rId50"/>
    <p:sldId id="518" r:id="rId51"/>
    <p:sldId id="509" r:id="rId52"/>
    <p:sldId id="510" r:id="rId53"/>
    <p:sldId id="511" r:id="rId54"/>
    <p:sldId id="514" r:id="rId55"/>
    <p:sldId id="515" r:id="rId56"/>
    <p:sldId id="516" r:id="rId57"/>
    <p:sldId id="479" r:id="rId58"/>
    <p:sldId id="528" r:id="rId59"/>
    <p:sldId id="480" r:id="rId60"/>
    <p:sldId id="481" r:id="rId61"/>
    <p:sldId id="482" r:id="rId62"/>
    <p:sldId id="486" r:id="rId63"/>
    <p:sldId id="487" r:id="rId64"/>
    <p:sldId id="488" r:id="rId65"/>
    <p:sldId id="489" r:id="rId66"/>
    <p:sldId id="527" r:id="rId67"/>
    <p:sldId id="356" r:id="rId68"/>
    <p:sldId id="378" r:id="rId69"/>
    <p:sldId id="379" r:id="rId70"/>
    <p:sldId id="380" r:id="rId71"/>
    <p:sldId id="381" r:id="rId72"/>
    <p:sldId id="382" r:id="rId73"/>
    <p:sldId id="432" r:id="rId74"/>
    <p:sldId id="433" r:id="rId75"/>
    <p:sldId id="434" r:id="rId76"/>
    <p:sldId id="435" r:id="rId77"/>
    <p:sldId id="436" r:id="rId78"/>
    <p:sldId id="543" r:id="rId79"/>
    <p:sldId id="544" r:id="rId80"/>
    <p:sldId id="545" r:id="rId81"/>
    <p:sldId id="546" r:id="rId82"/>
    <p:sldId id="547" r:id="rId83"/>
    <p:sldId id="548" r:id="rId84"/>
    <p:sldId id="549" r:id="rId85"/>
    <p:sldId id="390" r:id="rId86"/>
    <p:sldId id="391" r:id="rId87"/>
    <p:sldId id="437" r:id="rId88"/>
    <p:sldId id="439" r:id="rId89"/>
    <p:sldId id="440" r:id="rId90"/>
    <p:sldId id="521" r:id="rId91"/>
    <p:sldId id="498" r:id="rId92"/>
    <p:sldId id="499" r:id="rId93"/>
    <p:sldId id="522" r:id="rId94"/>
    <p:sldId id="550" r:id="rId95"/>
    <p:sldId id="441" r:id="rId96"/>
    <p:sldId id="467" r:id="rId97"/>
    <p:sldId id="365" r:id="rId9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73491"/>
  </p:normalViewPr>
  <p:slideViewPr>
    <p:cSldViewPr snapToGrid="0" snapToObjects="1">
      <p:cViewPr varScale="1">
        <p:scale>
          <a:sx n="64" d="100"/>
          <a:sy n="64" d="100"/>
        </p:scale>
        <p:origin x="1600"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01" Type="http://schemas.openxmlformats.org/officeDocument/2006/relationships/viewProps" Target="viewProps.xml"/><Relationship Id="rId102" Type="http://schemas.openxmlformats.org/officeDocument/2006/relationships/theme" Target="theme/theme1.xml"/><Relationship Id="rId10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90" Type="http://schemas.openxmlformats.org/officeDocument/2006/relationships/slide" Target="slides/slide89.xml"/><Relationship Id="rId91" Type="http://schemas.openxmlformats.org/officeDocument/2006/relationships/slide" Target="slides/slide90.xml"/><Relationship Id="rId92" Type="http://schemas.openxmlformats.org/officeDocument/2006/relationships/slide" Target="slides/slide91.xml"/><Relationship Id="rId93" Type="http://schemas.openxmlformats.org/officeDocument/2006/relationships/slide" Target="slides/slide92.xml"/><Relationship Id="rId94" Type="http://schemas.openxmlformats.org/officeDocument/2006/relationships/slide" Target="slides/slide93.xml"/><Relationship Id="rId95" Type="http://schemas.openxmlformats.org/officeDocument/2006/relationships/slide" Target="slides/slide94.xml"/><Relationship Id="rId96" Type="http://schemas.openxmlformats.org/officeDocument/2006/relationships/slide" Target="slides/slide95.xml"/><Relationship Id="rId97" Type="http://schemas.openxmlformats.org/officeDocument/2006/relationships/slide" Target="slides/slide96.xml"/><Relationship Id="rId98" Type="http://schemas.openxmlformats.org/officeDocument/2006/relationships/slide" Target="slides/slide97.xml"/><Relationship Id="rId99" Type="http://schemas.openxmlformats.org/officeDocument/2006/relationships/notesMaster" Target="notesMasters/notesMaster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100" Type="http://schemas.openxmlformats.org/officeDocument/2006/relationships/presProps" Target="presProps.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6.emf"/><Relationship Id="rId2" Type="http://schemas.openxmlformats.org/officeDocument/2006/relationships/image" Target="../media/image217.emf"/><Relationship Id="rId3" Type="http://schemas.openxmlformats.org/officeDocument/2006/relationships/image" Target="../media/image21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2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4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A1E1C2-AFF0-444D-944B-70B0BDFD4AE9}" type="datetimeFigureOut">
              <a:rPr kumimoji="1" lang="zh-CN" altLang="en-US" smtClean="0"/>
              <a:t>2019/4/16</a:t>
            </a:fld>
            <a:endParaRPr kumimoji="1"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79FEBF-58FD-7C4A-A9B1-689ACA07A9DD}" type="slidenum">
              <a:rPr kumimoji="1" lang="zh-CN" altLang="en-US" smtClean="0"/>
              <a:t>‹#›</a:t>
            </a:fld>
            <a:endParaRPr kumimoji="1" lang="zh-CN" altLang="en-US"/>
          </a:p>
        </p:txBody>
      </p:sp>
    </p:spTree>
    <p:extLst>
      <p:ext uri="{BB962C8B-B14F-4D97-AF65-F5344CB8AC3E}">
        <p14:creationId xmlns:p14="http://schemas.microsoft.com/office/powerpoint/2010/main" val="176670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6.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8.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9.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0.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2.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3.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4.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5.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6.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7.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8.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9.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9</a:t>
            </a:fld>
            <a:endParaRPr kumimoji="1" lang="zh-CN" altLang="en-US"/>
          </a:p>
        </p:txBody>
      </p:sp>
    </p:spTree>
    <p:extLst>
      <p:ext uri="{BB962C8B-B14F-4D97-AF65-F5344CB8AC3E}">
        <p14:creationId xmlns:p14="http://schemas.microsoft.com/office/powerpoint/2010/main" val="19857422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16</a:t>
            </a:fld>
            <a:endParaRPr kumimoji="1" lang="zh-CN" altLang="en-US"/>
          </a:p>
        </p:txBody>
      </p:sp>
    </p:spTree>
    <p:extLst>
      <p:ext uri="{BB962C8B-B14F-4D97-AF65-F5344CB8AC3E}">
        <p14:creationId xmlns:p14="http://schemas.microsoft.com/office/powerpoint/2010/main" val="1359800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25</a:t>
            </a:fld>
            <a:endParaRPr kumimoji="1" lang="zh-CN" altLang="en-US"/>
          </a:p>
        </p:txBody>
      </p:sp>
    </p:spTree>
    <p:extLst>
      <p:ext uri="{BB962C8B-B14F-4D97-AF65-F5344CB8AC3E}">
        <p14:creationId xmlns:p14="http://schemas.microsoft.com/office/powerpoint/2010/main" val="5401563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26</a:t>
            </a:fld>
            <a:endParaRPr kumimoji="1" lang="zh-CN" altLang="en-US"/>
          </a:p>
        </p:txBody>
      </p:sp>
    </p:spTree>
    <p:extLst>
      <p:ext uri="{BB962C8B-B14F-4D97-AF65-F5344CB8AC3E}">
        <p14:creationId xmlns:p14="http://schemas.microsoft.com/office/powerpoint/2010/main" val="22001226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27</a:t>
            </a:fld>
            <a:endParaRPr kumimoji="1" lang="zh-CN" altLang="en-US"/>
          </a:p>
        </p:txBody>
      </p:sp>
    </p:spTree>
    <p:extLst>
      <p:ext uri="{BB962C8B-B14F-4D97-AF65-F5344CB8AC3E}">
        <p14:creationId xmlns:p14="http://schemas.microsoft.com/office/powerpoint/2010/main" val="4854353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33</a:t>
            </a:fld>
            <a:endParaRPr kumimoji="1" lang="zh-CN" altLang="en-US"/>
          </a:p>
        </p:txBody>
      </p:sp>
    </p:spTree>
    <p:extLst>
      <p:ext uri="{BB962C8B-B14F-4D97-AF65-F5344CB8AC3E}">
        <p14:creationId xmlns:p14="http://schemas.microsoft.com/office/powerpoint/2010/main" val="413276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38</a:t>
            </a:fld>
            <a:endParaRPr kumimoji="1" lang="zh-CN" altLang="en-US"/>
          </a:p>
        </p:txBody>
      </p:sp>
    </p:spTree>
    <p:extLst>
      <p:ext uri="{BB962C8B-B14F-4D97-AF65-F5344CB8AC3E}">
        <p14:creationId xmlns:p14="http://schemas.microsoft.com/office/powerpoint/2010/main" val="19297474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39</a:t>
            </a:fld>
            <a:endParaRPr kumimoji="1" lang="zh-CN" altLang="en-US"/>
          </a:p>
        </p:txBody>
      </p:sp>
    </p:spTree>
    <p:extLst>
      <p:ext uri="{BB962C8B-B14F-4D97-AF65-F5344CB8AC3E}">
        <p14:creationId xmlns:p14="http://schemas.microsoft.com/office/powerpoint/2010/main" val="1991203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40</a:t>
            </a:fld>
            <a:endParaRPr kumimoji="1" lang="zh-CN" altLang="en-US"/>
          </a:p>
        </p:txBody>
      </p:sp>
    </p:spTree>
    <p:extLst>
      <p:ext uri="{BB962C8B-B14F-4D97-AF65-F5344CB8AC3E}">
        <p14:creationId xmlns:p14="http://schemas.microsoft.com/office/powerpoint/2010/main" val="2505818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41</a:t>
            </a:fld>
            <a:endParaRPr kumimoji="1" lang="zh-CN" altLang="en-US"/>
          </a:p>
        </p:txBody>
      </p:sp>
    </p:spTree>
    <p:extLst>
      <p:ext uri="{BB962C8B-B14F-4D97-AF65-F5344CB8AC3E}">
        <p14:creationId xmlns:p14="http://schemas.microsoft.com/office/powerpoint/2010/main" val="14450630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42</a:t>
            </a:fld>
            <a:endParaRPr kumimoji="1" lang="zh-CN" altLang="en-US"/>
          </a:p>
        </p:txBody>
      </p:sp>
    </p:spTree>
    <p:extLst>
      <p:ext uri="{BB962C8B-B14F-4D97-AF65-F5344CB8AC3E}">
        <p14:creationId xmlns:p14="http://schemas.microsoft.com/office/powerpoint/2010/main" val="13194706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43</a:t>
            </a:fld>
            <a:endParaRPr kumimoji="1" lang="zh-CN" altLang="en-US"/>
          </a:p>
        </p:txBody>
      </p:sp>
    </p:spTree>
    <p:extLst>
      <p:ext uri="{BB962C8B-B14F-4D97-AF65-F5344CB8AC3E}">
        <p14:creationId xmlns:p14="http://schemas.microsoft.com/office/powerpoint/2010/main" val="1197759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44</a:t>
            </a:fld>
            <a:endParaRPr kumimoji="1" lang="zh-CN" altLang="en-US"/>
          </a:p>
        </p:txBody>
      </p:sp>
    </p:spTree>
    <p:extLst>
      <p:ext uri="{BB962C8B-B14F-4D97-AF65-F5344CB8AC3E}">
        <p14:creationId xmlns:p14="http://schemas.microsoft.com/office/powerpoint/2010/main" val="16628376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45</a:t>
            </a:fld>
            <a:endParaRPr kumimoji="1" lang="zh-CN" altLang="en-US"/>
          </a:p>
        </p:txBody>
      </p:sp>
    </p:spTree>
    <p:extLst>
      <p:ext uri="{BB962C8B-B14F-4D97-AF65-F5344CB8AC3E}">
        <p14:creationId xmlns:p14="http://schemas.microsoft.com/office/powerpoint/2010/main" val="10090555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46</a:t>
            </a:fld>
            <a:endParaRPr kumimoji="1" lang="zh-CN" altLang="en-US"/>
          </a:p>
        </p:txBody>
      </p:sp>
    </p:spTree>
    <p:extLst>
      <p:ext uri="{BB962C8B-B14F-4D97-AF65-F5344CB8AC3E}">
        <p14:creationId xmlns:p14="http://schemas.microsoft.com/office/powerpoint/2010/main" val="1869550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AE3CD78-3D3F-41EB-9669-F7B1FFA00098}" type="slidenum">
              <a:rPr lang="zh-CN" altLang="en-US" smtClean="0"/>
              <a:t>49</a:t>
            </a:fld>
            <a:endParaRPr lang="zh-CN" altLang="en-US"/>
          </a:p>
        </p:txBody>
      </p:sp>
    </p:spTree>
    <p:extLst>
      <p:ext uri="{BB962C8B-B14F-4D97-AF65-F5344CB8AC3E}">
        <p14:creationId xmlns:p14="http://schemas.microsoft.com/office/powerpoint/2010/main" val="14086468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53</a:t>
            </a:fld>
            <a:endParaRPr kumimoji="1" lang="zh-CN" altLang="en-US"/>
          </a:p>
        </p:txBody>
      </p:sp>
    </p:spTree>
    <p:extLst>
      <p:ext uri="{BB962C8B-B14F-4D97-AF65-F5344CB8AC3E}">
        <p14:creationId xmlns:p14="http://schemas.microsoft.com/office/powerpoint/2010/main" val="13631697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54</a:t>
            </a:fld>
            <a:endParaRPr kumimoji="1" lang="zh-CN" altLang="en-US"/>
          </a:p>
        </p:txBody>
      </p:sp>
    </p:spTree>
    <p:extLst>
      <p:ext uri="{BB962C8B-B14F-4D97-AF65-F5344CB8AC3E}">
        <p14:creationId xmlns:p14="http://schemas.microsoft.com/office/powerpoint/2010/main" val="10092405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55</a:t>
            </a:fld>
            <a:endParaRPr kumimoji="1" lang="zh-CN" altLang="en-US"/>
          </a:p>
        </p:txBody>
      </p:sp>
    </p:spTree>
    <p:extLst>
      <p:ext uri="{BB962C8B-B14F-4D97-AF65-F5344CB8AC3E}">
        <p14:creationId xmlns:p14="http://schemas.microsoft.com/office/powerpoint/2010/main" val="9495815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56</a:t>
            </a:fld>
            <a:endParaRPr kumimoji="1" lang="zh-CN" altLang="en-US"/>
          </a:p>
        </p:txBody>
      </p:sp>
    </p:spTree>
    <p:extLst>
      <p:ext uri="{BB962C8B-B14F-4D97-AF65-F5344CB8AC3E}">
        <p14:creationId xmlns:p14="http://schemas.microsoft.com/office/powerpoint/2010/main" val="15530393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57</a:t>
            </a:fld>
            <a:endParaRPr kumimoji="1" lang="zh-CN" altLang="en-US"/>
          </a:p>
        </p:txBody>
      </p:sp>
    </p:spTree>
    <p:extLst>
      <p:ext uri="{BB962C8B-B14F-4D97-AF65-F5344CB8AC3E}">
        <p14:creationId xmlns:p14="http://schemas.microsoft.com/office/powerpoint/2010/main" val="736868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58</a:t>
            </a:fld>
            <a:endParaRPr kumimoji="1" lang="zh-CN" altLang="en-US"/>
          </a:p>
        </p:txBody>
      </p:sp>
    </p:spTree>
    <p:extLst>
      <p:ext uri="{BB962C8B-B14F-4D97-AF65-F5344CB8AC3E}">
        <p14:creationId xmlns:p14="http://schemas.microsoft.com/office/powerpoint/2010/main" val="1547614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62</a:t>
            </a:fld>
            <a:endParaRPr kumimoji="1" lang="zh-CN" altLang="en-US"/>
          </a:p>
        </p:txBody>
      </p:sp>
    </p:spTree>
    <p:extLst>
      <p:ext uri="{BB962C8B-B14F-4D97-AF65-F5344CB8AC3E}">
        <p14:creationId xmlns:p14="http://schemas.microsoft.com/office/powerpoint/2010/main" val="10269352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63</a:t>
            </a:fld>
            <a:endParaRPr kumimoji="1" lang="zh-CN" altLang="en-US"/>
          </a:p>
        </p:txBody>
      </p:sp>
    </p:spTree>
    <p:extLst>
      <p:ext uri="{BB962C8B-B14F-4D97-AF65-F5344CB8AC3E}">
        <p14:creationId xmlns:p14="http://schemas.microsoft.com/office/powerpoint/2010/main" val="6998226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64</a:t>
            </a:fld>
            <a:endParaRPr kumimoji="1" lang="zh-CN" altLang="en-US"/>
          </a:p>
        </p:txBody>
      </p:sp>
    </p:spTree>
    <p:extLst>
      <p:ext uri="{BB962C8B-B14F-4D97-AF65-F5344CB8AC3E}">
        <p14:creationId xmlns:p14="http://schemas.microsoft.com/office/powerpoint/2010/main" val="7309762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65</a:t>
            </a:fld>
            <a:endParaRPr kumimoji="1" lang="zh-CN" altLang="en-US"/>
          </a:p>
        </p:txBody>
      </p:sp>
    </p:spTree>
    <p:extLst>
      <p:ext uri="{BB962C8B-B14F-4D97-AF65-F5344CB8AC3E}">
        <p14:creationId xmlns:p14="http://schemas.microsoft.com/office/powerpoint/2010/main" val="15366807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66</a:t>
            </a:fld>
            <a:endParaRPr kumimoji="1" lang="zh-CN" altLang="en-US"/>
          </a:p>
        </p:txBody>
      </p:sp>
    </p:spTree>
    <p:extLst>
      <p:ext uri="{BB962C8B-B14F-4D97-AF65-F5344CB8AC3E}">
        <p14:creationId xmlns:p14="http://schemas.microsoft.com/office/powerpoint/2010/main" val="17615670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67</a:t>
            </a:fld>
            <a:endParaRPr kumimoji="1" lang="zh-CN" altLang="en-US"/>
          </a:p>
        </p:txBody>
      </p:sp>
    </p:spTree>
    <p:extLst>
      <p:ext uri="{BB962C8B-B14F-4D97-AF65-F5344CB8AC3E}">
        <p14:creationId xmlns:p14="http://schemas.microsoft.com/office/powerpoint/2010/main" val="19027203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74</a:t>
            </a:fld>
            <a:endParaRPr kumimoji="1" lang="zh-CN" altLang="en-US"/>
          </a:p>
        </p:txBody>
      </p:sp>
    </p:spTree>
    <p:extLst>
      <p:ext uri="{BB962C8B-B14F-4D97-AF65-F5344CB8AC3E}">
        <p14:creationId xmlns:p14="http://schemas.microsoft.com/office/powerpoint/2010/main" val="14842771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75</a:t>
            </a:fld>
            <a:endParaRPr kumimoji="1" lang="zh-CN" altLang="en-US"/>
          </a:p>
        </p:txBody>
      </p:sp>
    </p:spTree>
    <p:extLst>
      <p:ext uri="{BB962C8B-B14F-4D97-AF65-F5344CB8AC3E}">
        <p14:creationId xmlns:p14="http://schemas.microsoft.com/office/powerpoint/2010/main" val="33523589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76</a:t>
            </a:fld>
            <a:endParaRPr kumimoji="1" lang="zh-CN" altLang="en-US"/>
          </a:p>
        </p:txBody>
      </p:sp>
    </p:spTree>
    <p:extLst>
      <p:ext uri="{BB962C8B-B14F-4D97-AF65-F5344CB8AC3E}">
        <p14:creationId xmlns:p14="http://schemas.microsoft.com/office/powerpoint/2010/main" val="7429452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77</a:t>
            </a:fld>
            <a:endParaRPr kumimoji="1" lang="zh-CN" altLang="en-US"/>
          </a:p>
        </p:txBody>
      </p:sp>
    </p:spTree>
    <p:extLst>
      <p:ext uri="{BB962C8B-B14F-4D97-AF65-F5344CB8AC3E}">
        <p14:creationId xmlns:p14="http://schemas.microsoft.com/office/powerpoint/2010/main" val="3445750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78</a:t>
            </a:fld>
            <a:endParaRPr kumimoji="1" lang="zh-CN" altLang="en-US"/>
          </a:p>
        </p:txBody>
      </p:sp>
    </p:spTree>
    <p:extLst>
      <p:ext uri="{BB962C8B-B14F-4D97-AF65-F5344CB8AC3E}">
        <p14:creationId xmlns:p14="http://schemas.microsoft.com/office/powerpoint/2010/main" val="20708113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在文字检测中，有个</a:t>
            </a:r>
            <a:r>
              <a:rPr lang="en-US" altLang="zh-CN" dirty="0" smtClean="0"/>
              <a:t>RRPN</a:t>
            </a:r>
            <a:r>
              <a:rPr lang="zh-CN" altLang="en-US" dirty="0" smtClean="0"/>
              <a:t>的工作，它采用了在</a:t>
            </a:r>
            <a:r>
              <a:rPr lang="en-US" altLang="zh-CN" dirty="0" smtClean="0"/>
              <a:t>RPN</a:t>
            </a:r>
            <a:r>
              <a:rPr lang="zh-CN" altLang="en-US" dirty="0" smtClean="0"/>
              <a:t>中加入斜</a:t>
            </a:r>
            <a:r>
              <a:rPr lang="en-US" altLang="zh-CN" dirty="0" smtClean="0"/>
              <a:t>anchor</a:t>
            </a:r>
            <a:r>
              <a:rPr lang="zh-CN" altLang="en-US" dirty="0" smtClean="0"/>
              <a:t>的设计得到旋转候选矩形框，然后再做</a:t>
            </a:r>
            <a:r>
              <a:rPr lang="en-US" altLang="zh-CN" dirty="0" err="1" smtClean="0"/>
              <a:t>RRoI</a:t>
            </a:r>
            <a:r>
              <a:rPr lang="en-US" altLang="zh-CN" dirty="0" smtClean="0"/>
              <a:t> warping</a:t>
            </a:r>
            <a:r>
              <a:rPr lang="zh-CN" altLang="en-US" dirty="0" smtClean="0"/>
              <a:t>。</a:t>
            </a:r>
            <a:r>
              <a:rPr lang="en-US" altLang="zh-CN" dirty="0" smtClean="0"/>
              <a:t>RRPN</a:t>
            </a:r>
            <a:r>
              <a:rPr lang="zh-CN" altLang="en-US" dirty="0" smtClean="0"/>
              <a:t>的设计使得</a:t>
            </a:r>
            <a:r>
              <a:rPr lang="en-US" altLang="zh-CN" dirty="0" smtClean="0"/>
              <a:t>anchor</a:t>
            </a:r>
            <a:r>
              <a:rPr lang="zh-CN" altLang="en-US" dirty="0" smtClean="0"/>
              <a:t>的个数增加了一个维度。增加了很大的计算开销。另外</a:t>
            </a:r>
            <a:r>
              <a:rPr lang="en-US" altLang="zh-CN" dirty="0" smtClean="0"/>
              <a:t>RRPN</a:t>
            </a:r>
            <a:r>
              <a:rPr lang="zh-CN" altLang="en-US" dirty="0" smtClean="0"/>
              <a:t>在回归的时候，没有使用相对坐标</a:t>
            </a:r>
            <a:r>
              <a:rPr lang="en-US" altLang="zh-CN" dirty="0" smtClean="0"/>
              <a:t>,</a:t>
            </a:r>
            <a:r>
              <a:rPr lang="zh-CN" altLang="en-US" dirty="0" smtClean="0"/>
              <a:t>这点我们后面会讲。此外，它使用的是</a:t>
            </a:r>
            <a:r>
              <a:rPr lang="en-US" altLang="zh-CN" dirty="0" smtClean="0"/>
              <a:t>pooling</a:t>
            </a:r>
            <a:r>
              <a:rPr lang="zh-CN" altLang="en-US" dirty="0" smtClean="0"/>
              <a:t>操作而不是</a:t>
            </a:r>
            <a:r>
              <a:rPr lang="en-US" altLang="zh-CN" dirty="0" smtClean="0"/>
              <a:t>align</a:t>
            </a:r>
            <a:r>
              <a:rPr lang="zh-CN" altLang="en-US" dirty="0" smtClean="0"/>
              <a:t>操作，这也造成了特征没有对齐</a:t>
            </a:r>
          </a:p>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79</a:t>
            </a:fld>
            <a:endParaRPr kumimoji="1" lang="zh-CN" altLang="en-US"/>
          </a:p>
        </p:txBody>
      </p:sp>
    </p:spTree>
    <p:extLst>
      <p:ext uri="{BB962C8B-B14F-4D97-AF65-F5344CB8AC3E}">
        <p14:creationId xmlns:p14="http://schemas.microsoft.com/office/powerpoint/2010/main" val="11255108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dirty="0" err="1" smtClean="0"/>
              <a:t>RRoI</a:t>
            </a:r>
            <a:r>
              <a:rPr lang="en-US" altLang="zh-CN" dirty="0" smtClean="0"/>
              <a:t> Learner</a:t>
            </a:r>
            <a:r>
              <a:rPr lang="zh-CN" altLang="en-US" dirty="0" smtClean="0"/>
              <a:t>使用一个正的</a:t>
            </a:r>
            <a:r>
              <a:rPr lang="en-US" altLang="zh-CN" dirty="0" err="1" smtClean="0"/>
              <a:t>psroipooling</a:t>
            </a:r>
            <a:r>
              <a:rPr lang="zh-CN" altLang="en-US" dirty="0" smtClean="0"/>
              <a:t>得到</a:t>
            </a:r>
            <a:r>
              <a:rPr lang="en-US" altLang="zh-CN" dirty="0" smtClean="0"/>
              <a:t>pooling</a:t>
            </a:r>
            <a:r>
              <a:rPr lang="zh-CN" altLang="en-US" dirty="0" smtClean="0"/>
              <a:t>之后的</a:t>
            </a:r>
            <a:r>
              <a:rPr lang="en-US" altLang="zh-CN" dirty="0" smtClean="0"/>
              <a:t>feature,</a:t>
            </a:r>
            <a:r>
              <a:rPr lang="zh-CN" altLang="en-US" dirty="0" smtClean="0"/>
              <a:t>然后直接接一个全连接层，学习出</a:t>
            </a:r>
            <a:r>
              <a:rPr lang="en-US" altLang="zh-CN" dirty="0" err="1" smtClean="0"/>
              <a:t>HRoI</a:t>
            </a:r>
            <a:r>
              <a:rPr lang="zh-CN" altLang="en-US" dirty="0" smtClean="0"/>
              <a:t>相对</a:t>
            </a:r>
            <a:r>
              <a:rPr lang="en-US" altLang="zh-CN" dirty="0" smtClean="0"/>
              <a:t>ground truth</a:t>
            </a:r>
            <a:r>
              <a:rPr lang="zh-CN" altLang="en-US" dirty="0" smtClean="0"/>
              <a:t>的偏移。然后进行解码得到</a:t>
            </a:r>
            <a:r>
              <a:rPr lang="en-US" altLang="zh-CN" dirty="0" err="1" smtClean="0"/>
              <a:t>RRoI</a:t>
            </a:r>
            <a:r>
              <a:rPr lang="en-US" altLang="zh-CN" dirty="0" smtClean="0"/>
              <a:t>,</a:t>
            </a:r>
            <a:r>
              <a:rPr lang="zh-CN" altLang="en-US" dirty="0" smtClean="0"/>
              <a:t>再使用</a:t>
            </a:r>
            <a:r>
              <a:rPr lang="en-US" altLang="zh-CN" dirty="0" err="1" smtClean="0"/>
              <a:t>RRoI</a:t>
            </a:r>
            <a:r>
              <a:rPr lang="zh-CN" altLang="en-US" dirty="0" smtClean="0"/>
              <a:t>在</a:t>
            </a:r>
            <a:r>
              <a:rPr lang="en-US" altLang="zh-CN" dirty="0" smtClean="0"/>
              <a:t>feature map</a:t>
            </a:r>
            <a:r>
              <a:rPr lang="zh-CN" altLang="en-US" dirty="0" smtClean="0"/>
              <a:t>中做</a:t>
            </a:r>
            <a:r>
              <a:rPr lang="en-US" altLang="zh-CN" dirty="0" err="1" smtClean="0"/>
              <a:t>RRoI</a:t>
            </a:r>
            <a:r>
              <a:rPr lang="en-US" altLang="zh-CN" dirty="0" smtClean="0"/>
              <a:t> Warping</a:t>
            </a:r>
            <a:r>
              <a:rPr lang="zh-CN" altLang="en-US" dirty="0" smtClean="0"/>
              <a:t>的操作，这里我们使用的是</a:t>
            </a:r>
            <a:r>
              <a:rPr lang="en-US" altLang="zh-CN" dirty="0" smtClean="0"/>
              <a:t>Rotated Position Sensitive </a:t>
            </a:r>
            <a:r>
              <a:rPr lang="en-US" altLang="zh-CN" dirty="0" err="1" smtClean="0"/>
              <a:t>RoI</a:t>
            </a:r>
            <a:r>
              <a:rPr lang="en-US" altLang="zh-CN" dirty="0" smtClean="0"/>
              <a:t> Align</a:t>
            </a:r>
            <a:r>
              <a:rPr lang="zh-CN" altLang="en-US" dirty="0" smtClean="0"/>
              <a:t>在后面</a:t>
            </a:r>
            <a:r>
              <a:rPr lang="en-US" altLang="zh-CN" dirty="0" smtClean="0"/>
              <a:t>Pooling</a:t>
            </a:r>
            <a:r>
              <a:rPr lang="zh-CN" altLang="en-US" dirty="0" smtClean="0"/>
              <a:t>之后的操作中也需要计算一个偏移。这里的</a:t>
            </a:r>
            <a:r>
              <a:rPr lang="en-US" altLang="zh-CN" dirty="0" smtClean="0"/>
              <a:t>offset</a:t>
            </a:r>
            <a:r>
              <a:rPr lang="zh-CN" altLang="en-US" dirty="0" smtClean="0"/>
              <a:t>计算公式我们采用了右边这种相对偏移的形式。相对偏移在后面的操作中非常关键，因为学习出来的特征本身是旋转不变的，那么，我们的</a:t>
            </a:r>
            <a:r>
              <a:rPr lang="en-US" altLang="zh-CN" dirty="0" smtClean="0"/>
              <a:t>offset</a:t>
            </a:r>
            <a:r>
              <a:rPr lang="zh-CN" altLang="en-US" dirty="0" smtClean="0"/>
              <a:t>也应该具有旋转不变性。具体使用右上角的图来解释。蓝色的是</a:t>
            </a:r>
            <a:r>
              <a:rPr lang="en-US" altLang="zh-CN" dirty="0" err="1" smtClean="0"/>
              <a:t>RRoI</a:t>
            </a:r>
            <a:r>
              <a:rPr lang="en-US" altLang="zh-CN" dirty="0" smtClean="0"/>
              <a:t>, </a:t>
            </a:r>
            <a:r>
              <a:rPr lang="zh-CN" altLang="en-US" dirty="0" smtClean="0"/>
              <a:t>黄色的是</a:t>
            </a:r>
            <a:r>
              <a:rPr lang="en-US" altLang="zh-CN" dirty="0" smtClean="0"/>
              <a:t>ground truth</a:t>
            </a:r>
            <a:r>
              <a:rPr lang="zh-CN" altLang="en-US" dirty="0" smtClean="0"/>
              <a:t>，黑色箭头代表偏移，我们对左边的</a:t>
            </a:r>
            <a:r>
              <a:rPr lang="en-US" altLang="zh-CN" dirty="0" err="1" smtClean="0"/>
              <a:t>RRoI</a:t>
            </a:r>
            <a:r>
              <a:rPr lang="zh-CN" altLang="en-US" dirty="0" smtClean="0"/>
              <a:t>，</a:t>
            </a:r>
            <a:r>
              <a:rPr lang="en-US" altLang="zh-CN" dirty="0" smtClean="0"/>
              <a:t>Ground Truth</a:t>
            </a:r>
            <a:r>
              <a:rPr lang="zh-CN" altLang="en-US" dirty="0" smtClean="0"/>
              <a:t>对进行平移和旋转，保持相对位置不变，得到右边的</a:t>
            </a:r>
            <a:r>
              <a:rPr lang="en-US" altLang="zh-CN" dirty="0" err="1" smtClean="0"/>
              <a:t>RRoI</a:t>
            </a:r>
            <a:r>
              <a:rPr lang="zh-CN" altLang="en-US" dirty="0" smtClean="0"/>
              <a:t>和</a:t>
            </a:r>
            <a:r>
              <a:rPr lang="en-US" altLang="zh-CN" dirty="0" smtClean="0"/>
              <a:t>ground truth</a:t>
            </a:r>
            <a:r>
              <a:rPr lang="zh-CN" altLang="en-US" dirty="0" smtClean="0"/>
              <a:t>。黑色坐标系是，。。。可以看到，这两个</a:t>
            </a:r>
            <a:r>
              <a:rPr lang="en-US" altLang="zh-CN" dirty="0" smtClean="0"/>
              <a:t>offset</a:t>
            </a:r>
            <a:r>
              <a:rPr lang="zh-CN" altLang="en-US" dirty="0" smtClean="0"/>
              <a:t>在这个黑色的坐标系</a:t>
            </a:r>
            <a:r>
              <a:rPr lang="en-US" altLang="zh-CN" dirty="0" smtClean="0"/>
              <a:t>(</a:t>
            </a:r>
            <a:r>
              <a:rPr lang="zh-CN" altLang="en-US" dirty="0" smtClean="0"/>
              <a:t>和图像坐标系绑定</a:t>
            </a:r>
            <a:r>
              <a:rPr lang="en-US" altLang="zh-CN" dirty="0" smtClean="0"/>
              <a:t>)</a:t>
            </a:r>
            <a:r>
              <a:rPr lang="zh-CN" altLang="en-US" dirty="0" smtClean="0"/>
              <a:t>中不同，但是在各自的和</a:t>
            </a:r>
            <a:r>
              <a:rPr lang="en-US" altLang="zh-CN" dirty="0" err="1" smtClean="0"/>
              <a:t>RRoI</a:t>
            </a:r>
            <a:r>
              <a:rPr lang="zh-CN" altLang="en-US" dirty="0" smtClean="0"/>
              <a:t>绑定的坐标系中值是一样的。因为保持了相对位置不变。</a:t>
            </a:r>
          </a:p>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80</a:t>
            </a:fld>
            <a:endParaRPr kumimoji="1" lang="zh-CN" altLang="en-US"/>
          </a:p>
        </p:txBody>
      </p:sp>
    </p:spTree>
    <p:extLst>
      <p:ext uri="{BB962C8B-B14F-4D97-AF65-F5344CB8AC3E}">
        <p14:creationId xmlns:p14="http://schemas.microsoft.com/office/powerpoint/2010/main" val="13019499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a:p>
            <a:r>
              <a:rPr lang="zh-CN" altLang="en-US" dirty="0" smtClean="0"/>
              <a:t>两个都是对几何变换进行了建模的</a:t>
            </a:r>
            <a:r>
              <a:rPr lang="en-US" altLang="zh-CN" dirty="0" smtClean="0"/>
              <a:t>region feature</a:t>
            </a:r>
            <a:r>
              <a:rPr lang="zh-CN" altLang="en-US" dirty="0" smtClean="0"/>
              <a:t>模块。都是轻量模块，容易嵌入到现成框架中。都涉及到两次</a:t>
            </a:r>
            <a:r>
              <a:rPr lang="en-US" altLang="zh-CN" dirty="0" err="1" smtClean="0"/>
              <a:t>RoI</a:t>
            </a:r>
            <a:r>
              <a:rPr lang="en-US" altLang="zh-CN" dirty="0" smtClean="0"/>
              <a:t>-wise</a:t>
            </a:r>
            <a:r>
              <a:rPr lang="zh-CN" altLang="en-US" dirty="0" smtClean="0"/>
              <a:t>的操作。 不同的是，</a:t>
            </a:r>
            <a:r>
              <a:rPr lang="en-US" altLang="zh-CN" dirty="0" err="1" smtClean="0"/>
              <a:t>RoI</a:t>
            </a:r>
            <a:r>
              <a:rPr lang="en-US" altLang="zh-CN" dirty="0" smtClean="0"/>
              <a:t> Transformer</a:t>
            </a:r>
            <a:r>
              <a:rPr lang="zh-CN" altLang="en-US" dirty="0" smtClean="0"/>
              <a:t>的学习是直接在有方向边界框标注的监督下学习的，</a:t>
            </a:r>
            <a:r>
              <a:rPr lang="en-US" altLang="zh-CN" dirty="0" smtClean="0"/>
              <a:t>deformable </a:t>
            </a:r>
            <a:r>
              <a:rPr lang="en-US" altLang="zh-CN" dirty="0" err="1" smtClean="0"/>
              <a:t>RoI</a:t>
            </a:r>
            <a:r>
              <a:rPr lang="en-US" altLang="zh-CN" dirty="0" smtClean="0"/>
              <a:t> pooling</a:t>
            </a:r>
            <a:r>
              <a:rPr lang="zh-CN" altLang="en-US" dirty="0" smtClean="0"/>
              <a:t>没有直接使用有方向边界框来学习，而是根据最终的损失来对</a:t>
            </a:r>
            <a:r>
              <a:rPr lang="en-US" altLang="zh-CN" dirty="0" smtClean="0"/>
              <a:t>offset</a:t>
            </a:r>
            <a:r>
              <a:rPr lang="zh-CN" altLang="en-US" dirty="0" smtClean="0"/>
              <a:t>进行学习</a:t>
            </a:r>
          </a:p>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81</a:t>
            </a:fld>
            <a:endParaRPr kumimoji="1" lang="zh-CN" altLang="en-US"/>
          </a:p>
        </p:txBody>
      </p:sp>
    </p:spTree>
    <p:extLst>
      <p:ext uri="{BB962C8B-B14F-4D97-AF65-F5344CB8AC3E}">
        <p14:creationId xmlns:p14="http://schemas.microsoft.com/office/powerpoint/2010/main" val="86242318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a:p>
            <a:r>
              <a:rPr lang="zh-CN" altLang="en-US" dirty="0" smtClean="0"/>
              <a:t>两个都是对几何变换进行了建模的</a:t>
            </a:r>
            <a:r>
              <a:rPr lang="en-US" altLang="zh-CN" dirty="0" smtClean="0"/>
              <a:t>region feature</a:t>
            </a:r>
            <a:r>
              <a:rPr lang="zh-CN" altLang="en-US" dirty="0" smtClean="0"/>
              <a:t>模块。都是轻量模块，容易嵌入到现成框架中。都涉及到两次</a:t>
            </a:r>
            <a:r>
              <a:rPr lang="en-US" altLang="zh-CN" dirty="0" err="1" smtClean="0"/>
              <a:t>RoI</a:t>
            </a:r>
            <a:r>
              <a:rPr lang="en-US" altLang="zh-CN" dirty="0" smtClean="0"/>
              <a:t>-wise</a:t>
            </a:r>
            <a:r>
              <a:rPr lang="zh-CN" altLang="en-US" dirty="0" smtClean="0"/>
              <a:t>的操作。 不同的是，</a:t>
            </a:r>
            <a:r>
              <a:rPr lang="en-US" altLang="zh-CN" dirty="0" err="1" smtClean="0"/>
              <a:t>RoI</a:t>
            </a:r>
            <a:r>
              <a:rPr lang="en-US" altLang="zh-CN" dirty="0" smtClean="0"/>
              <a:t> Transformer</a:t>
            </a:r>
            <a:r>
              <a:rPr lang="zh-CN" altLang="en-US" dirty="0" smtClean="0"/>
              <a:t>的学习是直接在有方向边界框标注的监督下学习的，</a:t>
            </a:r>
            <a:r>
              <a:rPr lang="en-US" altLang="zh-CN" dirty="0" smtClean="0"/>
              <a:t>deformable </a:t>
            </a:r>
            <a:r>
              <a:rPr lang="en-US" altLang="zh-CN" dirty="0" err="1" smtClean="0"/>
              <a:t>RoI</a:t>
            </a:r>
            <a:r>
              <a:rPr lang="en-US" altLang="zh-CN" dirty="0" smtClean="0"/>
              <a:t> pooling</a:t>
            </a:r>
            <a:r>
              <a:rPr lang="zh-CN" altLang="en-US" dirty="0" smtClean="0"/>
              <a:t>没有直接使用有方向边界框来学习，而是根据最终的损失来对</a:t>
            </a:r>
            <a:r>
              <a:rPr lang="en-US" altLang="zh-CN" dirty="0" smtClean="0"/>
              <a:t>offset</a:t>
            </a:r>
            <a:r>
              <a:rPr lang="zh-CN" altLang="en-US" dirty="0" smtClean="0"/>
              <a:t>进行学习</a:t>
            </a:r>
          </a:p>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82</a:t>
            </a:fld>
            <a:endParaRPr kumimoji="1" lang="zh-CN" altLang="en-US"/>
          </a:p>
        </p:txBody>
      </p:sp>
    </p:spTree>
    <p:extLst>
      <p:ext uri="{BB962C8B-B14F-4D97-AF65-F5344CB8AC3E}">
        <p14:creationId xmlns:p14="http://schemas.microsoft.com/office/powerpoint/2010/main" val="20861979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a:p>
            <a:r>
              <a:rPr lang="zh-CN" altLang="en-US" dirty="0" smtClean="0"/>
              <a:t>两个都是对几何变换进行了建模的</a:t>
            </a:r>
            <a:r>
              <a:rPr lang="en-US" altLang="zh-CN" dirty="0" smtClean="0"/>
              <a:t>region feature</a:t>
            </a:r>
            <a:r>
              <a:rPr lang="zh-CN" altLang="en-US" dirty="0" smtClean="0"/>
              <a:t>模块。都是轻量模块，容易嵌入到现成框架中。都涉及到两次</a:t>
            </a:r>
            <a:r>
              <a:rPr lang="en-US" altLang="zh-CN" dirty="0" err="1" smtClean="0"/>
              <a:t>RoI</a:t>
            </a:r>
            <a:r>
              <a:rPr lang="en-US" altLang="zh-CN" dirty="0" smtClean="0"/>
              <a:t>-wise</a:t>
            </a:r>
            <a:r>
              <a:rPr lang="zh-CN" altLang="en-US" dirty="0" smtClean="0"/>
              <a:t>的操作。 不同的是，</a:t>
            </a:r>
            <a:r>
              <a:rPr lang="en-US" altLang="zh-CN" dirty="0" err="1" smtClean="0"/>
              <a:t>RoI</a:t>
            </a:r>
            <a:r>
              <a:rPr lang="en-US" altLang="zh-CN" dirty="0" smtClean="0"/>
              <a:t> Transformer</a:t>
            </a:r>
            <a:r>
              <a:rPr lang="zh-CN" altLang="en-US" dirty="0" smtClean="0"/>
              <a:t>的学习是直接在有方向边界框标注的监督下学习的，</a:t>
            </a:r>
            <a:r>
              <a:rPr lang="en-US" altLang="zh-CN" dirty="0" smtClean="0"/>
              <a:t>deformable </a:t>
            </a:r>
            <a:r>
              <a:rPr lang="en-US" altLang="zh-CN" dirty="0" err="1" smtClean="0"/>
              <a:t>RoI</a:t>
            </a:r>
            <a:r>
              <a:rPr lang="en-US" altLang="zh-CN" dirty="0" smtClean="0"/>
              <a:t> pooling</a:t>
            </a:r>
            <a:r>
              <a:rPr lang="zh-CN" altLang="en-US" dirty="0" smtClean="0"/>
              <a:t>没有直接使用有方向边界框来学习，而是根据最终的损失来对</a:t>
            </a:r>
            <a:r>
              <a:rPr lang="en-US" altLang="zh-CN" dirty="0" smtClean="0"/>
              <a:t>offset</a:t>
            </a:r>
            <a:r>
              <a:rPr lang="zh-CN" altLang="en-US" dirty="0" smtClean="0"/>
              <a:t>进行学习</a:t>
            </a:r>
          </a:p>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83</a:t>
            </a:fld>
            <a:endParaRPr kumimoji="1" lang="zh-CN" altLang="en-US"/>
          </a:p>
        </p:txBody>
      </p:sp>
    </p:spTree>
    <p:extLst>
      <p:ext uri="{BB962C8B-B14F-4D97-AF65-F5344CB8AC3E}">
        <p14:creationId xmlns:p14="http://schemas.microsoft.com/office/powerpoint/2010/main" val="14799402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a:p>
            <a:r>
              <a:rPr lang="zh-CN" altLang="en-US" dirty="0" smtClean="0"/>
              <a:t>两个都是对几何变换进行了建模的</a:t>
            </a:r>
            <a:r>
              <a:rPr lang="en-US" altLang="zh-CN" dirty="0" smtClean="0"/>
              <a:t>region feature</a:t>
            </a:r>
            <a:r>
              <a:rPr lang="zh-CN" altLang="en-US" dirty="0" smtClean="0"/>
              <a:t>模块。都是轻量模块，容易嵌入到现成框架中。都涉及到两次</a:t>
            </a:r>
            <a:r>
              <a:rPr lang="en-US" altLang="zh-CN" dirty="0" err="1" smtClean="0"/>
              <a:t>RoI</a:t>
            </a:r>
            <a:r>
              <a:rPr lang="en-US" altLang="zh-CN" dirty="0" smtClean="0"/>
              <a:t>-wise</a:t>
            </a:r>
            <a:r>
              <a:rPr lang="zh-CN" altLang="en-US" dirty="0" smtClean="0"/>
              <a:t>的操作。 不同的是，</a:t>
            </a:r>
            <a:r>
              <a:rPr lang="en-US" altLang="zh-CN" dirty="0" err="1" smtClean="0"/>
              <a:t>RoI</a:t>
            </a:r>
            <a:r>
              <a:rPr lang="en-US" altLang="zh-CN" dirty="0" smtClean="0"/>
              <a:t> Transformer</a:t>
            </a:r>
            <a:r>
              <a:rPr lang="zh-CN" altLang="en-US" dirty="0" smtClean="0"/>
              <a:t>的学习是直接在有方向边界框标注的监督下学习的，</a:t>
            </a:r>
            <a:r>
              <a:rPr lang="en-US" altLang="zh-CN" dirty="0" smtClean="0"/>
              <a:t>deformable </a:t>
            </a:r>
            <a:r>
              <a:rPr lang="en-US" altLang="zh-CN" dirty="0" err="1" smtClean="0"/>
              <a:t>RoI</a:t>
            </a:r>
            <a:r>
              <a:rPr lang="en-US" altLang="zh-CN" dirty="0" smtClean="0"/>
              <a:t> pooling</a:t>
            </a:r>
            <a:r>
              <a:rPr lang="zh-CN" altLang="en-US" dirty="0" smtClean="0"/>
              <a:t>没有直接使用有方向边界框来学习，而是根据最终的损失来对</a:t>
            </a:r>
            <a:r>
              <a:rPr lang="en-US" altLang="zh-CN" dirty="0" smtClean="0"/>
              <a:t>offset</a:t>
            </a:r>
            <a:r>
              <a:rPr lang="zh-CN" altLang="en-US" dirty="0" smtClean="0"/>
              <a:t>进行学习</a:t>
            </a:r>
          </a:p>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84</a:t>
            </a:fld>
            <a:endParaRPr kumimoji="1" lang="zh-CN" altLang="en-US"/>
          </a:p>
        </p:txBody>
      </p:sp>
    </p:spTree>
    <p:extLst>
      <p:ext uri="{BB962C8B-B14F-4D97-AF65-F5344CB8AC3E}">
        <p14:creationId xmlns:p14="http://schemas.microsoft.com/office/powerpoint/2010/main" val="2573921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85</a:t>
            </a:fld>
            <a:endParaRPr kumimoji="1" lang="zh-CN" altLang="en-US"/>
          </a:p>
        </p:txBody>
      </p:sp>
    </p:spTree>
    <p:extLst>
      <p:ext uri="{BB962C8B-B14F-4D97-AF65-F5344CB8AC3E}">
        <p14:creationId xmlns:p14="http://schemas.microsoft.com/office/powerpoint/2010/main" val="344744233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86</a:t>
            </a:fld>
            <a:endParaRPr kumimoji="1" lang="zh-CN" altLang="en-US"/>
          </a:p>
        </p:txBody>
      </p:sp>
    </p:spTree>
    <p:extLst>
      <p:ext uri="{BB962C8B-B14F-4D97-AF65-F5344CB8AC3E}">
        <p14:creationId xmlns:p14="http://schemas.microsoft.com/office/powerpoint/2010/main" val="1747134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87</a:t>
            </a:fld>
            <a:endParaRPr kumimoji="1" lang="zh-CN" altLang="en-US"/>
          </a:p>
        </p:txBody>
      </p:sp>
    </p:spTree>
    <p:extLst>
      <p:ext uri="{BB962C8B-B14F-4D97-AF65-F5344CB8AC3E}">
        <p14:creationId xmlns:p14="http://schemas.microsoft.com/office/powerpoint/2010/main" val="21354027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88</a:t>
            </a:fld>
            <a:endParaRPr kumimoji="1" lang="zh-CN" altLang="en-US"/>
          </a:p>
        </p:txBody>
      </p:sp>
    </p:spTree>
    <p:extLst>
      <p:ext uri="{BB962C8B-B14F-4D97-AF65-F5344CB8AC3E}">
        <p14:creationId xmlns:p14="http://schemas.microsoft.com/office/powerpoint/2010/main" val="9038444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89</a:t>
            </a:fld>
            <a:endParaRPr kumimoji="1" lang="zh-CN" altLang="en-US"/>
          </a:p>
        </p:txBody>
      </p:sp>
    </p:spTree>
    <p:extLst>
      <p:ext uri="{BB962C8B-B14F-4D97-AF65-F5344CB8AC3E}">
        <p14:creationId xmlns:p14="http://schemas.microsoft.com/office/powerpoint/2010/main" val="314165641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E79FEBF-58FD-7C4A-A9B1-689ACA07A9DD}" type="slidenum">
              <a:rPr kumimoji="1" lang="zh-CN" altLang="en-US" smtClean="0"/>
              <a:t>90</a:t>
            </a:fld>
            <a:endParaRPr kumimoji="1" lang="zh-CN" altLang="en-US"/>
          </a:p>
        </p:txBody>
      </p:sp>
    </p:spTree>
    <p:extLst>
      <p:ext uri="{BB962C8B-B14F-4D97-AF65-F5344CB8AC3E}">
        <p14:creationId xmlns:p14="http://schemas.microsoft.com/office/powerpoint/2010/main" val="611467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8" name="矩形 7"/>
          <p:cNvSpPr/>
          <p:nvPr userDrawn="1"/>
        </p:nvSpPr>
        <p:spPr>
          <a:xfrm>
            <a:off x="0" y="0"/>
            <a:ext cx="9144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BB97CF0B-0404-44CA-BC00-C9A20B480459}" type="datetime1">
              <a:rPr lang="zh-CN" altLang="en-US" smtClean="0"/>
              <a:t>2019/4/16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9" name="Picture 6" descr="C:\Documents and Settings\Administrator\桌面\新建文件夹\11111111.png"/>
          <p:cNvPicPr>
            <a:picLocks noChangeAspect="1" noChangeArrowheads="1"/>
          </p:cNvPicPr>
          <p:nvPr userDrawn="1"/>
        </p:nvPicPr>
        <p:blipFill>
          <a:blip r:embed="rId2" cstate="print">
            <a:duotone>
              <a:prstClr val="black"/>
              <a:schemeClr val="accent1">
                <a:tint val="45000"/>
                <a:satMod val="400000"/>
              </a:schemeClr>
            </a:duotone>
          </a:blip>
          <a:srcRect/>
          <a:stretch>
            <a:fillRect/>
          </a:stretch>
        </p:blipFill>
        <p:spPr bwMode="auto">
          <a:xfrm>
            <a:off x="7308304" y="116633"/>
            <a:ext cx="1728192" cy="544561"/>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7BCA8A7-6F0B-4F40-A704-CF94D33EC89B}" type="datetime1">
              <a:rPr lang="zh-CN" altLang="en-US" smtClean="0"/>
              <a:t>2019/4/16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8" name="Picture 6" descr="C:\Documents and Settings\Administrator\桌面\新建文件夹\11111111.png"/>
          <p:cNvPicPr>
            <a:picLocks noChangeAspect="1" noChangeArrowheads="1"/>
          </p:cNvPicPr>
          <p:nvPr userDrawn="1"/>
        </p:nvPicPr>
        <p:blipFill>
          <a:blip r:embed="rId2" cstate="print">
            <a:duotone>
              <a:prstClr val="black"/>
              <a:schemeClr val="accent1">
                <a:tint val="45000"/>
                <a:satMod val="400000"/>
              </a:schemeClr>
            </a:duotone>
          </a:blip>
          <a:srcRect/>
          <a:stretch>
            <a:fillRect/>
          </a:stretch>
        </p:blipFill>
        <p:spPr bwMode="auto">
          <a:xfrm>
            <a:off x="7308304" y="116633"/>
            <a:ext cx="1728192" cy="544561"/>
          </a:xfrm>
          <a:prstGeom prst="rect">
            <a:avLst/>
          </a:prstGeom>
          <a:noFill/>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DC86D26-B59B-43F7-A67C-C0CBA1E60288}" type="datetime1">
              <a:rPr lang="zh-CN" altLang="en-US" smtClean="0"/>
              <a:t>2019/4/16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698F731-63EC-4047-AAE2-B688D45D97B1}" type="datetime1">
              <a:rPr lang="zh-CN" altLang="en-US" smtClean="0"/>
              <a:t>2019/4/16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C0789BB-96E9-48D4-9519-56A200E70F06}" type="datetime1">
              <a:rPr lang="zh-CN" altLang="en-US" smtClean="0"/>
              <a:t>2019/4/16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2ECAE2A-B43F-4E24-9EC6-9FF6A6188FD8}" type="datetime1">
              <a:rPr lang="zh-CN" altLang="en-US" smtClean="0"/>
              <a:t>2019/4/16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6" name="矩形 5"/>
          <p:cNvSpPr/>
          <p:nvPr userDrawn="1"/>
        </p:nvSpPr>
        <p:spPr>
          <a:xfrm>
            <a:off x="0" y="0"/>
            <a:ext cx="9144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366F22D6-B7E5-4B5E-BF32-07439B6D8F19}" type="datetime1">
              <a:rPr lang="zh-CN" altLang="en-US" smtClean="0"/>
              <a:t>2019/4/16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7" name="Picture 6" descr="C:\Documents and Settings\Administrator\桌面\新建文件夹\11111111.png"/>
          <p:cNvPicPr>
            <a:picLocks noChangeAspect="1" noChangeArrowheads="1"/>
          </p:cNvPicPr>
          <p:nvPr userDrawn="1"/>
        </p:nvPicPr>
        <p:blipFill>
          <a:blip r:embed="rId2" cstate="print">
            <a:duotone>
              <a:prstClr val="black"/>
              <a:schemeClr val="accent1">
                <a:tint val="45000"/>
                <a:satMod val="400000"/>
              </a:schemeClr>
            </a:duotone>
          </a:blip>
          <a:srcRect/>
          <a:stretch>
            <a:fillRect/>
          </a:stretch>
        </p:blipFill>
        <p:spPr bwMode="auto">
          <a:xfrm>
            <a:off x="7105092" y="116632"/>
            <a:ext cx="1944216" cy="612631"/>
          </a:xfrm>
          <a:prstGeom prst="rect">
            <a:avLst/>
          </a:prstGeom>
          <a:noFill/>
        </p:spPr>
      </p:pic>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5499EE-EE9E-45A8-B2CC-7551C8848789}" type="datetime1">
              <a:rPr lang="zh-CN" altLang="en-US" smtClean="0"/>
              <a:t>2019/4/16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8F4A01B-4DAB-4AEB-B4F8-3968FD55D62D}" type="datetime1">
              <a:rPr lang="zh-CN" altLang="en-US" smtClean="0"/>
              <a:t>2019/4/16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E3527AB-537D-457A-B963-AE47A86F22FC}" type="datetime1">
              <a:rPr lang="zh-CN" altLang="en-US" smtClean="0"/>
              <a:t>2019/4/16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8B7FFEB-7806-464E-9B7C-02598A89D88C}" type="datetime1">
              <a:rPr lang="zh-CN" altLang="en-US" smtClean="0"/>
              <a:t>2019/4/16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pic>
        <p:nvPicPr>
          <p:cNvPr id="3" name="Picture 3" descr="C:\Documents and Settings\Administrator\桌面\新建文件夹\2.png"/>
          <p:cNvPicPr>
            <a:picLocks noChangeAspect="1" noChangeArrowheads="1"/>
          </p:cNvPicPr>
          <p:nvPr userDrawn="1"/>
        </p:nvPicPr>
        <p:blipFill>
          <a:blip r:embed="rId2" cstate="print"/>
          <a:srcRect/>
          <a:stretch>
            <a:fillRect/>
          </a:stretch>
        </p:blipFill>
        <p:spPr bwMode="auto">
          <a:xfrm>
            <a:off x="0" y="-1"/>
            <a:ext cx="9144000" cy="6858001"/>
          </a:xfrm>
          <a:prstGeom prst="rect">
            <a:avLst/>
          </a:prstGeom>
          <a:noFill/>
        </p:spPr>
      </p:pic>
      <p:pic>
        <p:nvPicPr>
          <p:cNvPr id="3074" name="Picture 2" descr="C:\Documents and Settings\Administrator\桌面\新建文件夹\6.png"/>
          <p:cNvPicPr>
            <a:picLocks noChangeAspect="1" noChangeArrowheads="1"/>
          </p:cNvPicPr>
          <p:nvPr userDrawn="1"/>
        </p:nvPicPr>
        <p:blipFill>
          <a:blip r:embed="rId3" cstate="print"/>
          <a:srcRect/>
          <a:stretch>
            <a:fillRect/>
          </a:stretch>
        </p:blipFill>
        <p:spPr bwMode="auto">
          <a:xfrm>
            <a:off x="0" y="5785398"/>
            <a:ext cx="9144000" cy="1072603"/>
          </a:xfrm>
          <a:prstGeom prst="rect">
            <a:avLst/>
          </a:prstGeom>
          <a:noFill/>
        </p:spPr>
      </p:pic>
      <p:pic>
        <p:nvPicPr>
          <p:cNvPr id="4" name="Picture 6" descr="C:\Documents and Settings\Administrator\桌面\新建文件夹\11111111.png"/>
          <p:cNvPicPr>
            <a:picLocks noChangeAspect="1" noChangeArrowheads="1"/>
          </p:cNvPicPr>
          <p:nvPr userDrawn="1"/>
        </p:nvPicPr>
        <p:blipFill>
          <a:blip r:embed="rId4" cstate="print"/>
          <a:srcRect/>
          <a:stretch>
            <a:fillRect/>
          </a:stretch>
        </p:blipFill>
        <p:spPr bwMode="auto">
          <a:xfrm>
            <a:off x="180405" y="159116"/>
            <a:ext cx="2448272" cy="771461"/>
          </a:xfrm>
          <a:prstGeom prst="rect">
            <a:avLst/>
          </a:prstGeom>
          <a:noFill/>
        </p:spPr>
      </p:pic>
      <p:pic>
        <p:nvPicPr>
          <p:cNvPr id="5" name="Picture 5" descr="C:\Documents and Settings\Administrator\桌面\新建文件夹\1.png"/>
          <p:cNvPicPr>
            <a:picLocks noChangeAspect="1" noChangeArrowheads="1"/>
          </p:cNvPicPr>
          <p:nvPr userDrawn="1"/>
        </p:nvPicPr>
        <p:blipFill>
          <a:blip r:embed="rId5" cstate="print"/>
          <a:srcRect/>
          <a:stretch>
            <a:fillRect/>
          </a:stretch>
        </p:blipFill>
        <p:spPr bwMode="auto">
          <a:xfrm>
            <a:off x="2051720" y="930577"/>
            <a:ext cx="5040560" cy="5273704"/>
          </a:xfrm>
          <a:prstGeom prst="rect">
            <a:avLst/>
          </a:prstGeom>
          <a:noFill/>
        </p:spPr>
      </p:pic>
    </p:spTree>
    <p:extLst>
      <p:ext uri="{BB962C8B-B14F-4D97-AF65-F5344CB8AC3E}">
        <p14:creationId xmlns:p14="http://schemas.microsoft.com/office/powerpoint/2010/main" val="136857685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8AB9F8-870B-47EB-9B92-5DDCC685ADF1}" type="datetime1">
              <a:rPr lang="zh-CN" altLang="en-US" smtClean="0"/>
              <a:t>2019/4/16</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7010400" y="653891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6" Type="http://schemas.microsoft.com/office/2007/relationships/hdphoto" Target="../media/hdphoto1.wdp"/><Relationship Id="rId7" Type="http://schemas.openxmlformats.org/officeDocument/2006/relationships/image" Target="../media/image12.jpeg"/><Relationship Id="rId8" Type="http://schemas.openxmlformats.org/officeDocument/2006/relationships/image" Target="../media/image13.tiff"/><Relationship Id="rId9" Type="http://schemas.openxmlformats.org/officeDocument/2006/relationships/image" Target="../media/image14.png"/><Relationship Id="rId10" Type="http://schemas.openxmlformats.org/officeDocument/2006/relationships/image" Target="../media/image15.jpeg"/><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4" Type="http://schemas.openxmlformats.org/officeDocument/2006/relationships/image" Target="../media/image17.emf"/><Relationship Id="rId5" Type="http://schemas.openxmlformats.org/officeDocument/2006/relationships/image" Target="../media/image18.emf"/><Relationship Id="rId6" Type="http://schemas.openxmlformats.org/officeDocument/2006/relationships/image" Target="../media/image19.emf"/><Relationship Id="rId7" Type="http://schemas.openxmlformats.org/officeDocument/2006/relationships/image" Target="../media/image20.emf"/><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4" Type="http://schemas.openxmlformats.org/officeDocument/2006/relationships/image" Target="../media/image17.emf"/><Relationship Id="rId5" Type="http://schemas.openxmlformats.org/officeDocument/2006/relationships/image" Target="../media/image18.emf"/><Relationship Id="rId6" Type="http://schemas.openxmlformats.org/officeDocument/2006/relationships/image" Target="../media/image19.emf"/><Relationship Id="rId7" Type="http://schemas.openxmlformats.org/officeDocument/2006/relationships/image" Target="../media/image20.emf"/><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8.xml.rels><?xml version="1.0" encoding="UTF-8" standalone="yes"?>
<Relationships xmlns="http://schemas.openxmlformats.org/package/2006/relationships"><Relationship Id="rId20" Type="http://schemas.openxmlformats.org/officeDocument/2006/relationships/image" Target="../media/image31.png"/><Relationship Id="rId21" Type="http://schemas.openxmlformats.org/officeDocument/2006/relationships/image" Target="../media/image32.png"/><Relationship Id="rId22" Type="http://schemas.openxmlformats.org/officeDocument/2006/relationships/image" Target="../media/image33.png"/><Relationship Id="rId23" Type="http://schemas.openxmlformats.org/officeDocument/2006/relationships/image" Target="../media/image34.png"/><Relationship Id="rId24" Type="http://schemas.openxmlformats.org/officeDocument/2006/relationships/image" Target="../media/image35.png"/><Relationship Id="rId25" Type="http://schemas.openxmlformats.org/officeDocument/2006/relationships/image" Target="../media/image36.png"/><Relationship Id="rId26" Type="http://schemas.openxmlformats.org/officeDocument/2006/relationships/image" Target="../media/image37.png"/><Relationship Id="rId27" Type="http://schemas.openxmlformats.org/officeDocument/2006/relationships/image" Target="../media/image38.png"/><Relationship Id="rId28" Type="http://schemas.openxmlformats.org/officeDocument/2006/relationships/image" Target="../media/image39.png"/><Relationship Id="rId29" Type="http://schemas.openxmlformats.org/officeDocument/2006/relationships/image" Target="../media/image40.png"/><Relationship Id="rId1" Type="http://schemas.openxmlformats.org/officeDocument/2006/relationships/slideLayout" Target="../slideLayouts/slideLayout2.xml"/><Relationship Id="rId2" Type="http://schemas.openxmlformats.org/officeDocument/2006/relationships/image" Target="../media/image21.png"/><Relationship Id="rId3" Type="http://schemas.microsoft.com/office/2007/relationships/hdphoto" Target="../media/hdphoto3.wdp"/><Relationship Id="rId4" Type="http://schemas.openxmlformats.org/officeDocument/2006/relationships/image" Target="../media/image22.png"/><Relationship Id="rId5" Type="http://schemas.microsoft.com/office/2007/relationships/hdphoto" Target="../media/hdphoto4.wdp"/><Relationship Id="rId30" Type="http://schemas.openxmlformats.org/officeDocument/2006/relationships/image" Target="../media/image41.png"/><Relationship Id="rId31" Type="http://schemas.openxmlformats.org/officeDocument/2006/relationships/image" Target="../media/image42.png"/><Relationship Id="rId32" Type="http://schemas.openxmlformats.org/officeDocument/2006/relationships/image" Target="../media/image43.png"/><Relationship Id="rId9" Type="http://schemas.microsoft.com/office/2007/relationships/hdphoto" Target="../media/hdphoto6.wdp"/><Relationship Id="rId6" Type="http://schemas.openxmlformats.org/officeDocument/2006/relationships/image" Target="../media/image23.png"/><Relationship Id="rId7" Type="http://schemas.microsoft.com/office/2007/relationships/hdphoto" Target="../media/hdphoto5.wdp"/><Relationship Id="rId8" Type="http://schemas.openxmlformats.org/officeDocument/2006/relationships/image" Target="../media/image24.png"/><Relationship Id="rId33" Type="http://schemas.openxmlformats.org/officeDocument/2006/relationships/image" Target="../media/image44.png"/><Relationship Id="rId34" Type="http://schemas.openxmlformats.org/officeDocument/2006/relationships/image" Target="../media/image45.png"/><Relationship Id="rId10" Type="http://schemas.openxmlformats.org/officeDocument/2006/relationships/image" Target="../media/image25.png"/><Relationship Id="rId11" Type="http://schemas.openxmlformats.org/officeDocument/2006/relationships/image" Target="../media/image26.png"/><Relationship Id="rId12" Type="http://schemas.microsoft.com/office/2007/relationships/hdphoto" Target="../media/hdphoto7.wdp"/><Relationship Id="rId13" Type="http://schemas.openxmlformats.org/officeDocument/2006/relationships/image" Target="../media/image27.png"/><Relationship Id="rId14" Type="http://schemas.microsoft.com/office/2007/relationships/hdphoto" Target="../media/hdphoto8.wdp"/><Relationship Id="rId15" Type="http://schemas.openxmlformats.org/officeDocument/2006/relationships/image" Target="../media/image28.png"/><Relationship Id="rId16" Type="http://schemas.microsoft.com/office/2007/relationships/hdphoto" Target="../media/hdphoto9.wdp"/><Relationship Id="rId17" Type="http://schemas.openxmlformats.org/officeDocument/2006/relationships/image" Target="../media/image29.png"/><Relationship Id="rId18" Type="http://schemas.microsoft.com/office/2007/relationships/hdphoto" Target="../media/hdphoto10.wdp"/><Relationship Id="rId19" Type="http://schemas.openxmlformats.org/officeDocument/2006/relationships/image" Target="../media/image30.png"/></Relationships>
</file>

<file path=ppt/slides/_rels/slide9.xml.rels><?xml version="1.0" encoding="UTF-8" standalone="yes"?>
<Relationships xmlns="http://schemas.openxmlformats.org/package/2006/relationships"><Relationship Id="rId3" Type="http://schemas.openxmlformats.org/officeDocument/2006/relationships/image" Target="../media/image46.png"/><Relationship Id="rId4" Type="http://schemas.openxmlformats.org/officeDocument/2006/relationships/image" Target="../media/image47.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10.xml.rels><?xml version="1.0" encoding="UTF-8" standalone="yes"?>
<Relationships xmlns="http://schemas.openxmlformats.org/package/2006/relationships"><Relationship Id="rId3" Type="http://schemas.openxmlformats.org/officeDocument/2006/relationships/image" Target="../media/image49.jpeg"/><Relationship Id="rId4" Type="http://schemas.openxmlformats.org/officeDocument/2006/relationships/image" Target="../media/image50.jpeg"/><Relationship Id="rId5" Type="http://schemas.openxmlformats.org/officeDocument/2006/relationships/image" Target="../media/image51.jpeg"/><Relationship Id="rId1" Type="http://schemas.openxmlformats.org/officeDocument/2006/relationships/slideLayout" Target="../slideLayouts/slideLayout2.xml"/><Relationship Id="rId2" Type="http://schemas.openxmlformats.org/officeDocument/2006/relationships/image" Target="../media/image48.jpeg"/></Relationships>
</file>

<file path=ppt/slides/_rels/slide11.xml.rels><?xml version="1.0" encoding="UTF-8" standalone="yes"?>
<Relationships xmlns="http://schemas.openxmlformats.org/package/2006/relationships"><Relationship Id="rId3" Type="http://schemas.openxmlformats.org/officeDocument/2006/relationships/image" Target="../media/image53.png"/><Relationship Id="rId4" Type="http://schemas.openxmlformats.org/officeDocument/2006/relationships/image" Target="../media/image54.jpeg"/><Relationship Id="rId1" Type="http://schemas.openxmlformats.org/officeDocument/2006/relationships/slideLayout" Target="../slideLayouts/slideLayout2.xml"/><Relationship Id="rId2" Type="http://schemas.openxmlformats.org/officeDocument/2006/relationships/image" Target="../media/image52.png"/></Relationships>
</file>

<file path=ppt/slides/_rels/slide12.xml.rels><?xml version="1.0" encoding="UTF-8" standalone="yes"?>
<Relationships xmlns="http://schemas.openxmlformats.org/package/2006/relationships"><Relationship Id="rId3" Type="http://schemas.openxmlformats.org/officeDocument/2006/relationships/hyperlink" Target="http://captain.whu.edu.cn/AID" TargetMode="External"/><Relationship Id="rId4" Type="http://schemas.openxmlformats.org/officeDocument/2006/relationships/hyperlink" Target="http://captain.whu.edu.cn/DOTA" TargetMode="External"/><Relationship Id="rId1" Type="http://schemas.openxmlformats.org/officeDocument/2006/relationships/slideLayout" Target="../slideLayouts/slideLayout2.xml"/><Relationship Id="rId2" Type="http://schemas.openxmlformats.org/officeDocument/2006/relationships/hyperlink" Target="http://captain.whu.edu.cn/GID" TargetMode="External"/></Relationships>
</file>

<file path=ppt/slides/_rels/slide13.xml.rels><?xml version="1.0" encoding="UTF-8" standalone="yes"?>
<Relationships xmlns="http://schemas.openxmlformats.org/package/2006/relationships"><Relationship Id="rId11" Type="http://schemas.openxmlformats.org/officeDocument/2006/relationships/image" Target="../media/image64.png"/><Relationship Id="rId12" Type="http://schemas.openxmlformats.org/officeDocument/2006/relationships/image" Target="../media/image65.png"/><Relationship Id="rId13" Type="http://schemas.openxmlformats.org/officeDocument/2006/relationships/image" Target="../media/image66.png"/><Relationship Id="rId1" Type="http://schemas.openxmlformats.org/officeDocument/2006/relationships/slideLayout" Target="../slideLayouts/slideLayout2.xml"/><Relationship Id="rId2" Type="http://schemas.openxmlformats.org/officeDocument/2006/relationships/image" Target="../media/image55.png"/><Relationship Id="rId3" Type="http://schemas.openxmlformats.org/officeDocument/2006/relationships/image" Target="../media/image56.jpeg"/><Relationship Id="rId4" Type="http://schemas.openxmlformats.org/officeDocument/2006/relationships/image" Target="../media/image57.png"/><Relationship Id="rId5" Type="http://schemas.openxmlformats.org/officeDocument/2006/relationships/image" Target="../media/image58.png"/><Relationship Id="rId6" Type="http://schemas.openxmlformats.org/officeDocument/2006/relationships/image" Target="../media/image59.png"/><Relationship Id="rId7" Type="http://schemas.openxmlformats.org/officeDocument/2006/relationships/image" Target="../media/image60.png"/><Relationship Id="rId8" Type="http://schemas.openxmlformats.org/officeDocument/2006/relationships/image" Target="../media/image61.png"/><Relationship Id="rId9" Type="http://schemas.openxmlformats.org/officeDocument/2006/relationships/image" Target="../media/image62.png"/><Relationship Id="rId10" Type="http://schemas.openxmlformats.org/officeDocument/2006/relationships/image" Target="../media/image63.png"/></Relationships>
</file>

<file path=ppt/slides/_rels/slide14.xml.rels><?xml version="1.0" encoding="UTF-8" standalone="yes"?>
<Relationships xmlns="http://schemas.openxmlformats.org/package/2006/relationships"><Relationship Id="rId9" Type="http://schemas.openxmlformats.org/officeDocument/2006/relationships/image" Target="../media/image72.png"/><Relationship Id="rId20" Type="http://schemas.openxmlformats.org/officeDocument/2006/relationships/image" Target="../media/image83.png"/><Relationship Id="rId21" Type="http://schemas.microsoft.com/office/2007/relationships/hdphoto" Target="../media/hdphoto12.wdp"/><Relationship Id="rId22" Type="http://schemas.openxmlformats.org/officeDocument/2006/relationships/image" Target="../media/image84.png"/><Relationship Id="rId23" Type="http://schemas.microsoft.com/office/2007/relationships/hdphoto" Target="../media/hdphoto13.wdp"/><Relationship Id="rId24" Type="http://schemas.openxmlformats.org/officeDocument/2006/relationships/image" Target="../media/image85.png"/><Relationship Id="rId25" Type="http://schemas.microsoft.com/office/2007/relationships/hdphoto" Target="../media/hdphoto14.wdp"/><Relationship Id="rId26" Type="http://schemas.openxmlformats.org/officeDocument/2006/relationships/image" Target="../media/image86.png"/><Relationship Id="rId27" Type="http://schemas.microsoft.com/office/2007/relationships/hdphoto" Target="../media/hdphoto15.wdp"/><Relationship Id="rId28" Type="http://schemas.openxmlformats.org/officeDocument/2006/relationships/image" Target="../media/image87.png"/><Relationship Id="rId29" Type="http://schemas.microsoft.com/office/2007/relationships/hdphoto" Target="../media/hdphoto16.wdp"/><Relationship Id="rId10" Type="http://schemas.openxmlformats.org/officeDocument/2006/relationships/image" Target="../media/image73.png"/><Relationship Id="rId11" Type="http://schemas.openxmlformats.org/officeDocument/2006/relationships/image" Target="../media/image74.png"/><Relationship Id="rId12" Type="http://schemas.openxmlformats.org/officeDocument/2006/relationships/image" Target="../media/image75.png"/><Relationship Id="rId13" Type="http://schemas.openxmlformats.org/officeDocument/2006/relationships/image" Target="../media/image76.png"/><Relationship Id="rId14" Type="http://schemas.openxmlformats.org/officeDocument/2006/relationships/image" Target="../media/image77.png"/><Relationship Id="rId15" Type="http://schemas.openxmlformats.org/officeDocument/2006/relationships/image" Target="../media/image78.png"/><Relationship Id="rId16" Type="http://schemas.openxmlformats.org/officeDocument/2006/relationships/image" Target="../media/image79.png"/><Relationship Id="rId17" Type="http://schemas.openxmlformats.org/officeDocument/2006/relationships/image" Target="../media/image80.png"/><Relationship Id="rId18" Type="http://schemas.openxmlformats.org/officeDocument/2006/relationships/image" Target="../media/image81.png"/><Relationship Id="rId19" Type="http://schemas.openxmlformats.org/officeDocument/2006/relationships/image" Target="../media/image82.png"/><Relationship Id="rId1" Type="http://schemas.openxmlformats.org/officeDocument/2006/relationships/slideLayout" Target="../slideLayouts/slideLayout2.xml"/><Relationship Id="rId2" Type="http://schemas.openxmlformats.org/officeDocument/2006/relationships/image" Target="../media/image67.png"/><Relationship Id="rId3" Type="http://schemas.microsoft.com/office/2007/relationships/hdphoto" Target="../media/hdphoto11.wdp"/><Relationship Id="rId4" Type="http://schemas.openxmlformats.org/officeDocument/2006/relationships/image" Target="../media/image58.png"/><Relationship Id="rId5" Type="http://schemas.openxmlformats.org/officeDocument/2006/relationships/image" Target="../media/image68.jpeg"/><Relationship Id="rId6" Type="http://schemas.openxmlformats.org/officeDocument/2006/relationships/image" Target="../media/image69.tiff"/><Relationship Id="rId7" Type="http://schemas.openxmlformats.org/officeDocument/2006/relationships/image" Target="../media/image70.png"/><Relationship Id="rId8" Type="http://schemas.openxmlformats.org/officeDocument/2006/relationships/image" Target="../media/image71.png"/></Relationships>
</file>

<file path=ppt/slides/_rels/slide15.xml.rels><?xml version="1.0" encoding="UTF-8" standalone="yes"?>
<Relationships xmlns="http://schemas.openxmlformats.org/package/2006/relationships"><Relationship Id="rId3" Type="http://schemas.openxmlformats.org/officeDocument/2006/relationships/image" Target="../media/image89.jpeg"/><Relationship Id="rId4" Type="http://schemas.openxmlformats.org/officeDocument/2006/relationships/image" Target="../media/image90.jpeg"/><Relationship Id="rId5" Type="http://schemas.openxmlformats.org/officeDocument/2006/relationships/image" Target="../media/image91.png"/><Relationship Id="rId6" Type="http://schemas.openxmlformats.org/officeDocument/2006/relationships/image" Target="../media/image92.png"/><Relationship Id="rId7" Type="http://schemas.openxmlformats.org/officeDocument/2006/relationships/image" Target="../media/image93.png"/><Relationship Id="rId8" Type="http://schemas.openxmlformats.org/officeDocument/2006/relationships/image" Target="../media/image94.jpeg"/><Relationship Id="rId9" Type="http://schemas.openxmlformats.org/officeDocument/2006/relationships/image" Target="../media/image95.jpeg"/><Relationship Id="rId10" Type="http://schemas.openxmlformats.org/officeDocument/2006/relationships/image" Target="../media/image96.jpeg"/><Relationship Id="rId11" Type="http://schemas.openxmlformats.org/officeDocument/2006/relationships/image" Target="../media/image97.png"/><Relationship Id="rId1" Type="http://schemas.openxmlformats.org/officeDocument/2006/relationships/slideLayout" Target="../slideLayouts/slideLayout2.xml"/><Relationship Id="rId2" Type="http://schemas.openxmlformats.org/officeDocument/2006/relationships/image" Target="../media/image8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17.xml.rels><?xml version="1.0" encoding="UTF-8" standalone="yes"?>
<Relationships xmlns="http://schemas.openxmlformats.org/package/2006/relationships"><Relationship Id="rId3" Type="http://schemas.openxmlformats.org/officeDocument/2006/relationships/image" Target="../media/image99.jpeg"/><Relationship Id="rId4" Type="http://schemas.openxmlformats.org/officeDocument/2006/relationships/image" Target="../media/image100.png"/><Relationship Id="rId5" Type="http://schemas.openxmlformats.org/officeDocument/2006/relationships/image" Target="../media/image101.png"/><Relationship Id="rId6" Type="http://schemas.openxmlformats.org/officeDocument/2006/relationships/image" Target="../media/image102.png"/><Relationship Id="rId7" Type="http://schemas.openxmlformats.org/officeDocument/2006/relationships/image" Target="../media/image103.png"/><Relationship Id="rId8" Type="http://schemas.openxmlformats.org/officeDocument/2006/relationships/image" Target="../media/image104.png"/><Relationship Id="rId9" Type="http://schemas.openxmlformats.org/officeDocument/2006/relationships/image" Target="../media/image105.png"/><Relationship Id="rId1" Type="http://schemas.openxmlformats.org/officeDocument/2006/relationships/slideLayout" Target="../slideLayouts/slideLayout7.xml"/><Relationship Id="rId2" Type="http://schemas.openxmlformats.org/officeDocument/2006/relationships/image" Target="../media/image98.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6.png"/><Relationship Id="rId3" Type="http://schemas.openxmlformats.org/officeDocument/2006/relationships/image" Target="../media/image107.png"/></Relationships>
</file>

<file path=ppt/slides/_rels/slide19.xml.rels><?xml version="1.0" encoding="UTF-8" standalone="yes"?>
<Relationships xmlns="http://schemas.openxmlformats.org/package/2006/relationships"><Relationship Id="rId3" Type="http://schemas.openxmlformats.org/officeDocument/2006/relationships/image" Target="../media/image109.jpeg"/><Relationship Id="rId4" Type="http://schemas.openxmlformats.org/officeDocument/2006/relationships/image" Target="../media/image100.png"/><Relationship Id="rId5" Type="http://schemas.openxmlformats.org/officeDocument/2006/relationships/image" Target="../media/image101.png"/><Relationship Id="rId6" Type="http://schemas.openxmlformats.org/officeDocument/2006/relationships/image" Target="../media/image102.png"/><Relationship Id="rId7" Type="http://schemas.openxmlformats.org/officeDocument/2006/relationships/image" Target="../media/image103.png"/><Relationship Id="rId8" Type="http://schemas.openxmlformats.org/officeDocument/2006/relationships/image" Target="../media/image104.png"/><Relationship Id="rId9" Type="http://schemas.openxmlformats.org/officeDocument/2006/relationships/image" Target="../media/image105.png"/><Relationship Id="rId10" Type="http://schemas.openxmlformats.org/officeDocument/2006/relationships/image" Target="../media/image110.tiff"/><Relationship Id="rId1" Type="http://schemas.openxmlformats.org/officeDocument/2006/relationships/slideLayout" Target="../slideLayouts/slideLayout7.xml"/><Relationship Id="rId2" Type="http://schemas.openxmlformats.org/officeDocument/2006/relationships/image" Target="../media/image108.jpeg"/></Relationships>
</file>

<file path=ppt/slides/_rels/slide20.xml.rels><?xml version="1.0" encoding="UTF-8" standalone="yes"?>
<Relationships xmlns="http://schemas.openxmlformats.org/package/2006/relationships"><Relationship Id="rId3" Type="http://schemas.openxmlformats.org/officeDocument/2006/relationships/image" Target="../media/image112.tiff"/><Relationship Id="rId4" Type="http://schemas.openxmlformats.org/officeDocument/2006/relationships/image" Target="../media/image100.png"/><Relationship Id="rId5" Type="http://schemas.openxmlformats.org/officeDocument/2006/relationships/image" Target="../media/image101.png"/><Relationship Id="rId6" Type="http://schemas.openxmlformats.org/officeDocument/2006/relationships/image" Target="../media/image102.png"/><Relationship Id="rId7" Type="http://schemas.openxmlformats.org/officeDocument/2006/relationships/image" Target="../media/image103.png"/><Relationship Id="rId8" Type="http://schemas.openxmlformats.org/officeDocument/2006/relationships/image" Target="../media/image104.png"/><Relationship Id="rId9" Type="http://schemas.openxmlformats.org/officeDocument/2006/relationships/image" Target="../media/image105.png"/><Relationship Id="rId10" Type="http://schemas.openxmlformats.org/officeDocument/2006/relationships/image" Target="../media/image110.tiff"/><Relationship Id="rId1" Type="http://schemas.openxmlformats.org/officeDocument/2006/relationships/slideLayout" Target="../slideLayouts/slideLayout7.xml"/><Relationship Id="rId2" Type="http://schemas.openxmlformats.org/officeDocument/2006/relationships/image" Target="../media/image11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3.jpg"/><Relationship Id="rId3" Type="http://schemas.openxmlformats.org/officeDocument/2006/relationships/image" Target="../media/image1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7.png"/><Relationship Id="rId3" Type="http://schemas.openxmlformats.org/officeDocument/2006/relationships/image" Target="../media/image118.png"/></Relationships>
</file>

<file path=ppt/slides/_rels/slide25.xml.rels><?xml version="1.0" encoding="UTF-8" standalone="yes"?>
<Relationships xmlns="http://schemas.openxmlformats.org/package/2006/relationships"><Relationship Id="rId3" Type="http://schemas.openxmlformats.org/officeDocument/2006/relationships/image" Target="../media/image119.png"/><Relationship Id="rId4" Type="http://schemas.openxmlformats.org/officeDocument/2006/relationships/image" Target="../media/image120.png"/><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121.png"/></Relationships>
</file>

<file path=ppt/slides/_rels/slide27.xml.rels><?xml version="1.0" encoding="UTF-8" standalone="yes"?>
<Relationships xmlns="http://schemas.openxmlformats.org/package/2006/relationships"><Relationship Id="rId3" Type="http://schemas.openxmlformats.org/officeDocument/2006/relationships/image" Target="../media/image88.png"/><Relationship Id="rId4" Type="http://schemas.openxmlformats.org/officeDocument/2006/relationships/image" Target="../media/image89.jpeg"/><Relationship Id="rId5" Type="http://schemas.openxmlformats.org/officeDocument/2006/relationships/image" Target="../media/image90.jpeg"/><Relationship Id="rId6" Type="http://schemas.openxmlformats.org/officeDocument/2006/relationships/image" Target="../media/image91.png"/><Relationship Id="rId7" Type="http://schemas.openxmlformats.org/officeDocument/2006/relationships/image" Target="../media/image92.png"/><Relationship Id="rId8" Type="http://schemas.openxmlformats.org/officeDocument/2006/relationships/image" Target="../media/image93.png"/><Relationship Id="rId9" Type="http://schemas.openxmlformats.org/officeDocument/2006/relationships/image" Target="../media/image110.tiff"/><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28.xml.rels><?xml version="1.0" encoding="UTF-8" standalone="yes"?>
<Relationships xmlns="http://schemas.openxmlformats.org/package/2006/relationships"><Relationship Id="rId3" Type="http://schemas.openxmlformats.org/officeDocument/2006/relationships/image" Target="../media/image123.png"/><Relationship Id="rId4" Type="http://schemas.openxmlformats.org/officeDocument/2006/relationships/image" Target="../media/image124.png"/><Relationship Id="rId5" Type="http://schemas.openxmlformats.org/officeDocument/2006/relationships/image" Target="../media/image92.png"/><Relationship Id="rId6" Type="http://schemas.openxmlformats.org/officeDocument/2006/relationships/image" Target="../media/image125.png"/><Relationship Id="rId7" Type="http://schemas.openxmlformats.org/officeDocument/2006/relationships/image" Target="../media/image110.tiff"/><Relationship Id="rId1" Type="http://schemas.openxmlformats.org/officeDocument/2006/relationships/slideLayout" Target="../slideLayouts/slideLayout7.xml"/><Relationship Id="rId2" Type="http://schemas.openxmlformats.org/officeDocument/2006/relationships/image" Target="../media/image122.png"/></Relationships>
</file>

<file path=ppt/slides/_rels/slide29.xml.rels><?xml version="1.0" encoding="UTF-8" standalone="yes"?>
<Relationships xmlns="http://schemas.openxmlformats.org/package/2006/relationships"><Relationship Id="rId3" Type="http://schemas.openxmlformats.org/officeDocument/2006/relationships/image" Target="../media/image92.png"/><Relationship Id="rId4" Type="http://schemas.openxmlformats.org/officeDocument/2006/relationships/image" Target="../media/image100.png"/><Relationship Id="rId5" Type="http://schemas.openxmlformats.org/officeDocument/2006/relationships/image" Target="../media/image101.png"/><Relationship Id="rId6" Type="http://schemas.openxmlformats.org/officeDocument/2006/relationships/image" Target="../media/image102.png"/><Relationship Id="rId7" Type="http://schemas.openxmlformats.org/officeDocument/2006/relationships/image" Target="../media/image103.png"/><Relationship Id="rId8" Type="http://schemas.openxmlformats.org/officeDocument/2006/relationships/image" Target="../media/image104.png"/><Relationship Id="rId9" Type="http://schemas.openxmlformats.org/officeDocument/2006/relationships/image" Target="../media/image105.png"/><Relationship Id="rId10" Type="http://schemas.openxmlformats.org/officeDocument/2006/relationships/image" Target="../media/image127.png"/><Relationship Id="rId1" Type="http://schemas.openxmlformats.org/officeDocument/2006/relationships/slideLayout" Target="../slideLayouts/slideLayout7.xml"/><Relationship Id="rId2" Type="http://schemas.openxmlformats.org/officeDocument/2006/relationships/image" Target="../media/image126.png"/></Relationships>
</file>

<file path=ppt/slides/_rels/slide30.xml.rels><?xml version="1.0" encoding="UTF-8" standalone="yes"?>
<Relationships xmlns="http://schemas.openxmlformats.org/package/2006/relationships"><Relationship Id="rId3" Type="http://schemas.openxmlformats.org/officeDocument/2006/relationships/image" Target="../media/image128.png"/><Relationship Id="rId4" Type="http://schemas.openxmlformats.org/officeDocument/2006/relationships/image" Target="../media/image92.png"/><Relationship Id="rId5" Type="http://schemas.openxmlformats.org/officeDocument/2006/relationships/image" Target="../media/image100.png"/><Relationship Id="rId6" Type="http://schemas.openxmlformats.org/officeDocument/2006/relationships/image" Target="../media/image101.png"/><Relationship Id="rId7" Type="http://schemas.openxmlformats.org/officeDocument/2006/relationships/image" Target="../media/image102.png"/><Relationship Id="rId8" Type="http://schemas.openxmlformats.org/officeDocument/2006/relationships/image" Target="../media/image103.png"/><Relationship Id="rId9" Type="http://schemas.openxmlformats.org/officeDocument/2006/relationships/image" Target="../media/image104.png"/><Relationship Id="rId10" Type="http://schemas.openxmlformats.org/officeDocument/2006/relationships/image" Target="../media/image105.png"/><Relationship Id="rId1" Type="http://schemas.openxmlformats.org/officeDocument/2006/relationships/slideLayout" Target="../slideLayouts/slideLayout7.xml"/><Relationship Id="rId2" Type="http://schemas.openxmlformats.org/officeDocument/2006/relationships/image" Target="../media/image12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9.png"/><Relationship Id="rId3" Type="http://schemas.openxmlformats.org/officeDocument/2006/relationships/image" Target="../media/image110.tiff"/></Relationships>
</file>

<file path=ppt/slides/_rels/slide32.xml.rels><?xml version="1.0" encoding="UTF-8" standalone="yes"?>
<Relationships xmlns="http://schemas.openxmlformats.org/package/2006/relationships"><Relationship Id="rId3" Type="http://schemas.openxmlformats.org/officeDocument/2006/relationships/image" Target="../media/image131.tiff"/><Relationship Id="rId4" Type="http://schemas.openxmlformats.org/officeDocument/2006/relationships/image" Target="../media/image110.tiff"/><Relationship Id="rId1" Type="http://schemas.openxmlformats.org/officeDocument/2006/relationships/slideLayout" Target="../slideLayouts/slideLayout7.xml"/><Relationship Id="rId2" Type="http://schemas.openxmlformats.org/officeDocument/2006/relationships/image" Target="../media/image130.tif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34.xml.rels><?xml version="1.0" encoding="UTF-8" standalone="yes"?>
<Relationships xmlns="http://schemas.openxmlformats.org/package/2006/relationships"><Relationship Id="rId3" Type="http://schemas.openxmlformats.org/officeDocument/2006/relationships/image" Target="../media/image133.png"/><Relationship Id="rId4" Type="http://schemas.openxmlformats.org/officeDocument/2006/relationships/image" Target="../media/image134.png"/><Relationship Id="rId5" Type="http://schemas.openxmlformats.org/officeDocument/2006/relationships/image" Target="../media/image135.jpeg"/><Relationship Id="rId1" Type="http://schemas.openxmlformats.org/officeDocument/2006/relationships/slideLayout" Target="../slideLayouts/slideLayout7.xml"/><Relationship Id="rId2" Type="http://schemas.openxmlformats.org/officeDocument/2006/relationships/image" Target="../media/image132.png"/></Relationships>
</file>

<file path=ppt/slides/_rels/slide35.xml.rels><?xml version="1.0" encoding="UTF-8" standalone="yes"?>
<Relationships xmlns="http://schemas.openxmlformats.org/package/2006/relationships"><Relationship Id="rId3" Type="http://schemas.openxmlformats.org/officeDocument/2006/relationships/image" Target="../media/image135.jpeg"/><Relationship Id="rId4" Type="http://schemas.openxmlformats.org/officeDocument/2006/relationships/image" Target="../media/image133.png"/><Relationship Id="rId5" Type="http://schemas.openxmlformats.org/officeDocument/2006/relationships/image" Target="../media/image136.png"/><Relationship Id="rId1" Type="http://schemas.openxmlformats.org/officeDocument/2006/relationships/slideLayout" Target="../slideLayouts/slideLayout7.xml"/><Relationship Id="rId2" Type="http://schemas.openxmlformats.org/officeDocument/2006/relationships/image" Target="../media/image132.png"/></Relationships>
</file>

<file path=ppt/slides/_rels/slide36.xml.rels><?xml version="1.0" encoding="UTF-8" standalone="yes"?>
<Relationships xmlns="http://schemas.openxmlformats.org/package/2006/relationships"><Relationship Id="rId3" Type="http://schemas.openxmlformats.org/officeDocument/2006/relationships/image" Target="../media/image138.tif"/><Relationship Id="rId4" Type="http://schemas.openxmlformats.org/officeDocument/2006/relationships/image" Target="../media/image139.tif"/><Relationship Id="rId5" Type="http://schemas.openxmlformats.org/officeDocument/2006/relationships/image" Target="../media/image140.tif"/><Relationship Id="rId6" Type="http://schemas.openxmlformats.org/officeDocument/2006/relationships/image" Target="../media/image141.tif"/><Relationship Id="rId7" Type="http://schemas.openxmlformats.org/officeDocument/2006/relationships/image" Target="../media/image142.jpeg"/><Relationship Id="rId8" Type="http://schemas.openxmlformats.org/officeDocument/2006/relationships/image" Target="../media/image143.jpeg"/><Relationship Id="rId1" Type="http://schemas.openxmlformats.org/officeDocument/2006/relationships/slideLayout" Target="../slideLayouts/slideLayout7.xml"/><Relationship Id="rId2" Type="http://schemas.openxmlformats.org/officeDocument/2006/relationships/image" Target="../media/image137.ti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5.jpeg"/><Relationship Id="rId3" Type="http://schemas.openxmlformats.org/officeDocument/2006/relationships/image" Target="../media/image96.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14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145.png"/></Relationships>
</file>

<file path=ppt/slides/_rels/slide40.xml.rels><?xml version="1.0" encoding="UTF-8" standalone="yes"?>
<Relationships xmlns="http://schemas.openxmlformats.org/package/2006/relationships"><Relationship Id="rId3" Type="http://schemas.openxmlformats.org/officeDocument/2006/relationships/image" Target="../media/image146.emf"/><Relationship Id="rId4" Type="http://schemas.openxmlformats.org/officeDocument/2006/relationships/image" Target="../media/image147.png"/><Relationship Id="rId5" Type="http://schemas.openxmlformats.org/officeDocument/2006/relationships/image" Target="../media/image148.png"/><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41.xml.rels><?xml version="1.0" encoding="UTF-8" standalone="yes"?>
<Relationships xmlns="http://schemas.openxmlformats.org/package/2006/relationships"><Relationship Id="rId3" Type="http://schemas.openxmlformats.org/officeDocument/2006/relationships/image" Target="../media/image149.png"/><Relationship Id="rId4" Type="http://schemas.openxmlformats.org/officeDocument/2006/relationships/image" Target="../media/image150.png"/><Relationship Id="rId5" Type="http://schemas.openxmlformats.org/officeDocument/2006/relationships/image" Target="../media/image151.png"/><Relationship Id="rId6" Type="http://schemas.openxmlformats.org/officeDocument/2006/relationships/image" Target="../media/image152.png"/><Relationship Id="rId7" Type="http://schemas.openxmlformats.org/officeDocument/2006/relationships/image" Target="../media/image153.png"/><Relationship Id="rId8" Type="http://schemas.openxmlformats.org/officeDocument/2006/relationships/image" Target="../media/image154.png"/><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42.xml.rels><?xml version="1.0" encoding="UTF-8" standalone="yes"?>
<Relationships xmlns="http://schemas.openxmlformats.org/package/2006/relationships"><Relationship Id="rId11" Type="http://schemas.openxmlformats.org/officeDocument/2006/relationships/image" Target="../media/image163.jpeg"/><Relationship Id="rId12" Type="http://schemas.openxmlformats.org/officeDocument/2006/relationships/image" Target="../media/image164.jpeg"/><Relationship Id="rId13" Type="http://schemas.openxmlformats.org/officeDocument/2006/relationships/image" Target="../media/image165.jpeg"/><Relationship Id="rId14" Type="http://schemas.openxmlformats.org/officeDocument/2006/relationships/image" Target="../media/image166.jpeg"/><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155.tiff"/><Relationship Id="rId4" Type="http://schemas.openxmlformats.org/officeDocument/2006/relationships/image" Target="../media/image156.tiff"/><Relationship Id="rId5" Type="http://schemas.openxmlformats.org/officeDocument/2006/relationships/image" Target="../media/image157.tiff"/><Relationship Id="rId6" Type="http://schemas.openxmlformats.org/officeDocument/2006/relationships/image" Target="../media/image158.tiff"/><Relationship Id="rId7" Type="http://schemas.openxmlformats.org/officeDocument/2006/relationships/image" Target="../media/image159.tiff"/><Relationship Id="rId8" Type="http://schemas.openxmlformats.org/officeDocument/2006/relationships/image" Target="../media/image160.tiff"/><Relationship Id="rId9" Type="http://schemas.openxmlformats.org/officeDocument/2006/relationships/image" Target="../media/image161.jpeg"/><Relationship Id="rId10" Type="http://schemas.openxmlformats.org/officeDocument/2006/relationships/image" Target="../media/image162.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67.png"/></Relationships>
</file>

<file path=ppt/slides/_rels/slide44.xml.rels><?xml version="1.0" encoding="UTF-8" standalone="yes"?>
<Relationships xmlns="http://schemas.openxmlformats.org/package/2006/relationships"><Relationship Id="rId3" Type="http://schemas.openxmlformats.org/officeDocument/2006/relationships/image" Target="../media/image168.png"/><Relationship Id="rId4" Type="http://schemas.openxmlformats.org/officeDocument/2006/relationships/image" Target="../media/image169.jpeg"/><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170.png"/></Relationships>
</file>

<file path=ppt/slides/_rels/slide46.xml.rels><?xml version="1.0" encoding="UTF-8" standalone="yes"?>
<Relationships xmlns="http://schemas.openxmlformats.org/package/2006/relationships"><Relationship Id="rId3" Type="http://schemas.openxmlformats.org/officeDocument/2006/relationships/image" Target="../media/image171.png"/><Relationship Id="rId4" Type="http://schemas.openxmlformats.org/officeDocument/2006/relationships/image" Target="../media/image172.png"/><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3.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4.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75.png"/></Relationships>
</file>

<file path=ppt/slides/_rels/slide50.xml.rels><?xml version="1.0" encoding="UTF-8" standalone="yes"?>
<Relationships xmlns="http://schemas.openxmlformats.org/package/2006/relationships"><Relationship Id="rId3" Type="http://schemas.openxmlformats.org/officeDocument/2006/relationships/image" Target="../media/image177.tmp"/><Relationship Id="rId4" Type="http://schemas.openxmlformats.org/officeDocument/2006/relationships/image" Target="../media/image178.tmp"/><Relationship Id="rId5" Type="http://schemas.openxmlformats.org/officeDocument/2006/relationships/image" Target="../media/image179.jpeg"/><Relationship Id="rId6" Type="http://schemas.openxmlformats.org/officeDocument/2006/relationships/image" Target="../media/image180.tiff"/><Relationship Id="rId7" Type="http://schemas.openxmlformats.org/officeDocument/2006/relationships/image" Target="../media/image181.tiff"/><Relationship Id="rId1" Type="http://schemas.openxmlformats.org/officeDocument/2006/relationships/slideLayout" Target="../slideLayouts/slideLayout2.xml"/><Relationship Id="rId2" Type="http://schemas.openxmlformats.org/officeDocument/2006/relationships/image" Target="../media/image176.tmp"/></Relationships>
</file>

<file path=ppt/slides/_rels/slide51.xml.rels><?xml version="1.0" encoding="UTF-8" standalone="yes"?>
<Relationships xmlns="http://schemas.openxmlformats.org/package/2006/relationships"><Relationship Id="rId3" Type="http://schemas.openxmlformats.org/officeDocument/2006/relationships/image" Target="../media/image183.tiff"/><Relationship Id="rId4" Type="http://schemas.openxmlformats.org/officeDocument/2006/relationships/image" Target="../media/image184.tiff"/><Relationship Id="rId5" Type="http://schemas.openxmlformats.org/officeDocument/2006/relationships/image" Target="../media/image185.tiff"/><Relationship Id="rId6" Type="http://schemas.openxmlformats.org/officeDocument/2006/relationships/image" Target="../media/image186.tiff"/><Relationship Id="rId7" Type="http://schemas.openxmlformats.org/officeDocument/2006/relationships/image" Target="../media/image187.tiff"/><Relationship Id="rId8" Type="http://schemas.openxmlformats.org/officeDocument/2006/relationships/image" Target="../media/image188.tiff"/><Relationship Id="rId9" Type="http://schemas.openxmlformats.org/officeDocument/2006/relationships/image" Target="../media/image189.tiff"/><Relationship Id="rId10" Type="http://schemas.openxmlformats.org/officeDocument/2006/relationships/image" Target="../media/image190.tif"/><Relationship Id="rId1" Type="http://schemas.openxmlformats.org/officeDocument/2006/relationships/slideLayout" Target="../slideLayouts/slideLayout7.xml"/><Relationship Id="rId2" Type="http://schemas.openxmlformats.org/officeDocument/2006/relationships/image" Target="../media/image182.tiff"/></Relationships>
</file>

<file path=ppt/slides/_rels/slide52.xml.rels><?xml version="1.0" encoding="UTF-8" standalone="yes"?>
<Relationships xmlns="http://schemas.openxmlformats.org/package/2006/relationships"><Relationship Id="rId3" Type="http://schemas.openxmlformats.org/officeDocument/2006/relationships/image" Target="../media/image183.tiff"/><Relationship Id="rId4" Type="http://schemas.openxmlformats.org/officeDocument/2006/relationships/image" Target="../media/image184.tiff"/><Relationship Id="rId5" Type="http://schemas.openxmlformats.org/officeDocument/2006/relationships/image" Target="../media/image185.tiff"/><Relationship Id="rId6" Type="http://schemas.openxmlformats.org/officeDocument/2006/relationships/image" Target="../media/image186.tiff"/><Relationship Id="rId7" Type="http://schemas.openxmlformats.org/officeDocument/2006/relationships/image" Target="../media/image187.tiff"/><Relationship Id="rId8" Type="http://schemas.openxmlformats.org/officeDocument/2006/relationships/image" Target="../media/image188.tiff"/><Relationship Id="rId9" Type="http://schemas.openxmlformats.org/officeDocument/2006/relationships/image" Target="../media/image189.tiff"/><Relationship Id="rId10" Type="http://schemas.openxmlformats.org/officeDocument/2006/relationships/image" Target="../media/image190.tif"/><Relationship Id="rId1" Type="http://schemas.openxmlformats.org/officeDocument/2006/relationships/slideLayout" Target="../slideLayouts/slideLayout7.xml"/><Relationship Id="rId2" Type="http://schemas.openxmlformats.org/officeDocument/2006/relationships/image" Target="../media/image182.tiff"/></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190.tif"/></Relationships>
</file>

<file path=ppt/slides/_rels/slide54.xml.rels><?xml version="1.0" encoding="UTF-8" standalone="yes"?>
<Relationships xmlns="http://schemas.openxmlformats.org/package/2006/relationships"><Relationship Id="rId3" Type="http://schemas.openxmlformats.org/officeDocument/2006/relationships/image" Target="../media/image191.png"/><Relationship Id="rId4" Type="http://schemas.openxmlformats.org/officeDocument/2006/relationships/image" Target="../media/image192.png"/><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56.xml.rels><?xml version="1.0" encoding="UTF-8" standalone="yes"?>
<Relationships xmlns="http://schemas.openxmlformats.org/package/2006/relationships"><Relationship Id="rId3" Type="http://schemas.openxmlformats.org/officeDocument/2006/relationships/image" Target="../media/image193.png"/><Relationship Id="rId4" Type="http://schemas.openxmlformats.org/officeDocument/2006/relationships/image" Target="../media/image194.png"/><Relationship Id="rId5" Type="http://schemas.openxmlformats.org/officeDocument/2006/relationships/image" Target="../media/image195.png"/><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59.xml.rels><?xml version="1.0" encoding="UTF-8" standalone="yes"?>
<Relationships xmlns="http://schemas.openxmlformats.org/package/2006/relationships"><Relationship Id="rId3" Type="http://schemas.openxmlformats.org/officeDocument/2006/relationships/image" Target="../media/image197.jpeg"/><Relationship Id="rId4" Type="http://schemas.openxmlformats.org/officeDocument/2006/relationships/image" Target="../media/image198.jpeg"/><Relationship Id="rId1" Type="http://schemas.openxmlformats.org/officeDocument/2006/relationships/slideLayout" Target="../slideLayouts/slideLayout7.xml"/><Relationship Id="rId2" Type="http://schemas.openxmlformats.org/officeDocument/2006/relationships/image" Target="../media/image196.jpg"/></Relationships>
</file>

<file path=ppt/slides/_rels/slide60.xml.rels><?xml version="1.0" encoding="UTF-8" standalone="yes"?>
<Relationships xmlns="http://schemas.openxmlformats.org/package/2006/relationships"><Relationship Id="rId11" Type="http://schemas.openxmlformats.org/officeDocument/2006/relationships/image" Target="../media/image208.jpeg"/><Relationship Id="rId12" Type="http://schemas.openxmlformats.org/officeDocument/2006/relationships/image" Target="../media/image209.jpeg"/><Relationship Id="rId13" Type="http://schemas.openxmlformats.org/officeDocument/2006/relationships/image" Target="../media/image210.jpeg"/><Relationship Id="rId14" Type="http://schemas.openxmlformats.org/officeDocument/2006/relationships/image" Target="../media/image211.jpeg"/><Relationship Id="rId15" Type="http://schemas.openxmlformats.org/officeDocument/2006/relationships/image" Target="../media/image212.jpeg"/><Relationship Id="rId16" Type="http://schemas.openxmlformats.org/officeDocument/2006/relationships/image" Target="../media/image213.jpeg"/><Relationship Id="rId17" Type="http://schemas.openxmlformats.org/officeDocument/2006/relationships/image" Target="../media/image214.jpeg"/><Relationship Id="rId18" Type="http://schemas.openxmlformats.org/officeDocument/2006/relationships/image" Target="../media/image215.jpeg"/><Relationship Id="rId1" Type="http://schemas.openxmlformats.org/officeDocument/2006/relationships/slideLayout" Target="../slideLayouts/slideLayout7.xml"/><Relationship Id="rId2" Type="http://schemas.openxmlformats.org/officeDocument/2006/relationships/image" Target="../media/image199.jpeg"/><Relationship Id="rId3" Type="http://schemas.openxmlformats.org/officeDocument/2006/relationships/image" Target="../media/image200.jpeg"/><Relationship Id="rId4" Type="http://schemas.openxmlformats.org/officeDocument/2006/relationships/image" Target="../media/image201.jpeg"/><Relationship Id="rId5" Type="http://schemas.openxmlformats.org/officeDocument/2006/relationships/image" Target="../media/image202.jpeg"/><Relationship Id="rId6" Type="http://schemas.openxmlformats.org/officeDocument/2006/relationships/image" Target="../media/image203.jpeg"/><Relationship Id="rId7" Type="http://schemas.openxmlformats.org/officeDocument/2006/relationships/image" Target="../media/image204.jpeg"/><Relationship Id="rId8" Type="http://schemas.openxmlformats.org/officeDocument/2006/relationships/image" Target="../media/image205.jpeg"/><Relationship Id="rId9" Type="http://schemas.openxmlformats.org/officeDocument/2006/relationships/image" Target="../media/image206.jpeg"/><Relationship Id="rId10" Type="http://schemas.openxmlformats.org/officeDocument/2006/relationships/image" Target="../media/image207.jpeg"/></Relationships>
</file>

<file path=ppt/slides/_rels/slide61.xml.rels><?xml version="1.0" encoding="UTF-8" standalone="yes"?>
<Relationships xmlns="http://schemas.openxmlformats.org/package/2006/relationships"><Relationship Id="rId20" Type="http://schemas.openxmlformats.org/officeDocument/2006/relationships/image" Target="../media/image216.emf"/><Relationship Id="rId21" Type="http://schemas.openxmlformats.org/officeDocument/2006/relationships/image" Target="../media/image235.jpeg"/><Relationship Id="rId22" Type="http://schemas.openxmlformats.org/officeDocument/2006/relationships/image" Target="../media/image236.jpeg"/><Relationship Id="rId23" Type="http://schemas.openxmlformats.org/officeDocument/2006/relationships/image" Target="../media/image237.jpeg"/><Relationship Id="rId24" Type="http://schemas.openxmlformats.org/officeDocument/2006/relationships/oleObject" Target="../embeddings/oleObject2.bin"/><Relationship Id="rId25" Type="http://schemas.openxmlformats.org/officeDocument/2006/relationships/image" Target="../media/image217.emf"/><Relationship Id="rId26" Type="http://schemas.openxmlformats.org/officeDocument/2006/relationships/oleObject" Target="../embeddings/oleObject3.bin"/><Relationship Id="rId27" Type="http://schemas.openxmlformats.org/officeDocument/2006/relationships/oleObject" Target="../embeddings/oleObject4.bin"/><Relationship Id="rId28" Type="http://schemas.openxmlformats.org/officeDocument/2006/relationships/image" Target="../media/image238.jpeg"/><Relationship Id="rId29" Type="http://schemas.openxmlformats.org/officeDocument/2006/relationships/image" Target="../media/image239.jpeg"/><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image" Target="../media/image219.jpeg"/><Relationship Id="rId4" Type="http://schemas.openxmlformats.org/officeDocument/2006/relationships/image" Target="../media/image220.jpeg"/><Relationship Id="rId5" Type="http://schemas.openxmlformats.org/officeDocument/2006/relationships/image" Target="../media/image221.jpeg"/><Relationship Id="rId30" Type="http://schemas.openxmlformats.org/officeDocument/2006/relationships/image" Target="../media/image240.jpeg"/><Relationship Id="rId31" Type="http://schemas.openxmlformats.org/officeDocument/2006/relationships/oleObject" Target="../embeddings/oleObject5.bin"/><Relationship Id="rId32" Type="http://schemas.openxmlformats.org/officeDocument/2006/relationships/oleObject" Target="../embeddings/oleObject6.bin"/><Relationship Id="rId9" Type="http://schemas.openxmlformats.org/officeDocument/2006/relationships/image" Target="../media/image225.jpeg"/><Relationship Id="rId6" Type="http://schemas.openxmlformats.org/officeDocument/2006/relationships/image" Target="../media/image222.jpeg"/><Relationship Id="rId7" Type="http://schemas.openxmlformats.org/officeDocument/2006/relationships/image" Target="../media/image223.jpeg"/><Relationship Id="rId8" Type="http://schemas.openxmlformats.org/officeDocument/2006/relationships/image" Target="../media/image224.jpeg"/><Relationship Id="rId33" Type="http://schemas.openxmlformats.org/officeDocument/2006/relationships/image" Target="../media/image218.emf"/><Relationship Id="rId34" Type="http://schemas.openxmlformats.org/officeDocument/2006/relationships/oleObject" Target="../embeddings/oleObject7.bin"/><Relationship Id="rId10" Type="http://schemas.openxmlformats.org/officeDocument/2006/relationships/image" Target="../media/image226.jpeg"/><Relationship Id="rId11" Type="http://schemas.openxmlformats.org/officeDocument/2006/relationships/image" Target="../media/image227.jpeg"/><Relationship Id="rId12" Type="http://schemas.openxmlformats.org/officeDocument/2006/relationships/image" Target="../media/image228.jpeg"/><Relationship Id="rId13" Type="http://schemas.openxmlformats.org/officeDocument/2006/relationships/image" Target="../media/image229.jpeg"/><Relationship Id="rId14" Type="http://schemas.openxmlformats.org/officeDocument/2006/relationships/image" Target="../media/image230.jpeg"/><Relationship Id="rId15" Type="http://schemas.openxmlformats.org/officeDocument/2006/relationships/image" Target="../media/image231.jpeg"/><Relationship Id="rId16" Type="http://schemas.openxmlformats.org/officeDocument/2006/relationships/image" Target="../media/image232.jpeg"/><Relationship Id="rId17" Type="http://schemas.openxmlformats.org/officeDocument/2006/relationships/image" Target="../media/image233.jpeg"/><Relationship Id="rId18" Type="http://schemas.openxmlformats.org/officeDocument/2006/relationships/image" Target="../media/image234.jpeg"/><Relationship Id="rId19" Type="http://schemas.openxmlformats.org/officeDocument/2006/relationships/oleObject" Target="../embeddings/oleObject1.bin"/></Relationships>
</file>

<file path=ppt/slides/_rels/slide62.xml.rels><?xml version="1.0" encoding="UTF-8" standalone="yes"?>
<Relationships xmlns="http://schemas.openxmlformats.org/package/2006/relationships"><Relationship Id="rId46" Type="http://schemas.openxmlformats.org/officeDocument/2006/relationships/image" Target="../media/image284.jpeg"/><Relationship Id="rId47" Type="http://schemas.openxmlformats.org/officeDocument/2006/relationships/image" Target="../media/image285.jpeg"/><Relationship Id="rId48" Type="http://schemas.openxmlformats.org/officeDocument/2006/relationships/image" Target="../media/image286.jpeg"/><Relationship Id="rId49" Type="http://schemas.openxmlformats.org/officeDocument/2006/relationships/image" Target="../media/image287.png"/><Relationship Id="rId20" Type="http://schemas.openxmlformats.org/officeDocument/2006/relationships/image" Target="../media/image258.png"/><Relationship Id="rId21" Type="http://schemas.openxmlformats.org/officeDocument/2006/relationships/image" Target="../media/image259.png"/><Relationship Id="rId22" Type="http://schemas.openxmlformats.org/officeDocument/2006/relationships/image" Target="../media/image260.png"/><Relationship Id="rId23" Type="http://schemas.openxmlformats.org/officeDocument/2006/relationships/image" Target="../media/image261.jpeg"/><Relationship Id="rId24" Type="http://schemas.openxmlformats.org/officeDocument/2006/relationships/image" Target="../media/image262.jpeg"/><Relationship Id="rId25" Type="http://schemas.openxmlformats.org/officeDocument/2006/relationships/image" Target="../media/image263.jpeg"/><Relationship Id="rId26" Type="http://schemas.openxmlformats.org/officeDocument/2006/relationships/image" Target="../media/image264.png"/><Relationship Id="rId27" Type="http://schemas.openxmlformats.org/officeDocument/2006/relationships/image" Target="../media/image265.png"/><Relationship Id="rId28" Type="http://schemas.openxmlformats.org/officeDocument/2006/relationships/image" Target="../media/image266.png"/><Relationship Id="rId29" Type="http://schemas.openxmlformats.org/officeDocument/2006/relationships/image" Target="../media/image267.jpeg"/><Relationship Id="rId50" Type="http://schemas.openxmlformats.org/officeDocument/2006/relationships/image" Target="../media/image288.png"/><Relationship Id="rId51" Type="http://schemas.openxmlformats.org/officeDocument/2006/relationships/image" Target="../media/image289.png"/><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241.jpeg"/><Relationship Id="rId4" Type="http://schemas.openxmlformats.org/officeDocument/2006/relationships/image" Target="../media/image242.png"/><Relationship Id="rId5" Type="http://schemas.openxmlformats.org/officeDocument/2006/relationships/image" Target="../media/image243.jpeg"/><Relationship Id="rId30" Type="http://schemas.openxmlformats.org/officeDocument/2006/relationships/image" Target="../media/image268.jpeg"/><Relationship Id="rId31" Type="http://schemas.openxmlformats.org/officeDocument/2006/relationships/image" Target="../media/image269.jpeg"/><Relationship Id="rId32" Type="http://schemas.openxmlformats.org/officeDocument/2006/relationships/image" Target="../media/image270.png"/><Relationship Id="rId9" Type="http://schemas.openxmlformats.org/officeDocument/2006/relationships/image" Target="../media/image247.png"/><Relationship Id="rId6" Type="http://schemas.openxmlformats.org/officeDocument/2006/relationships/image" Target="../media/image244.jpeg"/><Relationship Id="rId7" Type="http://schemas.openxmlformats.org/officeDocument/2006/relationships/image" Target="../media/image245.jpeg"/><Relationship Id="rId8" Type="http://schemas.openxmlformats.org/officeDocument/2006/relationships/image" Target="../media/image246.png"/><Relationship Id="rId33" Type="http://schemas.openxmlformats.org/officeDocument/2006/relationships/image" Target="../media/image271.png"/><Relationship Id="rId34" Type="http://schemas.openxmlformats.org/officeDocument/2006/relationships/image" Target="../media/image272.png"/><Relationship Id="rId35" Type="http://schemas.openxmlformats.org/officeDocument/2006/relationships/image" Target="../media/image273.jpeg"/><Relationship Id="rId36" Type="http://schemas.openxmlformats.org/officeDocument/2006/relationships/image" Target="../media/image274.jpeg"/><Relationship Id="rId10" Type="http://schemas.openxmlformats.org/officeDocument/2006/relationships/image" Target="../media/image248.png"/><Relationship Id="rId11" Type="http://schemas.openxmlformats.org/officeDocument/2006/relationships/image" Target="../media/image249.jpeg"/><Relationship Id="rId12" Type="http://schemas.openxmlformats.org/officeDocument/2006/relationships/image" Target="../media/image250.jpeg"/><Relationship Id="rId13" Type="http://schemas.openxmlformats.org/officeDocument/2006/relationships/image" Target="../media/image251.jpeg"/><Relationship Id="rId14" Type="http://schemas.openxmlformats.org/officeDocument/2006/relationships/image" Target="../media/image252.png"/><Relationship Id="rId15" Type="http://schemas.openxmlformats.org/officeDocument/2006/relationships/image" Target="../media/image253.png"/><Relationship Id="rId16" Type="http://schemas.openxmlformats.org/officeDocument/2006/relationships/image" Target="../media/image254.png"/><Relationship Id="rId17" Type="http://schemas.openxmlformats.org/officeDocument/2006/relationships/image" Target="../media/image255.jpeg"/><Relationship Id="rId18" Type="http://schemas.openxmlformats.org/officeDocument/2006/relationships/image" Target="../media/image256.jpeg"/><Relationship Id="rId19" Type="http://schemas.openxmlformats.org/officeDocument/2006/relationships/image" Target="../media/image257.jpeg"/><Relationship Id="rId37" Type="http://schemas.openxmlformats.org/officeDocument/2006/relationships/image" Target="../media/image275.jpeg"/><Relationship Id="rId38" Type="http://schemas.openxmlformats.org/officeDocument/2006/relationships/image" Target="../media/image276.png"/><Relationship Id="rId39" Type="http://schemas.openxmlformats.org/officeDocument/2006/relationships/image" Target="../media/image277.png"/><Relationship Id="rId40" Type="http://schemas.openxmlformats.org/officeDocument/2006/relationships/image" Target="../media/image278.png"/><Relationship Id="rId41" Type="http://schemas.openxmlformats.org/officeDocument/2006/relationships/image" Target="../media/image279.jpeg"/><Relationship Id="rId42" Type="http://schemas.openxmlformats.org/officeDocument/2006/relationships/image" Target="../media/image280.jpeg"/><Relationship Id="rId43" Type="http://schemas.openxmlformats.org/officeDocument/2006/relationships/image" Target="../media/image281.jpeg"/><Relationship Id="rId44" Type="http://schemas.openxmlformats.org/officeDocument/2006/relationships/image" Target="../media/image282.png"/><Relationship Id="rId45" Type="http://schemas.openxmlformats.org/officeDocument/2006/relationships/image" Target="../media/image283.jpeg"/></Relationships>
</file>

<file path=ppt/slides/_rels/slide63.xml.rels><?xml version="1.0" encoding="UTF-8" standalone="yes"?>
<Relationships xmlns="http://schemas.openxmlformats.org/package/2006/relationships"><Relationship Id="rId13" Type="http://schemas.openxmlformats.org/officeDocument/2006/relationships/image" Target="../media/image253.png"/><Relationship Id="rId14" Type="http://schemas.openxmlformats.org/officeDocument/2006/relationships/image" Target="../media/image254.png"/><Relationship Id="rId15" Type="http://schemas.openxmlformats.org/officeDocument/2006/relationships/image" Target="../media/image255.jpeg"/><Relationship Id="rId16" Type="http://schemas.openxmlformats.org/officeDocument/2006/relationships/image" Target="../media/image256.jpeg"/><Relationship Id="rId17" Type="http://schemas.openxmlformats.org/officeDocument/2006/relationships/image" Target="../media/image257.jpeg"/><Relationship Id="rId18" Type="http://schemas.openxmlformats.org/officeDocument/2006/relationships/image" Target="../media/image258.png"/><Relationship Id="rId19" Type="http://schemas.openxmlformats.org/officeDocument/2006/relationships/image" Target="../media/image259.png"/><Relationship Id="rId63" Type="http://schemas.openxmlformats.org/officeDocument/2006/relationships/image" Target="../media/image314.jpeg"/><Relationship Id="rId50" Type="http://schemas.openxmlformats.org/officeDocument/2006/relationships/image" Target="../media/image301.jpeg"/><Relationship Id="rId51" Type="http://schemas.openxmlformats.org/officeDocument/2006/relationships/image" Target="../media/image302.jpeg"/><Relationship Id="rId52" Type="http://schemas.openxmlformats.org/officeDocument/2006/relationships/image" Target="../media/image303.jpeg"/><Relationship Id="rId53" Type="http://schemas.openxmlformats.org/officeDocument/2006/relationships/image" Target="../media/image304.jpeg"/><Relationship Id="rId54" Type="http://schemas.openxmlformats.org/officeDocument/2006/relationships/image" Target="../media/image305.jpeg"/><Relationship Id="rId55" Type="http://schemas.openxmlformats.org/officeDocument/2006/relationships/image" Target="../media/image306.jpeg"/><Relationship Id="rId56" Type="http://schemas.openxmlformats.org/officeDocument/2006/relationships/image" Target="../media/image307.jpeg"/><Relationship Id="rId57" Type="http://schemas.openxmlformats.org/officeDocument/2006/relationships/image" Target="../media/image308.jpeg"/><Relationship Id="rId58" Type="http://schemas.openxmlformats.org/officeDocument/2006/relationships/image" Target="../media/image309.jpeg"/><Relationship Id="rId59" Type="http://schemas.openxmlformats.org/officeDocument/2006/relationships/image" Target="../media/image310.jpeg"/><Relationship Id="rId40" Type="http://schemas.openxmlformats.org/officeDocument/2006/relationships/image" Target="../media/image291.tiff"/><Relationship Id="rId41" Type="http://schemas.openxmlformats.org/officeDocument/2006/relationships/image" Target="../media/image292.tiff"/><Relationship Id="rId42" Type="http://schemas.openxmlformats.org/officeDocument/2006/relationships/image" Target="../media/image293.tiff"/><Relationship Id="rId43" Type="http://schemas.openxmlformats.org/officeDocument/2006/relationships/image" Target="../media/image294.tiff"/><Relationship Id="rId44" Type="http://schemas.openxmlformats.org/officeDocument/2006/relationships/image" Target="../media/image295.tiff"/><Relationship Id="rId45" Type="http://schemas.openxmlformats.org/officeDocument/2006/relationships/image" Target="../media/image296.tiff"/><Relationship Id="rId46" Type="http://schemas.openxmlformats.org/officeDocument/2006/relationships/image" Target="../media/image297.jpeg"/><Relationship Id="rId47" Type="http://schemas.openxmlformats.org/officeDocument/2006/relationships/image" Target="../media/image298.jpeg"/><Relationship Id="rId48" Type="http://schemas.openxmlformats.org/officeDocument/2006/relationships/image" Target="../media/image299.jpeg"/><Relationship Id="rId49" Type="http://schemas.openxmlformats.org/officeDocument/2006/relationships/image" Target="../media/image300.jpeg"/><Relationship Id="rId1" Type="http://schemas.openxmlformats.org/officeDocument/2006/relationships/slideLayout" Target="../slideLayouts/slideLayout7.xml"/><Relationship Id="rId2" Type="http://schemas.openxmlformats.org/officeDocument/2006/relationships/notesSlide" Target="../notesSlides/notesSlide24.xml"/><Relationship Id="rId3" Type="http://schemas.openxmlformats.org/officeDocument/2006/relationships/image" Target="../media/image243.jpeg"/><Relationship Id="rId4" Type="http://schemas.openxmlformats.org/officeDocument/2006/relationships/image" Target="../media/image244.jpeg"/><Relationship Id="rId5" Type="http://schemas.openxmlformats.org/officeDocument/2006/relationships/image" Target="../media/image245.jpeg"/><Relationship Id="rId6" Type="http://schemas.openxmlformats.org/officeDocument/2006/relationships/image" Target="../media/image246.png"/><Relationship Id="rId7" Type="http://schemas.openxmlformats.org/officeDocument/2006/relationships/image" Target="../media/image247.png"/><Relationship Id="rId8" Type="http://schemas.openxmlformats.org/officeDocument/2006/relationships/image" Target="../media/image248.png"/><Relationship Id="rId9" Type="http://schemas.openxmlformats.org/officeDocument/2006/relationships/image" Target="../media/image249.jpeg"/><Relationship Id="rId30" Type="http://schemas.openxmlformats.org/officeDocument/2006/relationships/image" Target="../media/image270.png"/><Relationship Id="rId31" Type="http://schemas.openxmlformats.org/officeDocument/2006/relationships/image" Target="../media/image271.png"/><Relationship Id="rId32" Type="http://schemas.openxmlformats.org/officeDocument/2006/relationships/image" Target="../media/image272.png"/><Relationship Id="rId33" Type="http://schemas.openxmlformats.org/officeDocument/2006/relationships/image" Target="../media/image273.jpeg"/><Relationship Id="rId34" Type="http://schemas.openxmlformats.org/officeDocument/2006/relationships/image" Target="../media/image274.jpeg"/><Relationship Id="rId35" Type="http://schemas.openxmlformats.org/officeDocument/2006/relationships/image" Target="../media/image275.jpeg"/><Relationship Id="rId36" Type="http://schemas.openxmlformats.org/officeDocument/2006/relationships/image" Target="../media/image276.png"/><Relationship Id="rId37" Type="http://schemas.openxmlformats.org/officeDocument/2006/relationships/image" Target="../media/image277.png"/><Relationship Id="rId38" Type="http://schemas.openxmlformats.org/officeDocument/2006/relationships/image" Target="../media/image278.png"/><Relationship Id="rId39" Type="http://schemas.openxmlformats.org/officeDocument/2006/relationships/image" Target="../media/image290.jpeg"/><Relationship Id="rId20" Type="http://schemas.openxmlformats.org/officeDocument/2006/relationships/image" Target="../media/image260.png"/><Relationship Id="rId21" Type="http://schemas.openxmlformats.org/officeDocument/2006/relationships/image" Target="../media/image261.jpeg"/><Relationship Id="rId22" Type="http://schemas.openxmlformats.org/officeDocument/2006/relationships/image" Target="../media/image262.jpeg"/><Relationship Id="rId23" Type="http://schemas.openxmlformats.org/officeDocument/2006/relationships/image" Target="../media/image263.jpeg"/><Relationship Id="rId24" Type="http://schemas.openxmlformats.org/officeDocument/2006/relationships/image" Target="../media/image264.png"/><Relationship Id="rId25" Type="http://schemas.openxmlformats.org/officeDocument/2006/relationships/image" Target="../media/image265.png"/><Relationship Id="rId26" Type="http://schemas.openxmlformats.org/officeDocument/2006/relationships/image" Target="../media/image266.png"/><Relationship Id="rId27" Type="http://schemas.openxmlformats.org/officeDocument/2006/relationships/image" Target="../media/image267.jpeg"/><Relationship Id="rId28" Type="http://schemas.openxmlformats.org/officeDocument/2006/relationships/image" Target="../media/image268.jpeg"/><Relationship Id="rId29" Type="http://schemas.openxmlformats.org/officeDocument/2006/relationships/image" Target="../media/image269.jpeg"/><Relationship Id="rId60" Type="http://schemas.openxmlformats.org/officeDocument/2006/relationships/image" Target="../media/image311.jpeg"/><Relationship Id="rId61" Type="http://schemas.openxmlformats.org/officeDocument/2006/relationships/image" Target="../media/image312.jpeg"/><Relationship Id="rId62" Type="http://schemas.openxmlformats.org/officeDocument/2006/relationships/image" Target="../media/image313.jpeg"/><Relationship Id="rId10" Type="http://schemas.openxmlformats.org/officeDocument/2006/relationships/image" Target="../media/image250.jpeg"/><Relationship Id="rId11" Type="http://schemas.openxmlformats.org/officeDocument/2006/relationships/image" Target="../media/image251.jpeg"/><Relationship Id="rId12" Type="http://schemas.openxmlformats.org/officeDocument/2006/relationships/image" Target="../media/image252.png"/></Relationships>
</file>

<file path=ppt/slides/_rels/slide64.xml.rels><?xml version="1.0" encoding="UTF-8" standalone="yes"?>
<Relationships xmlns="http://schemas.openxmlformats.org/package/2006/relationships"><Relationship Id="rId3" Type="http://schemas.openxmlformats.org/officeDocument/2006/relationships/image" Target="../media/image94.jpeg"/><Relationship Id="rId4" Type="http://schemas.openxmlformats.org/officeDocument/2006/relationships/image" Target="../media/image315.png"/><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 Id="rId3" Type="http://schemas.openxmlformats.org/officeDocument/2006/relationships/image" Target="../media/image316.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67.xml.rels><?xml version="1.0" encoding="UTF-8" standalone="yes"?>
<Relationships xmlns="http://schemas.openxmlformats.org/package/2006/relationships"><Relationship Id="rId3" Type="http://schemas.openxmlformats.org/officeDocument/2006/relationships/image" Target="../media/image317.emf"/><Relationship Id="rId4" Type="http://schemas.openxmlformats.org/officeDocument/2006/relationships/image" Target="../media/image318.emf"/><Relationship Id="rId5" Type="http://schemas.openxmlformats.org/officeDocument/2006/relationships/image" Target="../media/image319.emf"/><Relationship Id="rId6" Type="http://schemas.openxmlformats.org/officeDocument/2006/relationships/image" Target="../media/image320.emf"/><Relationship Id="rId7" Type="http://schemas.openxmlformats.org/officeDocument/2006/relationships/image" Target="../media/image321.emf"/><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2.jpeg"/></Relationships>
</file>

<file path=ppt/slides/_rels/slide69.xml.rels><?xml version="1.0" encoding="UTF-8" standalone="yes"?>
<Relationships xmlns="http://schemas.openxmlformats.org/package/2006/relationships"><Relationship Id="rId3" Type="http://schemas.openxmlformats.org/officeDocument/2006/relationships/image" Target="../media/image324.png"/><Relationship Id="rId4" Type="http://schemas.openxmlformats.org/officeDocument/2006/relationships/oleObject" Target="../embeddings/oleObject8.bin"/><Relationship Id="rId5" Type="http://schemas.openxmlformats.org/officeDocument/2006/relationships/image" Target="../media/image323.emf"/><Relationship Id="rId1" Type="http://schemas.openxmlformats.org/officeDocument/2006/relationships/vmlDrawing" Target="../drawings/vmlDrawing2.vml"/><Relationship Id="rId2"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5.tiff"/></Relationships>
</file>

<file path=ppt/slides/_rels/slide71.xml.rels><?xml version="1.0" encoding="UTF-8" standalone="yes"?>
<Relationships xmlns="http://schemas.openxmlformats.org/package/2006/relationships"><Relationship Id="rId3" Type="http://schemas.openxmlformats.org/officeDocument/2006/relationships/image" Target="../media/image327.tiff"/><Relationship Id="rId4" Type="http://schemas.openxmlformats.org/officeDocument/2006/relationships/image" Target="../media/image328.tiff"/><Relationship Id="rId5" Type="http://schemas.openxmlformats.org/officeDocument/2006/relationships/image" Target="../media/image329.png"/><Relationship Id="rId6" Type="http://schemas.openxmlformats.org/officeDocument/2006/relationships/oleObject" Target="../embeddings/oleObject9.bin"/><Relationship Id="rId7" Type="http://schemas.openxmlformats.org/officeDocument/2006/relationships/image" Target="../media/image326.wmf"/><Relationship Id="rId8" Type="http://schemas.openxmlformats.org/officeDocument/2006/relationships/image" Target="../media/image330.png"/><Relationship Id="rId1" Type="http://schemas.openxmlformats.org/officeDocument/2006/relationships/vmlDrawing" Target="../drawings/vmlDrawing3.vml"/><Relationship Id="rId2"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1.tiff"/></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2.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image" Target="../media/image97.png"/></Relationships>
</file>

<file path=ppt/slides/_rels/slide75.xml.rels><?xml version="1.0" encoding="UTF-8" standalone="yes"?>
<Relationships xmlns="http://schemas.openxmlformats.org/package/2006/relationships"><Relationship Id="rId3" Type="http://schemas.openxmlformats.org/officeDocument/2006/relationships/image" Target="../media/image333.png"/><Relationship Id="rId4" Type="http://schemas.openxmlformats.org/officeDocument/2006/relationships/image" Target="../media/image334.png"/><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76.xml.rels><?xml version="1.0" encoding="UTF-8" standalone="yes"?>
<Relationships xmlns="http://schemas.openxmlformats.org/package/2006/relationships"><Relationship Id="rId3" Type="http://schemas.openxmlformats.org/officeDocument/2006/relationships/image" Target="../media/image335.png"/><Relationship Id="rId4" Type="http://schemas.openxmlformats.org/officeDocument/2006/relationships/image" Target="../media/image336.png"/><Relationship Id="rId5" Type="http://schemas.openxmlformats.org/officeDocument/2006/relationships/image" Target="../media/image337.jpg"/><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77.xml.rels><?xml version="1.0" encoding="UTF-8" standalone="yes"?>
<Relationships xmlns="http://schemas.openxmlformats.org/package/2006/relationships"><Relationship Id="rId3" Type="http://schemas.openxmlformats.org/officeDocument/2006/relationships/image" Target="../media/image338.jpg"/><Relationship Id="rId4" Type="http://schemas.openxmlformats.org/officeDocument/2006/relationships/image" Target="../media/image339.jpg"/><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 Id="rId3" Type="http://schemas.openxmlformats.org/officeDocument/2006/relationships/image" Target="../media/image340.jpg"/></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34.xml"/><Relationship Id="rId4" Type="http://schemas.openxmlformats.org/officeDocument/2006/relationships/image" Target="../media/image342.png"/><Relationship Id="rId5" Type="http://schemas.openxmlformats.org/officeDocument/2006/relationships/image" Target="../media/image343.png"/><Relationship Id="rId6" Type="http://schemas.openxmlformats.org/officeDocument/2006/relationships/oleObject" Target="../embeddings/oleObject10.bin"/><Relationship Id="rId7" Type="http://schemas.openxmlformats.org/officeDocument/2006/relationships/image" Target="../media/image341.wmf"/><Relationship Id="rId1" Type="http://schemas.openxmlformats.org/officeDocument/2006/relationships/vmlDrawing" Target="../drawings/vmlDrawing4.vml"/><Relationship Id="rId2"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344.jpg"/><Relationship Id="rId4" Type="http://schemas.openxmlformats.org/officeDocument/2006/relationships/image" Target="../media/image345.png"/><Relationship Id="rId5" Type="http://schemas.openxmlformats.org/officeDocument/2006/relationships/image" Target="../media/image346.jpeg"/><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81.xml.rels><?xml version="1.0" encoding="UTF-8" standalone="yes"?>
<Relationships xmlns="http://schemas.openxmlformats.org/package/2006/relationships"><Relationship Id="rId3" Type="http://schemas.openxmlformats.org/officeDocument/2006/relationships/image" Target="../media/image346.jpeg"/><Relationship Id="rId4" Type="http://schemas.openxmlformats.org/officeDocument/2006/relationships/image" Target="../media/image347.png"/><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_rels/slide82.xml.rels><?xml version="1.0" encoding="UTF-8" standalone="yes"?>
<Relationships xmlns="http://schemas.openxmlformats.org/package/2006/relationships"><Relationship Id="rId3" Type="http://schemas.openxmlformats.org/officeDocument/2006/relationships/image" Target="../media/image348.png"/><Relationship Id="rId4" Type="http://schemas.openxmlformats.org/officeDocument/2006/relationships/image" Target="../media/image349.png"/><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 Id="rId3" Type="http://schemas.openxmlformats.org/officeDocument/2006/relationships/image" Target="../media/image350.jpe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 Id="rId3" Type="http://schemas.openxmlformats.org/officeDocument/2006/relationships/image" Target="../media/image351.jp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 Id="rId3" Type="http://schemas.openxmlformats.org/officeDocument/2006/relationships/image" Target="../media/image352.pn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 Id="rId3" Type="http://schemas.openxmlformats.org/officeDocument/2006/relationships/image" Target="../media/image353.png"/></Relationships>
</file>

<file path=ppt/slides/_rels/slide87.xml.rels><?xml version="1.0" encoding="UTF-8" standalone="yes"?>
<Relationships xmlns="http://schemas.openxmlformats.org/package/2006/relationships"><Relationship Id="rId3" Type="http://schemas.openxmlformats.org/officeDocument/2006/relationships/image" Target="../media/image354.png"/><Relationship Id="rId4" Type="http://schemas.openxmlformats.org/officeDocument/2006/relationships/image" Target="../media/image355.png"/><Relationship Id="rId5" Type="http://schemas.microsoft.com/office/2007/relationships/hdphoto" Target="../media/hdphoto17.wdp"/><Relationship Id="rId1" Type="http://schemas.openxmlformats.org/officeDocument/2006/relationships/slideLayout" Target="../slideLayouts/slideLayout7.xml"/><Relationship Id="rId2" Type="http://schemas.openxmlformats.org/officeDocument/2006/relationships/notesSlide" Target="../notesSlides/notesSlide42.xml"/></Relationships>
</file>

<file path=ppt/slides/_rels/slide88.xml.rels><?xml version="1.0" encoding="UTF-8" standalone="yes"?>
<Relationships xmlns="http://schemas.openxmlformats.org/package/2006/relationships"><Relationship Id="rId3" Type="http://schemas.openxmlformats.org/officeDocument/2006/relationships/image" Target="../media/image356.png"/><Relationship Id="rId4" Type="http://schemas.openxmlformats.org/officeDocument/2006/relationships/image" Target="../media/image357.png"/><Relationship Id="rId5" Type="http://schemas.microsoft.com/office/2007/relationships/hdphoto" Target="../media/hdphoto18.wdp"/><Relationship Id="rId1" Type="http://schemas.openxmlformats.org/officeDocument/2006/relationships/slideLayout" Target="../slideLayouts/slideLayout7.xml"/><Relationship Id="rId2" Type="http://schemas.openxmlformats.org/officeDocument/2006/relationships/notesSlide" Target="../notesSlides/notesSlide43.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4.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18.emf"/></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358.tiff"/><Relationship Id="rId4" Type="http://schemas.openxmlformats.org/officeDocument/2006/relationships/image" Target="../media/image359.png"/><Relationship Id="rId1" Type="http://schemas.openxmlformats.org/officeDocument/2006/relationships/slideLayout" Target="../slideLayouts/slideLayout2.xml"/><Relationship Id="rId2" Type="http://schemas.openxmlformats.org/officeDocument/2006/relationships/image" Target="../media/image325.tiff"/></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60.tiff"/><Relationship Id="rId3" Type="http://schemas.openxmlformats.org/officeDocument/2006/relationships/image" Target="../media/image3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408270" y="2342939"/>
            <a:ext cx="8352928" cy="923330"/>
          </a:xfrm>
          <a:prstGeom prst="rect">
            <a:avLst/>
          </a:prstGeom>
          <a:noFill/>
        </p:spPr>
        <p:txBody>
          <a:bodyPr wrap="square" rtlCol="0">
            <a:spAutoFit/>
          </a:bodyPr>
          <a:lstStyle/>
          <a:p>
            <a:pPr algn="ctr"/>
            <a:r>
              <a:rPr lang="zh-CN" altLang="en-US" sz="5400" b="1" dirty="0" smtClean="0">
                <a:solidFill>
                  <a:schemeClr val="bg1"/>
                </a:solidFill>
                <a:latin typeface="Heiti SC Medium" charset="-122"/>
                <a:ea typeface="Heiti SC Medium" charset="-122"/>
                <a:cs typeface="Heiti SC Medium" charset="-122"/>
              </a:rPr>
              <a:t>遥感图像信息</a:t>
            </a:r>
            <a:r>
              <a:rPr lang="zh-CN" altLang="en-US" sz="5400" b="1" dirty="0" smtClean="0">
                <a:solidFill>
                  <a:schemeClr val="bg1"/>
                </a:solidFill>
                <a:latin typeface="Heiti SC Medium" charset="-122"/>
                <a:ea typeface="Heiti SC Medium" charset="-122"/>
                <a:cs typeface="Heiti SC Medium" charset="-122"/>
              </a:rPr>
              <a:t>挖掘</a:t>
            </a:r>
            <a:endParaRPr lang="en-US" altLang="zh-CN" sz="5400" b="1" dirty="0" smtClean="0">
              <a:solidFill>
                <a:schemeClr val="bg1"/>
              </a:solidFill>
              <a:latin typeface="Heiti SC Medium" charset="-122"/>
              <a:ea typeface="Heiti SC Medium" charset="-122"/>
              <a:cs typeface="Heiti SC Medium" charset="-122"/>
            </a:endParaRPr>
          </a:p>
        </p:txBody>
      </p:sp>
      <p:sp>
        <p:nvSpPr>
          <p:cNvPr id="9" name="TextBox 11"/>
          <p:cNvSpPr txBox="1"/>
          <p:nvPr/>
        </p:nvSpPr>
        <p:spPr>
          <a:xfrm>
            <a:off x="1259632" y="3717032"/>
            <a:ext cx="6624736" cy="2062103"/>
          </a:xfrm>
          <a:prstGeom prst="rect">
            <a:avLst/>
          </a:prstGeom>
          <a:noFill/>
        </p:spPr>
        <p:txBody>
          <a:bodyPr wrap="square" rtlCol="0">
            <a:spAutoFit/>
          </a:bodyPr>
          <a:lstStyle/>
          <a:p>
            <a:pPr algn="ctr"/>
            <a:r>
              <a:rPr lang="zh-CN" altLang="en-US" sz="2800" dirty="0" smtClean="0">
                <a:solidFill>
                  <a:schemeClr val="bg1"/>
                </a:solidFill>
                <a:latin typeface="微软雅黑" pitchFamily="34" charset="-122"/>
                <a:ea typeface="微软雅黑" pitchFamily="34" charset="-122"/>
              </a:rPr>
              <a:t>夏桂松</a:t>
            </a:r>
          </a:p>
          <a:p>
            <a:pPr algn="ctr"/>
            <a:endParaRPr lang="zh-CN" altLang="en-US" sz="2800" dirty="0">
              <a:solidFill>
                <a:schemeClr val="bg1"/>
              </a:solidFill>
              <a:latin typeface="微软雅黑" pitchFamily="34" charset="-122"/>
              <a:ea typeface="微软雅黑" pitchFamily="34" charset="-122"/>
            </a:endParaRPr>
          </a:p>
          <a:p>
            <a:pPr algn="ctr">
              <a:lnSpc>
                <a:spcPct val="150000"/>
              </a:lnSpc>
            </a:pPr>
            <a:r>
              <a:rPr lang="zh-CN" altLang="en-US" sz="2400" dirty="0" smtClean="0">
                <a:solidFill>
                  <a:schemeClr val="bg1"/>
                </a:solidFill>
                <a:latin typeface="微软雅黑" pitchFamily="34" charset="-122"/>
                <a:ea typeface="微软雅黑" pitchFamily="34" charset="-122"/>
              </a:rPr>
              <a:t>武汉大学 </a:t>
            </a:r>
          </a:p>
          <a:p>
            <a:pPr algn="ctr">
              <a:lnSpc>
                <a:spcPct val="150000"/>
              </a:lnSpc>
            </a:pPr>
            <a:r>
              <a:rPr lang="zh-CN" altLang="en-US" sz="2400" dirty="0" smtClean="0">
                <a:solidFill>
                  <a:schemeClr val="bg1"/>
                </a:solidFill>
                <a:latin typeface="微软雅黑" pitchFamily="34" charset="-122"/>
                <a:ea typeface="微软雅黑" pitchFamily="34" charset="-122"/>
              </a:rPr>
              <a:t>测绘遥感信息工程国家重点实验室</a:t>
            </a:r>
          </a:p>
        </p:txBody>
      </p:sp>
      <p:sp>
        <p:nvSpPr>
          <p:cNvPr id="5" name="文本框 4"/>
          <p:cNvSpPr txBox="1"/>
          <p:nvPr/>
        </p:nvSpPr>
        <p:spPr>
          <a:xfrm>
            <a:off x="3717349" y="6078604"/>
            <a:ext cx="1797287" cy="369332"/>
          </a:xfrm>
          <a:prstGeom prst="rect">
            <a:avLst/>
          </a:prstGeom>
          <a:noFill/>
        </p:spPr>
        <p:txBody>
          <a:bodyPr wrap="none" rtlCol="0">
            <a:spAutoFit/>
          </a:bodyPr>
          <a:lstStyle/>
          <a:p>
            <a:r>
              <a:rPr kumimoji="1" lang="en-US" altLang="zh-CN" b="1" dirty="0" smtClean="0">
                <a:solidFill>
                  <a:schemeClr val="bg1"/>
                </a:solidFill>
                <a:latin typeface="Heiti SC Medium" charset="-122"/>
                <a:ea typeface="Heiti SC Medium" charset="-122"/>
                <a:cs typeface="Heiti SC Medium" charset="-122"/>
              </a:rPr>
              <a:t>April</a:t>
            </a:r>
            <a:r>
              <a:rPr kumimoji="1" lang="zh-CN" altLang="en-US" b="1" dirty="0" smtClean="0">
                <a:solidFill>
                  <a:schemeClr val="bg1"/>
                </a:solidFill>
                <a:latin typeface="Heiti SC Medium" charset="-122"/>
                <a:ea typeface="Heiti SC Medium" charset="-122"/>
                <a:cs typeface="Heiti SC Medium" charset="-122"/>
              </a:rPr>
              <a:t> </a:t>
            </a:r>
            <a:r>
              <a:rPr kumimoji="1" lang="en-US" altLang="zh-CN" b="1" dirty="0" smtClean="0">
                <a:solidFill>
                  <a:schemeClr val="bg1"/>
                </a:solidFill>
                <a:latin typeface="Heiti SC Medium" charset="-122"/>
                <a:ea typeface="Heiti SC Medium" charset="-122"/>
                <a:cs typeface="Heiti SC Medium" charset="-122"/>
              </a:rPr>
              <a:t>16</a:t>
            </a:r>
            <a:r>
              <a:rPr kumimoji="1" lang="zh-CN" altLang="en-US" b="1" dirty="0" smtClean="0">
                <a:solidFill>
                  <a:schemeClr val="bg1"/>
                </a:solidFill>
                <a:latin typeface="Heiti SC Medium" charset="-122"/>
                <a:ea typeface="Heiti SC Medium" charset="-122"/>
                <a:cs typeface="Heiti SC Medium" charset="-122"/>
              </a:rPr>
              <a:t>，</a:t>
            </a:r>
            <a:r>
              <a:rPr kumimoji="1" lang="en-US" altLang="zh-CN" b="1" dirty="0" smtClean="0">
                <a:solidFill>
                  <a:schemeClr val="bg1"/>
                </a:solidFill>
                <a:latin typeface="Heiti SC Medium" charset="-122"/>
                <a:ea typeface="Heiti SC Medium" charset="-122"/>
                <a:cs typeface="Heiti SC Medium" charset="-122"/>
              </a:rPr>
              <a:t>2019</a:t>
            </a:r>
            <a:endParaRPr kumimoji="1" lang="zh-CN" altLang="en-US" b="1" dirty="0">
              <a:solidFill>
                <a:schemeClr val="bg1"/>
              </a:solidFill>
              <a:latin typeface="Heiti SC Medium" charset="-122"/>
              <a:ea typeface="Heiti SC Medium" charset="-122"/>
              <a:cs typeface="Heiti SC Medium" charset="-122"/>
            </a:endParaRPr>
          </a:p>
        </p:txBody>
      </p:sp>
    </p:spTree>
    <p:extLst>
      <p:ext uri="{BB962C8B-B14F-4D97-AF65-F5344CB8AC3E}">
        <p14:creationId xmlns:p14="http://schemas.microsoft.com/office/powerpoint/2010/main" val="21212753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fld id="{0C913308-F349-4B6D-A68A-DD1791B4A57B}" type="slidenum">
              <a:rPr lang="zh-CN" altLang="en-US" smtClean="0"/>
              <a:t>2</a:t>
            </a:fld>
            <a:endParaRPr lang="zh-CN" altLang="en-US"/>
          </a:p>
        </p:txBody>
      </p:sp>
      <p:sp>
        <p:nvSpPr>
          <p:cNvPr id="5"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a:t>遥感图像信息挖掘</a:t>
            </a:r>
            <a:endParaRPr lang="en-US" altLang="zh-CN" dirty="0"/>
          </a:p>
        </p:txBody>
      </p:sp>
      <p:pic>
        <p:nvPicPr>
          <p:cNvPr id="14" name="Picture 4" descr="http://html.rhhz.net/ygxb/PIC/ygxb-20-5-775-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2113"/>
          <a:stretch/>
        </p:blipFill>
        <p:spPr bwMode="auto">
          <a:xfrm>
            <a:off x="2022544" y="2232688"/>
            <a:ext cx="5292656" cy="4163510"/>
          </a:xfrm>
          <a:prstGeom prst="rect">
            <a:avLst/>
          </a:prstGeom>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5" name="文本框 34"/>
          <p:cNvSpPr txBox="1"/>
          <p:nvPr/>
        </p:nvSpPr>
        <p:spPr>
          <a:xfrm>
            <a:off x="285000" y="1112095"/>
            <a:ext cx="8514226" cy="1015663"/>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pPr>
              <a:lnSpc>
                <a:spcPct val="150000"/>
              </a:lnSpc>
            </a:pPr>
            <a:r>
              <a:rPr lang="zh-CN" altLang="en-US" sz="2000" b="1" dirty="0" smtClean="0">
                <a:latin typeface="Heiti SC Light" charset="-122"/>
                <a:ea typeface="Heiti SC Light" charset="-122"/>
                <a:cs typeface="Heiti SC Light" charset="-122"/>
              </a:rPr>
              <a:t>遥感对地观测：</a:t>
            </a:r>
            <a:r>
              <a:rPr lang="zh-CN" altLang="en-US" sz="2000" dirty="0" smtClean="0">
                <a:latin typeface="Heiti SC Light" charset="-122"/>
                <a:ea typeface="Heiti SC Light" charset="-122"/>
                <a:cs typeface="Heiti SC Light" charset="-122"/>
              </a:rPr>
              <a:t>利用遥感数据定量反演测量</a:t>
            </a:r>
            <a:r>
              <a:rPr lang="en-US" altLang="zh-CN" sz="2000" dirty="0" smtClean="0">
                <a:latin typeface="Heiti SC Light" charset="-122"/>
                <a:ea typeface="Heiti SC Light" charset="-122"/>
                <a:cs typeface="Heiti SC Light" charset="-122"/>
              </a:rPr>
              <a:t>/</a:t>
            </a:r>
            <a:r>
              <a:rPr lang="zh-CN" altLang="en-US" sz="2000" dirty="0" smtClean="0">
                <a:latin typeface="Heiti SC Light" charset="-122"/>
                <a:ea typeface="Heiti SC Light" charset="-122"/>
                <a:cs typeface="Heiti SC Light" charset="-122"/>
              </a:rPr>
              <a:t>定性感知了解地物信息，理解地表状态与事件，形成地学知识</a:t>
            </a:r>
            <a:endParaRPr lang="zh-CN" altLang="en-US" sz="2000" dirty="0">
              <a:latin typeface="Heiti SC Light" charset="-122"/>
              <a:ea typeface="Heiti SC Light" charset="-122"/>
              <a:cs typeface="Heiti SC Light" charset="-122"/>
            </a:endParaRPr>
          </a:p>
        </p:txBody>
      </p:sp>
    </p:spTree>
    <p:extLst>
      <p:ext uri="{BB962C8B-B14F-4D97-AF65-F5344CB8AC3E}">
        <p14:creationId xmlns:p14="http://schemas.microsoft.com/office/powerpoint/2010/main" val="347437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fld id="{0C913308-F349-4B6D-A68A-DD1791B4A57B}" type="slidenum">
              <a:rPr lang="zh-CN" altLang="en-US" smtClean="0"/>
              <a:t>3</a:t>
            </a:fld>
            <a:endParaRPr lang="zh-CN" altLang="en-US"/>
          </a:p>
        </p:txBody>
      </p:sp>
      <p:sp>
        <p:nvSpPr>
          <p:cNvPr id="5"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a:t>遥感图像信息挖掘</a:t>
            </a:r>
            <a:endParaRPr lang="en-US" altLang="zh-CN" dirty="0"/>
          </a:p>
        </p:txBody>
      </p:sp>
      <p:sp>
        <p:nvSpPr>
          <p:cNvPr id="8" name="文本框 7"/>
          <p:cNvSpPr txBox="1"/>
          <p:nvPr/>
        </p:nvSpPr>
        <p:spPr>
          <a:xfrm>
            <a:off x="305392" y="2011509"/>
            <a:ext cx="8514226" cy="1015663"/>
          </a:xfrm>
          <a:prstGeom prst="rect">
            <a:avLst/>
          </a:prstGeom>
          <a:noFill/>
        </p:spPr>
        <p:txBody>
          <a:bodyPr wrap="square" rtlCol="0">
            <a:spAutoFit/>
          </a:bodyPr>
          <a:lstStyle>
            <a:defPPr>
              <a:defRPr lang="zh-CN"/>
            </a:defPPr>
            <a:lvl1pPr marL="285750" indent="-285750">
              <a:lnSpc>
                <a:spcPct val="150000"/>
              </a:lnSpc>
              <a:buFont typeface="Wingdings" charset="2"/>
              <a:buChar char="n"/>
              <a:defRPr kumimoji="1" sz="2000" b="1">
                <a:latin typeface="Heiti SC Light" charset="-122"/>
                <a:ea typeface="Heiti SC Light" charset="-122"/>
                <a:cs typeface="Heiti SC Light" charset="-122"/>
              </a:defRPr>
            </a:lvl1pPr>
          </a:lstStyle>
          <a:p>
            <a:r>
              <a:rPr lang="zh-CN" altLang="en-US" b="0" dirty="0" smtClean="0"/>
              <a:t>对</a:t>
            </a:r>
            <a:r>
              <a:rPr lang="zh-CN" altLang="en-US" b="0" dirty="0"/>
              <a:t>地观测技术发展迅猛，观测</a:t>
            </a:r>
            <a:r>
              <a:rPr lang="zh-CN" altLang="en-US" b="0" dirty="0" smtClean="0"/>
              <a:t>手段日益多样</a:t>
            </a:r>
            <a:r>
              <a:rPr lang="zh-CN" altLang="en-US" b="0" dirty="0"/>
              <a:t>、数据量成指数级增长</a:t>
            </a:r>
            <a:r>
              <a:rPr lang="zh-CN" altLang="en-US" b="0" dirty="0" smtClean="0"/>
              <a:t>，图像的光谱分辨率、空间分辨率、时间分辨率不断提高</a:t>
            </a:r>
            <a:endParaRPr lang="zh-CN" altLang="en-US" b="0" dirty="0"/>
          </a:p>
        </p:txBody>
      </p:sp>
      <p:pic>
        <p:nvPicPr>
          <p:cNvPr id="7" name="图片 6"/>
          <p:cNvPicPr>
            <a:picLocks noChangeAspect="1"/>
          </p:cNvPicPr>
          <p:nvPr/>
        </p:nvPicPr>
        <p:blipFill rotWithShape="1">
          <a:blip r:embed="rId2">
            <a:extLst>
              <a:ext uri="{28A0092B-C50C-407E-A947-70E740481C1C}">
                <a14:useLocalDpi xmlns:a14="http://schemas.microsoft.com/office/drawing/2010/main" val="0"/>
              </a:ext>
            </a:extLst>
          </a:blip>
          <a:srcRect t="50000"/>
          <a:stretch/>
        </p:blipFill>
        <p:spPr>
          <a:xfrm>
            <a:off x="467015" y="2967091"/>
            <a:ext cx="7891180" cy="2216714"/>
          </a:xfrm>
          <a:prstGeom prst="rect">
            <a:avLst/>
          </a:prstGeom>
        </p:spPr>
      </p:pic>
      <p:sp>
        <p:nvSpPr>
          <p:cNvPr id="10" name="文本框 9"/>
          <p:cNvSpPr txBox="1"/>
          <p:nvPr/>
        </p:nvSpPr>
        <p:spPr>
          <a:xfrm>
            <a:off x="285000" y="1112095"/>
            <a:ext cx="8514226" cy="1015663"/>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pPr>
              <a:lnSpc>
                <a:spcPct val="150000"/>
              </a:lnSpc>
            </a:pPr>
            <a:r>
              <a:rPr lang="zh-CN" altLang="en-US" sz="2000" b="1" dirty="0" smtClean="0">
                <a:latin typeface="Heiti SC Light" charset="-122"/>
                <a:ea typeface="Heiti SC Light" charset="-122"/>
                <a:cs typeface="Heiti SC Light" charset="-122"/>
              </a:rPr>
              <a:t>遥感对地观测：</a:t>
            </a:r>
            <a:r>
              <a:rPr lang="zh-CN" altLang="en-US" sz="2000" dirty="0" smtClean="0">
                <a:latin typeface="Heiti SC Light" charset="-122"/>
                <a:ea typeface="Heiti SC Light" charset="-122"/>
                <a:cs typeface="Heiti SC Light" charset="-122"/>
              </a:rPr>
              <a:t>利用遥感数据定量反演测量</a:t>
            </a:r>
            <a:r>
              <a:rPr lang="en-US" altLang="zh-CN" sz="2000" dirty="0" smtClean="0">
                <a:latin typeface="Heiti SC Light" charset="-122"/>
                <a:ea typeface="Heiti SC Light" charset="-122"/>
                <a:cs typeface="Heiti SC Light" charset="-122"/>
              </a:rPr>
              <a:t>/</a:t>
            </a:r>
            <a:r>
              <a:rPr lang="zh-CN" altLang="en-US" sz="2000" dirty="0" smtClean="0">
                <a:latin typeface="Heiti SC Light" charset="-122"/>
                <a:ea typeface="Heiti SC Light" charset="-122"/>
                <a:cs typeface="Heiti SC Light" charset="-122"/>
              </a:rPr>
              <a:t>定性感知了解地物信息，理解地表状态与事件，形成地学知识</a:t>
            </a:r>
            <a:endParaRPr lang="zh-CN" altLang="en-US" sz="2000" dirty="0">
              <a:latin typeface="Heiti SC Light" charset="-122"/>
              <a:ea typeface="Heiti SC Light" charset="-122"/>
              <a:cs typeface="Heiti SC Light" charset="-122"/>
            </a:endParaRPr>
          </a:p>
        </p:txBody>
      </p:sp>
    </p:spTree>
    <p:extLst>
      <p:ext uri="{BB962C8B-B14F-4D97-AF65-F5344CB8AC3E}">
        <p14:creationId xmlns:p14="http://schemas.microsoft.com/office/powerpoint/2010/main" val="3231152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fld id="{0C913308-F349-4B6D-A68A-DD1791B4A57B}" type="slidenum">
              <a:rPr lang="zh-CN" altLang="en-US" smtClean="0"/>
              <a:t>4</a:t>
            </a:fld>
            <a:endParaRPr lang="zh-CN" altLang="en-US"/>
          </a:p>
        </p:txBody>
      </p:sp>
      <p:sp>
        <p:nvSpPr>
          <p:cNvPr id="5"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a:t>遥感图像信息挖掘</a:t>
            </a:r>
            <a:endParaRPr lang="en-US" altLang="zh-CN" dirty="0"/>
          </a:p>
        </p:txBody>
      </p:sp>
      <p:pic>
        <p:nvPicPr>
          <p:cNvPr id="7" name="图片 6"/>
          <p:cNvPicPr>
            <a:picLocks noChangeAspect="1"/>
          </p:cNvPicPr>
          <p:nvPr/>
        </p:nvPicPr>
        <p:blipFill rotWithShape="1">
          <a:blip r:embed="rId2">
            <a:extLst>
              <a:ext uri="{28A0092B-C50C-407E-A947-70E740481C1C}">
                <a14:useLocalDpi xmlns:a14="http://schemas.microsoft.com/office/drawing/2010/main" val="0"/>
              </a:ext>
            </a:extLst>
          </a:blip>
          <a:srcRect t="50000"/>
          <a:stretch/>
        </p:blipFill>
        <p:spPr>
          <a:xfrm>
            <a:off x="467015" y="2967091"/>
            <a:ext cx="7891180" cy="2216714"/>
          </a:xfrm>
          <a:prstGeom prst="rect">
            <a:avLst/>
          </a:prstGeom>
        </p:spPr>
      </p:pic>
      <p:sp>
        <p:nvSpPr>
          <p:cNvPr id="10" name="文本框 9"/>
          <p:cNvSpPr txBox="1"/>
          <p:nvPr/>
        </p:nvSpPr>
        <p:spPr>
          <a:xfrm>
            <a:off x="285000" y="5230917"/>
            <a:ext cx="7969752" cy="553998"/>
          </a:xfrm>
          <a:prstGeom prst="rect">
            <a:avLst/>
          </a:prstGeom>
          <a:noFill/>
        </p:spPr>
        <p:txBody>
          <a:bodyPr wrap="square" rtlCol="0">
            <a:spAutoFit/>
          </a:bodyPr>
          <a:lstStyle>
            <a:defPPr>
              <a:defRPr lang="zh-CN"/>
            </a:defPPr>
            <a:lvl1pPr marL="285750" indent="-285750">
              <a:lnSpc>
                <a:spcPct val="150000"/>
              </a:lnSpc>
              <a:buFont typeface="Wingdings" charset="2"/>
              <a:buChar char="n"/>
              <a:defRPr kumimoji="1" sz="2000" b="0">
                <a:latin typeface="Heiti SC Light" charset="-122"/>
                <a:ea typeface="Heiti SC Light" charset="-122"/>
                <a:cs typeface="Heiti SC Light" charset="-122"/>
              </a:defRPr>
            </a:lvl1pPr>
          </a:lstStyle>
          <a:p>
            <a:r>
              <a:rPr lang="zh-CN" altLang="en-US" dirty="0"/>
              <a:t>地物信息、地表状态、地学知识</a:t>
            </a:r>
            <a:r>
              <a:rPr lang="zh-CN" altLang="en-US" dirty="0">
                <a:solidFill>
                  <a:srgbClr val="C00000"/>
                </a:solidFill>
              </a:rPr>
              <a:t>湮没于</a:t>
            </a:r>
            <a:r>
              <a:rPr lang="zh-CN" altLang="en-US" dirty="0"/>
              <a:t>海量的数据之中</a:t>
            </a:r>
          </a:p>
        </p:txBody>
      </p:sp>
      <p:sp>
        <p:nvSpPr>
          <p:cNvPr id="2" name="矩形 1"/>
          <p:cNvSpPr/>
          <p:nvPr/>
        </p:nvSpPr>
        <p:spPr>
          <a:xfrm>
            <a:off x="467014" y="5783544"/>
            <a:ext cx="8202703" cy="1015663"/>
          </a:xfrm>
          <a:prstGeom prst="rect">
            <a:avLst/>
          </a:prstGeom>
          <a:solidFill>
            <a:schemeClr val="bg1">
              <a:lumMod val="95000"/>
            </a:schemeClr>
          </a:solidFill>
        </p:spPr>
        <p:txBody>
          <a:bodyPr wrap="square" rtlCol="0">
            <a:spAutoFit/>
          </a:bodyPr>
          <a:lstStyle/>
          <a:p>
            <a:pPr algn="ctr">
              <a:lnSpc>
                <a:spcPct val="150000"/>
              </a:lnSpc>
            </a:pPr>
            <a:r>
              <a:rPr kumimoji="1" lang="zh-CN" altLang="en-US" sz="2000" dirty="0">
                <a:solidFill>
                  <a:srgbClr val="FF0000"/>
                </a:solidFill>
                <a:latin typeface="Heiti SC Light" charset="-122"/>
                <a:ea typeface="Heiti SC Light" charset="-122"/>
                <a:cs typeface="Heiti SC Light" charset="-122"/>
              </a:rPr>
              <a:t>遥感图像信息挖掘：删繁就简、</a:t>
            </a:r>
            <a:r>
              <a:rPr kumimoji="1" lang="zh-CN" altLang="en-US" sz="2000" dirty="0" smtClean="0">
                <a:solidFill>
                  <a:srgbClr val="FF0000"/>
                </a:solidFill>
                <a:latin typeface="Heiti SC Light" charset="-122"/>
                <a:ea typeface="Heiti SC Light" charset="-122"/>
                <a:cs typeface="Heiti SC Light" charset="-122"/>
              </a:rPr>
              <a:t>去伪存真</a:t>
            </a:r>
          </a:p>
          <a:p>
            <a:pPr algn="ctr">
              <a:lnSpc>
                <a:spcPct val="150000"/>
              </a:lnSpc>
            </a:pPr>
            <a:r>
              <a:rPr kumimoji="1" lang="zh-CN" altLang="en-US" sz="2000" dirty="0" smtClean="0">
                <a:latin typeface="Heiti SC Light" charset="-122"/>
                <a:ea typeface="Heiti SC Light" charset="-122"/>
                <a:cs typeface="Heiti SC Light" charset="-122"/>
              </a:rPr>
              <a:t>从遥感图像大数据中，提取地物信息、分析地表状态，获取地学知识</a:t>
            </a:r>
            <a:endParaRPr kumimoji="1" lang="zh-CN" altLang="en-US" sz="2000" dirty="0">
              <a:latin typeface="Heiti SC Light" charset="-122"/>
              <a:ea typeface="Heiti SC Light" charset="-122"/>
              <a:cs typeface="Heiti SC Light" charset="-122"/>
            </a:endParaRPr>
          </a:p>
        </p:txBody>
      </p:sp>
      <p:sp>
        <p:nvSpPr>
          <p:cNvPr id="11" name="文本框 10"/>
          <p:cNvSpPr txBox="1"/>
          <p:nvPr/>
        </p:nvSpPr>
        <p:spPr>
          <a:xfrm>
            <a:off x="305392" y="2011509"/>
            <a:ext cx="8514226" cy="1015663"/>
          </a:xfrm>
          <a:prstGeom prst="rect">
            <a:avLst/>
          </a:prstGeom>
          <a:noFill/>
        </p:spPr>
        <p:txBody>
          <a:bodyPr wrap="square" rtlCol="0">
            <a:spAutoFit/>
          </a:bodyPr>
          <a:lstStyle>
            <a:defPPr>
              <a:defRPr lang="zh-CN"/>
            </a:defPPr>
            <a:lvl1pPr marL="285750" indent="-285750">
              <a:lnSpc>
                <a:spcPct val="150000"/>
              </a:lnSpc>
              <a:buFont typeface="Wingdings" charset="2"/>
              <a:buChar char="n"/>
              <a:defRPr kumimoji="1" sz="2000" b="1">
                <a:latin typeface="Heiti SC Light" charset="-122"/>
                <a:ea typeface="Heiti SC Light" charset="-122"/>
                <a:cs typeface="Heiti SC Light" charset="-122"/>
              </a:defRPr>
            </a:lvl1pPr>
          </a:lstStyle>
          <a:p>
            <a:r>
              <a:rPr lang="zh-CN" altLang="en-US" b="0" dirty="0" smtClean="0"/>
              <a:t>对</a:t>
            </a:r>
            <a:r>
              <a:rPr lang="zh-CN" altLang="en-US" b="0" dirty="0"/>
              <a:t>地观测</a:t>
            </a:r>
            <a:r>
              <a:rPr lang="zh-CN" altLang="en-US" b="0" dirty="0" smtClean="0"/>
              <a:t>技术发展迅猛，</a:t>
            </a:r>
            <a:r>
              <a:rPr lang="zh-CN" altLang="en-US" b="0" dirty="0"/>
              <a:t>观测</a:t>
            </a:r>
            <a:r>
              <a:rPr lang="zh-CN" altLang="en-US" b="0" dirty="0" smtClean="0"/>
              <a:t>手段日益多样</a:t>
            </a:r>
            <a:r>
              <a:rPr lang="zh-CN" altLang="en-US" b="0" dirty="0"/>
              <a:t>、数据量成指数级增长</a:t>
            </a:r>
            <a:r>
              <a:rPr lang="zh-CN" altLang="en-US" b="0" dirty="0" smtClean="0"/>
              <a:t>，图像的光谱分辨率、空间分辨率、时间分辨率不断提高</a:t>
            </a:r>
            <a:endParaRPr lang="zh-CN" altLang="en-US" b="0" dirty="0"/>
          </a:p>
        </p:txBody>
      </p:sp>
      <p:sp>
        <p:nvSpPr>
          <p:cNvPr id="12" name="文本框 11"/>
          <p:cNvSpPr txBox="1"/>
          <p:nvPr/>
        </p:nvSpPr>
        <p:spPr>
          <a:xfrm>
            <a:off x="285000" y="1112095"/>
            <a:ext cx="8514226" cy="1015663"/>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pPr>
              <a:lnSpc>
                <a:spcPct val="150000"/>
              </a:lnSpc>
            </a:pPr>
            <a:r>
              <a:rPr lang="zh-CN" altLang="en-US" sz="2000" b="1" dirty="0" smtClean="0">
                <a:latin typeface="Heiti SC Light" charset="-122"/>
                <a:ea typeface="Heiti SC Light" charset="-122"/>
                <a:cs typeface="Heiti SC Light" charset="-122"/>
              </a:rPr>
              <a:t>遥感对地观测：</a:t>
            </a:r>
            <a:r>
              <a:rPr lang="zh-CN" altLang="en-US" sz="2000" dirty="0" smtClean="0">
                <a:latin typeface="Heiti SC Light" charset="-122"/>
                <a:ea typeface="Heiti SC Light" charset="-122"/>
                <a:cs typeface="Heiti SC Light" charset="-122"/>
              </a:rPr>
              <a:t>利用遥感数据定量反演测量</a:t>
            </a:r>
            <a:r>
              <a:rPr lang="en-US" altLang="zh-CN" sz="2000" dirty="0" smtClean="0">
                <a:latin typeface="Heiti SC Light" charset="-122"/>
                <a:ea typeface="Heiti SC Light" charset="-122"/>
                <a:cs typeface="Heiti SC Light" charset="-122"/>
              </a:rPr>
              <a:t>/</a:t>
            </a:r>
            <a:r>
              <a:rPr lang="zh-CN" altLang="en-US" sz="2000" dirty="0" smtClean="0">
                <a:latin typeface="Heiti SC Light" charset="-122"/>
                <a:ea typeface="Heiti SC Light" charset="-122"/>
                <a:cs typeface="Heiti SC Light" charset="-122"/>
              </a:rPr>
              <a:t>定性感知了解地物信息，理解地表状态与事件，形成地学知识</a:t>
            </a:r>
            <a:endParaRPr lang="zh-CN" altLang="en-US" sz="2000" dirty="0">
              <a:latin typeface="Heiti SC Light" charset="-122"/>
              <a:ea typeface="Heiti SC Light" charset="-122"/>
              <a:cs typeface="Heiti SC Light" charset="-122"/>
            </a:endParaRPr>
          </a:p>
        </p:txBody>
      </p:sp>
    </p:spTree>
    <p:extLst>
      <p:ext uri="{BB962C8B-B14F-4D97-AF65-F5344CB8AC3E}">
        <p14:creationId xmlns:p14="http://schemas.microsoft.com/office/powerpoint/2010/main" val="7989962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fld id="{0C913308-F349-4B6D-A68A-DD1791B4A57B}" type="slidenum">
              <a:rPr lang="zh-CN" altLang="en-US" smtClean="0"/>
              <a:t>5</a:t>
            </a:fld>
            <a:endParaRPr lang="zh-CN" altLang="en-US"/>
          </a:p>
        </p:txBody>
      </p:sp>
      <p:sp>
        <p:nvSpPr>
          <p:cNvPr id="5"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a:t>遥感图像信息挖掘</a:t>
            </a:r>
            <a:endParaRPr lang="en-US" altLang="zh-CN" dirty="0"/>
          </a:p>
        </p:txBody>
      </p:sp>
      <p:sp>
        <p:nvSpPr>
          <p:cNvPr id="9" name="文本框 8"/>
          <p:cNvSpPr txBox="1"/>
          <p:nvPr/>
        </p:nvSpPr>
        <p:spPr>
          <a:xfrm>
            <a:off x="285000" y="1112095"/>
            <a:ext cx="8709098" cy="430887"/>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r>
              <a:rPr lang="zh-CN" altLang="en-US" sz="2200" b="1" dirty="0" smtClean="0">
                <a:latin typeface="Heiti SC Light" charset="-122"/>
                <a:ea typeface="Heiti SC Light" charset="-122"/>
                <a:cs typeface="Heiti SC Light" charset="-122"/>
              </a:rPr>
              <a:t>遥感</a:t>
            </a:r>
            <a:r>
              <a:rPr lang="zh-CN" altLang="en-US" sz="2200" b="1" dirty="0">
                <a:latin typeface="Heiti SC Light" charset="-122"/>
                <a:ea typeface="Heiti SC Light" charset="-122"/>
                <a:cs typeface="Heiti SC Light" charset="-122"/>
              </a:rPr>
              <a:t>图像信息挖掘 </a:t>
            </a:r>
            <a:r>
              <a:rPr lang="en-US" altLang="zh-CN" sz="2200" b="1" dirty="0" err="1">
                <a:latin typeface="Heiti SC Light" charset="-122"/>
                <a:ea typeface="Heiti SC Light" charset="-122"/>
                <a:cs typeface="Heiti SC Light" charset="-122"/>
              </a:rPr>
              <a:t>v.s</a:t>
            </a:r>
            <a:r>
              <a:rPr lang="en-US" altLang="zh-CN" sz="2200" b="1" dirty="0">
                <a:latin typeface="Heiti SC Light" charset="-122"/>
                <a:ea typeface="Heiti SC Light" charset="-122"/>
                <a:cs typeface="Heiti SC Light" charset="-122"/>
              </a:rPr>
              <a:t>.</a:t>
            </a:r>
            <a:r>
              <a:rPr lang="zh-CN" altLang="en-US" sz="2200" b="1" dirty="0">
                <a:latin typeface="Heiti SC Light" charset="-122"/>
                <a:ea typeface="Heiti SC Light" charset="-122"/>
                <a:cs typeface="Heiti SC Light" charset="-122"/>
              </a:rPr>
              <a:t> 通用的数据挖掘</a:t>
            </a:r>
            <a:r>
              <a:rPr lang="zh-CN" altLang="en-US" sz="2200" b="1" dirty="0" smtClean="0">
                <a:latin typeface="Heiti SC Light" charset="-122"/>
                <a:ea typeface="Heiti SC Light" charset="-122"/>
                <a:cs typeface="Heiti SC Light" charset="-122"/>
              </a:rPr>
              <a:t>：</a:t>
            </a:r>
            <a:r>
              <a:rPr lang="zh-CN" altLang="en-US" sz="2200" dirty="0" smtClean="0">
                <a:latin typeface="Heiti SC Light" charset="-122"/>
                <a:ea typeface="Heiti SC Light" charset="-122"/>
                <a:cs typeface="Heiti SC Light" charset="-122"/>
              </a:rPr>
              <a:t>高维</a:t>
            </a:r>
            <a:r>
              <a:rPr lang="zh-CN" altLang="en-US" sz="2200" b="1" dirty="0" smtClean="0">
                <a:solidFill>
                  <a:srgbClr val="FF0000"/>
                </a:solidFill>
                <a:latin typeface="Heiti SC Light" charset="-122"/>
                <a:ea typeface="Heiti SC Light" charset="-122"/>
                <a:cs typeface="Heiti SC Light" charset="-122"/>
              </a:rPr>
              <a:t>非</a:t>
            </a:r>
            <a:r>
              <a:rPr lang="zh-CN" altLang="en-US" sz="2200" b="1" dirty="0">
                <a:solidFill>
                  <a:srgbClr val="FF0000"/>
                </a:solidFill>
                <a:latin typeface="Heiti SC Light" charset="-122"/>
                <a:ea typeface="Heiti SC Light" charset="-122"/>
                <a:cs typeface="Heiti SC Light" charset="-122"/>
              </a:rPr>
              <a:t>结构化</a:t>
            </a:r>
            <a:r>
              <a:rPr lang="zh-CN" altLang="en-US" sz="2200" dirty="0">
                <a:latin typeface="Heiti SC Light" charset="-122"/>
                <a:ea typeface="Heiti SC Light" charset="-122"/>
                <a:cs typeface="Heiti SC Light" charset="-122"/>
              </a:rPr>
              <a:t>的图像数据</a:t>
            </a:r>
          </a:p>
        </p:txBody>
      </p:sp>
      <p:grpSp>
        <p:nvGrpSpPr>
          <p:cNvPr id="20" name="组 19"/>
          <p:cNvGrpSpPr/>
          <p:nvPr/>
        </p:nvGrpSpPr>
        <p:grpSpPr>
          <a:xfrm>
            <a:off x="4499992" y="4220881"/>
            <a:ext cx="2436994" cy="2283309"/>
            <a:chOff x="6582423" y="4431282"/>
            <a:chExt cx="2436994" cy="2283309"/>
          </a:xfrm>
        </p:grpSpPr>
        <p:pic>
          <p:nvPicPr>
            <p:cNvPr id="21" name="图片 20"/>
            <p:cNvPicPr preferRelativeResize="0">
              <a:picLocks/>
            </p:cNvPicPr>
            <p:nvPr/>
          </p:nvPicPr>
          <p:blipFill>
            <a:blip r:embed="rId2">
              <a:extLst>
                <a:ext uri="{28A0092B-C50C-407E-A947-70E740481C1C}">
                  <a14:useLocalDpi xmlns:a14="http://schemas.microsoft.com/office/drawing/2010/main" val="0"/>
                </a:ext>
              </a:extLst>
            </a:blip>
            <a:stretch>
              <a:fillRect/>
            </a:stretch>
          </p:blipFill>
          <p:spPr>
            <a:xfrm>
              <a:off x="6704918" y="4431282"/>
              <a:ext cx="2314499" cy="2122911"/>
            </a:xfrm>
            <a:prstGeom prst="rect">
              <a:avLst/>
            </a:prstGeom>
            <a:ln>
              <a:solidFill>
                <a:srgbClr val="FF0000"/>
              </a:solidFill>
            </a:ln>
          </p:spPr>
        </p:pic>
        <p:pic>
          <p:nvPicPr>
            <p:cNvPr id="22" name="图片 21"/>
            <p:cNvPicPr preferRelativeResize="0">
              <a:picLocks/>
            </p:cNvPicPr>
            <p:nvPr/>
          </p:nvPicPr>
          <p:blipFill>
            <a:blip r:embed="rId3">
              <a:extLst>
                <a:ext uri="{28A0092B-C50C-407E-A947-70E740481C1C}">
                  <a14:useLocalDpi xmlns:a14="http://schemas.microsoft.com/office/drawing/2010/main" val="0"/>
                </a:ext>
              </a:extLst>
            </a:blip>
            <a:stretch>
              <a:fillRect/>
            </a:stretch>
          </p:blipFill>
          <p:spPr>
            <a:xfrm>
              <a:off x="6660232" y="4509120"/>
              <a:ext cx="2246488" cy="2134167"/>
            </a:xfrm>
            <a:prstGeom prst="rect">
              <a:avLst/>
            </a:prstGeom>
            <a:ln>
              <a:solidFill>
                <a:srgbClr val="00B050"/>
              </a:solidFill>
            </a:ln>
          </p:spPr>
        </p:pic>
        <p:pic>
          <p:nvPicPr>
            <p:cNvPr id="23" name="图片 22"/>
            <p:cNvPicPr preferRelativeResize="0">
              <a:picLocks/>
            </p:cNvPicPr>
            <p:nvPr/>
          </p:nvPicPr>
          <p:blipFill>
            <a:blip r:embed="rId4">
              <a:extLst>
                <a:ext uri="{28A0092B-C50C-407E-A947-70E740481C1C}">
                  <a14:useLocalDpi xmlns:a14="http://schemas.microsoft.com/office/drawing/2010/main" val="0"/>
                </a:ext>
              </a:extLst>
            </a:blip>
            <a:stretch>
              <a:fillRect/>
            </a:stretch>
          </p:blipFill>
          <p:spPr>
            <a:xfrm>
              <a:off x="6582423" y="4581128"/>
              <a:ext cx="2238049" cy="2133463"/>
            </a:xfrm>
            <a:prstGeom prst="rect">
              <a:avLst/>
            </a:prstGeom>
            <a:ln>
              <a:solidFill>
                <a:srgbClr val="3232C9"/>
              </a:solidFill>
            </a:ln>
          </p:spPr>
        </p:pic>
      </p:grpSp>
      <p:pic>
        <p:nvPicPr>
          <p:cNvPr id="24" name="图片 23"/>
          <p:cNvPicPr>
            <a:picLocks noChangeAspect="1"/>
          </p:cNvPicPr>
          <p:nvPr/>
        </p:nvPicPr>
        <p:blipFill>
          <a:blip r:embed="rId5" cstate="print">
            <a:extLst>
              <a:ext uri="{BEBA8EAE-BF5A-486C-A8C5-ECC9F3942E4B}">
                <a14:imgProps xmlns:a14="http://schemas.microsoft.com/office/drawing/2010/main">
                  <a14:imgLayer r:embed="rId6">
                    <a14:imgEffect>
                      <a14:backgroundRemoval t="3711" b="97656" l="6250" r="94922">
                        <a14:foregroundMark x1="74023" y1="24805" x2="78320" y2="52539"/>
                        <a14:foregroundMark x1="74609" y1="17773" x2="74609" y2="17773"/>
                        <a14:foregroundMark x1="77734" y1="62891" x2="75195" y2="78906"/>
                        <a14:foregroundMark x1="81055" y1="89063" x2="81055" y2="89063"/>
                        <a14:foregroundMark x1="74609" y1="55273" x2="74609" y2="55273"/>
                        <a14:foregroundMark x1="77344" y1="19141" x2="77344" y2="19141"/>
                        <a14:foregroundMark x1="77344" y1="18359" x2="77539" y2="18945"/>
                        <a14:foregroundMark x1="79883" y1="18750" x2="79883" y2="18750"/>
                        <a14:foregroundMark x1="73242" y1="17578" x2="73242" y2="17578"/>
                        <a14:foregroundMark x1="71875" y1="17578" x2="71875" y2="17578"/>
                        <a14:backgroundMark x1="30078" y1="87500" x2="30078" y2="87500"/>
                        <a14:backgroundMark x1="70703" y1="88867" x2="70703" y2="88867"/>
                        <a14:backgroundMark x1="77930" y1="84570" x2="77930" y2="84570"/>
                        <a14:backgroundMark x1="29688" y1="66992" x2="29688" y2="66992"/>
                        <a14:backgroundMark x1="34961" y1="67383" x2="34961" y2="67383"/>
                      </a14:backgroundRemoval>
                    </a14:imgEffect>
                  </a14:imgLayer>
                </a14:imgProps>
              </a:ext>
              <a:ext uri="{28A0092B-C50C-407E-A947-70E740481C1C}">
                <a14:useLocalDpi xmlns:a14="http://schemas.microsoft.com/office/drawing/2010/main" val="0"/>
              </a:ext>
            </a:extLst>
          </a:blip>
          <a:stretch>
            <a:fillRect/>
          </a:stretch>
        </p:blipFill>
        <p:spPr>
          <a:xfrm>
            <a:off x="7020272" y="4580921"/>
            <a:ext cx="1640135" cy="1640135"/>
          </a:xfrm>
          <a:prstGeom prst="rect">
            <a:avLst/>
          </a:prstGeom>
          <a:ln>
            <a:noFill/>
          </a:ln>
          <a:effectLst/>
        </p:spPr>
      </p:pic>
      <p:sp>
        <p:nvSpPr>
          <p:cNvPr id="25" name="文本框 24"/>
          <p:cNvSpPr txBox="1"/>
          <p:nvPr/>
        </p:nvSpPr>
        <p:spPr>
          <a:xfrm>
            <a:off x="399453" y="2299750"/>
            <a:ext cx="808504" cy="1092950"/>
          </a:xfrm>
          <a:prstGeom prst="rect">
            <a:avLst/>
          </a:prstGeom>
          <a:noFill/>
        </p:spPr>
        <p:txBody>
          <a:bodyPr anchor="ctr"/>
          <a:lstStyle>
            <a:defPPr>
              <a:defRPr lang="zh-CN"/>
            </a:defPPr>
            <a:lvl1pPr eaLnBrk="0" fontAlgn="base" hangingPunct="0">
              <a:spcBef>
                <a:spcPct val="0"/>
              </a:spcBef>
              <a:spcAft>
                <a:spcPct val="0"/>
              </a:spcAft>
              <a:defRPr sz="2800" b="1" kern="0">
                <a:solidFill>
                  <a:srgbClr val="12427D"/>
                </a:solidFill>
                <a:latin typeface="Times New Roman" charset="0"/>
                <a:ea typeface="黑体" charset="0"/>
                <a:cs typeface="+mj-cs"/>
              </a:defRPr>
            </a:lvl1pPr>
            <a:lvl2pPr algn="ctr" eaLnBrk="0" fontAlgn="base" hangingPunct="0">
              <a:spcBef>
                <a:spcPct val="0"/>
              </a:spcBef>
              <a:spcAft>
                <a:spcPct val="0"/>
              </a:spcAft>
              <a:defRPr sz="4400">
                <a:latin typeface="Calibri" pitchFamily="34" charset="0"/>
                <a:ea typeface="宋体" pitchFamily="2" charset="-122"/>
              </a:defRPr>
            </a:lvl2pPr>
            <a:lvl3pPr algn="ctr" eaLnBrk="0" fontAlgn="base" hangingPunct="0">
              <a:spcBef>
                <a:spcPct val="0"/>
              </a:spcBef>
              <a:spcAft>
                <a:spcPct val="0"/>
              </a:spcAft>
              <a:defRPr sz="4400">
                <a:latin typeface="Calibri" pitchFamily="34" charset="0"/>
                <a:ea typeface="宋体" pitchFamily="2" charset="-122"/>
              </a:defRPr>
            </a:lvl3pPr>
            <a:lvl4pPr algn="ctr" eaLnBrk="0" fontAlgn="base" hangingPunct="0">
              <a:spcBef>
                <a:spcPct val="0"/>
              </a:spcBef>
              <a:spcAft>
                <a:spcPct val="0"/>
              </a:spcAft>
              <a:defRPr sz="4400">
                <a:latin typeface="Calibri" pitchFamily="34" charset="0"/>
                <a:ea typeface="宋体" pitchFamily="2" charset="-122"/>
              </a:defRPr>
            </a:lvl4pPr>
            <a:lvl5pPr algn="ctr" eaLnBrk="0" fontAlgn="base" hangingPunct="0">
              <a:spcBef>
                <a:spcPct val="0"/>
              </a:spcBef>
              <a:spcAft>
                <a:spcPct val="0"/>
              </a:spcAft>
              <a:defRPr sz="4400">
                <a:latin typeface="Calibri" pitchFamily="34" charset="0"/>
                <a:ea typeface="宋体" pitchFamily="2" charset="-122"/>
              </a:defRPr>
            </a:lvl5pPr>
            <a:lvl6pPr marL="457200" algn="ctr" eaLnBrk="0" fontAlgn="base" hangingPunct="0">
              <a:spcBef>
                <a:spcPct val="0"/>
              </a:spcBef>
              <a:spcAft>
                <a:spcPct val="0"/>
              </a:spcAft>
              <a:defRPr sz="4400">
                <a:latin typeface="Calibri" pitchFamily="34" charset="0"/>
                <a:ea typeface="宋体" pitchFamily="2" charset="-122"/>
              </a:defRPr>
            </a:lvl6pPr>
            <a:lvl7pPr marL="914400" algn="ctr" eaLnBrk="0" fontAlgn="base" hangingPunct="0">
              <a:spcBef>
                <a:spcPct val="0"/>
              </a:spcBef>
              <a:spcAft>
                <a:spcPct val="0"/>
              </a:spcAft>
              <a:defRPr sz="4400">
                <a:latin typeface="Calibri" pitchFamily="34" charset="0"/>
                <a:ea typeface="宋体" pitchFamily="2" charset="-122"/>
              </a:defRPr>
            </a:lvl7pPr>
            <a:lvl8pPr marL="1371600" algn="ctr" eaLnBrk="0" fontAlgn="base" hangingPunct="0">
              <a:spcBef>
                <a:spcPct val="0"/>
              </a:spcBef>
              <a:spcAft>
                <a:spcPct val="0"/>
              </a:spcAft>
              <a:defRPr sz="4400">
                <a:latin typeface="Calibri" pitchFamily="34" charset="0"/>
                <a:ea typeface="宋体" pitchFamily="2" charset="-122"/>
              </a:defRPr>
            </a:lvl8pPr>
            <a:lvl9pPr marL="1828800" algn="ctr" eaLnBrk="0" fontAlgn="base" hangingPunct="0">
              <a:spcBef>
                <a:spcPct val="0"/>
              </a:spcBef>
              <a:spcAft>
                <a:spcPct val="0"/>
              </a:spcAft>
              <a:defRPr sz="4400">
                <a:latin typeface="Calibri" pitchFamily="34" charset="0"/>
                <a:ea typeface="宋体" pitchFamily="2" charset="-122"/>
              </a:defRPr>
            </a:lvl9pPr>
          </a:lstStyle>
          <a:p>
            <a:r>
              <a:rPr lang="zh-CN" altLang="en-US" sz="2000" smtClean="0"/>
              <a:t>图像信息挖掘</a:t>
            </a:r>
            <a:endParaRPr lang="zh-CN" altLang="en-US" sz="2000" dirty="0"/>
          </a:p>
        </p:txBody>
      </p:sp>
      <p:sp>
        <p:nvSpPr>
          <p:cNvPr id="27" name="上箭头 26"/>
          <p:cNvSpPr/>
          <p:nvPr/>
        </p:nvSpPr>
        <p:spPr bwMode="auto">
          <a:xfrm rot="5400000">
            <a:off x="3419132" y="2521186"/>
            <a:ext cx="576064" cy="432048"/>
          </a:xfrm>
          <a:prstGeom prst="upArrow">
            <a:avLst/>
          </a:prstGeom>
          <a:solidFill>
            <a:srgbClr val="828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pic>
        <p:nvPicPr>
          <p:cNvPr id="28" name="图片 27">
            <a:extLst>
              <a:ext uri="{FF2B5EF4-FFF2-40B4-BE49-F238E27FC236}">
                <a16:creationId xmlns:a16="http://schemas.microsoft.com/office/drawing/2014/main" xmlns="" id="{4852EF86-AB38-4A6B-8624-5B07693A5C50}"/>
              </a:ext>
            </a:extLst>
          </p:cNvPr>
          <p:cNvPicPr preferRelativeResize="0">
            <a:picLocks/>
          </p:cNvPicPr>
          <p:nvPr/>
        </p:nvPicPr>
        <p:blipFill>
          <a:blip r:embed="rId7" cstate="print">
            <a:extLst>
              <a:ext uri="{28A0092B-C50C-407E-A947-70E740481C1C}">
                <a14:useLocalDpi xmlns:a14="http://schemas.microsoft.com/office/drawing/2010/main" val="0"/>
              </a:ext>
            </a:extLst>
          </a:blip>
          <a:stretch>
            <a:fillRect/>
          </a:stretch>
        </p:blipFill>
        <p:spPr>
          <a:xfrm>
            <a:off x="1249018" y="1657210"/>
            <a:ext cx="2160000" cy="2160000"/>
          </a:xfrm>
          <a:prstGeom prst="rect">
            <a:avLst/>
          </a:prstGeom>
          <a:effectLst>
            <a:outerShdw blurRad="50800" dist="76200" dir="2700000" algn="tl" rotWithShape="0">
              <a:prstClr val="black">
                <a:alpha val="40000"/>
              </a:prstClr>
            </a:outerShdw>
          </a:effectLst>
        </p:spPr>
      </p:pic>
      <p:pic>
        <p:nvPicPr>
          <p:cNvPr id="29" name="图片 28" descr="图片包含 文字, 地图&#10;&#10;已生成极高可信度的说明">
            <a:extLst>
              <a:ext uri="{FF2B5EF4-FFF2-40B4-BE49-F238E27FC236}">
                <a16:creationId xmlns:a16="http://schemas.microsoft.com/office/drawing/2014/main" xmlns="" id="{14B6CCA6-13AB-4CF7-99CD-359D76C6AE1E}"/>
              </a:ext>
            </a:extLst>
          </p:cNvPr>
          <p:cNvPicPr>
            <a:picLocks/>
          </p:cNvPicPr>
          <p:nvPr/>
        </p:nvPicPr>
        <p:blipFill>
          <a:blip r:embed="rId8" cstate="print">
            <a:extLst>
              <a:ext uri="{28A0092B-C50C-407E-A947-70E740481C1C}">
                <a14:useLocalDpi xmlns:a14="http://schemas.microsoft.com/office/drawing/2010/main" val="0"/>
              </a:ext>
            </a:extLst>
          </a:blip>
          <a:stretch>
            <a:fillRect/>
          </a:stretch>
        </p:blipFill>
        <p:spPr>
          <a:xfrm>
            <a:off x="3995806" y="1657210"/>
            <a:ext cx="2160000" cy="2160000"/>
          </a:xfrm>
          <a:prstGeom prst="rect">
            <a:avLst/>
          </a:prstGeom>
          <a:effectLst>
            <a:outerShdw blurRad="50800" dist="76200" dir="2700000" algn="tl" rotWithShape="0">
              <a:prstClr val="black">
                <a:alpha val="40000"/>
              </a:prstClr>
            </a:outerShdw>
          </a:effectLst>
        </p:spPr>
      </p:pic>
      <p:pic>
        <p:nvPicPr>
          <p:cNvPr id="30" name="图片 29"/>
          <p:cNvPicPr preferRelativeResize="0">
            <a:picLocks/>
          </p:cNvPicPr>
          <p:nvPr/>
        </p:nvPicPr>
        <p:blipFill>
          <a:blip r:embed="rId9">
            <a:extLst>
              <a:ext uri="{28A0092B-C50C-407E-A947-70E740481C1C}">
                <a14:useLocalDpi xmlns:a14="http://schemas.microsoft.com/office/drawing/2010/main" val="0"/>
              </a:ext>
            </a:extLst>
          </a:blip>
          <a:stretch>
            <a:fillRect/>
          </a:stretch>
        </p:blipFill>
        <p:spPr>
          <a:xfrm>
            <a:off x="6300432" y="1657210"/>
            <a:ext cx="2160000" cy="2160000"/>
          </a:xfrm>
          <a:prstGeom prst="rect">
            <a:avLst/>
          </a:prstGeom>
          <a:effectLst>
            <a:outerShdw blurRad="50800" dist="76200" dir="2700000" algn="tl" rotWithShape="0">
              <a:prstClr val="black">
                <a:alpha val="40000"/>
              </a:prstClr>
            </a:outerShdw>
          </a:effectLst>
        </p:spPr>
      </p:pic>
      <p:pic>
        <p:nvPicPr>
          <p:cNvPr id="31" name="图片 30">
            <a:extLst>
              <a:ext uri="{FF2B5EF4-FFF2-40B4-BE49-F238E27FC236}">
                <a16:creationId xmlns:a16="http://schemas.microsoft.com/office/drawing/2014/main" xmlns="" id="{4852EF86-AB38-4A6B-8624-5B07693A5C50}"/>
              </a:ext>
            </a:extLst>
          </p:cNvPr>
          <p:cNvPicPr preferRelativeResize="0">
            <a:picLocks/>
          </p:cNvPicPr>
          <p:nvPr/>
        </p:nvPicPr>
        <p:blipFill rotWithShape="1">
          <a:blip r:embed="rId10" cstate="print">
            <a:extLst>
              <a:ext uri="{28A0092B-C50C-407E-A947-70E740481C1C}">
                <a14:useLocalDpi xmlns:a14="http://schemas.microsoft.com/office/drawing/2010/main" val="0"/>
              </a:ext>
            </a:extLst>
          </a:blip>
          <a:srcRect l="10610" t="51677" r="77812" b="34205"/>
          <a:stretch/>
        </p:blipFill>
        <p:spPr>
          <a:xfrm>
            <a:off x="1249018" y="4330131"/>
            <a:ext cx="2160000" cy="2174059"/>
          </a:xfrm>
          <a:prstGeom prst="rect">
            <a:avLst/>
          </a:prstGeom>
          <a:effectLst>
            <a:outerShdw blurRad="50800" dist="76200" dir="2700000" algn="tl" rotWithShape="0">
              <a:prstClr val="black">
                <a:alpha val="40000"/>
              </a:prstClr>
            </a:outerShdw>
          </a:effectLst>
        </p:spPr>
      </p:pic>
      <p:sp>
        <p:nvSpPr>
          <p:cNvPr id="32" name="上箭头 31"/>
          <p:cNvSpPr/>
          <p:nvPr/>
        </p:nvSpPr>
        <p:spPr bwMode="auto">
          <a:xfrm rot="5400000">
            <a:off x="3635156" y="5184964"/>
            <a:ext cx="576064" cy="432048"/>
          </a:xfrm>
          <a:prstGeom prst="upArrow">
            <a:avLst/>
          </a:prstGeom>
          <a:solidFill>
            <a:srgbClr val="828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spTree>
    <p:extLst>
      <p:ext uri="{BB962C8B-B14F-4D97-AF65-F5344CB8AC3E}">
        <p14:creationId xmlns:p14="http://schemas.microsoft.com/office/powerpoint/2010/main" val="15842735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fld id="{0C913308-F349-4B6D-A68A-DD1791B4A57B}" type="slidenum">
              <a:rPr lang="zh-CN" altLang="en-US" smtClean="0"/>
              <a:t>6</a:t>
            </a:fld>
            <a:endParaRPr lang="zh-CN" altLang="en-US"/>
          </a:p>
        </p:txBody>
      </p:sp>
      <p:sp>
        <p:nvSpPr>
          <p:cNvPr id="5"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a:t>遥感图像信息挖掘</a:t>
            </a:r>
            <a:endParaRPr lang="en-US" altLang="zh-CN" dirty="0"/>
          </a:p>
        </p:txBody>
      </p:sp>
      <p:sp>
        <p:nvSpPr>
          <p:cNvPr id="8" name="文本框 7"/>
          <p:cNvSpPr txBox="1"/>
          <p:nvPr/>
        </p:nvSpPr>
        <p:spPr>
          <a:xfrm>
            <a:off x="469710" y="1086364"/>
            <a:ext cx="7969752" cy="600164"/>
          </a:xfrm>
          <a:prstGeom prst="rect">
            <a:avLst/>
          </a:prstGeom>
          <a:noFill/>
        </p:spPr>
        <p:txBody>
          <a:bodyPr wrap="square" rtlCol="0">
            <a:spAutoFit/>
          </a:bodyPr>
          <a:lstStyle>
            <a:defPPr>
              <a:defRPr lang="zh-CN"/>
            </a:defPPr>
            <a:lvl1pPr marL="285750" indent="-285750">
              <a:lnSpc>
                <a:spcPct val="150000"/>
              </a:lnSpc>
              <a:buFont typeface="Wingdings" charset="2"/>
              <a:buChar char="n"/>
              <a:defRPr kumimoji="1" sz="2000" b="1">
                <a:latin typeface="Heiti SC Light" charset="-122"/>
                <a:ea typeface="Heiti SC Light" charset="-122"/>
                <a:cs typeface="Heiti SC Light" charset="-122"/>
              </a:defRPr>
            </a:lvl1pPr>
          </a:lstStyle>
          <a:p>
            <a:r>
              <a:rPr lang="zh-CN" altLang="en-US" sz="2200" dirty="0"/>
              <a:t>遥感图像</a:t>
            </a:r>
            <a:r>
              <a:rPr lang="zh-CN" altLang="en-US" sz="2200" dirty="0" smtClean="0"/>
              <a:t>解译 </a:t>
            </a:r>
            <a:r>
              <a:rPr lang="en-US" altLang="zh-CN" sz="2200" dirty="0" err="1" smtClean="0"/>
              <a:t>v.s</a:t>
            </a:r>
            <a:r>
              <a:rPr lang="en-US" altLang="zh-CN" sz="2200" dirty="0" smtClean="0"/>
              <a:t>.</a:t>
            </a:r>
            <a:r>
              <a:rPr lang="zh-CN" altLang="en-US" sz="2200" dirty="0" smtClean="0"/>
              <a:t> 遥感</a:t>
            </a:r>
            <a:r>
              <a:rPr lang="zh-CN" altLang="en-US" sz="2200" dirty="0"/>
              <a:t>图像信息挖掘 ：</a:t>
            </a:r>
          </a:p>
        </p:txBody>
      </p:sp>
      <p:sp>
        <p:nvSpPr>
          <p:cNvPr id="9" name="文本框 8"/>
          <p:cNvSpPr txBox="1"/>
          <p:nvPr/>
        </p:nvSpPr>
        <p:spPr>
          <a:xfrm>
            <a:off x="697635" y="1667949"/>
            <a:ext cx="7359754" cy="1477328"/>
          </a:xfrm>
          <a:prstGeom prst="rect">
            <a:avLst/>
          </a:prstGeom>
        </p:spPr>
        <p:txBody>
          <a:bodyPr>
            <a:spAutoFit/>
          </a:bodyPr>
          <a:lstStyle>
            <a:defPPr>
              <a:defRPr lang="zh-CN"/>
            </a:defPPr>
            <a:lvl1pPr marL="457200" indent="-457200" algn="just">
              <a:lnSpc>
                <a:spcPct val="125000"/>
              </a:lnSpc>
              <a:buFont typeface="Wingdings" charset="2"/>
              <a:buChar char="n"/>
              <a:defRPr sz="2200">
                <a:latin typeface="Arial Narrow" charset="0"/>
                <a:ea typeface="Arial Narrow" charset="0"/>
                <a:cs typeface="Arial Narrow" charset="0"/>
              </a:defRPr>
            </a:lvl1pPr>
          </a:lstStyle>
          <a:p>
            <a:pPr>
              <a:lnSpc>
                <a:spcPct val="150000"/>
              </a:lnSpc>
            </a:pPr>
            <a:r>
              <a:rPr lang="zh-CN" altLang="en-US" sz="2000" dirty="0">
                <a:latin typeface="Heiti SC Light" charset="-122"/>
                <a:ea typeface="Heiti SC Light" charset="-122"/>
                <a:cs typeface="Heiti SC Light" charset="-122"/>
              </a:rPr>
              <a:t>从 </a:t>
            </a:r>
            <a:r>
              <a:rPr lang="zh-CN" altLang="en-US" sz="2000" dirty="0" smtClean="0">
                <a:solidFill>
                  <a:srgbClr val="C00000"/>
                </a:solidFill>
                <a:latin typeface="Heiti SC Light" charset="-122"/>
                <a:ea typeface="Heiti SC Light" charset="-122"/>
                <a:cs typeface="Heiti SC Light" charset="-122"/>
              </a:rPr>
              <a:t>单幅图像 </a:t>
            </a:r>
            <a:r>
              <a:rPr lang="zh-CN" altLang="en-US" sz="2000" dirty="0">
                <a:latin typeface="Heiti SC Light" charset="-122"/>
                <a:ea typeface="Heiti SC Light" charset="-122"/>
                <a:cs typeface="Heiti SC Light" charset="-122"/>
              </a:rPr>
              <a:t>到</a:t>
            </a:r>
            <a:r>
              <a:rPr lang="zh-CN" altLang="en-US" sz="2000" dirty="0" smtClean="0">
                <a:solidFill>
                  <a:srgbClr val="C00000"/>
                </a:solidFill>
                <a:latin typeface="Heiti SC Light" charset="-122"/>
                <a:ea typeface="Heiti SC Light" charset="-122"/>
                <a:cs typeface="Heiti SC Light" charset="-122"/>
              </a:rPr>
              <a:t> 大规模图像：</a:t>
            </a:r>
            <a:r>
              <a:rPr lang="zh-CN" altLang="en-US" sz="2000" dirty="0" smtClean="0">
                <a:latin typeface="Heiti SC Light" charset="-122"/>
                <a:ea typeface="Heiti SC Light" charset="-122"/>
                <a:cs typeface="Heiti SC Light" charset="-122"/>
              </a:rPr>
              <a:t>泛化能力</a:t>
            </a:r>
            <a:endParaRPr lang="zh-CN" altLang="en-US" sz="2000" dirty="0">
              <a:latin typeface="Heiti SC Light" charset="-122"/>
              <a:ea typeface="Heiti SC Light" charset="-122"/>
              <a:cs typeface="Heiti SC Light" charset="-122"/>
            </a:endParaRPr>
          </a:p>
          <a:p>
            <a:pPr>
              <a:lnSpc>
                <a:spcPct val="150000"/>
              </a:lnSpc>
            </a:pPr>
            <a:r>
              <a:rPr lang="zh-CN" altLang="en-US" sz="2000" dirty="0" smtClean="0">
                <a:latin typeface="Heiti SC Light" charset="-122"/>
                <a:ea typeface="Heiti SC Light" charset="-122"/>
                <a:cs typeface="Heiti SC Light" charset="-122"/>
              </a:rPr>
              <a:t>从</a:t>
            </a:r>
            <a:r>
              <a:rPr lang="zh-CN" altLang="en-US" sz="2000" dirty="0">
                <a:solidFill>
                  <a:srgbClr val="C00000"/>
                </a:solidFill>
                <a:latin typeface="Heiti SC Light" charset="-122"/>
                <a:ea typeface="Heiti SC Light" charset="-122"/>
                <a:cs typeface="Heiti SC Light" charset="-122"/>
              </a:rPr>
              <a:t> 单源图像 </a:t>
            </a:r>
            <a:r>
              <a:rPr lang="zh-CN" altLang="en-US" sz="2000" dirty="0" smtClean="0">
                <a:latin typeface="Heiti SC Light" charset="-122"/>
                <a:ea typeface="Heiti SC Light" charset="-122"/>
                <a:cs typeface="Heiti SC Light" charset="-122"/>
              </a:rPr>
              <a:t>到 </a:t>
            </a:r>
            <a:r>
              <a:rPr lang="zh-CN" altLang="en-US" sz="2000" dirty="0">
                <a:solidFill>
                  <a:srgbClr val="C00000"/>
                </a:solidFill>
                <a:latin typeface="Heiti SC Light" charset="-122"/>
                <a:ea typeface="Heiti SC Light" charset="-122"/>
                <a:cs typeface="Heiti SC Light" charset="-122"/>
              </a:rPr>
              <a:t>多源图像</a:t>
            </a:r>
            <a:r>
              <a:rPr lang="zh-CN" altLang="en-US" sz="2000" dirty="0" smtClean="0">
                <a:latin typeface="Heiti SC Light" charset="-122"/>
                <a:ea typeface="Heiti SC Light" charset="-122"/>
                <a:cs typeface="Heiti SC Light" charset="-122"/>
              </a:rPr>
              <a:t>：迁移能力 </a:t>
            </a:r>
            <a:endParaRPr lang="zh-CN" altLang="en-US" sz="2000" dirty="0">
              <a:latin typeface="Heiti SC Light" charset="-122"/>
              <a:ea typeface="Heiti SC Light" charset="-122"/>
              <a:cs typeface="Heiti SC Light" charset="-122"/>
            </a:endParaRPr>
          </a:p>
          <a:p>
            <a:pPr>
              <a:lnSpc>
                <a:spcPct val="150000"/>
              </a:lnSpc>
            </a:pPr>
            <a:r>
              <a:rPr lang="zh-CN" altLang="en-US" sz="2000" dirty="0">
                <a:latin typeface="Heiti SC Light" charset="-122"/>
                <a:ea typeface="Heiti SC Light" charset="-122"/>
                <a:cs typeface="Heiti SC Light" charset="-122"/>
              </a:rPr>
              <a:t>从</a:t>
            </a:r>
            <a:r>
              <a:rPr lang="zh-CN" altLang="en-US" sz="2000" dirty="0" smtClean="0">
                <a:solidFill>
                  <a:srgbClr val="C00000"/>
                </a:solidFill>
                <a:latin typeface="Heiti SC Light" charset="-122"/>
                <a:ea typeface="Heiti SC Light" charset="-122"/>
                <a:cs typeface="Heiti SC Light" charset="-122"/>
              </a:rPr>
              <a:t> 知识</a:t>
            </a:r>
            <a:r>
              <a:rPr lang="en-US" altLang="zh-CN" sz="2000" dirty="0" smtClean="0">
                <a:solidFill>
                  <a:srgbClr val="C00000"/>
                </a:solidFill>
                <a:latin typeface="Heiti SC Light" charset="-122"/>
                <a:ea typeface="Heiti SC Light" charset="-122"/>
                <a:cs typeface="Heiti SC Light" charset="-122"/>
              </a:rPr>
              <a:t>/</a:t>
            </a:r>
            <a:r>
              <a:rPr lang="zh-CN" altLang="en-US" sz="2000" dirty="0" smtClean="0">
                <a:solidFill>
                  <a:srgbClr val="C00000"/>
                </a:solidFill>
                <a:latin typeface="Heiti SC Light" charset="-122"/>
                <a:ea typeface="Heiti SC Light" charset="-122"/>
                <a:cs typeface="Heiti SC Light" charset="-122"/>
              </a:rPr>
              <a:t>模型驱动 </a:t>
            </a:r>
            <a:r>
              <a:rPr lang="zh-CN" altLang="en-US" sz="2000" dirty="0">
                <a:latin typeface="Heiti SC Light" charset="-122"/>
                <a:ea typeface="Heiti SC Light" charset="-122"/>
                <a:cs typeface="Heiti SC Light" charset="-122"/>
              </a:rPr>
              <a:t>到</a:t>
            </a:r>
            <a:r>
              <a:rPr lang="zh-CN" altLang="en-US" sz="2000" dirty="0" smtClean="0">
                <a:solidFill>
                  <a:srgbClr val="C00000"/>
                </a:solidFill>
                <a:latin typeface="Heiti SC Light" charset="-122"/>
                <a:ea typeface="Heiti SC Light" charset="-122"/>
                <a:cs typeface="Heiti SC Light" charset="-122"/>
              </a:rPr>
              <a:t> 大数据驱动</a:t>
            </a:r>
            <a:endParaRPr lang="zh-CN" altLang="en-US" sz="2000" dirty="0">
              <a:latin typeface="Heiti SC Light" charset="-122"/>
              <a:ea typeface="Heiti SC Light" charset="-122"/>
              <a:cs typeface="Heiti SC Light" charset="-122"/>
            </a:endParaRPr>
          </a:p>
        </p:txBody>
      </p:sp>
      <p:grpSp>
        <p:nvGrpSpPr>
          <p:cNvPr id="6" name="组 5"/>
          <p:cNvGrpSpPr/>
          <p:nvPr/>
        </p:nvGrpSpPr>
        <p:grpSpPr>
          <a:xfrm>
            <a:off x="5925714" y="1286233"/>
            <a:ext cx="3158326" cy="2661177"/>
            <a:chOff x="888021" y="1916831"/>
            <a:chExt cx="4749090" cy="3528393"/>
          </a:xfrm>
        </p:grpSpPr>
        <p:pic>
          <p:nvPicPr>
            <p:cNvPr id="7" name="图片 4" descr="总体技术路线框图.png"/>
            <p:cNvPicPr>
              <a:picLocks noChangeAspect="1" noChangeArrowheads="1"/>
            </p:cNvPicPr>
            <p:nvPr/>
          </p:nvPicPr>
          <p:blipFill>
            <a:blip r:embed="rId2" cstate="print">
              <a:duotone>
                <a:prstClr val="black"/>
                <a:schemeClr val="tx2">
                  <a:tint val="45000"/>
                  <a:satMod val="400000"/>
                </a:schemeClr>
              </a:duotone>
              <a:extLst>
                <a:ext uri="{BEBA8EAE-BF5A-486C-A8C5-ECC9F3942E4B}">
                  <a14:imgProps xmlns:a14="http://schemas.microsoft.com/office/drawing/2010/main">
                    <a14:imgLayer r:embed="rId3">
                      <a14:imgEffect>
                        <a14:saturation sat="66000"/>
                      </a14:imgEffect>
                    </a14:imgLayer>
                  </a14:imgProps>
                </a:ext>
              </a:extLst>
            </a:blip>
            <a:srcRect/>
            <a:stretch>
              <a:fillRect/>
            </a:stretch>
          </p:blipFill>
          <p:spPr bwMode="auto">
            <a:xfrm>
              <a:off x="1067691" y="1916831"/>
              <a:ext cx="4332422" cy="3335395"/>
            </a:xfrm>
            <a:prstGeom prst="rect">
              <a:avLst/>
            </a:prstGeom>
            <a:noFill/>
            <a:ln w="9525">
              <a:noFill/>
              <a:miter lim="800000"/>
              <a:headEnd/>
              <a:tailEnd/>
            </a:ln>
          </p:spPr>
        </p:pic>
        <p:pic>
          <p:nvPicPr>
            <p:cNvPr id="10" name="图片 9"/>
            <p:cNvPicPr>
              <a:picLocks noChangeAspect="1"/>
            </p:cNvPicPr>
            <p:nvPr/>
          </p:nvPicPr>
          <p:blipFill>
            <a:blip r:embed="rId4"/>
            <a:stretch>
              <a:fillRect/>
            </a:stretch>
          </p:blipFill>
          <p:spPr>
            <a:xfrm>
              <a:off x="888021" y="4185192"/>
              <a:ext cx="1091691" cy="972000"/>
            </a:xfrm>
            <a:prstGeom prst="rect">
              <a:avLst/>
            </a:prstGeom>
          </p:spPr>
        </p:pic>
        <p:pic>
          <p:nvPicPr>
            <p:cNvPr id="11" name="图片 10"/>
            <p:cNvPicPr>
              <a:picLocks noChangeAspect="1"/>
            </p:cNvPicPr>
            <p:nvPr/>
          </p:nvPicPr>
          <p:blipFill>
            <a:blip r:embed="rId5"/>
            <a:stretch>
              <a:fillRect/>
            </a:stretch>
          </p:blipFill>
          <p:spPr>
            <a:xfrm>
              <a:off x="4491543" y="4200362"/>
              <a:ext cx="1008112" cy="956697"/>
            </a:xfrm>
            <a:prstGeom prst="rect">
              <a:avLst/>
            </a:prstGeom>
          </p:spPr>
        </p:pic>
        <p:pic>
          <p:nvPicPr>
            <p:cNvPr id="12" name="图片 11"/>
            <p:cNvPicPr>
              <a:picLocks noChangeAspect="1"/>
            </p:cNvPicPr>
            <p:nvPr/>
          </p:nvPicPr>
          <p:blipFill>
            <a:blip r:embed="rId6"/>
            <a:stretch>
              <a:fillRect/>
            </a:stretch>
          </p:blipFill>
          <p:spPr>
            <a:xfrm>
              <a:off x="996260" y="5115617"/>
              <a:ext cx="867472" cy="329607"/>
            </a:xfrm>
            <a:prstGeom prst="rect">
              <a:avLst/>
            </a:prstGeom>
          </p:spPr>
        </p:pic>
        <p:pic>
          <p:nvPicPr>
            <p:cNvPr id="13" name="图片 12"/>
            <p:cNvPicPr>
              <a:picLocks noChangeAspect="1"/>
            </p:cNvPicPr>
            <p:nvPr/>
          </p:nvPicPr>
          <p:blipFill>
            <a:blip r:embed="rId7"/>
            <a:stretch>
              <a:fillRect/>
            </a:stretch>
          </p:blipFill>
          <p:spPr>
            <a:xfrm>
              <a:off x="4399444" y="5118942"/>
              <a:ext cx="1237667" cy="290251"/>
            </a:xfrm>
            <a:prstGeom prst="rect">
              <a:avLst/>
            </a:prstGeom>
          </p:spPr>
        </p:pic>
      </p:grpSp>
    </p:spTree>
    <p:extLst>
      <p:ext uri="{BB962C8B-B14F-4D97-AF65-F5344CB8AC3E}">
        <p14:creationId xmlns:p14="http://schemas.microsoft.com/office/powerpoint/2010/main" val="10764536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fld id="{0C913308-F349-4B6D-A68A-DD1791B4A57B}" type="slidenum">
              <a:rPr lang="zh-CN" altLang="en-US" smtClean="0"/>
              <a:t>7</a:t>
            </a:fld>
            <a:endParaRPr lang="zh-CN" altLang="en-US"/>
          </a:p>
        </p:txBody>
      </p:sp>
      <p:sp>
        <p:nvSpPr>
          <p:cNvPr id="5"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a:t>遥感图像信息挖掘</a:t>
            </a:r>
            <a:endParaRPr lang="en-US" altLang="zh-CN" dirty="0"/>
          </a:p>
        </p:txBody>
      </p:sp>
      <p:sp>
        <p:nvSpPr>
          <p:cNvPr id="8" name="文本框 7"/>
          <p:cNvSpPr txBox="1"/>
          <p:nvPr/>
        </p:nvSpPr>
        <p:spPr>
          <a:xfrm>
            <a:off x="469710" y="1086364"/>
            <a:ext cx="7969752" cy="600164"/>
          </a:xfrm>
          <a:prstGeom prst="rect">
            <a:avLst/>
          </a:prstGeom>
          <a:noFill/>
        </p:spPr>
        <p:txBody>
          <a:bodyPr wrap="square" rtlCol="0">
            <a:spAutoFit/>
          </a:bodyPr>
          <a:lstStyle>
            <a:defPPr>
              <a:defRPr lang="zh-CN"/>
            </a:defPPr>
            <a:lvl1pPr marL="285750" indent="-285750">
              <a:lnSpc>
                <a:spcPct val="150000"/>
              </a:lnSpc>
              <a:buFont typeface="Wingdings" charset="2"/>
              <a:buChar char="n"/>
              <a:defRPr kumimoji="1" sz="2000" b="1">
                <a:latin typeface="Heiti SC Light" charset="-122"/>
                <a:ea typeface="Heiti SC Light" charset="-122"/>
                <a:cs typeface="Heiti SC Light" charset="-122"/>
              </a:defRPr>
            </a:lvl1pPr>
          </a:lstStyle>
          <a:p>
            <a:r>
              <a:rPr lang="zh-CN" altLang="en-US" sz="2200" dirty="0"/>
              <a:t>遥感图像</a:t>
            </a:r>
            <a:r>
              <a:rPr lang="zh-CN" altLang="en-US" sz="2200" dirty="0" smtClean="0"/>
              <a:t>解译 </a:t>
            </a:r>
            <a:r>
              <a:rPr lang="en-US" altLang="zh-CN" sz="2200" dirty="0" err="1" smtClean="0"/>
              <a:t>v.s</a:t>
            </a:r>
            <a:r>
              <a:rPr lang="en-US" altLang="zh-CN" sz="2200" dirty="0" smtClean="0"/>
              <a:t>.</a:t>
            </a:r>
            <a:r>
              <a:rPr lang="zh-CN" altLang="en-US" sz="2200" dirty="0" smtClean="0"/>
              <a:t> 遥感</a:t>
            </a:r>
            <a:r>
              <a:rPr lang="zh-CN" altLang="en-US" sz="2200" dirty="0"/>
              <a:t>图像信息挖掘 ：</a:t>
            </a:r>
          </a:p>
        </p:txBody>
      </p:sp>
      <p:sp>
        <p:nvSpPr>
          <p:cNvPr id="9" name="文本框 8"/>
          <p:cNvSpPr txBox="1"/>
          <p:nvPr/>
        </p:nvSpPr>
        <p:spPr>
          <a:xfrm>
            <a:off x="697635" y="1667949"/>
            <a:ext cx="7359754" cy="1477328"/>
          </a:xfrm>
          <a:prstGeom prst="rect">
            <a:avLst/>
          </a:prstGeom>
        </p:spPr>
        <p:txBody>
          <a:bodyPr>
            <a:spAutoFit/>
          </a:bodyPr>
          <a:lstStyle>
            <a:defPPr>
              <a:defRPr lang="zh-CN"/>
            </a:defPPr>
            <a:lvl1pPr marL="457200" indent="-457200" algn="just">
              <a:lnSpc>
                <a:spcPct val="125000"/>
              </a:lnSpc>
              <a:buFont typeface="Wingdings" charset="2"/>
              <a:buChar char="n"/>
              <a:defRPr sz="2200">
                <a:latin typeface="Arial Narrow" charset="0"/>
                <a:ea typeface="Arial Narrow" charset="0"/>
                <a:cs typeface="Arial Narrow" charset="0"/>
              </a:defRPr>
            </a:lvl1pPr>
          </a:lstStyle>
          <a:p>
            <a:pPr>
              <a:lnSpc>
                <a:spcPct val="150000"/>
              </a:lnSpc>
            </a:pPr>
            <a:r>
              <a:rPr lang="zh-CN" altLang="en-US" sz="2000" dirty="0">
                <a:latin typeface="Heiti SC Light" charset="-122"/>
                <a:ea typeface="Heiti SC Light" charset="-122"/>
                <a:cs typeface="Heiti SC Light" charset="-122"/>
              </a:rPr>
              <a:t>从 </a:t>
            </a:r>
            <a:r>
              <a:rPr lang="zh-CN" altLang="en-US" sz="2000" dirty="0" smtClean="0">
                <a:solidFill>
                  <a:srgbClr val="C00000"/>
                </a:solidFill>
                <a:latin typeface="Heiti SC Light" charset="-122"/>
                <a:ea typeface="Heiti SC Light" charset="-122"/>
                <a:cs typeface="Heiti SC Light" charset="-122"/>
              </a:rPr>
              <a:t>单幅图像 </a:t>
            </a:r>
            <a:r>
              <a:rPr lang="zh-CN" altLang="en-US" sz="2000" dirty="0">
                <a:latin typeface="Heiti SC Light" charset="-122"/>
                <a:ea typeface="Heiti SC Light" charset="-122"/>
                <a:cs typeface="Heiti SC Light" charset="-122"/>
              </a:rPr>
              <a:t>到</a:t>
            </a:r>
            <a:r>
              <a:rPr lang="zh-CN" altLang="en-US" sz="2000" dirty="0" smtClean="0">
                <a:solidFill>
                  <a:srgbClr val="C00000"/>
                </a:solidFill>
                <a:latin typeface="Heiti SC Light" charset="-122"/>
                <a:ea typeface="Heiti SC Light" charset="-122"/>
                <a:cs typeface="Heiti SC Light" charset="-122"/>
              </a:rPr>
              <a:t> 大规模图像：</a:t>
            </a:r>
            <a:r>
              <a:rPr lang="zh-CN" altLang="en-US" sz="2000" dirty="0" smtClean="0">
                <a:latin typeface="Heiti SC Light" charset="-122"/>
                <a:ea typeface="Heiti SC Light" charset="-122"/>
                <a:cs typeface="Heiti SC Light" charset="-122"/>
              </a:rPr>
              <a:t>泛化能力</a:t>
            </a:r>
            <a:endParaRPr lang="zh-CN" altLang="en-US" sz="2000" dirty="0">
              <a:latin typeface="Heiti SC Light" charset="-122"/>
              <a:ea typeface="Heiti SC Light" charset="-122"/>
              <a:cs typeface="Heiti SC Light" charset="-122"/>
            </a:endParaRPr>
          </a:p>
          <a:p>
            <a:pPr>
              <a:lnSpc>
                <a:spcPct val="150000"/>
              </a:lnSpc>
            </a:pPr>
            <a:r>
              <a:rPr lang="zh-CN" altLang="en-US" sz="2000" dirty="0" smtClean="0">
                <a:latin typeface="Heiti SC Light" charset="-122"/>
                <a:ea typeface="Heiti SC Light" charset="-122"/>
                <a:cs typeface="Heiti SC Light" charset="-122"/>
              </a:rPr>
              <a:t>从</a:t>
            </a:r>
            <a:r>
              <a:rPr lang="zh-CN" altLang="en-US" sz="2000" dirty="0">
                <a:solidFill>
                  <a:srgbClr val="C00000"/>
                </a:solidFill>
                <a:latin typeface="Heiti SC Light" charset="-122"/>
                <a:ea typeface="Heiti SC Light" charset="-122"/>
                <a:cs typeface="Heiti SC Light" charset="-122"/>
              </a:rPr>
              <a:t> 单源图像 </a:t>
            </a:r>
            <a:r>
              <a:rPr lang="zh-CN" altLang="en-US" sz="2000" dirty="0" smtClean="0">
                <a:latin typeface="Heiti SC Light" charset="-122"/>
                <a:ea typeface="Heiti SC Light" charset="-122"/>
                <a:cs typeface="Heiti SC Light" charset="-122"/>
              </a:rPr>
              <a:t>到 </a:t>
            </a:r>
            <a:r>
              <a:rPr lang="zh-CN" altLang="en-US" sz="2000" dirty="0">
                <a:solidFill>
                  <a:srgbClr val="C00000"/>
                </a:solidFill>
                <a:latin typeface="Heiti SC Light" charset="-122"/>
                <a:ea typeface="Heiti SC Light" charset="-122"/>
                <a:cs typeface="Heiti SC Light" charset="-122"/>
              </a:rPr>
              <a:t>多源图像</a:t>
            </a:r>
            <a:r>
              <a:rPr lang="zh-CN" altLang="en-US" sz="2000" dirty="0" smtClean="0">
                <a:latin typeface="Heiti SC Light" charset="-122"/>
                <a:ea typeface="Heiti SC Light" charset="-122"/>
                <a:cs typeface="Heiti SC Light" charset="-122"/>
              </a:rPr>
              <a:t>：迁移能力 </a:t>
            </a:r>
            <a:endParaRPr lang="zh-CN" altLang="en-US" sz="2000" dirty="0">
              <a:latin typeface="Heiti SC Light" charset="-122"/>
              <a:ea typeface="Heiti SC Light" charset="-122"/>
              <a:cs typeface="Heiti SC Light" charset="-122"/>
            </a:endParaRPr>
          </a:p>
          <a:p>
            <a:pPr>
              <a:lnSpc>
                <a:spcPct val="150000"/>
              </a:lnSpc>
            </a:pPr>
            <a:r>
              <a:rPr lang="zh-CN" altLang="en-US" sz="2000" dirty="0">
                <a:latin typeface="Heiti SC Light" charset="-122"/>
                <a:ea typeface="Heiti SC Light" charset="-122"/>
                <a:cs typeface="Heiti SC Light" charset="-122"/>
              </a:rPr>
              <a:t>从</a:t>
            </a:r>
            <a:r>
              <a:rPr lang="zh-CN" altLang="en-US" sz="2000" dirty="0" smtClean="0">
                <a:solidFill>
                  <a:srgbClr val="C00000"/>
                </a:solidFill>
                <a:latin typeface="Heiti SC Light" charset="-122"/>
                <a:ea typeface="Heiti SC Light" charset="-122"/>
                <a:cs typeface="Heiti SC Light" charset="-122"/>
              </a:rPr>
              <a:t> 知识</a:t>
            </a:r>
            <a:r>
              <a:rPr lang="en-US" altLang="zh-CN" sz="2000" dirty="0" smtClean="0">
                <a:solidFill>
                  <a:srgbClr val="C00000"/>
                </a:solidFill>
                <a:latin typeface="Heiti SC Light" charset="-122"/>
                <a:ea typeface="Heiti SC Light" charset="-122"/>
                <a:cs typeface="Heiti SC Light" charset="-122"/>
              </a:rPr>
              <a:t>/</a:t>
            </a:r>
            <a:r>
              <a:rPr lang="zh-CN" altLang="en-US" sz="2000" dirty="0" smtClean="0">
                <a:solidFill>
                  <a:srgbClr val="C00000"/>
                </a:solidFill>
                <a:latin typeface="Heiti SC Light" charset="-122"/>
                <a:ea typeface="Heiti SC Light" charset="-122"/>
                <a:cs typeface="Heiti SC Light" charset="-122"/>
              </a:rPr>
              <a:t>模型驱动 </a:t>
            </a:r>
            <a:r>
              <a:rPr lang="zh-CN" altLang="en-US" sz="2000" dirty="0">
                <a:latin typeface="Heiti SC Light" charset="-122"/>
                <a:ea typeface="Heiti SC Light" charset="-122"/>
                <a:cs typeface="Heiti SC Light" charset="-122"/>
              </a:rPr>
              <a:t>到</a:t>
            </a:r>
            <a:r>
              <a:rPr lang="zh-CN" altLang="en-US" sz="2000" dirty="0" smtClean="0">
                <a:solidFill>
                  <a:srgbClr val="C00000"/>
                </a:solidFill>
                <a:latin typeface="Heiti SC Light" charset="-122"/>
                <a:ea typeface="Heiti SC Light" charset="-122"/>
                <a:cs typeface="Heiti SC Light" charset="-122"/>
              </a:rPr>
              <a:t> 大数据驱动</a:t>
            </a:r>
            <a:endParaRPr lang="zh-CN" altLang="en-US" sz="2000" dirty="0">
              <a:latin typeface="Heiti SC Light" charset="-122"/>
              <a:ea typeface="Heiti SC Light" charset="-122"/>
              <a:cs typeface="Heiti SC Light" charset="-122"/>
            </a:endParaRPr>
          </a:p>
        </p:txBody>
      </p:sp>
      <p:grpSp>
        <p:nvGrpSpPr>
          <p:cNvPr id="6" name="组 5"/>
          <p:cNvGrpSpPr/>
          <p:nvPr/>
        </p:nvGrpSpPr>
        <p:grpSpPr>
          <a:xfrm>
            <a:off x="5925714" y="1286233"/>
            <a:ext cx="3158326" cy="2661177"/>
            <a:chOff x="888021" y="1916831"/>
            <a:chExt cx="4749090" cy="3528393"/>
          </a:xfrm>
        </p:grpSpPr>
        <p:pic>
          <p:nvPicPr>
            <p:cNvPr id="7" name="图片 4" descr="总体技术路线框图.png"/>
            <p:cNvPicPr>
              <a:picLocks noChangeAspect="1" noChangeArrowheads="1"/>
            </p:cNvPicPr>
            <p:nvPr/>
          </p:nvPicPr>
          <p:blipFill>
            <a:blip r:embed="rId2" cstate="print">
              <a:duotone>
                <a:prstClr val="black"/>
                <a:schemeClr val="tx2">
                  <a:tint val="45000"/>
                  <a:satMod val="400000"/>
                </a:schemeClr>
              </a:duotone>
              <a:extLst>
                <a:ext uri="{BEBA8EAE-BF5A-486C-A8C5-ECC9F3942E4B}">
                  <a14:imgProps xmlns:a14="http://schemas.microsoft.com/office/drawing/2010/main">
                    <a14:imgLayer r:embed="rId3">
                      <a14:imgEffect>
                        <a14:saturation sat="66000"/>
                      </a14:imgEffect>
                    </a14:imgLayer>
                  </a14:imgProps>
                </a:ext>
              </a:extLst>
            </a:blip>
            <a:srcRect/>
            <a:stretch>
              <a:fillRect/>
            </a:stretch>
          </p:blipFill>
          <p:spPr bwMode="auto">
            <a:xfrm>
              <a:off x="1067691" y="1916831"/>
              <a:ext cx="4332422" cy="3335395"/>
            </a:xfrm>
            <a:prstGeom prst="rect">
              <a:avLst/>
            </a:prstGeom>
            <a:noFill/>
            <a:ln w="9525">
              <a:noFill/>
              <a:miter lim="800000"/>
              <a:headEnd/>
              <a:tailEnd/>
            </a:ln>
          </p:spPr>
        </p:pic>
        <p:pic>
          <p:nvPicPr>
            <p:cNvPr id="10" name="图片 9"/>
            <p:cNvPicPr>
              <a:picLocks noChangeAspect="1"/>
            </p:cNvPicPr>
            <p:nvPr/>
          </p:nvPicPr>
          <p:blipFill>
            <a:blip r:embed="rId4"/>
            <a:stretch>
              <a:fillRect/>
            </a:stretch>
          </p:blipFill>
          <p:spPr>
            <a:xfrm>
              <a:off x="888021" y="4185192"/>
              <a:ext cx="1091691" cy="972000"/>
            </a:xfrm>
            <a:prstGeom prst="rect">
              <a:avLst/>
            </a:prstGeom>
          </p:spPr>
        </p:pic>
        <p:pic>
          <p:nvPicPr>
            <p:cNvPr id="11" name="图片 10"/>
            <p:cNvPicPr>
              <a:picLocks noChangeAspect="1"/>
            </p:cNvPicPr>
            <p:nvPr/>
          </p:nvPicPr>
          <p:blipFill>
            <a:blip r:embed="rId5"/>
            <a:stretch>
              <a:fillRect/>
            </a:stretch>
          </p:blipFill>
          <p:spPr>
            <a:xfrm>
              <a:off x="4491543" y="4200362"/>
              <a:ext cx="1008112" cy="956697"/>
            </a:xfrm>
            <a:prstGeom prst="rect">
              <a:avLst/>
            </a:prstGeom>
          </p:spPr>
        </p:pic>
        <p:pic>
          <p:nvPicPr>
            <p:cNvPr id="12" name="图片 11"/>
            <p:cNvPicPr>
              <a:picLocks noChangeAspect="1"/>
            </p:cNvPicPr>
            <p:nvPr/>
          </p:nvPicPr>
          <p:blipFill>
            <a:blip r:embed="rId6"/>
            <a:stretch>
              <a:fillRect/>
            </a:stretch>
          </p:blipFill>
          <p:spPr>
            <a:xfrm>
              <a:off x="996260" y="5115617"/>
              <a:ext cx="867472" cy="329607"/>
            </a:xfrm>
            <a:prstGeom prst="rect">
              <a:avLst/>
            </a:prstGeom>
          </p:spPr>
        </p:pic>
        <p:pic>
          <p:nvPicPr>
            <p:cNvPr id="13" name="图片 12"/>
            <p:cNvPicPr>
              <a:picLocks noChangeAspect="1"/>
            </p:cNvPicPr>
            <p:nvPr/>
          </p:nvPicPr>
          <p:blipFill>
            <a:blip r:embed="rId7"/>
            <a:stretch>
              <a:fillRect/>
            </a:stretch>
          </p:blipFill>
          <p:spPr>
            <a:xfrm>
              <a:off x="4399444" y="5118942"/>
              <a:ext cx="1237667" cy="290251"/>
            </a:xfrm>
            <a:prstGeom prst="rect">
              <a:avLst/>
            </a:prstGeom>
          </p:spPr>
        </p:pic>
      </p:grpSp>
      <p:sp>
        <p:nvSpPr>
          <p:cNvPr id="15" name="文本框 14"/>
          <p:cNvSpPr txBox="1"/>
          <p:nvPr/>
        </p:nvSpPr>
        <p:spPr>
          <a:xfrm>
            <a:off x="697635" y="4033663"/>
            <a:ext cx="6312765" cy="1477328"/>
          </a:xfrm>
          <a:prstGeom prst="rect">
            <a:avLst/>
          </a:prstGeom>
        </p:spPr>
        <p:txBody>
          <a:bodyPr wrap="square">
            <a:spAutoFit/>
          </a:bodyPr>
          <a:lstStyle>
            <a:defPPr>
              <a:defRPr lang="zh-CN"/>
            </a:defPPr>
            <a:lvl1pPr marL="457200" indent="-457200" algn="just">
              <a:lnSpc>
                <a:spcPct val="125000"/>
              </a:lnSpc>
              <a:buFont typeface="Wingdings" charset="2"/>
              <a:buChar char="n"/>
              <a:defRPr sz="2000">
                <a:latin typeface="Heiti SC Light" charset="-122"/>
                <a:ea typeface="Heiti SC Light" charset="-122"/>
                <a:cs typeface="Heiti SC Light" charset="-122"/>
              </a:defRPr>
            </a:lvl1pPr>
          </a:lstStyle>
          <a:p>
            <a:pPr>
              <a:lnSpc>
                <a:spcPct val="150000"/>
              </a:lnSpc>
            </a:pPr>
            <a:r>
              <a:rPr lang="zh-CN" altLang="en-US" dirty="0" smtClean="0"/>
              <a:t>非</a:t>
            </a:r>
            <a:r>
              <a:rPr lang="zh-CN" altLang="en-US" dirty="0"/>
              <a:t>结构化图像</a:t>
            </a:r>
            <a:r>
              <a:rPr lang="zh-CN" altLang="en-US" dirty="0" smtClean="0"/>
              <a:t>数据的结构化表征</a:t>
            </a:r>
            <a:endParaRPr lang="zh-CN" altLang="en-US" dirty="0"/>
          </a:p>
          <a:p>
            <a:pPr>
              <a:lnSpc>
                <a:spcPct val="150000"/>
              </a:lnSpc>
            </a:pPr>
            <a:r>
              <a:rPr lang="zh-CN" altLang="en-US" dirty="0" smtClean="0"/>
              <a:t>大规模图像：算法模型的泛化、迁移能力</a:t>
            </a:r>
            <a:endParaRPr lang="zh-CN" altLang="en-US" dirty="0"/>
          </a:p>
          <a:p>
            <a:pPr>
              <a:lnSpc>
                <a:spcPct val="150000"/>
              </a:lnSpc>
            </a:pPr>
            <a:r>
              <a:rPr lang="zh-CN" altLang="en-US" dirty="0" smtClean="0"/>
              <a:t>充分利用遥感大数据的潜能：</a:t>
            </a:r>
            <a:r>
              <a:rPr lang="zh-CN" altLang="en-US" dirty="0"/>
              <a:t>标签数据库的构建</a:t>
            </a:r>
          </a:p>
        </p:txBody>
      </p:sp>
      <p:sp>
        <p:nvSpPr>
          <p:cNvPr id="16" name="文本框 15"/>
          <p:cNvSpPr txBox="1"/>
          <p:nvPr/>
        </p:nvSpPr>
        <p:spPr>
          <a:xfrm>
            <a:off x="482576" y="3380797"/>
            <a:ext cx="7969752" cy="600164"/>
          </a:xfrm>
          <a:prstGeom prst="rect">
            <a:avLst/>
          </a:prstGeom>
          <a:noFill/>
        </p:spPr>
        <p:txBody>
          <a:bodyPr wrap="square" rtlCol="0">
            <a:spAutoFit/>
          </a:bodyPr>
          <a:lstStyle>
            <a:defPPr>
              <a:defRPr lang="zh-CN"/>
            </a:defPPr>
            <a:lvl1pPr marL="285750" indent="-285750">
              <a:lnSpc>
                <a:spcPct val="150000"/>
              </a:lnSpc>
              <a:buFont typeface="Wingdings" charset="2"/>
              <a:buChar char="n"/>
              <a:defRPr kumimoji="1" sz="2000" b="1">
                <a:latin typeface="Heiti SC Light" charset="-122"/>
                <a:ea typeface="Heiti SC Light" charset="-122"/>
                <a:cs typeface="Heiti SC Light" charset="-122"/>
              </a:defRPr>
            </a:lvl1pPr>
          </a:lstStyle>
          <a:p>
            <a:r>
              <a:rPr lang="zh-CN" altLang="en-US" sz="2200" dirty="0"/>
              <a:t>遥感图像信息</a:t>
            </a:r>
            <a:r>
              <a:rPr lang="zh-CN" altLang="en-US" sz="2200" dirty="0" smtClean="0"/>
              <a:t>挖掘的主要难题</a:t>
            </a:r>
            <a:r>
              <a:rPr lang="zh-CN" altLang="en-US" sz="2200" dirty="0"/>
              <a:t>：</a:t>
            </a:r>
          </a:p>
        </p:txBody>
      </p:sp>
    </p:spTree>
    <p:extLst>
      <p:ext uri="{BB962C8B-B14F-4D97-AF65-F5344CB8AC3E}">
        <p14:creationId xmlns:p14="http://schemas.microsoft.com/office/powerpoint/2010/main" val="8350159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fld id="{0C913308-F349-4B6D-A68A-DD1791B4A57B}" type="slidenum">
              <a:rPr lang="zh-CN" altLang="en-US" smtClean="0">
                <a:latin typeface="Heiti SC Light" charset="-122"/>
                <a:ea typeface="Heiti SC Light" charset="-122"/>
                <a:cs typeface="Heiti SC Light" charset="-122"/>
              </a:rPr>
              <a:t>8</a:t>
            </a:fld>
            <a:endParaRPr lang="zh-CN" altLang="en-US">
              <a:latin typeface="Heiti SC Light" charset="-122"/>
              <a:ea typeface="Heiti SC Light" charset="-122"/>
              <a:cs typeface="Heiti SC Light" charset="-122"/>
            </a:endParaRPr>
          </a:p>
        </p:txBody>
      </p:sp>
      <p:sp>
        <p:nvSpPr>
          <p:cNvPr id="5"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smtClean="0">
                <a:latin typeface="Heiti SC Light" charset="-122"/>
                <a:ea typeface="Heiti SC Light" charset="-122"/>
                <a:cs typeface="Heiti SC Light" charset="-122"/>
              </a:rPr>
              <a:t>高空间分辨率遥感</a:t>
            </a:r>
            <a:r>
              <a:rPr lang="zh-CN" altLang="en-US" dirty="0">
                <a:latin typeface="Heiti SC Light" charset="-122"/>
                <a:ea typeface="Heiti SC Light" charset="-122"/>
                <a:cs typeface="Heiti SC Light" charset="-122"/>
              </a:rPr>
              <a:t>图像信息挖掘</a:t>
            </a:r>
            <a:endParaRPr lang="en-US" altLang="zh-CN" dirty="0">
              <a:latin typeface="Heiti SC Light" charset="-122"/>
              <a:ea typeface="Heiti SC Light" charset="-122"/>
              <a:cs typeface="Heiti SC Light" charset="-122"/>
            </a:endParaRPr>
          </a:p>
        </p:txBody>
      </p:sp>
      <p:sp>
        <p:nvSpPr>
          <p:cNvPr id="16" name="文本框 15"/>
          <p:cNvSpPr txBox="1"/>
          <p:nvPr/>
        </p:nvSpPr>
        <p:spPr>
          <a:xfrm>
            <a:off x="-143865" y="1078766"/>
            <a:ext cx="7359754" cy="1200329"/>
          </a:xfrm>
          <a:prstGeom prst="rect">
            <a:avLst/>
          </a:prstGeom>
          <a:noFill/>
        </p:spPr>
        <p:txBody>
          <a:bodyPr wrap="square" rtlCol="0">
            <a:spAutoFit/>
          </a:bodyPr>
          <a:lstStyle/>
          <a:p>
            <a:pPr marL="800100" lvl="1" indent="-342900">
              <a:lnSpc>
                <a:spcPct val="120000"/>
              </a:lnSpc>
              <a:buFont typeface="Wingdings" charset="2"/>
              <a:buChar char="n"/>
            </a:pPr>
            <a:r>
              <a:rPr lang="zh-CN" altLang="en-US" sz="2000" dirty="0" smtClean="0">
                <a:latin typeface="Heiti SC Light" charset="-122"/>
                <a:ea typeface="Heiti SC Light" charset="-122"/>
                <a:cs typeface="Heiti SC Light" charset="-122"/>
              </a:rPr>
              <a:t>丰富的空间细节、几何结构多变</a:t>
            </a:r>
            <a:endParaRPr lang="en-US" altLang="zh-CN" sz="2000" dirty="0" smtClean="0">
              <a:latin typeface="Heiti SC Light" charset="-122"/>
              <a:ea typeface="Heiti SC Light" charset="-122"/>
              <a:cs typeface="Heiti SC Light" charset="-122"/>
            </a:endParaRPr>
          </a:p>
          <a:p>
            <a:pPr marL="800100" lvl="1" indent="-342900">
              <a:lnSpc>
                <a:spcPct val="120000"/>
              </a:lnSpc>
              <a:buFont typeface="Wingdings" charset="2"/>
              <a:buChar char="n"/>
            </a:pPr>
            <a:r>
              <a:rPr lang="zh-CN" altLang="en-US" sz="2000" dirty="0" smtClean="0">
                <a:latin typeface="Heiti SC Light" charset="-122"/>
                <a:ea typeface="Heiti SC Light" charset="-122"/>
                <a:cs typeface="Heiti SC Light" charset="-122"/>
              </a:rPr>
              <a:t>光谱维数较少，光谱信息不足</a:t>
            </a:r>
            <a:endParaRPr lang="en-US" altLang="zh-CN" sz="2000" dirty="0" smtClean="0">
              <a:latin typeface="Heiti SC Light" charset="-122"/>
              <a:ea typeface="Heiti SC Light" charset="-122"/>
              <a:cs typeface="Heiti SC Light" charset="-122"/>
            </a:endParaRPr>
          </a:p>
          <a:p>
            <a:pPr marL="800100" lvl="1" indent="-342900">
              <a:lnSpc>
                <a:spcPct val="120000"/>
              </a:lnSpc>
              <a:buFont typeface="Wingdings" charset="2"/>
              <a:buChar char="n"/>
            </a:pPr>
            <a:r>
              <a:rPr lang="zh-CN" altLang="en-US" sz="2000" dirty="0">
                <a:latin typeface="Heiti SC Light" charset="-122"/>
                <a:ea typeface="Heiti SC Light" charset="-122"/>
                <a:cs typeface="Heiti SC Light" charset="-122"/>
              </a:rPr>
              <a:t>地物</a:t>
            </a:r>
            <a:r>
              <a:rPr lang="zh-CN" altLang="en-US" sz="2000" dirty="0" smtClean="0">
                <a:latin typeface="Heiti SC Light" charset="-122"/>
                <a:ea typeface="Heiti SC Light" charset="-122"/>
                <a:cs typeface="Heiti SC Light" charset="-122"/>
              </a:rPr>
              <a:t>特征类内差异大、类间差异小（同物异谱、同谱异物）</a:t>
            </a:r>
            <a:endParaRPr lang="zh-CN" altLang="en-US" sz="2000" dirty="0">
              <a:latin typeface="Heiti SC Light" charset="-122"/>
              <a:ea typeface="Heiti SC Light" charset="-122"/>
              <a:cs typeface="Heiti SC Light" charset="-122"/>
            </a:endParaRPr>
          </a:p>
        </p:txBody>
      </p:sp>
      <p:sp>
        <p:nvSpPr>
          <p:cNvPr id="17" name="矩形 16"/>
          <p:cNvSpPr/>
          <p:nvPr/>
        </p:nvSpPr>
        <p:spPr bwMode="auto">
          <a:xfrm>
            <a:off x="6660233" y="4131995"/>
            <a:ext cx="2304255" cy="2460685"/>
          </a:xfrm>
          <a:prstGeom prst="rect">
            <a:avLst/>
          </a:prstGeom>
          <a:solidFill>
            <a:schemeClr val="bg1">
              <a:lumMod val="95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2"/>
              </a:solidFill>
              <a:effectLst/>
              <a:latin typeface="Heiti SC Light" charset="-122"/>
              <a:ea typeface="Heiti SC Light" charset="-122"/>
              <a:cs typeface="Heiti SC Light" charset="-122"/>
            </a:endParaRPr>
          </a:p>
        </p:txBody>
      </p:sp>
      <p:grpSp>
        <p:nvGrpSpPr>
          <p:cNvPr id="18" name="组合 2"/>
          <p:cNvGrpSpPr/>
          <p:nvPr/>
        </p:nvGrpSpPr>
        <p:grpSpPr>
          <a:xfrm>
            <a:off x="676591" y="2261611"/>
            <a:ext cx="7787208" cy="1381682"/>
            <a:chOff x="522682" y="1842055"/>
            <a:chExt cx="8418118" cy="1519026"/>
          </a:xfrm>
        </p:grpSpPr>
        <p:sp>
          <p:nvSpPr>
            <p:cNvPr id="19" name="圆角矩形 18"/>
            <p:cNvSpPr/>
            <p:nvPr/>
          </p:nvSpPr>
          <p:spPr bwMode="auto">
            <a:xfrm>
              <a:off x="522682" y="1842055"/>
              <a:ext cx="8418118" cy="1514937"/>
            </a:xfrm>
            <a:prstGeom prst="roundRect">
              <a:avLst>
                <a:gd name="adj" fmla="val 0"/>
              </a:avLst>
            </a:prstGeom>
            <a:solidFill>
              <a:schemeClr val="bg1">
                <a:lumMod val="95000"/>
              </a:schemeClr>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a:lstStyle/>
            <a:p>
              <a:pPr>
                <a:defRPr/>
              </a:pPr>
              <a:endParaRPr lang="zh-CN" altLang="en-US">
                <a:solidFill>
                  <a:schemeClr val="tx1"/>
                </a:solidFill>
                <a:latin typeface="Heiti SC Light" charset="-122"/>
                <a:ea typeface="Heiti SC Light" charset="-122"/>
                <a:cs typeface="Heiti SC Light" charset="-122"/>
              </a:endParaRPr>
            </a:p>
          </p:txBody>
        </p:sp>
        <p:pic>
          <p:nvPicPr>
            <p:cNvPr id="20" name="Picture 6"/>
            <p:cNvPicPr preferRelativeResize="0">
              <a:picLocks noChangeArrowheads="1"/>
            </p:cNvPicPr>
            <p:nvPr/>
          </p:nvPicPr>
          <p:blipFill>
            <a:blip r:embed="rId2" cstate="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83568" y="1936297"/>
              <a:ext cx="900000" cy="9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2" descr="http://space.skyrocket.de/img_sat/ikonos_1.jpg"/>
            <p:cNvPicPr preferRelativeResize="0">
              <a:picLocks noChangeArrowheads="1"/>
            </p:cNvPicPr>
            <p:nvPr/>
          </p:nvPicPr>
          <p:blipFill>
            <a:blip r:embed="rId4" cstate="print">
              <a:extLst>
                <a:ext uri="{BEBA8EAE-BF5A-486C-A8C5-ECC9F3942E4B}">
                  <a14:imgProps xmlns:a14="http://schemas.microsoft.com/office/drawing/2010/main">
                    <a14:imgLayer r:embed="rId5">
                      <a14:imgEffect>
                        <a14:backgroundRemoval t="3000" b="100000" l="0" r="100000">
                          <a14:backgroundMark x1="32333" y1="81667" x2="59667" y2="86333"/>
                          <a14:backgroundMark x1="91333" y1="72667" x2="31000" y2="90667"/>
                          <a14:backgroundMark x1="25333" y1="75000" x2="13333" y2="95333"/>
                          <a14:backgroundMark x1="4000" y1="84000" x2="18333" y2="99667"/>
                          <a14:backgroundMark x1="81667" y1="29000" x2="98667" y2="35333"/>
                          <a14:backgroundMark x1="75667" y1="18667" x2="75000" y2="38667"/>
                          <a14:backgroundMark x1="32000" y1="36000" x2="22333" y2="50000"/>
                          <a14:backgroundMark x1="14333" y1="25667" x2="70333" y2="6333"/>
                          <a14:backgroundMark x1="17667" y1="50333" x2="5667" y2="60333"/>
                          <a14:backgroundMark x1="41667" y1="41333" x2="45667" y2="29667"/>
                          <a14:backgroundMark x1="31333" y1="67333" x2="27333" y2="99667"/>
                          <a14:backgroundMark x1="37667" y1="62000" x2="35333" y2="69000"/>
                          <a14:backgroundMark x1="43667" y1="96333" x2="96667" y2="91333"/>
                          <a14:backgroundMark x1="95333" y1="60000" x2="95333" y2="88333"/>
                          <a14:backgroundMark x1="74667" y1="66667" x2="93667" y2="58667"/>
                        </a14:backgroundRemoval>
                      </a14:imgEffect>
                    </a14:imgLayer>
                  </a14:imgProps>
                </a:ext>
                <a:ext uri="{28A0092B-C50C-407E-A947-70E740481C1C}">
                  <a14:useLocalDpi xmlns:a14="http://schemas.microsoft.com/office/drawing/2010/main" val="0"/>
                </a:ext>
              </a:extLst>
            </a:blip>
            <a:srcRect/>
            <a:stretch>
              <a:fillRect/>
            </a:stretch>
          </p:blipFill>
          <p:spPr bwMode="auto">
            <a:xfrm>
              <a:off x="1581617" y="1927377"/>
              <a:ext cx="900000" cy="9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6"/>
            <p:cNvSpPr txBox="1"/>
            <p:nvPr/>
          </p:nvSpPr>
          <p:spPr>
            <a:xfrm>
              <a:off x="1422381" y="2799405"/>
              <a:ext cx="999223" cy="345138"/>
            </a:xfrm>
            <a:prstGeom prst="rect">
              <a:avLst/>
            </a:prstGeom>
            <a:noFill/>
          </p:spPr>
          <p:txBody>
            <a:bodyPr anchor="b">
              <a:spAutoFit/>
            </a:bodyPr>
            <a:lstStyle/>
            <a:p>
              <a:pPr marL="0" lvl="1" algn="ctr" fontAlgn="ctr">
                <a:lnSpc>
                  <a:spcPct val="120000"/>
                </a:lnSpc>
                <a:spcBef>
                  <a:spcPts val="0"/>
                </a:spcBef>
                <a:buClr>
                  <a:srgbClr val="0000CC"/>
                </a:buClr>
                <a:buSzPct val="80000"/>
                <a:defRPr/>
              </a:pPr>
              <a:r>
                <a:rPr lang="en-US" altLang="zh-CN" sz="1200" b="0" dirty="0">
                  <a:solidFill>
                    <a:schemeClr val="tx1"/>
                  </a:solidFill>
                  <a:latin typeface="Heiti SC Light" charset="-122"/>
                  <a:ea typeface="Heiti SC Light" charset="-122"/>
                  <a:cs typeface="Heiti SC Light" charset="-122"/>
                </a:rPr>
                <a:t>IKONOS</a:t>
              </a:r>
            </a:p>
          </p:txBody>
        </p:sp>
        <p:sp>
          <p:nvSpPr>
            <p:cNvPr id="23" name="矩形 22"/>
            <p:cNvSpPr/>
            <p:nvPr/>
          </p:nvSpPr>
          <p:spPr>
            <a:xfrm>
              <a:off x="1466464" y="3056547"/>
              <a:ext cx="954516" cy="304534"/>
            </a:xfrm>
            <a:prstGeom prst="rect">
              <a:avLst/>
            </a:prstGeom>
          </p:spPr>
          <p:txBody>
            <a:bodyPr wrap="square">
              <a:spAutoFit/>
            </a:bodyPr>
            <a:lstStyle/>
            <a:p>
              <a:pPr algn="ctr">
                <a:defRPr/>
              </a:pPr>
              <a:r>
                <a:rPr lang="zh-CN" altLang="en-US" sz="1200" b="0" dirty="0" smtClean="0">
                  <a:solidFill>
                    <a:schemeClr val="tx1"/>
                  </a:solidFill>
                  <a:latin typeface="Heiti SC Light" charset="-122"/>
                  <a:ea typeface="Heiti SC Light" charset="-122"/>
                  <a:cs typeface="Heiti SC Light" charset="-122"/>
                </a:rPr>
                <a:t>（</a:t>
              </a:r>
              <a:r>
                <a:rPr lang="en-US" altLang="zh-CN" sz="1200" b="0" dirty="0" smtClean="0">
                  <a:solidFill>
                    <a:schemeClr val="tx1"/>
                  </a:solidFill>
                  <a:latin typeface="Heiti SC Light" charset="-122"/>
                  <a:ea typeface="Heiti SC Light" charset="-122"/>
                  <a:cs typeface="Heiti SC Light" charset="-122"/>
                </a:rPr>
                <a:t>0.82m</a:t>
              </a:r>
              <a:r>
                <a:rPr lang="zh-CN" altLang="en-US" sz="1200" b="0" dirty="0" smtClean="0">
                  <a:solidFill>
                    <a:schemeClr val="tx1"/>
                  </a:solidFill>
                  <a:latin typeface="Heiti SC Light" charset="-122"/>
                  <a:ea typeface="Heiti SC Light" charset="-122"/>
                  <a:cs typeface="Heiti SC Light" charset="-122"/>
                </a:rPr>
                <a:t>）</a:t>
              </a:r>
            </a:p>
          </p:txBody>
        </p:sp>
        <p:pic>
          <p:nvPicPr>
            <p:cNvPr id="24" name="Picture 10" descr="http://www.spaceandtech.com/spacedata/logs/2001/quickbird_art.jpg"/>
            <p:cNvPicPr preferRelativeResize="0">
              <a:picLocks noChangeArrowheads="1"/>
            </p:cNvPicPr>
            <p:nvPr/>
          </p:nvPicPr>
          <p:blipFill rotWithShape="1">
            <a:blip r:embed="rId6">
              <a:extLst>
                <a:ext uri="{BEBA8EAE-BF5A-486C-A8C5-ECC9F3942E4B}">
                  <a14:imgProps xmlns:a14="http://schemas.microsoft.com/office/drawing/2010/main">
                    <a14:imgLayer r:embed="rId7">
                      <a14:imgEffect>
                        <a14:backgroundRemoval t="5479" b="89954" l="2727" r="90000">
                          <a14:foregroundMark x1="36818" y1="53425" x2="49545" y2="52055"/>
                          <a14:backgroundMark x1="17727" y1="48402" x2="40000" y2="89041"/>
                          <a14:backgroundMark x1="73636" y1="10502" x2="88636" y2="26941"/>
                        </a14:backgroundRemoval>
                      </a14:imgEffect>
                    </a14:imgLayer>
                  </a14:imgProps>
                </a:ext>
                <a:ext uri="{28A0092B-C50C-407E-A947-70E740481C1C}">
                  <a14:useLocalDpi xmlns:a14="http://schemas.microsoft.com/office/drawing/2010/main" val="0"/>
                </a:ext>
              </a:extLst>
            </a:blip>
            <a:srcRect r="15897" b="26928"/>
            <a:stretch/>
          </p:blipFill>
          <p:spPr bwMode="auto">
            <a:xfrm>
              <a:off x="3459247" y="2003586"/>
              <a:ext cx="900000" cy="9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10"/>
            <p:cNvSpPr txBox="1"/>
            <p:nvPr/>
          </p:nvSpPr>
          <p:spPr>
            <a:xfrm>
              <a:off x="3415448" y="2781561"/>
              <a:ext cx="999222" cy="345138"/>
            </a:xfrm>
            <a:prstGeom prst="rect">
              <a:avLst/>
            </a:prstGeom>
            <a:noFill/>
          </p:spPr>
          <p:txBody>
            <a:bodyPr anchor="b">
              <a:spAutoFit/>
            </a:bodyPr>
            <a:lstStyle/>
            <a:p>
              <a:pPr marL="0" lvl="1" algn="ctr" fontAlgn="ctr">
                <a:lnSpc>
                  <a:spcPct val="120000"/>
                </a:lnSpc>
                <a:spcBef>
                  <a:spcPts val="0"/>
                </a:spcBef>
                <a:buClr>
                  <a:srgbClr val="0000CC"/>
                </a:buClr>
                <a:buSzPct val="80000"/>
                <a:defRPr/>
              </a:pPr>
              <a:r>
                <a:rPr lang="en-US" altLang="zh-CN" sz="1200" b="0" dirty="0" err="1">
                  <a:solidFill>
                    <a:schemeClr val="tx1"/>
                  </a:solidFill>
                  <a:latin typeface="Heiti SC Light" charset="-122"/>
                  <a:ea typeface="Heiti SC Light" charset="-122"/>
                  <a:cs typeface="Heiti SC Light" charset="-122"/>
                </a:rPr>
                <a:t>QuickBird</a:t>
              </a:r>
            </a:p>
          </p:txBody>
        </p:sp>
        <p:sp>
          <p:nvSpPr>
            <p:cNvPr id="26" name="TextBox 14"/>
            <p:cNvSpPr txBox="1"/>
            <p:nvPr/>
          </p:nvSpPr>
          <p:spPr>
            <a:xfrm>
              <a:off x="6071354" y="2542806"/>
              <a:ext cx="1180540" cy="588765"/>
            </a:xfrm>
            <a:prstGeom prst="rect">
              <a:avLst/>
            </a:prstGeom>
            <a:noFill/>
          </p:spPr>
          <p:txBody>
            <a:bodyPr wrap="square" anchor="b">
              <a:spAutoFit/>
            </a:bodyPr>
            <a:lstStyle/>
            <a:p>
              <a:pPr marL="0" lvl="1" algn="ctr" fontAlgn="ctr">
                <a:lnSpc>
                  <a:spcPct val="120000"/>
                </a:lnSpc>
                <a:spcBef>
                  <a:spcPts val="0"/>
                </a:spcBef>
                <a:buClr>
                  <a:srgbClr val="0000CC"/>
                </a:buClr>
                <a:buSzPct val="80000"/>
                <a:defRPr/>
              </a:pPr>
              <a:r>
                <a:rPr lang="en-US" altLang="zh-CN" sz="1200" b="0" dirty="0" smtClean="0">
                  <a:solidFill>
                    <a:schemeClr val="tx1"/>
                  </a:solidFill>
                  <a:latin typeface="Heiti SC Light" charset="-122"/>
                  <a:ea typeface="Heiti SC Light" charset="-122"/>
                  <a:cs typeface="Heiti SC Light" charset="-122"/>
                </a:rPr>
                <a:t>WorldView-4</a:t>
              </a:r>
            </a:p>
          </p:txBody>
        </p:sp>
        <p:sp>
          <p:nvSpPr>
            <p:cNvPr id="27" name="矩形 26"/>
            <p:cNvSpPr/>
            <p:nvPr/>
          </p:nvSpPr>
          <p:spPr>
            <a:xfrm>
              <a:off x="7281736" y="2863347"/>
              <a:ext cx="525408" cy="304534"/>
            </a:xfrm>
            <a:prstGeom prst="rect">
              <a:avLst/>
            </a:prstGeom>
          </p:spPr>
          <p:txBody>
            <a:bodyPr wrap="none">
              <a:spAutoFit/>
            </a:bodyPr>
            <a:lstStyle/>
            <a:p>
              <a:pPr>
                <a:defRPr/>
              </a:pPr>
              <a:r>
                <a:rPr lang="en-US" altLang="zh-CN" sz="1200" b="0" dirty="0">
                  <a:solidFill>
                    <a:schemeClr val="tx1"/>
                  </a:solidFill>
                  <a:latin typeface="Heiti SC Light" charset="-122"/>
                  <a:ea typeface="Heiti SC Light" charset="-122"/>
                  <a:cs typeface="Heiti SC Light" charset="-122"/>
                </a:rPr>
                <a:t>ZY-3</a:t>
              </a:r>
            </a:p>
          </p:txBody>
        </p:sp>
        <p:pic>
          <p:nvPicPr>
            <p:cNvPr id="28" name="Picture 42" descr="C:\Users\Backie\Desktop\无标题.png"/>
            <p:cNvPicPr preferRelativeResize="0">
              <a:picLocks noChangeArrowheads="1"/>
            </p:cNvPicPr>
            <p:nvPr/>
          </p:nvPicPr>
          <p:blipFill>
            <a:blip r:embed="rId8">
              <a:extLst>
                <a:ext uri="{BEBA8EAE-BF5A-486C-A8C5-ECC9F3942E4B}">
                  <a14:imgProps xmlns:a14="http://schemas.microsoft.com/office/drawing/2010/main">
                    <a14:imgLayer r:embed="rId9">
                      <a14:imgEffect>
                        <a14:backgroundRemoval t="4217" b="98193" l="4027" r="94631"/>
                      </a14:imgEffect>
                    </a14:imgLayer>
                  </a14:imgProps>
                </a:ext>
                <a:ext uri="{28A0092B-C50C-407E-A947-70E740481C1C}">
                  <a14:useLocalDpi xmlns:a14="http://schemas.microsoft.com/office/drawing/2010/main" val="0"/>
                </a:ext>
              </a:extLst>
            </a:blip>
            <a:srcRect/>
            <a:stretch>
              <a:fillRect/>
            </a:stretch>
          </p:blipFill>
          <p:spPr bwMode="auto">
            <a:xfrm>
              <a:off x="7143435" y="1960713"/>
              <a:ext cx="900000" cy="9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矩形 28"/>
            <p:cNvSpPr/>
            <p:nvPr/>
          </p:nvSpPr>
          <p:spPr>
            <a:xfrm>
              <a:off x="3369441" y="3056547"/>
              <a:ext cx="998334" cy="304534"/>
            </a:xfrm>
            <a:prstGeom prst="rect">
              <a:avLst/>
            </a:prstGeom>
          </p:spPr>
          <p:txBody>
            <a:bodyPr wrap="square">
              <a:spAutoFit/>
            </a:bodyPr>
            <a:lstStyle/>
            <a:p>
              <a:pPr algn="ctr">
                <a:defRPr/>
              </a:pPr>
              <a:r>
                <a:rPr lang="zh-CN" altLang="en-US" sz="1200" b="0" dirty="0" smtClean="0">
                  <a:solidFill>
                    <a:schemeClr val="tx1"/>
                  </a:solidFill>
                  <a:latin typeface="Heiti SC Light" charset="-122"/>
                  <a:ea typeface="Heiti SC Light" charset="-122"/>
                  <a:cs typeface="Heiti SC Light" charset="-122"/>
                </a:rPr>
                <a:t>（</a:t>
              </a:r>
              <a:r>
                <a:rPr lang="en-US" altLang="zh-CN" sz="1200" b="0" dirty="0" smtClean="0">
                  <a:solidFill>
                    <a:schemeClr val="tx1"/>
                  </a:solidFill>
                  <a:latin typeface="Heiti SC Light" charset="-122"/>
                  <a:ea typeface="Heiti SC Light" charset="-122"/>
                  <a:cs typeface="Heiti SC Light" charset="-122"/>
                </a:rPr>
                <a:t>0.65m</a:t>
              </a:r>
              <a:r>
                <a:rPr lang="zh-CN" altLang="en-US" sz="1200" b="0" dirty="0" smtClean="0">
                  <a:solidFill>
                    <a:schemeClr val="tx1"/>
                  </a:solidFill>
                  <a:latin typeface="Heiti SC Light" charset="-122"/>
                  <a:ea typeface="Heiti SC Light" charset="-122"/>
                  <a:cs typeface="Heiti SC Light" charset="-122"/>
                </a:rPr>
                <a:t>）</a:t>
              </a:r>
            </a:p>
          </p:txBody>
        </p:sp>
        <p:sp>
          <p:nvSpPr>
            <p:cNvPr id="30" name="矩形 29"/>
            <p:cNvSpPr/>
            <p:nvPr/>
          </p:nvSpPr>
          <p:spPr>
            <a:xfrm>
              <a:off x="6153391" y="3056547"/>
              <a:ext cx="990043" cy="304534"/>
            </a:xfrm>
            <a:prstGeom prst="rect">
              <a:avLst/>
            </a:prstGeom>
          </p:spPr>
          <p:txBody>
            <a:bodyPr wrap="square">
              <a:spAutoFit/>
            </a:bodyPr>
            <a:lstStyle/>
            <a:p>
              <a:pPr algn="ctr">
                <a:defRPr/>
              </a:pPr>
              <a:r>
                <a:rPr lang="zh-CN" altLang="en-US" sz="1200" b="0" dirty="0" smtClean="0">
                  <a:solidFill>
                    <a:schemeClr val="tx1"/>
                  </a:solidFill>
                  <a:latin typeface="Heiti SC Light" charset="-122"/>
                  <a:ea typeface="Heiti SC Light" charset="-122"/>
                  <a:cs typeface="Heiti SC Light" charset="-122"/>
                </a:rPr>
                <a:t>（</a:t>
              </a:r>
              <a:r>
                <a:rPr lang="en-US" altLang="zh-CN" sz="1200" b="0" dirty="0" smtClean="0">
                  <a:solidFill>
                    <a:schemeClr val="tx1"/>
                  </a:solidFill>
                  <a:latin typeface="Heiti SC Light" charset="-122"/>
                  <a:ea typeface="Heiti SC Light" charset="-122"/>
                  <a:cs typeface="Heiti SC Light" charset="-122"/>
                </a:rPr>
                <a:t>0.31m</a:t>
              </a:r>
              <a:r>
                <a:rPr lang="zh-CN" altLang="en-US" sz="1200" b="0" dirty="0" smtClean="0">
                  <a:solidFill>
                    <a:schemeClr val="tx1"/>
                  </a:solidFill>
                  <a:latin typeface="Heiti SC Light" charset="-122"/>
                  <a:ea typeface="Heiti SC Light" charset="-122"/>
                  <a:cs typeface="Heiti SC Light" charset="-122"/>
                </a:rPr>
                <a:t>）</a:t>
              </a:r>
            </a:p>
          </p:txBody>
        </p:sp>
        <p:sp>
          <p:nvSpPr>
            <p:cNvPr id="31" name="矩形 30"/>
            <p:cNvSpPr/>
            <p:nvPr/>
          </p:nvSpPr>
          <p:spPr>
            <a:xfrm>
              <a:off x="7068964" y="3056547"/>
              <a:ext cx="901116" cy="304534"/>
            </a:xfrm>
            <a:prstGeom prst="rect">
              <a:avLst/>
            </a:prstGeom>
          </p:spPr>
          <p:txBody>
            <a:bodyPr wrap="square">
              <a:spAutoFit/>
            </a:bodyPr>
            <a:lstStyle/>
            <a:p>
              <a:pPr algn="ctr">
                <a:defRPr/>
              </a:pPr>
              <a:r>
                <a:rPr lang="zh-CN" altLang="en-US" sz="1200" b="0" dirty="0" smtClean="0">
                  <a:solidFill>
                    <a:schemeClr val="tx1"/>
                  </a:solidFill>
                  <a:latin typeface="Heiti SC Light" charset="-122"/>
                  <a:ea typeface="Heiti SC Light" charset="-122"/>
                  <a:cs typeface="Heiti SC Light" charset="-122"/>
                </a:rPr>
                <a:t>（</a:t>
              </a:r>
              <a:r>
                <a:rPr lang="en-US" altLang="zh-CN" sz="1200" b="0" dirty="0" smtClean="0">
                  <a:solidFill>
                    <a:schemeClr val="tx1"/>
                  </a:solidFill>
                  <a:latin typeface="Heiti SC Light" charset="-122"/>
                  <a:ea typeface="Heiti SC Light" charset="-122"/>
                  <a:cs typeface="Heiti SC Light" charset="-122"/>
                </a:rPr>
                <a:t>2.1m</a:t>
              </a:r>
              <a:r>
                <a:rPr lang="zh-CN" altLang="en-US" sz="1200" b="0" dirty="0" smtClean="0">
                  <a:solidFill>
                    <a:schemeClr val="tx1"/>
                  </a:solidFill>
                  <a:latin typeface="Heiti SC Light" charset="-122"/>
                  <a:ea typeface="Heiti SC Light" charset="-122"/>
                  <a:cs typeface="Heiti SC Light" charset="-122"/>
                </a:rPr>
                <a:t>）</a:t>
              </a:r>
            </a:p>
          </p:txBody>
        </p:sp>
        <p:sp>
          <p:nvSpPr>
            <p:cNvPr id="32" name="矩形 31"/>
            <p:cNvSpPr/>
            <p:nvPr/>
          </p:nvSpPr>
          <p:spPr>
            <a:xfrm>
              <a:off x="8109599" y="2863347"/>
              <a:ext cx="573929" cy="304534"/>
            </a:xfrm>
            <a:prstGeom prst="rect">
              <a:avLst/>
            </a:prstGeom>
          </p:spPr>
          <p:txBody>
            <a:bodyPr wrap="none">
              <a:spAutoFit/>
            </a:bodyPr>
            <a:lstStyle/>
            <a:p>
              <a:pPr>
                <a:defRPr/>
              </a:pPr>
              <a:r>
                <a:rPr lang="en-US" altLang="zh-CN" sz="1200" b="0" dirty="0" smtClean="0">
                  <a:solidFill>
                    <a:schemeClr val="tx1"/>
                  </a:solidFill>
                  <a:latin typeface="Heiti SC Light" charset="-122"/>
                  <a:ea typeface="Heiti SC Light" charset="-122"/>
                  <a:cs typeface="Heiti SC Light" charset="-122"/>
                </a:rPr>
                <a:t>GF-2</a:t>
              </a:r>
            </a:p>
          </p:txBody>
        </p:sp>
        <p:sp>
          <p:nvSpPr>
            <p:cNvPr id="33" name="矩形 32"/>
            <p:cNvSpPr/>
            <p:nvPr/>
          </p:nvSpPr>
          <p:spPr>
            <a:xfrm>
              <a:off x="7899347" y="3049829"/>
              <a:ext cx="901116" cy="304534"/>
            </a:xfrm>
            <a:prstGeom prst="rect">
              <a:avLst/>
            </a:prstGeom>
          </p:spPr>
          <p:txBody>
            <a:bodyPr wrap="square">
              <a:spAutoFit/>
            </a:bodyPr>
            <a:lstStyle/>
            <a:p>
              <a:pPr algn="ctr">
                <a:defRPr/>
              </a:pPr>
              <a:r>
                <a:rPr lang="zh-CN" altLang="en-US" sz="1200" b="0" dirty="0" smtClean="0">
                  <a:solidFill>
                    <a:schemeClr val="tx1"/>
                  </a:solidFill>
                  <a:latin typeface="Heiti SC Light" charset="-122"/>
                  <a:ea typeface="Heiti SC Light" charset="-122"/>
                  <a:cs typeface="Heiti SC Light" charset="-122"/>
                </a:rPr>
                <a:t>（</a:t>
              </a:r>
              <a:r>
                <a:rPr lang="en-US" altLang="zh-CN" sz="1200" b="0" dirty="0" smtClean="0">
                  <a:solidFill>
                    <a:schemeClr val="tx1"/>
                  </a:solidFill>
                  <a:latin typeface="Heiti SC Light" charset="-122"/>
                  <a:ea typeface="Heiti SC Light" charset="-122"/>
                  <a:cs typeface="Heiti SC Light" charset="-122"/>
                </a:rPr>
                <a:t>0.8m</a:t>
              </a:r>
              <a:r>
                <a:rPr lang="zh-CN" altLang="en-US" sz="1200" b="0" dirty="0" smtClean="0">
                  <a:solidFill>
                    <a:schemeClr val="tx1"/>
                  </a:solidFill>
                  <a:latin typeface="Heiti SC Light" charset="-122"/>
                  <a:ea typeface="Heiti SC Light" charset="-122"/>
                  <a:cs typeface="Heiti SC Light" charset="-122"/>
                </a:rPr>
                <a:t>）</a:t>
              </a:r>
            </a:p>
          </p:txBody>
        </p:sp>
        <p:pic>
          <p:nvPicPr>
            <p:cNvPr id="34" name="Picture 3" descr="D:\rsgroup\从地物识别走向场景理解\material\geoeye-1.png"/>
            <p:cNvPicPr preferRelativeResize="0">
              <a:picLocks noChangeArrowheads="1"/>
            </p:cNvPicPr>
            <p:nvPr/>
          </p:nvPicPr>
          <p:blipFill rotWithShape="1">
            <a:blip r:embed="rId10">
              <a:extLst>
                <a:ext uri="{28A0092B-C50C-407E-A947-70E740481C1C}">
                  <a14:useLocalDpi xmlns:a14="http://schemas.microsoft.com/office/drawing/2010/main" val="0"/>
                </a:ext>
              </a:extLst>
            </a:blip>
            <a:srcRect l="18294" t="13324" r="15136" b="38709"/>
            <a:stretch/>
          </p:blipFill>
          <p:spPr bwMode="auto">
            <a:xfrm>
              <a:off x="5177864" y="1905083"/>
              <a:ext cx="900000" cy="9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29"/>
            <p:cNvSpPr txBox="1"/>
            <p:nvPr/>
          </p:nvSpPr>
          <p:spPr>
            <a:xfrm>
              <a:off x="5046351" y="2786433"/>
              <a:ext cx="1180540" cy="345138"/>
            </a:xfrm>
            <a:prstGeom prst="rect">
              <a:avLst/>
            </a:prstGeom>
            <a:noFill/>
          </p:spPr>
          <p:txBody>
            <a:bodyPr wrap="square" anchor="b">
              <a:spAutoFit/>
            </a:bodyPr>
            <a:lstStyle/>
            <a:p>
              <a:pPr marL="0" lvl="1" algn="ctr" fontAlgn="ctr">
                <a:lnSpc>
                  <a:spcPct val="120000"/>
                </a:lnSpc>
                <a:spcBef>
                  <a:spcPts val="0"/>
                </a:spcBef>
                <a:buClr>
                  <a:srgbClr val="0000CC"/>
                </a:buClr>
                <a:buSzPct val="80000"/>
                <a:defRPr/>
              </a:pPr>
              <a:r>
                <a:rPr lang="en-US" altLang="zh-CN" sz="1200" b="0" dirty="0" smtClean="0">
                  <a:solidFill>
                    <a:schemeClr val="tx1"/>
                  </a:solidFill>
                  <a:latin typeface="Heiti SC Light" charset="-122"/>
                  <a:ea typeface="Heiti SC Light" charset="-122"/>
                  <a:cs typeface="Heiti SC Light" charset="-122"/>
                </a:rPr>
                <a:t>GeoEye-1</a:t>
              </a:r>
            </a:p>
          </p:txBody>
        </p:sp>
        <p:sp>
          <p:nvSpPr>
            <p:cNvPr id="36" name="矩形 35"/>
            <p:cNvSpPr/>
            <p:nvPr/>
          </p:nvSpPr>
          <p:spPr>
            <a:xfrm>
              <a:off x="5143965" y="3056547"/>
              <a:ext cx="984123" cy="304534"/>
            </a:xfrm>
            <a:prstGeom prst="rect">
              <a:avLst/>
            </a:prstGeom>
          </p:spPr>
          <p:txBody>
            <a:bodyPr wrap="square">
              <a:spAutoFit/>
            </a:bodyPr>
            <a:lstStyle/>
            <a:p>
              <a:pPr algn="ctr">
                <a:defRPr/>
              </a:pPr>
              <a:r>
                <a:rPr lang="zh-CN" altLang="en-US" sz="1200" b="0" dirty="0" smtClean="0">
                  <a:solidFill>
                    <a:schemeClr val="tx1"/>
                  </a:solidFill>
                  <a:latin typeface="Heiti SC Light" charset="-122"/>
                  <a:ea typeface="Heiti SC Light" charset="-122"/>
                  <a:cs typeface="Heiti SC Light" charset="-122"/>
                </a:rPr>
                <a:t>（</a:t>
              </a:r>
              <a:r>
                <a:rPr lang="en-US" altLang="zh-CN" sz="1200" b="0" dirty="0" smtClean="0">
                  <a:solidFill>
                    <a:schemeClr val="tx1"/>
                  </a:solidFill>
                  <a:latin typeface="Heiti SC Light" charset="-122"/>
                  <a:ea typeface="Heiti SC Light" charset="-122"/>
                  <a:cs typeface="Heiti SC Light" charset="-122"/>
                </a:rPr>
                <a:t>0.41m</a:t>
              </a:r>
              <a:r>
                <a:rPr lang="zh-CN" altLang="en-US" sz="1200" b="0" dirty="0" smtClean="0">
                  <a:solidFill>
                    <a:schemeClr val="tx1"/>
                  </a:solidFill>
                  <a:latin typeface="Heiti SC Light" charset="-122"/>
                  <a:ea typeface="Heiti SC Light" charset="-122"/>
                  <a:cs typeface="Heiti SC Light" charset="-122"/>
                </a:rPr>
                <a:t>）</a:t>
              </a:r>
            </a:p>
          </p:txBody>
        </p:sp>
        <p:pic>
          <p:nvPicPr>
            <p:cNvPr id="37" name="Picture 3"/>
            <p:cNvPicPr preferRelativeResize="0">
              <a:picLocks noChangeArrowheads="1"/>
            </p:cNvPicPr>
            <p:nvPr/>
          </p:nvPicPr>
          <p:blipFill>
            <a:blip r:embed="rId11" cstate="print">
              <a:extLst>
                <a:ext uri="{BEBA8EAE-BF5A-486C-A8C5-ECC9F3942E4B}">
                  <a14:imgProps xmlns:a14="http://schemas.microsoft.com/office/drawing/2010/main">
                    <a14:imgLayer r:embed="rId12">
                      <a14:imgEffect>
                        <a14:backgroundRemoval t="1695" b="99153" l="0" r="99177"/>
                      </a14:imgEffect>
                    </a14:imgLayer>
                  </a14:imgProps>
                </a:ext>
                <a:ext uri="{28A0092B-C50C-407E-A947-70E740481C1C}">
                  <a14:useLocalDpi xmlns:a14="http://schemas.microsoft.com/office/drawing/2010/main" val="0"/>
                </a:ext>
              </a:extLst>
            </a:blip>
            <a:srcRect/>
            <a:stretch>
              <a:fillRect/>
            </a:stretch>
          </p:blipFill>
          <p:spPr bwMode="auto">
            <a:xfrm>
              <a:off x="6117273" y="1926596"/>
              <a:ext cx="900000" cy="9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 name="Picture 8" descr="http://content.satimagingcorp.com.s3.amazonaws.com/media/cms_page_media/62/pleiades-1a%20sm_1.jpg"/>
            <p:cNvPicPr preferRelativeResize="0">
              <a:picLocks noChangeArrowheads="1"/>
            </p:cNvPicPr>
            <p:nvPr/>
          </p:nvPicPr>
          <p:blipFill rotWithShape="1">
            <a:blip r:embed="rId13" cstate="print">
              <a:extLst>
                <a:ext uri="{BEBA8EAE-BF5A-486C-A8C5-ECC9F3942E4B}">
                  <a14:imgProps xmlns:a14="http://schemas.microsoft.com/office/drawing/2010/main">
                    <a14:imgLayer r:embed="rId14">
                      <a14:imgEffect>
                        <a14:backgroundRemoval t="10000" b="90000" l="10000" r="90000">
                          <a14:backgroundMark x1="32669" y1="68980" x2="37052" y2="99592"/>
                          <a14:backgroundMark x1="77291" y1="73469" x2="71713" y2="92653"/>
                          <a14:backgroundMark x1="53386" y1="73878" x2="69323" y2="84898"/>
                          <a14:backgroundMark x1="55378" y1="75510" x2="58566" y2="92245"/>
                          <a14:backgroundMark x1="41434" y1="74694" x2="37450" y2="91837"/>
                        </a14:backgroundRemoval>
                      </a14:imgEffect>
                    </a14:imgLayer>
                  </a14:imgProps>
                </a:ext>
                <a:ext uri="{28A0092B-C50C-407E-A947-70E740481C1C}">
                  <a14:useLocalDpi xmlns:a14="http://schemas.microsoft.com/office/drawing/2010/main" val="0"/>
                </a:ext>
              </a:extLst>
            </a:blip>
            <a:srcRect l="18200" t="14808" r="7833" b="10090"/>
            <a:stretch/>
          </p:blipFill>
          <p:spPr bwMode="auto">
            <a:xfrm>
              <a:off x="4347089" y="1972446"/>
              <a:ext cx="900000" cy="9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矩形 38"/>
            <p:cNvSpPr/>
            <p:nvPr/>
          </p:nvSpPr>
          <p:spPr>
            <a:xfrm>
              <a:off x="4360734" y="2863347"/>
              <a:ext cx="1019279" cy="304534"/>
            </a:xfrm>
            <a:prstGeom prst="rect">
              <a:avLst/>
            </a:prstGeom>
          </p:spPr>
          <p:txBody>
            <a:bodyPr wrap="none">
              <a:spAutoFit/>
            </a:bodyPr>
            <a:lstStyle/>
            <a:p>
              <a:pPr>
                <a:defRPr/>
              </a:pPr>
              <a:r>
                <a:rPr lang="en-US" altLang="zh-CN" sz="1200" b="0" dirty="0">
                  <a:solidFill>
                    <a:schemeClr val="tx1"/>
                  </a:solidFill>
                  <a:latin typeface="Heiti SC Light" charset="-122"/>
                  <a:ea typeface="Heiti SC Light" charset="-122"/>
                  <a:cs typeface="Heiti SC Light" charset="-122"/>
                </a:rPr>
                <a:t>Pleiades-1</a:t>
              </a:r>
            </a:p>
          </p:txBody>
        </p:sp>
        <p:sp>
          <p:nvSpPr>
            <p:cNvPr id="40" name="矩形 39"/>
            <p:cNvSpPr/>
            <p:nvPr/>
          </p:nvSpPr>
          <p:spPr>
            <a:xfrm>
              <a:off x="4294518" y="3056547"/>
              <a:ext cx="901116" cy="304534"/>
            </a:xfrm>
            <a:prstGeom prst="rect">
              <a:avLst/>
            </a:prstGeom>
          </p:spPr>
          <p:txBody>
            <a:bodyPr wrap="square">
              <a:spAutoFit/>
            </a:bodyPr>
            <a:lstStyle/>
            <a:p>
              <a:pPr algn="ctr">
                <a:defRPr/>
              </a:pPr>
              <a:r>
                <a:rPr lang="zh-CN" altLang="en-US" sz="1200" b="0" dirty="0" smtClean="0">
                  <a:solidFill>
                    <a:schemeClr val="tx1"/>
                  </a:solidFill>
                  <a:latin typeface="Heiti SC Light" charset="-122"/>
                  <a:ea typeface="Heiti SC Light" charset="-122"/>
                  <a:cs typeface="Heiti SC Light" charset="-122"/>
                </a:rPr>
                <a:t>（</a:t>
              </a:r>
              <a:r>
                <a:rPr lang="en-US" altLang="zh-CN" sz="1200" b="0" dirty="0" smtClean="0">
                  <a:solidFill>
                    <a:schemeClr val="tx1"/>
                  </a:solidFill>
                  <a:latin typeface="Heiti SC Light" charset="-122"/>
                  <a:ea typeface="Heiti SC Light" charset="-122"/>
                  <a:cs typeface="Heiti SC Light" charset="-122"/>
                </a:rPr>
                <a:t>0.5m</a:t>
              </a:r>
              <a:r>
                <a:rPr lang="zh-CN" altLang="en-US" sz="1200" b="0" dirty="0" smtClean="0">
                  <a:solidFill>
                    <a:schemeClr val="tx1"/>
                  </a:solidFill>
                  <a:latin typeface="Heiti SC Light" charset="-122"/>
                  <a:ea typeface="Heiti SC Light" charset="-122"/>
                  <a:cs typeface="Heiti SC Light" charset="-122"/>
                </a:rPr>
                <a:t>）</a:t>
              </a:r>
            </a:p>
          </p:txBody>
        </p:sp>
        <p:pic>
          <p:nvPicPr>
            <p:cNvPr id="41" name="Picture 4"/>
            <p:cNvPicPr preferRelativeResize="0">
              <a:picLocks noChangeArrowheads="1"/>
            </p:cNvPicPr>
            <p:nvPr/>
          </p:nvPicPr>
          <p:blipFill rotWithShape="1">
            <a:blip r:embed="rId15">
              <a:extLst>
                <a:ext uri="{BEBA8EAE-BF5A-486C-A8C5-ECC9F3942E4B}">
                  <a14:imgProps xmlns:a14="http://schemas.microsoft.com/office/drawing/2010/main">
                    <a14:imgLayer r:embed="rId16">
                      <a14:imgEffect>
                        <a14:backgroundRemoval t="7303" b="89888" l="2286" r="89714"/>
                      </a14:imgEffect>
                    </a14:imgLayer>
                  </a14:imgProps>
                </a:ext>
                <a:ext uri="{28A0092B-C50C-407E-A947-70E740481C1C}">
                  <a14:useLocalDpi xmlns:a14="http://schemas.microsoft.com/office/drawing/2010/main" val="0"/>
                </a:ext>
              </a:extLst>
            </a:blip>
            <a:srcRect r="13653" b="17956"/>
            <a:stretch/>
          </p:blipFill>
          <p:spPr bwMode="auto">
            <a:xfrm>
              <a:off x="7894250" y="1945939"/>
              <a:ext cx="900000" cy="9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 name="Picture 5"/>
            <p:cNvPicPr preferRelativeResize="0">
              <a:picLocks noChangeArrowheads="1"/>
            </p:cNvPicPr>
            <p:nvPr/>
          </p:nvPicPr>
          <p:blipFill>
            <a:blip r:embed="rId17">
              <a:extLst>
                <a:ext uri="{BEBA8EAE-BF5A-486C-A8C5-ECC9F3942E4B}">
                  <a14:imgProps xmlns:a14="http://schemas.microsoft.com/office/drawing/2010/main">
                    <a14:imgLayer r:embed="rId18">
                      <a14:imgEffect>
                        <a14:backgroundRemoval t="9605" b="95480" l="2062" r="89691">
                          <a14:backgroundMark x1="14948" y1="47458" x2="31959" y2="78531"/>
                          <a14:backgroundMark x1="78351" y1="42373" x2="88660" y2="44068"/>
                        </a14:backgroundRemoval>
                      </a14:imgEffect>
                    </a14:imgLayer>
                  </a14:imgProps>
                </a:ext>
                <a:ext uri="{28A0092B-C50C-407E-A947-70E740481C1C}">
                  <a14:useLocalDpi xmlns:a14="http://schemas.microsoft.com/office/drawing/2010/main" val="0"/>
                </a:ext>
              </a:extLst>
            </a:blip>
            <a:srcRect/>
            <a:stretch>
              <a:fillRect/>
            </a:stretch>
          </p:blipFill>
          <p:spPr bwMode="auto">
            <a:xfrm>
              <a:off x="2472769" y="1965099"/>
              <a:ext cx="900000" cy="9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3" name="矩形 42"/>
            <p:cNvSpPr/>
            <p:nvPr/>
          </p:nvSpPr>
          <p:spPr>
            <a:xfrm>
              <a:off x="2491596" y="2863347"/>
              <a:ext cx="1118051" cy="304534"/>
            </a:xfrm>
            <a:prstGeom prst="rect">
              <a:avLst/>
            </a:prstGeom>
          </p:spPr>
          <p:txBody>
            <a:bodyPr wrap="none">
              <a:spAutoFit/>
            </a:bodyPr>
            <a:lstStyle/>
            <a:p>
              <a:pPr>
                <a:defRPr/>
              </a:pPr>
              <a:r>
                <a:rPr lang="en-US" altLang="zh-CN" sz="1200" b="0" dirty="0" smtClean="0">
                  <a:solidFill>
                    <a:schemeClr val="tx1"/>
                  </a:solidFill>
                  <a:latin typeface="Heiti SC Light" charset="-122"/>
                  <a:ea typeface="Heiti SC Light" charset="-122"/>
                  <a:cs typeface="Heiti SC Light" charset="-122"/>
                </a:rPr>
                <a:t>KOMPSAT-3</a:t>
              </a:r>
            </a:p>
          </p:txBody>
        </p:sp>
        <p:sp>
          <p:nvSpPr>
            <p:cNvPr id="44" name="矩形 43"/>
            <p:cNvSpPr/>
            <p:nvPr/>
          </p:nvSpPr>
          <p:spPr>
            <a:xfrm>
              <a:off x="2429385" y="3056547"/>
              <a:ext cx="901116" cy="304534"/>
            </a:xfrm>
            <a:prstGeom prst="rect">
              <a:avLst/>
            </a:prstGeom>
          </p:spPr>
          <p:txBody>
            <a:bodyPr wrap="square">
              <a:spAutoFit/>
            </a:bodyPr>
            <a:lstStyle/>
            <a:p>
              <a:pPr algn="ctr">
                <a:defRPr/>
              </a:pPr>
              <a:r>
                <a:rPr lang="zh-CN" altLang="en-US" sz="1200" b="0" dirty="0" smtClean="0">
                  <a:solidFill>
                    <a:schemeClr val="tx1"/>
                  </a:solidFill>
                  <a:latin typeface="Heiti SC Light" charset="-122"/>
                  <a:ea typeface="Heiti SC Light" charset="-122"/>
                  <a:cs typeface="Heiti SC Light" charset="-122"/>
                </a:rPr>
                <a:t>（</a:t>
              </a:r>
              <a:r>
                <a:rPr lang="en-US" altLang="zh-CN" sz="1200" b="0" dirty="0" smtClean="0">
                  <a:solidFill>
                    <a:schemeClr val="tx1"/>
                  </a:solidFill>
                  <a:latin typeface="Heiti SC Light" charset="-122"/>
                  <a:ea typeface="Heiti SC Light" charset="-122"/>
                  <a:cs typeface="Heiti SC Light" charset="-122"/>
                </a:rPr>
                <a:t>0.7m</a:t>
              </a:r>
              <a:r>
                <a:rPr lang="zh-CN" altLang="en-US" sz="1200" b="0" dirty="0" smtClean="0">
                  <a:solidFill>
                    <a:schemeClr val="tx1"/>
                  </a:solidFill>
                  <a:latin typeface="Heiti SC Light" charset="-122"/>
                  <a:ea typeface="Heiti SC Light" charset="-122"/>
                  <a:cs typeface="Heiti SC Light" charset="-122"/>
                </a:rPr>
                <a:t>）</a:t>
              </a:r>
            </a:p>
          </p:txBody>
        </p:sp>
        <p:sp>
          <p:nvSpPr>
            <p:cNvPr id="45" name="矩形 44"/>
            <p:cNvSpPr/>
            <p:nvPr/>
          </p:nvSpPr>
          <p:spPr>
            <a:xfrm>
              <a:off x="713286" y="2863347"/>
              <a:ext cx="1019279" cy="304534"/>
            </a:xfrm>
            <a:prstGeom prst="rect">
              <a:avLst/>
            </a:prstGeom>
          </p:spPr>
          <p:txBody>
            <a:bodyPr wrap="none">
              <a:spAutoFit/>
            </a:bodyPr>
            <a:lstStyle/>
            <a:p>
              <a:pPr>
                <a:defRPr/>
              </a:pPr>
              <a:r>
                <a:rPr lang="en-US" altLang="zh-CN" sz="1200" b="0" dirty="0">
                  <a:solidFill>
                    <a:schemeClr val="tx1"/>
                  </a:solidFill>
                  <a:latin typeface="Heiti SC Light" charset="-122"/>
                  <a:ea typeface="Heiti SC Light" charset="-122"/>
                  <a:cs typeface="Heiti SC Light" charset="-122"/>
                </a:rPr>
                <a:t>Pleiades-1</a:t>
              </a:r>
            </a:p>
          </p:txBody>
        </p:sp>
        <p:sp>
          <p:nvSpPr>
            <p:cNvPr id="46" name="矩形 45"/>
            <p:cNvSpPr/>
            <p:nvPr/>
          </p:nvSpPr>
          <p:spPr>
            <a:xfrm>
              <a:off x="683568" y="3056547"/>
              <a:ext cx="901116" cy="304534"/>
            </a:xfrm>
            <a:prstGeom prst="rect">
              <a:avLst/>
            </a:prstGeom>
          </p:spPr>
          <p:txBody>
            <a:bodyPr wrap="square">
              <a:spAutoFit/>
            </a:bodyPr>
            <a:lstStyle/>
            <a:p>
              <a:pPr>
                <a:defRPr/>
              </a:pPr>
              <a:r>
                <a:rPr lang="zh-CN" altLang="en-US" sz="1200" b="0" dirty="0" smtClean="0">
                  <a:solidFill>
                    <a:schemeClr val="tx1"/>
                  </a:solidFill>
                  <a:latin typeface="Heiti SC Light" charset="-122"/>
                  <a:ea typeface="Heiti SC Light" charset="-122"/>
                  <a:cs typeface="Heiti SC Light" charset="-122"/>
                </a:rPr>
                <a:t>（</a:t>
              </a:r>
              <a:r>
                <a:rPr lang="en-US" altLang="zh-CN" sz="1200" b="0" dirty="0" smtClean="0">
                  <a:solidFill>
                    <a:schemeClr val="tx1"/>
                  </a:solidFill>
                  <a:latin typeface="Heiti SC Light" charset="-122"/>
                  <a:ea typeface="Heiti SC Light" charset="-122"/>
                  <a:cs typeface="Heiti SC Light" charset="-122"/>
                </a:rPr>
                <a:t>0.9m</a:t>
              </a:r>
              <a:r>
                <a:rPr lang="zh-CN" altLang="en-US" sz="1200" b="0" dirty="0" smtClean="0">
                  <a:solidFill>
                    <a:schemeClr val="tx1"/>
                  </a:solidFill>
                  <a:latin typeface="Heiti SC Light" charset="-122"/>
                  <a:ea typeface="Heiti SC Light" charset="-122"/>
                  <a:cs typeface="Heiti SC Light" charset="-122"/>
                </a:rPr>
                <a:t>）</a:t>
              </a:r>
            </a:p>
          </p:txBody>
        </p:sp>
      </p:grpSp>
      <p:sp>
        <p:nvSpPr>
          <p:cNvPr id="47" name="下箭头 47"/>
          <p:cNvSpPr>
            <a:spLocks noChangeArrowheads="1"/>
          </p:cNvSpPr>
          <p:nvPr/>
        </p:nvSpPr>
        <p:spPr bwMode="auto">
          <a:xfrm>
            <a:off x="4092605" y="3632937"/>
            <a:ext cx="797000" cy="360000"/>
          </a:xfrm>
          <a:prstGeom prst="downArrow">
            <a:avLst>
              <a:gd name="adj1" fmla="val 50000"/>
              <a:gd name="adj2" fmla="val 50000"/>
            </a:avLst>
          </a:prstGeom>
          <a:solidFill>
            <a:schemeClr val="accent1"/>
          </a:solidFill>
          <a:ln w="9525" algn="ctr">
            <a:solidFill>
              <a:schemeClr val="tx1"/>
            </a:solidFill>
            <a:round/>
          </a:ln>
        </p:spPr>
        <p:txBody>
          <a:bodyPr/>
          <a:lstStyle>
            <a:lvl1pPr eaLnBrk="0" hangingPunct="0">
              <a:defRPr sz="2400" b="1">
                <a:solidFill>
                  <a:schemeClr val="tx2"/>
                </a:solidFill>
                <a:latin typeface="Arial" panose="020B0604020202020204" pitchFamily="34" charset="0"/>
                <a:ea typeface="黑体" panose="02010609060101010101" pitchFamily="49" charset="-122"/>
              </a:defRPr>
            </a:lvl1pPr>
            <a:lvl2pPr marL="742950" indent="-285750" eaLnBrk="0" hangingPunct="0">
              <a:defRPr sz="2400" b="1">
                <a:solidFill>
                  <a:schemeClr val="tx2"/>
                </a:solidFill>
                <a:latin typeface="Arial" panose="020B0604020202020204" pitchFamily="34" charset="0"/>
                <a:ea typeface="黑体" panose="02010609060101010101" pitchFamily="49" charset="-122"/>
              </a:defRPr>
            </a:lvl2pPr>
            <a:lvl3pPr marL="1143000" indent="-228600" eaLnBrk="0" hangingPunct="0">
              <a:defRPr sz="2400" b="1">
                <a:solidFill>
                  <a:schemeClr val="tx2"/>
                </a:solidFill>
                <a:latin typeface="Arial" panose="020B0604020202020204" pitchFamily="34" charset="0"/>
                <a:ea typeface="黑体" panose="02010609060101010101" pitchFamily="49" charset="-122"/>
              </a:defRPr>
            </a:lvl3pPr>
            <a:lvl4pPr marL="1600200" indent="-228600" eaLnBrk="0" hangingPunct="0">
              <a:defRPr sz="2400" b="1">
                <a:solidFill>
                  <a:schemeClr val="tx2"/>
                </a:solidFill>
                <a:latin typeface="Arial" panose="020B0604020202020204" pitchFamily="34" charset="0"/>
                <a:ea typeface="黑体" panose="02010609060101010101" pitchFamily="49" charset="-122"/>
              </a:defRPr>
            </a:lvl4pPr>
            <a:lvl5pPr marL="2057400" indent="-228600" eaLnBrk="0" hangingPunct="0">
              <a:defRPr sz="2400" b="1">
                <a:solidFill>
                  <a:schemeClr val="tx2"/>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9pPr>
          </a:lstStyle>
          <a:p>
            <a:pPr eaLnBrk="1" hangingPunct="1"/>
            <a:endParaRPr lang="zh-CN" altLang="en-US">
              <a:solidFill>
                <a:schemeClr val="tx1"/>
              </a:solidFill>
              <a:latin typeface="Heiti SC Light" charset="-122"/>
              <a:ea typeface="Heiti SC Light" charset="-122"/>
              <a:cs typeface="Heiti SC Light" charset="-122"/>
            </a:endParaRPr>
          </a:p>
        </p:txBody>
      </p:sp>
      <p:sp>
        <p:nvSpPr>
          <p:cNvPr id="48" name="矩形 47"/>
          <p:cNvSpPr/>
          <p:nvPr/>
        </p:nvSpPr>
        <p:spPr bwMode="auto">
          <a:xfrm>
            <a:off x="395288" y="3690080"/>
            <a:ext cx="3787775" cy="441916"/>
          </a:xfrm>
          <a:prstGeom prst="rect">
            <a:avLst/>
          </a:prstGeom>
        </p:spPr>
        <p:txBody>
          <a:bodyPr wrap="square">
            <a:spAutoFit/>
          </a:bodyPr>
          <a:lstStyle/>
          <a:p>
            <a:pPr>
              <a:lnSpc>
                <a:spcPct val="125000"/>
              </a:lnSpc>
            </a:pPr>
            <a:r>
              <a:rPr kumimoji="1" lang="zh-CN" altLang="en-US" b="0" dirty="0">
                <a:solidFill>
                  <a:schemeClr val="tx1"/>
                </a:solidFill>
                <a:latin typeface="Heiti SC Light" charset="-122"/>
                <a:ea typeface="Heiti SC Light" charset="-122"/>
                <a:cs typeface="Heiti SC Light" charset="-122"/>
              </a:rPr>
              <a:t>高空间分辨率遥感影像数据集</a:t>
            </a:r>
          </a:p>
        </p:txBody>
      </p:sp>
      <p:sp>
        <p:nvSpPr>
          <p:cNvPr id="49" name="TextBox 58"/>
          <p:cNvSpPr txBox="1"/>
          <p:nvPr/>
        </p:nvSpPr>
        <p:spPr>
          <a:xfrm>
            <a:off x="6706826" y="3737393"/>
            <a:ext cx="1217000" cy="400110"/>
          </a:xfrm>
          <a:prstGeom prst="rect">
            <a:avLst/>
          </a:prstGeom>
          <a:noFill/>
        </p:spPr>
        <p:txBody>
          <a:bodyPr wrap="none" rtlCol="0">
            <a:spAutoFit/>
          </a:bodyPr>
          <a:lstStyle/>
          <a:p>
            <a:r>
              <a:rPr lang="zh-CN" altLang="en-US" sz="2000" dirty="0" smtClean="0">
                <a:solidFill>
                  <a:srgbClr val="FF0000"/>
                </a:solidFill>
                <a:latin typeface="Heiti SC Light" charset="-122"/>
                <a:ea typeface="Heiti SC Light" charset="-122"/>
                <a:cs typeface="Heiti SC Light" charset="-122"/>
              </a:rPr>
              <a:t>几何属性</a:t>
            </a:r>
            <a:endParaRPr lang="zh-CN" altLang="en-US" sz="2000" dirty="0">
              <a:solidFill>
                <a:srgbClr val="FF0000"/>
              </a:solidFill>
              <a:latin typeface="Heiti SC Light" charset="-122"/>
              <a:ea typeface="Heiti SC Light" charset="-122"/>
              <a:cs typeface="Heiti SC Light" charset="-122"/>
            </a:endParaRPr>
          </a:p>
        </p:txBody>
      </p:sp>
      <p:grpSp>
        <p:nvGrpSpPr>
          <p:cNvPr id="50" name="组合 3"/>
          <p:cNvGrpSpPr/>
          <p:nvPr/>
        </p:nvGrpSpPr>
        <p:grpSpPr>
          <a:xfrm>
            <a:off x="6741590" y="4170413"/>
            <a:ext cx="2150890" cy="2274119"/>
            <a:chOff x="6397425" y="3933056"/>
            <a:chExt cx="2495055" cy="2687856"/>
          </a:xfrm>
        </p:grpSpPr>
        <p:grpSp>
          <p:nvGrpSpPr>
            <p:cNvPr id="51" name="组合 61"/>
            <p:cNvGrpSpPr/>
            <p:nvPr/>
          </p:nvGrpSpPr>
          <p:grpSpPr>
            <a:xfrm>
              <a:off x="7230117" y="3933056"/>
              <a:ext cx="508684" cy="2687856"/>
              <a:chOff x="2063625" y="3361556"/>
              <a:chExt cx="571500" cy="3019772"/>
            </a:xfrm>
          </p:grpSpPr>
          <p:pic>
            <p:nvPicPr>
              <p:cNvPr id="69" name="Picture 9"/>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063625" y="3971243"/>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0" name="Picture 10"/>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063625" y="5809828"/>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 name="Picture 6"/>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063625" y="4580930"/>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2" name="Picture 8"/>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2063625" y="3361556"/>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3" name="Picture 18"/>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2063625" y="5190617"/>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52" name="组合 67"/>
            <p:cNvGrpSpPr/>
            <p:nvPr/>
          </p:nvGrpSpPr>
          <p:grpSpPr>
            <a:xfrm>
              <a:off x="7806956" y="3933056"/>
              <a:ext cx="508684" cy="2687856"/>
              <a:chOff x="2790257" y="3361556"/>
              <a:chExt cx="571500" cy="3019772"/>
            </a:xfrm>
          </p:grpSpPr>
          <p:pic>
            <p:nvPicPr>
              <p:cNvPr id="64" name="Picture 12"/>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790257" y="3971243"/>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5" name="Picture 16"/>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790257" y="5809828"/>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6" name="Picture 15"/>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2790257" y="4580930"/>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7" name="Picture 13"/>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2790257" y="3361556"/>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8" name="Picture 19"/>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2790257" y="5190617"/>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53" name="组合 73"/>
            <p:cNvGrpSpPr/>
            <p:nvPr/>
          </p:nvGrpSpPr>
          <p:grpSpPr>
            <a:xfrm>
              <a:off x="8383796" y="3933056"/>
              <a:ext cx="508684" cy="2687856"/>
              <a:chOff x="3516889" y="3361556"/>
              <a:chExt cx="571500" cy="3019772"/>
            </a:xfrm>
          </p:grpSpPr>
          <p:pic>
            <p:nvPicPr>
              <p:cNvPr id="59" name="Picture 7"/>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3516889" y="3971243"/>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 name="Picture 11"/>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3516889" y="5809828"/>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 name="Picture 14"/>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3516889" y="4580930"/>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 name="Picture 17"/>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3516889" y="3361556"/>
                <a:ext cx="5715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 name="Picture 20"/>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3516889" y="5190617"/>
                <a:ext cx="571500" cy="581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54" name="TextBox 79"/>
            <p:cNvSpPr txBox="1"/>
            <p:nvPr/>
          </p:nvSpPr>
          <p:spPr>
            <a:xfrm>
              <a:off x="6413638" y="4010140"/>
              <a:ext cx="749751" cy="436526"/>
            </a:xfrm>
            <a:prstGeom prst="rect">
              <a:avLst/>
            </a:prstGeom>
            <a:noFill/>
          </p:spPr>
          <p:txBody>
            <a:bodyPr wrap="none" rtlCol="0">
              <a:spAutoFit/>
            </a:bodyPr>
            <a:lstStyle/>
            <a:p>
              <a:r>
                <a:rPr lang="zh-CN" altLang="en-US" sz="1800" b="0" dirty="0">
                  <a:solidFill>
                    <a:schemeClr val="tx1"/>
                  </a:solidFill>
                  <a:latin typeface="Heiti SC Light" charset="-122"/>
                  <a:ea typeface="Heiti SC Light" charset="-122"/>
                  <a:cs typeface="Heiti SC Light" charset="-122"/>
                </a:rPr>
                <a:t>结构</a:t>
              </a:r>
            </a:p>
          </p:txBody>
        </p:sp>
        <p:sp>
          <p:nvSpPr>
            <p:cNvPr id="55" name="TextBox 80"/>
            <p:cNvSpPr txBox="1"/>
            <p:nvPr/>
          </p:nvSpPr>
          <p:spPr>
            <a:xfrm>
              <a:off x="6430082" y="4531727"/>
              <a:ext cx="749751" cy="436526"/>
            </a:xfrm>
            <a:prstGeom prst="rect">
              <a:avLst/>
            </a:prstGeom>
            <a:noFill/>
          </p:spPr>
          <p:txBody>
            <a:bodyPr wrap="none" rtlCol="0">
              <a:spAutoFit/>
            </a:bodyPr>
            <a:lstStyle/>
            <a:p>
              <a:r>
                <a:rPr lang="zh-CN" altLang="en-US" sz="1800" b="0" dirty="0" smtClean="0">
                  <a:solidFill>
                    <a:schemeClr val="tx1"/>
                  </a:solidFill>
                  <a:latin typeface="Heiti SC Light" charset="-122"/>
                  <a:ea typeface="Heiti SC Light" charset="-122"/>
                  <a:cs typeface="Heiti SC Light" charset="-122"/>
                </a:rPr>
                <a:t>大小</a:t>
              </a:r>
              <a:endParaRPr lang="zh-CN" altLang="en-US" sz="1800" b="0" dirty="0">
                <a:solidFill>
                  <a:schemeClr val="tx1"/>
                </a:solidFill>
                <a:latin typeface="Heiti SC Light" charset="-122"/>
                <a:ea typeface="Heiti SC Light" charset="-122"/>
                <a:cs typeface="Heiti SC Light" charset="-122"/>
              </a:endParaRPr>
            </a:p>
          </p:txBody>
        </p:sp>
        <p:sp>
          <p:nvSpPr>
            <p:cNvPr id="56" name="TextBox 81"/>
            <p:cNvSpPr txBox="1"/>
            <p:nvPr/>
          </p:nvSpPr>
          <p:spPr>
            <a:xfrm>
              <a:off x="6397426" y="5065381"/>
              <a:ext cx="749751" cy="436526"/>
            </a:xfrm>
            <a:prstGeom prst="rect">
              <a:avLst/>
            </a:prstGeom>
            <a:noFill/>
          </p:spPr>
          <p:txBody>
            <a:bodyPr wrap="none" rtlCol="0">
              <a:spAutoFit/>
            </a:bodyPr>
            <a:lstStyle/>
            <a:p>
              <a:r>
                <a:rPr lang="zh-CN" altLang="en-US" sz="1800" b="0" dirty="0" smtClean="0">
                  <a:solidFill>
                    <a:schemeClr val="tx1"/>
                  </a:solidFill>
                  <a:latin typeface="Heiti SC Light" charset="-122"/>
                  <a:ea typeface="Heiti SC Light" charset="-122"/>
                  <a:cs typeface="Heiti SC Light" charset="-122"/>
                </a:rPr>
                <a:t>形状</a:t>
              </a:r>
              <a:endParaRPr lang="zh-CN" altLang="en-US" sz="1800" b="0" dirty="0">
                <a:solidFill>
                  <a:schemeClr val="tx1"/>
                </a:solidFill>
                <a:latin typeface="Heiti SC Light" charset="-122"/>
                <a:ea typeface="Heiti SC Light" charset="-122"/>
                <a:cs typeface="Heiti SC Light" charset="-122"/>
              </a:endParaRPr>
            </a:p>
          </p:txBody>
        </p:sp>
        <p:sp>
          <p:nvSpPr>
            <p:cNvPr id="57" name="TextBox 82"/>
            <p:cNvSpPr txBox="1"/>
            <p:nvPr/>
          </p:nvSpPr>
          <p:spPr>
            <a:xfrm>
              <a:off x="6397425" y="5581708"/>
              <a:ext cx="749751" cy="436526"/>
            </a:xfrm>
            <a:prstGeom prst="rect">
              <a:avLst/>
            </a:prstGeom>
            <a:noFill/>
          </p:spPr>
          <p:txBody>
            <a:bodyPr wrap="none" rtlCol="0">
              <a:spAutoFit/>
            </a:bodyPr>
            <a:lstStyle/>
            <a:p>
              <a:r>
                <a:rPr lang="zh-CN" altLang="en-US" sz="1800" b="0" dirty="0" smtClean="0">
                  <a:solidFill>
                    <a:schemeClr val="tx1"/>
                  </a:solidFill>
                  <a:latin typeface="Heiti SC Light" charset="-122"/>
                  <a:ea typeface="Heiti SC Light" charset="-122"/>
                  <a:cs typeface="Heiti SC Light" charset="-122"/>
                </a:rPr>
                <a:t>方向</a:t>
              </a:r>
              <a:endParaRPr lang="zh-CN" altLang="en-US" sz="1800" b="0" dirty="0">
                <a:solidFill>
                  <a:schemeClr val="tx1"/>
                </a:solidFill>
                <a:latin typeface="Heiti SC Light" charset="-122"/>
                <a:ea typeface="Heiti SC Light" charset="-122"/>
                <a:cs typeface="Heiti SC Light" charset="-122"/>
              </a:endParaRPr>
            </a:p>
          </p:txBody>
        </p:sp>
        <p:sp>
          <p:nvSpPr>
            <p:cNvPr id="58" name="TextBox 83"/>
            <p:cNvSpPr txBox="1"/>
            <p:nvPr/>
          </p:nvSpPr>
          <p:spPr>
            <a:xfrm>
              <a:off x="6426850" y="6148673"/>
              <a:ext cx="749751" cy="436526"/>
            </a:xfrm>
            <a:prstGeom prst="rect">
              <a:avLst/>
            </a:prstGeom>
            <a:noFill/>
          </p:spPr>
          <p:txBody>
            <a:bodyPr wrap="none" rtlCol="0">
              <a:spAutoFit/>
            </a:bodyPr>
            <a:lstStyle/>
            <a:p>
              <a:r>
                <a:rPr lang="zh-CN" altLang="en-US" sz="1800" b="0" dirty="0" smtClean="0">
                  <a:solidFill>
                    <a:schemeClr val="tx1"/>
                  </a:solidFill>
                  <a:latin typeface="Heiti SC Light" charset="-122"/>
                  <a:ea typeface="Heiti SC Light" charset="-122"/>
                  <a:cs typeface="Heiti SC Light" charset="-122"/>
                </a:rPr>
                <a:t>面积</a:t>
              </a:r>
              <a:endParaRPr lang="zh-CN" altLang="en-US" sz="1800" b="0" dirty="0">
                <a:solidFill>
                  <a:schemeClr val="tx1"/>
                </a:solidFill>
                <a:latin typeface="Heiti SC Light" charset="-122"/>
                <a:ea typeface="Heiti SC Light" charset="-122"/>
                <a:cs typeface="Heiti SC Light" charset="-122"/>
              </a:endParaRPr>
            </a:p>
          </p:txBody>
        </p:sp>
      </p:grpSp>
      <p:pic>
        <p:nvPicPr>
          <p:cNvPr id="74" name="Picture 2"/>
          <p:cNvPicPr>
            <a:picLocks noChangeAspect="1" noChangeArrowheads="1"/>
          </p:cNvPicPr>
          <p:nvPr/>
        </p:nvPicPr>
        <p:blipFill rotWithShape="1">
          <a:blip r:embed="rId34">
            <a:extLst>
              <a:ext uri="{28A0092B-C50C-407E-A947-70E740481C1C}">
                <a14:useLocalDpi xmlns:a14="http://schemas.microsoft.com/office/drawing/2010/main" val="0"/>
              </a:ext>
            </a:extLst>
          </a:blip>
          <a:srcRect r="11410"/>
          <a:stretch/>
        </p:blipFill>
        <p:spPr bwMode="auto">
          <a:xfrm>
            <a:off x="484204" y="4171841"/>
            <a:ext cx="5716570" cy="240514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5" name="下箭头 47"/>
          <p:cNvSpPr>
            <a:spLocks noChangeArrowheads="1"/>
          </p:cNvSpPr>
          <p:nvPr/>
        </p:nvSpPr>
        <p:spPr bwMode="auto">
          <a:xfrm rot="16200000">
            <a:off x="6091783" y="4986791"/>
            <a:ext cx="797000" cy="360000"/>
          </a:xfrm>
          <a:prstGeom prst="downArrow">
            <a:avLst>
              <a:gd name="adj1" fmla="val 50000"/>
              <a:gd name="adj2" fmla="val 50000"/>
            </a:avLst>
          </a:prstGeom>
          <a:solidFill>
            <a:schemeClr val="bg1">
              <a:lumMod val="85000"/>
            </a:schemeClr>
          </a:solidFill>
          <a:ln w="9525" algn="ctr">
            <a:solidFill>
              <a:schemeClr val="tx1"/>
            </a:solidFill>
            <a:round/>
          </a:ln>
        </p:spPr>
        <p:txBody>
          <a:bodyPr/>
          <a:lstStyle>
            <a:lvl1pPr eaLnBrk="0" hangingPunct="0">
              <a:defRPr sz="2400" b="1">
                <a:solidFill>
                  <a:schemeClr val="tx2"/>
                </a:solidFill>
                <a:latin typeface="Arial" panose="020B0604020202020204" pitchFamily="34" charset="0"/>
                <a:ea typeface="黑体" panose="02010609060101010101" pitchFamily="49" charset="-122"/>
              </a:defRPr>
            </a:lvl1pPr>
            <a:lvl2pPr marL="742950" indent="-285750" eaLnBrk="0" hangingPunct="0">
              <a:defRPr sz="2400" b="1">
                <a:solidFill>
                  <a:schemeClr val="tx2"/>
                </a:solidFill>
                <a:latin typeface="Arial" panose="020B0604020202020204" pitchFamily="34" charset="0"/>
                <a:ea typeface="黑体" panose="02010609060101010101" pitchFamily="49" charset="-122"/>
              </a:defRPr>
            </a:lvl2pPr>
            <a:lvl3pPr marL="1143000" indent="-228600" eaLnBrk="0" hangingPunct="0">
              <a:defRPr sz="2400" b="1">
                <a:solidFill>
                  <a:schemeClr val="tx2"/>
                </a:solidFill>
                <a:latin typeface="Arial" panose="020B0604020202020204" pitchFamily="34" charset="0"/>
                <a:ea typeface="黑体" panose="02010609060101010101" pitchFamily="49" charset="-122"/>
              </a:defRPr>
            </a:lvl3pPr>
            <a:lvl4pPr marL="1600200" indent="-228600" eaLnBrk="0" hangingPunct="0">
              <a:defRPr sz="2400" b="1">
                <a:solidFill>
                  <a:schemeClr val="tx2"/>
                </a:solidFill>
                <a:latin typeface="Arial" panose="020B0604020202020204" pitchFamily="34" charset="0"/>
                <a:ea typeface="黑体" panose="02010609060101010101" pitchFamily="49" charset="-122"/>
              </a:defRPr>
            </a:lvl4pPr>
            <a:lvl5pPr marL="2057400" indent="-228600" eaLnBrk="0" hangingPunct="0">
              <a:defRPr sz="2400" b="1">
                <a:solidFill>
                  <a:schemeClr val="tx2"/>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9pPr>
          </a:lstStyle>
          <a:p>
            <a:pPr eaLnBrk="1" hangingPunct="1"/>
            <a:endParaRPr lang="zh-CN" altLang="en-US">
              <a:solidFill>
                <a:schemeClr val="tx1"/>
              </a:solidFill>
              <a:latin typeface="Heiti SC Light" charset="-122"/>
              <a:ea typeface="Heiti SC Light" charset="-122"/>
              <a:cs typeface="Heiti SC Light" charset="-122"/>
            </a:endParaRPr>
          </a:p>
        </p:txBody>
      </p:sp>
    </p:spTree>
    <p:extLst>
      <p:ext uri="{BB962C8B-B14F-4D97-AF65-F5344CB8AC3E}">
        <p14:creationId xmlns:p14="http://schemas.microsoft.com/office/powerpoint/2010/main" val="18234104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3528" y="929336"/>
            <a:ext cx="3352200" cy="430887"/>
          </a:xfrm>
          <a:prstGeom prst="rect">
            <a:avLst/>
          </a:prstGeom>
        </p:spPr>
        <p:txBody>
          <a:bodyPr wrap="none">
            <a:spAutoFit/>
          </a:bodyPr>
          <a:lstStyle/>
          <a:p>
            <a:pPr marL="342900" indent="-342900">
              <a:buFont typeface="Wingdings" panose="05000000000000000000" pitchFamily="2" charset="2"/>
              <a:buChar char="n"/>
              <a:defRPr/>
            </a:pPr>
            <a:r>
              <a:rPr lang="zh-CN" altLang="en-US" sz="2200" dirty="0">
                <a:solidFill>
                  <a:srgbClr val="C00000"/>
                </a:solidFill>
                <a:latin typeface="黑体" panose="02010609060101010101" pitchFamily="49" charset="-122"/>
                <a:ea typeface="黑体" panose="02010609060101010101" pitchFamily="49" charset="-122"/>
                <a:cs typeface="STHeiti" charset="-122"/>
              </a:rPr>
              <a:t>高分辨率</a:t>
            </a:r>
            <a:r>
              <a:rPr lang="zh-CN" altLang="en-US" sz="2200" dirty="0" smtClean="0">
                <a:solidFill>
                  <a:srgbClr val="C00000"/>
                </a:solidFill>
                <a:latin typeface="黑体" panose="02010609060101010101" pitchFamily="49" charset="-122"/>
                <a:ea typeface="黑体" panose="02010609060101010101" pitchFamily="49" charset="-122"/>
                <a:cs typeface="STHeiti" charset="-122"/>
              </a:rPr>
              <a:t>遥感图像特点</a:t>
            </a:r>
            <a:endParaRPr lang="en-US" altLang="zh-CN" sz="2200" dirty="0" smtClean="0">
              <a:solidFill>
                <a:srgbClr val="C00000"/>
              </a:solidFill>
              <a:latin typeface="黑体" panose="02010609060101010101" pitchFamily="49" charset="-122"/>
              <a:ea typeface="黑体" panose="02010609060101010101" pitchFamily="49" charset="-122"/>
              <a:cs typeface="STHeiti" charset="-122"/>
            </a:endParaRPr>
          </a:p>
        </p:txBody>
      </p:sp>
      <p:sp>
        <p:nvSpPr>
          <p:cNvPr id="5" name="文本框 4"/>
          <p:cNvSpPr txBox="1"/>
          <p:nvPr/>
        </p:nvSpPr>
        <p:spPr>
          <a:xfrm>
            <a:off x="812152" y="1761204"/>
            <a:ext cx="3130971" cy="369332"/>
          </a:xfrm>
          <a:prstGeom prst="rect">
            <a:avLst/>
          </a:prstGeom>
          <a:solidFill>
            <a:srgbClr val="0070C0"/>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pPr marL="342900" indent="-342900" algn="ctr">
              <a:buFont typeface="Wingdings" panose="05000000000000000000" pitchFamily="2" charset="2"/>
              <a:buChar char="l"/>
            </a:pPr>
            <a:r>
              <a:rPr lang="zh-CN" altLang="en-US" dirty="0" smtClean="0">
                <a:latin typeface="微软雅黑" panose="020B0503020204020204" pitchFamily="34" charset="-122"/>
                <a:ea typeface="微软雅黑" panose="020B0503020204020204" pitchFamily="34" charset="-122"/>
              </a:rPr>
              <a:t>高分辨率遥感图像</a:t>
            </a:r>
            <a:endParaRPr lang="zh-CN" altLang="en-US" dirty="0">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276" y="2211996"/>
            <a:ext cx="4352556" cy="3240000"/>
          </a:xfrm>
          <a:prstGeom prst="rect">
            <a:avLst/>
          </a:prstGeom>
        </p:spPr>
      </p:pic>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44008" y="2211996"/>
            <a:ext cx="4352557" cy="3240000"/>
          </a:xfrm>
          <a:prstGeom prst="rect">
            <a:avLst/>
          </a:prstGeom>
        </p:spPr>
      </p:pic>
      <p:sp>
        <p:nvSpPr>
          <p:cNvPr id="8" name="文本框 7"/>
          <p:cNvSpPr txBox="1"/>
          <p:nvPr/>
        </p:nvSpPr>
        <p:spPr>
          <a:xfrm>
            <a:off x="5374334" y="1778688"/>
            <a:ext cx="2696762" cy="369332"/>
          </a:xfrm>
          <a:prstGeom prst="rect">
            <a:avLst/>
          </a:prstGeom>
          <a:solidFill>
            <a:srgbClr val="0070C0"/>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pPr marL="342900" indent="-342900" algn="ctr">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中低</a:t>
            </a:r>
            <a:r>
              <a:rPr lang="zh-CN" altLang="en-US" dirty="0" smtClean="0">
                <a:latin typeface="微软雅黑" panose="020B0503020204020204" pitchFamily="34" charset="-122"/>
                <a:ea typeface="微软雅黑" panose="020B0503020204020204" pitchFamily="34" charset="-122"/>
              </a:rPr>
              <a:t>分辨率遥感图像</a:t>
            </a:r>
            <a:endParaRPr lang="zh-CN" altLang="en-US"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812152" y="5656900"/>
            <a:ext cx="7027704" cy="923330"/>
          </a:xfrm>
          <a:prstGeom prst="rect">
            <a:avLst/>
          </a:prstGeom>
          <a:noFill/>
        </p:spPr>
        <p:txBody>
          <a:bodyPr wrap="square" rtlCol="0">
            <a:spAutoFit/>
          </a:bodyPr>
          <a:lstStyle/>
          <a:p>
            <a:pPr algn="ctr">
              <a:lnSpc>
                <a:spcPct val="150000"/>
              </a:lnSpc>
            </a:pPr>
            <a:r>
              <a:rPr lang="zh-CN" altLang="en-US" b="1" dirty="0" smtClean="0">
                <a:latin typeface="Heiti SC Light" charset="-122"/>
                <a:ea typeface="Heiti SC Light" charset="-122"/>
                <a:cs typeface="Heiti SC Light" charset="-122"/>
              </a:rPr>
              <a:t>丰富</a:t>
            </a:r>
            <a:r>
              <a:rPr lang="zh-CN" altLang="en-US" b="1" dirty="0">
                <a:latin typeface="Heiti SC Light" charset="-122"/>
                <a:ea typeface="Heiti SC Light" charset="-122"/>
                <a:cs typeface="Heiti SC Light" charset="-122"/>
              </a:rPr>
              <a:t>的地物</a:t>
            </a:r>
            <a:r>
              <a:rPr lang="zh-CN" altLang="en-US" b="1" dirty="0" smtClean="0">
                <a:latin typeface="Heiti SC Light" charset="-122"/>
                <a:ea typeface="Heiti SC Light" charset="-122"/>
                <a:cs typeface="Heiti SC Light" charset="-122"/>
              </a:rPr>
              <a:t>目标空间细节：</a:t>
            </a:r>
            <a:r>
              <a:rPr lang="zh-CN" altLang="en-US" dirty="0" smtClean="0">
                <a:latin typeface="Heiti SC Light" charset="-122"/>
                <a:ea typeface="Heiti SC Light" charset="-122"/>
                <a:cs typeface="Heiti SC Light" charset="-122"/>
              </a:rPr>
              <a:t>道路、车辆</a:t>
            </a:r>
            <a:r>
              <a:rPr lang="zh-CN" altLang="en-US" dirty="0">
                <a:latin typeface="Heiti SC Light" charset="-122"/>
                <a:ea typeface="Heiti SC Light" charset="-122"/>
                <a:cs typeface="Heiti SC Light" charset="-122"/>
              </a:rPr>
              <a:t>、</a:t>
            </a:r>
            <a:r>
              <a:rPr lang="zh-CN" altLang="en-US" dirty="0" smtClean="0">
                <a:latin typeface="Heiti SC Light" charset="-122"/>
                <a:ea typeface="Heiti SC Light" charset="-122"/>
                <a:cs typeface="Heiti SC Light" charset="-122"/>
              </a:rPr>
              <a:t>建筑物细节、阴影均可见（空间</a:t>
            </a:r>
            <a:r>
              <a:rPr lang="zh-CN" altLang="en-US" dirty="0">
                <a:latin typeface="Heiti SC Light" charset="-122"/>
                <a:ea typeface="Heiti SC Light" charset="-122"/>
                <a:cs typeface="Heiti SC Light" charset="-122"/>
              </a:rPr>
              <a:t>分辨率：</a:t>
            </a:r>
            <a:r>
              <a:rPr lang="en-US" altLang="zh-CN" dirty="0" smtClean="0">
                <a:latin typeface="Heiti SC Light" charset="-122"/>
                <a:ea typeface="Heiti SC Light" charset="-122"/>
                <a:cs typeface="Heiti SC Light" charset="-122"/>
              </a:rPr>
              <a:t>0.15m</a:t>
            </a:r>
            <a:r>
              <a:rPr lang="zh-CN" altLang="en-US" dirty="0" smtClean="0">
                <a:latin typeface="Heiti SC Light" charset="-122"/>
                <a:ea typeface="Heiti SC Light" charset="-122"/>
                <a:cs typeface="Heiti SC Light" charset="-122"/>
              </a:rPr>
              <a:t>）</a:t>
            </a:r>
            <a:endParaRPr lang="en-US" altLang="zh-CN" dirty="0">
              <a:latin typeface="Heiti SC Light" charset="-122"/>
              <a:ea typeface="Heiti SC Light" charset="-122"/>
              <a:cs typeface="Heiti SC Light"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9</a:t>
            </a:fld>
            <a:endParaRPr lang="zh-CN" altLang="en-US"/>
          </a:p>
        </p:txBody>
      </p:sp>
      <p:sp>
        <p:nvSpPr>
          <p:cNvPr id="11"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smtClean="0">
                <a:latin typeface="Heiti SC Light" charset="-122"/>
                <a:ea typeface="Heiti SC Light" charset="-122"/>
                <a:cs typeface="Heiti SC Light" charset="-122"/>
              </a:rPr>
              <a:t>高空间分辨率遥感</a:t>
            </a:r>
            <a:r>
              <a:rPr lang="zh-CN" altLang="en-US" dirty="0">
                <a:latin typeface="Heiti SC Light" charset="-122"/>
                <a:ea typeface="Heiti SC Light" charset="-122"/>
                <a:cs typeface="Heiti SC Light" charset="-122"/>
              </a:rPr>
              <a:t>图像信息挖掘</a:t>
            </a:r>
            <a:endParaRPr lang="en-US" altLang="zh-CN" dirty="0">
              <a:latin typeface="Heiti SC Light" charset="-122"/>
              <a:ea typeface="Heiti SC Light" charset="-122"/>
              <a:cs typeface="Heiti SC Light" charset="-122"/>
            </a:endParaRPr>
          </a:p>
        </p:txBody>
      </p:sp>
    </p:spTree>
    <p:extLst>
      <p:ext uri="{BB962C8B-B14F-4D97-AF65-F5344CB8AC3E}">
        <p14:creationId xmlns:p14="http://schemas.microsoft.com/office/powerpoint/2010/main" val="42904567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0C913308-F349-4B6D-A68A-DD1791B4A57B}" type="slidenum">
              <a:rPr lang="zh-CN" altLang="en-US" smtClean="0"/>
              <a:t>10</a:t>
            </a:fld>
            <a:endParaRPr lang="zh-CN" altLang="en-US"/>
          </a:p>
        </p:txBody>
      </p:sp>
      <p:sp>
        <p:nvSpPr>
          <p:cNvPr id="21" name="Rectangle 3"/>
          <p:cNvSpPr txBox="1">
            <a:spLocks noChangeArrowheads="1"/>
          </p:cNvSpPr>
          <p:nvPr/>
        </p:nvSpPr>
        <p:spPr>
          <a:xfrm>
            <a:off x="476250" y="1484783"/>
            <a:ext cx="8667750" cy="541925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altLang="zh-CN" dirty="0" smtClean="0">
              <a:ea typeface="宋体" pitchFamily="2" charset="-122"/>
            </a:endParaRPr>
          </a:p>
          <a:p>
            <a:endParaRPr lang="en-US" altLang="zh-CN" dirty="0" smtClean="0">
              <a:ea typeface="宋体" pitchFamily="2" charset="-122"/>
            </a:endParaRPr>
          </a:p>
          <a:p>
            <a:endParaRPr lang="en-US" altLang="zh-CN" dirty="0" smtClean="0">
              <a:ea typeface="宋体" pitchFamily="2" charset="-122"/>
            </a:endParaRPr>
          </a:p>
          <a:p>
            <a:endParaRPr lang="en-US" altLang="zh-CN" dirty="0" smtClean="0">
              <a:ea typeface="宋体" pitchFamily="2" charset="-122"/>
            </a:endParaRPr>
          </a:p>
          <a:p>
            <a:endParaRPr lang="en-US" altLang="zh-CN" dirty="0" smtClean="0">
              <a:ea typeface="宋体" pitchFamily="2" charset="-122"/>
            </a:endParaRPr>
          </a:p>
          <a:p>
            <a:endParaRPr lang="en-US" altLang="zh-CN" dirty="0" smtClean="0">
              <a:ea typeface="宋体" pitchFamily="2" charset="-122"/>
            </a:endParaRPr>
          </a:p>
          <a:p>
            <a:pPr marL="0" indent="0">
              <a:buNone/>
            </a:pPr>
            <a:endParaRPr lang="zh-CN" altLang="en-US" dirty="0">
              <a:ea typeface="宋体" pitchFamily="2" charset="-122"/>
            </a:endParaRPr>
          </a:p>
          <a:p>
            <a:pPr marL="0" indent="0">
              <a:buNone/>
            </a:pPr>
            <a:endParaRPr lang="en-US" altLang="zh-CN" sz="1800" dirty="0" smtClean="0">
              <a:ea typeface="宋体" pitchFamily="2" charset="-122"/>
            </a:endParaRPr>
          </a:p>
          <a:p>
            <a:pPr lvl="1"/>
            <a:r>
              <a:rPr lang="zh-CN" altLang="en-US" sz="2200" dirty="0" smtClean="0">
                <a:latin typeface="Heiti SC Light" charset="-122"/>
                <a:ea typeface="Heiti SC Light" charset="-122"/>
                <a:cs typeface="Heiti SC Light" charset="-122"/>
              </a:rPr>
              <a:t>目标尺度、方向、光照等变化大</a:t>
            </a:r>
            <a:endParaRPr lang="en-US" altLang="zh-CN" sz="2200" dirty="0" smtClean="0">
              <a:latin typeface="Heiti SC Light" charset="-122"/>
              <a:ea typeface="Heiti SC Light" charset="-122"/>
              <a:cs typeface="Heiti SC Light" charset="-122"/>
            </a:endParaRPr>
          </a:p>
        </p:txBody>
      </p:sp>
      <p:pic>
        <p:nvPicPr>
          <p:cNvPr id="22" name="Picture 23" descr="airplant00"/>
          <p:cNvPicPr>
            <a:picLocks noChangeAspect="1" noChangeArrowheads="1"/>
          </p:cNvPicPr>
          <p:nvPr/>
        </p:nvPicPr>
        <p:blipFill>
          <a:blip r:embed="rId2"/>
          <a:srcRect/>
          <a:stretch>
            <a:fillRect/>
          </a:stretch>
        </p:blipFill>
        <p:spPr bwMode="auto">
          <a:xfrm>
            <a:off x="1008063" y="1752253"/>
            <a:ext cx="5757862" cy="1657350"/>
          </a:xfrm>
          <a:prstGeom prst="rect">
            <a:avLst/>
          </a:prstGeom>
          <a:noFill/>
          <a:ln w="9525">
            <a:noFill/>
            <a:miter lim="800000"/>
            <a:headEnd/>
            <a:tailEnd/>
          </a:ln>
        </p:spPr>
      </p:pic>
      <p:sp>
        <p:nvSpPr>
          <p:cNvPr id="23" name="Text Box 24"/>
          <p:cNvSpPr txBox="1">
            <a:spLocks noChangeArrowheads="1"/>
          </p:cNvSpPr>
          <p:nvPr/>
        </p:nvSpPr>
        <p:spPr bwMode="auto">
          <a:xfrm>
            <a:off x="6840538" y="2041178"/>
            <a:ext cx="2159000" cy="1155700"/>
          </a:xfrm>
          <a:prstGeom prst="rect">
            <a:avLst/>
          </a:prstGeom>
          <a:noFill/>
          <a:ln w="9525">
            <a:noFill/>
            <a:miter lim="800000"/>
            <a:headEnd/>
            <a:tailEnd/>
          </a:ln>
        </p:spPr>
        <p:txBody>
          <a:bodyPr>
            <a:spAutoFit/>
          </a:bodyPr>
          <a:lstStyle/>
          <a:p>
            <a:pPr>
              <a:spcBef>
                <a:spcPct val="50000"/>
              </a:spcBef>
            </a:pPr>
            <a:r>
              <a:rPr lang="en-US" altLang="zh-CN" sz="1400">
                <a:ea typeface="宋体" pitchFamily="2" charset="-122"/>
              </a:rPr>
              <a:t>Dubai International Airport was taken by the GeoEye-1 satellite on Nov. 16, 2009 during the Dubai Airshow 2009. </a:t>
            </a:r>
            <a:endParaRPr lang="zh-CN" altLang="en-US" sz="1400">
              <a:ea typeface="宋体" pitchFamily="2" charset="-122"/>
            </a:endParaRPr>
          </a:p>
        </p:txBody>
      </p:sp>
      <p:grpSp>
        <p:nvGrpSpPr>
          <p:cNvPr id="24" name="Group 28"/>
          <p:cNvGrpSpPr>
            <a:grpSpLocks/>
          </p:cNvGrpSpPr>
          <p:nvPr/>
        </p:nvGrpSpPr>
        <p:grpSpPr bwMode="auto">
          <a:xfrm>
            <a:off x="1798860" y="1824261"/>
            <a:ext cx="6645275" cy="3836987"/>
            <a:chOff x="1111" y="935"/>
            <a:chExt cx="4186" cy="2417"/>
          </a:xfrm>
        </p:grpSpPr>
        <p:pic>
          <p:nvPicPr>
            <p:cNvPr id="25" name="Picture 19" descr="airplant3"/>
            <p:cNvPicPr>
              <a:picLocks noChangeAspect="1" noChangeArrowheads="1"/>
            </p:cNvPicPr>
            <p:nvPr/>
          </p:nvPicPr>
          <p:blipFill>
            <a:blip r:embed="rId3"/>
            <a:srcRect/>
            <a:stretch>
              <a:fillRect/>
            </a:stretch>
          </p:blipFill>
          <p:spPr bwMode="auto">
            <a:xfrm>
              <a:off x="4014" y="2069"/>
              <a:ext cx="1283" cy="1283"/>
            </a:xfrm>
            <a:prstGeom prst="rect">
              <a:avLst/>
            </a:prstGeom>
            <a:noFill/>
            <a:ln w="9525">
              <a:noFill/>
              <a:miter lim="800000"/>
              <a:headEnd/>
              <a:tailEnd/>
            </a:ln>
          </p:spPr>
        </p:pic>
        <p:pic>
          <p:nvPicPr>
            <p:cNvPr id="26" name="Picture 20" descr="airplant2"/>
            <p:cNvPicPr>
              <a:picLocks noChangeAspect="1" noChangeArrowheads="1"/>
            </p:cNvPicPr>
            <p:nvPr/>
          </p:nvPicPr>
          <p:blipFill>
            <a:blip r:embed="rId4"/>
            <a:srcRect/>
            <a:stretch>
              <a:fillRect/>
            </a:stretch>
          </p:blipFill>
          <p:spPr bwMode="auto">
            <a:xfrm>
              <a:off x="2575" y="2069"/>
              <a:ext cx="1283" cy="1283"/>
            </a:xfrm>
            <a:prstGeom prst="rect">
              <a:avLst/>
            </a:prstGeom>
            <a:noFill/>
            <a:ln w="9525">
              <a:noFill/>
              <a:miter lim="800000"/>
              <a:headEnd/>
              <a:tailEnd/>
            </a:ln>
          </p:spPr>
        </p:pic>
        <p:pic>
          <p:nvPicPr>
            <p:cNvPr id="27" name="Picture 21" descr="airplant1"/>
            <p:cNvPicPr>
              <a:picLocks noChangeAspect="1" noChangeArrowheads="1"/>
            </p:cNvPicPr>
            <p:nvPr/>
          </p:nvPicPr>
          <p:blipFill>
            <a:blip r:embed="rId5"/>
            <a:srcRect/>
            <a:stretch>
              <a:fillRect/>
            </a:stretch>
          </p:blipFill>
          <p:spPr bwMode="auto">
            <a:xfrm>
              <a:off x="1111" y="2069"/>
              <a:ext cx="1283" cy="1283"/>
            </a:xfrm>
            <a:prstGeom prst="rect">
              <a:avLst/>
            </a:prstGeom>
            <a:noFill/>
            <a:ln w="9525">
              <a:noFill/>
              <a:miter lim="800000"/>
              <a:headEnd/>
              <a:tailEnd/>
            </a:ln>
          </p:spPr>
        </p:pic>
        <p:sp>
          <p:nvSpPr>
            <p:cNvPr id="28" name="Rectangle 25"/>
            <p:cNvSpPr>
              <a:spLocks noChangeArrowheads="1"/>
            </p:cNvSpPr>
            <p:nvPr/>
          </p:nvSpPr>
          <p:spPr bwMode="auto">
            <a:xfrm>
              <a:off x="2154" y="1117"/>
              <a:ext cx="272" cy="272"/>
            </a:xfrm>
            <a:prstGeom prst="rect">
              <a:avLst/>
            </a:prstGeom>
            <a:noFill/>
            <a:ln w="38100">
              <a:solidFill>
                <a:srgbClr val="FF0000"/>
              </a:solidFill>
              <a:miter lim="800000"/>
              <a:headEnd/>
              <a:tailEnd/>
            </a:ln>
          </p:spPr>
          <p:txBody>
            <a:bodyPr wrap="none" anchor="ctr"/>
            <a:lstStyle/>
            <a:p>
              <a:endParaRPr lang="zh-CN" altLang="en-US">
                <a:ea typeface="宋体" pitchFamily="2" charset="-122"/>
              </a:endParaRPr>
            </a:p>
          </p:txBody>
        </p:sp>
        <p:sp>
          <p:nvSpPr>
            <p:cNvPr id="29" name="Rectangle 26"/>
            <p:cNvSpPr>
              <a:spLocks noChangeArrowheads="1"/>
            </p:cNvSpPr>
            <p:nvPr/>
          </p:nvSpPr>
          <p:spPr bwMode="auto">
            <a:xfrm>
              <a:off x="2381" y="1371"/>
              <a:ext cx="272" cy="272"/>
            </a:xfrm>
            <a:prstGeom prst="rect">
              <a:avLst/>
            </a:prstGeom>
            <a:noFill/>
            <a:ln w="38100">
              <a:solidFill>
                <a:srgbClr val="FF0000"/>
              </a:solidFill>
              <a:miter lim="800000"/>
              <a:headEnd/>
              <a:tailEnd/>
            </a:ln>
          </p:spPr>
          <p:txBody>
            <a:bodyPr wrap="none" anchor="ctr"/>
            <a:lstStyle/>
            <a:p>
              <a:endParaRPr lang="zh-CN" altLang="en-US">
                <a:ea typeface="宋体" pitchFamily="2" charset="-122"/>
              </a:endParaRPr>
            </a:p>
          </p:txBody>
        </p:sp>
        <p:sp>
          <p:nvSpPr>
            <p:cNvPr id="30" name="Rectangle 27"/>
            <p:cNvSpPr>
              <a:spLocks noChangeArrowheads="1"/>
            </p:cNvSpPr>
            <p:nvPr/>
          </p:nvSpPr>
          <p:spPr bwMode="auto">
            <a:xfrm>
              <a:off x="1655" y="935"/>
              <a:ext cx="272" cy="272"/>
            </a:xfrm>
            <a:prstGeom prst="rect">
              <a:avLst/>
            </a:prstGeom>
            <a:noFill/>
            <a:ln w="38100">
              <a:solidFill>
                <a:srgbClr val="FF0000"/>
              </a:solidFill>
              <a:miter lim="800000"/>
              <a:headEnd/>
              <a:tailEnd/>
            </a:ln>
          </p:spPr>
          <p:txBody>
            <a:bodyPr wrap="none" anchor="ctr"/>
            <a:lstStyle/>
            <a:p>
              <a:endParaRPr lang="zh-CN" altLang="en-US">
                <a:ea typeface="宋体" pitchFamily="2" charset="-122"/>
              </a:endParaRPr>
            </a:p>
          </p:txBody>
        </p:sp>
      </p:grpSp>
      <p:sp>
        <p:nvSpPr>
          <p:cNvPr id="15"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smtClean="0">
                <a:latin typeface="Heiti SC Light" charset="-122"/>
                <a:ea typeface="Heiti SC Light" charset="-122"/>
                <a:cs typeface="Heiti SC Light" charset="-122"/>
              </a:rPr>
              <a:t>高空间分辨率遥感</a:t>
            </a:r>
            <a:r>
              <a:rPr lang="zh-CN" altLang="en-US" dirty="0">
                <a:latin typeface="Heiti SC Light" charset="-122"/>
                <a:ea typeface="Heiti SC Light" charset="-122"/>
                <a:cs typeface="Heiti SC Light" charset="-122"/>
              </a:rPr>
              <a:t>图像信息挖掘</a:t>
            </a:r>
            <a:endParaRPr lang="en-US" altLang="zh-CN" dirty="0">
              <a:latin typeface="Heiti SC Light" charset="-122"/>
              <a:ea typeface="Heiti SC Light" charset="-122"/>
              <a:cs typeface="Heiti SC Light" charset="-122"/>
            </a:endParaRPr>
          </a:p>
        </p:txBody>
      </p:sp>
      <p:sp>
        <p:nvSpPr>
          <p:cNvPr id="16" name="矩形 15"/>
          <p:cNvSpPr/>
          <p:nvPr/>
        </p:nvSpPr>
        <p:spPr>
          <a:xfrm>
            <a:off x="323528" y="929336"/>
            <a:ext cx="3352200" cy="430887"/>
          </a:xfrm>
          <a:prstGeom prst="rect">
            <a:avLst/>
          </a:prstGeom>
        </p:spPr>
        <p:txBody>
          <a:bodyPr wrap="none">
            <a:spAutoFit/>
          </a:bodyPr>
          <a:lstStyle/>
          <a:p>
            <a:pPr marL="342900" indent="-342900">
              <a:buFont typeface="Wingdings" panose="05000000000000000000" pitchFamily="2" charset="2"/>
              <a:buChar char="n"/>
              <a:defRPr/>
            </a:pPr>
            <a:r>
              <a:rPr lang="zh-CN" altLang="en-US" sz="2200" dirty="0">
                <a:solidFill>
                  <a:srgbClr val="C00000"/>
                </a:solidFill>
                <a:latin typeface="黑体" panose="02010609060101010101" pitchFamily="49" charset="-122"/>
                <a:ea typeface="黑体" panose="02010609060101010101" pitchFamily="49" charset="-122"/>
                <a:cs typeface="STHeiti" charset="-122"/>
              </a:rPr>
              <a:t>高分辨率</a:t>
            </a:r>
            <a:r>
              <a:rPr lang="zh-CN" altLang="en-US" sz="2200" dirty="0" smtClean="0">
                <a:solidFill>
                  <a:srgbClr val="C00000"/>
                </a:solidFill>
                <a:latin typeface="黑体" panose="02010609060101010101" pitchFamily="49" charset="-122"/>
                <a:ea typeface="黑体" panose="02010609060101010101" pitchFamily="49" charset="-122"/>
                <a:cs typeface="STHeiti" charset="-122"/>
              </a:rPr>
              <a:t>遥感图像特点</a:t>
            </a:r>
            <a:endParaRPr lang="en-US" altLang="zh-CN" sz="2200" dirty="0" smtClean="0">
              <a:solidFill>
                <a:srgbClr val="C00000"/>
              </a:solidFill>
              <a:latin typeface="黑体" panose="02010609060101010101" pitchFamily="49" charset="-122"/>
              <a:ea typeface="黑体" panose="02010609060101010101" pitchFamily="49" charset="-122"/>
              <a:cs typeface="STHeiti" charset="-122"/>
            </a:endParaRPr>
          </a:p>
        </p:txBody>
      </p:sp>
    </p:spTree>
    <p:extLst>
      <p:ext uri="{BB962C8B-B14F-4D97-AF65-F5344CB8AC3E}">
        <p14:creationId xmlns:p14="http://schemas.microsoft.com/office/powerpoint/2010/main" val="23105869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0">
            <a:extLst>
              <a:ext uri="{FF2B5EF4-FFF2-40B4-BE49-F238E27FC236}">
                <a16:creationId xmlns:a16="http://schemas.microsoft.com/office/drawing/2014/main" xmlns="" id="{35204ADF-C238-4444-B94A-383E136D94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863" y="1428750"/>
            <a:ext cx="4713287"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8">
            <a:extLst>
              <a:ext uri="{FF2B5EF4-FFF2-40B4-BE49-F238E27FC236}">
                <a16:creationId xmlns:a16="http://schemas.microsoft.com/office/drawing/2014/main" xmlns="" id="{E968C401-D2E1-4939-A288-FFB7EC3119D1}"/>
              </a:ext>
            </a:extLst>
          </p:cNvPr>
          <p:cNvSpPr txBox="1">
            <a:spLocks noChangeArrowheads="1"/>
          </p:cNvSpPr>
          <p:nvPr/>
        </p:nvSpPr>
        <p:spPr bwMode="auto">
          <a:xfrm>
            <a:off x="677738" y="6007100"/>
            <a:ext cx="47148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2"/>
                </a:solidFill>
                <a:latin typeface="Arial" panose="020B0604020202020204" pitchFamily="34" charset="0"/>
                <a:ea typeface="黑体" panose="02010609060101010101" pitchFamily="49" charset="-122"/>
              </a:defRPr>
            </a:lvl1pPr>
            <a:lvl2pPr marL="742950" indent="-285750" eaLnBrk="0" hangingPunct="0">
              <a:defRPr sz="2400" b="1">
                <a:solidFill>
                  <a:schemeClr val="tx2"/>
                </a:solidFill>
                <a:latin typeface="Arial" panose="020B0604020202020204" pitchFamily="34" charset="0"/>
                <a:ea typeface="黑体" panose="02010609060101010101" pitchFamily="49" charset="-122"/>
              </a:defRPr>
            </a:lvl2pPr>
            <a:lvl3pPr marL="1143000" indent="-228600" eaLnBrk="0" hangingPunct="0">
              <a:defRPr sz="2400" b="1">
                <a:solidFill>
                  <a:schemeClr val="tx2"/>
                </a:solidFill>
                <a:latin typeface="Arial" panose="020B0604020202020204" pitchFamily="34" charset="0"/>
                <a:ea typeface="黑体" panose="02010609060101010101" pitchFamily="49" charset="-122"/>
              </a:defRPr>
            </a:lvl3pPr>
            <a:lvl4pPr marL="1600200" indent="-228600" eaLnBrk="0" hangingPunct="0">
              <a:defRPr sz="2400" b="1">
                <a:solidFill>
                  <a:schemeClr val="tx2"/>
                </a:solidFill>
                <a:latin typeface="Arial" panose="020B0604020202020204" pitchFamily="34" charset="0"/>
                <a:ea typeface="黑体" panose="02010609060101010101" pitchFamily="49" charset="-122"/>
              </a:defRPr>
            </a:lvl4pPr>
            <a:lvl5pPr marL="2057400" indent="-228600" eaLnBrk="0" hangingPunct="0">
              <a:defRPr sz="2400" b="1">
                <a:solidFill>
                  <a:schemeClr val="tx2"/>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9pPr>
          </a:lstStyle>
          <a:p>
            <a:pPr algn="ctr" eaLnBrk="1" hangingPunct="1">
              <a:spcBef>
                <a:spcPct val="50000"/>
              </a:spcBef>
            </a:pPr>
            <a:r>
              <a:rPr kumimoji="1" lang="en-US" altLang="zh-CN" sz="2000" dirty="0" smtClean="0">
                <a:solidFill>
                  <a:schemeClr val="tx1"/>
                </a:solidFill>
                <a:latin typeface="Times New Roman" panose="02020603050405020304" pitchFamily="18" charset="0"/>
                <a:ea typeface="+mn-ea"/>
                <a:cs typeface="Times New Roman" panose="02020603050405020304" pitchFamily="18" charset="0"/>
              </a:rPr>
              <a:t>IKONOS</a:t>
            </a:r>
            <a:r>
              <a:rPr kumimoji="1" lang="zh-CN" altLang="en-US" sz="2000" dirty="0" smtClean="0">
                <a:solidFill>
                  <a:schemeClr val="tx1"/>
                </a:solidFill>
                <a:latin typeface="Times New Roman" panose="02020603050405020304" pitchFamily="18" charset="0"/>
                <a:ea typeface="+mn-ea"/>
                <a:cs typeface="Times New Roman" panose="02020603050405020304" pitchFamily="18" charset="0"/>
              </a:rPr>
              <a:t> </a:t>
            </a:r>
            <a:r>
              <a:rPr kumimoji="1" lang="en-US" altLang="zh-CN" sz="2000" dirty="0" smtClean="0">
                <a:solidFill>
                  <a:schemeClr val="tx1"/>
                </a:solidFill>
                <a:latin typeface="Times New Roman" panose="02020603050405020304" pitchFamily="18" charset="0"/>
                <a:ea typeface="+mn-ea"/>
                <a:cs typeface="Times New Roman" panose="02020603050405020304" pitchFamily="18" charset="0"/>
              </a:rPr>
              <a:t>1m,</a:t>
            </a:r>
            <a:r>
              <a:rPr kumimoji="1" lang="zh-CN" altLang="en-US" sz="2000" dirty="0" smtClean="0">
                <a:solidFill>
                  <a:schemeClr val="tx1"/>
                </a:solidFill>
                <a:latin typeface="Times New Roman" panose="02020603050405020304" pitchFamily="18" charset="0"/>
                <a:ea typeface="+mn-ea"/>
                <a:cs typeface="Times New Roman" panose="02020603050405020304" pitchFamily="18" charset="0"/>
              </a:rPr>
              <a:t> </a:t>
            </a:r>
            <a:r>
              <a:rPr kumimoji="1" lang="en-US" altLang="zh-CN" sz="2000" dirty="0" smtClean="0">
                <a:solidFill>
                  <a:schemeClr val="tx1"/>
                </a:solidFill>
                <a:latin typeface="Times New Roman" panose="02020603050405020304" pitchFamily="18" charset="0"/>
                <a:ea typeface="+mn-ea"/>
                <a:cs typeface="Times New Roman" panose="02020603050405020304" pitchFamily="18" charset="0"/>
              </a:rPr>
              <a:t>Wuhan,</a:t>
            </a:r>
            <a:r>
              <a:rPr kumimoji="1" lang="zh-CN" altLang="en-US" sz="2000" dirty="0" smtClean="0">
                <a:solidFill>
                  <a:schemeClr val="tx1"/>
                </a:solidFill>
                <a:latin typeface="Times New Roman" panose="02020603050405020304" pitchFamily="18" charset="0"/>
                <a:ea typeface="+mn-ea"/>
                <a:cs typeface="Times New Roman" panose="02020603050405020304" pitchFamily="18" charset="0"/>
              </a:rPr>
              <a:t> </a:t>
            </a:r>
            <a:r>
              <a:rPr kumimoji="1" lang="en-US" altLang="zh-CN" sz="2000" dirty="0" smtClean="0">
                <a:solidFill>
                  <a:schemeClr val="tx1"/>
                </a:solidFill>
                <a:latin typeface="Times New Roman" panose="02020603050405020304" pitchFamily="18" charset="0"/>
                <a:ea typeface="+mn-ea"/>
                <a:cs typeface="Times New Roman" panose="02020603050405020304" pitchFamily="18" charset="0"/>
              </a:rPr>
              <a:t>2009</a:t>
            </a:r>
            <a:endParaRPr kumimoji="1" lang="zh-CN" altLang="en-US" sz="2000" dirty="0">
              <a:solidFill>
                <a:schemeClr val="tx1"/>
              </a:solidFill>
              <a:latin typeface="Times New Roman" panose="02020603050405020304" pitchFamily="18" charset="0"/>
              <a:ea typeface="+mn-ea"/>
              <a:cs typeface="Times New Roman" panose="02020603050405020304" pitchFamily="18" charset="0"/>
            </a:endParaRPr>
          </a:p>
        </p:txBody>
      </p:sp>
      <p:grpSp>
        <p:nvGrpSpPr>
          <p:cNvPr id="8" name="组合 25">
            <a:extLst>
              <a:ext uri="{FF2B5EF4-FFF2-40B4-BE49-F238E27FC236}">
                <a16:creationId xmlns:a16="http://schemas.microsoft.com/office/drawing/2014/main" xmlns="" id="{713AA612-3114-4769-B749-B994A64FB1F8}"/>
              </a:ext>
            </a:extLst>
          </p:cNvPr>
          <p:cNvGrpSpPr>
            <a:grpSpLocks/>
          </p:cNvGrpSpPr>
          <p:nvPr/>
        </p:nvGrpSpPr>
        <p:grpSpPr bwMode="auto">
          <a:xfrm>
            <a:off x="3535238" y="3500438"/>
            <a:ext cx="4714875" cy="3357562"/>
            <a:chOff x="3357554" y="3500438"/>
            <a:chExt cx="4714908" cy="3357562"/>
          </a:xfrm>
        </p:grpSpPr>
        <p:sp>
          <p:nvSpPr>
            <p:cNvPr id="9" name="矩形 19">
              <a:extLst>
                <a:ext uri="{FF2B5EF4-FFF2-40B4-BE49-F238E27FC236}">
                  <a16:creationId xmlns:a16="http://schemas.microsoft.com/office/drawing/2014/main" xmlns="" id="{6539E463-E308-451C-872B-74BCEF2181FE}"/>
                </a:ext>
              </a:extLst>
            </p:cNvPr>
            <p:cNvSpPr>
              <a:spLocks noChangeArrowheads="1"/>
            </p:cNvSpPr>
            <p:nvPr/>
          </p:nvSpPr>
          <p:spPr bwMode="auto">
            <a:xfrm>
              <a:off x="3357554" y="3500438"/>
              <a:ext cx="500066" cy="500066"/>
            </a:xfrm>
            <a:prstGeom prst="rect">
              <a:avLst/>
            </a:prstGeom>
            <a:noFill/>
            <a:ln w="38100" algn="ctr">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b="1">
                  <a:solidFill>
                    <a:schemeClr val="tx2"/>
                  </a:solidFill>
                  <a:latin typeface="Arial" panose="020B0604020202020204" pitchFamily="34" charset="0"/>
                  <a:ea typeface="黑体" panose="02010609060101010101" pitchFamily="49" charset="-122"/>
                </a:defRPr>
              </a:lvl1pPr>
              <a:lvl2pPr marL="742950" indent="-285750" eaLnBrk="0" hangingPunct="0">
                <a:defRPr sz="2400" b="1">
                  <a:solidFill>
                    <a:schemeClr val="tx2"/>
                  </a:solidFill>
                  <a:latin typeface="Arial" panose="020B0604020202020204" pitchFamily="34" charset="0"/>
                  <a:ea typeface="黑体" panose="02010609060101010101" pitchFamily="49" charset="-122"/>
                </a:defRPr>
              </a:lvl2pPr>
              <a:lvl3pPr marL="1143000" indent="-228600" eaLnBrk="0" hangingPunct="0">
                <a:defRPr sz="2400" b="1">
                  <a:solidFill>
                    <a:schemeClr val="tx2"/>
                  </a:solidFill>
                  <a:latin typeface="Arial" panose="020B0604020202020204" pitchFamily="34" charset="0"/>
                  <a:ea typeface="黑体" panose="02010609060101010101" pitchFamily="49" charset="-122"/>
                </a:defRPr>
              </a:lvl3pPr>
              <a:lvl4pPr marL="1600200" indent="-228600" eaLnBrk="0" hangingPunct="0">
                <a:defRPr sz="2400" b="1">
                  <a:solidFill>
                    <a:schemeClr val="tx2"/>
                  </a:solidFill>
                  <a:latin typeface="Arial" panose="020B0604020202020204" pitchFamily="34" charset="0"/>
                  <a:ea typeface="黑体" panose="02010609060101010101" pitchFamily="49" charset="-122"/>
                </a:defRPr>
              </a:lvl4pPr>
              <a:lvl5pPr marL="2057400" indent="-228600" eaLnBrk="0" hangingPunct="0">
                <a:defRPr sz="2400" b="1">
                  <a:solidFill>
                    <a:schemeClr val="tx2"/>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9pPr>
            </a:lstStyle>
            <a:p>
              <a:pPr eaLnBrk="1" hangingPunct="1"/>
              <a:endParaRPr lang="zh-CN" altLang="en-US">
                <a:latin typeface="Times New Roman" panose="02020603050405020304" pitchFamily="18" charset="0"/>
                <a:ea typeface="+mn-ea"/>
                <a:cs typeface="Times New Roman" panose="02020603050405020304" pitchFamily="18" charset="0"/>
              </a:endParaRPr>
            </a:p>
          </p:txBody>
        </p:sp>
        <p:pic>
          <p:nvPicPr>
            <p:cNvPr id="10" name="Picture 2">
              <a:extLst>
                <a:ext uri="{FF2B5EF4-FFF2-40B4-BE49-F238E27FC236}">
                  <a16:creationId xmlns:a16="http://schemas.microsoft.com/office/drawing/2014/main" xmlns="" id="{9AF019AA-B46E-455D-8E04-BA36617F59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2132" y="4149626"/>
              <a:ext cx="2500330" cy="263696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cxnSp>
          <p:nvCxnSpPr>
            <p:cNvPr id="11" name="直接连接符 11">
              <a:extLst>
                <a:ext uri="{FF2B5EF4-FFF2-40B4-BE49-F238E27FC236}">
                  <a16:creationId xmlns:a16="http://schemas.microsoft.com/office/drawing/2014/main" xmlns="" id="{6285CDFD-9084-4974-902A-6AA394E47B2D}"/>
                </a:ext>
              </a:extLst>
            </p:cNvPr>
            <p:cNvCxnSpPr>
              <a:cxnSpLocks noChangeShapeType="1"/>
            </p:cNvCxnSpPr>
            <p:nvPr/>
          </p:nvCxnSpPr>
          <p:spPr bwMode="auto">
            <a:xfrm>
              <a:off x="3857619" y="3500441"/>
              <a:ext cx="1714513" cy="642939"/>
            </a:xfrm>
            <a:prstGeom prst="line">
              <a:avLst/>
            </a:prstGeom>
            <a:noFill/>
            <a:ln w="38100" algn="ctr">
              <a:solidFill>
                <a:srgbClr val="FFFF00"/>
              </a:solidFill>
              <a:round/>
              <a:headEnd/>
              <a:tailEnd/>
            </a:ln>
            <a:extLst>
              <a:ext uri="{909E8E84-426E-40DD-AFC4-6F175D3DCCD1}">
                <a14:hiddenFill xmlns:a14="http://schemas.microsoft.com/office/drawing/2010/main">
                  <a:noFill/>
                </a14:hiddenFill>
              </a:ext>
            </a:extLst>
          </p:spPr>
        </p:cxnSp>
        <p:cxnSp>
          <p:nvCxnSpPr>
            <p:cNvPr id="12" name="直接连接符 12">
              <a:extLst>
                <a:ext uri="{FF2B5EF4-FFF2-40B4-BE49-F238E27FC236}">
                  <a16:creationId xmlns:a16="http://schemas.microsoft.com/office/drawing/2014/main" xmlns="" id="{3619EF7B-B6E3-4397-9211-31CCE818ADB1}"/>
                </a:ext>
              </a:extLst>
            </p:cNvPr>
            <p:cNvCxnSpPr>
              <a:cxnSpLocks noChangeShapeType="1"/>
            </p:cNvCxnSpPr>
            <p:nvPr/>
          </p:nvCxnSpPr>
          <p:spPr bwMode="auto">
            <a:xfrm rot="16200000" flipH="1">
              <a:off x="3286128" y="4571996"/>
              <a:ext cx="2857496" cy="1714512"/>
            </a:xfrm>
            <a:prstGeom prst="line">
              <a:avLst/>
            </a:prstGeom>
            <a:noFill/>
            <a:ln w="38100" algn="ctr">
              <a:solidFill>
                <a:srgbClr val="FFFF00"/>
              </a:solidFill>
              <a:round/>
              <a:headEnd/>
              <a:tailEnd/>
            </a:ln>
            <a:extLst>
              <a:ext uri="{909E8E84-426E-40DD-AFC4-6F175D3DCCD1}">
                <a14:hiddenFill xmlns:a14="http://schemas.microsoft.com/office/drawing/2010/main">
                  <a:noFill/>
                </a14:hiddenFill>
              </a:ext>
            </a:extLst>
          </p:spPr>
        </p:cxnSp>
      </p:grpSp>
      <p:grpSp>
        <p:nvGrpSpPr>
          <p:cNvPr id="13" name="组合 24">
            <a:extLst>
              <a:ext uri="{FF2B5EF4-FFF2-40B4-BE49-F238E27FC236}">
                <a16:creationId xmlns:a16="http://schemas.microsoft.com/office/drawing/2014/main" xmlns="" id="{930E0237-3A82-43F7-9297-CBBC8CBC233C}"/>
              </a:ext>
            </a:extLst>
          </p:cNvPr>
          <p:cNvGrpSpPr>
            <a:grpSpLocks/>
          </p:cNvGrpSpPr>
          <p:nvPr/>
        </p:nvGrpSpPr>
        <p:grpSpPr bwMode="auto">
          <a:xfrm>
            <a:off x="1177800" y="1214438"/>
            <a:ext cx="7048500" cy="2428875"/>
            <a:chOff x="1000101" y="1214422"/>
            <a:chExt cx="7048214" cy="2428868"/>
          </a:xfrm>
        </p:grpSpPr>
        <p:pic>
          <p:nvPicPr>
            <p:cNvPr id="14" name="Picture 3">
              <a:extLst>
                <a:ext uri="{FF2B5EF4-FFF2-40B4-BE49-F238E27FC236}">
                  <a16:creationId xmlns:a16="http://schemas.microsoft.com/office/drawing/2014/main" xmlns="" id="{8BCB1814-FEE8-4E06-81B1-CE8BF188E9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132" y="1214422"/>
              <a:ext cx="2476183" cy="2428868"/>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15" name="矩形 19">
              <a:extLst>
                <a:ext uri="{FF2B5EF4-FFF2-40B4-BE49-F238E27FC236}">
                  <a16:creationId xmlns:a16="http://schemas.microsoft.com/office/drawing/2014/main" xmlns="" id="{C38C740B-AC83-4A6E-A242-36309A854E2A}"/>
                </a:ext>
              </a:extLst>
            </p:cNvPr>
            <p:cNvSpPr>
              <a:spLocks noChangeArrowheads="1"/>
            </p:cNvSpPr>
            <p:nvPr/>
          </p:nvSpPr>
          <p:spPr bwMode="auto">
            <a:xfrm>
              <a:off x="1000101" y="1785923"/>
              <a:ext cx="500066" cy="500066"/>
            </a:xfrm>
            <a:prstGeom prst="rect">
              <a:avLst/>
            </a:prstGeom>
            <a:noFill/>
            <a:ln w="38100" algn="ctr">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b="1">
                  <a:solidFill>
                    <a:schemeClr val="tx2"/>
                  </a:solidFill>
                  <a:latin typeface="Arial" panose="020B0604020202020204" pitchFamily="34" charset="0"/>
                  <a:ea typeface="黑体" panose="02010609060101010101" pitchFamily="49" charset="-122"/>
                </a:defRPr>
              </a:lvl1pPr>
              <a:lvl2pPr marL="742950" indent="-285750" eaLnBrk="0" hangingPunct="0">
                <a:defRPr sz="2400" b="1">
                  <a:solidFill>
                    <a:schemeClr val="tx2"/>
                  </a:solidFill>
                  <a:latin typeface="Arial" panose="020B0604020202020204" pitchFamily="34" charset="0"/>
                  <a:ea typeface="黑体" panose="02010609060101010101" pitchFamily="49" charset="-122"/>
                </a:defRPr>
              </a:lvl2pPr>
              <a:lvl3pPr marL="1143000" indent="-228600" eaLnBrk="0" hangingPunct="0">
                <a:defRPr sz="2400" b="1">
                  <a:solidFill>
                    <a:schemeClr val="tx2"/>
                  </a:solidFill>
                  <a:latin typeface="Arial" panose="020B0604020202020204" pitchFamily="34" charset="0"/>
                  <a:ea typeface="黑体" panose="02010609060101010101" pitchFamily="49" charset="-122"/>
                </a:defRPr>
              </a:lvl3pPr>
              <a:lvl4pPr marL="1600200" indent="-228600" eaLnBrk="0" hangingPunct="0">
                <a:defRPr sz="2400" b="1">
                  <a:solidFill>
                    <a:schemeClr val="tx2"/>
                  </a:solidFill>
                  <a:latin typeface="Arial" panose="020B0604020202020204" pitchFamily="34" charset="0"/>
                  <a:ea typeface="黑体" panose="02010609060101010101" pitchFamily="49" charset="-122"/>
                </a:defRPr>
              </a:lvl4pPr>
              <a:lvl5pPr marL="2057400" indent="-228600" eaLnBrk="0" hangingPunct="0">
                <a:defRPr sz="2400" b="1">
                  <a:solidFill>
                    <a:schemeClr val="tx2"/>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黑体" panose="02010609060101010101" pitchFamily="49" charset="-122"/>
                </a:defRPr>
              </a:lvl9pPr>
            </a:lstStyle>
            <a:p>
              <a:pPr eaLnBrk="1" hangingPunct="1"/>
              <a:endParaRPr lang="zh-CN" altLang="en-US">
                <a:latin typeface="Times New Roman" panose="02020603050405020304" pitchFamily="18" charset="0"/>
                <a:ea typeface="+mn-ea"/>
                <a:cs typeface="Times New Roman" panose="02020603050405020304" pitchFamily="18" charset="0"/>
              </a:endParaRPr>
            </a:p>
          </p:txBody>
        </p:sp>
        <p:cxnSp>
          <p:nvCxnSpPr>
            <p:cNvPr id="16" name="直接连接符 11">
              <a:extLst>
                <a:ext uri="{FF2B5EF4-FFF2-40B4-BE49-F238E27FC236}">
                  <a16:creationId xmlns:a16="http://schemas.microsoft.com/office/drawing/2014/main" xmlns="" id="{6D1F8887-460C-4214-B4D9-D04561841B28}"/>
                </a:ext>
              </a:extLst>
            </p:cNvPr>
            <p:cNvCxnSpPr>
              <a:cxnSpLocks noChangeShapeType="1"/>
            </p:cNvCxnSpPr>
            <p:nvPr/>
          </p:nvCxnSpPr>
          <p:spPr bwMode="auto">
            <a:xfrm flipV="1">
              <a:off x="1500166" y="1214422"/>
              <a:ext cx="4071966" cy="571504"/>
            </a:xfrm>
            <a:prstGeom prst="line">
              <a:avLst/>
            </a:prstGeom>
            <a:noFill/>
            <a:ln w="38100" algn="ctr">
              <a:solidFill>
                <a:srgbClr val="FFFF00"/>
              </a:solidFill>
              <a:round/>
              <a:headEnd/>
              <a:tailEnd/>
            </a:ln>
            <a:extLst>
              <a:ext uri="{909E8E84-426E-40DD-AFC4-6F175D3DCCD1}">
                <a14:hiddenFill xmlns:a14="http://schemas.microsoft.com/office/drawing/2010/main">
                  <a:noFill/>
                </a14:hiddenFill>
              </a:ext>
            </a:extLst>
          </p:spPr>
        </p:cxnSp>
        <p:cxnSp>
          <p:nvCxnSpPr>
            <p:cNvPr id="17" name="直接连接符 12">
              <a:extLst>
                <a:ext uri="{FF2B5EF4-FFF2-40B4-BE49-F238E27FC236}">
                  <a16:creationId xmlns:a16="http://schemas.microsoft.com/office/drawing/2014/main" xmlns="" id="{C5B2C783-D30E-4F70-BAE8-44E0322FFD1A}"/>
                </a:ext>
              </a:extLst>
            </p:cNvPr>
            <p:cNvCxnSpPr>
              <a:cxnSpLocks noChangeShapeType="1"/>
            </p:cNvCxnSpPr>
            <p:nvPr/>
          </p:nvCxnSpPr>
          <p:spPr bwMode="auto">
            <a:xfrm>
              <a:off x="1500167" y="2285989"/>
              <a:ext cx="4071965" cy="1285887"/>
            </a:xfrm>
            <a:prstGeom prst="line">
              <a:avLst/>
            </a:prstGeom>
            <a:noFill/>
            <a:ln w="38100" algn="ctr">
              <a:solidFill>
                <a:srgbClr val="FFFF00"/>
              </a:solidFill>
              <a:round/>
              <a:headEnd/>
              <a:tailEnd/>
            </a:ln>
            <a:extLst>
              <a:ext uri="{909E8E84-426E-40DD-AFC4-6F175D3DCCD1}">
                <a14:hiddenFill xmlns:a14="http://schemas.microsoft.com/office/drawing/2010/main">
                  <a:noFill/>
                </a14:hiddenFill>
              </a:ext>
            </a:extLst>
          </p:spPr>
        </p:cxnSp>
      </p:grpSp>
      <p:sp>
        <p:nvSpPr>
          <p:cNvPr id="2" name="矩形 1"/>
          <p:cNvSpPr/>
          <p:nvPr/>
        </p:nvSpPr>
        <p:spPr>
          <a:xfrm>
            <a:off x="5997118" y="845106"/>
            <a:ext cx="2044149" cy="369332"/>
          </a:xfrm>
          <a:prstGeom prst="rect">
            <a:avLst/>
          </a:prstGeom>
        </p:spPr>
        <p:txBody>
          <a:bodyPr wrap="none">
            <a:spAutoFit/>
          </a:bodyPr>
          <a:lstStyle/>
          <a:p>
            <a:r>
              <a:rPr lang="en-US" altLang="zh-CN" b="1" dirty="0" smtClean="0">
                <a:solidFill>
                  <a:srgbClr val="434343"/>
                </a:solidFill>
                <a:latin typeface="Arial" charset="0"/>
              </a:rPr>
              <a:t>Commercial </a:t>
            </a:r>
            <a:r>
              <a:rPr lang="en-US" altLang="zh-CN" b="1" dirty="0">
                <a:solidFill>
                  <a:srgbClr val="434343"/>
                </a:solidFill>
                <a:latin typeface="Arial" charset="0"/>
              </a:rPr>
              <a:t>area</a:t>
            </a:r>
            <a:endParaRPr lang="zh-CN" altLang="en-US" dirty="0"/>
          </a:p>
        </p:txBody>
      </p:sp>
      <p:sp>
        <p:nvSpPr>
          <p:cNvPr id="3" name="矩形 2"/>
          <p:cNvSpPr/>
          <p:nvPr/>
        </p:nvSpPr>
        <p:spPr>
          <a:xfrm>
            <a:off x="6001995" y="3750471"/>
            <a:ext cx="1954381" cy="369332"/>
          </a:xfrm>
          <a:prstGeom prst="rect">
            <a:avLst/>
          </a:prstGeom>
        </p:spPr>
        <p:txBody>
          <a:bodyPr wrap="none">
            <a:spAutoFit/>
          </a:bodyPr>
          <a:lstStyle/>
          <a:p>
            <a:r>
              <a:rPr lang="en-US" altLang="zh-CN" b="1">
                <a:solidFill>
                  <a:srgbClr val="434343"/>
                </a:solidFill>
                <a:latin typeface="Arial" charset="0"/>
              </a:rPr>
              <a:t>Residential </a:t>
            </a:r>
            <a:r>
              <a:rPr lang="en-US" altLang="zh-CN" b="1" smtClean="0">
                <a:solidFill>
                  <a:srgbClr val="434343"/>
                </a:solidFill>
                <a:latin typeface="Arial" charset="0"/>
              </a:rPr>
              <a:t>area</a:t>
            </a:r>
            <a:endParaRPr lang="zh-CN" altLang="en-US" dirty="0"/>
          </a:p>
        </p:txBody>
      </p:sp>
      <p:sp>
        <p:nvSpPr>
          <p:cNvPr id="18"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smtClean="0">
                <a:latin typeface="Heiti SC Light" charset="-122"/>
                <a:ea typeface="Heiti SC Light" charset="-122"/>
                <a:cs typeface="Heiti SC Light" charset="-122"/>
              </a:rPr>
              <a:t>高空间分辨率遥感</a:t>
            </a:r>
            <a:r>
              <a:rPr lang="zh-CN" altLang="en-US" dirty="0">
                <a:latin typeface="Heiti SC Light" charset="-122"/>
                <a:ea typeface="Heiti SC Light" charset="-122"/>
                <a:cs typeface="Heiti SC Light" charset="-122"/>
              </a:rPr>
              <a:t>图像信息挖掘</a:t>
            </a:r>
            <a:endParaRPr lang="en-US" altLang="zh-CN" dirty="0">
              <a:latin typeface="Heiti SC Light" charset="-122"/>
              <a:ea typeface="Heiti SC Light" charset="-122"/>
              <a:cs typeface="Heiti SC Light" charset="-122"/>
            </a:endParaRPr>
          </a:p>
        </p:txBody>
      </p:sp>
    </p:spTree>
    <p:extLst>
      <p:ext uri="{BB962C8B-B14F-4D97-AF65-F5344CB8AC3E}">
        <p14:creationId xmlns:p14="http://schemas.microsoft.com/office/powerpoint/2010/main" val="6581371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fld id="{0C913308-F349-4B6D-A68A-DD1791B4A57B}" type="slidenum">
              <a:rPr lang="zh-CN" altLang="en-US" smtClean="0"/>
              <a:t>12</a:t>
            </a:fld>
            <a:endParaRPr lang="zh-CN" altLang="en-US"/>
          </a:p>
        </p:txBody>
      </p:sp>
      <p:sp>
        <p:nvSpPr>
          <p:cNvPr id="6" name="文本框 5"/>
          <p:cNvSpPr txBox="1"/>
          <p:nvPr/>
        </p:nvSpPr>
        <p:spPr>
          <a:xfrm>
            <a:off x="322749" y="1221274"/>
            <a:ext cx="7969752" cy="978729"/>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pPr>
              <a:lnSpc>
                <a:spcPct val="120000"/>
              </a:lnSpc>
            </a:pPr>
            <a:r>
              <a:rPr lang="zh-CN" altLang="en-US" b="1" dirty="0" smtClean="0">
                <a:latin typeface="Heiti SC Light" charset="-122"/>
                <a:ea typeface="Heiti SC Light" charset="-122"/>
                <a:cs typeface="Heiti SC Light" charset="-122"/>
              </a:rPr>
              <a:t>高分辨率遥感图像标签库：</a:t>
            </a:r>
            <a:r>
              <a:rPr lang="en-US" altLang="zh-CN" dirty="0">
                <a:solidFill>
                  <a:srgbClr val="FF0000"/>
                </a:solidFill>
                <a:latin typeface="Arial Narrow" charset="0"/>
                <a:ea typeface="Arial Narrow" charset="0"/>
                <a:cs typeface="Arial Narrow" charset="0"/>
              </a:rPr>
              <a:t>W</a:t>
            </a:r>
            <a:r>
              <a:rPr lang="en-US" altLang="zh-CN" dirty="0" smtClean="0">
                <a:latin typeface="Arial Narrow" charset="0"/>
                <a:ea typeface="Arial Narrow" charset="0"/>
                <a:cs typeface="Arial Narrow" charset="0"/>
              </a:rPr>
              <a:t>uhan</a:t>
            </a:r>
            <a:r>
              <a:rPr lang="zh-CN" altLang="en-US" dirty="0" smtClean="0">
                <a:latin typeface="Arial Narrow" charset="0"/>
                <a:ea typeface="Arial Narrow" charset="0"/>
                <a:cs typeface="Arial Narrow" charset="0"/>
              </a:rPr>
              <a:t> </a:t>
            </a:r>
            <a:r>
              <a:rPr lang="en-US" altLang="zh-CN" dirty="0">
                <a:solidFill>
                  <a:srgbClr val="FF0000"/>
                </a:solidFill>
                <a:latin typeface="Arial Narrow" charset="0"/>
                <a:ea typeface="Arial Narrow" charset="0"/>
                <a:cs typeface="Arial Narrow" charset="0"/>
              </a:rPr>
              <a:t>U</a:t>
            </a:r>
            <a:r>
              <a:rPr lang="en-US" altLang="zh-CN" dirty="0" smtClean="0">
                <a:latin typeface="Arial Narrow" charset="0"/>
                <a:ea typeface="Arial Narrow" charset="0"/>
                <a:cs typeface="Arial Narrow" charset="0"/>
              </a:rPr>
              <a:t>niversity</a:t>
            </a:r>
            <a:r>
              <a:rPr lang="zh-CN" altLang="en-US" dirty="0" smtClean="0">
                <a:latin typeface="Arial Narrow" charset="0"/>
                <a:ea typeface="Arial Narrow" charset="0"/>
                <a:cs typeface="Arial Narrow" charset="0"/>
              </a:rPr>
              <a:t> </a:t>
            </a:r>
            <a:r>
              <a:rPr lang="en-US" altLang="zh-CN" dirty="0" smtClean="0">
                <a:solidFill>
                  <a:srgbClr val="FF0000"/>
                </a:solidFill>
                <a:latin typeface="Arial Narrow" charset="0"/>
                <a:ea typeface="Arial Narrow" charset="0"/>
                <a:cs typeface="Arial Narrow" charset="0"/>
              </a:rPr>
              <a:t>D</a:t>
            </a:r>
            <a:r>
              <a:rPr lang="en-US" altLang="zh-CN" dirty="0" smtClean="0">
                <a:latin typeface="Arial Narrow" charset="0"/>
                <a:ea typeface="Arial Narrow" charset="0"/>
                <a:cs typeface="Arial Narrow" charset="0"/>
              </a:rPr>
              <a:t>atasets</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of</a:t>
            </a:r>
            <a:r>
              <a:rPr lang="zh-CN" altLang="en-US" dirty="0" smtClean="0">
                <a:latin typeface="Arial Narrow" charset="0"/>
                <a:ea typeface="Arial Narrow" charset="0"/>
                <a:cs typeface="Arial Narrow" charset="0"/>
              </a:rPr>
              <a:t> </a:t>
            </a:r>
            <a:r>
              <a:rPr lang="en-US" altLang="zh-CN" dirty="0" smtClean="0">
                <a:solidFill>
                  <a:srgbClr val="FF0000"/>
                </a:solidFill>
                <a:latin typeface="Arial Narrow" charset="0"/>
                <a:ea typeface="Arial Narrow" charset="0"/>
                <a:cs typeface="Arial Narrow" charset="0"/>
              </a:rPr>
              <a:t>A</a:t>
            </a:r>
            <a:r>
              <a:rPr lang="en-US" altLang="zh-CN" dirty="0" smtClean="0">
                <a:latin typeface="Arial Narrow" charset="0"/>
                <a:ea typeface="Arial Narrow" charset="0"/>
                <a:cs typeface="Arial Narrow" charset="0"/>
              </a:rPr>
              <a:t>nnotated</a:t>
            </a:r>
            <a:r>
              <a:rPr lang="zh-CN" altLang="en-US" dirty="0" smtClean="0">
                <a:latin typeface="Arial Narrow" charset="0"/>
                <a:ea typeface="Arial Narrow" charset="0"/>
                <a:cs typeface="Arial Narrow" charset="0"/>
              </a:rPr>
              <a:t> </a:t>
            </a:r>
            <a:r>
              <a:rPr lang="en-US" altLang="zh-CN" dirty="0" smtClean="0">
                <a:solidFill>
                  <a:srgbClr val="FF0000"/>
                </a:solidFill>
                <a:latin typeface="Arial Narrow" charset="0"/>
                <a:ea typeface="Arial Narrow" charset="0"/>
                <a:cs typeface="Arial Narrow" charset="0"/>
              </a:rPr>
              <a:t>R</a:t>
            </a:r>
            <a:r>
              <a:rPr lang="en-US" altLang="zh-CN" dirty="0" smtClean="0">
                <a:latin typeface="Arial Narrow" charset="0"/>
                <a:ea typeface="Arial Narrow" charset="0"/>
                <a:cs typeface="Arial Narrow" charset="0"/>
              </a:rPr>
              <a:t>emote</a:t>
            </a:r>
            <a:r>
              <a:rPr lang="zh-CN" altLang="en-US" dirty="0" smtClean="0">
                <a:latin typeface="Arial Narrow" charset="0"/>
                <a:ea typeface="Arial Narrow" charset="0"/>
                <a:cs typeface="Arial Narrow" charset="0"/>
              </a:rPr>
              <a:t> </a:t>
            </a:r>
            <a:r>
              <a:rPr lang="en-US" altLang="zh-CN" dirty="0" smtClean="0">
                <a:solidFill>
                  <a:srgbClr val="FF0000"/>
                </a:solidFill>
                <a:latin typeface="Arial Narrow" charset="0"/>
                <a:ea typeface="Arial Narrow" charset="0"/>
                <a:cs typeface="Arial Narrow" charset="0"/>
              </a:rPr>
              <a:t>S</a:t>
            </a:r>
            <a:r>
              <a:rPr lang="en-US" altLang="zh-CN" dirty="0" smtClean="0">
                <a:latin typeface="Arial Narrow" charset="0"/>
                <a:ea typeface="Arial Narrow" charset="0"/>
                <a:cs typeface="Arial Narrow" charset="0"/>
              </a:rPr>
              <a:t>ensing</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Images</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a:t>
            </a:r>
            <a:r>
              <a:rPr lang="en-US" altLang="zh-CN" dirty="0" smtClean="0">
                <a:solidFill>
                  <a:srgbClr val="FF0000"/>
                </a:solidFill>
                <a:latin typeface="Arial Narrow" charset="0"/>
                <a:ea typeface="Arial Narrow" charset="0"/>
                <a:cs typeface="Arial Narrow" charset="0"/>
              </a:rPr>
              <a:t>WUDA-</a:t>
            </a:r>
            <a:r>
              <a:rPr lang="en-US" altLang="zh-CN" dirty="0" smtClean="0">
                <a:latin typeface="Arial Narrow" charset="0"/>
                <a:ea typeface="Arial Narrow" charset="0"/>
                <a:cs typeface="Arial Narrow" charset="0"/>
              </a:rPr>
              <a:t>RS-</a:t>
            </a:r>
            <a:r>
              <a:rPr lang="en-US" altLang="zh-CN" dirty="0" err="1" smtClean="0">
                <a:latin typeface="Arial Narrow" charset="0"/>
                <a:ea typeface="Arial Narrow" charset="0"/>
                <a:cs typeface="Arial Narrow" charset="0"/>
              </a:rPr>
              <a:t>Img</a:t>
            </a:r>
            <a:r>
              <a:rPr lang="en-US" altLang="zh-CN" dirty="0" smtClean="0">
                <a:latin typeface="Arial Narrow" charset="0"/>
                <a:ea typeface="Arial Narrow" charset="0"/>
                <a:cs typeface="Arial Narrow" charset="0"/>
              </a:rPr>
              <a:t>)</a:t>
            </a:r>
            <a:endParaRPr lang="zh-CN" altLang="en-US" dirty="0">
              <a:latin typeface="Arial Narrow" charset="0"/>
              <a:ea typeface="Arial Narrow" charset="0"/>
              <a:cs typeface="Arial Narrow" charset="0"/>
            </a:endParaRPr>
          </a:p>
        </p:txBody>
      </p:sp>
      <p:sp>
        <p:nvSpPr>
          <p:cNvPr id="7"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smtClean="0">
                <a:latin typeface="Heiti SC Light" charset="-122"/>
                <a:ea typeface="Heiti SC Light" charset="-122"/>
                <a:cs typeface="Heiti SC Light" charset="-122"/>
              </a:rPr>
              <a:t>我们的工作：</a:t>
            </a:r>
            <a:r>
              <a:rPr lang="zh-CN" altLang="en-US" dirty="0" smtClean="0">
                <a:solidFill>
                  <a:srgbClr val="C00000"/>
                </a:solidFill>
                <a:latin typeface="Heiti SC Light" charset="-122"/>
                <a:ea typeface="Heiti SC Light" charset="-122"/>
                <a:cs typeface="Heiti SC Light" charset="-122"/>
              </a:rPr>
              <a:t>数据标注</a:t>
            </a:r>
            <a:r>
              <a:rPr lang="en-US" altLang="zh-CN" dirty="0" smtClean="0">
                <a:latin typeface="Heiti SC Light" charset="-122"/>
                <a:ea typeface="Heiti SC Light" charset="-122"/>
                <a:cs typeface="Heiti SC Light" charset="-122"/>
              </a:rPr>
              <a:t>-</a:t>
            </a:r>
            <a:r>
              <a:rPr lang="zh-CN" altLang="en-US" dirty="0" smtClean="0">
                <a:latin typeface="Heiti SC Light" charset="-122"/>
                <a:ea typeface="Heiti SC Light" charset="-122"/>
                <a:cs typeface="Heiti SC Light" charset="-122"/>
              </a:rPr>
              <a:t>结构化表征</a:t>
            </a:r>
            <a:r>
              <a:rPr lang="en-US" altLang="zh-CN" dirty="0" smtClean="0">
                <a:latin typeface="Heiti SC Light" charset="-122"/>
                <a:ea typeface="Heiti SC Light" charset="-122"/>
                <a:cs typeface="Heiti SC Light" charset="-122"/>
              </a:rPr>
              <a:t>-</a:t>
            </a:r>
            <a:r>
              <a:rPr lang="zh-CN" altLang="en-US" dirty="0" smtClean="0">
                <a:latin typeface="Heiti SC Light" charset="-122"/>
                <a:ea typeface="Heiti SC Light" charset="-122"/>
                <a:cs typeface="Heiti SC Light" charset="-122"/>
              </a:rPr>
              <a:t>信息挖掘</a:t>
            </a:r>
            <a:endParaRPr lang="en-US" altLang="zh-CN" dirty="0">
              <a:latin typeface="Heiti SC Light" charset="-122"/>
              <a:ea typeface="Heiti SC Light" charset="-122"/>
              <a:cs typeface="Heiti SC Light" charset="-122"/>
            </a:endParaRPr>
          </a:p>
        </p:txBody>
      </p:sp>
      <p:sp>
        <p:nvSpPr>
          <p:cNvPr id="2" name="矩形 1"/>
          <p:cNvSpPr/>
          <p:nvPr/>
        </p:nvSpPr>
        <p:spPr>
          <a:xfrm>
            <a:off x="617098" y="2149074"/>
            <a:ext cx="8162146" cy="507831"/>
          </a:xfrm>
          <a:prstGeom prst="rect">
            <a:avLst/>
          </a:prstGeom>
        </p:spPr>
        <p:txBody>
          <a:bodyPr wrap="square">
            <a:spAutoFit/>
          </a:bodyPr>
          <a:lstStyle/>
          <a:p>
            <a:pPr marL="285750" indent="-285750">
              <a:lnSpc>
                <a:spcPct val="150000"/>
              </a:lnSpc>
              <a:buFont typeface="Wingdings" panose="05000000000000000000" pitchFamily="2" charset="2"/>
              <a:buChar char="n"/>
            </a:pPr>
            <a:r>
              <a:rPr lang="en-US" altLang="zh-CN" b="1" dirty="0" smtClean="0">
                <a:solidFill>
                  <a:srgbClr val="C00000"/>
                </a:solidFill>
                <a:latin typeface="Arial Narrow" charset="0"/>
                <a:ea typeface="Arial Narrow" charset="0"/>
                <a:cs typeface="Arial Narrow" charset="0"/>
              </a:rPr>
              <a:t>WUDA-</a:t>
            </a:r>
            <a:r>
              <a:rPr lang="en-US" altLang="zh-CN" b="1" dirty="0" err="1" smtClean="0">
                <a:solidFill>
                  <a:srgbClr val="C00000"/>
                </a:solidFill>
                <a:latin typeface="Arial Narrow" charset="0"/>
                <a:ea typeface="Arial Narrow" charset="0"/>
                <a:cs typeface="Arial Narrow" charset="0"/>
              </a:rPr>
              <a:t>RSImg</a:t>
            </a:r>
            <a:r>
              <a:rPr lang="en-US" altLang="zh-CN" b="1" dirty="0" smtClean="0">
                <a:solidFill>
                  <a:srgbClr val="C00000"/>
                </a:solidFill>
                <a:latin typeface="Arial Narrow" charset="0"/>
                <a:ea typeface="Arial Narrow" charset="0"/>
                <a:cs typeface="Arial Narrow" charset="0"/>
              </a:rPr>
              <a:t>::GID</a:t>
            </a:r>
            <a:r>
              <a:rPr lang="en-US" altLang="zh-CN" b="1" dirty="0">
                <a:solidFill>
                  <a:srgbClr val="C00000"/>
                </a:solidFill>
                <a:latin typeface="Arial Narrow" charset="0"/>
                <a:ea typeface="Arial Narrow" charset="0"/>
                <a:cs typeface="Arial Narrow" charset="0"/>
              </a:rPr>
              <a:t>:</a:t>
            </a:r>
            <a:r>
              <a:rPr lang="zh-CN" altLang="en-US" dirty="0" smtClean="0">
                <a:latin typeface="Arial Narrow" charset="0"/>
                <a:ea typeface="Arial Narrow" charset="0"/>
                <a:cs typeface="Arial Narrow" charset="0"/>
              </a:rPr>
              <a:t>高</a:t>
            </a:r>
            <a:r>
              <a:rPr lang="zh-CN" altLang="en-US" dirty="0">
                <a:latin typeface="Arial Narrow" charset="0"/>
                <a:ea typeface="Arial Narrow" charset="0"/>
                <a:cs typeface="Arial Narrow" charset="0"/>
              </a:rPr>
              <a:t>分遥感图像地物数据集</a:t>
            </a:r>
            <a:r>
              <a:rPr lang="en-US" altLang="zh-CN" dirty="0">
                <a:latin typeface="Arial Narrow" charset="0"/>
                <a:ea typeface="Arial Narrow" charset="0"/>
                <a:cs typeface="Arial Narrow" charset="0"/>
              </a:rPr>
              <a:t>(</a:t>
            </a:r>
            <a:r>
              <a:rPr lang="en-US" altLang="zh-CN" dirty="0" err="1">
                <a:latin typeface="Arial Narrow" charset="0"/>
                <a:ea typeface="Arial Narrow" charset="0"/>
                <a:cs typeface="Arial Narrow" charset="0"/>
              </a:rPr>
              <a:t>Gaofen</a:t>
            </a:r>
            <a:r>
              <a:rPr lang="en-US" altLang="zh-CN" dirty="0">
                <a:latin typeface="Arial Narrow" charset="0"/>
                <a:ea typeface="Arial Narrow" charset="0"/>
                <a:cs typeface="Arial Narrow" charset="0"/>
              </a:rPr>
              <a:t> Image </a:t>
            </a:r>
            <a:r>
              <a:rPr lang="en-US" altLang="zh-CN" dirty="0" smtClean="0">
                <a:latin typeface="Arial Narrow" charset="0"/>
                <a:ea typeface="Arial Narrow" charset="0"/>
                <a:cs typeface="Arial Narrow" charset="0"/>
              </a:rPr>
              <a:t>Dataset)</a:t>
            </a:r>
            <a:endParaRPr lang="zh-CN" altLang="en-US" dirty="0">
              <a:latin typeface="Arial Narrow" charset="0"/>
              <a:ea typeface="Arial Narrow" charset="0"/>
              <a:cs typeface="Arial Narrow" charset="0"/>
            </a:endParaRPr>
          </a:p>
        </p:txBody>
      </p:sp>
      <p:sp>
        <p:nvSpPr>
          <p:cNvPr id="8" name="矩形 7"/>
          <p:cNvSpPr/>
          <p:nvPr/>
        </p:nvSpPr>
        <p:spPr>
          <a:xfrm>
            <a:off x="617098" y="2947854"/>
            <a:ext cx="8162146" cy="507831"/>
          </a:xfrm>
          <a:prstGeom prst="rect">
            <a:avLst/>
          </a:prstGeom>
        </p:spPr>
        <p:txBody>
          <a:bodyPr wrap="square">
            <a:spAutoFit/>
          </a:bodyPr>
          <a:lstStyle/>
          <a:p>
            <a:pPr marL="285750" indent="-285750">
              <a:lnSpc>
                <a:spcPct val="150000"/>
              </a:lnSpc>
              <a:buFont typeface="Wingdings" panose="05000000000000000000" pitchFamily="2" charset="2"/>
              <a:buChar char="n"/>
            </a:pPr>
            <a:r>
              <a:rPr lang="en-US" altLang="zh-CN" b="1" dirty="0">
                <a:solidFill>
                  <a:srgbClr val="C00000"/>
                </a:solidFill>
                <a:latin typeface="Arial Narrow" charset="0"/>
                <a:ea typeface="Arial Narrow" charset="0"/>
                <a:cs typeface="Arial Narrow" charset="0"/>
              </a:rPr>
              <a:t>WUDA-</a:t>
            </a:r>
            <a:r>
              <a:rPr lang="en-US" altLang="zh-CN" b="1" dirty="0" err="1">
                <a:solidFill>
                  <a:srgbClr val="C00000"/>
                </a:solidFill>
                <a:latin typeface="Arial Narrow" charset="0"/>
                <a:ea typeface="Arial Narrow" charset="0"/>
                <a:cs typeface="Arial Narrow" charset="0"/>
              </a:rPr>
              <a:t>RSImg</a:t>
            </a:r>
            <a:r>
              <a:rPr lang="en-US" altLang="zh-CN" b="1" dirty="0">
                <a:solidFill>
                  <a:srgbClr val="C00000"/>
                </a:solidFill>
                <a:latin typeface="Arial Narrow" charset="0"/>
                <a:ea typeface="Arial Narrow" charset="0"/>
                <a:cs typeface="Arial Narrow" charset="0"/>
              </a:rPr>
              <a:t>:: AID</a:t>
            </a:r>
            <a:r>
              <a:rPr lang="en-US" altLang="zh-CN" dirty="0" smtClean="0">
                <a:latin typeface="Arial Narrow" charset="0"/>
                <a:ea typeface="Arial Narrow" charset="0"/>
                <a:cs typeface="Arial Narrow" charset="0"/>
              </a:rPr>
              <a:t>:</a:t>
            </a:r>
            <a:r>
              <a:rPr lang="zh-CN" altLang="en-US" dirty="0" smtClean="0">
                <a:latin typeface="Arial Narrow" charset="0"/>
                <a:ea typeface="Arial Narrow" charset="0"/>
                <a:cs typeface="Arial Narrow" charset="0"/>
              </a:rPr>
              <a:t>高分</a:t>
            </a:r>
            <a:r>
              <a:rPr lang="zh-CN" altLang="en-US" dirty="0">
                <a:latin typeface="Arial Narrow" charset="0"/>
                <a:ea typeface="Arial Narrow" charset="0"/>
                <a:cs typeface="Arial Narrow" charset="0"/>
              </a:rPr>
              <a:t>遥感</a:t>
            </a:r>
            <a:r>
              <a:rPr lang="zh-CN" altLang="en-US" dirty="0" smtClean="0">
                <a:latin typeface="Arial Narrow" charset="0"/>
                <a:ea typeface="Arial Narrow" charset="0"/>
                <a:cs typeface="Arial Narrow" charset="0"/>
              </a:rPr>
              <a:t>图像场景标签数据</a:t>
            </a:r>
            <a:r>
              <a:rPr lang="zh-CN" altLang="en-US" dirty="0">
                <a:latin typeface="Arial Narrow" charset="0"/>
                <a:ea typeface="Arial Narrow" charset="0"/>
                <a:cs typeface="Arial Narrow" charset="0"/>
              </a:rPr>
              <a:t>集</a:t>
            </a:r>
            <a:r>
              <a:rPr lang="en-US" altLang="zh-CN" dirty="0" smtClean="0">
                <a:latin typeface="Arial Narrow" charset="0"/>
                <a:ea typeface="Arial Narrow" charset="0"/>
                <a:cs typeface="Arial Narrow" charset="0"/>
              </a:rPr>
              <a:t>(Aerial</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Image</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Datasets)</a:t>
            </a:r>
            <a:endParaRPr lang="zh-CN" altLang="en-US" dirty="0">
              <a:latin typeface="Arial Narrow" charset="0"/>
              <a:ea typeface="Arial Narrow" charset="0"/>
              <a:cs typeface="Arial Narrow" charset="0"/>
            </a:endParaRPr>
          </a:p>
        </p:txBody>
      </p:sp>
      <p:sp>
        <p:nvSpPr>
          <p:cNvPr id="9" name="矩形 8"/>
          <p:cNvSpPr/>
          <p:nvPr/>
        </p:nvSpPr>
        <p:spPr>
          <a:xfrm>
            <a:off x="622093" y="3746634"/>
            <a:ext cx="8386995" cy="507831"/>
          </a:xfrm>
          <a:prstGeom prst="rect">
            <a:avLst/>
          </a:prstGeom>
        </p:spPr>
        <p:txBody>
          <a:bodyPr wrap="square">
            <a:spAutoFit/>
          </a:bodyPr>
          <a:lstStyle/>
          <a:p>
            <a:pPr marL="285750" indent="-285750">
              <a:lnSpc>
                <a:spcPct val="150000"/>
              </a:lnSpc>
              <a:buFont typeface="Wingdings" panose="05000000000000000000" pitchFamily="2" charset="2"/>
              <a:buChar char="n"/>
            </a:pPr>
            <a:r>
              <a:rPr lang="en-US" altLang="zh-CN" b="1" dirty="0">
                <a:solidFill>
                  <a:srgbClr val="C00000"/>
                </a:solidFill>
                <a:latin typeface="Arial Narrow" charset="0"/>
                <a:ea typeface="Arial Narrow" charset="0"/>
                <a:cs typeface="Arial Narrow" charset="0"/>
              </a:rPr>
              <a:t>WUDA-</a:t>
            </a:r>
            <a:r>
              <a:rPr lang="en-US" altLang="zh-CN" b="1" dirty="0" err="1">
                <a:solidFill>
                  <a:srgbClr val="C00000"/>
                </a:solidFill>
                <a:latin typeface="Arial Narrow" charset="0"/>
                <a:ea typeface="Arial Narrow" charset="0"/>
                <a:cs typeface="Arial Narrow" charset="0"/>
              </a:rPr>
              <a:t>RSImg</a:t>
            </a:r>
            <a:r>
              <a:rPr lang="en-US" altLang="zh-CN" b="1" dirty="0">
                <a:solidFill>
                  <a:srgbClr val="C00000"/>
                </a:solidFill>
                <a:latin typeface="Arial Narrow" charset="0"/>
                <a:ea typeface="Arial Narrow" charset="0"/>
                <a:cs typeface="Arial Narrow" charset="0"/>
              </a:rPr>
              <a:t>:: DOTA</a:t>
            </a:r>
            <a:r>
              <a:rPr lang="en-US" altLang="zh-CN" dirty="0" smtClean="0">
                <a:latin typeface="Arial Narrow" charset="0"/>
                <a:ea typeface="Arial Narrow" charset="0"/>
                <a:cs typeface="Arial Narrow" charset="0"/>
              </a:rPr>
              <a:t>:</a:t>
            </a:r>
            <a:r>
              <a:rPr lang="zh-CN" altLang="en-US" dirty="0">
                <a:latin typeface="Arial Narrow" charset="0"/>
                <a:ea typeface="Arial Narrow" charset="0"/>
                <a:cs typeface="Arial Narrow" charset="0"/>
              </a:rPr>
              <a:t> </a:t>
            </a:r>
            <a:r>
              <a:rPr lang="zh-CN" altLang="en-US" dirty="0" smtClean="0">
                <a:latin typeface="Arial Narrow" charset="0"/>
                <a:ea typeface="Arial Narrow" charset="0"/>
                <a:cs typeface="Arial Narrow" charset="0"/>
              </a:rPr>
              <a:t>目标识别标签数据</a:t>
            </a:r>
            <a:r>
              <a:rPr lang="zh-CN" altLang="en-US" dirty="0">
                <a:latin typeface="Arial Narrow" charset="0"/>
                <a:ea typeface="Arial Narrow" charset="0"/>
                <a:cs typeface="Arial Narrow" charset="0"/>
              </a:rPr>
              <a:t>集</a:t>
            </a:r>
            <a:r>
              <a:rPr lang="en-US" altLang="zh-CN" dirty="0" smtClean="0">
                <a:latin typeface="Arial Narrow" charset="0"/>
                <a:ea typeface="Arial Narrow" charset="0"/>
                <a:cs typeface="Arial Narrow" charset="0"/>
              </a:rPr>
              <a:t>(Dataset</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Object</a:t>
            </a:r>
            <a:r>
              <a:rPr lang="zh-CN" altLang="en-US" dirty="0" smtClean="0">
                <a:latin typeface="Arial Narrow" charset="0"/>
                <a:ea typeface="Arial Narrow" charset="0"/>
                <a:cs typeface="Arial Narrow" charset="0"/>
              </a:rPr>
              <a:t> </a:t>
            </a:r>
            <a:r>
              <a:rPr lang="en-US" altLang="zh-CN" dirty="0">
                <a:latin typeface="Arial Narrow" charset="0"/>
                <a:ea typeface="Arial Narrow" charset="0"/>
                <a:cs typeface="Arial Narrow" charset="0"/>
              </a:rPr>
              <a:t>D</a:t>
            </a:r>
            <a:r>
              <a:rPr lang="en-US" altLang="zh-CN" dirty="0" smtClean="0">
                <a:latin typeface="Arial Narrow" charset="0"/>
                <a:ea typeface="Arial Narrow" charset="0"/>
                <a:cs typeface="Arial Narrow" charset="0"/>
              </a:rPr>
              <a:t>etection</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in</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Aerial</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Images)</a:t>
            </a:r>
            <a:endParaRPr lang="zh-CN" altLang="en-US" dirty="0">
              <a:latin typeface="Arial Narrow" charset="0"/>
              <a:ea typeface="Arial Narrow" charset="0"/>
              <a:cs typeface="Arial Narrow" charset="0"/>
            </a:endParaRPr>
          </a:p>
        </p:txBody>
      </p:sp>
      <p:sp>
        <p:nvSpPr>
          <p:cNvPr id="10" name="矩形 9"/>
          <p:cNvSpPr/>
          <p:nvPr/>
        </p:nvSpPr>
        <p:spPr>
          <a:xfrm>
            <a:off x="622094" y="4508486"/>
            <a:ext cx="8162146" cy="507831"/>
          </a:xfrm>
          <a:prstGeom prst="rect">
            <a:avLst/>
          </a:prstGeom>
        </p:spPr>
        <p:txBody>
          <a:bodyPr wrap="square">
            <a:spAutoFit/>
          </a:bodyPr>
          <a:lstStyle/>
          <a:p>
            <a:pPr marL="285750" indent="-285750">
              <a:lnSpc>
                <a:spcPct val="150000"/>
              </a:lnSpc>
              <a:buFont typeface="Wingdings" panose="05000000000000000000" pitchFamily="2" charset="2"/>
              <a:buChar char="n"/>
            </a:pPr>
            <a:r>
              <a:rPr lang="en-US" altLang="zh-CN" b="1" dirty="0">
                <a:solidFill>
                  <a:srgbClr val="C00000"/>
                </a:solidFill>
                <a:latin typeface="Arial Narrow" charset="0"/>
                <a:ea typeface="Arial Narrow" charset="0"/>
                <a:cs typeface="Arial Narrow" charset="0"/>
              </a:rPr>
              <a:t>WUDA-</a:t>
            </a:r>
            <a:r>
              <a:rPr lang="en-US" altLang="zh-CN" b="1" dirty="0" err="1">
                <a:solidFill>
                  <a:srgbClr val="C00000"/>
                </a:solidFill>
                <a:latin typeface="Arial Narrow" charset="0"/>
                <a:ea typeface="Arial Narrow" charset="0"/>
                <a:cs typeface="Arial Narrow" charset="0"/>
              </a:rPr>
              <a:t>RSImg</a:t>
            </a:r>
            <a:r>
              <a:rPr lang="en-US" altLang="zh-CN" b="1" dirty="0">
                <a:solidFill>
                  <a:srgbClr val="C00000"/>
                </a:solidFill>
                <a:latin typeface="Arial Narrow" charset="0"/>
                <a:ea typeface="Arial Narrow" charset="0"/>
                <a:cs typeface="Arial Narrow" charset="0"/>
              </a:rPr>
              <a:t>:: </a:t>
            </a:r>
            <a:r>
              <a:rPr lang="en-US" altLang="zh-CN" b="1" dirty="0" smtClean="0">
                <a:solidFill>
                  <a:srgbClr val="C00000"/>
                </a:solidFill>
                <a:latin typeface="Arial Narrow" charset="0"/>
                <a:ea typeface="Arial Narrow" charset="0"/>
                <a:cs typeface="Arial Narrow" charset="0"/>
              </a:rPr>
              <a:t>SCID</a:t>
            </a:r>
            <a:r>
              <a:rPr lang="en-US" altLang="zh-CN" dirty="0" smtClean="0">
                <a:latin typeface="Arial Narrow" charset="0"/>
                <a:ea typeface="Arial Narrow" charset="0"/>
                <a:cs typeface="Arial Narrow" charset="0"/>
              </a:rPr>
              <a:t>:</a:t>
            </a:r>
            <a:r>
              <a:rPr lang="zh-CN" altLang="en-US" dirty="0" smtClean="0">
                <a:latin typeface="Arial Narrow" charset="0"/>
                <a:ea typeface="Arial Narrow" charset="0"/>
                <a:cs typeface="Arial Narrow" charset="0"/>
              </a:rPr>
              <a:t>高分遥感城市变化检测标签数据</a:t>
            </a:r>
            <a:r>
              <a:rPr lang="zh-CN" altLang="en-US" dirty="0">
                <a:latin typeface="Arial Narrow" charset="0"/>
                <a:ea typeface="Arial Narrow" charset="0"/>
                <a:cs typeface="Arial Narrow" charset="0"/>
              </a:rPr>
              <a:t>集</a:t>
            </a:r>
            <a:r>
              <a:rPr lang="en-US" altLang="zh-CN" dirty="0" smtClean="0">
                <a:latin typeface="Arial Narrow" charset="0"/>
                <a:ea typeface="Arial Narrow" charset="0"/>
                <a:cs typeface="Arial Narrow" charset="0"/>
              </a:rPr>
              <a:t>(Change</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Analysis</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Dataset)</a:t>
            </a:r>
            <a:endParaRPr lang="zh-CN" altLang="en-US" dirty="0">
              <a:latin typeface="Arial Narrow" charset="0"/>
              <a:ea typeface="Arial Narrow" charset="0"/>
              <a:cs typeface="Arial Narrow" charset="0"/>
            </a:endParaRPr>
          </a:p>
        </p:txBody>
      </p:sp>
      <p:sp>
        <p:nvSpPr>
          <p:cNvPr id="11" name="矩形 10"/>
          <p:cNvSpPr/>
          <p:nvPr/>
        </p:nvSpPr>
        <p:spPr>
          <a:xfrm>
            <a:off x="622094" y="5384839"/>
            <a:ext cx="8162146" cy="507831"/>
          </a:xfrm>
          <a:prstGeom prst="rect">
            <a:avLst/>
          </a:prstGeom>
        </p:spPr>
        <p:txBody>
          <a:bodyPr wrap="square">
            <a:spAutoFit/>
          </a:bodyPr>
          <a:lstStyle/>
          <a:p>
            <a:pPr marL="285750" indent="-285750">
              <a:lnSpc>
                <a:spcPct val="150000"/>
              </a:lnSpc>
              <a:buFont typeface="Wingdings" panose="05000000000000000000" pitchFamily="2" charset="2"/>
              <a:buChar char="n"/>
            </a:pPr>
            <a:r>
              <a:rPr lang="en-US" altLang="zh-CN" b="1" dirty="0">
                <a:solidFill>
                  <a:srgbClr val="C00000"/>
                </a:solidFill>
                <a:latin typeface="Arial Narrow" charset="0"/>
                <a:ea typeface="Arial Narrow" charset="0"/>
                <a:cs typeface="Arial Narrow" charset="0"/>
              </a:rPr>
              <a:t>WUDA-</a:t>
            </a:r>
            <a:r>
              <a:rPr lang="en-US" altLang="zh-CN" b="1" dirty="0" err="1">
                <a:solidFill>
                  <a:srgbClr val="C00000"/>
                </a:solidFill>
                <a:latin typeface="Arial Narrow" charset="0"/>
                <a:ea typeface="Arial Narrow" charset="0"/>
                <a:cs typeface="Arial Narrow" charset="0"/>
              </a:rPr>
              <a:t>RSImg</a:t>
            </a:r>
            <a:r>
              <a:rPr lang="en-US" altLang="zh-CN" b="1" dirty="0">
                <a:solidFill>
                  <a:srgbClr val="C00000"/>
                </a:solidFill>
                <a:latin typeface="Arial Narrow" charset="0"/>
                <a:ea typeface="Arial Narrow" charset="0"/>
                <a:cs typeface="Arial Narrow" charset="0"/>
              </a:rPr>
              <a:t>:: VOD</a:t>
            </a:r>
            <a:r>
              <a:rPr lang="en-US" altLang="zh-CN" dirty="0" smtClean="0">
                <a:latin typeface="Arial Narrow" charset="0"/>
                <a:ea typeface="Arial Narrow" charset="0"/>
                <a:cs typeface="Arial Narrow" charset="0"/>
              </a:rPr>
              <a:t>:</a:t>
            </a:r>
            <a:r>
              <a:rPr lang="zh-CN" altLang="en-US" dirty="0" smtClean="0">
                <a:latin typeface="Arial Narrow" charset="0"/>
                <a:ea typeface="Arial Narrow" charset="0"/>
                <a:cs typeface="Arial Narrow" charset="0"/>
              </a:rPr>
              <a:t>高分遥感视频目标检测数据</a:t>
            </a:r>
            <a:r>
              <a:rPr lang="zh-CN" altLang="en-US" dirty="0">
                <a:latin typeface="Arial Narrow" charset="0"/>
                <a:ea typeface="Arial Narrow" charset="0"/>
                <a:cs typeface="Arial Narrow" charset="0"/>
              </a:rPr>
              <a:t>集</a:t>
            </a:r>
            <a:r>
              <a:rPr lang="en-US" altLang="zh-CN" dirty="0" smtClean="0">
                <a:latin typeface="Arial Narrow" charset="0"/>
                <a:ea typeface="Arial Narrow" charset="0"/>
                <a:cs typeface="Arial Narrow" charset="0"/>
              </a:rPr>
              <a:t>(Video</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Object</a:t>
            </a:r>
            <a:r>
              <a:rPr lang="zh-CN" altLang="en-US" dirty="0" smtClean="0">
                <a:latin typeface="Arial Narrow" charset="0"/>
                <a:ea typeface="Arial Narrow" charset="0"/>
                <a:cs typeface="Arial Narrow" charset="0"/>
              </a:rPr>
              <a:t> </a:t>
            </a:r>
            <a:r>
              <a:rPr lang="en-US" altLang="zh-CN" dirty="0" smtClean="0">
                <a:latin typeface="Arial Narrow" charset="0"/>
                <a:ea typeface="Arial Narrow" charset="0"/>
                <a:cs typeface="Arial Narrow" charset="0"/>
              </a:rPr>
              <a:t>Detection)</a:t>
            </a:r>
            <a:endParaRPr lang="zh-CN" altLang="en-US" dirty="0">
              <a:latin typeface="Arial Narrow" charset="0"/>
              <a:ea typeface="Arial Narrow" charset="0"/>
              <a:cs typeface="Arial Narrow" charset="0"/>
            </a:endParaRPr>
          </a:p>
        </p:txBody>
      </p:sp>
      <p:sp>
        <p:nvSpPr>
          <p:cNvPr id="3" name="文本框 2"/>
          <p:cNvSpPr txBox="1"/>
          <p:nvPr/>
        </p:nvSpPr>
        <p:spPr>
          <a:xfrm>
            <a:off x="914400" y="2610582"/>
            <a:ext cx="6486327" cy="369332"/>
          </a:xfrm>
          <a:prstGeom prst="rect">
            <a:avLst/>
          </a:prstGeom>
          <a:noFill/>
        </p:spPr>
        <p:txBody>
          <a:bodyPr wrap="none" rtlCol="0">
            <a:spAutoFit/>
          </a:bodyPr>
          <a:lstStyle/>
          <a:p>
            <a:r>
              <a:rPr kumimoji="1" lang="en-US" altLang="zh-CN" dirty="0" smtClean="0">
                <a:hlinkClick r:id="rId2"/>
              </a:rPr>
              <a:t>http://captain.whu.edu.cn/GID</a:t>
            </a:r>
            <a:r>
              <a:rPr kumimoji="1" lang="en-US" altLang="zh-CN" dirty="0" smtClean="0"/>
              <a:t>,</a:t>
            </a:r>
            <a:r>
              <a:rPr kumimoji="1" lang="zh-CN" altLang="en-US" dirty="0" smtClean="0"/>
              <a:t> </a:t>
            </a:r>
            <a:r>
              <a:rPr kumimoji="1" lang="en-US" altLang="zh-CN" dirty="0" smtClean="0"/>
              <a:t>150</a:t>
            </a:r>
            <a:r>
              <a:rPr kumimoji="1" lang="zh-CN" altLang="en-US" dirty="0" smtClean="0"/>
              <a:t>景、</a:t>
            </a:r>
            <a:r>
              <a:rPr kumimoji="1" lang="en-US" altLang="zh-CN" dirty="0" smtClean="0"/>
              <a:t>5</a:t>
            </a:r>
            <a:r>
              <a:rPr kumimoji="1" lang="zh-CN" altLang="en-US" dirty="0" smtClean="0"/>
              <a:t>类典型地物、像素标注 </a:t>
            </a:r>
            <a:endParaRPr kumimoji="1" lang="zh-CN" altLang="en-US" dirty="0"/>
          </a:p>
        </p:txBody>
      </p:sp>
      <p:sp>
        <p:nvSpPr>
          <p:cNvPr id="14" name="文本框 13"/>
          <p:cNvSpPr txBox="1"/>
          <p:nvPr/>
        </p:nvSpPr>
        <p:spPr>
          <a:xfrm>
            <a:off x="914400" y="3409474"/>
            <a:ext cx="6917728" cy="369332"/>
          </a:xfrm>
          <a:prstGeom prst="rect">
            <a:avLst/>
          </a:prstGeom>
          <a:noFill/>
        </p:spPr>
        <p:txBody>
          <a:bodyPr wrap="none" rtlCol="0">
            <a:spAutoFit/>
          </a:bodyPr>
          <a:lstStyle/>
          <a:p>
            <a:r>
              <a:rPr kumimoji="1" lang="en-US" altLang="zh-CN" dirty="0" smtClean="0">
                <a:hlinkClick r:id="rId3"/>
              </a:rPr>
              <a:t>http://captain.whu.edu.cn/AID</a:t>
            </a:r>
            <a:r>
              <a:rPr kumimoji="1" lang="en-US" altLang="zh-CN" dirty="0" smtClean="0"/>
              <a:t>,</a:t>
            </a:r>
            <a:r>
              <a:rPr kumimoji="1" lang="zh-CN" altLang="en-US" dirty="0" smtClean="0"/>
              <a:t> </a:t>
            </a:r>
            <a:r>
              <a:rPr kumimoji="1" lang="en-US" altLang="zh-CN" dirty="0" smtClean="0"/>
              <a:t>AID++</a:t>
            </a:r>
            <a:r>
              <a:rPr kumimoji="1" lang="zh-CN" altLang="en-US" dirty="0" smtClean="0"/>
              <a:t>含</a:t>
            </a:r>
            <a:r>
              <a:rPr kumimoji="1" lang="en-US" altLang="zh-CN" dirty="0" smtClean="0"/>
              <a:t>50</a:t>
            </a:r>
            <a:r>
              <a:rPr kumimoji="1" lang="zh-CN" altLang="en-US" dirty="0" smtClean="0"/>
              <a:t>类，</a:t>
            </a:r>
            <a:r>
              <a:rPr kumimoji="1" lang="en-US" altLang="zh-CN" dirty="0" smtClean="0"/>
              <a:t>100</a:t>
            </a:r>
            <a:r>
              <a:rPr kumimoji="1" lang="zh-CN" altLang="en-US" dirty="0" smtClean="0"/>
              <a:t>万场景级标注数据 </a:t>
            </a:r>
            <a:endParaRPr kumimoji="1" lang="zh-CN" altLang="en-US" dirty="0"/>
          </a:p>
        </p:txBody>
      </p:sp>
      <p:sp>
        <p:nvSpPr>
          <p:cNvPr id="15" name="文本框 14"/>
          <p:cNvSpPr txBox="1"/>
          <p:nvPr/>
        </p:nvSpPr>
        <p:spPr>
          <a:xfrm>
            <a:off x="914400" y="4253655"/>
            <a:ext cx="6663876" cy="369332"/>
          </a:xfrm>
          <a:prstGeom prst="rect">
            <a:avLst/>
          </a:prstGeom>
          <a:noFill/>
        </p:spPr>
        <p:txBody>
          <a:bodyPr wrap="none" rtlCol="0">
            <a:spAutoFit/>
          </a:bodyPr>
          <a:lstStyle/>
          <a:p>
            <a:r>
              <a:rPr kumimoji="1" lang="en-US" altLang="zh-CN" dirty="0" smtClean="0">
                <a:hlinkClick r:id="rId4"/>
              </a:rPr>
              <a:t>http://captain.whu.edu.cn/DOTA</a:t>
            </a:r>
            <a:r>
              <a:rPr kumimoji="1" lang="en-US" altLang="zh-CN" dirty="0" smtClean="0"/>
              <a:t>,</a:t>
            </a:r>
            <a:r>
              <a:rPr kumimoji="1" lang="zh-CN" altLang="en-US" dirty="0" smtClean="0"/>
              <a:t> </a:t>
            </a:r>
            <a:r>
              <a:rPr kumimoji="1" lang="en-US" altLang="zh-CN" dirty="0" smtClean="0"/>
              <a:t>20</a:t>
            </a:r>
            <a:r>
              <a:rPr kumimoji="1" lang="zh-CN" altLang="en-US" dirty="0" smtClean="0"/>
              <a:t>类，</a:t>
            </a:r>
            <a:r>
              <a:rPr kumimoji="1" lang="en-US" altLang="zh-CN" dirty="0"/>
              <a:t>&gt;</a:t>
            </a:r>
            <a:r>
              <a:rPr kumimoji="1" lang="en-US" altLang="zh-CN" dirty="0" smtClean="0"/>
              <a:t>60</a:t>
            </a:r>
            <a:r>
              <a:rPr kumimoji="1" lang="zh-CN" altLang="en-US" dirty="0" smtClean="0"/>
              <a:t>万个精细标注目标框 </a:t>
            </a:r>
            <a:endParaRPr kumimoji="1" lang="zh-CN" altLang="en-US" dirty="0"/>
          </a:p>
        </p:txBody>
      </p:sp>
      <p:sp>
        <p:nvSpPr>
          <p:cNvPr id="16" name="文本框 15"/>
          <p:cNvSpPr txBox="1"/>
          <p:nvPr/>
        </p:nvSpPr>
        <p:spPr>
          <a:xfrm>
            <a:off x="914400" y="5015912"/>
            <a:ext cx="2610715" cy="369332"/>
          </a:xfrm>
          <a:prstGeom prst="rect">
            <a:avLst/>
          </a:prstGeom>
          <a:noFill/>
        </p:spPr>
        <p:txBody>
          <a:bodyPr wrap="none" rtlCol="0">
            <a:spAutoFit/>
          </a:bodyPr>
          <a:lstStyle/>
          <a:p>
            <a:r>
              <a:rPr kumimoji="1" lang="en-US" altLang="zh-CN" dirty="0" smtClean="0"/>
              <a:t>To</a:t>
            </a:r>
            <a:r>
              <a:rPr kumimoji="1" lang="zh-CN" altLang="en-US" dirty="0" smtClean="0"/>
              <a:t> </a:t>
            </a:r>
            <a:r>
              <a:rPr kumimoji="1" lang="en-US" altLang="zh-CN" dirty="0" smtClean="0"/>
              <a:t>be</a:t>
            </a:r>
            <a:r>
              <a:rPr kumimoji="1" lang="zh-CN" altLang="en-US" dirty="0" smtClean="0"/>
              <a:t> </a:t>
            </a:r>
            <a:r>
              <a:rPr kumimoji="1" lang="en-US" altLang="zh-CN" dirty="0" err="1" smtClean="0"/>
              <a:t>relased</a:t>
            </a:r>
            <a:r>
              <a:rPr kumimoji="1" lang="zh-CN" altLang="en-US" dirty="0" smtClean="0"/>
              <a:t> </a:t>
            </a:r>
            <a:r>
              <a:rPr kumimoji="1" lang="en-US" altLang="zh-CN" dirty="0" smtClean="0"/>
              <a:t>in</a:t>
            </a:r>
            <a:r>
              <a:rPr kumimoji="1" lang="zh-CN" altLang="en-US" dirty="0" smtClean="0"/>
              <a:t> </a:t>
            </a:r>
            <a:r>
              <a:rPr kumimoji="1" lang="en-US" altLang="zh-CN" dirty="0" smtClean="0"/>
              <a:t>Oct.</a:t>
            </a:r>
            <a:r>
              <a:rPr kumimoji="1" lang="zh-CN" altLang="en-US" dirty="0" smtClean="0"/>
              <a:t> </a:t>
            </a:r>
            <a:r>
              <a:rPr kumimoji="1" lang="en-US" altLang="zh-CN" dirty="0" smtClean="0"/>
              <a:t>2018</a:t>
            </a:r>
            <a:endParaRPr kumimoji="1" lang="zh-CN" altLang="en-US" dirty="0"/>
          </a:p>
        </p:txBody>
      </p:sp>
      <p:sp>
        <p:nvSpPr>
          <p:cNvPr id="17" name="文本框 16"/>
          <p:cNvSpPr txBox="1"/>
          <p:nvPr/>
        </p:nvSpPr>
        <p:spPr>
          <a:xfrm>
            <a:off x="914400" y="5890016"/>
            <a:ext cx="3025893" cy="369332"/>
          </a:xfrm>
          <a:prstGeom prst="rect">
            <a:avLst/>
          </a:prstGeom>
          <a:noFill/>
        </p:spPr>
        <p:txBody>
          <a:bodyPr wrap="none" rtlCol="0">
            <a:spAutoFit/>
          </a:bodyPr>
          <a:lstStyle/>
          <a:p>
            <a:r>
              <a:rPr kumimoji="1" lang="en-US" altLang="zh-CN" dirty="0" smtClean="0"/>
              <a:t>To</a:t>
            </a:r>
            <a:r>
              <a:rPr kumimoji="1" lang="zh-CN" altLang="en-US" dirty="0" smtClean="0"/>
              <a:t> </a:t>
            </a:r>
            <a:r>
              <a:rPr kumimoji="1" lang="en-US" altLang="zh-CN" dirty="0" smtClean="0"/>
              <a:t>be</a:t>
            </a:r>
            <a:r>
              <a:rPr kumimoji="1" lang="zh-CN" altLang="en-US" dirty="0" smtClean="0"/>
              <a:t> </a:t>
            </a:r>
            <a:r>
              <a:rPr kumimoji="1" lang="en-US" altLang="zh-CN" dirty="0" err="1" smtClean="0"/>
              <a:t>relased</a:t>
            </a:r>
            <a:r>
              <a:rPr kumimoji="1" lang="zh-CN" altLang="en-US" dirty="0" smtClean="0"/>
              <a:t> </a:t>
            </a:r>
            <a:r>
              <a:rPr kumimoji="1" lang="en-US" altLang="zh-CN" dirty="0" smtClean="0"/>
              <a:t>in</a:t>
            </a:r>
            <a:r>
              <a:rPr kumimoji="1" lang="zh-CN" altLang="en-US" dirty="0" smtClean="0"/>
              <a:t> </a:t>
            </a:r>
            <a:r>
              <a:rPr kumimoji="1" lang="en-US" altLang="zh-CN" dirty="0" smtClean="0"/>
              <a:t>Dec.</a:t>
            </a:r>
            <a:r>
              <a:rPr kumimoji="1" lang="zh-CN" altLang="en-US" dirty="0" smtClean="0"/>
              <a:t> </a:t>
            </a:r>
            <a:r>
              <a:rPr kumimoji="1" lang="en-US" altLang="zh-CN" dirty="0" smtClean="0"/>
              <a:t>2018</a:t>
            </a:r>
            <a:r>
              <a:rPr kumimoji="1" lang="zh-CN" altLang="en-US" dirty="0" smtClean="0"/>
              <a:t>， </a:t>
            </a:r>
            <a:endParaRPr kumimoji="1" lang="zh-CN" altLang="en-US" dirty="0"/>
          </a:p>
        </p:txBody>
      </p:sp>
    </p:spTree>
    <p:extLst>
      <p:ext uri="{BB962C8B-B14F-4D97-AF65-F5344CB8AC3E}">
        <p14:creationId xmlns:p14="http://schemas.microsoft.com/office/powerpoint/2010/main" val="4514654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fld id="{0C913308-F349-4B6D-A68A-DD1791B4A57B}" type="slidenum">
              <a:rPr lang="zh-CN" altLang="en-US" smtClean="0"/>
              <a:t>13</a:t>
            </a:fld>
            <a:endParaRPr lang="zh-CN" altLang="en-US"/>
          </a:p>
        </p:txBody>
      </p:sp>
      <p:sp>
        <p:nvSpPr>
          <p:cNvPr id="6" name="文本框 5"/>
          <p:cNvSpPr txBox="1"/>
          <p:nvPr/>
        </p:nvSpPr>
        <p:spPr>
          <a:xfrm>
            <a:off x="241104" y="1221274"/>
            <a:ext cx="7969752" cy="461665"/>
          </a:xfrm>
          <a:prstGeom prst="rect">
            <a:avLst/>
          </a:prstGeom>
          <a:noFill/>
        </p:spPr>
        <p:txBody>
          <a:bodyPr wrap="square" rtlCol="0">
            <a:spAutoFit/>
          </a:bodyPr>
          <a:lstStyle>
            <a:defPPr>
              <a:defRPr lang="zh-CN"/>
            </a:defPPr>
            <a:lvl1pPr marL="285750" indent="-285750">
              <a:buFont typeface="Wingdings" charset="2"/>
              <a:buChar char="n"/>
              <a:defRPr kumimoji="1" sz="2400" b="1">
                <a:latin typeface="Heiti SC Light" charset="-122"/>
                <a:ea typeface="Heiti SC Light" charset="-122"/>
                <a:cs typeface="Heiti SC Light" charset="-122"/>
              </a:defRPr>
            </a:lvl1pPr>
          </a:lstStyle>
          <a:p>
            <a:r>
              <a:rPr lang="zh-CN" altLang="en-US" dirty="0"/>
              <a:t>高分辨率图像结构化表征</a:t>
            </a:r>
          </a:p>
        </p:txBody>
      </p:sp>
      <p:sp>
        <p:nvSpPr>
          <p:cNvPr id="10" name="矩形 9"/>
          <p:cNvSpPr/>
          <p:nvPr/>
        </p:nvSpPr>
        <p:spPr bwMode="auto">
          <a:xfrm>
            <a:off x="508614" y="1874555"/>
            <a:ext cx="3359878" cy="4799384"/>
          </a:xfrm>
          <a:prstGeom prst="rect">
            <a:avLst/>
          </a:prstGeom>
          <a:solidFill>
            <a:schemeClr val="bg1"/>
          </a:solidFill>
          <a:ln w="9525" cap="flat" cmpd="sng" algn="ctr">
            <a:solidFill>
              <a:srgbClr val="404386"/>
            </a:solidFill>
            <a:prstDash val="solid"/>
            <a:round/>
            <a:headEnd type="none" w="med" len="med"/>
            <a:tailEnd type="none" w="med" len="med"/>
          </a:ln>
          <a:effectLst>
            <a:outerShdw blurRad="50800" dist="76200" dir="2700000" algn="tl" rotWithShape="0">
              <a:prstClr val="black">
                <a:alpha val="40000"/>
              </a:prstClr>
            </a:outerShdw>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11" name="矩形 10"/>
          <p:cNvSpPr/>
          <p:nvPr/>
        </p:nvSpPr>
        <p:spPr bwMode="auto">
          <a:xfrm>
            <a:off x="4012887" y="1869976"/>
            <a:ext cx="4792394" cy="4799384"/>
          </a:xfrm>
          <a:prstGeom prst="rect">
            <a:avLst/>
          </a:prstGeom>
          <a:solidFill>
            <a:schemeClr val="bg1"/>
          </a:solidFill>
          <a:ln w="9525" cap="flat" cmpd="sng" algn="ctr">
            <a:solidFill>
              <a:srgbClr val="404386"/>
            </a:solidFill>
            <a:prstDash val="solid"/>
            <a:round/>
            <a:headEnd type="none" w="med" len="med"/>
            <a:tailEnd type="none" w="med" len="med"/>
          </a:ln>
          <a:effectLst>
            <a:outerShdw blurRad="50800" dist="76200" dir="2700000" algn="tl" rotWithShape="0">
              <a:prstClr val="black">
                <a:alpha val="40000"/>
              </a:prstClr>
            </a:outerShdw>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grpSp>
        <p:nvGrpSpPr>
          <p:cNvPr id="12" name="组 11"/>
          <p:cNvGrpSpPr/>
          <p:nvPr/>
        </p:nvGrpSpPr>
        <p:grpSpPr>
          <a:xfrm>
            <a:off x="474496" y="2095605"/>
            <a:ext cx="3314281" cy="4357731"/>
            <a:chOff x="474496" y="1886230"/>
            <a:chExt cx="3314281" cy="4357731"/>
          </a:xfrm>
        </p:grpSpPr>
        <p:pic>
          <p:nvPicPr>
            <p:cNvPr id="13" name="图片 12">
              <a:extLst>
                <a:ext uri="{FF2B5EF4-FFF2-40B4-BE49-F238E27FC236}">
                  <a16:creationId xmlns="" xmlns:a16="http://schemas.microsoft.com/office/drawing/2014/main" id="{444D0D11-1096-4825-85EA-50056385F5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3295" y="1886230"/>
              <a:ext cx="3132437" cy="2488939"/>
            </a:xfrm>
            <a:prstGeom prst="rect">
              <a:avLst/>
            </a:prstGeom>
            <a:effectLst/>
          </p:spPr>
        </p:pic>
        <p:sp>
          <p:nvSpPr>
            <p:cNvPr id="14" name="矩形 13">
              <a:extLst>
                <a:ext uri="{FF2B5EF4-FFF2-40B4-BE49-F238E27FC236}">
                  <a16:creationId xmlns="" xmlns:a16="http://schemas.microsoft.com/office/drawing/2014/main" id="{2E763DFC-3815-4356-BDB7-D4CB24B9A84C}"/>
                </a:ext>
              </a:extLst>
            </p:cNvPr>
            <p:cNvSpPr/>
            <p:nvPr/>
          </p:nvSpPr>
          <p:spPr>
            <a:xfrm>
              <a:off x="474496" y="4442988"/>
              <a:ext cx="3314281" cy="707886"/>
            </a:xfrm>
            <a:prstGeom prst="rect">
              <a:avLst/>
            </a:prstGeom>
          </p:spPr>
          <p:txBody>
            <a:bodyPr wrap="square">
              <a:spAutoFit/>
            </a:bodyPr>
            <a:lstStyle/>
            <a:p>
              <a:pPr algn="ctr">
                <a:lnSpc>
                  <a:spcPts val="2400"/>
                </a:lnSpc>
              </a:pPr>
              <a:r>
                <a:rPr lang="zh-CN" altLang="en-US" sz="2000" dirty="0" smtClean="0">
                  <a:latin typeface="Heiti SC Light" charset="-122"/>
                  <a:ea typeface="Heiti SC Light" charset="-122"/>
                  <a:cs typeface="Heiti SC Light" charset="-122"/>
                </a:rPr>
                <a:t>人脑</a:t>
              </a:r>
              <a:r>
                <a:rPr lang="zh-CN" altLang="en-US" sz="2000" dirty="0">
                  <a:latin typeface="Heiti SC Light" charset="-122"/>
                  <a:ea typeface="Heiti SC Light" charset="-122"/>
                  <a:cs typeface="Heiti SC Light" charset="-122"/>
                </a:rPr>
                <a:t>的层次化视觉认知通路</a:t>
              </a:r>
              <a:endParaRPr lang="en-US" altLang="zh-CN" sz="2000" dirty="0">
                <a:latin typeface="Heiti SC Light" charset="-122"/>
                <a:ea typeface="Heiti SC Light" charset="-122"/>
                <a:cs typeface="Heiti SC Light" charset="-122"/>
              </a:endParaRPr>
            </a:p>
            <a:p>
              <a:pPr algn="ctr">
                <a:lnSpc>
                  <a:spcPts val="2400"/>
                </a:lnSpc>
              </a:pPr>
              <a:r>
                <a:rPr lang="zh-CN" altLang="en-US" sz="1400" dirty="0">
                  <a:solidFill>
                    <a:schemeClr val="bg1">
                      <a:lumMod val="50000"/>
                    </a:schemeClr>
                  </a:solidFill>
                  <a:latin typeface="Heiti SC Light" charset="-122"/>
                  <a:ea typeface="Heiti SC Light" charset="-122"/>
                  <a:cs typeface="Heiti SC Light" charset="-122"/>
                </a:rPr>
                <a:t>（诺贝尔生理学</a:t>
              </a:r>
              <a:r>
                <a:rPr lang="en-US" altLang="zh-CN" sz="1400" dirty="0">
                  <a:solidFill>
                    <a:schemeClr val="bg1">
                      <a:lumMod val="50000"/>
                    </a:schemeClr>
                  </a:solidFill>
                  <a:latin typeface="Heiti SC Light" charset="-122"/>
                  <a:ea typeface="Heiti SC Light" charset="-122"/>
                  <a:cs typeface="Heiti SC Light" charset="-122"/>
                </a:rPr>
                <a:t>/</a:t>
              </a:r>
              <a:r>
                <a:rPr lang="zh-CN" altLang="en-US" sz="1400" dirty="0">
                  <a:solidFill>
                    <a:schemeClr val="bg1">
                      <a:lumMod val="50000"/>
                    </a:schemeClr>
                  </a:solidFill>
                  <a:latin typeface="Heiti SC Light" charset="-122"/>
                  <a:ea typeface="Heiti SC Light" charset="-122"/>
                  <a:cs typeface="Heiti SC Light" charset="-122"/>
                </a:rPr>
                <a:t>医学奖，</a:t>
              </a:r>
              <a:r>
                <a:rPr lang="en-US" altLang="zh-CN" sz="1400" dirty="0">
                  <a:solidFill>
                    <a:schemeClr val="bg1">
                      <a:lumMod val="50000"/>
                    </a:schemeClr>
                  </a:solidFill>
                  <a:latin typeface="Heiti SC Light" charset="-122"/>
                  <a:ea typeface="Heiti SC Light" charset="-122"/>
                  <a:cs typeface="Heiti SC Light" charset="-122"/>
                </a:rPr>
                <a:t>1981</a:t>
              </a:r>
              <a:r>
                <a:rPr lang="zh-CN" altLang="en-US" sz="1400" dirty="0">
                  <a:solidFill>
                    <a:schemeClr val="bg1">
                      <a:lumMod val="50000"/>
                    </a:schemeClr>
                  </a:solidFill>
                  <a:latin typeface="Heiti SC Light" charset="-122"/>
                  <a:ea typeface="Heiti SC Light" charset="-122"/>
                  <a:cs typeface="Heiti SC Light" charset="-122"/>
                </a:rPr>
                <a:t>）</a:t>
              </a:r>
            </a:p>
          </p:txBody>
        </p:sp>
        <p:pic>
          <p:nvPicPr>
            <p:cNvPr id="15" name="Picture 4" descr="Torsten Wiesel çå¾åç»æ">
              <a:extLst>
                <a:ext uri="{FF2B5EF4-FFF2-40B4-BE49-F238E27FC236}">
                  <a16:creationId xmlns="" xmlns:a16="http://schemas.microsoft.com/office/drawing/2014/main" id="{6ED69144-AA52-48AF-90F6-716BF0154C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7150" y="5180131"/>
              <a:ext cx="1074699" cy="1061431"/>
            </a:xfrm>
            <a:prstGeom prst="rect">
              <a:avLst/>
            </a:prstGeom>
            <a:noFill/>
            <a:extLst>
              <a:ext uri="{909E8E84-426E-40DD-AFC4-6F175D3DCCD1}">
                <a14:hiddenFill xmlns:a14="http://schemas.microsoft.com/office/drawing/2010/main">
                  <a:solidFill>
                    <a:srgbClr val="FFFFFF"/>
                  </a:solidFill>
                </a14:hiddenFill>
              </a:ext>
            </a:extLst>
          </p:spPr>
        </p:pic>
        <p:pic>
          <p:nvPicPr>
            <p:cNvPr id="16" name="图片 15">
              <a:extLst>
                <a:ext uri="{FF2B5EF4-FFF2-40B4-BE49-F238E27FC236}">
                  <a16:creationId xmlns="" xmlns:a16="http://schemas.microsoft.com/office/drawing/2014/main" id="{120DABBA-1977-40E4-B47A-F7CEBE48E5A9}"/>
                </a:ext>
              </a:extLst>
            </p:cNvPr>
            <p:cNvPicPr>
              <a:picLocks noChangeAspect="1"/>
            </p:cNvPicPr>
            <p:nvPr/>
          </p:nvPicPr>
          <p:blipFill>
            <a:blip r:embed="rId4"/>
            <a:stretch>
              <a:fillRect/>
            </a:stretch>
          </p:blipFill>
          <p:spPr>
            <a:xfrm>
              <a:off x="973848" y="5180131"/>
              <a:ext cx="1063830" cy="1063830"/>
            </a:xfrm>
            <a:prstGeom prst="rect">
              <a:avLst/>
            </a:prstGeom>
          </p:spPr>
        </p:pic>
      </p:grpSp>
      <p:grpSp>
        <p:nvGrpSpPr>
          <p:cNvPr id="17" name="组 16"/>
          <p:cNvGrpSpPr/>
          <p:nvPr/>
        </p:nvGrpSpPr>
        <p:grpSpPr>
          <a:xfrm>
            <a:off x="4012887" y="2107540"/>
            <a:ext cx="4722145" cy="4417804"/>
            <a:chOff x="4067944" y="2120781"/>
            <a:chExt cx="4722145" cy="4417804"/>
          </a:xfrm>
        </p:grpSpPr>
        <p:grpSp>
          <p:nvGrpSpPr>
            <p:cNvPr id="18" name="组合 43">
              <a:extLst>
                <a:ext uri="{FF2B5EF4-FFF2-40B4-BE49-F238E27FC236}">
                  <a16:creationId xmlns="" xmlns:a16="http://schemas.microsoft.com/office/drawing/2014/main" id="{AEB32F8F-E47F-40FD-82A7-6BA012F48DF6}"/>
                </a:ext>
              </a:extLst>
            </p:cNvPr>
            <p:cNvGrpSpPr/>
            <p:nvPr/>
          </p:nvGrpSpPr>
          <p:grpSpPr>
            <a:xfrm>
              <a:off x="5767527" y="5012446"/>
              <a:ext cx="762013" cy="216768"/>
              <a:chOff x="5705430" y="4509120"/>
              <a:chExt cx="762013" cy="216768"/>
            </a:xfrm>
          </p:grpSpPr>
          <p:sp>
            <p:nvSpPr>
              <p:cNvPr id="137" name="椭圆 136">
                <a:extLst>
                  <a:ext uri="{FF2B5EF4-FFF2-40B4-BE49-F238E27FC236}">
                    <a16:creationId xmlns="" xmlns:a16="http://schemas.microsoft.com/office/drawing/2014/main" id="{7B833D15-B657-487F-BA90-4DC33E13B364}"/>
                  </a:ext>
                </a:extLst>
              </p:cNvPr>
              <p:cNvSpPr>
                <a:spLocks noChangeAspect="1"/>
              </p:cNvSpPr>
              <p:nvPr/>
            </p:nvSpPr>
            <p:spPr bwMode="auto">
              <a:xfrm>
                <a:off x="5705430" y="4509864"/>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38" name="直接连接符 17">
                <a:extLst>
                  <a:ext uri="{FF2B5EF4-FFF2-40B4-BE49-F238E27FC236}">
                    <a16:creationId xmlns="" xmlns:a16="http://schemas.microsoft.com/office/drawing/2014/main" id="{A1C39F1E-A59A-406D-A816-ECB89FE9E291}"/>
                  </a:ext>
                </a:extLst>
              </p:cNvPr>
              <p:cNvCxnSpPr>
                <a:cxnSpLocks noChangeAspect="1"/>
              </p:cNvCxnSpPr>
              <p:nvPr/>
            </p:nvCxnSpPr>
            <p:spPr bwMode="auto">
              <a:xfrm flipV="1">
                <a:off x="5759436" y="4607272"/>
                <a:ext cx="108012" cy="3600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39" name="椭圆 138">
                <a:extLst>
                  <a:ext uri="{FF2B5EF4-FFF2-40B4-BE49-F238E27FC236}">
                    <a16:creationId xmlns="" xmlns:a16="http://schemas.microsoft.com/office/drawing/2014/main" id="{EB95DCFE-355E-4754-B3BA-19B21DB54323}"/>
                  </a:ext>
                </a:extLst>
              </p:cNvPr>
              <p:cNvSpPr>
                <a:spLocks noChangeAspect="1"/>
              </p:cNvSpPr>
              <p:nvPr/>
            </p:nvSpPr>
            <p:spPr bwMode="auto">
              <a:xfrm>
                <a:off x="6251419" y="4509120"/>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dirty="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40" name="直接连接符 23">
                <a:extLst>
                  <a:ext uri="{FF2B5EF4-FFF2-40B4-BE49-F238E27FC236}">
                    <a16:creationId xmlns="" xmlns:a16="http://schemas.microsoft.com/office/drawing/2014/main" id="{8F75FE0F-4B38-4D75-890C-EFDA7CCD8547}"/>
                  </a:ext>
                </a:extLst>
              </p:cNvPr>
              <p:cNvCxnSpPr>
                <a:cxnSpLocks noChangeAspect="1"/>
              </p:cNvCxnSpPr>
              <p:nvPr/>
            </p:nvCxnSpPr>
            <p:spPr bwMode="auto">
              <a:xfrm>
                <a:off x="6314133" y="4571268"/>
                <a:ext cx="90595" cy="108011"/>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41" name="椭圆 140">
                <a:extLst>
                  <a:ext uri="{FF2B5EF4-FFF2-40B4-BE49-F238E27FC236}">
                    <a16:creationId xmlns="" xmlns:a16="http://schemas.microsoft.com/office/drawing/2014/main" id="{6428C51F-EC89-4E62-AEBE-42A2791F2622}"/>
                  </a:ext>
                </a:extLst>
              </p:cNvPr>
              <p:cNvSpPr>
                <a:spLocks noChangeAspect="1"/>
              </p:cNvSpPr>
              <p:nvPr/>
            </p:nvSpPr>
            <p:spPr bwMode="auto">
              <a:xfrm>
                <a:off x="5982085" y="4509120"/>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42" name="直接连接符 25">
                <a:extLst>
                  <a:ext uri="{FF2B5EF4-FFF2-40B4-BE49-F238E27FC236}">
                    <a16:creationId xmlns="" xmlns:a16="http://schemas.microsoft.com/office/drawing/2014/main" id="{6A827A4C-D9D4-430F-8370-F6A5D7550167}"/>
                  </a:ext>
                </a:extLst>
              </p:cNvPr>
              <p:cNvCxnSpPr>
                <a:cxnSpLocks noChangeAspect="1"/>
              </p:cNvCxnSpPr>
              <p:nvPr/>
            </p:nvCxnSpPr>
            <p:spPr bwMode="auto">
              <a:xfrm flipH="1" flipV="1">
                <a:off x="6084616" y="4542735"/>
                <a:ext cx="3654" cy="14879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19" name="组合 44">
              <a:extLst>
                <a:ext uri="{FF2B5EF4-FFF2-40B4-BE49-F238E27FC236}">
                  <a16:creationId xmlns="" xmlns:a16="http://schemas.microsoft.com/office/drawing/2014/main" id="{08325577-6EAD-4D9B-912D-05261F64D8B1}"/>
                </a:ext>
              </a:extLst>
            </p:cNvPr>
            <p:cNvGrpSpPr/>
            <p:nvPr/>
          </p:nvGrpSpPr>
          <p:grpSpPr>
            <a:xfrm>
              <a:off x="6601548" y="5011702"/>
              <a:ext cx="762013" cy="216768"/>
              <a:chOff x="5705430" y="4509120"/>
              <a:chExt cx="762013" cy="216768"/>
            </a:xfrm>
          </p:grpSpPr>
          <p:sp>
            <p:nvSpPr>
              <p:cNvPr id="131" name="椭圆 130">
                <a:extLst>
                  <a:ext uri="{FF2B5EF4-FFF2-40B4-BE49-F238E27FC236}">
                    <a16:creationId xmlns="" xmlns:a16="http://schemas.microsoft.com/office/drawing/2014/main" id="{D5C0C990-1E0C-4DC8-AFA7-EA213EBC19AB}"/>
                  </a:ext>
                </a:extLst>
              </p:cNvPr>
              <p:cNvSpPr>
                <a:spLocks noChangeAspect="1"/>
              </p:cNvSpPr>
              <p:nvPr/>
            </p:nvSpPr>
            <p:spPr bwMode="auto">
              <a:xfrm>
                <a:off x="5705430" y="4509864"/>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32" name="直接连接符 48">
                <a:extLst>
                  <a:ext uri="{FF2B5EF4-FFF2-40B4-BE49-F238E27FC236}">
                    <a16:creationId xmlns="" xmlns:a16="http://schemas.microsoft.com/office/drawing/2014/main" id="{388D213B-D093-489B-8A60-57AED8C3242D}"/>
                  </a:ext>
                </a:extLst>
              </p:cNvPr>
              <p:cNvCxnSpPr>
                <a:cxnSpLocks noChangeAspect="1"/>
              </p:cNvCxnSpPr>
              <p:nvPr/>
            </p:nvCxnSpPr>
            <p:spPr bwMode="auto">
              <a:xfrm flipV="1">
                <a:off x="5759436" y="4607272"/>
                <a:ext cx="108012" cy="3600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33" name="椭圆 132">
                <a:extLst>
                  <a:ext uri="{FF2B5EF4-FFF2-40B4-BE49-F238E27FC236}">
                    <a16:creationId xmlns="" xmlns:a16="http://schemas.microsoft.com/office/drawing/2014/main" id="{8190B5B5-160F-4EE6-B64B-41304222E5C9}"/>
                  </a:ext>
                </a:extLst>
              </p:cNvPr>
              <p:cNvSpPr>
                <a:spLocks noChangeAspect="1"/>
              </p:cNvSpPr>
              <p:nvPr/>
            </p:nvSpPr>
            <p:spPr bwMode="auto">
              <a:xfrm>
                <a:off x="6251419" y="4509120"/>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dirty="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34" name="直接连接符 50">
                <a:extLst>
                  <a:ext uri="{FF2B5EF4-FFF2-40B4-BE49-F238E27FC236}">
                    <a16:creationId xmlns="" xmlns:a16="http://schemas.microsoft.com/office/drawing/2014/main" id="{C50D9A65-017F-4677-A1FD-CDB103644EC3}"/>
                  </a:ext>
                </a:extLst>
              </p:cNvPr>
              <p:cNvCxnSpPr>
                <a:cxnSpLocks noChangeAspect="1"/>
              </p:cNvCxnSpPr>
              <p:nvPr/>
            </p:nvCxnSpPr>
            <p:spPr bwMode="auto">
              <a:xfrm>
                <a:off x="6314133" y="4571268"/>
                <a:ext cx="90595" cy="108011"/>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35" name="椭圆 134">
                <a:extLst>
                  <a:ext uri="{FF2B5EF4-FFF2-40B4-BE49-F238E27FC236}">
                    <a16:creationId xmlns="" xmlns:a16="http://schemas.microsoft.com/office/drawing/2014/main" id="{F56F11E5-1A26-4576-8216-413C2732EE7E}"/>
                  </a:ext>
                </a:extLst>
              </p:cNvPr>
              <p:cNvSpPr>
                <a:spLocks noChangeAspect="1"/>
              </p:cNvSpPr>
              <p:nvPr/>
            </p:nvSpPr>
            <p:spPr bwMode="auto">
              <a:xfrm>
                <a:off x="5982085" y="4509120"/>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36" name="直接连接符 52">
                <a:extLst>
                  <a:ext uri="{FF2B5EF4-FFF2-40B4-BE49-F238E27FC236}">
                    <a16:creationId xmlns="" xmlns:a16="http://schemas.microsoft.com/office/drawing/2014/main" id="{374AF822-8A30-4CAD-B152-C76FE27B391D}"/>
                  </a:ext>
                </a:extLst>
              </p:cNvPr>
              <p:cNvCxnSpPr>
                <a:cxnSpLocks noChangeAspect="1"/>
              </p:cNvCxnSpPr>
              <p:nvPr/>
            </p:nvCxnSpPr>
            <p:spPr bwMode="auto">
              <a:xfrm flipH="1" flipV="1">
                <a:off x="6084616" y="4542735"/>
                <a:ext cx="3654" cy="14879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20" name="组合 53">
              <a:extLst>
                <a:ext uri="{FF2B5EF4-FFF2-40B4-BE49-F238E27FC236}">
                  <a16:creationId xmlns="" xmlns:a16="http://schemas.microsoft.com/office/drawing/2014/main" id="{8509CEE1-9371-4B21-BF99-C9C1DB7A6C8E}"/>
                </a:ext>
              </a:extLst>
            </p:cNvPr>
            <p:cNvGrpSpPr/>
            <p:nvPr/>
          </p:nvGrpSpPr>
          <p:grpSpPr>
            <a:xfrm>
              <a:off x="7431626" y="5009972"/>
              <a:ext cx="762013" cy="216768"/>
              <a:chOff x="5705430" y="4509120"/>
              <a:chExt cx="762013" cy="216768"/>
            </a:xfrm>
          </p:grpSpPr>
          <p:sp>
            <p:nvSpPr>
              <p:cNvPr id="125" name="椭圆 124">
                <a:extLst>
                  <a:ext uri="{FF2B5EF4-FFF2-40B4-BE49-F238E27FC236}">
                    <a16:creationId xmlns="" xmlns:a16="http://schemas.microsoft.com/office/drawing/2014/main" id="{18CF5EF0-19F3-4EED-B4F2-5314CBC8C801}"/>
                  </a:ext>
                </a:extLst>
              </p:cNvPr>
              <p:cNvSpPr>
                <a:spLocks noChangeAspect="1"/>
              </p:cNvSpPr>
              <p:nvPr/>
            </p:nvSpPr>
            <p:spPr bwMode="auto">
              <a:xfrm>
                <a:off x="5705430" y="4509864"/>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26" name="直接连接符 57">
                <a:extLst>
                  <a:ext uri="{FF2B5EF4-FFF2-40B4-BE49-F238E27FC236}">
                    <a16:creationId xmlns="" xmlns:a16="http://schemas.microsoft.com/office/drawing/2014/main" id="{5D759AD4-7BA3-498A-A449-E9B3DF4A0AFB}"/>
                  </a:ext>
                </a:extLst>
              </p:cNvPr>
              <p:cNvCxnSpPr>
                <a:cxnSpLocks noChangeAspect="1"/>
              </p:cNvCxnSpPr>
              <p:nvPr/>
            </p:nvCxnSpPr>
            <p:spPr bwMode="auto">
              <a:xfrm flipV="1">
                <a:off x="5759436" y="4607272"/>
                <a:ext cx="108012" cy="3600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27" name="椭圆 126">
                <a:extLst>
                  <a:ext uri="{FF2B5EF4-FFF2-40B4-BE49-F238E27FC236}">
                    <a16:creationId xmlns="" xmlns:a16="http://schemas.microsoft.com/office/drawing/2014/main" id="{45D29D56-AAD7-4F5F-92E3-D8D2F7921DF2}"/>
                  </a:ext>
                </a:extLst>
              </p:cNvPr>
              <p:cNvSpPr>
                <a:spLocks noChangeAspect="1"/>
              </p:cNvSpPr>
              <p:nvPr/>
            </p:nvSpPr>
            <p:spPr bwMode="auto">
              <a:xfrm>
                <a:off x="6251419" y="4509120"/>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dirty="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28" name="直接连接符 59">
                <a:extLst>
                  <a:ext uri="{FF2B5EF4-FFF2-40B4-BE49-F238E27FC236}">
                    <a16:creationId xmlns="" xmlns:a16="http://schemas.microsoft.com/office/drawing/2014/main" id="{A13FAA9E-DCCE-4EC5-9133-A161DA7C42D1}"/>
                  </a:ext>
                </a:extLst>
              </p:cNvPr>
              <p:cNvCxnSpPr>
                <a:cxnSpLocks noChangeAspect="1"/>
              </p:cNvCxnSpPr>
              <p:nvPr/>
            </p:nvCxnSpPr>
            <p:spPr bwMode="auto">
              <a:xfrm>
                <a:off x="6314133" y="4571268"/>
                <a:ext cx="90595" cy="108011"/>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29" name="椭圆 128">
                <a:extLst>
                  <a:ext uri="{FF2B5EF4-FFF2-40B4-BE49-F238E27FC236}">
                    <a16:creationId xmlns="" xmlns:a16="http://schemas.microsoft.com/office/drawing/2014/main" id="{9BE24659-7178-4708-ACBF-D678CD23F5BA}"/>
                  </a:ext>
                </a:extLst>
              </p:cNvPr>
              <p:cNvSpPr>
                <a:spLocks noChangeAspect="1"/>
              </p:cNvSpPr>
              <p:nvPr/>
            </p:nvSpPr>
            <p:spPr bwMode="auto">
              <a:xfrm>
                <a:off x="5982085" y="4509120"/>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30" name="直接连接符 61">
                <a:extLst>
                  <a:ext uri="{FF2B5EF4-FFF2-40B4-BE49-F238E27FC236}">
                    <a16:creationId xmlns="" xmlns:a16="http://schemas.microsoft.com/office/drawing/2014/main" id="{F5A06F83-30D1-4E18-86D1-DC94311845B4}"/>
                  </a:ext>
                </a:extLst>
              </p:cNvPr>
              <p:cNvCxnSpPr>
                <a:cxnSpLocks noChangeAspect="1"/>
              </p:cNvCxnSpPr>
              <p:nvPr/>
            </p:nvCxnSpPr>
            <p:spPr bwMode="auto">
              <a:xfrm flipH="1" flipV="1">
                <a:off x="6084616" y="4542735"/>
                <a:ext cx="3654" cy="14879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21" name="组合 37">
              <a:extLst>
                <a:ext uri="{FF2B5EF4-FFF2-40B4-BE49-F238E27FC236}">
                  <a16:creationId xmlns="" xmlns:a16="http://schemas.microsoft.com/office/drawing/2014/main" id="{6A445AC8-9F09-4F98-AEA1-DB90A4551CB0}"/>
                </a:ext>
              </a:extLst>
            </p:cNvPr>
            <p:cNvGrpSpPr/>
            <p:nvPr/>
          </p:nvGrpSpPr>
          <p:grpSpPr>
            <a:xfrm>
              <a:off x="5569783" y="5477154"/>
              <a:ext cx="2530609" cy="1061431"/>
              <a:chOff x="5785807" y="5769963"/>
              <a:chExt cx="2530609" cy="1061431"/>
            </a:xfrm>
          </p:grpSpPr>
          <p:pic>
            <p:nvPicPr>
              <p:cNvPr id="121" name="图片 120">
                <a:extLst>
                  <a:ext uri="{FF2B5EF4-FFF2-40B4-BE49-F238E27FC236}">
                    <a16:creationId xmlns="" xmlns:a16="http://schemas.microsoft.com/office/drawing/2014/main" id="{615141C1-DAF5-4EAE-850E-96D68BF2BD87}"/>
                  </a:ext>
                </a:extLst>
              </p:cNvPr>
              <p:cNvPicPr>
                <a:picLocks noChangeAspect="1"/>
              </p:cNvPicPr>
              <p:nvPr/>
            </p:nvPicPr>
            <p:blipFill rotWithShape="1">
              <a:blip r:embed="rId5"/>
              <a:srcRect t="14380" r="21402" b="21451"/>
              <a:stretch/>
            </p:blipFill>
            <p:spPr>
              <a:xfrm>
                <a:off x="5785807" y="5769963"/>
                <a:ext cx="2530609" cy="1061431"/>
              </a:xfrm>
              <a:prstGeom prst="rect">
                <a:avLst/>
              </a:prstGeom>
            </p:spPr>
          </p:pic>
          <p:sp>
            <p:nvSpPr>
              <p:cNvPr id="122" name="椭圆 121">
                <a:extLst>
                  <a:ext uri="{FF2B5EF4-FFF2-40B4-BE49-F238E27FC236}">
                    <a16:creationId xmlns="" xmlns:a16="http://schemas.microsoft.com/office/drawing/2014/main" id="{934F1B42-98F8-4499-BE00-CE8D146850E8}"/>
                  </a:ext>
                </a:extLst>
              </p:cNvPr>
              <p:cNvSpPr/>
              <p:nvPr/>
            </p:nvSpPr>
            <p:spPr bwMode="auto">
              <a:xfrm>
                <a:off x="6279459" y="6411883"/>
                <a:ext cx="216024" cy="216024"/>
              </a:xfrm>
              <a:prstGeom prst="ellipse">
                <a:avLst/>
              </a:prstGeom>
              <a:solidFill>
                <a:srgbClr val="FFFFFF"/>
              </a:solidFill>
              <a:ln w="2540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123" name="椭圆 122">
                <a:extLst>
                  <a:ext uri="{FF2B5EF4-FFF2-40B4-BE49-F238E27FC236}">
                    <a16:creationId xmlns="" xmlns:a16="http://schemas.microsoft.com/office/drawing/2014/main" id="{6E0E844F-7800-443D-AC6E-8251AC289330}"/>
                  </a:ext>
                </a:extLst>
              </p:cNvPr>
              <p:cNvSpPr/>
              <p:nvPr/>
            </p:nvSpPr>
            <p:spPr bwMode="auto">
              <a:xfrm>
                <a:off x="6977092" y="6130100"/>
                <a:ext cx="216024" cy="216024"/>
              </a:xfrm>
              <a:prstGeom prst="ellipse">
                <a:avLst/>
              </a:prstGeom>
              <a:solidFill>
                <a:srgbClr val="FFFFFF"/>
              </a:solidFill>
              <a:ln w="2540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124" name="椭圆 123">
                <a:extLst>
                  <a:ext uri="{FF2B5EF4-FFF2-40B4-BE49-F238E27FC236}">
                    <a16:creationId xmlns="" xmlns:a16="http://schemas.microsoft.com/office/drawing/2014/main" id="{A5466467-1ED4-4292-A4DE-D830E70204C8}"/>
                  </a:ext>
                </a:extLst>
              </p:cNvPr>
              <p:cNvSpPr/>
              <p:nvPr/>
            </p:nvSpPr>
            <p:spPr bwMode="auto">
              <a:xfrm>
                <a:off x="7554397" y="6437470"/>
                <a:ext cx="216024" cy="216024"/>
              </a:xfrm>
              <a:prstGeom prst="ellipse">
                <a:avLst/>
              </a:prstGeom>
              <a:solidFill>
                <a:srgbClr val="FFFFFF"/>
              </a:solidFill>
              <a:ln w="2540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grpSp>
        <p:cxnSp>
          <p:nvCxnSpPr>
            <p:cNvPr id="22" name="直接箭头连接符 67">
              <a:extLst>
                <a:ext uri="{FF2B5EF4-FFF2-40B4-BE49-F238E27FC236}">
                  <a16:creationId xmlns="" xmlns:a16="http://schemas.microsoft.com/office/drawing/2014/main" id="{2FF07E01-943E-4F25-8958-DD57360ADC32}"/>
                </a:ext>
              </a:extLst>
            </p:cNvPr>
            <p:cNvCxnSpPr>
              <a:cxnSpLocks/>
              <a:stCxn id="72" idx="0"/>
              <a:endCxn id="86" idx="4"/>
            </p:cNvCxnSpPr>
            <p:nvPr/>
          </p:nvCxnSpPr>
          <p:spPr bwMode="auto">
            <a:xfrm flipH="1" flipV="1">
              <a:off x="5591011" y="5226740"/>
              <a:ext cx="580436" cy="892334"/>
            </a:xfrm>
            <a:prstGeom prst="straightConnector1">
              <a:avLst/>
            </a:prstGeom>
            <a:solidFill>
              <a:schemeClr val="accent1"/>
            </a:solidFill>
            <a:ln w="1905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3" name="直接箭头连接符 69">
              <a:extLst>
                <a:ext uri="{FF2B5EF4-FFF2-40B4-BE49-F238E27FC236}">
                  <a16:creationId xmlns="" xmlns:a16="http://schemas.microsoft.com/office/drawing/2014/main" id="{44E2F9DF-A16C-47F2-989A-ECE3B1B0AB7C}"/>
                </a:ext>
              </a:extLst>
            </p:cNvPr>
            <p:cNvCxnSpPr>
              <a:cxnSpLocks/>
              <a:stCxn id="73" idx="0"/>
              <a:endCxn id="56" idx="4"/>
            </p:cNvCxnSpPr>
            <p:nvPr/>
          </p:nvCxnSpPr>
          <p:spPr bwMode="auto">
            <a:xfrm flipH="1" flipV="1">
              <a:off x="6709560" y="5228470"/>
              <a:ext cx="159520" cy="608821"/>
            </a:xfrm>
            <a:prstGeom prst="straightConnector1">
              <a:avLst/>
            </a:prstGeom>
            <a:solidFill>
              <a:schemeClr val="accent1"/>
            </a:solidFill>
            <a:ln w="1905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4" name="直接箭头连接符 71">
              <a:extLst>
                <a:ext uri="{FF2B5EF4-FFF2-40B4-BE49-F238E27FC236}">
                  <a16:creationId xmlns="" xmlns:a16="http://schemas.microsoft.com/office/drawing/2014/main" id="{108A910E-7956-4671-9AD3-23A6F95A6BA9}"/>
                </a:ext>
              </a:extLst>
            </p:cNvPr>
            <p:cNvCxnSpPr>
              <a:cxnSpLocks/>
              <a:stCxn id="74" idx="7"/>
              <a:endCxn id="69" idx="4"/>
            </p:cNvCxnSpPr>
            <p:nvPr/>
          </p:nvCxnSpPr>
          <p:spPr bwMode="auto">
            <a:xfrm flipV="1">
              <a:off x="7522761" y="5225996"/>
              <a:ext cx="293532" cy="950301"/>
            </a:xfrm>
            <a:prstGeom prst="straightConnector1">
              <a:avLst/>
            </a:prstGeom>
            <a:solidFill>
              <a:schemeClr val="accent1"/>
            </a:solidFill>
            <a:ln w="1905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25" name="组合 72">
              <a:extLst>
                <a:ext uri="{FF2B5EF4-FFF2-40B4-BE49-F238E27FC236}">
                  <a16:creationId xmlns="" xmlns:a16="http://schemas.microsoft.com/office/drawing/2014/main" id="{D92A0E67-416C-45D7-BB51-DCB75E63B23D}"/>
                </a:ext>
              </a:extLst>
            </p:cNvPr>
            <p:cNvGrpSpPr/>
            <p:nvPr/>
          </p:nvGrpSpPr>
          <p:grpSpPr>
            <a:xfrm>
              <a:off x="4937010" y="5010716"/>
              <a:ext cx="762013" cy="216768"/>
              <a:chOff x="5705430" y="4509120"/>
              <a:chExt cx="762013" cy="216768"/>
            </a:xfrm>
          </p:grpSpPr>
          <p:sp>
            <p:nvSpPr>
              <p:cNvPr id="115" name="椭圆 114">
                <a:extLst>
                  <a:ext uri="{FF2B5EF4-FFF2-40B4-BE49-F238E27FC236}">
                    <a16:creationId xmlns="" xmlns:a16="http://schemas.microsoft.com/office/drawing/2014/main" id="{16FBE1BA-CA82-47F8-AEF3-555CBC67B8F0}"/>
                  </a:ext>
                </a:extLst>
              </p:cNvPr>
              <p:cNvSpPr>
                <a:spLocks noChangeAspect="1"/>
              </p:cNvSpPr>
              <p:nvPr/>
            </p:nvSpPr>
            <p:spPr bwMode="auto">
              <a:xfrm>
                <a:off x="5705430" y="4509864"/>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16" name="直接连接符 76">
                <a:extLst>
                  <a:ext uri="{FF2B5EF4-FFF2-40B4-BE49-F238E27FC236}">
                    <a16:creationId xmlns="" xmlns:a16="http://schemas.microsoft.com/office/drawing/2014/main" id="{001FB417-4CD0-4DAF-834E-2CE4F50C6346}"/>
                  </a:ext>
                </a:extLst>
              </p:cNvPr>
              <p:cNvCxnSpPr>
                <a:cxnSpLocks noChangeAspect="1"/>
              </p:cNvCxnSpPr>
              <p:nvPr/>
            </p:nvCxnSpPr>
            <p:spPr bwMode="auto">
              <a:xfrm flipV="1">
                <a:off x="5759436" y="4607272"/>
                <a:ext cx="108012" cy="3600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17" name="椭圆 116">
                <a:extLst>
                  <a:ext uri="{FF2B5EF4-FFF2-40B4-BE49-F238E27FC236}">
                    <a16:creationId xmlns="" xmlns:a16="http://schemas.microsoft.com/office/drawing/2014/main" id="{632E474A-D9D1-4357-A5F8-E67611D48894}"/>
                  </a:ext>
                </a:extLst>
              </p:cNvPr>
              <p:cNvSpPr>
                <a:spLocks noChangeAspect="1"/>
              </p:cNvSpPr>
              <p:nvPr/>
            </p:nvSpPr>
            <p:spPr bwMode="auto">
              <a:xfrm>
                <a:off x="6251419" y="4509120"/>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dirty="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18" name="直接连接符 78">
                <a:extLst>
                  <a:ext uri="{FF2B5EF4-FFF2-40B4-BE49-F238E27FC236}">
                    <a16:creationId xmlns="" xmlns:a16="http://schemas.microsoft.com/office/drawing/2014/main" id="{DBDCDCBC-2062-4856-AFD1-F9CB6A3F803D}"/>
                  </a:ext>
                </a:extLst>
              </p:cNvPr>
              <p:cNvCxnSpPr>
                <a:cxnSpLocks noChangeAspect="1"/>
              </p:cNvCxnSpPr>
              <p:nvPr/>
            </p:nvCxnSpPr>
            <p:spPr bwMode="auto">
              <a:xfrm>
                <a:off x="6314133" y="4571268"/>
                <a:ext cx="90595" cy="108011"/>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19" name="椭圆 118">
                <a:extLst>
                  <a:ext uri="{FF2B5EF4-FFF2-40B4-BE49-F238E27FC236}">
                    <a16:creationId xmlns="" xmlns:a16="http://schemas.microsoft.com/office/drawing/2014/main" id="{2C4D3EB3-D803-4D3F-97A1-17037817CF05}"/>
                  </a:ext>
                </a:extLst>
              </p:cNvPr>
              <p:cNvSpPr>
                <a:spLocks noChangeAspect="1"/>
              </p:cNvSpPr>
              <p:nvPr/>
            </p:nvSpPr>
            <p:spPr bwMode="auto">
              <a:xfrm>
                <a:off x="5982085" y="4509120"/>
                <a:ext cx="216024" cy="216024"/>
              </a:xfrm>
              <a:prstGeom prst="ellipse">
                <a:avLst/>
              </a:prstGeom>
              <a:noFill/>
              <a:ln w="1905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20" name="直接连接符 80">
                <a:extLst>
                  <a:ext uri="{FF2B5EF4-FFF2-40B4-BE49-F238E27FC236}">
                    <a16:creationId xmlns="" xmlns:a16="http://schemas.microsoft.com/office/drawing/2014/main" id="{4A42ADCC-32F6-4194-AFF5-8FEC731E7BA4}"/>
                  </a:ext>
                </a:extLst>
              </p:cNvPr>
              <p:cNvCxnSpPr>
                <a:cxnSpLocks noChangeAspect="1"/>
              </p:cNvCxnSpPr>
              <p:nvPr/>
            </p:nvCxnSpPr>
            <p:spPr bwMode="auto">
              <a:xfrm flipH="1" flipV="1">
                <a:off x="6084616" y="4542735"/>
                <a:ext cx="3654" cy="14879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26" name="组合 81">
              <a:extLst>
                <a:ext uri="{FF2B5EF4-FFF2-40B4-BE49-F238E27FC236}">
                  <a16:creationId xmlns="" xmlns:a16="http://schemas.microsoft.com/office/drawing/2014/main" id="{499B37EA-3C25-46F1-B58F-D7E5C9E66A62}"/>
                </a:ext>
              </a:extLst>
            </p:cNvPr>
            <p:cNvGrpSpPr/>
            <p:nvPr/>
          </p:nvGrpSpPr>
          <p:grpSpPr>
            <a:xfrm>
              <a:off x="5381172" y="4634026"/>
              <a:ext cx="762013" cy="216768"/>
              <a:chOff x="5705430" y="4509120"/>
              <a:chExt cx="762013" cy="216768"/>
            </a:xfrm>
          </p:grpSpPr>
          <p:sp>
            <p:nvSpPr>
              <p:cNvPr id="109" name="椭圆 108">
                <a:extLst>
                  <a:ext uri="{FF2B5EF4-FFF2-40B4-BE49-F238E27FC236}">
                    <a16:creationId xmlns="" xmlns:a16="http://schemas.microsoft.com/office/drawing/2014/main" id="{36EFAD4E-B4B8-44E2-8D46-C45BDF5174B4}"/>
                  </a:ext>
                </a:extLst>
              </p:cNvPr>
              <p:cNvSpPr>
                <a:spLocks noChangeAspect="1"/>
              </p:cNvSpPr>
              <p:nvPr/>
            </p:nvSpPr>
            <p:spPr bwMode="auto">
              <a:xfrm>
                <a:off x="5705430" y="4509864"/>
                <a:ext cx="216024" cy="216024"/>
              </a:xfrm>
              <a:prstGeom prst="ellipse">
                <a:avLst/>
              </a:prstGeom>
              <a:noFill/>
              <a:ln w="19050" cap="flat" cmpd="sng" algn="ctr">
                <a:solidFill>
                  <a:srgbClr val="FF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10" name="直接连接符 85">
                <a:extLst>
                  <a:ext uri="{FF2B5EF4-FFF2-40B4-BE49-F238E27FC236}">
                    <a16:creationId xmlns="" xmlns:a16="http://schemas.microsoft.com/office/drawing/2014/main" id="{1CAF5724-1AA9-4283-AF6A-AD37B390703F}"/>
                  </a:ext>
                </a:extLst>
              </p:cNvPr>
              <p:cNvCxnSpPr>
                <a:cxnSpLocks noChangeAspect="1"/>
              </p:cNvCxnSpPr>
              <p:nvPr/>
            </p:nvCxnSpPr>
            <p:spPr bwMode="auto">
              <a:xfrm flipV="1">
                <a:off x="5759436" y="4607272"/>
                <a:ext cx="108012" cy="3600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11" name="椭圆 110">
                <a:extLst>
                  <a:ext uri="{FF2B5EF4-FFF2-40B4-BE49-F238E27FC236}">
                    <a16:creationId xmlns="" xmlns:a16="http://schemas.microsoft.com/office/drawing/2014/main" id="{97EE4C56-806F-4F5A-8F2E-ECD7CE375EA5}"/>
                  </a:ext>
                </a:extLst>
              </p:cNvPr>
              <p:cNvSpPr>
                <a:spLocks noChangeAspect="1"/>
              </p:cNvSpPr>
              <p:nvPr/>
            </p:nvSpPr>
            <p:spPr bwMode="auto">
              <a:xfrm>
                <a:off x="6251419" y="4509120"/>
                <a:ext cx="216024" cy="216024"/>
              </a:xfrm>
              <a:prstGeom prst="ellipse">
                <a:avLst/>
              </a:prstGeom>
              <a:noFill/>
              <a:ln w="19050" cap="flat" cmpd="sng" algn="ctr">
                <a:solidFill>
                  <a:srgbClr val="FF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dirty="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12" name="直接连接符 87">
                <a:extLst>
                  <a:ext uri="{FF2B5EF4-FFF2-40B4-BE49-F238E27FC236}">
                    <a16:creationId xmlns="" xmlns:a16="http://schemas.microsoft.com/office/drawing/2014/main" id="{0F5F00CB-9144-46D5-A9CF-F21A3A94A860}"/>
                  </a:ext>
                </a:extLst>
              </p:cNvPr>
              <p:cNvCxnSpPr>
                <a:cxnSpLocks noChangeAspect="1"/>
              </p:cNvCxnSpPr>
              <p:nvPr/>
            </p:nvCxnSpPr>
            <p:spPr bwMode="auto">
              <a:xfrm>
                <a:off x="6314133" y="4571268"/>
                <a:ext cx="90595" cy="108011"/>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13" name="椭圆 112">
                <a:extLst>
                  <a:ext uri="{FF2B5EF4-FFF2-40B4-BE49-F238E27FC236}">
                    <a16:creationId xmlns="" xmlns:a16="http://schemas.microsoft.com/office/drawing/2014/main" id="{BE496DD0-5EDF-4489-AF93-77F3A963E2A5}"/>
                  </a:ext>
                </a:extLst>
              </p:cNvPr>
              <p:cNvSpPr>
                <a:spLocks noChangeAspect="1"/>
              </p:cNvSpPr>
              <p:nvPr/>
            </p:nvSpPr>
            <p:spPr bwMode="auto">
              <a:xfrm>
                <a:off x="5982085" y="4509120"/>
                <a:ext cx="216024" cy="216024"/>
              </a:xfrm>
              <a:prstGeom prst="ellipse">
                <a:avLst/>
              </a:prstGeom>
              <a:noFill/>
              <a:ln w="19050" cap="flat" cmpd="sng" algn="ctr">
                <a:solidFill>
                  <a:srgbClr val="FF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14" name="直接连接符 89">
                <a:extLst>
                  <a:ext uri="{FF2B5EF4-FFF2-40B4-BE49-F238E27FC236}">
                    <a16:creationId xmlns="" xmlns:a16="http://schemas.microsoft.com/office/drawing/2014/main" id="{3335AECF-F700-47DF-9F23-626AEEFE221C}"/>
                  </a:ext>
                </a:extLst>
              </p:cNvPr>
              <p:cNvCxnSpPr>
                <a:cxnSpLocks noChangeAspect="1"/>
              </p:cNvCxnSpPr>
              <p:nvPr/>
            </p:nvCxnSpPr>
            <p:spPr bwMode="auto">
              <a:xfrm flipH="1" flipV="1">
                <a:off x="6084616" y="4542735"/>
                <a:ext cx="3654" cy="14879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27" name="组合 99">
              <a:extLst>
                <a:ext uri="{FF2B5EF4-FFF2-40B4-BE49-F238E27FC236}">
                  <a16:creationId xmlns="" xmlns:a16="http://schemas.microsoft.com/office/drawing/2014/main" id="{24BD9D11-484C-4E42-BE15-7A34D45C4FBC}"/>
                </a:ext>
              </a:extLst>
            </p:cNvPr>
            <p:cNvGrpSpPr/>
            <p:nvPr/>
          </p:nvGrpSpPr>
          <p:grpSpPr>
            <a:xfrm>
              <a:off x="7003040" y="4634026"/>
              <a:ext cx="762013" cy="216768"/>
              <a:chOff x="5705430" y="4509120"/>
              <a:chExt cx="762013" cy="216768"/>
            </a:xfrm>
          </p:grpSpPr>
          <p:sp>
            <p:nvSpPr>
              <p:cNvPr id="103" name="椭圆 102">
                <a:extLst>
                  <a:ext uri="{FF2B5EF4-FFF2-40B4-BE49-F238E27FC236}">
                    <a16:creationId xmlns="" xmlns:a16="http://schemas.microsoft.com/office/drawing/2014/main" id="{42765B67-BBDF-4A89-B803-74FFCEEA4144}"/>
                  </a:ext>
                </a:extLst>
              </p:cNvPr>
              <p:cNvSpPr>
                <a:spLocks noChangeAspect="1"/>
              </p:cNvSpPr>
              <p:nvPr/>
            </p:nvSpPr>
            <p:spPr bwMode="auto">
              <a:xfrm>
                <a:off x="5705430" y="4509864"/>
                <a:ext cx="216024" cy="216024"/>
              </a:xfrm>
              <a:prstGeom prst="ellipse">
                <a:avLst/>
              </a:prstGeom>
              <a:noFill/>
              <a:ln w="19050" cap="flat" cmpd="sng" algn="ctr">
                <a:solidFill>
                  <a:srgbClr val="FF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04" name="直接连接符 103">
                <a:extLst>
                  <a:ext uri="{FF2B5EF4-FFF2-40B4-BE49-F238E27FC236}">
                    <a16:creationId xmlns="" xmlns:a16="http://schemas.microsoft.com/office/drawing/2014/main" id="{7CD1ACE8-C3DD-42E4-A399-DF16E801322E}"/>
                  </a:ext>
                </a:extLst>
              </p:cNvPr>
              <p:cNvCxnSpPr>
                <a:cxnSpLocks noChangeAspect="1"/>
              </p:cNvCxnSpPr>
              <p:nvPr/>
            </p:nvCxnSpPr>
            <p:spPr bwMode="auto">
              <a:xfrm flipV="1">
                <a:off x="5759436" y="4607272"/>
                <a:ext cx="108012" cy="3600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05" name="椭圆 104">
                <a:extLst>
                  <a:ext uri="{FF2B5EF4-FFF2-40B4-BE49-F238E27FC236}">
                    <a16:creationId xmlns="" xmlns:a16="http://schemas.microsoft.com/office/drawing/2014/main" id="{1267D7DA-E0DD-4993-8ECB-DA983F60B71E}"/>
                  </a:ext>
                </a:extLst>
              </p:cNvPr>
              <p:cNvSpPr>
                <a:spLocks noChangeAspect="1"/>
              </p:cNvSpPr>
              <p:nvPr/>
            </p:nvSpPr>
            <p:spPr bwMode="auto">
              <a:xfrm>
                <a:off x="6251419" y="4509120"/>
                <a:ext cx="216024" cy="216024"/>
              </a:xfrm>
              <a:prstGeom prst="ellipse">
                <a:avLst/>
              </a:prstGeom>
              <a:noFill/>
              <a:ln w="19050" cap="flat" cmpd="sng" algn="ctr">
                <a:solidFill>
                  <a:srgbClr val="FF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dirty="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06" name="直接连接符 105">
                <a:extLst>
                  <a:ext uri="{FF2B5EF4-FFF2-40B4-BE49-F238E27FC236}">
                    <a16:creationId xmlns="" xmlns:a16="http://schemas.microsoft.com/office/drawing/2014/main" id="{F0919170-45A9-4ECC-A640-564EE4E5096B}"/>
                  </a:ext>
                </a:extLst>
              </p:cNvPr>
              <p:cNvCxnSpPr>
                <a:cxnSpLocks noChangeAspect="1"/>
              </p:cNvCxnSpPr>
              <p:nvPr/>
            </p:nvCxnSpPr>
            <p:spPr bwMode="auto">
              <a:xfrm>
                <a:off x="6314133" y="4571268"/>
                <a:ext cx="90595" cy="108011"/>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07" name="椭圆 106">
                <a:extLst>
                  <a:ext uri="{FF2B5EF4-FFF2-40B4-BE49-F238E27FC236}">
                    <a16:creationId xmlns="" xmlns:a16="http://schemas.microsoft.com/office/drawing/2014/main" id="{E5158F84-CB44-4385-8779-0CC5BF28B1B6}"/>
                  </a:ext>
                </a:extLst>
              </p:cNvPr>
              <p:cNvSpPr>
                <a:spLocks noChangeAspect="1"/>
              </p:cNvSpPr>
              <p:nvPr/>
            </p:nvSpPr>
            <p:spPr bwMode="auto">
              <a:xfrm>
                <a:off x="5982085" y="4509120"/>
                <a:ext cx="216024" cy="216024"/>
              </a:xfrm>
              <a:prstGeom prst="ellipse">
                <a:avLst/>
              </a:prstGeom>
              <a:noFill/>
              <a:ln w="19050" cap="flat" cmpd="sng" algn="ctr">
                <a:solidFill>
                  <a:srgbClr val="FF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08" name="直接连接符 107">
                <a:extLst>
                  <a:ext uri="{FF2B5EF4-FFF2-40B4-BE49-F238E27FC236}">
                    <a16:creationId xmlns="" xmlns:a16="http://schemas.microsoft.com/office/drawing/2014/main" id="{8A3E0706-6D64-4DA6-B4F1-EE4C4E1886B4}"/>
                  </a:ext>
                </a:extLst>
              </p:cNvPr>
              <p:cNvCxnSpPr>
                <a:cxnSpLocks noChangeAspect="1"/>
              </p:cNvCxnSpPr>
              <p:nvPr/>
            </p:nvCxnSpPr>
            <p:spPr bwMode="auto">
              <a:xfrm flipH="1" flipV="1">
                <a:off x="6084616" y="4542735"/>
                <a:ext cx="3654" cy="148794"/>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cxnSp>
          <p:nvCxnSpPr>
            <p:cNvPr id="28" name="直接箭头连接符 109">
              <a:extLst>
                <a:ext uri="{FF2B5EF4-FFF2-40B4-BE49-F238E27FC236}">
                  <a16:creationId xmlns="" xmlns:a16="http://schemas.microsoft.com/office/drawing/2014/main" id="{C9B093ED-DCCA-48F2-BA44-E208807A055C}"/>
                </a:ext>
              </a:extLst>
            </p:cNvPr>
            <p:cNvCxnSpPr>
              <a:cxnSpLocks/>
              <a:stCxn id="86" idx="7"/>
              <a:endCxn id="97" idx="4"/>
            </p:cNvCxnSpPr>
            <p:nvPr/>
          </p:nvCxnSpPr>
          <p:spPr bwMode="auto">
            <a:xfrm flipV="1">
              <a:off x="5667387" y="4850050"/>
              <a:ext cx="98452" cy="192302"/>
            </a:xfrm>
            <a:prstGeom prst="straightConnector1">
              <a:avLst/>
            </a:prstGeom>
            <a:solidFill>
              <a:schemeClr val="accent1"/>
            </a:solidFill>
            <a:ln w="19050" cap="flat" cmpd="sng" algn="ctr">
              <a:solidFill>
                <a:schemeClr val="tx1"/>
              </a:solidFill>
              <a:prstDash val="dash"/>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9" name="直接箭头连接符 111">
              <a:extLst>
                <a:ext uri="{FF2B5EF4-FFF2-40B4-BE49-F238E27FC236}">
                  <a16:creationId xmlns="" xmlns:a16="http://schemas.microsoft.com/office/drawing/2014/main" id="{27837EFD-22F5-481C-8EC2-A50871D69B77}"/>
                </a:ext>
              </a:extLst>
            </p:cNvPr>
            <p:cNvCxnSpPr>
              <a:cxnSpLocks/>
              <a:stCxn id="31" idx="0"/>
              <a:endCxn id="97" idx="4"/>
            </p:cNvCxnSpPr>
            <p:nvPr/>
          </p:nvCxnSpPr>
          <p:spPr bwMode="auto">
            <a:xfrm flipH="1" flipV="1">
              <a:off x="5765839" y="4850050"/>
              <a:ext cx="655689" cy="162396"/>
            </a:xfrm>
            <a:prstGeom prst="straightConnector1">
              <a:avLst/>
            </a:prstGeom>
            <a:solidFill>
              <a:schemeClr val="accent1"/>
            </a:solidFill>
            <a:ln w="19050" cap="flat" cmpd="sng" algn="ctr">
              <a:solidFill>
                <a:schemeClr val="tx1"/>
              </a:solidFill>
              <a:prstDash val="dash"/>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0" name="直接箭头连接符 113">
              <a:extLst>
                <a:ext uri="{FF2B5EF4-FFF2-40B4-BE49-F238E27FC236}">
                  <a16:creationId xmlns="" xmlns:a16="http://schemas.microsoft.com/office/drawing/2014/main" id="{5CBA1107-277C-4422-B43A-E03D25517E70}"/>
                </a:ext>
              </a:extLst>
            </p:cNvPr>
            <p:cNvCxnSpPr>
              <a:cxnSpLocks/>
              <a:stCxn id="56" idx="0"/>
              <a:endCxn id="111" idx="4"/>
            </p:cNvCxnSpPr>
            <p:nvPr/>
          </p:nvCxnSpPr>
          <p:spPr bwMode="auto">
            <a:xfrm flipV="1">
              <a:off x="6709560" y="4850794"/>
              <a:ext cx="401492" cy="161652"/>
            </a:xfrm>
            <a:prstGeom prst="straightConnector1">
              <a:avLst/>
            </a:prstGeom>
            <a:solidFill>
              <a:schemeClr val="accent1"/>
            </a:solidFill>
            <a:ln w="19050" cap="flat" cmpd="sng" algn="ctr">
              <a:solidFill>
                <a:schemeClr val="tx1"/>
              </a:solidFill>
              <a:prstDash val="dash"/>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1" name="直接箭头连接符 115">
              <a:extLst>
                <a:ext uri="{FF2B5EF4-FFF2-40B4-BE49-F238E27FC236}">
                  <a16:creationId xmlns="" xmlns:a16="http://schemas.microsoft.com/office/drawing/2014/main" id="{8CEFF378-0717-4D25-B044-3FF9A88970F1}"/>
                </a:ext>
              </a:extLst>
            </p:cNvPr>
            <p:cNvCxnSpPr>
              <a:cxnSpLocks/>
              <a:stCxn id="65" idx="1"/>
              <a:endCxn id="111" idx="4"/>
            </p:cNvCxnSpPr>
            <p:nvPr/>
          </p:nvCxnSpPr>
          <p:spPr bwMode="auto">
            <a:xfrm flipH="1" flipV="1">
              <a:off x="7111052" y="4850794"/>
              <a:ext cx="352210" cy="191558"/>
            </a:xfrm>
            <a:prstGeom prst="straightConnector1">
              <a:avLst/>
            </a:prstGeom>
            <a:solidFill>
              <a:schemeClr val="accent1"/>
            </a:solidFill>
            <a:ln w="19050" cap="flat" cmpd="sng" algn="ctr">
              <a:solidFill>
                <a:schemeClr val="tx1"/>
              </a:solidFill>
              <a:prstDash val="dash"/>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32" name="组合 34">
              <a:extLst>
                <a:ext uri="{FF2B5EF4-FFF2-40B4-BE49-F238E27FC236}">
                  <a16:creationId xmlns="" xmlns:a16="http://schemas.microsoft.com/office/drawing/2014/main" id="{63700AC2-80AA-4FFB-A69A-7FE0A3F52F44}"/>
                </a:ext>
              </a:extLst>
            </p:cNvPr>
            <p:cNvGrpSpPr/>
            <p:nvPr/>
          </p:nvGrpSpPr>
          <p:grpSpPr>
            <a:xfrm>
              <a:off x="5387664" y="4226964"/>
              <a:ext cx="216024" cy="216024"/>
              <a:chOff x="6062827" y="4690944"/>
              <a:chExt cx="216024" cy="216024"/>
            </a:xfrm>
          </p:grpSpPr>
          <p:sp>
            <p:nvSpPr>
              <p:cNvPr id="99" name="椭圆 98">
                <a:extLst>
                  <a:ext uri="{FF2B5EF4-FFF2-40B4-BE49-F238E27FC236}">
                    <a16:creationId xmlns="" xmlns:a16="http://schemas.microsoft.com/office/drawing/2014/main" id="{BF0FC151-B3B6-485D-9165-0A113D77EFAF}"/>
                  </a:ext>
                </a:extLst>
              </p:cNvPr>
              <p:cNvSpPr>
                <a:spLocks noChangeAspect="1"/>
              </p:cNvSpPr>
              <p:nvPr/>
            </p:nvSpPr>
            <p:spPr bwMode="auto">
              <a:xfrm>
                <a:off x="6062827" y="4690944"/>
                <a:ext cx="216024" cy="216024"/>
              </a:xfrm>
              <a:prstGeom prst="ellipse">
                <a:avLst/>
              </a:prstGeom>
              <a:noFill/>
              <a:ln w="19050" cap="flat" cmpd="sng" algn="ctr">
                <a:solidFill>
                  <a:srgbClr val="FFC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100" name="直接连接符 119">
                <a:extLst>
                  <a:ext uri="{FF2B5EF4-FFF2-40B4-BE49-F238E27FC236}">
                    <a16:creationId xmlns="" xmlns:a16="http://schemas.microsoft.com/office/drawing/2014/main" id="{6412A2F6-6CEA-4ACA-9329-3CABC66E6970}"/>
                  </a:ext>
                </a:extLst>
              </p:cNvPr>
              <p:cNvCxnSpPr>
                <a:cxnSpLocks/>
                <a:stCxn id="125" idx="0"/>
              </p:cNvCxnSpPr>
              <p:nvPr/>
            </p:nvCxnSpPr>
            <p:spPr bwMode="auto">
              <a:xfrm>
                <a:off x="6170839" y="4690944"/>
                <a:ext cx="0" cy="101717"/>
              </a:xfrm>
              <a:prstGeom prst="line">
                <a:avLst/>
              </a:prstGeom>
              <a:solidFill>
                <a:schemeClr val="accent1"/>
              </a:solidFill>
              <a:ln w="190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1" name="直接连接符 121">
                <a:extLst>
                  <a:ext uri="{FF2B5EF4-FFF2-40B4-BE49-F238E27FC236}">
                    <a16:creationId xmlns="" xmlns:a16="http://schemas.microsoft.com/office/drawing/2014/main" id="{7BD2C33D-9EB9-4260-A1B4-BBF04EAD5A3A}"/>
                  </a:ext>
                </a:extLst>
              </p:cNvPr>
              <p:cNvCxnSpPr>
                <a:cxnSpLocks/>
                <a:endCxn id="125" idx="3"/>
              </p:cNvCxnSpPr>
              <p:nvPr/>
            </p:nvCxnSpPr>
            <p:spPr bwMode="auto">
              <a:xfrm flipH="1">
                <a:off x="6094463" y="4792661"/>
                <a:ext cx="76376" cy="82671"/>
              </a:xfrm>
              <a:prstGeom prst="line">
                <a:avLst/>
              </a:prstGeom>
              <a:solidFill>
                <a:schemeClr val="accent1"/>
              </a:solidFill>
              <a:ln w="190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2" name="直接连接符 123">
                <a:extLst>
                  <a:ext uri="{FF2B5EF4-FFF2-40B4-BE49-F238E27FC236}">
                    <a16:creationId xmlns="" xmlns:a16="http://schemas.microsoft.com/office/drawing/2014/main" id="{AD32FC89-BF3F-4076-8F80-FBF0D2033414}"/>
                  </a:ext>
                </a:extLst>
              </p:cNvPr>
              <p:cNvCxnSpPr>
                <a:cxnSpLocks/>
                <a:endCxn id="125" idx="5"/>
              </p:cNvCxnSpPr>
              <p:nvPr/>
            </p:nvCxnSpPr>
            <p:spPr bwMode="auto">
              <a:xfrm>
                <a:off x="6170839" y="4792661"/>
                <a:ext cx="76376" cy="82671"/>
              </a:xfrm>
              <a:prstGeom prst="line">
                <a:avLst/>
              </a:prstGeom>
              <a:solidFill>
                <a:schemeClr val="accent1"/>
              </a:solidFill>
              <a:ln w="190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33" name="组合 35">
              <a:extLst>
                <a:ext uri="{FF2B5EF4-FFF2-40B4-BE49-F238E27FC236}">
                  <a16:creationId xmlns="" xmlns:a16="http://schemas.microsoft.com/office/drawing/2014/main" id="{CDE372B2-C9A3-4E12-A65B-82315491DA28}"/>
                </a:ext>
              </a:extLst>
            </p:cNvPr>
            <p:cNvGrpSpPr/>
            <p:nvPr/>
          </p:nvGrpSpPr>
          <p:grpSpPr>
            <a:xfrm>
              <a:off x="5672331" y="4226964"/>
              <a:ext cx="216024" cy="216024"/>
              <a:chOff x="6347494" y="4693079"/>
              <a:chExt cx="216024" cy="216024"/>
            </a:xfrm>
          </p:grpSpPr>
          <p:sp>
            <p:nvSpPr>
              <p:cNvPr id="95" name="椭圆 94">
                <a:extLst>
                  <a:ext uri="{FF2B5EF4-FFF2-40B4-BE49-F238E27FC236}">
                    <a16:creationId xmlns="" xmlns:a16="http://schemas.microsoft.com/office/drawing/2014/main" id="{306BEAA3-7304-462E-BE79-E7A3519D062C}"/>
                  </a:ext>
                </a:extLst>
              </p:cNvPr>
              <p:cNvSpPr>
                <a:spLocks noChangeAspect="1"/>
              </p:cNvSpPr>
              <p:nvPr/>
            </p:nvSpPr>
            <p:spPr bwMode="auto">
              <a:xfrm>
                <a:off x="6347494" y="4693079"/>
                <a:ext cx="216024" cy="216024"/>
              </a:xfrm>
              <a:prstGeom prst="ellipse">
                <a:avLst/>
              </a:prstGeom>
              <a:noFill/>
              <a:ln w="19050" cap="flat" cmpd="sng" algn="ctr">
                <a:solidFill>
                  <a:srgbClr val="FFC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96" name="直接连接符 127">
                <a:extLst>
                  <a:ext uri="{FF2B5EF4-FFF2-40B4-BE49-F238E27FC236}">
                    <a16:creationId xmlns="" xmlns:a16="http://schemas.microsoft.com/office/drawing/2014/main" id="{3B7049C8-7E6A-4653-AA4B-03A12B6F2C1A}"/>
                  </a:ext>
                </a:extLst>
              </p:cNvPr>
              <p:cNvCxnSpPr>
                <a:cxnSpLocks/>
                <a:stCxn id="135" idx="0"/>
              </p:cNvCxnSpPr>
              <p:nvPr/>
            </p:nvCxnSpPr>
            <p:spPr bwMode="auto">
              <a:xfrm>
                <a:off x="6455506" y="4693079"/>
                <a:ext cx="0" cy="101717"/>
              </a:xfrm>
              <a:prstGeom prst="line">
                <a:avLst/>
              </a:prstGeom>
              <a:solidFill>
                <a:schemeClr val="accent1"/>
              </a:solidFill>
              <a:ln w="190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7" name="直接连接符 128">
                <a:extLst>
                  <a:ext uri="{FF2B5EF4-FFF2-40B4-BE49-F238E27FC236}">
                    <a16:creationId xmlns="" xmlns:a16="http://schemas.microsoft.com/office/drawing/2014/main" id="{67517F7D-E3FF-41A2-A60F-358240D3ADB6}"/>
                  </a:ext>
                </a:extLst>
              </p:cNvPr>
              <p:cNvCxnSpPr>
                <a:cxnSpLocks/>
                <a:endCxn id="135" idx="3"/>
              </p:cNvCxnSpPr>
              <p:nvPr/>
            </p:nvCxnSpPr>
            <p:spPr bwMode="auto">
              <a:xfrm flipH="1">
                <a:off x="6379130" y="4794796"/>
                <a:ext cx="76376" cy="82671"/>
              </a:xfrm>
              <a:prstGeom prst="line">
                <a:avLst/>
              </a:prstGeom>
              <a:solidFill>
                <a:schemeClr val="accent1"/>
              </a:solidFill>
              <a:ln w="190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8" name="直接连接符 129">
                <a:extLst>
                  <a:ext uri="{FF2B5EF4-FFF2-40B4-BE49-F238E27FC236}">
                    <a16:creationId xmlns="" xmlns:a16="http://schemas.microsoft.com/office/drawing/2014/main" id="{4D242341-E4A9-42DF-8050-4FB5B1909DE4}"/>
                  </a:ext>
                </a:extLst>
              </p:cNvPr>
              <p:cNvCxnSpPr>
                <a:cxnSpLocks/>
                <a:endCxn id="135" idx="5"/>
              </p:cNvCxnSpPr>
              <p:nvPr/>
            </p:nvCxnSpPr>
            <p:spPr bwMode="auto">
              <a:xfrm>
                <a:off x="6455506" y="4794796"/>
                <a:ext cx="76376" cy="82671"/>
              </a:xfrm>
              <a:prstGeom prst="line">
                <a:avLst/>
              </a:prstGeom>
              <a:solidFill>
                <a:schemeClr val="accent1"/>
              </a:solidFill>
              <a:ln w="190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34" name="组合 11">
              <a:extLst>
                <a:ext uri="{FF2B5EF4-FFF2-40B4-BE49-F238E27FC236}">
                  <a16:creationId xmlns="" xmlns:a16="http://schemas.microsoft.com/office/drawing/2014/main" id="{F0561E95-5865-4FB3-82F4-B8FD26C73941}"/>
                </a:ext>
              </a:extLst>
            </p:cNvPr>
            <p:cNvGrpSpPr/>
            <p:nvPr/>
          </p:nvGrpSpPr>
          <p:grpSpPr>
            <a:xfrm>
              <a:off x="5998628" y="4219615"/>
              <a:ext cx="856776" cy="230723"/>
              <a:chOff x="6127859" y="4685729"/>
              <a:chExt cx="856776" cy="230723"/>
            </a:xfrm>
          </p:grpSpPr>
          <p:sp>
            <p:nvSpPr>
              <p:cNvPr id="88" name="椭圆 87">
                <a:extLst>
                  <a:ext uri="{FF2B5EF4-FFF2-40B4-BE49-F238E27FC236}">
                    <a16:creationId xmlns="" xmlns:a16="http://schemas.microsoft.com/office/drawing/2014/main" id="{903471DC-CFA2-48F8-B7B4-F0855447A693}"/>
                  </a:ext>
                </a:extLst>
              </p:cNvPr>
              <p:cNvSpPr>
                <a:spLocks noChangeAspect="1"/>
              </p:cNvSpPr>
              <p:nvPr/>
            </p:nvSpPr>
            <p:spPr bwMode="auto">
              <a:xfrm>
                <a:off x="6127859" y="4696449"/>
                <a:ext cx="216024" cy="216024"/>
              </a:xfrm>
              <a:prstGeom prst="ellipse">
                <a:avLst/>
              </a:prstGeom>
              <a:noFill/>
              <a:ln w="19050" cap="flat" cmpd="sng" algn="ctr">
                <a:solidFill>
                  <a:srgbClr val="FFC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89" name="直接连接符 124">
                <a:extLst>
                  <a:ext uri="{FF2B5EF4-FFF2-40B4-BE49-F238E27FC236}">
                    <a16:creationId xmlns="" xmlns:a16="http://schemas.microsoft.com/office/drawing/2014/main" id="{1587E199-6607-4C2D-B4E6-63FFE7D44727}"/>
                  </a:ext>
                </a:extLst>
              </p:cNvPr>
              <p:cNvCxnSpPr/>
              <p:nvPr/>
            </p:nvCxnSpPr>
            <p:spPr bwMode="auto">
              <a:xfrm>
                <a:off x="6250471" y="4702744"/>
                <a:ext cx="0" cy="101717"/>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0" name="直接连接符 125">
                <a:extLst>
                  <a:ext uri="{FF2B5EF4-FFF2-40B4-BE49-F238E27FC236}">
                    <a16:creationId xmlns="" xmlns:a16="http://schemas.microsoft.com/office/drawing/2014/main" id="{AF71FEC8-053C-4BC9-B339-0F464158D6D6}"/>
                  </a:ext>
                </a:extLst>
              </p:cNvPr>
              <p:cNvCxnSpPr/>
              <p:nvPr/>
            </p:nvCxnSpPr>
            <p:spPr bwMode="auto">
              <a:xfrm flipH="1">
                <a:off x="6174095" y="4804461"/>
                <a:ext cx="76376" cy="82671"/>
              </a:xfrm>
              <a:prstGeom prst="line">
                <a:avLst/>
              </a:pr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91" name="椭圆 90">
                <a:extLst>
                  <a:ext uri="{FF2B5EF4-FFF2-40B4-BE49-F238E27FC236}">
                    <a16:creationId xmlns="" xmlns:a16="http://schemas.microsoft.com/office/drawing/2014/main" id="{6D59FB06-CFA6-4CF1-BD23-01B762EA51F9}"/>
                  </a:ext>
                </a:extLst>
              </p:cNvPr>
              <p:cNvSpPr>
                <a:spLocks noChangeAspect="1"/>
              </p:cNvSpPr>
              <p:nvPr/>
            </p:nvSpPr>
            <p:spPr bwMode="auto">
              <a:xfrm>
                <a:off x="6437294" y="4689410"/>
                <a:ext cx="216024" cy="216024"/>
              </a:xfrm>
              <a:prstGeom prst="ellipse">
                <a:avLst/>
              </a:prstGeom>
              <a:blipFill dpi="0" rotWithShape="1">
                <a:blip r:embed="rId6">
                  <a:extLst>
                    <a:ext uri="{28A0092B-C50C-407E-A947-70E740481C1C}">
                      <a14:useLocalDpi xmlns:a14="http://schemas.microsoft.com/office/drawing/2010/main" val="0"/>
                    </a:ext>
                  </a:extLst>
                </a:blip>
                <a:srcRect/>
                <a:stretch>
                  <a:fillRect/>
                </a:stretch>
              </a:blipFill>
              <a:ln w="19050" cap="flat" cmpd="sng" algn="ctr">
                <a:solidFill>
                  <a:srgbClr val="FFC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grpSp>
            <p:nvGrpSpPr>
              <p:cNvPr id="92" name="组合 136">
                <a:extLst>
                  <a:ext uri="{FF2B5EF4-FFF2-40B4-BE49-F238E27FC236}">
                    <a16:creationId xmlns="" xmlns:a16="http://schemas.microsoft.com/office/drawing/2014/main" id="{E316B47F-944F-4959-8713-630C0F3CADF4}"/>
                  </a:ext>
                </a:extLst>
              </p:cNvPr>
              <p:cNvGrpSpPr/>
              <p:nvPr/>
            </p:nvGrpSpPr>
            <p:grpSpPr>
              <a:xfrm>
                <a:off x="6751981" y="4685729"/>
                <a:ext cx="232654" cy="230723"/>
                <a:chOff x="7308304" y="2979765"/>
                <a:chExt cx="373978" cy="362366"/>
              </a:xfrm>
            </p:grpSpPr>
            <p:pic>
              <p:nvPicPr>
                <p:cNvPr id="93" name="图片 92">
                  <a:extLst>
                    <a:ext uri="{FF2B5EF4-FFF2-40B4-BE49-F238E27FC236}">
                      <a16:creationId xmlns="" xmlns:a16="http://schemas.microsoft.com/office/drawing/2014/main" id="{AFD35CF8-9BB3-4F57-9B2E-48618E41FD31}"/>
                    </a:ext>
                  </a:extLst>
                </p:cNvPr>
                <p:cNvPicPr>
                  <a:picLocks noChangeAspect="1"/>
                </p:cNvPicPr>
                <p:nvPr/>
              </p:nvPicPr>
              <p:blipFill>
                <a:blip r:embed="rId7"/>
                <a:stretch>
                  <a:fillRect/>
                </a:stretch>
              </p:blipFill>
              <p:spPr>
                <a:xfrm>
                  <a:off x="7308304" y="2993944"/>
                  <a:ext cx="373978" cy="348187"/>
                </a:xfrm>
                <a:prstGeom prst="rect">
                  <a:avLst/>
                </a:prstGeom>
              </p:spPr>
            </p:pic>
            <p:sp>
              <p:nvSpPr>
                <p:cNvPr id="94" name="椭圆 93">
                  <a:extLst>
                    <a:ext uri="{FF2B5EF4-FFF2-40B4-BE49-F238E27FC236}">
                      <a16:creationId xmlns="" xmlns:a16="http://schemas.microsoft.com/office/drawing/2014/main" id="{31DD52AB-A927-46B2-894A-8BB57A175C47}"/>
                    </a:ext>
                  </a:extLst>
                </p:cNvPr>
                <p:cNvSpPr>
                  <a:spLocks noChangeAspect="1"/>
                </p:cNvSpPr>
                <p:nvPr/>
              </p:nvSpPr>
              <p:spPr bwMode="auto">
                <a:xfrm>
                  <a:off x="7308304" y="2979765"/>
                  <a:ext cx="339298" cy="339298"/>
                </a:xfrm>
                <a:prstGeom prst="ellipse">
                  <a:avLst/>
                </a:prstGeom>
                <a:noFill/>
                <a:ln w="19050" cap="flat" cmpd="sng" algn="ctr">
                  <a:solidFill>
                    <a:srgbClr val="FFC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grpSp>
        </p:grpSp>
        <p:grpSp>
          <p:nvGrpSpPr>
            <p:cNvPr id="35" name="组合 32">
              <a:extLst>
                <a:ext uri="{FF2B5EF4-FFF2-40B4-BE49-F238E27FC236}">
                  <a16:creationId xmlns="" xmlns:a16="http://schemas.microsoft.com/office/drawing/2014/main" id="{1D27D6E3-EF08-4BD0-82EA-2BB0DE42FFC2}"/>
                </a:ext>
              </a:extLst>
            </p:cNvPr>
            <p:cNvGrpSpPr/>
            <p:nvPr/>
          </p:nvGrpSpPr>
          <p:grpSpPr>
            <a:xfrm>
              <a:off x="5586443" y="3762505"/>
              <a:ext cx="288000" cy="288000"/>
              <a:chOff x="6210969" y="4210630"/>
              <a:chExt cx="288000" cy="288000"/>
            </a:xfrm>
          </p:grpSpPr>
          <p:sp>
            <p:nvSpPr>
              <p:cNvPr id="84" name="椭圆 83">
                <a:extLst>
                  <a:ext uri="{FF2B5EF4-FFF2-40B4-BE49-F238E27FC236}">
                    <a16:creationId xmlns="" xmlns:a16="http://schemas.microsoft.com/office/drawing/2014/main" id="{C327439D-8ACC-491D-9BB6-5ADDDB6DF3CD}"/>
                  </a:ext>
                </a:extLst>
              </p:cNvPr>
              <p:cNvSpPr>
                <a:spLocks noChangeAspect="1"/>
              </p:cNvSpPr>
              <p:nvPr/>
            </p:nvSpPr>
            <p:spPr bwMode="auto">
              <a:xfrm>
                <a:off x="6210969" y="4210630"/>
                <a:ext cx="288000" cy="288000"/>
              </a:xfrm>
              <a:prstGeom prst="ellipse">
                <a:avLst/>
              </a:prstGeom>
              <a:noFill/>
              <a:ln w="19050" cap="flat" cmpd="sng" algn="ctr">
                <a:solidFill>
                  <a:schemeClr val="tx1"/>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85" name="直接连接符 139">
                <a:extLst>
                  <a:ext uri="{FF2B5EF4-FFF2-40B4-BE49-F238E27FC236}">
                    <a16:creationId xmlns="" xmlns:a16="http://schemas.microsoft.com/office/drawing/2014/main" id="{6BE3F36A-C404-406D-91B1-E8EAE9A204C3}"/>
                  </a:ext>
                </a:extLst>
              </p:cNvPr>
              <p:cNvCxnSpPr/>
              <p:nvPr/>
            </p:nvCxnSpPr>
            <p:spPr bwMode="auto">
              <a:xfrm>
                <a:off x="6359353" y="4262793"/>
                <a:ext cx="0" cy="101717"/>
              </a:xfrm>
              <a:prstGeom prst="line">
                <a:avLst/>
              </a:prstGeom>
              <a:solidFill>
                <a:schemeClr val="accent1"/>
              </a:solidFill>
              <a:ln w="190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86" name="直接连接符 140">
                <a:extLst>
                  <a:ext uri="{FF2B5EF4-FFF2-40B4-BE49-F238E27FC236}">
                    <a16:creationId xmlns="" xmlns:a16="http://schemas.microsoft.com/office/drawing/2014/main" id="{CB667007-C056-4BF8-8843-34BDC52CE088}"/>
                  </a:ext>
                </a:extLst>
              </p:cNvPr>
              <p:cNvCxnSpPr/>
              <p:nvPr/>
            </p:nvCxnSpPr>
            <p:spPr bwMode="auto">
              <a:xfrm flipH="1">
                <a:off x="6282977" y="4364510"/>
                <a:ext cx="76376" cy="82671"/>
              </a:xfrm>
              <a:prstGeom prst="line">
                <a:avLst/>
              </a:prstGeom>
              <a:solidFill>
                <a:schemeClr val="accent1"/>
              </a:solidFill>
              <a:ln w="190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87" name="直接连接符 141">
                <a:extLst>
                  <a:ext uri="{FF2B5EF4-FFF2-40B4-BE49-F238E27FC236}">
                    <a16:creationId xmlns="" xmlns:a16="http://schemas.microsoft.com/office/drawing/2014/main" id="{49FC9052-E828-4104-B78A-565F9A8AF8F2}"/>
                  </a:ext>
                </a:extLst>
              </p:cNvPr>
              <p:cNvCxnSpPr/>
              <p:nvPr/>
            </p:nvCxnSpPr>
            <p:spPr bwMode="auto">
              <a:xfrm>
                <a:off x="6359353" y="4364510"/>
                <a:ext cx="76376" cy="82671"/>
              </a:xfrm>
              <a:prstGeom prst="line">
                <a:avLst/>
              </a:prstGeom>
              <a:solidFill>
                <a:schemeClr val="accent1"/>
              </a:solidFill>
              <a:ln w="190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36" name="组合 33">
              <a:extLst>
                <a:ext uri="{FF2B5EF4-FFF2-40B4-BE49-F238E27FC236}">
                  <a16:creationId xmlns="" xmlns:a16="http://schemas.microsoft.com/office/drawing/2014/main" id="{2A17A495-C822-4DF8-AF7F-8C5DCBF4734E}"/>
                </a:ext>
              </a:extLst>
            </p:cNvPr>
            <p:cNvGrpSpPr/>
            <p:nvPr/>
          </p:nvGrpSpPr>
          <p:grpSpPr>
            <a:xfrm>
              <a:off x="6005758" y="3762505"/>
              <a:ext cx="288000" cy="288000"/>
              <a:chOff x="6630284" y="4210630"/>
              <a:chExt cx="288000" cy="288000"/>
            </a:xfrm>
          </p:grpSpPr>
          <p:sp>
            <p:nvSpPr>
              <p:cNvPr id="81" name="椭圆 80">
                <a:extLst>
                  <a:ext uri="{FF2B5EF4-FFF2-40B4-BE49-F238E27FC236}">
                    <a16:creationId xmlns="" xmlns:a16="http://schemas.microsoft.com/office/drawing/2014/main" id="{0DDB9035-D5D5-4C1C-8120-A8BA52AFBEA4}"/>
                  </a:ext>
                </a:extLst>
              </p:cNvPr>
              <p:cNvSpPr>
                <a:spLocks noChangeAspect="1"/>
              </p:cNvSpPr>
              <p:nvPr/>
            </p:nvSpPr>
            <p:spPr bwMode="auto">
              <a:xfrm>
                <a:off x="6630284" y="4210630"/>
                <a:ext cx="288000" cy="288000"/>
              </a:xfrm>
              <a:prstGeom prst="ellipse">
                <a:avLst/>
              </a:prstGeom>
              <a:noFill/>
              <a:ln w="19050" cap="flat" cmpd="sng" algn="ctr">
                <a:solidFill>
                  <a:srgbClr val="FFC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82" name="直接连接符 142">
                <a:extLst>
                  <a:ext uri="{FF2B5EF4-FFF2-40B4-BE49-F238E27FC236}">
                    <a16:creationId xmlns="" xmlns:a16="http://schemas.microsoft.com/office/drawing/2014/main" id="{236AAA4B-FD3F-4DC1-9951-95D277B04B19}"/>
                  </a:ext>
                </a:extLst>
              </p:cNvPr>
              <p:cNvCxnSpPr/>
              <p:nvPr/>
            </p:nvCxnSpPr>
            <p:spPr bwMode="auto">
              <a:xfrm>
                <a:off x="6791401" y="4262793"/>
                <a:ext cx="0" cy="101717"/>
              </a:xfrm>
              <a:prstGeom prst="line">
                <a:avLst/>
              </a:prstGeom>
              <a:solidFill>
                <a:schemeClr val="accent1"/>
              </a:solidFill>
              <a:ln w="222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83" name="直接连接符 143">
                <a:extLst>
                  <a:ext uri="{FF2B5EF4-FFF2-40B4-BE49-F238E27FC236}">
                    <a16:creationId xmlns="" xmlns:a16="http://schemas.microsoft.com/office/drawing/2014/main" id="{E26EB86A-8F73-4DF4-B189-D514D18595F5}"/>
                  </a:ext>
                </a:extLst>
              </p:cNvPr>
              <p:cNvCxnSpPr/>
              <p:nvPr/>
            </p:nvCxnSpPr>
            <p:spPr bwMode="auto">
              <a:xfrm flipH="1">
                <a:off x="6715025" y="4364510"/>
                <a:ext cx="76376" cy="82671"/>
              </a:xfrm>
              <a:prstGeom prst="line">
                <a:avLst/>
              </a:prstGeom>
              <a:solidFill>
                <a:schemeClr val="accent1"/>
              </a:solidFill>
              <a:ln w="222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sp>
          <p:nvSpPr>
            <p:cNvPr id="37" name="椭圆 36">
              <a:extLst>
                <a:ext uri="{FF2B5EF4-FFF2-40B4-BE49-F238E27FC236}">
                  <a16:creationId xmlns="" xmlns:a16="http://schemas.microsoft.com/office/drawing/2014/main" id="{381F671F-7283-4A8B-9138-8488AC8054B0}"/>
                </a:ext>
              </a:extLst>
            </p:cNvPr>
            <p:cNvSpPr>
              <a:spLocks noChangeAspect="1"/>
            </p:cNvSpPr>
            <p:nvPr/>
          </p:nvSpPr>
          <p:spPr bwMode="auto">
            <a:xfrm>
              <a:off x="6913275" y="2744968"/>
              <a:ext cx="396000" cy="396000"/>
            </a:xfrm>
            <a:prstGeom prst="ellipse">
              <a:avLst/>
            </a:prstGeom>
            <a:noFill/>
            <a:ln w="19050" cap="flat" cmpd="sng" algn="ctr">
              <a:solidFill>
                <a:srgbClr val="00B0F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dirty="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38" name="椭圆 37">
              <a:extLst>
                <a:ext uri="{FF2B5EF4-FFF2-40B4-BE49-F238E27FC236}">
                  <a16:creationId xmlns="" xmlns:a16="http://schemas.microsoft.com/office/drawing/2014/main" id="{B13EC4AA-4AE4-4A1A-9FA8-2F071EB64188}"/>
                </a:ext>
              </a:extLst>
            </p:cNvPr>
            <p:cNvSpPr>
              <a:spLocks noChangeAspect="1"/>
            </p:cNvSpPr>
            <p:nvPr/>
          </p:nvSpPr>
          <p:spPr bwMode="auto">
            <a:xfrm>
              <a:off x="7384047" y="2734700"/>
              <a:ext cx="396000" cy="396000"/>
            </a:xfrm>
            <a:prstGeom prst="ellipse">
              <a:avLst/>
            </a:prstGeom>
            <a:noFill/>
            <a:ln w="19050" cap="flat" cmpd="sng" algn="ctr">
              <a:solidFill>
                <a:srgbClr val="00B0F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39" name="椭圆 38">
              <a:extLst>
                <a:ext uri="{FF2B5EF4-FFF2-40B4-BE49-F238E27FC236}">
                  <a16:creationId xmlns="" xmlns:a16="http://schemas.microsoft.com/office/drawing/2014/main" id="{2AF2CEF3-7283-47BB-ABBC-5AF22D61B82C}"/>
                </a:ext>
              </a:extLst>
            </p:cNvPr>
            <p:cNvSpPr>
              <a:spLocks noChangeAspect="1"/>
            </p:cNvSpPr>
            <p:nvPr/>
          </p:nvSpPr>
          <p:spPr bwMode="auto">
            <a:xfrm>
              <a:off x="5276178" y="2744968"/>
              <a:ext cx="396000" cy="396000"/>
            </a:xfrm>
            <a:prstGeom prst="ellipse">
              <a:avLst/>
            </a:prstGeom>
            <a:noFill/>
            <a:ln w="19050" cap="flat" cmpd="sng" algn="ctr">
              <a:solidFill>
                <a:srgbClr val="00B0F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40" name="椭圆 39">
              <a:extLst>
                <a:ext uri="{FF2B5EF4-FFF2-40B4-BE49-F238E27FC236}">
                  <a16:creationId xmlns="" xmlns:a16="http://schemas.microsoft.com/office/drawing/2014/main" id="{DF956500-5131-4D2A-8F6F-9E4BD9ACE879}"/>
                </a:ext>
              </a:extLst>
            </p:cNvPr>
            <p:cNvSpPr>
              <a:spLocks noChangeAspect="1"/>
            </p:cNvSpPr>
            <p:nvPr/>
          </p:nvSpPr>
          <p:spPr bwMode="auto">
            <a:xfrm>
              <a:off x="5753218" y="2744968"/>
              <a:ext cx="396000" cy="396000"/>
            </a:xfrm>
            <a:prstGeom prst="ellipse">
              <a:avLst/>
            </a:prstGeom>
            <a:noFill/>
            <a:ln w="19050" cap="flat" cmpd="sng" algn="ctr">
              <a:solidFill>
                <a:srgbClr val="00B0F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41" name="椭圆 40">
              <a:extLst>
                <a:ext uri="{FF2B5EF4-FFF2-40B4-BE49-F238E27FC236}">
                  <a16:creationId xmlns="" xmlns:a16="http://schemas.microsoft.com/office/drawing/2014/main" id="{DEA4E331-AB07-4890-AC30-7D5B9CC61B6D}"/>
                </a:ext>
              </a:extLst>
            </p:cNvPr>
            <p:cNvSpPr>
              <a:spLocks noChangeAspect="1"/>
            </p:cNvSpPr>
            <p:nvPr/>
          </p:nvSpPr>
          <p:spPr bwMode="auto">
            <a:xfrm>
              <a:off x="4900958" y="2120781"/>
              <a:ext cx="486706" cy="486706"/>
            </a:xfrm>
            <a:prstGeom prst="ellipse">
              <a:avLst/>
            </a:prstGeom>
            <a:blipFill dpi="0" rotWithShape="1">
              <a:blip r:embed="rId8">
                <a:extLst>
                  <a:ext uri="{28A0092B-C50C-407E-A947-70E740481C1C}">
                    <a14:useLocalDpi xmlns:a14="http://schemas.microsoft.com/office/drawing/2010/main" val="0"/>
                  </a:ext>
                </a:extLst>
              </a:blip>
              <a:srcRect/>
              <a:stretch>
                <a:fillRect/>
              </a:stretch>
            </a:blipFill>
            <a:ln w="25400" cap="flat" cmpd="sng" algn="ctr">
              <a:solidFill>
                <a:srgbClr val="00B0F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42" name="椭圆 41">
              <a:extLst>
                <a:ext uri="{FF2B5EF4-FFF2-40B4-BE49-F238E27FC236}">
                  <a16:creationId xmlns="" xmlns:a16="http://schemas.microsoft.com/office/drawing/2014/main" id="{E21141AF-0E06-419C-9F0C-35ADD8014A59}"/>
                </a:ext>
              </a:extLst>
            </p:cNvPr>
            <p:cNvSpPr>
              <a:spLocks noChangeAspect="1"/>
            </p:cNvSpPr>
            <p:nvPr/>
          </p:nvSpPr>
          <p:spPr bwMode="auto">
            <a:xfrm>
              <a:off x="5462766" y="2120782"/>
              <a:ext cx="486704" cy="486704"/>
            </a:xfrm>
            <a:prstGeom prst="ellipse">
              <a:avLst/>
            </a:prstGeom>
            <a:blipFill dpi="0" rotWithShape="1">
              <a:blip r:embed="rId9">
                <a:extLst>
                  <a:ext uri="{28A0092B-C50C-407E-A947-70E740481C1C}">
                    <a14:useLocalDpi xmlns:a14="http://schemas.microsoft.com/office/drawing/2010/main" val="0"/>
                  </a:ext>
                </a:extLst>
              </a:blip>
              <a:srcRect/>
              <a:stretch>
                <a:fillRect/>
              </a:stretch>
            </a:blipFill>
            <a:ln w="25400" cap="flat" cmpd="sng" algn="ctr">
              <a:solidFill>
                <a:srgbClr val="00B0F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43" name="椭圆 42">
              <a:extLst>
                <a:ext uri="{FF2B5EF4-FFF2-40B4-BE49-F238E27FC236}">
                  <a16:creationId xmlns="" xmlns:a16="http://schemas.microsoft.com/office/drawing/2014/main" id="{8F09E8BC-95C7-4B87-8485-26C76D623057}"/>
                </a:ext>
              </a:extLst>
            </p:cNvPr>
            <p:cNvSpPr>
              <a:spLocks noChangeAspect="1"/>
            </p:cNvSpPr>
            <p:nvPr/>
          </p:nvSpPr>
          <p:spPr bwMode="auto">
            <a:xfrm>
              <a:off x="7148188" y="2120783"/>
              <a:ext cx="486703" cy="486703"/>
            </a:xfrm>
            <a:prstGeom prst="ellipse">
              <a:avLst/>
            </a:prstGeom>
            <a:blipFill dpi="0" rotWithShape="1">
              <a:blip r:embed="rId10">
                <a:extLst>
                  <a:ext uri="{28A0092B-C50C-407E-A947-70E740481C1C}">
                    <a14:useLocalDpi xmlns:a14="http://schemas.microsoft.com/office/drawing/2010/main" val="0"/>
                  </a:ext>
                </a:extLst>
              </a:blip>
              <a:srcRect/>
              <a:stretch>
                <a:fillRect/>
              </a:stretch>
            </a:blipFill>
            <a:ln w="25400" cap="flat" cmpd="sng" algn="ctr">
              <a:solidFill>
                <a:srgbClr val="00B0F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44" name="椭圆 43">
              <a:extLst>
                <a:ext uri="{FF2B5EF4-FFF2-40B4-BE49-F238E27FC236}">
                  <a16:creationId xmlns="" xmlns:a16="http://schemas.microsoft.com/office/drawing/2014/main" id="{B4A3C9E2-69B1-4106-89E5-06FA50963C04}"/>
                </a:ext>
              </a:extLst>
            </p:cNvPr>
            <p:cNvSpPr>
              <a:spLocks noChangeAspect="1"/>
            </p:cNvSpPr>
            <p:nvPr/>
          </p:nvSpPr>
          <p:spPr bwMode="auto">
            <a:xfrm>
              <a:off x="7709994" y="2120782"/>
              <a:ext cx="486705" cy="486705"/>
            </a:xfrm>
            <a:prstGeom prst="ellipse">
              <a:avLst/>
            </a:prstGeom>
            <a:blipFill dpi="0" rotWithShape="1">
              <a:blip r:embed="rId11">
                <a:extLst>
                  <a:ext uri="{28A0092B-C50C-407E-A947-70E740481C1C}">
                    <a14:useLocalDpi xmlns:a14="http://schemas.microsoft.com/office/drawing/2010/main" val="0"/>
                  </a:ext>
                </a:extLst>
              </a:blip>
              <a:srcRect/>
              <a:stretch>
                <a:fillRect/>
              </a:stretch>
            </a:blipFill>
            <a:ln w="25400" cap="flat" cmpd="sng" algn="ctr">
              <a:solidFill>
                <a:srgbClr val="00B0F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45" name="椭圆 44">
              <a:extLst>
                <a:ext uri="{FF2B5EF4-FFF2-40B4-BE49-F238E27FC236}">
                  <a16:creationId xmlns="" xmlns:a16="http://schemas.microsoft.com/office/drawing/2014/main" id="{FE764A70-3EE0-4144-B253-DB0110BFFF34}"/>
                </a:ext>
              </a:extLst>
            </p:cNvPr>
            <p:cNvSpPr>
              <a:spLocks noChangeAspect="1"/>
            </p:cNvSpPr>
            <p:nvPr/>
          </p:nvSpPr>
          <p:spPr bwMode="auto">
            <a:xfrm>
              <a:off x="6024572" y="2120781"/>
              <a:ext cx="486706" cy="486706"/>
            </a:xfrm>
            <a:prstGeom prst="ellipse">
              <a:avLst/>
            </a:prstGeom>
            <a:blipFill dpi="0" rotWithShape="1">
              <a:blip r:embed="rId12">
                <a:extLst>
                  <a:ext uri="{28A0092B-C50C-407E-A947-70E740481C1C}">
                    <a14:useLocalDpi xmlns:a14="http://schemas.microsoft.com/office/drawing/2010/main" val="0"/>
                  </a:ext>
                </a:extLst>
              </a:blip>
              <a:srcRect/>
              <a:stretch>
                <a:fillRect/>
              </a:stretch>
            </a:blipFill>
            <a:ln w="25400" cap="flat" cmpd="sng" algn="ctr">
              <a:solidFill>
                <a:srgbClr val="00B0F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46" name="椭圆 45">
              <a:extLst>
                <a:ext uri="{FF2B5EF4-FFF2-40B4-BE49-F238E27FC236}">
                  <a16:creationId xmlns="" xmlns:a16="http://schemas.microsoft.com/office/drawing/2014/main" id="{4274BC5E-5226-4AF0-80DB-986FB2F76CFF}"/>
                </a:ext>
              </a:extLst>
            </p:cNvPr>
            <p:cNvSpPr>
              <a:spLocks noChangeAspect="1"/>
            </p:cNvSpPr>
            <p:nvPr/>
          </p:nvSpPr>
          <p:spPr bwMode="auto">
            <a:xfrm>
              <a:off x="6586380" y="2120781"/>
              <a:ext cx="486706" cy="486706"/>
            </a:xfrm>
            <a:prstGeom prst="ellipse">
              <a:avLst/>
            </a:prstGeom>
            <a:blipFill dpi="0" rotWithShape="1">
              <a:blip r:embed="rId13">
                <a:extLst>
                  <a:ext uri="{28A0092B-C50C-407E-A947-70E740481C1C}">
                    <a14:useLocalDpi xmlns:a14="http://schemas.microsoft.com/office/drawing/2010/main" val="0"/>
                  </a:ext>
                </a:extLst>
              </a:blip>
              <a:srcRect/>
              <a:stretch>
                <a:fillRect/>
              </a:stretch>
            </a:blipFill>
            <a:ln w="25400" cap="flat" cmpd="sng" algn="ctr">
              <a:solidFill>
                <a:srgbClr val="00B0F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47" name="椭圆 46">
              <a:extLst>
                <a:ext uri="{FF2B5EF4-FFF2-40B4-BE49-F238E27FC236}">
                  <a16:creationId xmlns="" xmlns:a16="http://schemas.microsoft.com/office/drawing/2014/main" id="{AEBC9088-5E37-4D04-BFAD-4FFB968A4AD2}"/>
                </a:ext>
              </a:extLst>
            </p:cNvPr>
            <p:cNvSpPr>
              <a:spLocks noChangeAspect="1"/>
            </p:cNvSpPr>
            <p:nvPr/>
          </p:nvSpPr>
          <p:spPr bwMode="auto">
            <a:xfrm>
              <a:off x="6867284" y="3305393"/>
              <a:ext cx="324000" cy="324000"/>
            </a:xfrm>
            <a:prstGeom prst="ellipse">
              <a:avLst/>
            </a:prstGeom>
            <a:noFill/>
            <a:ln w="19050" cap="flat" cmpd="sng" algn="ctr">
              <a:solidFill>
                <a:srgbClr val="92D05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48" name="椭圆 47">
              <a:extLst>
                <a:ext uri="{FF2B5EF4-FFF2-40B4-BE49-F238E27FC236}">
                  <a16:creationId xmlns="" xmlns:a16="http://schemas.microsoft.com/office/drawing/2014/main" id="{A305CB10-FAE8-4F31-90E2-2842A98C6F85}"/>
                </a:ext>
              </a:extLst>
            </p:cNvPr>
            <p:cNvSpPr>
              <a:spLocks noChangeAspect="1"/>
            </p:cNvSpPr>
            <p:nvPr/>
          </p:nvSpPr>
          <p:spPr bwMode="auto">
            <a:xfrm>
              <a:off x="7254693" y="3305393"/>
              <a:ext cx="324000" cy="324000"/>
            </a:xfrm>
            <a:prstGeom prst="ellipse">
              <a:avLst/>
            </a:prstGeom>
            <a:noFill/>
            <a:ln w="19050" cap="flat" cmpd="sng" algn="ctr">
              <a:solidFill>
                <a:srgbClr val="92D05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49" name="椭圆 48">
              <a:extLst>
                <a:ext uri="{FF2B5EF4-FFF2-40B4-BE49-F238E27FC236}">
                  <a16:creationId xmlns="" xmlns:a16="http://schemas.microsoft.com/office/drawing/2014/main" id="{1813F9A7-E7B0-4056-83A9-FE9608DDBA9D}"/>
                </a:ext>
              </a:extLst>
            </p:cNvPr>
            <p:cNvSpPr>
              <a:spLocks noChangeAspect="1"/>
            </p:cNvSpPr>
            <p:nvPr/>
          </p:nvSpPr>
          <p:spPr bwMode="auto">
            <a:xfrm>
              <a:off x="5418083" y="3305393"/>
              <a:ext cx="324000" cy="324000"/>
            </a:xfrm>
            <a:prstGeom prst="ellipse">
              <a:avLst/>
            </a:prstGeom>
            <a:noFill/>
            <a:ln w="19050" cap="flat" cmpd="sng" algn="ctr">
              <a:solidFill>
                <a:srgbClr val="92D05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50" name="椭圆 49">
              <a:extLst>
                <a:ext uri="{FF2B5EF4-FFF2-40B4-BE49-F238E27FC236}">
                  <a16:creationId xmlns="" xmlns:a16="http://schemas.microsoft.com/office/drawing/2014/main" id="{B4B6ABBA-E850-4159-BD24-4FCF889D52C4}"/>
                </a:ext>
              </a:extLst>
            </p:cNvPr>
            <p:cNvSpPr>
              <a:spLocks noChangeAspect="1"/>
            </p:cNvSpPr>
            <p:nvPr/>
          </p:nvSpPr>
          <p:spPr bwMode="auto">
            <a:xfrm>
              <a:off x="5823805" y="3305393"/>
              <a:ext cx="324000" cy="324000"/>
            </a:xfrm>
            <a:prstGeom prst="ellipse">
              <a:avLst/>
            </a:prstGeom>
            <a:noFill/>
            <a:ln w="19050" cap="flat" cmpd="sng" algn="ctr">
              <a:solidFill>
                <a:srgbClr val="92D05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cxnSp>
          <p:nvCxnSpPr>
            <p:cNvPr id="51" name="直接箭头连接符 162">
              <a:extLst>
                <a:ext uri="{FF2B5EF4-FFF2-40B4-BE49-F238E27FC236}">
                  <a16:creationId xmlns="" xmlns:a16="http://schemas.microsoft.com/office/drawing/2014/main" id="{1BA274F6-116B-4D27-865F-69D7CB143B69}"/>
                </a:ext>
              </a:extLst>
            </p:cNvPr>
            <p:cNvCxnSpPr>
              <a:cxnSpLocks/>
              <a:stCxn id="97" idx="0"/>
              <a:endCxn id="135" idx="4"/>
            </p:cNvCxnSpPr>
            <p:nvPr/>
          </p:nvCxnSpPr>
          <p:spPr bwMode="auto">
            <a:xfrm flipV="1">
              <a:off x="5765839" y="4442988"/>
              <a:ext cx="14504" cy="191038"/>
            </a:xfrm>
            <a:prstGeom prst="straightConnector1">
              <a:avLst/>
            </a:prstGeom>
            <a:solidFill>
              <a:schemeClr val="accent1"/>
            </a:solidFill>
            <a:ln w="1905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2" name="直接箭头连接符 164">
              <a:extLst>
                <a:ext uri="{FF2B5EF4-FFF2-40B4-BE49-F238E27FC236}">
                  <a16:creationId xmlns="" xmlns:a16="http://schemas.microsoft.com/office/drawing/2014/main" id="{E3D40F4E-8BA0-4C7F-98BA-BBD093FEAE5C}"/>
                </a:ext>
              </a:extLst>
            </p:cNvPr>
            <p:cNvCxnSpPr>
              <a:cxnSpLocks/>
              <a:stCxn id="95" idx="0"/>
              <a:endCxn id="135" idx="4"/>
            </p:cNvCxnSpPr>
            <p:nvPr/>
          </p:nvCxnSpPr>
          <p:spPr bwMode="auto">
            <a:xfrm flipH="1" flipV="1">
              <a:off x="5780343" y="4442988"/>
              <a:ext cx="254830" cy="191038"/>
            </a:xfrm>
            <a:prstGeom prst="straightConnector1">
              <a:avLst/>
            </a:prstGeom>
            <a:solidFill>
              <a:schemeClr val="accent1"/>
            </a:solidFill>
            <a:ln w="1905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3" name="直接箭头连接符 166">
              <a:extLst>
                <a:ext uri="{FF2B5EF4-FFF2-40B4-BE49-F238E27FC236}">
                  <a16:creationId xmlns="" xmlns:a16="http://schemas.microsoft.com/office/drawing/2014/main" id="{A60CAEBF-6B78-404A-A58B-FE0C03D93937}"/>
                </a:ext>
              </a:extLst>
            </p:cNvPr>
            <p:cNvCxnSpPr>
              <a:cxnSpLocks/>
              <a:stCxn id="125" idx="0"/>
            </p:cNvCxnSpPr>
            <p:nvPr/>
          </p:nvCxnSpPr>
          <p:spPr bwMode="auto">
            <a:xfrm flipV="1">
              <a:off x="5495676" y="4050505"/>
              <a:ext cx="234767" cy="176459"/>
            </a:xfrm>
            <a:prstGeom prst="straightConnector1">
              <a:avLst/>
            </a:prstGeom>
            <a:solidFill>
              <a:schemeClr val="accent1"/>
            </a:solidFill>
            <a:ln w="19050" cap="flat" cmpd="sng" algn="ctr">
              <a:solidFill>
                <a:schemeClr val="tx1"/>
              </a:solidFill>
              <a:prstDash val="sysDash"/>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4" name="直接箭头连接符 168">
              <a:extLst>
                <a:ext uri="{FF2B5EF4-FFF2-40B4-BE49-F238E27FC236}">
                  <a16:creationId xmlns="" xmlns:a16="http://schemas.microsoft.com/office/drawing/2014/main" id="{CB44DEFB-594D-4D6A-8EC1-A7BF4E34EE78}"/>
                </a:ext>
              </a:extLst>
            </p:cNvPr>
            <p:cNvCxnSpPr>
              <a:cxnSpLocks/>
              <a:stCxn id="135" idx="0"/>
            </p:cNvCxnSpPr>
            <p:nvPr/>
          </p:nvCxnSpPr>
          <p:spPr bwMode="auto">
            <a:xfrm flipH="1" flipV="1">
              <a:off x="5730443" y="4050505"/>
              <a:ext cx="49900" cy="176459"/>
            </a:xfrm>
            <a:prstGeom prst="straightConnector1">
              <a:avLst/>
            </a:prstGeom>
            <a:solidFill>
              <a:schemeClr val="accent1"/>
            </a:solidFill>
            <a:ln w="19050" cap="flat" cmpd="sng" algn="ctr">
              <a:solidFill>
                <a:schemeClr val="tx1"/>
              </a:solidFill>
              <a:prstDash val="sysDash"/>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5" name="直接箭头连接符 170">
              <a:extLst>
                <a:ext uri="{FF2B5EF4-FFF2-40B4-BE49-F238E27FC236}">
                  <a16:creationId xmlns="" xmlns:a16="http://schemas.microsoft.com/office/drawing/2014/main" id="{5C9771C7-486B-4657-A9D5-6B6821EAA225}"/>
                </a:ext>
              </a:extLst>
            </p:cNvPr>
            <p:cNvCxnSpPr>
              <a:stCxn id="111" idx="0"/>
            </p:cNvCxnSpPr>
            <p:nvPr/>
          </p:nvCxnSpPr>
          <p:spPr bwMode="auto">
            <a:xfrm flipV="1">
              <a:off x="7111052" y="3629393"/>
              <a:ext cx="305641" cy="1005377"/>
            </a:xfrm>
            <a:prstGeom prst="straightConnector1">
              <a:avLst/>
            </a:prstGeom>
            <a:solidFill>
              <a:schemeClr val="accent1"/>
            </a:solidFill>
            <a:ln w="1270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6" name="直接箭头连接符 172">
              <a:extLst>
                <a:ext uri="{FF2B5EF4-FFF2-40B4-BE49-F238E27FC236}">
                  <a16:creationId xmlns="" xmlns:a16="http://schemas.microsoft.com/office/drawing/2014/main" id="{D4FFB4A9-3566-457F-97DE-66E91B8408AB}"/>
                </a:ext>
              </a:extLst>
            </p:cNvPr>
            <p:cNvCxnSpPr>
              <a:stCxn id="113" idx="0"/>
            </p:cNvCxnSpPr>
            <p:nvPr/>
          </p:nvCxnSpPr>
          <p:spPr bwMode="auto">
            <a:xfrm flipH="1" flipV="1">
              <a:off x="7416693" y="3629393"/>
              <a:ext cx="240348" cy="1004633"/>
            </a:xfrm>
            <a:prstGeom prst="straightConnector1">
              <a:avLst/>
            </a:prstGeom>
            <a:solidFill>
              <a:schemeClr val="accent1"/>
            </a:solidFill>
            <a:ln w="1270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7" name="直接箭头连接符 174">
              <a:extLst>
                <a:ext uri="{FF2B5EF4-FFF2-40B4-BE49-F238E27FC236}">
                  <a16:creationId xmlns="" xmlns:a16="http://schemas.microsoft.com/office/drawing/2014/main" id="{E981C165-6D14-4BE9-8994-F0C0E5653E4A}"/>
                </a:ext>
              </a:extLst>
            </p:cNvPr>
            <p:cNvCxnSpPr>
              <a:cxnSpLocks/>
            </p:cNvCxnSpPr>
            <p:nvPr/>
          </p:nvCxnSpPr>
          <p:spPr bwMode="auto">
            <a:xfrm flipV="1">
              <a:off x="5730443" y="3629393"/>
              <a:ext cx="255362" cy="133112"/>
            </a:xfrm>
            <a:prstGeom prst="straightConnector1">
              <a:avLst/>
            </a:prstGeom>
            <a:solidFill>
              <a:schemeClr val="accent1"/>
            </a:solidFill>
            <a:ln w="1270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8" name="直接箭头连接符 176">
              <a:extLst>
                <a:ext uri="{FF2B5EF4-FFF2-40B4-BE49-F238E27FC236}">
                  <a16:creationId xmlns="" xmlns:a16="http://schemas.microsoft.com/office/drawing/2014/main" id="{2F2BA1CB-BE0B-49B0-8712-DD83DC39ADC1}"/>
                </a:ext>
              </a:extLst>
            </p:cNvPr>
            <p:cNvCxnSpPr>
              <a:cxnSpLocks/>
            </p:cNvCxnSpPr>
            <p:nvPr/>
          </p:nvCxnSpPr>
          <p:spPr bwMode="auto">
            <a:xfrm flipH="1" flipV="1">
              <a:off x="5985805" y="3629393"/>
              <a:ext cx="163953" cy="133112"/>
            </a:xfrm>
            <a:prstGeom prst="straightConnector1">
              <a:avLst/>
            </a:prstGeom>
            <a:solidFill>
              <a:schemeClr val="accent1"/>
            </a:solidFill>
            <a:ln w="1270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9" name="直接箭头连接符 178">
              <a:extLst>
                <a:ext uri="{FF2B5EF4-FFF2-40B4-BE49-F238E27FC236}">
                  <a16:creationId xmlns="" xmlns:a16="http://schemas.microsoft.com/office/drawing/2014/main" id="{AAC018AB-5D6C-4576-9E09-CFC57C51963D}"/>
                </a:ext>
              </a:extLst>
            </p:cNvPr>
            <p:cNvCxnSpPr>
              <a:cxnSpLocks/>
            </p:cNvCxnSpPr>
            <p:nvPr/>
          </p:nvCxnSpPr>
          <p:spPr bwMode="auto">
            <a:xfrm flipV="1">
              <a:off x="7029284" y="3140968"/>
              <a:ext cx="81991" cy="164425"/>
            </a:xfrm>
            <a:prstGeom prst="straightConnector1">
              <a:avLst/>
            </a:prstGeom>
            <a:solidFill>
              <a:schemeClr val="accent1"/>
            </a:solidFill>
            <a:ln w="15875" cap="flat" cmpd="sng" algn="ctr">
              <a:solidFill>
                <a:schemeClr val="tx1"/>
              </a:solidFill>
              <a:prstDash val="sysDash"/>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0" name="直接箭头连接符 180">
              <a:extLst>
                <a:ext uri="{FF2B5EF4-FFF2-40B4-BE49-F238E27FC236}">
                  <a16:creationId xmlns="" xmlns:a16="http://schemas.microsoft.com/office/drawing/2014/main" id="{114538FE-D6E3-4CFA-AF55-5F4DEC67F5BE}"/>
                </a:ext>
              </a:extLst>
            </p:cNvPr>
            <p:cNvCxnSpPr>
              <a:cxnSpLocks/>
            </p:cNvCxnSpPr>
            <p:nvPr/>
          </p:nvCxnSpPr>
          <p:spPr bwMode="auto">
            <a:xfrm flipH="1" flipV="1">
              <a:off x="7111275" y="3140968"/>
              <a:ext cx="305418" cy="164425"/>
            </a:xfrm>
            <a:prstGeom prst="straightConnector1">
              <a:avLst/>
            </a:prstGeom>
            <a:solidFill>
              <a:schemeClr val="accent1"/>
            </a:solidFill>
            <a:ln w="15875" cap="flat" cmpd="sng" algn="ctr">
              <a:solidFill>
                <a:schemeClr val="tx1"/>
              </a:solidFill>
              <a:prstDash val="sysDash"/>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1" name="直接箭头连接符 182">
              <a:extLst>
                <a:ext uri="{FF2B5EF4-FFF2-40B4-BE49-F238E27FC236}">
                  <a16:creationId xmlns="" xmlns:a16="http://schemas.microsoft.com/office/drawing/2014/main" id="{D7ECB7D9-EA19-4A8A-9372-E9AF75A48BE0}"/>
                </a:ext>
              </a:extLst>
            </p:cNvPr>
            <p:cNvCxnSpPr/>
            <p:nvPr/>
          </p:nvCxnSpPr>
          <p:spPr bwMode="auto">
            <a:xfrm flipV="1">
              <a:off x="5580083" y="3140968"/>
              <a:ext cx="371135" cy="164425"/>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2" name="直接箭头连接符 184">
              <a:extLst>
                <a:ext uri="{FF2B5EF4-FFF2-40B4-BE49-F238E27FC236}">
                  <a16:creationId xmlns="" xmlns:a16="http://schemas.microsoft.com/office/drawing/2014/main" id="{1705B2D0-FE36-47D7-88FC-6F4FA414A628}"/>
                </a:ext>
              </a:extLst>
            </p:cNvPr>
            <p:cNvCxnSpPr/>
            <p:nvPr/>
          </p:nvCxnSpPr>
          <p:spPr bwMode="auto">
            <a:xfrm flipH="1" flipV="1">
              <a:off x="5951218" y="3140968"/>
              <a:ext cx="34587" cy="164425"/>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3" name="直接箭头连接符 188">
              <a:extLst>
                <a:ext uri="{FF2B5EF4-FFF2-40B4-BE49-F238E27FC236}">
                  <a16:creationId xmlns="" xmlns:a16="http://schemas.microsoft.com/office/drawing/2014/main" id="{0DA13D0A-8918-4FEB-86D2-7F213D043832}"/>
                </a:ext>
              </a:extLst>
            </p:cNvPr>
            <p:cNvCxnSpPr>
              <a:cxnSpLocks/>
            </p:cNvCxnSpPr>
            <p:nvPr/>
          </p:nvCxnSpPr>
          <p:spPr bwMode="auto">
            <a:xfrm flipV="1">
              <a:off x="5951218" y="2607487"/>
              <a:ext cx="316707" cy="13748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4" name="直接箭头连接符 192">
              <a:extLst>
                <a:ext uri="{FF2B5EF4-FFF2-40B4-BE49-F238E27FC236}">
                  <a16:creationId xmlns="" xmlns:a16="http://schemas.microsoft.com/office/drawing/2014/main" id="{6F6F48CB-505D-44D2-8924-29722265252C}"/>
                </a:ext>
              </a:extLst>
            </p:cNvPr>
            <p:cNvCxnSpPr>
              <a:cxnSpLocks/>
            </p:cNvCxnSpPr>
            <p:nvPr/>
          </p:nvCxnSpPr>
          <p:spPr bwMode="auto">
            <a:xfrm flipH="1" flipV="1">
              <a:off x="6267925" y="2607487"/>
              <a:ext cx="703343" cy="19547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65" name="矩形 64">
              <a:extLst>
                <a:ext uri="{FF2B5EF4-FFF2-40B4-BE49-F238E27FC236}">
                  <a16:creationId xmlns="" xmlns:a16="http://schemas.microsoft.com/office/drawing/2014/main" id="{D69F17BF-474C-414C-B2EC-7E8DB62AA873}"/>
                </a:ext>
              </a:extLst>
            </p:cNvPr>
            <p:cNvSpPr/>
            <p:nvPr/>
          </p:nvSpPr>
          <p:spPr>
            <a:xfrm>
              <a:off x="4155162" y="4608660"/>
              <a:ext cx="1008606" cy="584775"/>
            </a:xfrm>
            <a:prstGeom prst="rect">
              <a:avLst/>
            </a:prstGeom>
          </p:spPr>
          <p:txBody>
            <a:bodyPr wrap="square">
              <a:spAutoFit/>
            </a:bodyPr>
            <a:lstStyle/>
            <a:p>
              <a:pPr algn="ctr"/>
              <a:r>
                <a:rPr lang="zh-CN" altLang="en-US" sz="1600" dirty="0">
                  <a:solidFill>
                    <a:srgbClr val="FF0000"/>
                  </a:solidFill>
                  <a:latin typeface="方正兰亭黑简体" panose="02000000000000000000" pitchFamily="2" charset="-122"/>
                  <a:ea typeface="方正兰亭黑简体" panose="02000000000000000000" pitchFamily="2" charset="-122"/>
                </a:rPr>
                <a:t>初级视皮层</a:t>
              </a:r>
              <a:r>
                <a:rPr lang="en-US" altLang="zh-CN" sz="1600" b="1" dirty="0">
                  <a:solidFill>
                    <a:srgbClr val="FF0000"/>
                  </a:solidFill>
                </a:rPr>
                <a:t>V1</a:t>
              </a:r>
              <a:endParaRPr lang="zh-CN" altLang="en-US" sz="1600" b="1" dirty="0">
                <a:solidFill>
                  <a:srgbClr val="FF0000"/>
                </a:solidFill>
              </a:endParaRPr>
            </a:p>
          </p:txBody>
        </p:sp>
        <p:sp>
          <p:nvSpPr>
            <p:cNvPr id="66" name="矩形 65">
              <a:extLst>
                <a:ext uri="{FF2B5EF4-FFF2-40B4-BE49-F238E27FC236}">
                  <a16:creationId xmlns="" xmlns:a16="http://schemas.microsoft.com/office/drawing/2014/main" id="{FEFB49F4-8E2E-4814-A140-E46BA82D59EC}"/>
                </a:ext>
              </a:extLst>
            </p:cNvPr>
            <p:cNvSpPr/>
            <p:nvPr/>
          </p:nvSpPr>
          <p:spPr>
            <a:xfrm>
              <a:off x="4116208" y="3839321"/>
              <a:ext cx="1098006" cy="584775"/>
            </a:xfrm>
            <a:prstGeom prst="rect">
              <a:avLst/>
            </a:prstGeom>
          </p:spPr>
          <p:txBody>
            <a:bodyPr wrap="square">
              <a:spAutoFit/>
            </a:bodyPr>
            <a:lstStyle/>
            <a:p>
              <a:pPr algn="ctr"/>
              <a:r>
                <a:rPr lang="zh-CN" altLang="en-US" sz="1600" dirty="0">
                  <a:solidFill>
                    <a:srgbClr val="FFC000"/>
                  </a:solidFill>
                  <a:latin typeface="方正兰亭黑简体" panose="02000000000000000000" pitchFamily="2" charset="-122"/>
                  <a:ea typeface="方正兰亭黑简体" panose="02000000000000000000" pitchFamily="2" charset="-122"/>
                </a:rPr>
                <a:t>纹外皮层</a:t>
              </a:r>
              <a:endParaRPr lang="en-US" altLang="zh-CN" sz="1600" dirty="0">
                <a:solidFill>
                  <a:srgbClr val="FFC000"/>
                </a:solidFill>
                <a:latin typeface="方正兰亭黑简体" panose="02000000000000000000" pitchFamily="2" charset="-122"/>
                <a:ea typeface="方正兰亭黑简体" panose="02000000000000000000" pitchFamily="2" charset="-122"/>
              </a:endParaRPr>
            </a:p>
            <a:p>
              <a:pPr algn="ctr"/>
              <a:r>
                <a:rPr lang="en-US" altLang="zh-CN" sz="1600" b="1" dirty="0">
                  <a:solidFill>
                    <a:srgbClr val="FFC000"/>
                  </a:solidFill>
                </a:rPr>
                <a:t>V2-V4</a:t>
              </a:r>
              <a:endParaRPr lang="zh-CN" altLang="en-US" sz="1600" b="1" dirty="0">
                <a:solidFill>
                  <a:srgbClr val="FFC000"/>
                </a:solidFill>
              </a:endParaRPr>
            </a:p>
          </p:txBody>
        </p:sp>
        <p:sp>
          <p:nvSpPr>
            <p:cNvPr id="67" name="矩形 66">
              <a:extLst>
                <a:ext uri="{FF2B5EF4-FFF2-40B4-BE49-F238E27FC236}">
                  <a16:creationId xmlns="" xmlns:a16="http://schemas.microsoft.com/office/drawing/2014/main" id="{7BA5704E-C102-4D1F-8DFA-3DE25F2C51F5}"/>
                </a:ext>
              </a:extLst>
            </p:cNvPr>
            <p:cNvSpPr/>
            <p:nvPr/>
          </p:nvSpPr>
          <p:spPr>
            <a:xfrm>
              <a:off x="4116208" y="3223180"/>
              <a:ext cx="1126057" cy="584775"/>
            </a:xfrm>
            <a:prstGeom prst="rect">
              <a:avLst/>
            </a:prstGeom>
          </p:spPr>
          <p:txBody>
            <a:bodyPr wrap="square">
              <a:spAutoFit/>
            </a:bodyPr>
            <a:lstStyle/>
            <a:p>
              <a:pPr algn="ctr"/>
              <a:r>
                <a:rPr lang="zh-CN" altLang="en-US" sz="1600" dirty="0">
                  <a:solidFill>
                    <a:srgbClr val="92D050"/>
                  </a:solidFill>
                  <a:latin typeface="方正兰亭黑简体" panose="02000000000000000000" pitchFamily="2" charset="-122"/>
                  <a:ea typeface="方正兰亭黑简体" panose="02000000000000000000" pitchFamily="2" charset="-122"/>
                </a:rPr>
                <a:t>后颞下区</a:t>
              </a:r>
              <a:endParaRPr lang="en-US" altLang="zh-CN" sz="1600" dirty="0">
                <a:solidFill>
                  <a:srgbClr val="92D050"/>
                </a:solidFill>
                <a:latin typeface="方正兰亭黑简体" panose="02000000000000000000" pitchFamily="2" charset="-122"/>
                <a:ea typeface="方正兰亭黑简体" panose="02000000000000000000" pitchFamily="2" charset="-122"/>
              </a:endParaRPr>
            </a:p>
            <a:p>
              <a:pPr algn="ctr"/>
              <a:r>
                <a:rPr lang="en-US" altLang="zh-CN" sz="1600" b="1" dirty="0">
                  <a:solidFill>
                    <a:srgbClr val="92D050"/>
                  </a:solidFill>
                </a:rPr>
                <a:t>PIT</a:t>
              </a:r>
            </a:p>
          </p:txBody>
        </p:sp>
        <p:sp>
          <p:nvSpPr>
            <p:cNvPr id="68" name="矩形 67">
              <a:extLst>
                <a:ext uri="{FF2B5EF4-FFF2-40B4-BE49-F238E27FC236}">
                  <a16:creationId xmlns="" xmlns:a16="http://schemas.microsoft.com/office/drawing/2014/main" id="{44179371-6B88-48B9-B1D8-870542ED33B6}"/>
                </a:ext>
              </a:extLst>
            </p:cNvPr>
            <p:cNvSpPr/>
            <p:nvPr/>
          </p:nvSpPr>
          <p:spPr>
            <a:xfrm>
              <a:off x="4067944" y="2638405"/>
              <a:ext cx="1193435" cy="584775"/>
            </a:xfrm>
            <a:prstGeom prst="rect">
              <a:avLst/>
            </a:prstGeom>
          </p:spPr>
          <p:txBody>
            <a:bodyPr wrap="square">
              <a:spAutoFit/>
            </a:bodyPr>
            <a:lstStyle/>
            <a:p>
              <a:pPr algn="ctr"/>
              <a:r>
                <a:rPr lang="zh-CN" altLang="en-US" sz="1600" dirty="0">
                  <a:solidFill>
                    <a:srgbClr val="00B0F0"/>
                  </a:solidFill>
                  <a:latin typeface="方正兰亭黑简体" panose="02000000000000000000" pitchFamily="2" charset="-122"/>
                  <a:ea typeface="方正兰亭黑简体" panose="02000000000000000000" pitchFamily="2" charset="-122"/>
                </a:rPr>
                <a:t>前颞下区</a:t>
              </a:r>
              <a:endParaRPr lang="en-US" altLang="zh-CN" sz="1600" dirty="0">
                <a:solidFill>
                  <a:srgbClr val="00B0F0"/>
                </a:solidFill>
                <a:latin typeface="方正兰亭黑简体" panose="02000000000000000000" pitchFamily="2" charset="-122"/>
                <a:ea typeface="方正兰亭黑简体" panose="02000000000000000000" pitchFamily="2" charset="-122"/>
              </a:endParaRPr>
            </a:p>
            <a:p>
              <a:pPr algn="ctr"/>
              <a:r>
                <a:rPr lang="en-US" altLang="zh-CN" sz="1600" b="1" dirty="0">
                  <a:solidFill>
                    <a:srgbClr val="00B0F0"/>
                  </a:solidFill>
                </a:rPr>
                <a:t>AIT</a:t>
              </a:r>
            </a:p>
          </p:txBody>
        </p:sp>
        <p:grpSp>
          <p:nvGrpSpPr>
            <p:cNvPr id="69" name="组合 211">
              <a:extLst>
                <a:ext uri="{FF2B5EF4-FFF2-40B4-BE49-F238E27FC236}">
                  <a16:creationId xmlns="" xmlns:a16="http://schemas.microsoft.com/office/drawing/2014/main" id="{ADB29FAB-863D-4793-A6AD-79F421711C8B}"/>
                </a:ext>
              </a:extLst>
            </p:cNvPr>
            <p:cNvGrpSpPr/>
            <p:nvPr/>
          </p:nvGrpSpPr>
          <p:grpSpPr>
            <a:xfrm>
              <a:off x="4455566" y="5708417"/>
              <a:ext cx="1124546" cy="678668"/>
              <a:chOff x="4576020" y="5291916"/>
              <a:chExt cx="1124546" cy="678668"/>
            </a:xfrm>
          </p:grpSpPr>
          <p:sp>
            <p:nvSpPr>
              <p:cNvPr id="77" name="椭圆 76">
                <a:extLst>
                  <a:ext uri="{FF2B5EF4-FFF2-40B4-BE49-F238E27FC236}">
                    <a16:creationId xmlns="" xmlns:a16="http://schemas.microsoft.com/office/drawing/2014/main" id="{CB8934F5-15D3-4838-BCBD-351F64AD8764}"/>
                  </a:ext>
                </a:extLst>
              </p:cNvPr>
              <p:cNvSpPr>
                <a:spLocks noChangeAspect="1"/>
              </p:cNvSpPr>
              <p:nvPr/>
            </p:nvSpPr>
            <p:spPr bwMode="auto">
              <a:xfrm>
                <a:off x="4582016" y="5345879"/>
                <a:ext cx="216000" cy="216000"/>
              </a:xfrm>
              <a:prstGeom prst="ellipse">
                <a:avLst/>
              </a:prstGeom>
              <a:noFill/>
              <a:ln w="19050" cap="flat" cmpd="sng" algn="ctr">
                <a:solidFill>
                  <a:schemeClr val="tx1"/>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78" name="椭圆 77">
                <a:extLst>
                  <a:ext uri="{FF2B5EF4-FFF2-40B4-BE49-F238E27FC236}">
                    <a16:creationId xmlns="" xmlns:a16="http://schemas.microsoft.com/office/drawing/2014/main" id="{C8E8DD04-B10B-44B3-8B85-590357C95EC5}"/>
                  </a:ext>
                </a:extLst>
              </p:cNvPr>
              <p:cNvSpPr>
                <a:spLocks noChangeAspect="1"/>
              </p:cNvSpPr>
              <p:nvPr/>
            </p:nvSpPr>
            <p:spPr bwMode="auto">
              <a:xfrm>
                <a:off x="4576020" y="5709622"/>
                <a:ext cx="216000" cy="216000"/>
              </a:xfrm>
              <a:prstGeom prst="ellipse">
                <a:avLst/>
              </a:prstGeom>
              <a:noFill/>
              <a:ln w="1905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dirty="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79" name="矩形 78">
                <a:extLst>
                  <a:ext uri="{FF2B5EF4-FFF2-40B4-BE49-F238E27FC236}">
                    <a16:creationId xmlns="" xmlns:a16="http://schemas.microsoft.com/office/drawing/2014/main" id="{1CF11BED-4562-4324-9E92-5CB702965FE9}"/>
                  </a:ext>
                </a:extLst>
              </p:cNvPr>
              <p:cNvSpPr/>
              <p:nvPr/>
            </p:nvSpPr>
            <p:spPr>
              <a:xfrm>
                <a:off x="4770253" y="5291916"/>
                <a:ext cx="902811" cy="307777"/>
              </a:xfrm>
              <a:prstGeom prst="rect">
                <a:avLst/>
              </a:prstGeom>
            </p:spPr>
            <p:txBody>
              <a:bodyPr wrap="none">
                <a:spAutoFit/>
              </a:bodyPr>
              <a:lstStyle/>
              <a:p>
                <a:r>
                  <a:rPr lang="zh-CN" altLang="en-US" sz="1400" dirty="0">
                    <a:latin typeface="方正兰亭黑简体" panose="02000000000000000000" pitchFamily="2" charset="-122"/>
                    <a:ea typeface="方正兰亭黑简体" panose="02000000000000000000" pitchFamily="2" charset="-122"/>
                  </a:rPr>
                  <a:t>复杂单元</a:t>
                </a:r>
              </a:p>
            </p:txBody>
          </p:sp>
          <p:sp>
            <p:nvSpPr>
              <p:cNvPr id="80" name="矩形 79">
                <a:extLst>
                  <a:ext uri="{FF2B5EF4-FFF2-40B4-BE49-F238E27FC236}">
                    <a16:creationId xmlns="" xmlns:a16="http://schemas.microsoft.com/office/drawing/2014/main" id="{7AE87E9C-6D60-49EB-A94E-C9448B254036}"/>
                  </a:ext>
                </a:extLst>
              </p:cNvPr>
              <p:cNvSpPr/>
              <p:nvPr/>
            </p:nvSpPr>
            <p:spPr>
              <a:xfrm>
                <a:off x="4797755" y="5662807"/>
                <a:ext cx="902811" cy="307777"/>
              </a:xfrm>
              <a:prstGeom prst="rect">
                <a:avLst/>
              </a:prstGeom>
            </p:spPr>
            <p:txBody>
              <a:bodyPr wrap="none">
                <a:spAutoFit/>
              </a:bodyPr>
              <a:lstStyle/>
              <a:p>
                <a:r>
                  <a:rPr lang="zh-CN" altLang="en-US" sz="1400" dirty="0">
                    <a:latin typeface="方正兰亭黑简体" panose="02000000000000000000" pitchFamily="2" charset="-122"/>
                    <a:ea typeface="方正兰亭黑简体" panose="02000000000000000000" pitchFamily="2" charset="-122"/>
                  </a:rPr>
                  <a:t>简单单元</a:t>
                </a:r>
              </a:p>
            </p:txBody>
          </p:sp>
        </p:grpSp>
        <p:sp>
          <p:nvSpPr>
            <p:cNvPr id="70" name="矩形 69">
              <a:extLst>
                <a:ext uri="{FF2B5EF4-FFF2-40B4-BE49-F238E27FC236}">
                  <a16:creationId xmlns="" xmlns:a16="http://schemas.microsoft.com/office/drawing/2014/main" id="{E6593218-B278-40E7-AD9B-E1D24CB80E11}"/>
                </a:ext>
              </a:extLst>
            </p:cNvPr>
            <p:cNvSpPr/>
            <p:nvPr/>
          </p:nvSpPr>
          <p:spPr>
            <a:xfrm>
              <a:off x="8184907" y="4901048"/>
              <a:ext cx="595035" cy="338554"/>
            </a:xfrm>
            <a:prstGeom prst="rect">
              <a:avLst/>
            </a:prstGeom>
          </p:spPr>
          <p:txBody>
            <a:bodyPr wrap="none">
              <a:spAutoFit/>
            </a:bodyPr>
            <a:lstStyle/>
            <a:p>
              <a:r>
                <a:rPr lang="zh-CN" altLang="en-US" sz="1600" dirty="0">
                  <a:latin typeface="方正兰亭粗黑简体" panose="02000000000000000000" pitchFamily="2" charset="-122"/>
                  <a:ea typeface="方正兰亭粗黑简体" panose="02000000000000000000" pitchFamily="2" charset="-122"/>
                </a:rPr>
                <a:t>特征</a:t>
              </a:r>
              <a:endParaRPr lang="zh-CN" altLang="en-US" sz="1600" dirty="0"/>
            </a:p>
          </p:txBody>
        </p:sp>
        <p:sp>
          <p:nvSpPr>
            <p:cNvPr id="71" name="矩形 70">
              <a:extLst>
                <a:ext uri="{FF2B5EF4-FFF2-40B4-BE49-F238E27FC236}">
                  <a16:creationId xmlns="" xmlns:a16="http://schemas.microsoft.com/office/drawing/2014/main" id="{B1CE2E68-2C39-4C26-BD50-2253883C0238}"/>
                </a:ext>
              </a:extLst>
            </p:cNvPr>
            <p:cNvSpPr/>
            <p:nvPr/>
          </p:nvSpPr>
          <p:spPr>
            <a:xfrm>
              <a:off x="8169784" y="3378478"/>
              <a:ext cx="595035" cy="338554"/>
            </a:xfrm>
            <a:prstGeom prst="rect">
              <a:avLst/>
            </a:prstGeom>
          </p:spPr>
          <p:txBody>
            <a:bodyPr wrap="none">
              <a:spAutoFit/>
            </a:bodyPr>
            <a:lstStyle/>
            <a:p>
              <a:r>
                <a:rPr lang="zh-CN" altLang="en-US" sz="1600" dirty="0">
                  <a:latin typeface="方正兰亭粗黑简体" panose="02000000000000000000" pitchFamily="2" charset="-122"/>
                  <a:ea typeface="方正兰亭粗黑简体" panose="02000000000000000000" pitchFamily="2" charset="-122"/>
                </a:rPr>
                <a:t>目标</a:t>
              </a:r>
              <a:endParaRPr lang="zh-CN" altLang="en-US" sz="1600" dirty="0"/>
            </a:p>
          </p:txBody>
        </p:sp>
        <p:sp>
          <p:nvSpPr>
            <p:cNvPr id="72" name="矩形 71">
              <a:extLst>
                <a:ext uri="{FF2B5EF4-FFF2-40B4-BE49-F238E27FC236}">
                  <a16:creationId xmlns="" xmlns:a16="http://schemas.microsoft.com/office/drawing/2014/main" id="{133709A3-5481-48F3-BB84-A661E83C01F7}"/>
                </a:ext>
              </a:extLst>
            </p:cNvPr>
            <p:cNvSpPr/>
            <p:nvPr/>
          </p:nvSpPr>
          <p:spPr>
            <a:xfrm>
              <a:off x="8195054" y="2636912"/>
              <a:ext cx="595035" cy="338554"/>
            </a:xfrm>
            <a:prstGeom prst="rect">
              <a:avLst/>
            </a:prstGeom>
          </p:spPr>
          <p:txBody>
            <a:bodyPr wrap="none">
              <a:spAutoFit/>
            </a:bodyPr>
            <a:lstStyle/>
            <a:p>
              <a:r>
                <a:rPr lang="zh-CN" altLang="en-US" sz="1600" dirty="0">
                  <a:latin typeface="方正兰亭粗黑简体" panose="02000000000000000000" pitchFamily="2" charset="-122"/>
                  <a:ea typeface="方正兰亭粗黑简体" panose="02000000000000000000" pitchFamily="2" charset="-122"/>
                </a:rPr>
                <a:t>场景</a:t>
              </a:r>
              <a:endParaRPr lang="zh-CN" altLang="en-US" sz="1600" dirty="0"/>
            </a:p>
          </p:txBody>
        </p:sp>
        <p:sp>
          <p:nvSpPr>
            <p:cNvPr id="73" name="箭头: 右 4">
              <a:extLst>
                <a:ext uri="{FF2B5EF4-FFF2-40B4-BE49-F238E27FC236}">
                  <a16:creationId xmlns="" xmlns:a16="http://schemas.microsoft.com/office/drawing/2014/main" id="{72F3D41C-A1CB-42F5-8493-74B3638206BF}"/>
                </a:ext>
              </a:extLst>
            </p:cNvPr>
            <p:cNvSpPr/>
            <p:nvPr/>
          </p:nvSpPr>
          <p:spPr bwMode="auto">
            <a:xfrm rot="16200000">
              <a:off x="8295749" y="4521684"/>
              <a:ext cx="378519" cy="343827"/>
            </a:xfrm>
            <a:prstGeom prst="rightArrow">
              <a:avLst/>
            </a:prstGeom>
            <a:solidFill>
              <a:srgbClr val="FFC000"/>
            </a:solidFill>
            <a:ln w="9525" cap="flat" cmpd="sng" algn="ctr">
              <a:no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74" name="矩形 73">
              <a:extLst>
                <a:ext uri="{FF2B5EF4-FFF2-40B4-BE49-F238E27FC236}">
                  <a16:creationId xmlns="" xmlns:a16="http://schemas.microsoft.com/office/drawing/2014/main" id="{4B2904D3-6382-419D-8F67-3AF37A7DCA7D}"/>
                </a:ext>
              </a:extLst>
            </p:cNvPr>
            <p:cNvSpPr/>
            <p:nvPr/>
          </p:nvSpPr>
          <p:spPr>
            <a:xfrm>
              <a:off x="8195054" y="4149080"/>
              <a:ext cx="595035" cy="338554"/>
            </a:xfrm>
            <a:prstGeom prst="rect">
              <a:avLst/>
            </a:prstGeom>
          </p:spPr>
          <p:txBody>
            <a:bodyPr wrap="none">
              <a:spAutoFit/>
            </a:bodyPr>
            <a:lstStyle/>
            <a:p>
              <a:r>
                <a:rPr lang="zh-CN" altLang="en-US" sz="1600" dirty="0">
                  <a:latin typeface="方正兰亭粗黑简体" panose="02000000000000000000" pitchFamily="2" charset="-122"/>
                  <a:ea typeface="方正兰亭粗黑简体" panose="02000000000000000000" pitchFamily="2" charset="-122"/>
                </a:rPr>
                <a:t>基元</a:t>
              </a:r>
              <a:endParaRPr lang="zh-CN" altLang="en-US" sz="1600" dirty="0"/>
            </a:p>
          </p:txBody>
        </p:sp>
        <p:sp>
          <p:nvSpPr>
            <p:cNvPr id="75" name="箭头: 右 167">
              <a:extLst>
                <a:ext uri="{FF2B5EF4-FFF2-40B4-BE49-F238E27FC236}">
                  <a16:creationId xmlns="" xmlns:a16="http://schemas.microsoft.com/office/drawing/2014/main" id="{6372BA86-44F4-43A3-9662-D0DA7DCB67CA}"/>
                </a:ext>
              </a:extLst>
            </p:cNvPr>
            <p:cNvSpPr/>
            <p:nvPr/>
          </p:nvSpPr>
          <p:spPr bwMode="auto">
            <a:xfrm rot="16200000">
              <a:off x="8295747" y="3734378"/>
              <a:ext cx="378519" cy="343827"/>
            </a:xfrm>
            <a:prstGeom prst="rightArrow">
              <a:avLst/>
            </a:prstGeom>
            <a:solidFill>
              <a:srgbClr val="FFC000"/>
            </a:solidFill>
            <a:ln w="9525" cap="flat" cmpd="sng" algn="ctr">
              <a:no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76" name="箭头: 右 169">
              <a:extLst>
                <a:ext uri="{FF2B5EF4-FFF2-40B4-BE49-F238E27FC236}">
                  <a16:creationId xmlns="" xmlns:a16="http://schemas.microsoft.com/office/drawing/2014/main" id="{0A810A2A-F11A-4AF6-A271-A17550E768CB}"/>
                </a:ext>
              </a:extLst>
            </p:cNvPr>
            <p:cNvSpPr/>
            <p:nvPr/>
          </p:nvSpPr>
          <p:spPr bwMode="auto">
            <a:xfrm rot="16200000">
              <a:off x="8303311" y="3014298"/>
              <a:ext cx="378519" cy="343827"/>
            </a:xfrm>
            <a:prstGeom prst="rightArrow">
              <a:avLst/>
            </a:prstGeom>
            <a:solidFill>
              <a:srgbClr val="FFC000"/>
            </a:solidFill>
            <a:ln w="9525" cap="flat" cmpd="sng" algn="ctr">
              <a:no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grpSp>
      <p:sp>
        <p:nvSpPr>
          <p:cNvPr id="143"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smtClean="0">
                <a:latin typeface="Heiti SC Light" charset="-122"/>
                <a:ea typeface="Heiti SC Light" charset="-122"/>
                <a:cs typeface="Heiti SC Light" charset="-122"/>
              </a:rPr>
              <a:t>我们的工作：数据标注</a:t>
            </a:r>
            <a:r>
              <a:rPr lang="en-US" altLang="zh-CN" dirty="0" smtClean="0">
                <a:latin typeface="Heiti SC Light" charset="-122"/>
                <a:ea typeface="Heiti SC Light" charset="-122"/>
                <a:cs typeface="Heiti SC Light" charset="-122"/>
              </a:rPr>
              <a:t>-</a:t>
            </a:r>
            <a:r>
              <a:rPr lang="zh-CN" altLang="en-US" dirty="0" smtClean="0">
                <a:solidFill>
                  <a:srgbClr val="C00000"/>
                </a:solidFill>
                <a:latin typeface="Heiti SC Light" charset="-122"/>
                <a:ea typeface="Heiti SC Light" charset="-122"/>
                <a:cs typeface="Heiti SC Light" charset="-122"/>
              </a:rPr>
              <a:t>结构化表征</a:t>
            </a:r>
            <a:r>
              <a:rPr lang="en-US" altLang="zh-CN" dirty="0" smtClean="0">
                <a:latin typeface="Heiti SC Light" charset="-122"/>
                <a:ea typeface="Heiti SC Light" charset="-122"/>
                <a:cs typeface="Heiti SC Light" charset="-122"/>
              </a:rPr>
              <a:t>-</a:t>
            </a:r>
            <a:r>
              <a:rPr lang="zh-CN" altLang="en-US" dirty="0" smtClean="0">
                <a:latin typeface="Heiti SC Light" charset="-122"/>
                <a:ea typeface="Heiti SC Light" charset="-122"/>
                <a:cs typeface="Heiti SC Light" charset="-122"/>
              </a:rPr>
              <a:t>信息挖掘</a:t>
            </a:r>
            <a:endParaRPr lang="en-US" altLang="zh-CN" dirty="0">
              <a:latin typeface="Heiti SC Light" charset="-122"/>
              <a:ea typeface="Heiti SC Light" charset="-122"/>
              <a:cs typeface="Heiti SC Light" charset="-122"/>
            </a:endParaRPr>
          </a:p>
        </p:txBody>
      </p:sp>
    </p:spTree>
    <p:extLst>
      <p:ext uri="{BB962C8B-B14F-4D97-AF65-F5344CB8AC3E}">
        <p14:creationId xmlns:p14="http://schemas.microsoft.com/office/powerpoint/2010/main" val="792657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fld id="{0C913308-F349-4B6D-A68A-DD1791B4A57B}" type="slidenum">
              <a:rPr lang="zh-CN" altLang="en-US" smtClean="0"/>
              <a:t>14</a:t>
            </a:fld>
            <a:endParaRPr lang="zh-CN" altLang="en-US"/>
          </a:p>
        </p:txBody>
      </p:sp>
      <p:grpSp>
        <p:nvGrpSpPr>
          <p:cNvPr id="143" name="组 142"/>
          <p:cNvGrpSpPr/>
          <p:nvPr/>
        </p:nvGrpSpPr>
        <p:grpSpPr>
          <a:xfrm>
            <a:off x="3131840" y="1881368"/>
            <a:ext cx="4945864" cy="4860000"/>
            <a:chOff x="3131840" y="1737352"/>
            <a:chExt cx="4945864" cy="4860000"/>
          </a:xfrm>
        </p:grpSpPr>
        <p:grpSp>
          <p:nvGrpSpPr>
            <p:cNvPr id="144" name="组 143"/>
            <p:cNvGrpSpPr/>
            <p:nvPr/>
          </p:nvGrpSpPr>
          <p:grpSpPr>
            <a:xfrm>
              <a:off x="3131840" y="1737352"/>
              <a:ext cx="4945864" cy="4860000"/>
              <a:chOff x="3131840" y="1737352"/>
              <a:chExt cx="4945864" cy="4860000"/>
            </a:xfrm>
          </p:grpSpPr>
          <p:sp>
            <p:nvSpPr>
              <p:cNvPr id="146" name="矩形标注 145"/>
              <p:cNvSpPr/>
              <p:nvPr/>
            </p:nvSpPr>
            <p:spPr bwMode="auto">
              <a:xfrm>
                <a:off x="3131840" y="1737352"/>
                <a:ext cx="4945864" cy="4860000"/>
              </a:xfrm>
              <a:prstGeom prst="wedgeRectCallout">
                <a:avLst>
                  <a:gd name="adj1" fmla="val -52051"/>
                  <a:gd name="adj2" fmla="val -7796"/>
                </a:avLst>
              </a:prstGeom>
              <a:noFill/>
              <a:ln w="9525" cap="flat" cmpd="sng" algn="ctr">
                <a:solidFill>
                  <a:srgbClr val="FF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cxnSp>
            <p:nvCxnSpPr>
              <p:cNvPr id="147" name="直接箭头连接符 6"/>
              <p:cNvCxnSpPr/>
              <p:nvPr/>
            </p:nvCxnSpPr>
            <p:spPr bwMode="auto">
              <a:xfrm flipV="1">
                <a:off x="3462205" y="2793586"/>
                <a:ext cx="0" cy="720000"/>
              </a:xfrm>
              <a:prstGeom prst="straightConnector1">
                <a:avLst/>
              </a:prstGeom>
              <a:ln w="38100">
                <a:solidFill>
                  <a:srgbClr val="0000FF"/>
                </a:solidFill>
                <a:headEnd type="none" w="med" len="med"/>
                <a:tailEnd type="triangle"/>
              </a:ln>
              <a:effectLst/>
              <a:extLst/>
            </p:spPr>
            <p:style>
              <a:lnRef idx="3">
                <a:schemeClr val="accent6"/>
              </a:lnRef>
              <a:fillRef idx="0">
                <a:schemeClr val="accent6"/>
              </a:fillRef>
              <a:effectRef idx="2">
                <a:schemeClr val="accent6"/>
              </a:effectRef>
              <a:fontRef idx="minor">
                <a:schemeClr val="tx1"/>
              </a:fontRef>
            </p:style>
          </p:cxnSp>
          <p:grpSp>
            <p:nvGrpSpPr>
              <p:cNvPr id="148" name="组 147"/>
              <p:cNvGrpSpPr/>
              <p:nvPr/>
            </p:nvGrpSpPr>
            <p:grpSpPr>
              <a:xfrm>
                <a:off x="3635896" y="1916832"/>
                <a:ext cx="3960440" cy="4536504"/>
                <a:chOff x="3635896" y="1556792"/>
                <a:chExt cx="4320480" cy="5126622"/>
              </a:xfrm>
            </p:grpSpPr>
            <p:sp>
              <p:nvSpPr>
                <p:cNvPr id="157" name="矩形 156"/>
                <p:cNvSpPr/>
                <p:nvPr/>
              </p:nvSpPr>
              <p:spPr bwMode="auto">
                <a:xfrm>
                  <a:off x="3635896" y="3105104"/>
                  <a:ext cx="4320480" cy="1260000"/>
                </a:xfrm>
                <a:prstGeom prst="rect">
                  <a:avLst/>
                </a:prstGeom>
                <a:solidFill>
                  <a:schemeClr val="bg1">
                    <a:lumMod val="95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grpSp>
              <p:nvGrpSpPr>
                <p:cNvPr id="158" name="组 157"/>
                <p:cNvGrpSpPr/>
                <p:nvPr/>
              </p:nvGrpSpPr>
              <p:grpSpPr>
                <a:xfrm>
                  <a:off x="3901111" y="3896422"/>
                  <a:ext cx="3857654" cy="572298"/>
                  <a:chOff x="3901111" y="3896422"/>
                  <a:chExt cx="3857654" cy="572298"/>
                </a:xfrm>
              </p:grpSpPr>
              <p:grpSp>
                <p:nvGrpSpPr>
                  <p:cNvPr id="186" name="组合 155"/>
                  <p:cNvGrpSpPr/>
                  <p:nvPr/>
                </p:nvGrpSpPr>
                <p:grpSpPr>
                  <a:xfrm>
                    <a:off x="3901111" y="3896422"/>
                    <a:ext cx="3857654" cy="214314"/>
                    <a:chOff x="4909223" y="3786190"/>
                    <a:chExt cx="3857654" cy="214314"/>
                  </a:xfrm>
                </p:grpSpPr>
                <p:grpSp>
                  <p:nvGrpSpPr>
                    <p:cNvPr id="203" name="组合 129"/>
                    <p:cNvGrpSpPr/>
                    <p:nvPr/>
                  </p:nvGrpSpPr>
                  <p:grpSpPr>
                    <a:xfrm>
                      <a:off x="4909223" y="3786190"/>
                      <a:ext cx="214315" cy="214314"/>
                      <a:chOff x="4929190" y="3643314"/>
                      <a:chExt cx="214314" cy="214314"/>
                    </a:xfrm>
                  </p:grpSpPr>
                  <p:sp>
                    <p:nvSpPr>
                      <p:cNvPr id="231" name="椭圆 230"/>
                      <p:cNvSpPr/>
                      <p:nvPr/>
                    </p:nvSpPr>
                    <p:spPr bwMode="auto">
                      <a:xfrm>
                        <a:off x="4929190" y="3643314"/>
                        <a:ext cx="214314" cy="214314"/>
                      </a:xfrm>
                      <a:prstGeom prst="ellipse">
                        <a:avLst/>
                      </a:prstGeom>
                      <a:noFill/>
                      <a:ln w="1270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cxnSp>
                    <p:nvCxnSpPr>
                      <p:cNvPr id="232" name="直接连接符 49"/>
                      <p:cNvCxnSpPr/>
                      <p:nvPr/>
                    </p:nvCxnSpPr>
                    <p:spPr bwMode="auto">
                      <a:xfrm rot="10800000">
                        <a:off x="4963480" y="3760472"/>
                        <a:ext cx="142876" cy="158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grpSp>
                <p:grpSp>
                  <p:nvGrpSpPr>
                    <p:cNvPr id="204" name="组合 128"/>
                    <p:cNvGrpSpPr/>
                    <p:nvPr/>
                  </p:nvGrpSpPr>
                  <p:grpSpPr>
                    <a:xfrm>
                      <a:off x="7945338" y="3786190"/>
                      <a:ext cx="214314" cy="214314"/>
                      <a:chOff x="5500694" y="3643314"/>
                      <a:chExt cx="214314" cy="214314"/>
                    </a:xfrm>
                  </p:grpSpPr>
                  <p:sp>
                    <p:nvSpPr>
                      <p:cNvPr id="228" name="椭圆 227"/>
                      <p:cNvSpPr/>
                      <p:nvPr/>
                    </p:nvSpPr>
                    <p:spPr bwMode="auto">
                      <a:xfrm>
                        <a:off x="5500694" y="3643314"/>
                        <a:ext cx="214314" cy="214314"/>
                      </a:xfrm>
                      <a:prstGeom prst="ellipse">
                        <a:avLst/>
                      </a:prstGeom>
                      <a:noFill/>
                      <a:ln w="1270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cxnSp>
                    <p:nvCxnSpPr>
                      <p:cNvPr id="229" name="直接连接符 62"/>
                      <p:cNvCxnSpPr/>
                      <p:nvPr/>
                    </p:nvCxnSpPr>
                    <p:spPr bwMode="auto">
                      <a:xfrm rot="-1200000">
                        <a:off x="5538794" y="3726182"/>
                        <a:ext cx="90000" cy="43816"/>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cxnSp>
                    <p:nvCxnSpPr>
                      <p:cNvPr id="230" name="直接连接符 63"/>
                      <p:cNvCxnSpPr/>
                      <p:nvPr/>
                    </p:nvCxnSpPr>
                    <p:spPr bwMode="auto">
                      <a:xfrm rot="5400000" flipH="1" flipV="1">
                        <a:off x="5572609" y="3728563"/>
                        <a:ext cx="133350" cy="7143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grpSp>
                <p:grpSp>
                  <p:nvGrpSpPr>
                    <p:cNvPr id="205" name="组合 127"/>
                    <p:cNvGrpSpPr/>
                    <p:nvPr/>
                  </p:nvGrpSpPr>
                  <p:grpSpPr>
                    <a:xfrm>
                      <a:off x="5516446" y="3786190"/>
                      <a:ext cx="214314" cy="214314"/>
                      <a:chOff x="6072198" y="3643314"/>
                      <a:chExt cx="214314" cy="214314"/>
                    </a:xfrm>
                  </p:grpSpPr>
                  <p:sp>
                    <p:nvSpPr>
                      <p:cNvPr id="225" name="椭圆 224"/>
                      <p:cNvSpPr/>
                      <p:nvPr/>
                    </p:nvSpPr>
                    <p:spPr bwMode="auto">
                      <a:xfrm>
                        <a:off x="6072198" y="3643314"/>
                        <a:ext cx="214314" cy="214314"/>
                      </a:xfrm>
                      <a:prstGeom prst="ellipse">
                        <a:avLst/>
                      </a:prstGeom>
                      <a:noFill/>
                      <a:ln w="1270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cxnSp>
                    <p:nvCxnSpPr>
                      <p:cNvPr id="226" name="直接连接符 107"/>
                      <p:cNvCxnSpPr/>
                      <p:nvPr/>
                    </p:nvCxnSpPr>
                    <p:spPr bwMode="auto">
                      <a:xfrm rot="10800000" flipH="1">
                        <a:off x="6119021" y="3732200"/>
                        <a:ext cx="133200" cy="4936"/>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cxnSp>
                    <p:nvCxnSpPr>
                      <p:cNvPr id="227" name="直接连接符 109"/>
                      <p:cNvCxnSpPr/>
                      <p:nvPr/>
                    </p:nvCxnSpPr>
                    <p:spPr bwMode="auto">
                      <a:xfrm rot="10800000" flipH="1">
                        <a:off x="6120776" y="3781428"/>
                        <a:ext cx="133200" cy="4936"/>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grpSp>
                <p:grpSp>
                  <p:nvGrpSpPr>
                    <p:cNvPr id="206" name="组合 126"/>
                    <p:cNvGrpSpPr/>
                    <p:nvPr/>
                  </p:nvGrpSpPr>
                  <p:grpSpPr>
                    <a:xfrm>
                      <a:off x="6123669" y="3786190"/>
                      <a:ext cx="214314" cy="214314"/>
                      <a:chOff x="6643702" y="3643314"/>
                      <a:chExt cx="214314" cy="214314"/>
                    </a:xfrm>
                  </p:grpSpPr>
                  <p:sp>
                    <p:nvSpPr>
                      <p:cNvPr id="221" name="椭圆 220"/>
                      <p:cNvSpPr/>
                      <p:nvPr/>
                    </p:nvSpPr>
                    <p:spPr bwMode="auto">
                      <a:xfrm>
                        <a:off x="6643702" y="3643314"/>
                        <a:ext cx="214314" cy="214314"/>
                      </a:xfrm>
                      <a:prstGeom prst="ellipse">
                        <a:avLst/>
                      </a:prstGeom>
                      <a:noFill/>
                      <a:ln w="1270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cxnSp>
                    <p:nvCxnSpPr>
                      <p:cNvPr id="222" name="直接连接符 110"/>
                      <p:cNvCxnSpPr/>
                      <p:nvPr/>
                    </p:nvCxnSpPr>
                    <p:spPr bwMode="auto">
                      <a:xfrm rot="16200000" flipV="1">
                        <a:off x="6722120" y="3779359"/>
                        <a:ext cx="86529" cy="3190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cxnSp>
                    <p:nvCxnSpPr>
                      <p:cNvPr id="223" name="直接连接符 112"/>
                      <p:cNvCxnSpPr/>
                      <p:nvPr/>
                    </p:nvCxnSpPr>
                    <p:spPr bwMode="auto">
                      <a:xfrm rot="-7200000" flipV="1">
                        <a:off x="6676843" y="3720114"/>
                        <a:ext cx="86529" cy="3190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cxnSp>
                    <p:nvCxnSpPr>
                      <p:cNvPr id="224" name="直接连接符 113"/>
                      <p:cNvCxnSpPr/>
                      <p:nvPr/>
                    </p:nvCxnSpPr>
                    <p:spPr bwMode="auto">
                      <a:xfrm rot="7200000" flipV="1">
                        <a:off x="6718755" y="3699474"/>
                        <a:ext cx="86529" cy="3190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grpSp>
                <p:grpSp>
                  <p:nvGrpSpPr>
                    <p:cNvPr id="207" name="组合 125"/>
                    <p:cNvGrpSpPr/>
                    <p:nvPr/>
                  </p:nvGrpSpPr>
                  <p:grpSpPr>
                    <a:xfrm>
                      <a:off x="6730892" y="3786190"/>
                      <a:ext cx="214314" cy="214314"/>
                      <a:chOff x="7286644" y="3643314"/>
                      <a:chExt cx="214314" cy="214314"/>
                    </a:xfrm>
                  </p:grpSpPr>
                  <p:sp>
                    <p:nvSpPr>
                      <p:cNvPr id="216" name="椭圆 215"/>
                      <p:cNvSpPr/>
                      <p:nvPr/>
                    </p:nvSpPr>
                    <p:spPr bwMode="auto">
                      <a:xfrm>
                        <a:off x="7286644" y="3643314"/>
                        <a:ext cx="214314" cy="214314"/>
                      </a:xfrm>
                      <a:prstGeom prst="ellipse">
                        <a:avLst/>
                      </a:prstGeom>
                      <a:noFill/>
                      <a:ln w="1270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grpSp>
                    <p:nvGrpSpPr>
                      <p:cNvPr id="217" name="组合 117"/>
                      <p:cNvGrpSpPr/>
                      <p:nvPr/>
                    </p:nvGrpSpPr>
                    <p:grpSpPr>
                      <a:xfrm>
                        <a:off x="7315531" y="3723324"/>
                        <a:ext cx="165291" cy="87793"/>
                        <a:chOff x="7319341" y="3738252"/>
                        <a:chExt cx="165291" cy="87793"/>
                      </a:xfrm>
                    </p:grpSpPr>
                    <p:cxnSp>
                      <p:nvCxnSpPr>
                        <p:cNvPr id="218" name="直接连接符 114"/>
                        <p:cNvCxnSpPr/>
                        <p:nvPr/>
                      </p:nvCxnSpPr>
                      <p:spPr bwMode="auto">
                        <a:xfrm rot="5400000" flipH="1" flipV="1">
                          <a:off x="7342201" y="3766827"/>
                          <a:ext cx="86529" cy="3190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cxnSp>
                      <p:nvCxnSpPr>
                        <p:cNvPr id="219" name="直接连接符 115"/>
                        <p:cNvCxnSpPr/>
                        <p:nvPr/>
                      </p:nvCxnSpPr>
                      <p:spPr bwMode="auto">
                        <a:xfrm rot="13200000" flipV="1">
                          <a:off x="7398103" y="3738830"/>
                          <a:ext cx="86529" cy="3190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cxnSp>
                      <p:nvCxnSpPr>
                        <p:cNvPr id="220" name="直接连接符 116"/>
                        <p:cNvCxnSpPr/>
                        <p:nvPr/>
                      </p:nvCxnSpPr>
                      <p:spPr bwMode="auto">
                        <a:xfrm rot="21600000" flipV="1">
                          <a:off x="7319341" y="3738252"/>
                          <a:ext cx="86529" cy="3190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grpSp>
                </p:grpSp>
                <p:grpSp>
                  <p:nvGrpSpPr>
                    <p:cNvPr id="208" name="组合 124"/>
                    <p:cNvGrpSpPr/>
                    <p:nvPr/>
                  </p:nvGrpSpPr>
                  <p:grpSpPr>
                    <a:xfrm>
                      <a:off x="7338115" y="3786190"/>
                      <a:ext cx="214314" cy="214314"/>
                      <a:chOff x="7929586" y="3643314"/>
                      <a:chExt cx="214314" cy="214314"/>
                    </a:xfrm>
                  </p:grpSpPr>
                  <p:sp>
                    <p:nvSpPr>
                      <p:cNvPr id="213" name="椭圆 212"/>
                      <p:cNvSpPr/>
                      <p:nvPr/>
                    </p:nvSpPr>
                    <p:spPr bwMode="auto">
                      <a:xfrm>
                        <a:off x="7929586" y="3643314"/>
                        <a:ext cx="214314" cy="214314"/>
                      </a:xfrm>
                      <a:prstGeom prst="ellipse">
                        <a:avLst/>
                      </a:prstGeom>
                      <a:noFill/>
                      <a:ln w="1270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cxnSp>
                    <p:nvCxnSpPr>
                      <p:cNvPr id="214" name="直接连接符 120"/>
                      <p:cNvCxnSpPr/>
                      <p:nvPr/>
                    </p:nvCxnSpPr>
                    <p:spPr bwMode="auto">
                      <a:xfrm rot="8400000">
                        <a:off x="8030382" y="3738714"/>
                        <a:ext cx="86529" cy="3190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cxnSp>
                    <p:nvCxnSpPr>
                      <p:cNvPr id="215" name="直接连接符 121"/>
                      <p:cNvCxnSpPr/>
                      <p:nvPr/>
                    </p:nvCxnSpPr>
                    <p:spPr bwMode="auto">
                      <a:xfrm>
                        <a:off x="7951620" y="3738136"/>
                        <a:ext cx="86529" cy="3190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grpSp>
                <p:grpSp>
                  <p:nvGrpSpPr>
                    <p:cNvPr id="209" name="组合 123"/>
                    <p:cNvGrpSpPr/>
                    <p:nvPr/>
                  </p:nvGrpSpPr>
                  <p:grpSpPr>
                    <a:xfrm>
                      <a:off x="8552562" y="3786190"/>
                      <a:ext cx="214315" cy="214314"/>
                      <a:chOff x="8572528" y="3643314"/>
                      <a:chExt cx="214314" cy="214314"/>
                    </a:xfrm>
                  </p:grpSpPr>
                  <p:sp>
                    <p:nvSpPr>
                      <p:cNvPr id="210" name="椭圆 209"/>
                      <p:cNvSpPr/>
                      <p:nvPr/>
                    </p:nvSpPr>
                    <p:spPr bwMode="auto">
                      <a:xfrm>
                        <a:off x="8572528" y="3643314"/>
                        <a:ext cx="214314" cy="214314"/>
                      </a:xfrm>
                      <a:prstGeom prst="ellipse">
                        <a:avLst/>
                      </a:prstGeom>
                      <a:noFill/>
                      <a:ln w="12700" cap="flat" cmpd="sng" algn="ctr">
                        <a:solidFill>
                          <a:srgbClr val="FF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cxnSp>
                    <p:nvCxnSpPr>
                      <p:cNvPr id="211" name="直接连接符 119"/>
                      <p:cNvCxnSpPr/>
                      <p:nvPr/>
                    </p:nvCxnSpPr>
                    <p:spPr bwMode="auto">
                      <a:xfrm rot="5400000" flipH="1" flipV="1">
                        <a:off x="8619577" y="3771272"/>
                        <a:ext cx="86529" cy="3190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cxnSp>
                    <p:nvCxnSpPr>
                      <p:cNvPr id="212" name="直接连接符 122"/>
                      <p:cNvCxnSpPr/>
                      <p:nvPr/>
                    </p:nvCxnSpPr>
                    <p:spPr bwMode="auto">
                      <a:xfrm rot="4200000" flipH="1" flipV="1">
                        <a:off x="8634690" y="3692913"/>
                        <a:ext cx="86529" cy="31908"/>
                      </a:xfrm>
                      <a:prstGeom prst="line">
                        <a:avLst/>
                      </a:prstGeom>
                      <a:ln w="19050">
                        <a:solidFill>
                          <a:schemeClr val="tx1"/>
                        </a:solidFill>
                        <a:headEnd type="none" w="med" len="med"/>
                        <a:tailEnd type="none" w="med" len="med"/>
                      </a:ln>
                      <a:effectLst/>
                      <a:scene3d>
                        <a:camera prst="orthographicFront">
                          <a:rot lat="0" lon="0" rev="0"/>
                        </a:camera>
                        <a:lightRig rig="threePt" dir="tl">
                          <a:rot lat="0" lon="0" rev="19800000"/>
                        </a:lightRig>
                      </a:scene3d>
                      <a:sp3d prstMaterial="plastic"/>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accent2"/>
                      </a:lnRef>
                      <a:fillRef idx="0">
                        <a:schemeClr val="accent2"/>
                      </a:fillRef>
                      <a:effectRef idx="2">
                        <a:schemeClr val="accent2"/>
                      </a:effectRef>
                      <a:fontRef idx="minor">
                        <a:schemeClr val="tx1"/>
                      </a:fontRef>
                    </p:style>
                  </p:cxnSp>
                </p:grpSp>
              </p:grpSp>
              <p:grpSp>
                <p:nvGrpSpPr>
                  <p:cNvPr id="187" name="组合 239"/>
                  <p:cNvGrpSpPr/>
                  <p:nvPr/>
                </p:nvGrpSpPr>
                <p:grpSpPr>
                  <a:xfrm>
                    <a:off x="3992516" y="4182174"/>
                    <a:ext cx="3643338" cy="286546"/>
                    <a:chOff x="5000628" y="4071942"/>
                    <a:chExt cx="3643338" cy="286546"/>
                  </a:xfrm>
                </p:grpSpPr>
                <p:cxnSp>
                  <p:nvCxnSpPr>
                    <p:cNvPr id="188" name="直接箭头连接符 134"/>
                    <p:cNvCxnSpPr/>
                    <p:nvPr/>
                  </p:nvCxnSpPr>
                  <p:spPr bwMode="auto">
                    <a:xfrm rot="10800000">
                      <a:off x="5000628" y="4071942"/>
                      <a:ext cx="500066" cy="28575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89" name="直接箭头连接符 136"/>
                    <p:cNvCxnSpPr/>
                    <p:nvPr/>
                  </p:nvCxnSpPr>
                  <p:spPr bwMode="auto">
                    <a:xfrm rot="10800000">
                      <a:off x="5000628" y="4071942"/>
                      <a:ext cx="1143008" cy="28575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90" name="直接箭头连接符 140"/>
                    <p:cNvCxnSpPr/>
                    <p:nvPr/>
                  </p:nvCxnSpPr>
                  <p:spPr bwMode="auto">
                    <a:xfrm rot="5400000" flipH="1" flipV="1">
                      <a:off x="5429256" y="4143380"/>
                      <a:ext cx="285752" cy="142876"/>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91" name="直接箭头连接符 142"/>
                    <p:cNvCxnSpPr/>
                    <p:nvPr/>
                  </p:nvCxnSpPr>
                  <p:spPr bwMode="auto">
                    <a:xfrm rot="10800000">
                      <a:off x="5643570" y="4071942"/>
                      <a:ext cx="500066" cy="28575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92" name="直接箭头连接符 144"/>
                    <p:cNvCxnSpPr/>
                    <p:nvPr/>
                  </p:nvCxnSpPr>
                  <p:spPr bwMode="auto">
                    <a:xfrm rot="10800000">
                      <a:off x="6215074" y="4071942"/>
                      <a:ext cx="642942" cy="28575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93" name="直接箭头连接符 146"/>
                    <p:cNvCxnSpPr/>
                    <p:nvPr/>
                  </p:nvCxnSpPr>
                  <p:spPr bwMode="auto">
                    <a:xfrm rot="10800000">
                      <a:off x="6858016" y="4071942"/>
                      <a:ext cx="642942" cy="28575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94" name="直接箭头连接符 148"/>
                    <p:cNvCxnSpPr/>
                    <p:nvPr/>
                  </p:nvCxnSpPr>
                  <p:spPr bwMode="auto">
                    <a:xfrm rot="5400000" flipH="1" flipV="1">
                      <a:off x="6037273" y="4179099"/>
                      <a:ext cx="284958" cy="7223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95" name="直接箭头连接符 151"/>
                    <p:cNvCxnSpPr/>
                    <p:nvPr/>
                  </p:nvCxnSpPr>
                  <p:spPr bwMode="auto">
                    <a:xfrm rot="5400000" flipH="1" flipV="1">
                      <a:off x="6715140" y="4214818"/>
                      <a:ext cx="285752" cy="1588"/>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96" name="直接箭头连接符 167"/>
                    <p:cNvCxnSpPr/>
                    <p:nvPr/>
                  </p:nvCxnSpPr>
                  <p:spPr bwMode="auto">
                    <a:xfrm rot="16200000" flipV="1">
                      <a:off x="7322363" y="4179099"/>
                      <a:ext cx="285752" cy="71438"/>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97" name="直接箭头连接符 169"/>
                    <p:cNvCxnSpPr/>
                    <p:nvPr/>
                  </p:nvCxnSpPr>
                  <p:spPr bwMode="auto">
                    <a:xfrm flipV="1">
                      <a:off x="6858016" y="4071942"/>
                      <a:ext cx="571504" cy="28575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98" name="直接箭头连接符 171"/>
                    <p:cNvCxnSpPr/>
                    <p:nvPr/>
                  </p:nvCxnSpPr>
                  <p:spPr bwMode="auto">
                    <a:xfrm flipV="1">
                      <a:off x="6858016" y="4071942"/>
                      <a:ext cx="1214446" cy="28575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199" name="直接箭头连接符 173"/>
                    <p:cNvCxnSpPr/>
                    <p:nvPr/>
                  </p:nvCxnSpPr>
                  <p:spPr bwMode="auto">
                    <a:xfrm rot="16200000" flipV="1">
                      <a:off x="7965305" y="4179099"/>
                      <a:ext cx="285752" cy="71438"/>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200" name="直接箭头连接符 175"/>
                    <p:cNvCxnSpPr/>
                    <p:nvPr/>
                  </p:nvCxnSpPr>
                  <p:spPr bwMode="auto">
                    <a:xfrm flipV="1">
                      <a:off x="7500958" y="4071942"/>
                      <a:ext cx="571504" cy="28575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201" name="直接箭头连接符 178"/>
                    <p:cNvCxnSpPr/>
                    <p:nvPr/>
                  </p:nvCxnSpPr>
                  <p:spPr bwMode="auto">
                    <a:xfrm flipV="1">
                      <a:off x="8143900" y="4071942"/>
                      <a:ext cx="500066" cy="28575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202" name="直接箭头连接符 180"/>
                    <p:cNvCxnSpPr/>
                    <p:nvPr/>
                  </p:nvCxnSpPr>
                  <p:spPr bwMode="auto">
                    <a:xfrm flipV="1">
                      <a:off x="7500958" y="4071942"/>
                      <a:ext cx="1143008" cy="285752"/>
                    </a:xfrm>
                    <a:prstGeom prst="straightConnector1">
                      <a:avLst/>
                    </a:prstGeom>
                    <a:ln>
                      <a:headEnd type="none" w="med" len="med"/>
                      <a:tailEnd type="triangle" w="sm" len="med"/>
                    </a:ln>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grpSp>
            </p:grpSp>
            <p:grpSp>
              <p:nvGrpSpPr>
                <p:cNvPr id="159" name="组 158"/>
                <p:cNvGrpSpPr/>
                <p:nvPr/>
              </p:nvGrpSpPr>
              <p:grpSpPr>
                <a:xfrm>
                  <a:off x="3635896" y="1556792"/>
                  <a:ext cx="4320480" cy="1332000"/>
                  <a:chOff x="3635896" y="1556792"/>
                  <a:chExt cx="4320480" cy="1332000"/>
                </a:xfrm>
              </p:grpSpPr>
              <p:sp>
                <p:nvSpPr>
                  <p:cNvPr id="172" name="矩形 171"/>
                  <p:cNvSpPr/>
                  <p:nvPr/>
                </p:nvSpPr>
                <p:spPr bwMode="auto">
                  <a:xfrm>
                    <a:off x="3635896" y="1556792"/>
                    <a:ext cx="4320480" cy="1332000"/>
                  </a:xfrm>
                  <a:prstGeom prst="rect">
                    <a:avLst/>
                  </a:prstGeom>
                  <a:solidFill>
                    <a:schemeClr val="bg1">
                      <a:lumMod val="95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a:extLst/>
                </p:spPr>
                <p:txBody>
                  <a:bodyPr vert="horz" wrap="square" lIns="91440" tIns="45720" rIns="91440" bIns="45720" numCol="1" rtlCol="0" anchor="t" anchorCtr="0" compatLnSpc="1">
                    <a:prstTxWarp prst="textNoShape">
                      <a:avLst/>
                    </a:prstTxWarp>
                    <a:spAutoFit/>
                  </a:bodyPr>
                  <a:lstStyle/>
                  <a:p>
                    <a:pPr eaLnBrk="1" hangingPunct="1">
                      <a:spcBef>
                        <a:spcPct val="50000"/>
                      </a:spcBef>
                    </a:pPr>
                    <a:endParaRPr lang="zh-CN" altLang="en-US"/>
                  </a:p>
                </p:txBody>
              </p:sp>
              <p:cxnSp>
                <p:nvCxnSpPr>
                  <p:cNvPr id="173" name="直接连接符 271"/>
                  <p:cNvCxnSpPr>
                    <a:stCxn id="250" idx="5"/>
                  </p:cNvCxnSpPr>
                  <p:nvPr/>
                </p:nvCxnSpPr>
                <p:spPr bwMode="auto">
                  <a:xfrm>
                    <a:off x="4736192" y="2081024"/>
                    <a:ext cx="1003752" cy="607720"/>
                  </a:xfrm>
                  <a:prstGeom prst="line">
                    <a:avLst/>
                  </a:prstGeom>
                  <a:ln>
                    <a:solidFill>
                      <a:srgbClr val="FF0000"/>
                    </a:solidFill>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74" name="直接连接符 273"/>
                  <p:cNvCxnSpPr>
                    <a:stCxn id="250" idx="6"/>
                    <a:endCxn id="253" idx="1"/>
                  </p:cNvCxnSpPr>
                  <p:nvPr/>
                </p:nvCxnSpPr>
                <p:spPr bwMode="auto">
                  <a:xfrm>
                    <a:off x="4752008" y="2042840"/>
                    <a:ext cx="843920" cy="321856"/>
                  </a:xfrm>
                  <a:prstGeom prst="line">
                    <a:avLst/>
                  </a:prstGeom>
                  <a:ln>
                    <a:solidFill>
                      <a:srgbClr val="FF0000"/>
                    </a:solidFill>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75" name="直接连接符 275"/>
                  <p:cNvCxnSpPr>
                    <a:stCxn id="250" idx="7"/>
                    <a:endCxn id="248" idx="2"/>
                  </p:cNvCxnSpPr>
                  <p:nvPr/>
                </p:nvCxnSpPr>
                <p:spPr bwMode="auto">
                  <a:xfrm flipV="1">
                    <a:off x="4736192" y="1898824"/>
                    <a:ext cx="987936" cy="105832"/>
                  </a:xfrm>
                  <a:prstGeom prst="line">
                    <a:avLst/>
                  </a:prstGeom>
                  <a:ln>
                    <a:solidFill>
                      <a:srgbClr val="FF0000"/>
                    </a:solidFill>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76" name="直接连接符 278"/>
                  <p:cNvCxnSpPr>
                    <a:endCxn id="253" idx="4"/>
                  </p:cNvCxnSpPr>
                  <p:nvPr/>
                </p:nvCxnSpPr>
                <p:spPr bwMode="auto">
                  <a:xfrm flipH="1" flipV="1">
                    <a:off x="5634112" y="2456880"/>
                    <a:ext cx="144016" cy="216048"/>
                  </a:xfrm>
                  <a:prstGeom prst="line">
                    <a:avLst/>
                  </a:prstGeom>
                  <a:ln>
                    <a:solidFill>
                      <a:srgbClr val="FF0000"/>
                    </a:solidFill>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77" name="直接连接符 280"/>
                  <p:cNvCxnSpPr>
                    <a:stCxn id="253" idx="7"/>
                    <a:endCxn id="169" idx="2"/>
                  </p:cNvCxnSpPr>
                  <p:nvPr/>
                </p:nvCxnSpPr>
                <p:spPr bwMode="auto">
                  <a:xfrm flipV="1">
                    <a:off x="5672296" y="2042840"/>
                    <a:ext cx="627896" cy="321856"/>
                  </a:xfrm>
                  <a:prstGeom prst="line">
                    <a:avLst/>
                  </a:prstGeom>
                  <a:ln>
                    <a:solidFill>
                      <a:srgbClr val="FF0000"/>
                    </a:solidFill>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78" name="直接连接符 282"/>
                  <p:cNvCxnSpPr>
                    <a:stCxn id="169" idx="4"/>
                  </p:cNvCxnSpPr>
                  <p:nvPr/>
                </p:nvCxnSpPr>
                <p:spPr bwMode="auto">
                  <a:xfrm flipH="1">
                    <a:off x="5816312" y="2096840"/>
                    <a:ext cx="537880" cy="591904"/>
                  </a:xfrm>
                  <a:prstGeom prst="line">
                    <a:avLst/>
                  </a:prstGeom>
                  <a:ln>
                    <a:solidFill>
                      <a:srgbClr val="FF0000"/>
                    </a:solidFill>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cxnSp>
                <p:nvCxnSpPr>
                  <p:cNvPr id="179" name="直接连接符 310"/>
                  <p:cNvCxnSpPr>
                    <a:stCxn id="248" idx="6"/>
                    <a:endCxn id="169" idx="1"/>
                  </p:cNvCxnSpPr>
                  <p:nvPr/>
                </p:nvCxnSpPr>
                <p:spPr bwMode="auto">
                  <a:xfrm>
                    <a:off x="5832128" y="1898824"/>
                    <a:ext cx="483880" cy="105832"/>
                  </a:xfrm>
                  <a:prstGeom prst="line">
                    <a:avLst/>
                  </a:prstGeom>
                  <a:ln>
                    <a:solidFill>
                      <a:srgbClr val="FF0000"/>
                    </a:solidFill>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sp>
                <p:nvSpPr>
                  <p:cNvPr id="180" name="椭圆 179"/>
                  <p:cNvSpPr/>
                  <p:nvPr/>
                </p:nvSpPr>
                <p:spPr bwMode="auto">
                  <a:xfrm>
                    <a:off x="6300192" y="1988840"/>
                    <a:ext cx="108000" cy="108000"/>
                  </a:xfrm>
                  <a:prstGeom prst="ellipse">
                    <a:avLst/>
                  </a:prstGeom>
                  <a:solidFill>
                    <a:srgbClr val="FF0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dirty="0" smtClean="0">
                      <a:ln>
                        <a:noFill/>
                      </a:ln>
                      <a:solidFill>
                        <a:schemeClr val="bg1"/>
                      </a:solidFill>
                      <a:effectLst/>
                      <a:latin typeface="Californian FB" panose="0207040306080B030204" pitchFamily="18" charset="0"/>
                      <a:ea typeface="宋体" panose="02010600030101010101" pitchFamily="2" charset="-122"/>
                    </a:endParaRPr>
                  </a:p>
                </p:txBody>
              </p:sp>
              <p:sp>
                <p:nvSpPr>
                  <p:cNvPr id="181" name="椭圆 180"/>
                  <p:cNvSpPr/>
                  <p:nvPr/>
                </p:nvSpPr>
                <p:spPr bwMode="auto">
                  <a:xfrm>
                    <a:off x="5724128" y="1844824"/>
                    <a:ext cx="108000" cy="108000"/>
                  </a:xfrm>
                  <a:prstGeom prst="ellipse">
                    <a:avLst/>
                  </a:prstGeom>
                  <a:solidFill>
                    <a:srgbClr val="FF0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dirty="0" smtClean="0">
                      <a:ln>
                        <a:noFill/>
                      </a:ln>
                      <a:solidFill>
                        <a:schemeClr val="bg1"/>
                      </a:solidFill>
                      <a:effectLst/>
                      <a:latin typeface="Californian FB" panose="0207040306080B030204" pitchFamily="18" charset="0"/>
                      <a:ea typeface="宋体" panose="02010600030101010101" pitchFamily="2" charset="-122"/>
                    </a:endParaRPr>
                  </a:p>
                </p:txBody>
              </p:sp>
              <p:sp>
                <p:nvSpPr>
                  <p:cNvPr id="182" name="椭圆 181"/>
                  <p:cNvSpPr/>
                  <p:nvPr/>
                </p:nvSpPr>
                <p:spPr bwMode="auto">
                  <a:xfrm>
                    <a:off x="4644008" y="1988840"/>
                    <a:ext cx="108000" cy="108000"/>
                  </a:xfrm>
                  <a:prstGeom prst="ellipse">
                    <a:avLst/>
                  </a:prstGeom>
                  <a:solidFill>
                    <a:srgbClr val="FF0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dirty="0" smtClean="0">
                      <a:ln>
                        <a:noFill/>
                      </a:ln>
                      <a:solidFill>
                        <a:schemeClr val="bg1"/>
                      </a:solidFill>
                      <a:effectLst/>
                      <a:latin typeface="Californian FB" panose="0207040306080B030204" pitchFamily="18" charset="0"/>
                      <a:ea typeface="宋体" panose="02010600030101010101" pitchFamily="2" charset="-122"/>
                    </a:endParaRPr>
                  </a:p>
                </p:txBody>
              </p:sp>
              <p:sp>
                <p:nvSpPr>
                  <p:cNvPr id="183" name="椭圆 182"/>
                  <p:cNvSpPr/>
                  <p:nvPr/>
                </p:nvSpPr>
                <p:spPr bwMode="auto">
                  <a:xfrm>
                    <a:off x="5580112" y="2348880"/>
                    <a:ext cx="108000" cy="108000"/>
                  </a:xfrm>
                  <a:prstGeom prst="ellipse">
                    <a:avLst/>
                  </a:prstGeom>
                  <a:solidFill>
                    <a:srgbClr val="FF0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dirty="0" smtClean="0">
                      <a:ln>
                        <a:noFill/>
                      </a:ln>
                      <a:solidFill>
                        <a:schemeClr val="bg1"/>
                      </a:solidFill>
                      <a:effectLst/>
                      <a:latin typeface="Californian FB" panose="0207040306080B030204" pitchFamily="18" charset="0"/>
                      <a:ea typeface="宋体" panose="02010600030101010101" pitchFamily="2" charset="-122"/>
                    </a:endParaRPr>
                  </a:p>
                </p:txBody>
              </p:sp>
              <p:sp>
                <p:nvSpPr>
                  <p:cNvPr id="184" name="椭圆 183"/>
                  <p:cNvSpPr/>
                  <p:nvPr/>
                </p:nvSpPr>
                <p:spPr bwMode="auto">
                  <a:xfrm>
                    <a:off x="5724128" y="2672928"/>
                    <a:ext cx="108000" cy="108000"/>
                  </a:xfrm>
                  <a:prstGeom prst="ellipse">
                    <a:avLst/>
                  </a:prstGeom>
                  <a:solidFill>
                    <a:srgbClr val="FF0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dirty="0" smtClean="0">
                      <a:ln>
                        <a:noFill/>
                      </a:ln>
                      <a:solidFill>
                        <a:schemeClr val="bg1"/>
                      </a:solidFill>
                      <a:effectLst/>
                      <a:latin typeface="Californian FB" panose="0207040306080B030204" pitchFamily="18" charset="0"/>
                      <a:ea typeface="宋体" panose="02010600030101010101" pitchFamily="2" charset="-122"/>
                    </a:endParaRPr>
                  </a:p>
                </p:txBody>
              </p:sp>
              <p:cxnSp>
                <p:nvCxnSpPr>
                  <p:cNvPr id="185" name="直接连接符 280"/>
                  <p:cNvCxnSpPr>
                    <a:stCxn id="253" idx="4"/>
                    <a:endCxn id="248" idx="4"/>
                  </p:cNvCxnSpPr>
                  <p:nvPr/>
                </p:nvCxnSpPr>
                <p:spPr bwMode="auto">
                  <a:xfrm flipV="1">
                    <a:off x="5634112" y="1952824"/>
                    <a:ext cx="144016" cy="504056"/>
                  </a:xfrm>
                  <a:prstGeom prst="line">
                    <a:avLst/>
                  </a:prstGeom>
                  <a:ln>
                    <a:solidFill>
                      <a:srgbClr val="FF0000"/>
                    </a:solidFill>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accent2"/>
                  </a:lnRef>
                  <a:fillRef idx="0">
                    <a:schemeClr val="accent2"/>
                  </a:fillRef>
                  <a:effectRef idx="1">
                    <a:schemeClr val="accent2"/>
                  </a:effectRef>
                  <a:fontRef idx="minor">
                    <a:schemeClr val="tx1"/>
                  </a:fontRef>
                </p:style>
              </p:cxnSp>
            </p:grpSp>
            <p:grpSp>
              <p:nvGrpSpPr>
                <p:cNvPr id="160" name="组 159"/>
                <p:cNvGrpSpPr/>
                <p:nvPr/>
              </p:nvGrpSpPr>
              <p:grpSpPr>
                <a:xfrm>
                  <a:off x="3635896" y="4523414"/>
                  <a:ext cx="4320480" cy="2160000"/>
                  <a:chOff x="3635896" y="4523414"/>
                  <a:chExt cx="4320480" cy="2160000"/>
                </a:xfrm>
              </p:grpSpPr>
              <p:sp>
                <p:nvSpPr>
                  <p:cNvPr id="161" name="矩形 160"/>
                  <p:cNvSpPr/>
                  <p:nvPr/>
                </p:nvSpPr>
                <p:spPr bwMode="auto">
                  <a:xfrm>
                    <a:off x="3635896" y="4523414"/>
                    <a:ext cx="4320480" cy="2160000"/>
                  </a:xfrm>
                  <a:prstGeom prst="rect">
                    <a:avLst/>
                  </a:prstGeom>
                  <a:solidFill>
                    <a:schemeClr val="bg1">
                      <a:lumMod val="95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a:extLst/>
                </p:spPr>
                <p:txBody>
                  <a:bodyPr vert="horz" wrap="square" lIns="91440" tIns="45720" rIns="91440" bIns="45720" numCol="1" rtlCol="0" anchor="t" anchorCtr="0" compatLnSpc="1">
                    <a:prstTxWarp prst="textNoShape">
                      <a:avLst/>
                    </a:prstTxWarp>
                    <a:spAutoFit/>
                  </a:bodyPr>
                  <a:lstStyle/>
                  <a:p>
                    <a:pPr eaLnBrk="1" hangingPunct="1">
                      <a:spcBef>
                        <a:spcPct val="50000"/>
                      </a:spcBef>
                    </a:pPr>
                    <a:endParaRPr lang="zh-CN" altLang="en-US" dirty="0"/>
                  </a:p>
                </p:txBody>
              </p:sp>
              <p:sp>
                <p:nvSpPr>
                  <p:cNvPr id="162" name="椭圆 161"/>
                  <p:cNvSpPr/>
                  <p:nvPr/>
                </p:nvSpPr>
                <p:spPr bwMode="auto">
                  <a:xfrm>
                    <a:off x="5323441" y="6453336"/>
                    <a:ext cx="72000" cy="720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dirty="0" smtClean="0">
                      <a:ln>
                        <a:noFill/>
                      </a:ln>
                      <a:solidFill>
                        <a:schemeClr val="bg1"/>
                      </a:solidFill>
                      <a:effectLst/>
                      <a:latin typeface="Californian FB" panose="0207040306080B030204" pitchFamily="18" charset="0"/>
                      <a:ea typeface="宋体" panose="02010600030101010101" pitchFamily="2" charset="-122"/>
                    </a:endParaRPr>
                  </a:p>
                </p:txBody>
              </p:sp>
              <p:sp>
                <p:nvSpPr>
                  <p:cNvPr id="163" name="椭圆 162"/>
                  <p:cNvSpPr/>
                  <p:nvPr/>
                </p:nvSpPr>
                <p:spPr bwMode="auto">
                  <a:xfrm>
                    <a:off x="5652120" y="6021288"/>
                    <a:ext cx="72000" cy="720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dirty="0" smtClean="0">
                      <a:ln>
                        <a:noFill/>
                      </a:ln>
                      <a:solidFill>
                        <a:schemeClr val="bg1"/>
                      </a:solidFill>
                      <a:effectLst/>
                      <a:latin typeface="Californian FB" panose="0207040306080B030204" pitchFamily="18" charset="0"/>
                      <a:ea typeface="宋体" panose="02010600030101010101" pitchFamily="2" charset="-122"/>
                    </a:endParaRPr>
                  </a:p>
                </p:txBody>
              </p:sp>
              <p:sp>
                <p:nvSpPr>
                  <p:cNvPr id="164" name="椭圆 163"/>
                  <p:cNvSpPr/>
                  <p:nvPr/>
                </p:nvSpPr>
                <p:spPr bwMode="auto">
                  <a:xfrm>
                    <a:off x="6048176" y="5733256"/>
                    <a:ext cx="72000" cy="720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dirty="0" smtClean="0">
                      <a:ln>
                        <a:noFill/>
                      </a:ln>
                      <a:solidFill>
                        <a:schemeClr val="bg1"/>
                      </a:solidFill>
                      <a:effectLst/>
                      <a:latin typeface="Californian FB" panose="0207040306080B030204" pitchFamily="18" charset="0"/>
                      <a:ea typeface="宋体" panose="02010600030101010101" pitchFamily="2" charset="-122"/>
                    </a:endParaRPr>
                  </a:p>
                </p:txBody>
              </p:sp>
              <p:sp>
                <p:nvSpPr>
                  <p:cNvPr id="165" name="椭圆 164"/>
                  <p:cNvSpPr/>
                  <p:nvPr/>
                </p:nvSpPr>
                <p:spPr bwMode="auto">
                  <a:xfrm>
                    <a:off x="6300192" y="6268504"/>
                    <a:ext cx="72000" cy="720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dirty="0" smtClean="0">
                      <a:ln>
                        <a:noFill/>
                      </a:ln>
                      <a:solidFill>
                        <a:schemeClr val="bg1"/>
                      </a:solidFill>
                      <a:effectLst/>
                      <a:latin typeface="Californian FB" panose="0207040306080B030204" pitchFamily="18" charset="0"/>
                      <a:ea typeface="宋体" panose="02010600030101010101" pitchFamily="2" charset="-122"/>
                    </a:endParaRPr>
                  </a:p>
                </p:txBody>
              </p:sp>
              <p:sp>
                <p:nvSpPr>
                  <p:cNvPr id="166" name="椭圆 165"/>
                  <p:cNvSpPr/>
                  <p:nvPr/>
                </p:nvSpPr>
                <p:spPr bwMode="auto">
                  <a:xfrm>
                    <a:off x="5724128" y="6237312"/>
                    <a:ext cx="72000" cy="72000"/>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dirty="0" smtClean="0">
                      <a:ln>
                        <a:noFill/>
                      </a:ln>
                      <a:solidFill>
                        <a:schemeClr val="bg1"/>
                      </a:solidFill>
                      <a:effectLst/>
                      <a:latin typeface="Californian FB" panose="0207040306080B030204" pitchFamily="18" charset="0"/>
                      <a:ea typeface="宋体" panose="02010600030101010101" pitchFamily="2" charset="-122"/>
                    </a:endParaRPr>
                  </a:p>
                </p:txBody>
              </p:sp>
              <p:cxnSp>
                <p:nvCxnSpPr>
                  <p:cNvPr id="167" name="直线连接符 166"/>
                  <p:cNvCxnSpPr/>
                  <p:nvPr/>
                </p:nvCxnSpPr>
                <p:spPr bwMode="auto">
                  <a:xfrm flipH="1" flipV="1">
                    <a:off x="4518318" y="5110868"/>
                    <a:ext cx="841123" cy="134246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68" name="直线连接符 167"/>
                  <p:cNvCxnSpPr/>
                  <p:nvPr/>
                </p:nvCxnSpPr>
                <p:spPr bwMode="auto">
                  <a:xfrm flipH="1" flipV="1">
                    <a:off x="5174128" y="5110868"/>
                    <a:ext cx="488536" cy="92096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69" name="直线连接符 168"/>
                  <p:cNvCxnSpPr/>
                  <p:nvPr/>
                </p:nvCxnSpPr>
                <p:spPr bwMode="auto">
                  <a:xfrm flipV="1">
                    <a:off x="5785584" y="5110868"/>
                    <a:ext cx="1355973" cy="113698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70" name="直线连接符 169"/>
                  <p:cNvCxnSpPr/>
                  <p:nvPr/>
                </p:nvCxnSpPr>
                <p:spPr bwMode="auto">
                  <a:xfrm flipH="1">
                    <a:off x="6336192" y="5110868"/>
                    <a:ext cx="149556" cy="115763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71" name="直线连接符 170"/>
                  <p:cNvCxnSpPr/>
                  <p:nvPr/>
                </p:nvCxnSpPr>
                <p:spPr bwMode="auto">
                  <a:xfrm flipH="1" flipV="1">
                    <a:off x="5829938" y="5110868"/>
                    <a:ext cx="254238" cy="62238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grpSp>
          </p:grpSp>
          <p:sp>
            <p:nvSpPr>
              <p:cNvPr id="149" name="文本框 148"/>
              <p:cNvSpPr txBox="1"/>
              <p:nvPr/>
            </p:nvSpPr>
            <p:spPr>
              <a:xfrm>
                <a:off x="7606303" y="3334300"/>
                <a:ext cx="461665" cy="1015663"/>
              </a:xfrm>
              <a:prstGeom prst="rect">
                <a:avLst/>
              </a:prstGeom>
              <a:noFill/>
            </p:spPr>
            <p:txBody>
              <a:bodyPr vert="eaVert" wrap="none" rtlCol="0">
                <a:spAutoFit/>
              </a:bodyPr>
              <a:lstStyle/>
              <a:p>
                <a:r>
                  <a:rPr lang="zh-CN" altLang="en-US" sz="1800" dirty="0" smtClean="0">
                    <a:solidFill>
                      <a:srgbClr val="0000CF"/>
                    </a:solidFill>
                    <a:latin typeface="微软雅黑"/>
                    <a:ea typeface="微软雅黑"/>
                    <a:cs typeface="微软雅黑"/>
                  </a:rPr>
                  <a:t>显式结构</a:t>
                </a:r>
                <a:endParaRPr lang="zh-CN" altLang="en-US" sz="1800" dirty="0">
                  <a:solidFill>
                    <a:srgbClr val="0000CF"/>
                  </a:solidFill>
                  <a:latin typeface="微软雅黑"/>
                  <a:ea typeface="微软雅黑"/>
                  <a:cs typeface="微软雅黑"/>
                </a:endParaRPr>
              </a:p>
            </p:txBody>
          </p:sp>
          <p:sp>
            <p:nvSpPr>
              <p:cNvPr id="150" name="文本框 149"/>
              <p:cNvSpPr txBox="1"/>
              <p:nvPr/>
            </p:nvSpPr>
            <p:spPr>
              <a:xfrm>
                <a:off x="7606302" y="5047049"/>
                <a:ext cx="461665" cy="1015663"/>
              </a:xfrm>
              <a:prstGeom prst="rect">
                <a:avLst/>
              </a:prstGeom>
              <a:noFill/>
            </p:spPr>
            <p:txBody>
              <a:bodyPr vert="eaVert" wrap="none" rtlCol="0">
                <a:spAutoFit/>
              </a:bodyPr>
              <a:lstStyle/>
              <a:p>
                <a:r>
                  <a:rPr lang="zh-CN" altLang="en-US" sz="1800" dirty="0" smtClean="0">
                    <a:solidFill>
                      <a:srgbClr val="0000CF"/>
                    </a:solidFill>
                    <a:latin typeface="微软雅黑"/>
                    <a:ea typeface="微软雅黑"/>
                    <a:cs typeface="微软雅黑"/>
                  </a:rPr>
                  <a:t>隐式结构</a:t>
                </a:r>
                <a:endParaRPr lang="zh-CN" altLang="en-US" sz="1800" dirty="0">
                  <a:solidFill>
                    <a:srgbClr val="0000CF"/>
                  </a:solidFill>
                  <a:latin typeface="微软雅黑"/>
                  <a:ea typeface="微软雅黑"/>
                  <a:cs typeface="微软雅黑"/>
                </a:endParaRPr>
              </a:p>
            </p:txBody>
          </p:sp>
          <p:sp>
            <p:nvSpPr>
              <p:cNvPr id="151" name="文本框 150"/>
              <p:cNvSpPr txBox="1"/>
              <p:nvPr/>
            </p:nvSpPr>
            <p:spPr>
              <a:xfrm>
                <a:off x="7606302" y="2025827"/>
                <a:ext cx="461665" cy="1015663"/>
              </a:xfrm>
              <a:prstGeom prst="rect">
                <a:avLst/>
              </a:prstGeom>
              <a:noFill/>
            </p:spPr>
            <p:txBody>
              <a:bodyPr vert="eaVert" wrap="none" rtlCol="0">
                <a:spAutoFit/>
              </a:bodyPr>
              <a:lstStyle/>
              <a:p>
                <a:r>
                  <a:rPr lang="zh-CN" altLang="en-US" sz="1800" dirty="0" smtClean="0">
                    <a:solidFill>
                      <a:srgbClr val="0000CF"/>
                    </a:solidFill>
                    <a:latin typeface="微软雅黑"/>
                    <a:ea typeface="微软雅黑"/>
                    <a:cs typeface="微软雅黑"/>
                  </a:rPr>
                  <a:t>场景</a:t>
                </a:r>
                <a:r>
                  <a:rPr kumimoji="1" lang="zh-CN" altLang="en-US" sz="1800" dirty="0" smtClean="0">
                    <a:solidFill>
                      <a:srgbClr val="0000CF"/>
                    </a:solidFill>
                    <a:latin typeface="微软雅黑"/>
                    <a:ea typeface="微软雅黑"/>
                    <a:cs typeface="微软雅黑"/>
                  </a:rPr>
                  <a:t>语义</a:t>
                </a:r>
                <a:endParaRPr kumimoji="1" lang="zh-CN" altLang="en-US" sz="1800" dirty="0">
                  <a:solidFill>
                    <a:srgbClr val="0000CF"/>
                  </a:solidFill>
                  <a:latin typeface="微软雅黑"/>
                  <a:ea typeface="微软雅黑"/>
                  <a:cs typeface="微软雅黑"/>
                </a:endParaRPr>
              </a:p>
            </p:txBody>
          </p:sp>
          <p:sp>
            <p:nvSpPr>
              <p:cNvPr id="152" name="文本框 151"/>
              <p:cNvSpPr txBox="1"/>
              <p:nvPr/>
            </p:nvSpPr>
            <p:spPr>
              <a:xfrm>
                <a:off x="3246168" y="2144083"/>
                <a:ext cx="461665" cy="566822"/>
              </a:xfrm>
              <a:prstGeom prst="rect">
                <a:avLst/>
              </a:prstGeom>
              <a:noFill/>
            </p:spPr>
            <p:txBody>
              <a:bodyPr vert="eaVert" wrap="none" rtlCol="0">
                <a:spAutoFit/>
              </a:bodyPr>
              <a:lstStyle>
                <a:defPPr>
                  <a:defRPr lang="zh-CN"/>
                </a:defPPr>
                <a:lvl1pPr>
                  <a:defRPr>
                    <a:solidFill>
                      <a:srgbClr val="0000FF"/>
                    </a:solidFill>
                    <a:latin typeface="微软雅黑"/>
                    <a:ea typeface="微软雅黑"/>
                    <a:cs typeface="微软雅黑"/>
                  </a:defRPr>
                </a:lvl1pPr>
              </a:lstStyle>
              <a:p>
                <a:r>
                  <a:rPr lang="zh-CN" altLang="en-US" sz="1800" b="0" dirty="0">
                    <a:solidFill>
                      <a:srgbClr val="0000CF"/>
                    </a:solidFill>
                  </a:rPr>
                  <a:t>高层</a:t>
                </a:r>
              </a:p>
            </p:txBody>
          </p:sp>
          <p:sp>
            <p:nvSpPr>
              <p:cNvPr id="153" name="文本框 152"/>
              <p:cNvSpPr txBox="1"/>
              <p:nvPr/>
            </p:nvSpPr>
            <p:spPr>
              <a:xfrm>
                <a:off x="3246168" y="3573016"/>
                <a:ext cx="461665" cy="553998"/>
              </a:xfrm>
              <a:prstGeom prst="rect">
                <a:avLst/>
              </a:prstGeom>
              <a:noFill/>
            </p:spPr>
            <p:txBody>
              <a:bodyPr vert="eaVert" wrap="none" rtlCol="0">
                <a:spAutoFit/>
              </a:bodyPr>
              <a:lstStyle>
                <a:defPPr>
                  <a:defRPr lang="zh-CN"/>
                </a:defPPr>
                <a:lvl1pPr>
                  <a:defRPr>
                    <a:solidFill>
                      <a:srgbClr val="0000FF"/>
                    </a:solidFill>
                    <a:latin typeface="微软雅黑"/>
                    <a:ea typeface="微软雅黑"/>
                    <a:cs typeface="微软雅黑"/>
                  </a:defRPr>
                </a:lvl1pPr>
              </a:lstStyle>
              <a:p>
                <a:r>
                  <a:rPr lang="zh-CN" altLang="en-US" sz="1800" b="0" dirty="0">
                    <a:solidFill>
                      <a:srgbClr val="0000CF"/>
                    </a:solidFill>
                  </a:rPr>
                  <a:t>中层</a:t>
                </a:r>
              </a:p>
            </p:txBody>
          </p:sp>
          <p:sp>
            <p:nvSpPr>
              <p:cNvPr id="154" name="文本框 153"/>
              <p:cNvSpPr txBox="1"/>
              <p:nvPr/>
            </p:nvSpPr>
            <p:spPr>
              <a:xfrm>
                <a:off x="3246168" y="5229200"/>
                <a:ext cx="461665" cy="553998"/>
              </a:xfrm>
              <a:prstGeom prst="rect">
                <a:avLst/>
              </a:prstGeom>
              <a:noFill/>
            </p:spPr>
            <p:txBody>
              <a:bodyPr vert="eaVert" wrap="none" rtlCol="0">
                <a:spAutoFit/>
              </a:bodyPr>
              <a:lstStyle>
                <a:defPPr>
                  <a:defRPr lang="zh-CN"/>
                </a:defPPr>
                <a:lvl1pPr>
                  <a:defRPr>
                    <a:solidFill>
                      <a:srgbClr val="0000FF"/>
                    </a:solidFill>
                    <a:latin typeface="微软雅黑"/>
                    <a:ea typeface="微软雅黑"/>
                    <a:cs typeface="微软雅黑"/>
                  </a:defRPr>
                </a:lvl1pPr>
              </a:lstStyle>
              <a:p>
                <a:r>
                  <a:rPr lang="zh-CN" altLang="en-US" sz="1800" b="0" dirty="0">
                    <a:solidFill>
                      <a:srgbClr val="0000CF"/>
                    </a:solidFill>
                  </a:rPr>
                  <a:t>底层</a:t>
                </a:r>
              </a:p>
            </p:txBody>
          </p:sp>
          <p:sp>
            <p:nvSpPr>
              <p:cNvPr id="155" name="上箭头 154"/>
              <p:cNvSpPr/>
              <p:nvPr/>
            </p:nvSpPr>
            <p:spPr bwMode="auto">
              <a:xfrm>
                <a:off x="5364088" y="3068960"/>
                <a:ext cx="457657" cy="252000"/>
              </a:xfrm>
              <a:prstGeom prst="upArrow">
                <a:avLst>
                  <a:gd name="adj1" fmla="val 50000"/>
                  <a:gd name="adj2" fmla="val 52854"/>
                </a:avLst>
              </a:prstGeom>
              <a:solidFill>
                <a:srgbClr val="828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eaLnBrk="1" hangingPunct="1">
                  <a:spcBef>
                    <a:spcPct val="50000"/>
                  </a:spcBef>
                </a:pPr>
                <a:endParaRPr lang="zh-CN" altLang="en-US"/>
              </a:p>
            </p:txBody>
          </p:sp>
          <p:pic>
            <p:nvPicPr>
              <p:cNvPr id="156" name="图片 155"/>
              <p:cNvPicPr>
                <a:picLocks noChangeAspect="1"/>
              </p:cNvPicPr>
              <p:nvPr/>
            </p:nvPicPr>
            <p:blipFill>
              <a:blip r:embed="rId2">
                <a:extLst>
                  <a:ext uri="{BEBA8EAE-BF5A-486C-A8C5-ECC9F3942E4B}">
                    <a14:imgProps xmlns:a14="http://schemas.microsoft.com/office/drawing/2010/main">
                      <a14:imgLayer r:embed="rId3">
                        <a14:imgEffect>
                          <a14:backgroundRemoval t="3427" b="98754" l="2632" r="93860">
                            <a14:foregroundMark x1="55439" y1="54517" x2="55439" y2="54517"/>
                            <a14:foregroundMark x1="55439" y1="50779" x2="59474" y2="59190"/>
                          </a14:backgroundRemoval>
                        </a14:imgEffect>
                      </a14:imgLayer>
                    </a14:imgProps>
                  </a:ext>
                </a:extLst>
              </a:blip>
              <a:stretch>
                <a:fillRect/>
              </a:stretch>
            </p:blipFill>
            <p:spPr>
              <a:xfrm>
                <a:off x="6577792" y="2446714"/>
                <a:ext cx="1105785" cy="622732"/>
              </a:xfrm>
              <a:prstGeom prst="rect">
                <a:avLst/>
              </a:prstGeom>
            </p:spPr>
          </p:pic>
        </p:grpSp>
        <p:cxnSp>
          <p:nvCxnSpPr>
            <p:cNvPr id="145" name="直接箭头连接符 6"/>
            <p:cNvCxnSpPr/>
            <p:nvPr/>
          </p:nvCxnSpPr>
          <p:spPr bwMode="auto">
            <a:xfrm flipV="1">
              <a:off x="3487606" y="4351073"/>
              <a:ext cx="0" cy="720000"/>
            </a:xfrm>
            <a:prstGeom prst="straightConnector1">
              <a:avLst/>
            </a:prstGeom>
            <a:ln w="38100">
              <a:solidFill>
                <a:srgbClr val="0000FF"/>
              </a:solidFill>
              <a:headEnd type="none" w="med" len="med"/>
              <a:tailEnd type="triangle"/>
            </a:ln>
            <a:effectLst/>
            <a:extLst/>
          </p:spPr>
          <p:style>
            <a:lnRef idx="3">
              <a:schemeClr val="accent6"/>
            </a:lnRef>
            <a:fillRef idx="0">
              <a:schemeClr val="accent6"/>
            </a:fillRef>
            <a:effectRef idx="2">
              <a:schemeClr val="accent6"/>
            </a:effectRef>
            <a:fontRef idx="minor">
              <a:schemeClr val="tx1"/>
            </a:fontRef>
          </p:style>
        </p:cxnSp>
      </p:grpSp>
      <p:pic>
        <p:nvPicPr>
          <p:cNvPr id="233" name="图片 232">
            <a:extLst>
              <a:ext uri="{FF2B5EF4-FFF2-40B4-BE49-F238E27FC236}">
                <a16:creationId xmlns="" xmlns:a16="http://schemas.microsoft.com/office/drawing/2014/main" id="{615141C1-DAF5-4EAE-850E-96D68BF2BD87}"/>
              </a:ext>
            </a:extLst>
          </p:cNvPr>
          <p:cNvPicPr>
            <a:picLocks noChangeAspect="1"/>
          </p:cNvPicPr>
          <p:nvPr/>
        </p:nvPicPr>
        <p:blipFill rotWithShape="1">
          <a:blip r:embed="rId4"/>
          <a:srcRect t="14380" r="21402" b="21451"/>
          <a:stretch/>
        </p:blipFill>
        <p:spPr>
          <a:xfrm>
            <a:off x="4461362" y="5436154"/>
            <a:ext cx="2530609" cy="1061431"/>
          </a:xfrm>
          <a:prstGeom prst="rect">
            <a:avLst/>
          </a:prstGeom>
        </p:spPr>
      </p:pic>
      <p:sp>
        <p:nvSpPr>
          <p:cNvPr id="234" name="矩形 233"/>
          <p:cNvSpPr/>
          <p:nvPr/>
        </p:nvSpPr>
        <p:spPr bwMode="auto">
          <a:xfrm>
            <a:off x="737196" y="3681136"/>
            <a:ext cx="2232248" cy="972000"/>
          </a:xfrm>
          <a:prstGeom prst="rect">
            <a:avLst/>
          </a:prstGeom>
          <a:solidFill>
            <a:schemeClr val="bg1">
              <a:lumMod val="95000"/>
            </a:schemeClr>
          </a:solidFill>
          <a:ln w="9525" cap="flat" cmpd="sng" algn="ctr">
            <a:solidFill>
              <a:srgbClr val="FF6600"/>
            </a:solidFill>
            <a:prstDash val="solid"/>
            <a:round/>
            <a:headEnd type="none" w="med" len="med"/>
            <a:tailEnd type="none" w="med" len="med"/>
          </a:ln>
          <a:effectLst>
            <a:outerShdw blurRad="50800" dist="38100" dir="2700000" algn="tl" rotWithShape="0">
              <a:prstClr val="black">
                <a:alpha val="40000"/>
              </a:prstClr>
            </a:outerShdw>
          </a:effectLst>
          <a:extLst/>
        </p:spPr>
        <p:txBody>
          <a:bodyPr vert="horz" wrap="square" lIns="91440" tIns="45720" rIns="91440" bIns="45720" numCol="1" rtlCol="0" anchor="t" anchorCtr="0" compatLnSpc="1">
            <a:prstTxWarp prst="textNoShape">
              <a:avLst/>
            </a:prstTxWarp>
            <a:spAutoFit/>
          </a:bodyPr>
          <a:lstStyle/>
          <a:p>
            <a:pPr eaLnBrk="1" hangingPunct="1">
              <a:spcBef>
                <a:spcPct val="50000"/>
              </a:spcBef>
            </a:pPr>
            <a:endParaRPr lang="zh-CN" altLang="en-US"/>
          </a:p>
        </p:txBody>
      </p:sp>
      <p:sp>
        <p:nvSpPr>
          <p:cNvPr id="235" name="矩形 234"/>
          <p:cNvSpPr/>
          <p:nvPr/>
        </p:nvSpPr>
        <p:spPr bwMode="auto">
          <a:xfrm>
            <a:off x="827584" y="3807702"/>
            <a:ext cx="2088232" cy="701731"/>
          </a:xfrm>
          <a:prstGeom prst="rect">
            <a:avLst/>
          </a:prstGeom>
          <a:no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algn="ctr">
              <a:lnSpc>
                <a:spcPct val="110000"/>
              </a:lnSpc>
              <a:spcBef>
                <a:spcPct val="50000"/>
              </a:spcBef>
            </a:pPr>
            <a:r>
              <a:rPr lang="zh-CN" altLang="en-US" dirty="0" smtClean="0">
                <a:solidFill>
                  <a:schemeClr val="tx1">
                    <a:lumMod val="85000"/>
                    <a:lumOff val="15000"/>
                  </a:schemeClr>
                </a:solidFill>
                <a:latin typeface="黑体" pitchFamily="49" charset="-122"/>
                <a:ea typeface="黑体" pitchFamily="49" charset="-122"/>
              </a:rPr>
              <a:t>遥感图像</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层次化</a:t>
            </a:r>
            <a:b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b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表达</a:t>
            </a:r>
            <a:r>
              <a:rPr lang="zh-CN" altLang="en-US" dirty="0" smtClean="0">
                <a:solidFill>
                  <a:schemeClr val="tx1">
                    <a:lumMod val="85000"/>
                    <a:lumOff val="15000"/>
                  </a:schemeClr>
                </a:solidFill>
                <a:latin typeface="黑体" pitchFamily="49" charset="-122"/>
                <a:ea typeface="黑体" pitchFamily="49" charset="-122"/>
              </a:rPr>
              <a:t>模型</a:t>
            </a:r>
            <a:endParaRPr lang="zh-CN" altLang="en-US" dirty="0">
              <a:solidFill>
                <a:schemeClr val="tx1">
                  <a:lumMod val="85000"/>
                  <a:lumOff val="15000"/>
                </a:schemeClr>
              </a:solidFill>
              <a:latin typeface="黑体" pitchFamily="49" charset="-122"/>
              <a:ea typeface="黑体" pitchFamily="49" charset="-122"/>
            </a:endParaRPr>
          </a:p>
        </p:txBody>
      </p:sp>
      <p:sp>
        <p:nvSpPr>
          <p:cNvPr id="236" name="上箭头 235"/>
          <p:cNvSpPr/>
          <p:nvPr/>
        </p:nvSpPr>
        <p:spPr bwMode="auto">
          <a:xfrm>
            <a:off x="1475656" y="3177080"/>
            <a:ext cx="576064" cy="432048"/>
          </a:xfrm>
          <a:prstGeom prst="upArrow">
            <a:avLst/>
          </a:prstGeom>
          <a:solidFill>
            <a:srgbClr val="828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sp>
        <p:nvSpPr>
          <p:cNvPr id="237" name="上箭头 236"/>
          <p:cNvSpPr/>
          <p:nvPr/>
        </p:nvSpPr>
        <p:spPr bwMode="auto">
          <a:xfrm>
            <a:off x="1475656" y="4725144"/>
            <a:ext cx="576064" cy="432048"/>
          </a:xfrm>
          <a:prstGeom prst="upArrow">
            <a:avLst/>
          </a:prstGeom>
          <a:solidFill>
            <a:srgbClr val="828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cap="none" normalizeH="0" baseline="0" smtClean="0">
              <a:ln>
                <a:noFill/>
              </a:ln>
              <a:solidFill>
                <a:schemeClr val="bg1"/>
              </a:solidFill>
              <a:effectLst/>
              <a:latin typeface="Californian FB" panose="0207040306080B030204" pitchFamily="18" charset="0"/>
              <a:ea typeface="宋体" panose="02010600030101010101" pitchFamily="2" charset="-122"/>
            </a:endParaRPr>
          </a:p>
        </p:txBody>
      </p:sp>
      <p:pic>
        <p:nvPicPr>
          <p:cNvPr id="238" name="图片 237">
            <a:extLst>
              <a:ext uri="{FF2B5EF4-FFF2-40B4-BE49-F238E27FC236}">
                <a16:creationId xmlns="" xmlns:a16="http://schemas.microsoft.com/office/drawing/2014/main" id="{4852EF86-AB38-4A6B-8624-5B07693A5C50}"/>
              </a:ext>
            </a:extLst>
          </p:cNvPr>
          <p:cNvPicPr preferRelativeResize="0">
            <a:picLocks/>
          </p:cNvPicPr>
          <p:nvPr/>
        </p:nvPicPr>
        <p:blipFill>
          <a:blip r:embed="rId5" cstate="print">
            <a:extLst>
              <a:ext uri="{28A0092B-C50C-407E-A947-70E740481C1C}">
                <a14:useLocalDpi xmlns:a14="http://schemas.microsoft.com/office/drawing/2010/main" val="0"/>
              </a:ext>
            </a:extLst>
          </a:blip>
          <a:stretch>
            <a:fillRect/>
          </a:stretch>
        </p:blipFill>
        <p:spPr>
          <a:xfrm>
            <a:off x="1008699" y="5202699"/>
            <a:ext cx="1575600" cy="1538669"/>
          </a:xfrm>
          <a:prstGeom prst="rect">
            <a:avLst/>
          </a:prstGeom>
        </p:spPr>
      </p:pic>
      <p:pic>
        <p:nvPicPr>
          <p:cNvPr id="239" name="图片 238" descr="图片包含 文字, 地图&#10;&#10;已生成极高可信度的说明">
            <a:extLst>
              <a:ext uri="{FF2B5EF4-FFF2-40B4-BE49-F238E27FC236}">
                <a16:creationId xmlns="" xmlns:a16="http://schemas.microsoft.com/office/drawing/2014/main" id="{14B6CCA6-13AB-4CF7-99CD-359D76C6AE1E}"/>
              </a:ext>
            </a:extLst>
          </p:cNvPr>
          <p:cNvPicPr>
            <a:picLocks/>
          </p:cNvPicPr>
          <p:nvPr/>
        </p:nvPicPr>
        <p:blipFill>
          <a:blip r:embed="rId6" cstate="print">
            <a:extLst>
              <a:ext uri="{28A0092B-C50C-407E-A947-70E740481C1C}">
                <a14:useLocalDpi xmlns:a14="http://schemas.microsoft.com/office/drawing/2010/main" val="0"/>
              </a:ext>
            </a:extLst>
          </a:blip>
          <a:stretch>
            <a:fillRect/>
          </a:stretch>
        </p:blipFill>
        <p:spPr>
          <a:xfrm>
            <a:off x="748646" y="1916832"/>
            <a:ext cx="1080000" cy="1080000"/>
          </a:xfrm>
          <a:prstGeom prst="rect">
            <a:avLst/>
          </a:prstGeom>
        </p:spPr>
      </p:pic>
      <p:pic>
        <p:nvPicPr>
          <p:cNvPr id="240" name="图片 239"/>
          <p:cNvPicPr preferRelativeResize="0">
            <a:picLocks/>
          </p:cNvPicPr>
          <p:nvPr/>
        </p:nvPicPr>
        <p:blipFill>
          <a:blip r:embed="rId7" cstate="print">
            <a:extLst>
              <a:ext uri="{28A0092B-C50C-407E-A947-70E740481C1C}">
                <a14:useLocalDpi xmlns:a14="http://schemas.microsoft.com/office/drawing/2010/main" val="0"/>
              </a:ext>
            </a:extLst>
          </a:blip>
          <a:stretch>
            <a:fillRect/>
          </a:stretch>
        </p:blipFill>
        <p:spPr>
          <a:xfrm>
            <a:off x="1907824" y="1916832"/>
            <a:ext cx="1080000" cy="1080000"/>
          </a:xfrm>
          <a:prstGeom prst="rect">
            <a:avLst/>
          </a:prstGeom>
        </p:spPr>
      </p:pic>
      <p:pic>
        <p:nvPicPr>
          <p:cNvPr id="241" name="图片 240"/>
          <p:cNvPicPr preferRelativeResize="0">
            <a:picLocks/>
          </p:cNvPicPr>
          <p:nvPr/>
        </p:nvPicPr>
        <p:blipFill>
          <a:blip r:embed="rId8"/>
          <a:stretch>
            <a:fillRect/>
          </a:stretch>
        </p:blipFill>
        <p:spPr>
          <a:xfrm>
            <a:off x="5411083" y="4683186"/>
            <a:ext cx="493200" cy="493200"/>
          </a:xfrm>
          <a:prstGeom prst="ellipse">
            <a:avLst/>
          </a:prstGeom>
          <a:ln w="28575" cap="rnd">
            <a:noFill/>
          </a:ln>
          <a:effectLst/>
        </p:spPr>
      </p:pic>
      <p:pic>
        <p:nvPicPr>
          <p:cNvPr id="242" name="图片 241"/>
          <p:cNvPicPr preferRelativeResize="0">
            <a:picLocks/>
          </p:cNvPicPr>
          <p:nvPr/>
        </p:nvPicPr>
        <p:blipFill>
          <a:blip r:embed="rId9"/>
          <a:stretch>
            <a:fillRect/>
          </a:stretch>
        </p:blipFill>
        <p:spPr>
          <a:xfrm>
            <a:off x="6029329" y="4683186"/>
            <a:ext cx="493200" cy="493200"/>
          </a:xfrm>
          <a:prstGeom prst="ellipse">
            <a:avLst/>
          </a:prstGeom>
          <a:ln w="28575" cap="rnd">
            <a:noFill/>
          </a:ln>
          <a:effectLst/>
        </p:spPr>
      </p:pic>
      <p:pic>
        <p:nvPicPr>
          <p:cNvPr id="243" name="图片 242"/>
          <p:cNvPicPr preferRelativeResize="0">
            <a:picLocks/>
          </p:cNvPicPr>
          <p:nvPr/>
        </p:nvPicPr>
        <p:blipFill>
          <a:blip r:embed="rId10"/>
          <a:stretch>
            <a:fillRect/>
          </a:stretch>
        </p:blipFill>
        <p:spPr>
          <a:xfrm>
            <a:off x="6647575" y="4683186"/>
            <a:ext cx="493200" cy="493200"/>
          </a:xfrm>
          <a:prstGeom prst="ellipse">
            <a:avLst/>
          </a:prstGeom>
          <a:ln w="28575" cap="rnd">
            <a:noFill/>
          </a:ln>
          <a:effectLst/>
        </p:spPr>
      </p:pic>
      <p:pic>
        <p:nvPicPr>
          <p:cNvPr id="244" name="图片 243"/>
          <p:cNvPicPr preferRelativeResize="0">
            <a:picLocks/>
          </p:cNvPicPr>
          <p:nvPr/>
        </p:nvPicPr>
        <p:blipFill>
          <a:blip r:embed="rId11"/>
          <a:stretch>
            <a:fillRect/>
          </a:stretch>
        </p:blipFill>
        <p:spPr>
          <a:xfrm>
            <a:off x="4174591" y="4683186"/>
            <a:ext cx="493200" cy="493200"/>
          </a:xfrm>
          <a:prstGeom prst="ellipse">
            <a:avLst/>
          </a:prstGeom>
          <a:ln w="28575" cap="rnd">
            <a:noFill/>
          </a:ln>
          <a:effectLst/>
        </p:spPr>
      </p:pic>
      <p:pic>
        <p:nvPicPr>
          <p:cNvPr id="245" name="图片 244"/>
          <p:cNvPicPr preferRelativeResize="0">
            <a:picLocks/>
          </p:cNvPicPr>
          <p:nvPr/>
        </p:nvPicPr>
        <p:blipFill>
          <a:blip r:embed="rId12"/>
          <a:stretch>
            <a:fillRect/>
          </a:stretch>
        </p:blipFill>
        <p:spPr>
          <a:xfrm>
            <a:off x="4792837" y="4683186"/>
            <a:ext cx="493200" cy="493200"/>
          </a:xfrm>
          <a:prstGeom prst="ellipse">
            <a:avLst/>
          </a:prstGeom>
          <a:ln w="28575" cap="rnd">
            <a:noFill/>
          </a:ln>
          <a:effectLst/>
        </p:spPr>
      </p:pic>
      <p:pic>
        <p:nvPicPr>
          <p:cNvPr id="246" name="图片 245"/>
          <p:cNvPicPr preferRelativeResize="0">
            <a:picLocks/>
          </p:cNvPicPr>
          <p:nvPr/>
        </p:nvPicPr>
        <p:blipFill>
          <a:blip r:embed="rId13"/>
          <a:stretch>
            <a:fillRect/>
          </a:stretch>
        </p:blipFill>
        <p:spPr>
          <a:xfrm>
            <a:off x="4299365" y="3522239"/>
            <a:ext cx="493200" cy="493200"/>
          </a:xfrm>
          <a:prstGeom prst="ellipse">
            <a:avLst/>
          </a:prstGeom>
          <a:ln w="28575" cap="rnd">
            <a:noFill/>
          </a:ln>
          <a:effectLst/>
        </p:spPr>
      </p:pic>
      <p:pic>
        <p:nvPicPr>
          <p:cNvPr id="247" name="图片 246"/>
          <p:cNvPicPr preferRelativeResize="0">
            <a:picLocks/>
          </p:cNvPicPr>
          <p:nvPr/>
        </p:nvPicPr>
        <p:blipFill>
          <a:blip r:embed="rId14"/>
          <a:stretch>
            <a:fillRect/>
          </a:stretch>
        </p:blipFill>
        <p:spPr>
          <a:xfrm>
            <a:off x="7092351" y="3522239"/>
            <a:ext cx="493200" cy="493200"/>
          </a:xfrm>
          <a:prstGeom prst="ellipse">
            <a:avLst/>
          </a:prstGeom>
          <a:ln w="28575" cap="rnd">
            <a:noFill/>
          </a:ln>
          <a:effectLst/>
        </p:spPr>
      </p:pic>
      <p:pic>
        <p:nvPicPr>
          <p:cNvPr id="248" name="图片 247"/>
          <p:cNvPicPr preferRelativeResize="0">
            <a:picLocks/>
          </p:cNvPicPr>
          <p:nvPr/>
        </p:nvPicPr>
        <p:blipFill>
          <a:blip r:embed="rId15"/>
          <a:stretch>
            <a:fillRect/>
          </a:stretch>
        </p:blipFill>
        <p:spPr>
          <a:xfrm>
            <a:off x="5975156" y="3522239"/>
            <a:ext cx="493200" cy="493200"/>
          </a:xfrm>
          <a:prstGeom prst="ellipse">
            <a:avLst/>
          </a:prstGeom>
          <a:ln w="28575" cap="rnd">
            <a:noFill/>
          </a:ln>
          <a:effectLst/>
        </p:spPr>
      </p:pic>
      <p:pic>
        <p:nvPicPr>
          <p:cNvPr id="249" name="图片 248"/>
          <p:cNvPicPr preferRelativeResize="0">
            <a:picLocks/>
          </p:cNvPicPr>
          <p:nvPr/>
        </p:nvPicPr>
        <p:blipFill>
          <a:blip r:embed="rId16"/>
          <a:stretch>
            <a:fillRect/>
          </a:stretch>
        </p:blipFill>
        <p:spPr>
          <a:xfrm>
            <a:off x="3740768" y="3522239"/>
            <a:ext cx="493200" cy="493200"/>
          </a:xfrm>
          <a:prstGeom prst="ellipse">
            <a:avLst/>
          </a:prstGeom>
          <a:ln w="28575" cap="rnd">
            <a:noFill/>
          </a:ln>
          <a:effectLst/>
        </p:spPr>
      </p:pic>
      <p:pic>
        <p:nvPicPr>
          <p:cNvPr id="250" name="图片 249"/>
          <p:cNvPicPr preferRelativeResize="0">
            <a:picLocks/>
          </p:cNvPicPr>
          <p:nvPr/>
        </p:nvPicPr>
        <p:blipFill>
          <a:blip r:embed="rId17"/>
          <a:stretch>
            <a:fillRect/>
          </a:stretch>
        </p:blipFill>
        <p:spPr>
          <a:xfrm>
            <a:off x="5416559" y="3522239"/>
            <a:ext cx="493200" cy="493200"/>
          </a:xfrm>
          <a:prstGeom prst="ellipse">
            <a:avLst/>
          </a:prstGeom>
          <a:ln w="28575" cap="rnd">
            <a:noFill/>
          </a:ln>
          <a:effectLst/>
        </p:spPr>
      </p:pic>
      <p:pic>
        <p:nvPicPr>
          <p:cNvPr id="251" name="图片 250"/>
          <p:cNvPicPr preferRelativeResize="0">
            <a:picLocks/>
          </p:cNvPicPr>
          <p:nvPr/>
        </p:nvPicPr>
        <p:blipFill>
          <a:blip r:embed="rId18"/>
          <a:stretch>
            <a:fillRect/>
          </a:stretch>
        </p:blipFill>
        <p:spPr>
          <a:xfrm>
            <a:off x="4857962" y="3522239"/>
            <a:ext cx="493200" cy="493200"/>
          </a:xfrm>
          <a:prstGeom prst="ellipse">
            <a:avLst/>
          </a:prstGeom>
          <a:ln w="28575" cap="rnd">
            <a:noFill/>
          </a:ln>
          <a:effectLst/>
        </p:spPr>
      </p:pic>
      <p:pic>
        <p:nvPicPr>
          <p:cNvPr id="252" name="图片 251"/>
          <p:cNvPicPr preferRelativeResize="0">
            <a:picLocks/>
          </p:cNvPicPr>
          <p:nvPr/>
        </p:nvPicPr>
        <p:blipFill>
          <a:blip r:embed="rId19"/>
          <a:stretch>
            <a:fillRect/>
          </a:stretch>
        </p:blipFill>
        <p:spPr>
          <a:xfrm>
            <a:off x="6533753" y="3522239"/>
            <a:ext cx="493200" cy="493200"/>
          </a:xfrm>
          <a:prstGeom prst="ellipse">
            <a:avLst/>
          </a:prstGeom>
          <a:ln w="28575" cap="rnd">
            <a:noFill/>
          </a:ln>
          <a:effectLst/>
        </p:spPr>
      </p:pic>
      <p:grpSp>
        <p:nvGrpSpPr>
          <p:cNvPr id="253" name="组合 21"/>
          <p:cNvGrpSpPr/>
          <p:nvPr/>
        </p:nvGrpSpPr>
        <p:grpSpPr>
          <a:xfrm>
            <a:off x="4325375" y="2015786"/>
            <a:ext cx="2016685" cy="1289269"/>
            <a:chOff x="4325375" y="2015786"/>
            <a:chExt cx="2016685" cy="1289269"/>
          </a:xfrm>
        </p:grpSpPr>
        <p:pic>
          <p:nvPicPr>
            <p:cNvPr id="254" name="图片 253"/>
            <p:cNvPicPr>
              <a:picLocks noChangeAspect="1"/>
            </p:cNvPicPr>
            <p:nvPr/>
          </p:nvPicPr>
          <p:blipFill>
            <a:blip r:embed="rId20">
              <a:extLst>
                <a:ext uri="{BEBA8EAE-BF5A-486C-A8C5-ECC9F3942E4B}">
                  <a14:imgProps xmlns:a14="http://schemas.microsoft.com/office/drawing/2010/main">
                    <a14:imgLayer r:embed="rId21">
                      <a14:imgEffect>
                        <a14:backgroundRemoval t="0" b="98352" l="3911" r="98883"/>
                      </a14:imgEffect>
                    </a14:imgLayer>
                  </a14:imgProps>
                </a:ext>
              </a:extLst>
            </a:blip>
            <a:stretch>
              <a:fillRect/>
            </a:stretch>
          </p:blipFill>
          <p:spPr>
            <a:xfrm>
              <a:off x="5367001" y="2015786"/>
              <a:ext cx="522084" cy="530834"/>
            </a:xfrm>
            <a:prstGeom prst="rect">
              <a:avLst/>
            </a:prstGeom>
          </p:spPr>
        </p:pic>
        <p:pic>
          <p:nvPicPr>
            <p:cNvPr id="255" name="图片 254"/>
            <p:cNvPicPr>
              <a:picLocks noChangeAspect="1"/>
            </p:cNvPicPr>
            <p:nvPr/>
          </p:nvPicPr>
          <p:blipFill>
            <a:blip r:embed="rId22">
              <a:extLst>
                <a:ext uri="{BEBA8EAE-BF5A-486C-A8C5-ECC9F3942E4B}">
                  <a14:imgProps xmlns:a14="http://schemas.microsoft.com/office/drawing/2010/main">
                    <a14:imgLayer r:embed="rId23">
                      <a14:imgEffect>
                        <a14:backgroundRemoval t="6475" b="94245" l="5224" r="97015">
                          <a14:backgroundMark x1="17164" y1="12230" x2="7463" y2="20144"/>
                        </a14:backgroundRemoval>
                      </a14:imgEffect>
                    </a14:imgLayer>
                  </a14:imgProps>
                </a:ext>
              </a:extLst>
            </a:blip>
            <a:stretch>
              <a:fillRect/>
            </a:stretch>
          </p:blipFill>
          <p:spPr>
            <a:xfrm>
              <a:off x="4325375" y="2119273"/>
              <a:ext cx="621522" cy="644713"/>
            </a:xfrm>
            <a:prstGeom prst="rect">
              <a:avLst/>
            </a:prstGeom>
          </p:spPr>
        </p:pic>
        <p:pic>
          <p:nvPicPr>
            <p:cNvPr id="256" name="图片 255"/>
            <p:cNvPicPr>
              <a:picLocks noChangeAspect="1"/>
            </p:cNvPicPr>
            <p:nvPr/>
          </p:nvPicPr>
          <p:blipFill>
            <a:blip r:embed="rId24">
              <a:extLst>
                <a:ext uri="{BEBA8EAE-BF5A-486C-A8C5-ECC9F3942E4B}">
                  <a14:imgProps xmlns:a14="http://schemas.microsoft.com/office/drawing/2010/main">
                    <a14:imgLayer r:embed="rId25">
                      <a14:imgEffect>
                        <a14:backgroundRemoval t="1389" b="98611" l="1987" r="100000"/>
                      </a14:imgEffect>
                    </a14:imgLayer>
                  </a14:imgProps>
                </a:ext>
              </a:extLst>
            </a:blip>
            <a:stretch>
              <a:fillRect/>
            </a:stretch>
          </p:blipFill>
          <p:spPr>
            <a:xfrm rot="19582659">
              <a:off x="5388685" y="2919081"/>
              <a:ext cx="404737" cy="385974"/>
            </a:xfrm>
            <a:prstGeom prst="rect">
              <a:avLst/>
            </a:prstGeom>
          </p:spPr>
        </p:pic>
        <p:pic>
          <p:nvPicPr>
            <p:cNvPr id="257" name="图片 256"/>
            <p:cNvPicPr>
              <a:picLocks noChangeAspect="1"/>
            </p:cNvPicPr>
            <p:nvPr/>
          </p:nvPicPr>
          <p:blipFill>
            <a:blip r:embed="rId26">
              <a:extLst>
                <a:ext uri="{BEBA8EAE-BF5A-486C-A8C5-ECC9F3942E4B}">
                  <a14:imgProps xmlns:a14="http://schemas.microsoft.com/office/drawing/2010/main">
                    <a14:imgLayer r:embed="rId27">
                      <a14:imgEffect>
                        <a14:backgroundRemoval t="0" b="98225" l="0" r="99342">
                          <a14:backgroundMark x1="15789" y1="94083" x2="21053" y2="91124"/>
                        </a14:backgroundRemoval>
                      </a14:imgEffect>
                    </a14:imgLayer>
                  </a14:imgProps>
                </a:ext>
              </a:extLst>
            </a:blip>
            <a:stretch>
              <a:fillRect/>
            </a:stretch>
          </p:blipFill>
          <p:spPr>
            <a:xfrm>
              <a:off x="5865176" y="2201614"/>
              <a:ext cx="476884" cy="530220"/>
            </a:xfrm>
            <a:prstGeom prst="rect">
              <a:avLst/>
            </a:prstGeom>
          </p:spPr>
        </p:pic>
        <p:pic>
          <p:nvPicPr>
            <p:cNvPr id="258" name="图片 257"/>
            <p:cNvPicPr>
              <a:picLocks noChangeAspect="1"/>
            </p:cNvPicPr>
            <p:nvPr/>
          </p:nvPicPr>
          <p:blipFill>
            <a:blip r:embed="rId28">
              <a:extLst>
                <a:ext uri="{BEBA8EAE-BF5A-486C-A8C5-ECC9F3942E4B}">
                  <a14:imgProps xmlns:a14="http://schemas.microsoft.com/office/drawing/2010/main">
                    <a14:imgLayer r:embed="rId29">
                      <a14:imgEffect>
                        <a14:backgroundRemoval t="0" b="100000" l="0" r="98630"/>
                      </a14:imgEffect>
                    </a14:imgLayer>
                  </a14:imgProps>
                </a:ext>
              </a:extLst>
            </a:blip>
            <a:stretch>
              <a:fillRect/>
            </a:stretch>
          </p:blipFill>
          <p:spPr>
            <a:xfrm>
              <a:off x="5231190" y="2614551"/>
              <a:ext cx="443041" cy="339867"/>
            </a:xfrm>
            <a:prstGeom prst="rect">
              <a:avLst/>
            </a:prstGeom>
          </p:spPr>
        </p:pic>
      </p:grpSp>
      <p:sp>
        <p:nvSpPr>
          <p:cNvPr id="259" name="文本框 258"/>
          <p:cNvSpPr txBox="1"/>
          <p:nvPr/>
        </p:nvSpPr>
        <p:spPr>
          <a:xfrm>
            <a:off x="241104" y="1221274"/>
            <a:ext cx="7969752" cy="461665"/>
          </a:xfrm>
          <a:prstGeom prst="rect">
            <a:avLst/>
          </a:prstGeom>
          <a:noFill/>
        </p:spPr>
        <p:txBody>
          <a:bodyPr wrap="square" rtlCol="0">
            <a:spAutoFit/>
          </a:bodyPr>
          <a:lstStyle>
            <a:defPPr>
              <a:defRPr lang="zh-CN"/>
            </a:defPPr>
            <a:lvl1pPr marL="285750" indent="-285750">
              <a:buFont typeface="Wingdings" charset="2"/>
              <a:buChar char="n"/>
              <a:defRPr kumimoji="1" sz="2400" b="1">
                <a:latin typeface="Heiti SC Light" charset="-122"/>
                <a:ea typeface="Heiti SC Light" charset="-122"/>
                <a:cs typeface="Heiti SC Light" charset="-122"/>
              </a:defRPr>
            </a:lvl1pPr>
          </a:lstStyle>
          <a:p>
            <a:r>
              <a:rPr lang="zh-CN" altLang="en-US" dirty="0"/>
              <a:t>高分辨率图像结构化表征</a:t>
            </a:r>
          </a:p>
        </p:txBody>
      </p:sp>
      <p:sp>
        <p:nvSpPr>
          <p:cNvPr id="260"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smtClean="0">
                <a:latin typeface="Heiti SC Light" charset="-122"/>
                <a:ea typeface="Heiti SC Light" charset="-122"/>
                <a:cs typeface="Heiti SC Light" charset="-122"/>
              </a:rPr>
              <a:t>我们的工作：数据标注</a:t>
            </a:r>
            <a:r>
              <a:rPr lang="en-US" altLang="zh-CN" dirty="0" smtClean="0">
                <a:latin typeface="Heiti SC Light" charset="-122"/>
                <a:ea typeface="Heiti SC Light" charset="-122"/>
                <a:cs typeface="Heiti SC Light" charset="-122"/>
              </a:rPr>
              <a:t>-</a:t>
            </a:r>
            <a:r>
              <a:rPr lang="zh-CN" altLang="en-US" dirty="0" smtClean="0">
                <a:solidFill>
                  <a:srgbClr val="C00000"/>
                </a:solidFill>
                <a:latin typeface="Heiti SC Light" charset="-122"/>
                <a:ea typeface="Heiti SC Light" charset="-122"/>
                <a:cs typeface="Heiti SC Light" charset="-122"/>
              </a:rPr>
              <a:t>结构化表征</a:t>
            </a:r>
            <a:r>
              <a:rPr lang="en-US" altLang="zh-CN" dirty="0" smtClean="0">
                <a:latin typeface="Heiti SC Light" charset="-122"/>
                <a:ea typeface="Heiti SC Light" charset="-122"/>
                <a:cs typeface="Heiti SC Light" charset="-122"/>
              </a:rPr>
              <a:t>-</a:t>
            </a:r>
            <a:r>
              <a:rPr lang="zh-CN" altLang="en-US" dirty="0" smtClean="0">
                <a:latin typeface="Heiti SC Light" charset="-122"/>
                <a:ea typeface="Heiti SC Light" charset="-122"/>
                <a:cs typeface="Heiti SC Light" charset="-122"/>
              </a:rPr>
              <a:t>信息挖掘</a:t>
            </a:r>
            <a:endParaRPr lang="en-US" altLang="zh-CN" dirty="0">
              <a:latin typeface="Heiti SC Light" charset="-122"/>
              <a:ea typeface="Heiti SC Light" charset="-122"/>
              <a:cs typeface="Heiti SC Light" charset="-122"/>
            </a:endParaRPr>
          </a:p>
        </p:txBody>
      </p:sp>
    </p:spTree>
    <p:extLst>
      <p:ext uri="{BB962C8B-B14F-4D97-AF65-F5344CB8AC3E}">
        <p14:creationId xmlns:p14="http://schemas.microsoft.com/office/powerpoint/2010/main" val="4640885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4"/>
          <p:cNvSpPr/>
          <p:nvPr/>
        </p:nvSpPr>
        <p:spPr>
          <a:xfrm>
            <a:off x="4833599" y="4389339"/>
            <a:ext cx="4130782" cy="2350430"/>
          </a:xfrm>
          <a:prstGeom prst="rect">
            <a:avLst/>
          </a:prstGeom>
          <a:solidFill>
            <a:schemeClr val="bg1">
              <a:lumMod val="95000"/>
            </a:schemeClr>
          </a:solidFill>
          <a:ln>
            <a:noFill/>
          </a:ln>
          <a:effectLst>
            <a:outerShdw blurRad="50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4" name="矩形 43"/>
          <p:cNvSpPr/>
          <p:nvPr/>
        </p:nvSpPr>
        <p:spPr>
          <a:xfrm>
            <a:off x="304514" y="4425930"/>
            <a:ext cx="4294422" cy="2350430"/>
          </a:xfrm>
          <a:prstGeom prst="rect">
            <a:avLst/>
          </a:prstGeom>
          <a:solidFill>
            <a:schemeClr val="bg1">
              <a:lumMod val="95000"/>
            </a:schemeClr>
          </a:solidFill>
          <a:ln>
            <a:noFill/>
          </a:ln>
          <a:effectLst>
            <a:outerShdw blurRad="50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3" name="矩形 42"/>
          <p:cNvSpPr/>
          <p:nvPr/>
        </p:nvSpPr>
        <p:spPr>
          <a:xfrm>
            <a:off x="4799358" y="1782409"/>
            <a:ext cx="4165023" cy="2516767"/>
          </a:xfrm>
          <a:prstGeom prst="rect">
            <a:avLst/>
          </a:prstGeom>
          <a:solidFill>
            <a:schemeClr val="bg1">
              <a:lumMod val="95000"/>
            </a:schemeClr>
          </a:solidFill>
          <a:ln>
            <a:noFill/>
          </a:ln>
          <a:effectLst>
            <a:outerShdw blurRad="50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p:nvSpPr>
        <p:spPr>
          <a:xfrm>
            <a:off x="290092" y="1774597"/>
            <a:ext cx="4294422" cy="2516767"/>
          </a:xfrm>
          <a:prstGeom prst="rect">
            <a:avLst/>
          </a:prstGeom>
          <a:solidFill>
            <a:schemeClr val="bg1">
              <a:lumMod val="95000"/>
            </a:schemeClr>
          </a:solidFill>
          <a:ln>
            <a:noFill/>
          </a:ln>
          <a:effectLst>
            <a:outerShdw blurRad="50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幻灯片编号占位符 3"/>
          <p:cNvSpPr>
            <a:spLocks noGrp="1"/>
          </p:cNvSpPr>
          <p:nvPr>
            <p:ph type="sldNum" sz="quarter" idx="12"/>
          </p:nvPr>
        </p:nvSpPr>
        <p:spPr/>
        <p:txBody>
          <a:bodyPr/>
          <a:lstStyle/>
          <a:p>
            <a:fld id="{0C913308-F349-4B6D-A68A-DD1791B4A57B}" type="slidenum">
              <a:rPr lang="zh-CN" altLang="en-US" smtClean="0"/>
              <a:t>15</a:t>
            </a:fld>
            <a:endParaRPr lang="zh-CN" altLang="en-US"/>
          </a:p>
        </p:txBody>
      </p:sp>
      <p:sp>
        <p:nvSpPr>
          <p:cNvPr id="6" name="文本框 5"/>
          <p:cNvSpPr txBox="1"/>
          <p:nvPr/>
        </p:nvSpPr>
        <p:spPr>
          <a:xfrm>
            <a:off x="155871" y="1218433"/>
            <a:ext cx="7969752" cy="461665"/>
          </a:xfrm>
          <a:prstGeom prst="rect">
            <a:avLst/>
          </a:prstGeom>
          <a:noFill/>
        </p:spPr>
        <p:txBody>
          <a:bodyPr wrap="square" rtlCol="0">
            <a:spAutoFit/>
          </a:bodyPr>
          <a:lstStyle>
            <a:defPPr>
              <a:defRPr lang="zh-CN"/>
            </a:defPPr>
            <a:lvl1pPr marL="285750" indent="-285750">
              <a:buFont typeface="Wingdings" charset="2"/>
              <a:buChar char="n"/>
              <a:defRPr kumimoji="1" sz="2400" b="1">
                <a:latin typeface="Heiti SC Light" charset="-122"/>
                <a:ea typeface="Heiti SC Light" charset="-122"/>
                <a:cs typeface="Heiti SC Light" charset="-122"/>
              </a:defRPr>
            </a:lvl1pPr>
          </a:lstStyle>
          <a:p>
            <a:r>
              <a:rPr lang="zh-CN" altLang="en-US" dirty="0" smtClean="0"/>
              <a:t>语义</a:t>
            </a:r>
            <a:r>
              <a:rPr lang="zh-CN" altLang="en-US" dirty="0"/>
              <a:t>信息挖掘</a:t>
            </a:r>
            <a:r>
              <a:rPr lang="zh-CN" altLang="en-US" dirty="0" smtClean="0"/>
              <a:t>：</a:t>
            </a:r>
            <a:r>
              <a:rPr lang="zh-CN" altLang="en-US" dirty="0"/>
              <a:t>地物分类</a:t>
            </a:r>
            <a:r>
              <a:rPr lang="zh-CN" altLang="en-US" dirty="0" smtClean="0"/>
              <a:t>、</a:t>
            </a:r>
            <a:r>
              <a:rPr lang="zh-CN" altLang="en-US" dirty="0"/>
              <a:t>场景分类、目标检测与识别</a:t>
            </a:r>
          </a:p>
        </p:txBody>
      </p:sp>
      <p:grpSp>
        <p:nvGrpSpPr>
          <p:cNvPr id="8" name="组 7"/>
          <p:cNvGrpSpPr/>
          <p:nvPr/>
        </p:nvGrpSpPr>
        <p:grpSpPr>
          <a:xfrm>
            <a:off x="290091" y="1513543"/>
            <a:ext cx="4379876" cy="2499408"/>
            <a:chOff x="470140" y="1589292"/>
            <a:chExt cx="8395417" cy="4762631"/>
          </a:xfrm>
        </p:grpSpPr>
        <p:pic>
          <p:nvPicPr>
            <p:cNvPr id="9" name="图片 8">
              <a:extLst>
                <a:ext uri="{FF2B5EF4-FFF2-40B4-BE49-F238E27FC236}">
                  <a16:creationId xmlns:a16="http://schemas.microsoft.com/office/drawing/2014/main" xmlns="" id="{1E5FA463-874F-4208-A001-CD923D13E6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7727198">
              <a:off x="165330" y="1913250"/>
              <a:ext cx="2048413" cy="1438794"/>
            </a:xfrm>
            <a:prstGeom prst="rect">
              <a:avLst/>
            </a:prstGeom>
          </p:spPr>
        </p:pic>
        <p:cxnSp>
          <p:nvCxnSpPr>
            <p:cNvPr id="10" name="直接箭头连接符 21">
              <a:extLst>
                <a:ext uri="{FF2B5EF4-FFF2-40B4-BE49-F238E27FC236}">
                  <a16:creationId xmlns:a16="http://schemas.microsoft.com/office/drawing/2014/main" xmlns="" id="{375D015B-E998-4EF0-845E-EFC7CE591A64}"/>
                </a:ext>
              </a:extLst>
            </p:cNvPr>
            <p:cNvCxnSpPr>
              <a:cxnSpLocks/>
            </p:cNvCxnSpPr>
            <p:nvPr/>
          </p:nvCxnSpPr>
          <p:spPr bwMode="auto">
            <a:xfrm>
              <a:off x="1522327" y="2773511"/>
              <a:ext cx="710382" cy="21014"/>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直接箭头连接符 23">
              <a:extLst>
                <a:ext uri="{FF2B5EF4-FFF2-40B4-BE49-F238E27FC236}">
                  <a16:creationId xmlns:a16="http://schemas.microsoft.com/office/drawing/2014/main" xmlns="" id="{A3901FFB-233C-4456-BD3F-C8EF1439E345}"/>
                </a:ext>
              </a:extLst>
            </p:cNvPr>
            <p:cNvCxnSpPr>
              <a:cxnSpLocks/>
            </p:cNvCxnSpPr>
            <p:nvPr/>
          </p:nvCxnSpPr>
          <p:spPr bwMode="auto">
            <a:xfrm>
              <a:off x="1522327" y="2773511"/>
              <a:ext cx="484719" cy="215205"/>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直接箭头连接符 26">
              <a:extLst>
                <a:ext uri="{FF2B5EF4-FFF2-40B4-BE49-F238E27FC236}">
                  <a16:creationId xmlns:a16="http://schemas.microsoft.com/office/drawing/2014/main" xmlns="" id="{88E9C135-55E7-4977-ADF4-DD6C489B2995}"/>
                </a:ext>
              </a:extLst>
            </p:cNvPr>
            <p:cNvCxnSpPr>
              <a:cxnSpLocks/>
            </p:cNvCxnSpPr>
            <p:nvPr/>
          </p:nvCxnSpPr>
          <p:spPr bwMode="auto">
            <a:xfrm>
              <a:off x="1522327" y="2773511"/>
              <a:ext cx="251977" cy="433117"/>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3" name="图片 12">
              <a:extLst>
                <a:ext uri="{FF2B5EF4-FFF2-40B4-BE49-F238E27FC236}">
                  <a16:creationId xmlns:a16="http://schemas.microsoft.com/office/drawing/2014/main" xmlns="" id="{D499FC87-369C-4CF0-950C-CFA4709218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8915" y="2732524"/>
              <a:ext cx="1250107" cy="1071878"/>
            </a:xfrm>
            <a:prstGeom prst="rect">
              <a:avLst/>
            </a:prstGeom>
            <a:effectLst>
              <a:outerShdw blurRad="50800" dist="88900" dir="2700000" algn="tl" rotWithShape="0">
                <a:prstClr val="black">
                  <a:alpha val="40000"/>
                </a:prstClr>
              </a:outerShdw>
            </a:effectLst>
          </p:spPr>
        </p:pic>
        <p:pic>
          <p:nvPicPr>
            <p:cNvPr id="14" name="图片 13">
              <a:extLst>
                <a:ext uri="{FF2B5EF4-FFF2-40B4-BE49-F238E27FC236}">
                  <a16:creationId xmlns:a16="http://schemas.microsoft.com/office/drawing/2014/main" xmlns="" id="{331E8285-5D8E-4DA9-8EF0-D3F5DA7F34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32711" y="2740210"/>
              <a:ext cx="1169331" cy="1106539"/>
            </a:xfrm>
            <a:prstGeom prst="rect">
              <a:avLst/>
            </a:prstGeom>
            <a:effectLst>
              <a:outerShdw blurRad="50800" dist="88900" dir="2700000" algn="tl" rotWithShape="0">
                <a:prstClr val="black">
                  <a:alpha val="40000"/>
                </a:prstClr>
              </a:outerShdw>
            </a:effectLst>
          </p:spPr>
        </p:pic>
        <p:pic>
          <p:nvPicPr>
            <p:cNvPr id="15" name="图片 14">
              <a:extLst>
                <a:ext uri="{FF2B5EF4-FFF2-40B4-BE49-F238E27FC236}">
                  <a16:creationId xmlns:a16="http://schemas.microsoft.com/office/drawing/2014/main" xmlns="" id="{409278DF-C517-4963-AB7F-A062226A72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8909" y="2969331"/>
              <a:ext cx="1250107" cy="1071878"/>
            </a:xfrm>
            <a:prstGeom prst="rect">
              <a:avLst/>
            </a:prstGeom>
            <a:effectLst>
              <a:outerShdw blurRad="50800" dist="88900" dir="2700000" algn="tl" rotWithShape="0">
                <a:prstClr val="black">
                  <a:alpha val="40000"/>
                </a:prstClr>
              </a:outerShdw>
            </a:effectLst>
          </p:spPr>
        </p:pic>
        <p:pic>
          <p:nvPicPr>
            <p:cNvPr id="16" name="图片 15">
              <a:extLst>
                <a:ext uri="{FF2B5EF4-FFF2-40B4-BE49-F238E27FC236}">
                  <a16:creationId xmlns:a16="http://schemas.microsoft.com/office/drawing/2014/main" xmlns="" id="{A42465E3-0938-466A-B906-6D89E1C39B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08330" y="2955943"/>
              <a:ext cx="1169331" cy="1106539"/>
            </a:xfrm>
            <a:prstGeom prst="rect">
              <a:avLst/>
            </a:prstGeom>
            <a:effectLst>
              <a:outerShdw blurRad="50800" dist="88900" dir="2700000" algn="tl" rotWithShape="0">
                <a:prstClr val="black">
                  <a:alpha val="40000"/>
                </a:prstClr>
              </a:outerShdw>
            </a:effectLst>
          </p:spPr>
        </p:pic>
        <p:pic>
          <p:nvPicPr>
            <p:cNvPr id="17" name="图片 16">
              <a:extLst>
                <a:ext uri="{FF2B5EF4-FFF2-40B4-BE49-F238E27FC236}">
                  <a16:creationId xmlns:a16="http://schemas.microsoft.com/office/drawing/2014/main" xmlns="" id="{BE07EDBF-C2C9-4446-B9DE-0A3494E88D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92306" y="3171967"/>
              <a:ext cx="1169331" cy="1106539"/>
            </a:xfrm>
            <a:prstGeom prst="rect">
              <a:avLst/>
            </a:prstGeom>
            <a:effectLst>
              <a:outerShdw blurRad="50800" dist="88900" dir="2700000" algn="tl" rotWithShape="0">
                <a:prstClr val="black">
                  <a:alpha val="40000"/>
                </a:prstClr>
              </a:outerShdw>
            </a:effectLst>
          </p:spPr>
        </p:pic>
        <p:pic>
          <p:nvPicPr>
            <p:cNvPr id="18" name="图片 17">
              <a:extLst>
                <a:ext uri="{FF2B5EF4-FFF2-40B4-BE49-F238E27FC236}">
                  <a16:creationId xmlns:a16="http://schemas.microsoft.com/office/drawing/2014/main" xmlns="" id="{9040A7CE-1908-430F-9C9B-71B4311CC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3488" y="3206628"/>
              <a:ext cx="1250107" cy="1071878"/>
            </a:xfrm>
            <a:prstGeom prst="rect">
              <a:avLst/>
            </a:prstGeom>
            <a:effectLst>
              <a:outerShdw blurRad="50800" dist="88900" dir="2700000" algn="tl" rotWithShape="0">
                <a:prstClr val="black">
                  <a:alpha val="40000"/>
                </a:prstClr>
              </a:outerShdw>
            </a:effectLst>
          </p:spPr>
        </p:pic>
        <p:pic>
          <p:nvPicPr>
            <p:cNvPr id="19" name="图片 18">
              <a:extLst>
                <a:ext uri="{FF2B5EF4-FFF2-40B4-BE49-F238E27FC236}">
                  <a16:creationId xmlns:a16="http://schemas.microsoft.com/office/drawing/2014/main" xmlns="" id="{4CAE477C-FC5A-41FA-94AB-F0843A50787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5116798" flipV="1">
              <a:off x="6939041" y="1926078"/>
              <a:ext cx="2263301" cy="1589730"/>
            </a:xfrm>
            <a:prstGeom prst="rect">
              <a:avLst/>
            </a:prstGeom>
          </p:spPr>
        </p:pic>
        <p:cxnSp>
          <p:nvCxnSpPr>
            <p:cNvPr id="20" name="直接箭头连接符 56">
              <a:extLst>
                <a:ext uri="{FF2B5EF4-FFF2-40B4-BE49-F238E27FC236}">
                  <a16:creationId xmlns:a16="http://schemas.microsoft.com/office/drawing/2014/main" xmlns="" id="{FE981BA5-0539-4EA2-A969-18D6E43A33C1}"/>
                </a:ext>
              </a:extLst>
            </p:cNvPr>
            <p:cNvCxnSpPr>
              <a:cxnSpLocks/>
            </p:cNvCxnSpPr>
            <p:nvPr/>
          </p:nvCxnSpPr>
          <p:spPr bwMode="auto">
            <a:xfrm flipH="1">
              <a:off x="7113030" y="2779712"/>
              <a:ext cx="523553" cy="14813"/>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 name="直接箭头连接符 60">
              <a:extLst>
                <a:ext uri="{FF2B5EF4-FFF2-40B4-BE49-F238E27FC236}">
                  <a16:creationId xmlns:a16="http://schemas.microsoft.com/office/drawing/2014/main" xmlns="" id="{8ED13425-2D2D-4486-A738-1614EC3107D3}"/>
                </a:ext>
              </a:extLst>
            </p:cNvPr>
            <p:cNvCxnSpPr>
              <a:cxnSpLocks/>
            </p:cNvCxnSpPr>
            <p:nvPr/>
          </p:nvCxnSpPr>
          <p:spPr bwMode="auto">
            <a:xfrm flipH="1">
              <a:off x="7150579" y="2779713"/>
              <a:ext cx="486003" cy="279444"/>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直接箭头连接符 63">
              <a:extLst>
                <a:ext uri="{FF2B5EF4-FFF2-40B4-BE49-F238E27FC236}">
                  <a16:creationId xmlns:a16="http://schemas.microsoft.com/office/drawing/2014/main" xmlns="" id="{1F0E4598-C7F7-4BFA-835C-9A15F15014E2}"/>
                </a:ext>
              </a:extLst>
            </p:cNvPr>
            <p:cNvCxnSpPr>
              <a:cxnSpLocks/>
            </p:cNvCxnSpPr>
            <p:nvPr/>
          </p:nvCxnSpPr>
          <p:spPr bwMode="auto">
            <a:xfrm flipH="1">
              <a:off x="7141240" y="2779712"/>
              <a:ext cx="495341" cy="595525"/>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3" name="图片 22">
              <a:extLst>
                <a:ext uri="{FF2B5EF4-FFF2-40B4-BE49-F238E27FC236}">
                  <a16:creationId xmlns:a16="http://schemas.microsoft.com/office/drawing/2014/main" xmlns="" id="{C4ED6505-7C4C-4F4F-B3E0-C8083164D8EA}"/>
                </a:ext>
              </a:extLst>
            </p:cNvPr>
            <p:cNvPicPr>
              <a:picLocks noChangeAspect="1"/>
            </p:cNvPicPr>
            <p:nvPr/>
          </p:nvPicPr>
          <p:blipFill>
            <a:blip r:embed="rId6"/>
            <a:stretch>
              <a:fillRect/>
            </a:stretch>
          </p:blipFill>
          <p:spPr>
            <a:xfrm>
              <a:off x="5924050" y="2730156"/>
              <a:ext cx="1188980" cy="1234763"/>
            </a:xfrm>
            <a:prstGeom prst="rect">
              <a:avLst/>
            </a:prstGeom>
            <a:effectLst>
              <a:outerShdw blurRad="50800" dist="88900" dir="2700000" algn="tl" rotWithShape="0">
                <a:prstClr val="black">
                  <a:alpha val="40000"/>
                </a:prstClr>
              </a:outerShdw>
            </a:effectLst>
          </p:spPr>
        </p:pic>
        <p:pic>
          <p:nvPicPr>
            <p:cNvPr id="24" name="图片 23">
              <a:extLst>
                <a:ext uri="{FF2B5EF4-FFF2-40B4-BE49-F238E27FC236}">
                  <a16:creationId xmlns:a16="http://schemas.microsoft.com/office/drawing/2014/main" xmlns="" id="{E8074E86-EC32-440C-BCEA-CB35331546DA}"/>
                </a:ext>
              </a:extLst>
            </p:cNvPr>
            <p:cNvPicPr>
              <a:picLocks noChangeAspect="1"/>
            </p:cNvPicPr>
            <p:nvPr/>
          </p:nvPicPr>
          <p:blipFill>
            <a:blip r:embed="rId6"/>
            <a:stretch>
              <a:fillRect/>
            </a:stretch>
          </p:blipFill>
          <p:spPr>
            <a:xfrm>
              <a:off x="5711330" y="2887888"/>
              <a:ext cx="1188980" cy="1234763"/>
            </a:xfrm>
            <a:prstGeom prst="rect">
              <a:avLst/>
            </a:prstGeom>
            <a:effectLst>
              <a:outerShdw blurRad="50800" dist="88900" dir="2700000" algn="tl" rotWithShape="0">
                <a:prstClr val="black">
                  <a:alpha val="40000"/>
                </a:prstClr>
              </a:outerShdw>
            </a:effectLst>
          </p:spPr>
        </p:pic>
        <p:pic>
          <p:nvPicPr>
            <p:cNvPr id="25" name="图片 24">
              <a:extLst>
                <a:ext uri="{FF2B5EF4-FFF2-40B4-BE49-F238E27FC236}">
                  <a16:creationId xmlns:a16="http://schemas.microsoft.com/office/drawing/2014/main" xmlns="" id="{422D16E3-81A4-4BAE-9AD7-0A39A3791F16}"/>
                </a:ext>
              </a:extLst>
            </p:cNvPr>
            <p:cNvPicPr>
              <a:picLocks noChangeAspect="1"/>
            </p:cNvPicPr>
            <p:nvPr/>
          </p:nvPicPr>
          <p:blipFill>
            <a:blip r:embed="rId6"/>
            <a:stretch>
              <a:fillRect/>
            </a:stretch>
          </p:blipFill>
          <p:spPr>
            <a:xfrm>
              <a:off x="5543260" y="3068960"/>
              <a:ext cx="1188980" cy="1234763"/>
            </a:xfrm>
            <a:prstGeom prst="rect">
              <a:avLst/>
            </a:prstGeom>
            <a:effectLst>
              <a:outerShdw blurRad="50800" dist="88900" dir="2700000" algn="tl" rotWithShape="0">
                <a:prstClr val="black">
                  <a:alpha val="40000"/>
                </a:prstClr>
              </a:outerShdw>
            </a:effectLst>
          </p:spPr>
        </p:pic>
        <p:sp>
          <p:nvSpPr>
            <p:cNvPr id="26" name="加号 25">
              <a:extLst>
                <a:ext uri="{FF2B5EF4-FFF2-40B4-BE49-F238E27FC236}">
                  <a16:creationId xmlns:a16="http://schemas.microsoft.com/office/drawing/2014/main" xmlns="" id="{7CFF662A-2916-433C-BAF9-F4FABC5435E1}"/>
                </a:ext>
              </a:extLst>
            </p:cNvPr>
            <p:cNvSpPr/>
            <p:nvPr/>
          </p:nvSpPr>
          <p:spPr>
            <a:xfrm>
              <a:off x="5062765" y="3328056"/>
              <a:ext cx="419664" cy="414511"/>
            </a:xfrm>
            <a:prstGeom prst="mathPlus">
              <a:avLst/>
            </a:prstGeom>
            <a:solidFill>
              <a:schemeClr val="accent4">
                <a:lumMod val="7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pic>
          <p:nvPicPr>
            <p:cNvPr id="27" name="图片 26">
              <a:extLst>
                <a:ext uri="{FF2B5EF4-FFF2-40B4-BE49-F238E27FC236}">
                  <a16:creationId xmlns:a16="http://schemas.microsoft.com/office/drawing/2014/main" xmlns="" id="{46F26FC4-FAF5-4522-B5F7-8E404F3CE37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92797" y="4725144"/>
              <a:ext cx="1134313" cy="1179824"/>
            </a:xfrm>
            <a:prstGeom prst="rect">
              <a:avLst/>
            </a:prstGeom>
            <a:effectLst>
              <a:outerShdw blurRad="50800" dist="88900" dir="2700000" algn="tl" rotWithShape="0">
                <a:prstClr val="black">
                  <a:alpha val="40000"/>
                </a:prstClr>
              </a:outerShdw>
            </a:effectLst>
          </p:spPr>
        </p:pic>
        <p:pic>
          <p:nvPicPr>
            <p:cNvPr id="28" name="图片 27">
              <a:extLst>
                <a:ext uri="{FF2B5EF4-FFF2-40B4-BE49-F238E27FC236}">
                  <a16:creationId xmlns:a16="http://schemas.microsoft.com/office/drawing/2014/main" xmlns="" id="{A2F06642-556B-44F9-B845-027ACA3FCD5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51606" y="4932400"/>
              <a:ext cx="1134313" cy="1179824"/>
            </a:xfrm>
            <a:prstGeom prst="rect">
              <a:avLst/>
            </a:prstGeom>
            <a:effectLst>
              <a:outerShdw blurRad="50800" dist="88900" dir="2700000" algn="tl" rotWithShape="0">
                <a:prstClr val="black">
                  <a:alpha val="40000"/>
                </a:prstClr>
              </a:outerShdw>
            </a:effectLst>
          </p:spPr>
        </p:pic>
        <p:pic>
          <p:nvPicPr>
            <p:cNvPr id="29" name="图片 28">
              <a:extLst>
                <a:ext uri="{FF2B5EF4-FFF2-40B4-BE49-F238E27FC236}">
                  <a16:creationId xmlns:a16="http://schemas.microsoft.com/office/drawing/2014/main" xmlns="" id="{B4A76043-C96F-4DCE-BC85-370745EAE3A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13971" y="5172099"/>
              <a:ext cx="1134313" cy="1179824"/>
            </a:xfrm>
            <a:prstGeom prst="rect">
              <a:avLst/>
            </a:prstGeom>
            <a:effectLst>
              <a:outerShdw blurRad="50800" dist="88900" dir="2700000" algn="tl" rotWithShape="0">
                <a:prstClr val="black">
                  <a:alpha val="40000"/>
                </a:prstClr>
              </a:outerShdw>
            </a:effectLst>
          </p:spPr>
        </p:pic>
        <p:sp>
          <p:nvSpPr>
            <p:cNvPr id="30" name="右箭头 9">
              <a:extLst>
                <a:ext uri="{FF2B5EF4-FFF2-40B4-BE49-F238E27FC236}">
                  <a16:creationId xmlns:a16="http://schemas.microsoft.com/office/drawing/2014/main" xmlns="" id="{C0498D74-C9E1-48A2-982B-C0819AAAE694}"/>
                </a:ext>
              </a:extLst>
            </p:cNvPr>
            <p:cNvSpPr/>
            <p:nvPr/>
          </p:nvSpPr>
          <p:spPr>
            <a:xfrm rot="5400000" flipV="1">
              <a:off x="4529319" y="4355125"/>
              <a:ext cx="630590" cy="233813"/>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1" name="图片 30"/>
          <p:cNvPicPr>
            <a:picLocks noChangeAspect="1"/>
          </p:cNvPicPr>
          <p:nvPr/>
        </p:nvPicPr>
        <p:blipFill rotWithShape="1">
          <a:blip r:embed="rId8" cstate="print">
            <a:extLst>
              <a:ext uri="{28A0092B-C50C-407E-A947-70E740481C1C}">
                <a14:useLocalDpi xmlns:a14="http://schemas.microsoft.com/office/drawing/2010/main" val="0"/>
              </a:ext>
            </a:extLst>
          </a:blip>
          <a:srcRect r="27253"/>
          <a:stretch/>
        </p:blipFill>
        <p:spPr>
          <a:xfrm>
            <a:off x="4914861" y="1926495"/>
            <a:ext cx="3902408" cy="1960663"/>
          </a:xfrm>
          <a:prstGeom prst="rect">
            <a:avLst/>
          </a:prstGeom>
        </p:spPr>
      </p:pic>
      <p:grpSp>
        <p:nvGrpSpPr>
          <p:cNvPr id="2" name="组 1"/>
          <p:cNvGrpSpPr/>
          <p:nvPr/>
        </p:nvGrpSpPr>
        <p:grpSpPr>
          <a:xfrm>
            <a:off x="416911" y="4566800"/>
            <a:ext cx="4085958" cy="1761709"/>
            <a:chOff x="490471" y="2553379"/>
            <a:chExt cx="8273951" cy="3431525"/>
          </a:xfrm>
        </p:grpSpPr>
        <p:pic>
          <p:nvPicPr>
            <p:cNvPr id="32" name="图片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90471" y="2564904"/>
              <a:ext cx="3420000" cy="3420000"/>
            </a:xfrm>
            <a:prstGeom prst="rect">
              <a:avLst/>
            </a:prstGeom>
          </p:spPr>
        </p:pic>
        <p:grpSp>
          <p:nvGrpSpPr>
            <p:cNvPr id="33" name="组合 36"/>
            <p:cNvGrpSpPr/>
            <p:nvPr/>
          </p:nvGrpSpPr>
          <p:grpSpPr>
            <a:xfrm>
              <a:off x="7671892" y="3396434"/>
              <a:ext cx="1092530" cy="2576945"/>
              <a:chOff x="6738330" y="771069"/>
              <a:chExt cx="1092530" cy="2576945"/>
            </a:xfrm>
          </p:grpSpPr>
          <p:sp>
            <p:nvSpPr>
              <p:cNvPr id="34" name="矩形 33"/>
              <p:cNvSpPr/>
              <p:nvPr/>
            </p:nvSpPr>
            <p:spPr>
              <a:xfrm>
                <a:off x="6738330" y="771069"/>
                <a:ext cx="1092530" cy="368135"/>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b="1" dirty="0" smtClean="0">
                    <a:latin typeface="微软雅黑" panose="020B0503020204020204" pitchFamily="34" charset="-122"/>
                    <a:ea typeface="微软雅黑" panose="020B0503020204020204" pitchFamily="34" charset="-122"/>
                    <a:cs typeface="Times New Roman" panose="02020603050405020304" pitchFamily="18" charset="0"/>
                  </a:rPr>
                  <a:t>森林</a:t>
                </a:r>
                <a:endParaRPr lang="zh-CN" altLang="en-US" sz="800" b="1"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5" name="矩形 34"/>
              <p:cNvSpPr/>
              <p:nvPr/>
            </p:nvSpPr>
            <p:spPr>
              <a:xfrm>
                <a:off x="6738330" y="1139204"/>
                <a:ext cx="1092530" cy="368135"/>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b="1" dirty="0" smtClean="0">
                    <a:latin typeface="微软雅黑" panose="020B0503020204020204" pitchFamily="34" charset="-122"/>
                    <a:ea typeface="微软雅黑" panose="020B0503020204020204" pitchFamily="34" charset="-122"/>
                    <a:cs typeface="Times New Roman" panose="02020603050405020304" pitchFamily="18" charset="0"/>
                  </a:rPr>
                  <a:t>草坪</a:t>
                </a:r>
                <a:endParaRPr lang="zh-CN" altLang="en-US" sz="800" b="1"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6" name="矩形 35"/>
              <p:cNvSpPr/>
              <p:nvPr/>
            </p:nvSpPr>
            <p:spPr>
              <a:xfrm>
                <a:off x="6738330" y="1507339"/>
                <a:ext cx="1092530" cy="368135"/>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800" b="1" dirty="0" smtClean="0">
                    <a:latin typeface="微软雅黑" panose="020B0503020204020204" pitchFamily="34" charset="-122"/>
                    <a:ea typeface="微软雅黑" panose="020B0503020204020204" pitchFamily="34" charset="-122"/>
                    <a:cs typeface="Times New Roman" panose="02020603050405020304" pitchFamily="18" charset="0"/>
                  </a:rPr>
                  <a:t>停车场</a:t>
                </a:r>
                <a:endParaRPr lang="zh-CN" altLang="en-US" sz="800" b="1"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7" name="矩形 36"/>
              <p:cNvSpPr/>
              <p:nvPr/>
            </p:nvSpPr>
            <p:spPr>
              <a:xfrm>
                <a:off x="6738330" y="1875474"/>
                <a:ext cx="1092530" cy="36813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800" b="1" dirty="0" smtClean="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居民区</a:t>
                </a:r>
                <a:endParaRPr lang="zh-CN" altLang="en-US" sz="800" b="1"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矩形 37"/>
              <p:cNvSpPr/>
              <p:nvPr/>
            </p:nvSpPr>
            <p:spPr>
              <a:xfrm>
                <a:off x="6738330" y="2243609"/>
                <a:ext cx="1092530" cy="368135"/>
              </a:xfrm>
              <a:prstGeom prst="rect">
                <a:avLst/>
              </a:prstGeom>
              <a:solidFill>
                <a:srgbClr val="FFC0C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800" b="1" dirty="0" smtClean="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工业区</a:t>
                </a:r>
                <a:endParaRPr lang="zh-CN" altLang="en-US" sz="800" b="1"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矩形 38"/>
              <p:cNvSpPr/>
              <p:nvPr/>
            </p:nvSpPr>
            <p:spPr>
              <a:xfrm>
                <a:off x="6738330" y="2611744"/>
                <a:ext cx="1092530" cy="368135"/>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800" b="1" dirty="0" smtClean="0">
                    <a:latin typeface="微软雅黑" panose="020B0503020204020204" pitchFamily="34" charset="-122"/>
                    <a:ea typeface="微软雅黑" panose="020B0503020204020204" pitchFamily="34" charset="-122"/>
                    <a:cs typeface="Times New Roman" panose="02020603050405020304" pitchFamily="18" charset="0"/>
                  </a:rPr>
                  <a:t>水域</a:t>
                </a:r>
                <a:endParaRPr lang="zh-CN" altLang="en-US" sz="800" b="1"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0" name="矩形 39"/>
              <p:cNvSpPr/>
              <p:nvPr/>
            </p:nvSpPr>
            <p:spPr>
              <a:xfrm>
                <a:off x="6738330" y="2979879"/>
                <a:ext cx="1092530" cy="368135"/>
              </a:xfrm>
              <a:prstGeom prst="rect">
                <a:avLst/>
              </a:prstGeom>
              <a:solidFill>
                <a:srgbClr val="FFA5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800" b="1" dirty="0" smtClean="0">
                    <a:latin typeface="微软雅黑" panose="020B0503020204020204" pitchFamily="34" charset="-122"/>
                    <a:ea typeface="微软雅黑" panose="020B0503020204020204" pitchFamily="34" charset="-122"/>
                    <a:cs typeface="Times New Roman" panose="02020603050405020304" pitchFamily="18" charset="0"/>
                  </a:rPr>
                  <a:t>空类</a:t>
                </a:r>
                <a:endParaRPr lang="zh-CN" altLang="en-US" sz="800" b="1" dirty="0">
                  <a:latin typeface="微软雅黑" panose="020B0503020204020204" pitchFamily="34" charset="-122"/>
                  <a:ea typeface="微软雅黑" panose="020B0503020204020204" pitchFamily="34" charset="-122"/>
                  <a:cs typeface="Times New Roman" panose="02020603050405020304" pitchFamily="18" charset="0"/>
                </a:endParaRPr>
              </a:p>
            </p:txBody>
          </p:sp>
        </p:grpSp>
        <p:pic>
          <p:nvPicPr>
            <p:cNvPr id="41" name="图片 4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133753" y="2553379"/>
              <a:ext cx="3420000" cy="3420000"/>
            </a:xfrm>
            <a:prstGeom prst="rect">
              <a:avLst/>
            </a:prstGeom>
          </p:spPr>
        </p:pic>
      </p:grpSp>
      <p:pic>
        <p:nvPicPr>
          <p:cNvPr id="42" name="内容占位符 4">
            <a:extLst>
              <a:ext uri="{FF2B5EF4-FFF2-40B4-BE49-F238E27FC236}">
                <a16:creationId xmlns:a16="http://schemas.microsoft.com/office/drawing/2014/main" xmlns="" id="{4C305C99-419B-44F2-88C9-EA0F15A4E41A}"/>
              </a:ext>
            </a:extLst>
          </p:cNvPr>
          <p:cNvPicPr>
            <a:picLocks noChangeAspect="1"/>
          </p:cNvPicPr>
          <p:nvPr/>
        </p:nvPicPr>
        <p:blipFill>
          <a:blip r:embed="rId11"/>
          <a:stretch>
            <a:fillRect/>
          </a:stretch>
        </p:blipFill>
        <p:spPr>
          <a:xfrm>
            <a:off x="4987067" y="4470984"/>
            <a:ext cx="3879189" cy="1939170"/>
          </a:xfrm>
          <a:prstGeom prst="rect">
            <a:avLst/>
          </a:prstGeom>
        </p:spPr>
      </p:pic>
      <p:sp>
        <p:nvSpPr>
          <p:cNvPr id="46" name="矩形 45"/>
          <p:cNvSpPr/>
          <p:nvPr/>
        </p:nvSpPr>
        <p:spPr>
          <a:xfrm>
            <a:off x="3445531" y="3914538"/>
            <a:ext cx="1107996" cy="369332"/>
          </a:xfrm>
          <a:prstGeom prst="rect">
            <a:avLst/>
          </a:prstGeom>
        </p:spPr>
        <p:txBody>
          <a:bodyPr wrap="none">
            <a:spAutoFit/>
          </a:bodyPr>
          <a:lstStyle/>
          <a:p>
            <a:r>
              <a:rPr lang="zh-CN" altLang="en-US">
                <a:latin typeface="Heiti SC Light" charset="-122"/>
                <a:ea typeface="Heiti SC Light" charset="-122"/>
                <a:cs typeface="Heiti SC Light" charset="-122"/>
              </a:rPr>
              <a:t>地物分类</a:t>
            </a:r>
          </a:p>
        </p:txBody>
      </p:sp>
      <p:sp>
        <p:nvSpPr>
          <p:cNvPr id="47" name="矩形 46"/>
          <p:cNvSpPr/>
          <p:nvPr/>
        </p:nvSpPr>
        <p:spPr>
          <a:xfrm>
            <a:off x="3454466" y="6420836"/>
            <a:ext cx="1107996" cy="369332"/>
          </a:xfrm>
          <a:prstGeom prst="rect">
            <a:avLst/>
          </a:prstGeom>
        </p:spPr>
        <p:txBody>
          <a:bodyPr wrap="none">
            <a:spAutoFit/>
          </a:bodyPr>
          <a:lstStyle/>
          <a:p>
            <a:r>
              <a:rPr lang="zh-CN" altLang="en-US" smtClean="0">
                <a:latin typeface="Heiti SC Light" charset="-122"/>
                <a:ea typeface="Heiti SC Light" charset="-122"/>
                <a:cs typeface="Heiti SC Light" charset="-122"/>
              </a:rPr>
              <a:t>场景分类</a:t>
            </a:r>
            <a:endParaRPr lang="zh-CN" altLang="en-US">
              <a:latin typeface="Heiti SC Light" charset="-122"/>
              <a:ea typeface="Heiti SC Light" charset="-122"/>
              <a:cs typeface="Heiti SC Light" charset="-122"/>
            </a:endParaRPr>
          </a:p>
        </p:txBody>
      </p:sp>
      <p:sp>
        <p:nvSpPr>
          <p:cNvPr id="48" name="矩形 47"/>
          <p:cNvSpPr/>
          <p:nvPr/>
        </p:nvSpPr>
        <p:spPr>
          <a:xfrm>
            <a:off x="7856385" y="3922963"/>
            <a:ext cx="1107996" cy="369332"/>
          </a:xfrm>
          <a:prstGeom prst="rect">
            <a:avLst/>
          </a:prstGeom>
        </p:spPr>
        <p:txBody>
          <a:bodyPr wrap="none">
            <a:spAutoFit/>
          </a:bodyPr>
          <a:lstStyle/>
          <a:p>
            <a:r>
              <a:rPr lang="zh-CN" altLang="en-US" smtClean="0">
                <a:latin typeface="Heiti SC Light" charset="-122"/>
                <a:ea typeface="Heiti SC Light" charset="-122"/>
                <a:cs typeface="Heiti SC Light" charset="-122"/>
              </a:rPr>
              <a:t>语义检索</a:t>
            </a:r>
            <a:endParaRPr lang="zh-CN" altLang="en-US" dirty="0">
              <a:latin typeface="Heiti SC Light" charset="-122"/>
              <a:ea typeface="Heiti SC Light" charset="-122"/>
              <a:cs typeface="Heiti SC Light" charset="-122"/>
            </a:endParaRPr>
          </a:p>
        </p:txBody>
      </p:sp>
      <p:sp>
        <p:nvSpPr>
          <p:cNvPr id="49" name="矩形 48"/>
          <p:cNvSpPr/>
          <p:nvPr/>
        </p:nvSpPr>
        <p:spPr>
          <a:xfrm>
            <a:off x="7194920" y="6372328"/>
            <a:ext cx="1861407" cy="369332"/>
          </a:xfrm>
          <a:prstGeom prst="rect">
            <a:avLst/>
          </a:prstGeom>
        </p:spPr>
        <p:txBody>
          <a:bodyPr wrap="none">
            <a:spAutoFit/>
          </a:bodyPr>
          <a:lstStyle/>
          <a:p>
            <a:r>
              <a:rPr lang="zh-CN" altLang="en-US" smtClean="0">
                <a:latin typeface="Heiti SC Light" charset="-122"/>
                <a:ea typeface="Heiti SC Light" charset="-122"/>
                <a:cs typeface="Heiti SC Light" charset="-122"/>
              </a:rPr>
              <a:t>目标检测和识别</a:t>
            </a:r>
            <a:endParaRPr lang="zh-CN" altLang="en-US" dirty="0">
              <a:latin typeface="Heiti SC Light" charset="-122"/>
              <a:ea typeface="Heiti SC Light" charset="-122"/>
              <a:cs typeface="Heiti SC Light" charset="-122"/>
            </a:endParaRPr>
          </a:p>
        </p:txBody>
      </p:sp>
      <p:sp>
        <p:nvSpPr>
          <p:cNvPr id="50" name="内容占位符 2"/>
          <p:cNvSpPr txBox="1">
            <a:spLocks/>
          </p:cNvSpPr>
          <p:nvPr/>
        </p:nvSpPr>
        <p:spPr>
          <a:xfrm>
            <a:off x="107504" y="260648"/>
            <a:ext cx="8147248" cy="668688"/>
          </a:xfrm>
          <a:prstGeom prst="rect">
            <a:avLst/>
          </a:prstGeom>
        </p:spPr>
        <p:txBody>
          <a:bodyPr>
            <a:normAutofit/>
          </a:bodyPr>
          <a:lstStyle>
            <a:defPPr>
              <a:defRPr lang="zh-CN"/>
            </a:defPPr>
            <a:lvl1pPr indent="0" algn="just">
              <a:spcBef>
                <a:spcPct val="20000"/>
              </a:spcBef>
              <a:buFont typeface="Arial" panose="020B0604020202020204" pitchFamily="34" charset="0"/>
              <a:buNone/>
              <a:defRPr sz="2800" b="1">
                <a:latin typeface="黑体" panose="02010609060101010101" pitchFamily="49" charset="-122"/>
                <a:ea typeface="黑体" panose="02010609060101010101" pitchFamily="49" charset="-122"/>
                <a:cs typeface="STHeiti" charset="-122"/>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zh-CN" altLang="en-US" dirty="0" smtClean="0">
                <a:latin typeface="Heiti SC Light" charset="-122"/>
                <a:ea typeface="Heiti SC Light" charset="-122"/>
                <a:cs typeface="Heiti SC Light" charset="-122"/>
              </a:rPr>
              <a:t>我们的工作：数据标注</a:t>
            </a:r>
            <a:r>
              <a:rPr lang="en-US" altLang="zh-CN" dirty="0" smtClean="0">
                <a:latin typeface="Heiti SC Light" charset="-122"/>
                <a:ea typeface="Heiti SC Light" charset="-122"/>
                <a:cs typeface="Heiti SC Light" charset="-122"/>
              </a:rPr>
              <a:t>-</a:t>
            </a:r>
            <a:r>
              <a:rPr lang="zh-CN" altLang="en-US" dirty="0" smtClean="0">
                <a:latin typeface="Heiti SC Light" charset="-122"/>
                <a:ea typeface="Heiti SC Light" charset="-122"/>
                <a:cs typeface="Heiti SC Light" charset="-122"/>
              </a:rPr>
              <a:t>结构化表征</a:t>
            </a:r>
            <a:r>
              <a:rPr lang="en-US" altLang="zh-CN" dirty="0" smtClean="0">
                <a:latin typeface="Heiti SC Light" charset="-122"/>
                <a:ea typeface="Heiti SC Light" charset="-122"/>
                <a:cs typeface="Heiti SC Light" charset="-122"/>
              </a:rPr>
              <a:t>-</a:t>
            </a:r>
            <a:r>
              <a:rPr lang="zh-CN" altLang="en-US" dirty="0" smtClean="0">
                <a:solidFill>
                  <a:srgbClr val="C00000"/>
                </a:solidFill>
                <a:latin typeface="Heiti SC Light" charset="-122"/>
                <a:ea typeface="Heiti SC Light" charset="-122"/>
                <a:cs typeface="Heiti SC Light" charset="-122"/>
              </a:rPr>
              <a:t>信息挖掘</a:t>
            </a:r>
            <a:endParaRPr lang="en-US" altLang="zh-CN" dirty="0">
              <a:solidFill>
                <a:srgbClr val="C00000"/>
              </a:solidFill>
              <a:latin typeface="Heiti SC Light" charset="-122"/>
              <a:ea typeface="Heiti SC Light" charset="-122"/>
              <a:cs typeface="Heiti SC Light" charset="-122"/>
            </a:endParaRPr>
          </a:p>
        </p:txBody>
      </p:sp>
    </p:spTree>
    <p:extLst>
      <p:ext uri="{BB962C8B-B14F-4D97-AF65-F5344CB8AC3E}">
        <p14:creationId xmlns:p14="http://schemas.microsoft.com/office/powerpoint/2010/main" val="18065644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提纲</a:t>
            </a:r>
            <a:endParaRPr lang="en-US" altLang="zh-CN" sz="2800" b="1" dirty="0">
              <a:latin typeface="黑体" panose="02010609060101010101" pitchFamily="49" charset="-122"/>
              <a:ea typeface="黑体" panose="02010609060101010101" pitchFamily="49" charset="-122"/>
              <a:cs typeface="STHeiti" charset="-122"/>
            </a:endParaRPr>
          </a:p>
        </p:txBody>
      </p:sp>
      <p:sp>
        <p:nvSpPr>
          <p:cNvPr id="17" name="文本框 16"/>
          <p:cNvSpPr txBox="1"/>
          <p:nvPr/>
        </p:nvSpPr>
        <p:spPr>
          <a:xfrm>
            <a:off x="251520" y="1412776"/>
            <a:ext cx="6378669" cy="4339650"/>
          </a:xfrm>
          <a:prstGeom prst="rect">
            <a:avLst/>
          </a:prstGeom>
        </p:spPr>
        <p:txBody>
          <a:bodyPr wrap="none">
            <a:spAutoFit/>
          </a:bodyPr>
          <a:lstStyle>
            <a:defPPr>
              <a:defRPr lang="zh-CN"/>
            </a:defPPr>
            <a:lvl1pPr marL="342900" indent="-342900" fontAlgn="auto">
              <a:spcAft>
                <a:spcPts val="0"/>
              </a:spcAft>
              <a:buFont typeface="Wingdings" panose="05000000000000000000" pitchFamily="2" charset="2"/>
              <a:buChar char="n"/>
              <a:defRPr sz="2200">
                <a:solidFill>
                  <a:srgbClr val="C00000"/>
                </a:solidFill>
                <a:latin typeface="黑体" panose="02010609060101010101" pitchFamily="49" charset="-122"/>
                <a:ea typeface="黑体" panose="02010609060101010101" pitchFamily="49" charset="-122"/>
                <a:cs typeface="STHeiti" charset="-122"/>
              </a:defRPr>
            </a:lvl1pPr>
          </a:lstStyle>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简介</a:t>
            </a:r>
          </a:p>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面向对象遥感图像地物分类</a:t>
            </a:r>
            <a:endParaRPr lang="en-US" altLang="zh-CN" sz="2800" dirty="0">
              <a:solidFill>
                <a:schemeClr val="accent2"/>
              </a:solidFill>
              <a:latin typeface="Heiti SC Light" charset="-122"/>
              <a:ea typeface="Heiti SC Light" charset="-122"/>
              <a:cs typeface="Heiti SC Light" charset="-122"/>
            </a:endParaRPr>
          </a:p>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高分辨率遥感</a:t>
            </a:r>
            <a:r>
              <a:rPr lang="zh-CN" altLang="en-US" sz="2800" dirty="0">
                <a:solidFill>
                  <a:schemeClr val="accent2"/>
                </a:solidFill>
                <a:latin typeface="Heiti SC Light" charset="-122"/>
                <a:ea typeface="Heiti SC Light" charset="-122"/>
                <a:cs typeface="Heiti SC Light" charset="-122"/>
              </a:rPr>
              <a:t>图像</a:t>
            </a:r>
            <a:r>
              <a:rPr lang="zh-CN" altLang="en-US" sz="2800" dirty="0" smtClean="0">
                <a:solidFill>
                  <a:schemeClr val="accent2"/>
                </a:solidFill>
                <a:latin typeface="Heiti SC Light" charset="-122"/>
                <a:ea typeface="Heiti SC Light" charset="-122"/>
                <a:cs typeface="Heiti SC Light" charset="-122"/>
              </a:rPr>
              <a:t>场景分类</a:t>
            </a: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高分辨率遥感</a:t>
            </a:r>
            <a:r>
              <a:rPr lang="zh-CN" altLang="en-US" sz="2800" dirty="0" smtClean="0">
                <a:solidFill>
                  <a:schemeClr val="accent2"/>
                </a:solidFill>
                <a:latin typeface="Heiti SC Light" charset="-122"/>
                <a:ea typeface="Heiti SC Light" charset="-122"/>
                <a:cs typeface="Heiti SC Light" charset="-122"/>
              </a:rPr>
              <a:t>图像语义检索</a:t>
            </a:r>
            <a:endParaRPr lang="en-US" altLang="zh-CN" sz="2800" dirty="0">
              <a:solidFill>
                <a:schemeClr val="accent2"/>
              </a:solidFill>
              <a:latin typeface="Heiti SC Light" charset="-122"/>
              <a:ea typeface="Heiti SC Light" charset="-122"/>
              <a:cs typeface="Heiti SC Light" charset="-122"/>
            </a:endParaRP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高分辨率遥感图像目标检测与识别</a:t>
            </a: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高分辨率时代城市遥感的思考</a:t>
            </a:r>
            <a:endParaRPr lang="en-US" altLang="zh-CN" sz="2800" dirty="0">
              <a:solidFill>
                <a:schemeClr val="accent2"/>
              </a:solidFill>
              <a:latin typeface="Heiti SC Light" charset="-122"/>
              <a:ea typeface="Heiti SC Light" charset="-122"/>
              <a:cs typeface="Heiti SC Light" charset="-122"/>
            </a:endParaRPr>
          </a:p>
          <a:p>
            <a:pPr lvl="1"/>
            <a:endParaRPr lang="zh-CN" altLang="en-US" sz="2400" dirty="0">
              <a:solidFill>
                <a:schemeClr val="accent2"/>
              </a:solidFill>
            </a:endParaRPr>
          </a:p>
        </p:txBody>
      </p:sp>
    </p:spTree>
    <p:extLst>
      <p:ext uri="{BB962C8B-B14F-4D97-AF65-F5344CB8AC3E}">
        <p14:creationId xmlns:p14="http://schemas.microsoft.com/office/powerpoint/2010/main" val="20992662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301846" cy="1366208"/>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面向对象地物分类</a:t>
            </a:r>
            <a:endParaRPr lang="en-US" altLang="zh-CN"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为图像中每个像素赋予地物类别</a:t>
            </a:r>
            <a:r>
              <a:rPr lang="zh-CN" altLang="en-US" sz="1600" dirty="0">
                <a:solidFill>
                  <a:schemeClr val="tx1">
                    <a:lumMod val="65000"/>
                    <a:lumOff val="35000"/>
                  </a:schemeClr>
                </a:solidFill>
                <a:latin typeface="黑体" panose="02010609060101010101" pitchFamily="49" charset="-122"/>
                <a:ea typeface="黑体" panose="02010609060101010101" pitchFamily="49" charset="-122"/>
              </a:rPr>
              <a:t>（土地利用和土地覆盖类别）</a:t>
            </a:r>
            <a:r>
              <a:rPr lang="zh-CN" altLang="en-US" dirty="0">
                <a:latin typeface="黑体" panose="02010609060101010101" pitchFamily="49" charset="-122"/>
                <a:ea typeface="黑体" panose="02010609060101010101" pitchFamily="49" charset="-122"/>
              </a:rPr>
              <a:t>标签</a:t>
            </a:r>
            <a:endParaRPr lang="en-US" altLang="zh-CN"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对同质区域</a:t>
            </a:r>
            <a:r>
              <a:rPr lang="zh-CN" altLang="en-US" sz="1600" dirty="0">
                <a:solidFill>
                  <a:schemeClr val="tx1">
                    <a:lumMod val="65000"/>
                    <a:lumOff val="35000"/>
                  </a:schemeClr>
                </a:solidFill>
                <a:latin typeface="黑体" panose="02010609060101010101" pitchFamily="49" charset="-122"/>
                <a:ea typeface="黑体" panose="02010609060101010101" pitchFamily="49" charset="-122"/>
              </a:rPr>
              <a:t>（即对象</a:t>
            </a:r>
            <a:r>
              <a:rPr lang="zh-CN" altLang="en-US" sz="1600" dirty="0">
                <a:solidFill>
                  <a:schemeClr val="tx1">
                    <a:lumMod val="50000"/>
                    <a:lumOff val="50000"/>
                  </a:schemeClr>
                </a:solidFill>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进行特征提取和选择，依据特征信息实现地物分类</a:t>
            </a:r>
          </a:p>
        </p:txBody>
      </p:sp>
      <p:sp>
        <p:nvSpPr>
          <p:cNvPr id="2" name="灯片编号占位符 1"/>
          <p:cNvSpPr>
            <a:spLocks noGrp="1"/>
          </p:cNvSpPr>
          <p:nvPr>
            <p:ph type="sldNum" sz="quarter" idx="12"/>
          </p:nvPr>
        </p:nvSpPr>
        <p:spPr/>
        <p:txBody>
          <a:bodyPr/>
          <a:lstStyle/>
          <a:p>
            <a:fld id="{0C913308-F349-4B6D-A68A-DD1791B4A57B}" type="slidenum">
              <a:rPr lang="zh-CN" altLang="en-US" smtClean="0"/>
              <a:t>17</a:t>
            </a:fld>
            <a:endParaRPr lang="zh-CN" altLang="en-US"/>
          </a:p>
        </p:txBody>
      </p:sp>
      <p:pic>
        <p:nvPicPr>
          <p:cNvPr id="20" name="图片 19">
            <a:extLst>
              <a:ext uri="{FF2B5EF4-FFF2-40B4-BE49-F238E27FC236}">
                <a16:creationId xmlns:a16="http://schemas.microsoft.com/office/drawing/2014/main" xmlns="" id="{D445F768-EE56-4513-AE53-3CC7577AF3C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5987" t="63396" b="1"/>
          <a:stretch/>
        </p:blipFill>
        <p:spPr>
          <a:xfrm>
            <a:off x="755576" y="2348880"/>
            <a:ext cx="3400219" cy="3462651"/>
          </a:xfrm>
          <a:prstGeom prst="rect">
            <a:avLst/>
          </a:prstGeom>
          <a:effectLst>
            <a:outerShdw blurRad="50800" dist="88900" dir="2700000" algn="tl" rotWithShape="0">
              <a:prstClr val="black">
                <a:alpha val="40000"/>
              </a:prstClr>
            </a:outerShdw>
          </a:effectLst>
        </p:spPr>
      </p:pic>
      <p:pic>
        <p:nvPicPr>
          <p:cNvPr id="21" name="图片 20">
            <a:extLst>
              <a:ext uri="{FF2B5EF4-FFF2-40B4-BE49-F238E27FC236}">
                <a16:creationId xmlns:a16="http://schemas.microsoft.com/office/drawing/2014/main" xmlns="" id="{B53E75FC-ACEE-47C3-8DBF-F755398D4AE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6043" t="63329"/>
          <a:stretch/>
        </p:blipFill>
        <p:spPr>
          <a:xfrm>
            <a:off x="4960076" y="2348881"/>
            <a:ext cx="3400219" cy="3474820"/>
          </a:xfrm>
          <a:prstGeom prst="rect">
            <a:avLst/>
          </a:prstGeom>
          <a:effectLst>
            <a:outerShdw blurRad="50800" dist="88900" dir="2700000" algn="tl" rotWithShape="0">
              <a:prstClr val="black">
                <a:alpha val="40000"/>
              </a:prstClr>
            </a:outerShdw>
          </a:effectLst>
        </p:spPr>
      </p:pic>
      <p:sp>
        <p:nvSpPr>
          <p:cNvPr id="28" name="右箭头 9"/>
          <p:cNvSpPr/>
          <p:nvPr/>
        </p:nvSpPr>
        <p:spPr>
          <a:xfrm flipV="1">
            <a:off x="4256704" y="3969384"/>
            <a:ext cx="630591" cy="233813"/>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extLst>
              <a:ext uri="{FF2B5EF4-FFF2-40B4-BE49-F238E27FC236}">
                <a16:creationId xmlns:a16="http://schemas.microsoft.com/office/drawing/2014/main" xmlns="" id="{D7E499FB-CB57-497B-AA96-96609E9B3262}"/>
              </a:ext>
            </a:extLst>
          </p:cNvPr>
          <p:cNvPicPr>
            <a:picLocks noChangeAspect="1"/>
          </p:cNvPicPr>
          <p:nvPr/>
        </p:nvPicPr>
        <p:blipFill>
          <a:blip r:embed="rId4"/>
          <a:stretch>
            <a:fillRect/>
          </a:stretch>
        </p:blipFill>
        <p:spPr>
          <a:xfrm>
            <a:off x="408836" y="5923471"/>
            <a:ext cx="693480" cy="274344"/>
          </a:xfrm>
          <a:prstGeom prst="rect">
            <a:avLst/>
          </a:prstGeom>
        </p:spPr>
      </p:pic>
      <p:pic>
        <p:nvPicPr>
          <p:cNvPr id="10" name="图片 9">
            <a:extLst>
              <a:ext uri="{FF2B5EF4-FFF2-40B4-BE49-F238E27FC236}">
                <a16:creationId xmlns:a16="http://schemas.microsoft.com/office/drawing/2014/main" xmlns="" id="{5D6507D9-87D9-4895-87F6-CC801123ED7C}"/>
              </a:ext>
            </a:extLst>
          </p:cNvPr>
          <p:cNvPicPr>
            <a:picLocks noChangeAspect="1"/>
          </p:cNvPicPr>
          <p:nvPr/>
        </p:nvPicPr>
        <p:blipFill>
          <a:blip r:embed="rId5"/>
          <a:stretch>
            <a:fillRect/>
          </a:stretch>
        </p:blipFill>
        <p:spPr>
          <a:xfrm>
            <a:off x="1255172" y="5923471"/>
            <a:ext cx="701101" cy="281964"/>
          </a:xfrm>
          <a:prstGeom prst="rect">
            <a:avLst/>
          </a:prstGeom>
        </p:spPr>
      </p:pic>
      <p:pic>
        <p:nvPicPr>
          <p:cNvPr id="11" name="图片 10">
            <a:extLst>
              <a:ext uri="{FF2B5EF4-FFF2-40B4-BE49-F238E27FC236}">
                <a16:creationId xmlns:a16="http://schemas.microsoft.com/office/drawing/2014/main" xmlns="" id="{A4923CEE-5046-44B9-AED2-BF615CE3E887}"/>
              </a:ext>
            </a:extLst>
          </p:cNvPr>
          <p:cNvPicPr>
            <a:picLocks noChangeAspect="1"/>
          </p:cNvPicPr>
          <p:nvPr/>
        </p:nvPicPr>
        <p:blipFill>
          <a:blip r:embed="rId6"/>
          <a:stretch>
            <a:fillRect/>
          </a:stretch>
        </p:blipFill>
        <p:spPr>
          <a:xfrm>
            <a:off x="2109129" y="5923471"/>
            <a:ext cx="906859" cy="289585"/>
          </a:xfrm>
          <a:prstGeom prst="rect">
            <a:avLst/>
          </a:prstGeom>
        </p:spPr>
      </p:pic>
      <p:pic>
        <p:nvPicPr>
          <p:cNvPr id="12" name="图片 11">
            <a:extLst>
              <a:ext uri="{FF2B5EF4-FFF2-40B4-BE49-F238E27FC236}">
                <a16:creationId xmlns:a16="http://schemas.microsoft.com/office/drawing/2014/main" xmlns="" id="{E32945DA-640A-4B2E-B08D-C7204365BAFE}"/>
              </a:ext>
            </a:extLst>
          </p:cNvPr>
          <p:cNvPicPr>
            <a:picLocks noChangeAspect="1"/>
          </p:cNvPicPr>
          <p:nvPr/>
        </p:nvPicPr>
        <p:blipFill>
          <a:blip r:embed="rId7"/>
          <a:stretch>
            <a:fillRect/>
          </a:stretch>
        </p:blipFill>
        <p:spPr>
          <a:xfrm>
            <a:off x="3168844" y="5923471"/>
            <a:ext cx="685859" cy="274344"/>
          </a:xfrm>
          <a:prstGeom prst="rect">
            <a:avLst/>
          </a:prstGeom>
        </p:spPr>
      </p:pic>
      <p:pic>
        <p:nvPicPr>
          <p:cNvPr id="13" name="图片 12">
            <a:extLst>
              <a:ext uri="{FF2B5EF4-FFF2-40B4-BE49-F238E27FC236}">
                <a16:creationId xmlns:a16="http://schemas.microsoft.com/office/drawing/2014/main" xmlns="" id="{39DA7968-E6DE-455D-B7F4-EC08212FCE33}"/>
              </a:ext>
            </a:extLst>
          </p:cNvPr>
          <p:cNvPicPr>
            <a:picLocks noChangeAspect="1"/>
          </p:cNvPicPr>
          <p:nvPr/>
        </p:nvPicPr>
        <p:blipFill>
          <a:blip r:embed="rId8"/>
          <a:stretch>
            <a:fillRect/>
          </a:stretch>
        </p:blipFill>
        <p:spPr>
          <a:xfrm>
            <a:off x="4007559" y="5923471"/>
            <a:ext cx="685859" cy="274344"/>
          </a:xfrm>
          <a:prstGeom prst="rect">
            <a:avLst/>
          </a:prstGeom>
        </p:spPr>
      </p:pic>
      <p:pic>
        <p:nvPicPr>
          <p:cNvPr id="14" name="图片 13">
            <a:extLst>
              <a:ext uri="{FF2B5EF4-FFF2-40B4-BE49-F238E27FC236}">
                <a16:creationId xmlns:a16="http://schemas.microsoft.com/office/drawing/2014/main" xmlns="" id="{84D8CC6B-6272-4F1C-9E1A-CB34FBA50234}"/>
              </a:ext>
            </a:extLst>
          </p:cNvPr>
          <p:cNvPicPr>
            <a:picLocks noChangeAspect="1"/>
          </p:cNvPicPr>
          <p:nvPr/>
        </p:nvPicPr>
        <p:blipFill>
          <a:blip r:embed="rId9"/>
          <a:stretch>
            <a:fillRect/>
          </a:stretch>
        </p:blipFill>
        <p:spPr>
          <a:xfrm>
            <a:off x="4846274" y="5923471"/>
            <a:ext cx="670618" cy="274344"/>
          </a:xfrm>
          <a:prstGeom prst="rect">
            <a:avLst/>
          </a:prstGeom>
        </p:spPr>
      </p:pic>
      <p:sp>
        <p:nvSpPr>
          <p:cNvPr id="15" name="矩形 14"/>
          <p:cNvSpPr/>
          <p:nvPr/>
        </p:nvSpPr>
        <p:spPr>
          <a:xfrm>
            <a:off x="384765" y="647496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25466271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805902" cy="1431161"/>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大规模</a:t>
            </a:r>
            <a:r>
              <a:rPr lang="zh-CN" altLang="en-US" sz="2200" dirty="0">
                <a:solidFill>
                  <a:srgbClr val="C00000"/>
                </a:solidFill>
                <a:latin typeface="黑体" panose="02010609060101010101" pitchFamily="49" charset="-122"/>
                <a:ea typeface="黑体" panose="02010609060101010101" pitchFamily="49" charset="-122"/>
              </a:rPr>
              <a:t>高分遥感图像地物数据</a:t>
            </a:r>
            <a:r>
              <a:rPr lang="zh-CN" altLang="en-US" sz="2200" dirty="0" smtClean="0">
                <a:solidFill>
                  <a:srgbClr val="C00000"/>
                </a:solidFill>
                <a:latin typeface="黑体" panose="02010609060101010101" pitchFamily="49" charset="-122"/>
                <a:ea typeface="黑体" panose="02010609060101010101" pitchFamily="49" charset="-122"/>
              </a:rPr>
              <a:t>集</a:t>
            </a:r>
            <a:r>
              <a:rPr lang="en-US" altLang="zh-CN" sz="2200" dirty="0" smtClean="0">
                <a:solidFill>
                  <a:srgbClr val="C00000"/>
                </a:solidFill>
                <a:latin typeface="黑体" panose="02010609060101010101" pitchFamily="49" charset="-122"/>
                <a:ea typeface="黑体" panose="02010609060101010101" pitchFamily="49" charset="-122"/>
              </a:rPr>
              <a:t>(</a:t>
            </a:r>
            <a:r>
              <a:rPr lang="en-US" altLang="zh-CN" sz="2200" dirty="0" err="1" smtClean="0">
                <a:solidFill>
                  <a:srgbClr val="C00000"/>
                </a:solidFill>
                <a:latin typeface="黑体" panose="02010609060101010101" pitchFamily="49" charset="-122"/>
                <a:ea typeface="黑体" panose="02010609060101010101" pitchFamily="49" charset="-122"/>
              </a:rPr>
              <a:t>Gaofen</a:t>
            </a:r>
            <a:r>
              <a:rPr lang="en-US" altLang="zh-CN" sz="2200" dirty="0" smtClean="0">
                <a:solidFill>
                  <a:srgbClr val="C00000"/>
                </a:solidFill>
                <a:latin typeface="黑体" panose="02010609060101010101" pitchFamily="49" charset="-122"/>
                <a:ea typeface="黑体" panose="02010609060101010101" pitchFamily="49" charset="-122"/>
              </a:rPr>
              <a:t> Image </a:t>
            </a:r>
            <a:r>
              <a:rPr lang="en-US" altLang="zh-CN" sz="2200" dirty="0" err="1" smtClean="0">
                <a:solidFill>
                  <a:srgbClr val="C00000"/>
                </a:solidFill>
                <a:latin typeface="黑体" panose="02010609060101010101" pitchFamily="49" charset="-122"/>
                <a:ea typeface="黑体" panose="02010609060101010101" pitchFamily="49" charset="-122"/>
              </a:rPr>
              <a:t>Dataset,GID</a:t>
            </a:r>
            <a:r>
              <a:rPr lang="en-US" altLang="zh-CN" sz="2200" dirty="0" smtClean="0">
                <a:solidFill>
                  <a:srgbClr val="C00000"/>
                </a:solidFill>
                <a:latin typeface="黑体" panose="02010609060101010101" pitchFamily="49" charset="-122"/>
                <a:ea typeface="黑体" panose="02010609060101010101" pitchFamily="49" charset="-122"/>
              </a:rPr>
              <a:t>)</a:t>
            </a:r>
            <a:endParaRPr lang="zh-CN" altLang="en-US"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en-US" altLang="zh-CN" dirty="0" smtClean="0">
                <a:solidFill>
                  <a:srgbClr val="C00000"/>
                </a:solidFill>
                <a:latin typeface="黑体" panose="02010609060101010101" pitchFamily="49" charset="-122"/>
                <a:ea typeface="黑体" panose="02010609060101010101" pitchFamily="49" charset="-122"/>
              </a:rPr>
              <a:t>156</a:t>
            </a:r>
            <a:r>
              <a:rPr lang="zh-CN" altLang="en-US" dirty="0">
                <a:latin typeface="黑体" panose="02010609060101010101" pitchFamily="49" charset="-122"/>
                <a:ea typeface="黑体" panose="02010609060101010101" pitchFamily="49" charset="-122"/>
              </a:rPr>
              <a:t>景大小为</a:t>
            </a:r>
            <a:r>
              <a:rPr lang="en-US" altLang="zh-CN" dirty="0">
                <a:latin typeface="黑体" panose="02010609060101010101" pitchFamily="49" charset="-122"/>
                <a:ea typeface="黑体" panose="02010609060101010101" pitchFamily="49" charset="-122"/>
              </a:rPr>
              <a:t>7300</a:t>
            </a:r>
            <a:r>
              <a:rPr lang="zh-CN" altLang="en-US" dirty="0">
                <a:latin typeface="黑体" panose="02010609060101010101" pitchFamily="49" charset="-122"/>
                <a:ea typeface="黑体" panose="02010609060101010101" pitchFamily="49" charset="-122"/>
              </a:rPr>
              <a:t>*</a:t>
            </a:r>
            <a:r>
              <a:rPr lang="en-US" altLang="zh-CN" dirty="0">
                <a:latin typeface="黑体" panose="02010609060101010101" pitchFamily="49" charset="-122"/>
                <a:ea typeface="黑体" panose="02010609060101010101" pitchFamily="49" charset="-122"/>
              </a:rPr>
              <a:t>6908</a:t>
            </a:r>
            <a:r>
              <a:rPr lang="zh-CN" altLang="en-US" dirty="0">
                <a:latin typeface="黑体" panose="02010609060101010101" pitchFamily="49" charset="-122"/>
                <a:ea typeface="黑体" panose="02010609060101010101" pitchFamily="49" charset="-122"/>
              </a:rPr>
              <a:t>像素的遥感影像，</a:t>
            </a:r>
            <a:r>
              <a:rPr lang="zh-CN" altLang="en-US" dirty="0">
                <a:solidFill>
                  <a:srgbClr val="C00000"/>
                </a:solidFill>
                <a:latin typeface="黑体" panose="02010609060101010101" pitchFamily="49" charset="-122"/>
                <a:ea typeface="黑体" panose="02010609060101010101" pitchFamily="49" charset="-122"/>
              </a:rPr>
              <a:t>覆盖全国各省及及自治区</a:t>
            </a:r>
            <a:endParaRPr lang="en-US" altLang="zh-CN"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五种典型地物的专家标注</a:t>
            </a:r>
          </a:p>
        </p:txBody>
      </p:sp>
      <p:sp>
        <p:nvSpPr>
          <p:cNvPr id="2" name="灯片编号占位符 1"/>
          <p:cNvSpPr>
            <a:spLocks noGrp="1"/>
          </p:cNvSpPr>
          <p:nvPr>
            <p:ph type="sldNum" sz="quarter" idx="12"/>
          </p:nvPr>
        </p:nvSpPr>
        <p:spPr/>
        <p:txBody>
          <a:bodyPr/>
          <a:lstStyle/>
          <a:p>
            <a:fld id="{0C913308-F349-4B6D-A68A-DD1791B4A57B}" type="slidenum">
              <a:rPr lang="zh-CN" altLang="en-US" smtClean="0"/>
              <a:t>18</a:t>
            </a:fld>
            <a:endParaRPr lang="zh-CN" altLang="en-US"/>
          </a:p>
        </p:txBody>
      </p:sp>
      <p:pic>
        <p:nvPicPr>
          <p:cNvPr id="10" name="图片 9">
            <a:extLst>
              <a:ext uri="{FF2B5EF4-FFF2-40B4-BE49-F238E27FC236}">
                <a16:creationId xmlns:a16="http://schemas.microsoft.com/office/drawing/2014/main" xmlns="" id="{E46AB1E2-E109-4812-8E1B-EED30B1DFCC2}"/>
              </a:ext>
            </a:extLst>
          </p:cNvPr>
          <p:cNvPicPr>
            <a:picLocks noChangeAspect="1"/>
          </p:cNvPicPr>
          <p:nvPr/>
        </p:nvPicPr>
        <p:blipFill rotWithShape="1">
          <a:blip r:embed="rId2">
            <a:extLst>
              <a:ext uri="{28A0092B-C50C-407E-A947-70E740481C1C}">
                <a14:useLocalDpi xmlns:a14="http://schemas.microsoft.com/office/drawing/2010/main" val="0"/>
              </a:ext>
            </a:extLst>
          </a:blip>
          <a:srcRect l="9786"/>
          <a:stretch/>
        </p:blipFill>
        <p:spPr>
          <a:xfrm>
            <a:off x="3654049" y="2416586"/>
            <a:ext cx="5190472" cy="3932844"/>
          </a:xfrm>
          <a:prstGeom prst="rect">
            <a:avLst/>
          </a:prstGeom>
          <a:effectLst>
            <a:outerShdw blurRad="38100" dist="88900" dir="2400000" algn="tl" rotWithShape="0">
              <a:prstClr val="black">
                <a:alpha val="40000"/>
              </a:prstClr>
            </a:outerShdw>
          </a:effectLst>
        </p:spPr>
      </p:pic>
      <p:grpSp>
        <p:nvGrpSpPr>
          <p:cNvPr id="11" name="组合 10">
            <a:extLst>
              <a:ext uri="{FF2B5EF4-FFF2-40B4-BE49-F238E27FC236}">
                <a16:creationId xmlns:a16="http://schemas.microsoft.com/office/drawing/2014/main" xmlns="" id="{6D26E921-BF97-441C-A2D5-69433962A62A}"/>
              </a:ext>
            </a:extLst>
          </p:cNvPr>
          <p:cNvGrpSpPr>
            <a:grpSpLocks noChangeAspect="1"/>
          </p:cNvGrpSpPr>
          <p:nvPr/>
        </p:nvGrpSpPr>
        <p:grpSpPr>
          <a:xfrm>
            <a:off x="60726" y="3776657"/>
            <a:ext cx="3519235" cy="2892703"/>
            <a:chOff x="2616232" y="1990829"/>
            <a:chExt cx="5029262" cy="4134065"/>
          </a:xfrm>
          <a:solidFill>
            <a:srgbClr val="92D050"/>
          </a:solidFill>
        </p:grpSpPr>
        <p:sp>
          <p:nvSpPr>
            <p:cNvPr id="25" name="江西">
              <a:extLst>
                <a:ext uri="{FF2B5EF4-FFF2-40B4-BE49-F238E27FC236}">
                  <a16:creationId xmlns:a16="http://schemas.microsoft.com/office/drawing/2014/main" xmlns="" id="{12AC1F0A-AD7C-4E81-B66F-C0F4015C8581}"/>
                </a:ext>
              </a:extLst>
            </p:cNvPr>
            <p:cNvSpPr>
              <a:spLocks/>
            </p:cNvSpPr>
            <p:nvPr/>
          </p:nvSpPr>
          <p:spPr bwMode="auto">
            <a:xfrm>
              <a:off x="6102425" y="4743697"/>
              <a:ext cx="485781" cy="647734"/>
            </a:xfrm>
            <a:custGeom>
              <a:avLst/>
              <a:gdLst>
                <a:gd name="T0" fmla="*/ 1131 w 1831"/>
                <a:gd name="T1" fmla="*/ 123 h 2473"/>
                <a:gd name="T2" fmla="*/ 1175 w 1831"/>
                <a:gd name="T3" fmla="*/ 214 h 2473"/>
                <a:gd name="T4" fmla="*/ 1267 w 1831"/>
                <a:gd name="T5" fmla="*/ 107 h 2473"/>
                <a:gd name="T6" fmla="*/ 1330 w 1831"/>
                <a:gd name="T7" fmla="*/ 82 h 2473"/>
                <a:gd name="T8" fmla="*/ 1477 w 1831"/>
                <a:gd name="T9" fmla="*/ 183 h 2473"/>
                <a:gd name="T10" fmla="*/ 1597 w 1831"/>
                <a:gd name="T11" fmla="*/ 186 h 2473"/>
                <a:gd name="T12" fmla="*/ 1697 w 1831"/>
                <a:gd name="T13" fmla="*/ 261 h 2473"/>
                <a:gd name="T14" fmla="*/ 1637 w 1831"/>
                <a:gd name="T15" fmla="*/ 341 h 2473"/>
                <a:gd name="T16" fmla="*/ 1714 w 1831"/>
                <a:gd name="T17" fmla="*/ 445 h 2473"/>
                <a:gd name="T18" fmla="*/ 1786 w 1831"/>
                <a:gd name="T19" fmla="*/ 527 h 2473"/>
                <a:gd name="T20" fmla="*/ 1828 w 1831"/>
                <a:gd name="T21" fmla="*/ 689 h 2473"/>
                <a:gd name="T22" fmla="*/ 1799 w 1831"/>
                <a:gd name="T23" fmla="*/ 789 h 2473"/>
                <a:gd name="T24" fmla="*/ 1703 w 1831"/>
                <a:gd name="T25" fmla="*/ 874 h 2473"/>
                <a:gd name="T26" fmla="*/ 1591 w 1831"/>
                <a:gd name="T27" fmla="*/ 940 h 2473"/>
                <a:gd name="T28" fmla="*/ 1483 w 1831"/>
                <a:gd name="T29" fmla="*/ 899 h 2473"/>
                <a:gd name="T30" fmla="*/ 1354 w 1831"/>
                <a:gd name="T31" fmla="*/ 1025 h 2473"/>
                <a:gd name="T32" fmla="*/ 1310 w 1831"/>
                <a:gd name="T33" fmla="*/ 1081 h 2473"/>
                <a:gd name="T34" fmla="*/ 1370 w 1831"/>
                <a:gd name="T35" fmla="*/ 1202 h 2473"/>
                <a:gd name="T36" fmla="*/ 1231 w 1831"/>
                <a:gd name="T37" fmla="*/ 1332 h 2473"/>
                <a:gd name="T38" fmla="*/ 1144 w 1831"/>
                <a:gd name="T39" fmla="*/ 1483 h 2473"/>
                <a:gd name="T40" fmla="*/ 1174 w 1831"/>
                <a:gd name="T41" fmla="*/ 1604 h 2473"/>
                <a:gd name="T42" fmla="*/ 1111 w 1831"/>
                <a:gd name="T43" fmla="*/ 1693 h 2473"/>
                <a:gd name="T44" fmla="*/ 1074 w 1831"/>
                <a:gd name="T45" fmla="*/ 1811 h 2473"/>
                <a:gd name="T46" fmla="*/ 1012 w 1831"/>
                <a:gd name="T47" fmla="*/ 1899 h 2473"/>
                <a:gd name="T48" fmla="*/ 978 w 1831"/>
                <a:gd name="T49" fmla="*/ 2081 h 2473"/>
                <a:gd name="T50" fmla="*/ 948 w 1831"/>
                <a:gd name="T51" fmla="*/ 2209 h 2473"/>
                <a:gd name="T52" fmla="*/ 924 w 1831"/>
                <a:gd name="T53" fmla="*/ 2272 h 2473"/>
                <a:gd name="T54" fmla="*/ 926 w 1831"/>
                <a:gd name="T55" fmla="*/ 2401 h 2473"/>
                <a:gd name="T56" fmla="*/ 817 w 1831"/>
                <a:gd name="T57" fmla="*/ 2366 h 2473"/>
                <a:gd name="T58" fmla="*/ 678 w 1831"/>
                <a:gd name="T59" fmla="*/ 2378 h 2473"/>
                <a:gd name="T60" fmla="*/ 557 w 1831"/>
                <a:gd name="T61" fmla="*/ 2430 h 2473"/>
                <a:gd name="T62" fmla="*/ 464 w 1831"/>
                <a:gd name="T63" fmla="*/ 2441 h 2473"/>
                <a:gd name="T64" fmla="*/ 340 w 1831"/>
                <a:gd name="T65" fmla="*/ 2433 h 2473"/>
                <a:gd name="T66" fmla="*/ 346 w 1831"/>
                <a:gd name="T67" fmla="*/ 2365 h 2473"/>
                <a:gd name="T68" fmla="*/ 485 w 1831"/>
                <a:gd name="T69" fmla="*/ 2195 h 2473"/>
                <a:gd name="T70" fmla="*/ 489 w 1831"/>
                <a:gd name="T71" fmla="*/ 2120 h 2473"/>
                <a:gd name="T72" fmla="*/ 342 w 1831"/>
                <a:gd name="T73" fmla="*/ 2122 h 2473"/>
                <a:gd name="T74" fmla="*/ 217 w 1831"/>
                <a:gd name="T75" fmla="*/ 2094 h 2473"/>
                <a:gd name="T76" fmla="*/ 170 w 1831"/>
                <a:gd name="T77" fmla="*/ 1966 h 2473"/>
                <a:gd name="T78" fmla="*/ 256 w 1831"/>
                <a:gd name="T79" fmla="*/ 1772 h 2473"/>
                <a:gd name="T80" fmla="*/ 180 w 1831"/>
                <a:gd name="T81" fmla="*/ 1733 h 2473"/>
                <a:gd name="T82" fmla="*/ 220 w 1831"/>
                <a:gd name="T83" fmla="*/ 1589 h 2473"/>
                <a:gd name="T84" fmla="*/ 123 w 1831"/>
                <a:gd name="T85" fmla="*/ 1470 h 2473"/>
                <a:gd name="T86" fmla="*/ 108 w 1831"/>
                <a:gd name="T87" fmla="*/ 1296 h 2473"/>
                <a:gd name="T88" fmla="*/ 35 w 1831"/>
                <a:gd name="T89" fmla="*/ 1249 h 2473"/>
                <a:gd name="T90" fmla="*/ 8 w 1831"/>
                <a:gd name="T91" fmla="*/ 1201 h 2473"/>
                <a:gd name="T92" fmla="*/ 23 w 1831"/>
                <a:gd name="T93" fmla="*/ 1103 h 2473"/>
                <a:gd name="T94" fmla="*/ 145 w 1831"/>
                <a:gd name="T95" fmla="*/ 949 h 2473"/>
                <a:gd name="T96" fmla="*/ 189 w 1831"/>
                <a:gd name="T97" fmla="*/ 871 h 2473"/>
                <a:gd name="T98" fmla="*/ 218 w 1831"/>
                <a:gd name="T99" fmla="*/ 758 h 2473"/>
                <a:gd name="T100" fmla="*/ 193 w 1831"/>
                <a:gd name="T101" fmla="*/ 671 h 2473"/>
                <a:gd name="T102" fmla="*/ 139 w 1831"/>
                <a:gd name="T103" fmla="*/ 551 h 2473"/>
                <a:gd name="T104" fmla="*/ 189 w 1831"/>
                <a:gd name="T105" fmla="*/ 429 h 2473"/>
                <a:gd name="T106" fmla="*/ 313 w 1831"/>
                <a:gd name="T107" fmla="*/ 376 h 2473"/>
                <a:gd name="T108" fmla="*/ 473 w 1831"/>
                <a:gd name="T109" fmla="*/ 318 h 2473"/>
                <a:gd name="T110" fmla="*/ 486 w 1831"/>
                <a:gd name="T111" fmla="*/ 284 h 2473"/>
                <a:gd name="T112" fmla="*/ 556 w 1831"/>
                <a:gd name="T113" fmla="*/ 260 h 2473"/>
                <a:gd name="T114" fmla="*/ 611 w 1831"/>
                <a:gd name="T115" fmla="*/ 219 h 2473"/>
                <a:gd name="T116" fmla="*/ 759 w 1831"/>
                <a:gd name="T117" fmla="*/ 124 h 2473"/>
                <a:gd name="T118" fmla="*/ 914 w 1831"/>
                <a:gd name="T119" fmla="*/ 123 h 2473"/>
                <a:gd name="T120" fmla="*/ 1065 w 1831"/>
                <a:gd name="T121" fmla="*/ 39 h 2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31" h="2473">
                  <a:moveTo>
                    <a:pt x="1143" y="19"/>
                  </a:moveTo>
                  <a:lnTo>
                    <a:pt x="1149" y="27"/>
                  </a:lnTo>
                  <a:lnTo>
                    <a:pt x="1157" y="34"/>
                  </a:lnTo>
                  <a:lnTo>
                    <a:pt x="1162" y="36"/>
                  </a:lnTo>
                  <a:lnTo>
                    <a:pt x="1168" y="39"/>
                  </a:lnTo>
                  <a:lnTo>
                    <a:pt x="1174" y="39"/>
                  </a:lnTo>
                  <a:lnTo>
                    <a:pt x="1179" y="39"/>
                  </a:lnTo>
                  <a:lnTo>
                    <a:pt x="1182" y="40"/>
                  </a:lnTo>
                  <a:lnTo>
                    <a:pt x="1186" y="41"/>
                  </a:lnTo>
                  <a:lnTo>
                    <a:pt x="1188" y="44"/>
                  </a:lnTo>
                  <a:lnTo>
                    <a:pt x="1190" y="47"/>
                  </a:lnTo>
                  <a:lnTo>
                    <a:pt x="1191" y="57"/>
                  </a:lnTo>
                  <a:lnTo>
                    <a:pt x="1190" y="66"/>
                  </a:lnTo>
                  <a:lnTo>
                    <a:pt x="1186" y="76"/>
                  </a:lnTo>
                  <a:lnTo>
                    <a:pt x="1181" y="84"/>
                  </a:lnTo>
                  <a:lnTo>
                    <a:pt x="1174" y="92"/>
                  </a:lnTo>
                  <a:lnTo>
                    <a:pt x="1167" y="101"/>
                  </a:lnTo>
                  <a:lnTo>
                    <a:pt x="1159" y="108"/>
                  </a:lnTo>
                  <a:lnTo>
                    <a:pt x="1150" y="114"/>
                  </a:lnTo>
                  <a:lnTo>
                    <a:pt x="1141" y="118"/>
                  </a:lnTo>
                  <a:lnTo>
                    <a:pt x="1131" y="123"/>
                  </a:lnTo>
                  <a:lnTo>
                    <a:pt x="1128" y="127"/>
                  </a:lnTo>
                  <a:lnTo>
                    <a:pt x="1123" y="130"/>
                  </a:lnTo>
                  <a:lnTo>
                    <a:pt x="1121" y="135"/>
                  </a:lnTo>
                  <a:lnTo>
                    <a:pt x="1117" y="140"/>
                  </a:lnTo>
                  <a:lnTo>
                    <a:pt x="1113" y="152"/>
                  </a:lnTo>
                  <a:lnTo>
                    <a:pt x="1109" y="165"/>
                  </a:lnTo>
                  <a:lnTo>
                    <a:pt x="1105" y="177"/>
                  </a:lnTo>
                  <a:lnTo>
                    <a:pt x="1103" y="185"/>
                  </a:lnTo>
                  <a:lnTo>
                    <a:pt x="1103" y="187"/>
                  </a:lnTo>
                  <a:lnTo>
                    <a:pt x="1103" y="190"/>
                  </a:lnTo>
                  <a:lnTo>
                    <a:pt x="1104" y="193"/>
                  </a:lnTo>
                  <a:lnTo>
                    <a:pt x="1105" y="196"/>
                  </a:lnTo>
                  <a:lnTo>
                    <a:pt x="1111" y="202"/>
                  </a:lnTo>
                  <a:lnTo>
                    <a:pt x="1119" y="208"/>
                  </a:lnTo>
                  <a:lnTo>
                    <a:pt x="1124" y="211"/>
                  </a:lnTo>
                  <a:lnTo>
                    <a:pt x="1130" y="212"/>
                  </a:lnTo>
                  <a:lnTo>
                    <a:pt x="1137" y="214"/>
                  </a:lnTo>
                  <a:lnTo>
                    <a:pt x="1144" y="215"/>
                  </a:lnTo>
                  <a:lnTo>
                    <a:pt x="1157" y="216"/>
                  </a:lnTo>
                  <a:lnTo>
                    <a:pt x="1168" y="215"/>
                  </a:lnTo>
                  <a:lnTo>
                    <a:pt x="1175" y="214"/>
                  </a:lnTo>
                  <a:lnTo>
                    <a:pt x="1185" y="210"/>
                  </a:lnTo>
                  <a:lnTo>
                    <a:pt x="1192" y="205"/>
                  </a:lnTo>
                  <a:lnTo>
                    <a:pt x="1200" y="197"/>
                  </a:lnTo>
                  <a:lnTo>
                    <a:pt x="1209" y="186"/>
                  </a:lnTo>
                  <a:lnTo>
                    <a:pt x="1220" y="175"/>
                  </a:lnTo>
                  <a:lnTo>
                    <a:pt x="1226" y="170"/>
                  </a:lnTo>
                  <a:lnTo>
                    <a:pt x="1234" y="166"/>
                  </a:lnTo>
                  <a:lnTo>
                    <a:pt x="1239" y="162"/>
                  </a:lnTo>
                  <a:lnTo>
                    <a:pt x="1245" y="160"/>
                  </a:lnTo>
                  <a:lnTo>
                    <a:pt x="1255" y="158"/>
                  </a:lnTo>
                  <a:lnTo>
                    <a:pt x="1262" y="154"/>
                  </a:lnTo>
                  <a:lnTo>
                    <a:pt x="1266" y="152"/>
                  </a:lnTo>
                  <a:lnTo>
                    <a:pt x="1268" y="148"/>
                  </a:lnTo>
                  <a:lnTo>
                    <a:pt x="1270" y="145"/>
                  </a:lnTo>
                  <a:lnTo>
                    <a:pt x="1273" y="140"/>
                  </a:lnTo>
                  <a:lnTo>
                    <a:pt x="1274" y="130"/>
                  </a:lnTo>
                  <a:lnTo>
                    <a:pt x="1274" y="120"/>
                  </a:lnTo>
                  <a:lnTo>
                    <a:pt x="1274" y="116"/>
                  </a:lnTo>
                  <a:lnTo>
                    <a:pt x="1272" y="113"/>
                  </a:lnTo>
                  <a:lnTo>
                    <a:pt x="1269" y="109"/>
                  </a:lnTo>
                  <a:lnTo>
                    <a:pt x="1267" y="107"/>
                  </a:lnTo>
                  <a:lnTo>
                    <a:pt x="1263" y="105"/>
                  </a:lnTo>
                  <a:lnTo>
                    <a:pt x="1261" y="102"/>
                  </a:lnTo>
                  <a:lnTo>
                    <a:pt x="1260" y="99"/>
                  </a:lnTo>
                  <a:lnTo>
                    <a:pt x="1259" y="96"/>
                  </a:lnTo>
                  <a:lnTo>
                    <a:pt x="1259" y="92"/>
                  </a:lnTo>
                  <a:lnTo>
                    <a:pt x="1259" y="89"/>
                  </a:lnTo>
                  <a:lnTo>
                    <a:pt x="1261" y="85"/>
                  </a:lnTo>
                  <a:lnTo>
                    <a:pt x="1262" y="83"/>
                  </a:lnTo>
                  <a:lnTo>
                    <a:pt x="1275" y="66"/>
                  </a:lnTo>
                  <a:lnTo>
                    <a:pt x="1288" y="53"/>
                  </a:lnTo>
                  <a:lnTo>
                    <a:pt x="1292" y="51"/>
                  </a:lnTo>
                  <a:lnTo>
                    <a:pt x="1295" y="50"/>
                  </a:lnTo>
                  <a:lnTo>
                    <a:pt x="1300" y="50"/>
                  </a:lnTo>
                  <a:lnTo>
                    <a:pt x="1304" y="50"/>
                  </a:lnTo>
                  <a:lnTo>
                    <a:pt x="1308" y="51"/>
                  </a:lnTo>
                  <a:lnTo>
                    <a:pt x="1312" y="52"/>
                  </a:lnTo>
                  <a:lnTo>
                    <a:pt x="1316" y="55"/>
                  </a:lnTo>
                  <a:lnTo>
                    <a:pt x="1319" y="60"/>
                  </a:lnTo>
                  <a:lnTo>
                    <a:pt x="1324" y="70"/>
                  </a:lnTo>
                  <a:lnTo>
                    <a:pt x="1327" y="78"/>
                  </a:lnTo>
                  <a:lnTo>
                    <a:pt x="1330" y="82"/>
                  </a:lnTo>
                  <a:lnTo>
                    <a:pt x="1332" y="85"/>
                  </a:lnTo>
                  <a:lnTo>
                    <a:pt x="1337" y="86"/>
                  </a:lnTo>
                  <a:lnTo>
                    <a:pt x="1342" y="88"/>
                  </a:lnTo>
                  <a:lnTo>
                    <a:pt x="1355" y="88"/>
                  </a:lnTo>
                  <a:lnTo>
                    <a:pt x="1365" y="88"/>
                  </a:lnTo>
                  <a:lnTo>
                    <a:pt x="1371" y="89"/>
                  </a:lnTo>
                  <a:lnTo>
                    <a:pt x="1376" y="91"/>
                  </a:lnTo>
                  <a:lnTo>
                    <a:pt x="1381" y="95"/>
                  </a:lnTo>
                  <a:lnTo>
                    <a:pt x="1386" y="101"/>
                  </a:lnTo>
                  <a:lnTo>
                    <a:pt x="1396" y="115"/>
                  </a:lnTo>
                  <a:lnTo>
                    <a:pt x="1408" y="134"/>
                  </a:lnTo>
                  <a:lnTo>
                    <a:pt x="1420" y="153"/>
                  </a:lnTo>
                  <a:lnTo>
                    <a:pt x="1428" y="168"/>
                  </a:lnTo>
                  <a:lnTo>
                    <a:pt x="1434" y="180"/>
                  </a:lnTo>
                  <a:lnTo>
                    <a:pt x="1442" y="187"/>
                  </a:lnTo>
                  <a:lnTo>
                    <a:pt x="1444" y="190"/>
                  </a:lnTo>
                  <a:lnTo>
                    <a:pt x="1449" y="190"/>
                  </a:lnTo>
                  <a:lnTo>
                    <a:pt x="1453" y="190"/>
                  </a:lnTo>
                  <a:lnTo>
                    <a:pt x="1458" y="189"/>
                  </a:lnTo>
                  <a:lnTo>
                    <a:pt x="1469" y="184"/>
                  </a:lnTo>
                  <a:lnTo>
                    <a:pt x="1477" y="183"/>
                  </a:lnTo>
                  <a:lnTo>
                    <a:pt x="1480" y="183"/>
                  </a:lnTo>
                  <a:lnTo>
                    <a:pt x="1483" y="184"/>
                  </a:lnTo>
                  <a:lnTo>
                    <a:pt x="1486" y="186"/>
                  </a:lnTo>
                  <a:lnTo>
                    <a:pt x="1488" y="190"/>
                  </a:lnTo>
                  <a:lnTo>
                    <a:pt x="1491" y="195"/>
                  </a:lnTo>
                  <a:lnTo>
                    <a:pt x="1494" y="197"/>
                  </a:lnTo>
                  <a:lnTo>
                    <a:pt x="1497" y="199"/>
                  </a:lnTo>
                  <a:lnTo>
                    <a:pt x="1501" y="199"/>
                  </a:lnTo>
                  <a:lnTo>
                    <a:pt x="1508" y="199"/>
                  </a:lnTo>
                  <a:lnTo>
                    <a:pt x="1515" y="197"/>
                  </a:lnTo>
                  <a:lnTo>
                    <a:pt x="1524" y="195"/>
                  </a:lnTo>
                  <a:lnTo>
                    <a:pt x="1533" y="193"/>
                  </a:lnTo>
                  <a:lnTo>
                    <a:pt x="1543" y="193"/>
                  </a:lnTo>
                  <a:lnTo>
                    <a:pt x="1552" y="196"/>
                  </a:lnTo>
                  <a:lnTo>
                    <a:pt x="1557" y="197"/>
                  </a:lnTo>
                  <a:lnTo>
                    <a:pt x="1562" y="197"/>
                  </a:lnTo>
                  <a:lnTo>
                    <a:pt x="1566" y="197"/>
                  </a:lnTo>
                  <a:lnTo>
                    <a:pt x="1571" y="197"/>
                  </a:lnTo>
                  <a:lnTo>
                    <a:pt x="1579" y="195"/>
                  </a:lnTo>
                  <a:lnTo>
                    <a:pt x="1588" y="190"/>
                  </a:lnTo>
                  <a:lnTo>
                    <a:pt x="1597" y="186"/>
                  </a:lnTo>
                  <a:lnTo>
                    <a:pt x="1608" y="183"/>
                  </a:lnTo>
                  <a:lnTo>
                    <a:pt x="1614" y="183"/>
                  </a:lnTo>
                  <a:lnTo>
                    <a:pt x="1621" y="183"/>
                  </a:lnTo>
                  <a:lnTo>
                    <a:pt x="1629" y="184"/>
                  </a:lnTo>
                  <a:lnTo>
                    <a:pt x="1637" y="186"/>
                  </a:lnTo>
                  <a:lnTo>
                    <a:pt x="1651" y="192"/>
                  </a:lnTo>
                  <a:lnTo>
                    <a:pt x="1661" y="197"/>
                  </a:lnTo>
                  <a:lnTo>
                    <a:pt x="1665" y="199"/>
                  </a:lnTo>
                  <a:lnTo>
                    <a:pt x="1667" y="203"/>
                  </a:lnTo>
                  <a:lnTo>
                    <a:pt x="1670" y="206"/>
                  </a:lnTo>
                  <a:lnTo>
                    <a:pt x="1670" y="212"/>
                  </a:lnTo>
                  <a:lnTo>
                    <a:pt x="1671" y="223"/>
                  </a:lnTo>
                  <a:lnTo>
                    <a:pt x="1672" y="231"/>
                  </a:lnTo>
                  <a:lnTo>
                    <a:pt x="1673" y="235"/>
                  </a:lnTo>
                  <a:lnTo>
                    <a:pt x="1676" y="238"/>
                  </a:lnTo>
                  <a:lnTo>
                    <a:pt x="1679" y="241"/>
                  </a:lnTo>
                  <a:lnTo>
                    <a:pt x="1684" y="243"/>
                  </a:lnTo>
                  <a:lnTo>
                    <a:pt x="1694" y="244"/>
                  </a:lnTo>
                  <a:lnTo>
                    <a:pt x="1698" y="246"/>
                  </a:lnTo>
                  <a:lnTo>
                    <a:pt x="1700" y="250"/>
                  </a:lnTo>
                  <a:lnTo>
                    <a:pt x="1697" y="261"/>
                  </a:lnTo>
                  <a:lnTo>
                    <a:pt x="1696" y="271"/>
                  </a:lnTo>
                  <a:lnTo>
                    <a:pt x="1692" y="280"/>
                  </a:lnTo>
                  <a:lnTo>
                    <a:pt x="1690" y="287"/>
                  </a:lnTo>
                  <a:lnTo>
                    <a:pt x="1686" y="292"/>
                  </a:lnTo>
                  <a:lnTo>
                    <a:pt x="1683" y="296"/>
                  </a:lnTo>
                  <a:lnTo>
                    <a:pt x="1679" y="298"/>
                  </a:lnTo>
                  <a:lnTo>
                    <a:pt x="1671" y="301"/>
                  </a:lnTo>
                  <a:lnTo>
                    <a:pt x="1661" y="303"/>
                  </a:lnTo>
                  <a:lnTo>
                    <a:pt x="1657" y="304"/>
                  </a:lnTo>
                  <a:lnTo>
                    <a:pt x="1653" y="305"/>
                  </a:lnTo>
                  <a:lnTo>
                    <a:pt x="1650" y="307"/>
                  </a:lnTo>
                  <a:lnTo>
                    <a:pt x="1647" y="310"/>
                  </a:lnTo>
                  <a:lnTo>
                    <a:pt x="1646" y="312"/>
                  </a:lnTo>
                  <a:lnTo>
                    <a:pt x="1645" y="316"/>
                  </a:lnTo>
                  <a:lnTo>
                    <a:pt x="1645" y="318"/>
                  </a:lnTo>
                  <a:lnTo>
                    <a:pt x="1645" y="322"/>
                  </a:lnTo>
                  <a:lnTo>
                    <a:pt x="1646" y="326"/>
                  </a:lnTo>
                  <a:lnTo>
                    <a:pt x="1646" y="330"/>
                  </a:lnTo>
                  <a:lnTo>
                    <a:pt x="1644" y="334"/>
                  </a:lnTo>
                  <a:lnTo>
                    <a:pt x="1639" y="337"/>
                  </a:lnTo>
                  <a:lnTo>
                    <a:pt x="1637" y="341"/>
                  </a:lnTo>
                  <a:lnTo>
                    <a:pt x="1635" y="347"/>
                  </a:lnTo>
                  <a:lnTo>
                    <a:pt x="1634" y="354"/>
                  </a:lnTo>
                  <a:lnTo>
                    <a:pt x="1634" y="362"/>
                  </a:lnTo>
                  <a:lnTo>
                    <a:pt x="1635" y="372"/>
                  </a:lnTo>
                  <a:lnTo>
                    <a:pt x="1639" y="381"/>
                  </a:lnTo>
                  <a:lnTo>
                    <a:pt x="1642" y="391"/>
                  </a:lnTo>
                  <a:lnTo>
                    <a:pt x="1647" y="400"/>
                  </a:lnTo>
                  <a:lnTo>
                    <a:pt x="1653" y="408"/>
                  </a:lnTo>
                  <a:lnTo>
                    <a:pt x="1659" y="416"/>
                  </a:lnTo>
                  <a:lnTo>
                    <a:pt x="1665" y="420"/>
                  </a:lnTo>
                  <a:lnTo>
                    <a:pt x="1671" y="425"/>
                  </a:lnTo>
                  <a:lnTo>
                    <a:pt x="1677" y="427"/>
                  </a:lnTo>
                  <a:lnTo>
                    <a:pt x="1683" y="430"/>
                  </a:lnTo>
                  <a:lnTo>
                    <a:pt x="1688" y="431"/>
                  </a:lnTo>
                  <a:lnTo>
                    <a:pt x="1694" y="431"/>
                  </a:lnTo>
                  <a:lnTo>
                    <a:pt x="1702" y="433"/>
                  </a:lnTo>
                  <a:lnTo>
                    <a:pt x="1708" y="436"/>
                  </a:lnTo>
                  <a:lnTo>
                    <a:pt x="1710" y="437"/>
                  </a:lnTo>
                  <a:lnTo>
                    <a:pt x="1713" y="439"/>
                  </a:lnTo>
                  <a:lnTo>
                    <a:pt x="1714" y="442"/>
                  </a:lnTo>
                  <a:lnTo>
                    <a:pt x="1714" y="445"/>
                  </a:lnTo>
                  <a:lnTo>
                    <a:pt x="1714" y="451"/>
                  </a:lnTo>
                  <a:lnTo>
                    <a:pt x="1714" y="456"/>
                  </a:lnTo>
                  <a:lnTo>
                    <a:pt x="1714" y="458"/>
                  </a:lnTo>
                  <a:lnTo>
                    <a:pt x="1715" y="460"/>
                  </a:lnTo>
                  <a:lnTo>
                    <a:pt x="1716" y="460"/>
                  </a:lnTo>
                  <a:lnTo>
                    <a:pt x="1719" y="460"/>
                  </a:lnTo>
                  <a:lnTo>
                    <a:pt x="1723" y="457"/>
                  </a:lnTo>
                  <a:lnTo>
                    <a:pt x="1727" y="456"/>
                  </a:lnTo>
                  <a:lnTo>
                    <a:pt x="1729" y="457"/>
                  </a:lnTo>
                  <a:lnTo>
                    <a:pt x="1732" y="457"/>
                  </a:lnTo>
                  <a:lnTo>
                    <a:pt x="1734" y="460"/>
                  </a:lnTo>
                  <a:lnTo>
                    <a:pt x="1736" y="462"/>
                  </a:lnTo>
                  <a:lnTo>
                    <a:pt x="1741" y="469"/>
                  </a:lnTo>
                  <a:lnTo>
                    <a:pt x="1746" y="477"/>
                  </a:lnTo>
                  <a:lnTo>
                    <a:pt x="1753" y="486"/>
                  </a:lnTo>
                  <a:lnTo>
                    <a:pt x="1763" y="493"/>
                  </a:lnTo>
                  <a:lnTo>
                    <a:pt x="1767" y="496"/>
                  </a:lnTo>
                  <a:lnTo>
                    <a:pt x="1772" y="501"/>
                  </a:lnTo>
                  <a:lnTo>
                    <a:pt x="1776" y="507"/>
                  </a:lnTo>
                  <a:lnTo>
                    <a:pt x="1780" y="513"/>
                  </a:lnTo>
                  <a:lnTo>
                    <a:pt x="1786" y="527"/>
                  </a:lnTo>
                  <a:lnTo>
                    <a:pt x="1791" y="542"/>
                  </a:lnTo>
                  <a:lnTo>
                    <a:pt x="1792" y="548"/>
                  </a:lnTo>
                  <a:lnTo>
                    <a:pt x="1795" y="552"/>
                  </a:lnTo>
                  <a:lnTo>
                    <a:pt x="1797" y="557"/>
                  </a:lnTo>
                  <a:lnTo>
                    <a:pt x="1799" y="559"/>
                  </a:lnTo>
                  <a:lnTo>
                    <a:pt x="1805" y="567"/>
                  </a:lnTo>
                  <a:lnTo>
                    <a:pt x="1815" y="575"/>
                  </a:lnTo>
                  <a:lnTo>
                    <a:pt x="1818" y="581"/>
                  </a:lnTo>
                  <a:lnTo>
                    <a:pt x="1821" y="587"/>
                  </a:lnTo>
                  <a:lnTo>
                    <a:pt x="1822" y="592"/>
                  </a:lnTo>
                  <a:lnTo>
                    <a:pt x="1822" y="597"/>
                  </a:lnTo>
                  <a:lnTo>
                    <a:pt x="1821" y="608"/>
                  </a:lnTo>
                  <a:lnTo>
                    <a:pt x="1817" y="619"/>
                  </a:lnTo>
                  <a:lnTo>
                    <a:pt x="1816" y="625"/>
                  </a:lnTo>
                  <a:lnTo>
                    <a:pt x="1817" y="632"/>
                  </a:lnTo>
                  <a:lnTo>
                    <a:pt x="1817" y="638"/>
                  </a:lnTo>
                  <a:lnTo>
                    <a:pt x="1818" y="645"/>
                  </a:lnTo>
                  <a:lnTo>
                    <a:pt x="1822" y="658"/>
                  </a:lnTo>
                  <a:lnTo>
                    <a:pt x="1823" y="670"/>
                  </a:lnTo>
                  <a:lnTo>
                    <a:pt x="1826" y="679"/>
                  </a:lnTo>
                  <a:lnTo>
                    <a:pt x="1828" y="689"/>
                  </a:lnTo>
                  <a:lnTo>
                    <a:pt x="1830" y="694"/>
                  </a:lnTo>
                  <a:lnTo>
                    <a:pt x="1830" y="697"/>
                  </a:lnTo>
                  <a:lnTo>
                    <a:pt x="1831" y="703"/>
                  </a:lnTo>
                  <a:lnTo>
                    <a:pt x="1830" y="708"/>
                  </a:lnTo>
                  <a:lnTo>
                    <a:pt x="1829" y="715"/>
                  </a:lnTo>
                  <a:lnTo>
                    <a:pt x="1827" y="720"/>
                  </a:lnTo>
                  <a:lnTo>
                    <a:pt x="1823" y="725"/>
                  </a:lnTo>
                  <a:lnTo>
                    <a:pt x="1820" y="728"/>
                  </a:lnTo>
                  <a:lnTo>
                    <a:pt x="1810" y="734"/>
                  </a:lnTo>
                  <a:lnTo>
                    <a:pt x="1801" y="739"/>
                  </a:lnTo>
                  <a:lnTo>
                    <a:pt x="1797" y="741"/>
                  </a:lnTo>
                  <a:lnTo>
                    <a:pt x="1793" y="745"/>
                  </a:lnTo>
                  <a:lnTo>
                    <a:pt x="1791" y="747"/>
                  </a:lnTo>
                  <a:lnTo>
                    <a:pt x="1789" y="751"/>
                  </a:lnTo>
                  <a:lnTo>
                    <a:pt x="1787" y="756"/>
                  </a:lnTo>
                  <a:lnTo>
                    <a:pt x="1787" y="759"/>
                  </a:lnTo>
                  <a:lnTo>
                    <a:pt x="1789" y="764"/>
                  </a:lnTo>
                  <a:lnTo>
                    <a:pt x="1792" y="770"/>
                  </a:lnTo>
                  <a:lnTo>
                    <a:pt x="1796" y="776"/>
                  </a:lnTo>
                  <a:lnTo>
                    <a:pt x="1798" y="782"/>
                  </a:lnTo>
                  <a:lnTo>
                    <a:pt x="1799" y="789"/>
                  </a:lnTo>
                  <a:lnTo>
                    <a:pt x="1801" y="796"/>
                  </a:lnTo>
                  <a:lnTo>
                    <a:pt x="1801" y="802"/>
                  </a:lnTo>
                  <a:lnTo>
                    <a:pt x="1801" y="808"/>
                  </a:lnTo>
                  <a:lnTo>
                    <a:pt x="1798" y="814"/>
                  </a:lnTo>
                  <a:lnTo>
                    <a:pt x="1796" y="817"/>
                  </a:lnTo>
                  <a:lnTo>
                    <a:pt x="1791" y="821"/>
                  </a:lnTo>
                  <a:lnTo>
                    <a:pt x="1786" y="823"/>
                  </a:lnTo>
                  <a:lnTo>
                    <a:pt x="1779" y="826"/>
                  </a:lnTo>
                  <a:lnTo>
                    <a:pt x="1772" y="828"/>
                  </a:lnTo>
                  <a:lnTo>
                    <a:pt x="1755" y="833"/>
                  </a:lnTo>
                  <a:lnTo>
                    <a:pt x="1740" y="836"/>
                  </a:lnTo>
                  <a:lnTo>
                    <a:pt x="1733" y="839"/>
                  </a:lnTo>
                  <a:lnTo>
                    <a:pt x="1726" y="841"/>
                  </a:lnTo>
                  <a:lnTo>
                    <a:pt x="1721" y="845"/>
                  </a:lnTo>
                  <a:lnTo>
                    <a:pt x="1716" y="848"/>
                  </a:lnTo>
                  <a:lnTo>
                    <a:pt x="1713" y="852"/>
                  </a:lnTo>
                  <a:lnTo>
                    <a:pt x="1709" y="857"/>
                  </a:lnTo>
                  <a:lnTo>
                    <a:pt x="1707" y="863"/>
                  </a:lnTo>
                  <a:lnTo>
                    <a:pt x="1705" y="867"/>
                  </a:lnTo>
                  <a:lnTo>
                    <a:pt x="1704" y="872"/>
                  </a:lnTo>
                  <a:lnTo>
                    <a:pt x="1703" y="874"/>
                  </a:lnTo>
                  <a:lnTo>
                    <a:pt x="1701" y="877"/>
                  </a:lnTo>
                  <a:lnTo>
                    <a:pt x="1697" y="877"/>
                  </a:lnTo>
                  <a:lnTo>
                    <a:pt x="1690" y="877"/>
                  </a:lnTo>
                  <a:lnTo>
                    <a:pt x="1682" y="873"/>
                  </a:lnTo>
                  <a:lnTo>
                    <a:pt x="1676" y="873"/>
                  </a:lnTo>
                  <a:lnTo>
                    <a:pt x="1670" y="873"/>
                  </a:lnTo>
                  <a:lnTo>
                    <a:pt x="1663" y="874"/>
                  </a:lnTo>
                  <a:lnTo>
                    <a:pt x="1656" y="877"/>
                  </a:lnTo>
                  <a:lnTo>
                    <a:pt x="1647" y="879"/>
                  </a:lnTo>
                  <a:lnTo>
                    <a:pt x="1639" y="883"/>
                  </a:lnTo>
                  <a:lnTo>
                    <a:pt x="1632" y="887"/>
                  </a:lnTo>
                  <a:lnTo>
                    <a:pt x="1625" y="892"/>
                  </a:lnTo>
                  <a:lnTo>
                    <a:pt x="1618" y="897"/>
                  </a:lnTo>
                  <a:lnTo>
                    <a:pt x="1612" y="903"/>
                  </a:lnTo>
                  <a:lnTo>
                    <a:pt x="1606" y="909"/>
                  </a:lnTo>
                  <a:lnTo>
                    <a:pt x="1601" y="915"/>
                  </a:lnTo>
                  <a:lnTo>
                    <a:pt x="1597" y="921"/>
                  </a:lnTo>
                  <a:lnTo>
                    <a:pt x="1595" y="927"/>
                  </a:lnTo>
                  <a:lnTo>
                    <a:pt x="1593" y="931"/>
                  </a:lnTo>
                  <a:lnTo>
                    <a:pt x="1593" y="936"/>
                  </a:lnTo>
                  <a:lnTo>
                    <a:pt x="1591" y="940"/>
                  </a:lnTo>
                  <a:lnTo>
                    <a:pt x="1589" y="945"/>
                  </a:lnTo>
                  <a:lnTo>
                    <a:pt x="1585" y="948"/>
                  </a:lnTo>
                  <a:lnTo>
                    <a:pt x="1582" y="952"/>
                  </a:lnTo>
                  <a:lnTo>
                    <a:pt x="1577" y="954"/>
                  </a:lnTo>
                  <a:lnTo>
                    <a:pt x="1571" y="955"/>
                  </a:lnTo>
                  <a:lnTo>
                    <a:pt x="1565" y="956"/>
                  </a:lnTo>
                  <a:lnTo>
                    <a:pt x="1559" y="955"/>
                  </a:lnTo>
                  <a:lnTo>
                    <a:pt x="1552" y="953"/>
                  </a:lnTo>
                  <a:lnTo>
                    <a:pt x="1546" y="948"/>
                  </a:lnTo>
                  <a:lnTo>
                    <a:pt x="1540" y="943"/>
                  </a:lnTo>
                  <a:lnTo>
                    <a:pt x="1535" y="939"/>
                  </a:lnTo>
                  <a:lnTo>
                    <a:pt x="1526" y="925"/>
                  </a:lnTo>
                  <a:lnTo>
                    <a:pt x="1519" y="914"/>
                  </a:lnTo>
                  <a:lnTo>
                    <a:pt x="1514" y="908"/>
                  </a:lnTo>
                  <a:lnTo>
                    <a:pt x="1511" y="903"/>
                  </a:lnTo>
                  <a:lnTo>
                    <a:pt x="1506" y="901"/>
                  </a:lnTo>
                  <a:lnTo>
                    <a:pt x="1501" y="898"/>
                  </a:lnTo>
                  <a:lnTo>
                    <a:pt x="1497" y="897"/>
                  </a:lnTo>
                  <a:lnTo>
                    <a:pt x="1493" y="897"/>
                  </a:lnTo>
                  <a:lnTo>
                    <a:pt x="1488" y="898"/>
                  </a:lnTo>
                  <a:lnTo>
                    <a:pt x="1483" y="899"/>
                  </a:lnTo>
                  <a:lnTo>
                    <a:pt x="1474" y="906"/>
                  </a:lnTo>
                  <a:lnTo>
                    <a:pt x="1463" y="915"/>
                  </a:lnTo>
                  <a:lnTo>
                    <a:pt x="1452" y="924"/>
                  </a:lnTo>
                  <a:lnTo>
                    <a:pt x="1444" y="933"/>
                  </a:lnTo>
                  <a:lnTo>
                    <a:pt x="1437" y="937"/>
                  </a:lnTo>
                  <a:lnTo>
                    <a:pt x="1430" y="941"/>
                  </a:lnTo>
                  <a:lnTo>
                    <a:pt x="1421" y="942"/>
                  </a:lnTo>
                  <a:lnTo>
                    <a:pt x="1414" y="943"/>
                  </a:lnTo>
                  <a:lnTo>
                    <a:pt x="1411" y="943"/>
                  </a:lnTo>
                  <a:lnTo>
                    <a:pt x="1408" y="947"/>
                  </a:lnTo>
                  <a:lnTo>
                    <a:pt x="1406" y="952"/>
                  </a:lnTo>
                  <a:lnTo>
                    <a:pt x="1405" y="958"/>
                  </a:lnTo>
                  <a:lnTo>
                    <a:pt x="1404" y="972"/>
                  </a:lnTo>
                  <a:lnTo>
                    <a:pt x="1402" y="985"/>
                  </a:lnTo>
                  <a:lnTo>
                    <a:pt x="1400" y="992"/>
                  </a:lnTo>
                  <a:lnTo>
                    <a:pt x="1396" y="998"/>
                  </a:lnTo>
                  <a:lnTo>
                    <a:pt x="1390" y="1004"/>
                  </a:lnTo>
                  <a:lnTo>
                    <a:pt x="1385" y="1009"/>
                  </a:lnTo>
                  <a:lnTo>
                    <a:pt x="1371" y="1017"/>
                  </a:lnTo>
                  <a:lnTo>
                    <a:pt x="1362" y="1022"/>
                  </a:lnTo>
                  <a:lnTo>
                    <a:pt x="1354" y="1025"/>
                  </a:lnTo>
                  <a:lnTo>
                    <a:pt x="1346" y="1028"/>
                  </a:lnTo>
                  <a:lnTo>
                    <a:pt x="1344" y="1030"/>
                  </a:lnTo>
                  <a:lnTo>
                    <a:pt x="1342" y="1034"/>
                  </a:lnTo>
                  <a:lnTo>
                    <a:pt x="1341" y="1036"/>
                  </a:lnTo>
                  <a:lnTo>
                    <a:pt x="1339" y="1041"/>
                  </a:lnTo>
                  <a:lnTo>
                    <a:pt x="1339" y="1044"/>
                  </a:lnTo>
                  <a:lnTo>
                    <a:pt x="1338" y="1047"/>
                  </a:lnTo>
                  <a:lnTo>
                    <a:pt x="1337" y="1049"/>
                  </a:lnTo>
                  <a:lnTo>
                    <a:pt x="1335" y="1050"/>
                  </a:lnTo>
                  <a:lnTo>
                    <a:pt x="1329" y="1050"/>
                  </a:lnTo>
                  <a:lnTo>
                    <a:pt x="1323" y="1049"/>
                  </a:lnTo>
                  <a:lnTo>
                    <a:pt x="1316" y="1047"/>
                  </a:lnTo>
                  <a:lnTo>
                    <a:pt x="1311" y="1046"/>
                  </a:lnTo>
                  <a:lnTo>
                    <a:pt x="1308" y="1047"/>
                  </a:lnTo>
                  <a:lnTo>
                    <a:pt x="1307" y="1049"/>
                  </a:lnTo>
                  <a:lnTo>
                    <a:pt x="1306" y="1053"/>
                  </a:lnTo>
                  <a:lnTo>
                    <a:pt x="1305" y="1059"/>
                  </a:lnTo>
                  <a:lnTo>
                    <a:pt x="1305" y="1065"/>
                  </a:lnTo>
                  <a:lnTo>
                    <a:pt x="1306" y="1071"/>
                  </a:lnTo>
                  <a:lnTo>
                    <a:pt x="1307" y="1076"/>
                  </a:lnTo>
                  <a:lnTo>
                    <a:pt x="1310" y="1081"/>
                  </a:lnTo>
                  <a:lnTo>
                    <a:pt x="1312" y="1086"/>
                  </a:lnTo>
                  <a:lnTo>
                    <a:pt x="1316" y="1088"/>
                  </a:lnTo>
                  <a:lnTo>
                    <a:pt x="1319" y="1091"/>
                  </a:lnTo>
                  <a:lnTo>
                    <a:pt x="1324" y="1091"/>
                  </a:lnTo>
                  <a:lnTo>
                    <a:pt x="1329" y="1091"/>
                  </a:lnTo>
                  <a:lnTo>
                    <a:pt x="1332" y="1092"/>
                  </a:lnTo>
                  <a:lnTo>
                    <a:pt x="1335" y="1094"/>
                  </a:lnTo>
                  <a:lnTo>
                    <a:pt x="1337" y="1098"/>
                  </a:lnTo>
                  <a:lnTo>
                    <a:pt x="1339" y="1105"/>
                  </a:lnTo>
                  <a:lnTo>
                    <a:pt x="1344" y="1113"/>
                  </a:lnTo>
                  <a:lnTo>
                    <a:pt x="1348" y="1120"/>
                  </a:lnTo>
                  <a:lnTo>
                    <a:pt x="1350" y="1128"/>
                  </a:lnTo>
                  <a:lnTo>
                    <a:pt x="1351" y="1137"/>
                  </a:lnTo>
                  <a:lnTo>
                    <a:pt x="1350" y="1149"/>
                  </a:lnTo>
                  <a:lnTo>
                    <a:pt x="1351" y="1156"/>
                  </a:lnTo>
                  <a:lnTo>
                    <a:pt x="1352" y="1163"/>
                  </a:lnTo>
                  <a:lnTo>
                    <a:pt x="1355" y="1169"/>
                  </a:lnTo>
                  <a:lnTo>
                    <a:pt x="1358" y="1175"/>
                  </a:lnTo>
                  <a:lnTo>
                    <a:pt x="1364" y="1186"/>
                  </a:lnTo>
                  <a:lnTo>
                    <a:pt x="1369" y="1196"/>
                  </a:lnTo>
                  <a:lnTo>
                    <a:pt x="1370" y="1202"/>
                  </a:lnTo>
                  <a:lnTo>
                    <a:pt x="1369" y="1207"/>
                  </a:lnTo>
                  <a:lnTo>
                    <a:pt x="1367" y="1212"/>
                  </a:lnTo>
                  <a:lnTo>
                    <a:pt x="1364" y="1217"/>
                  </a:lnTo>
                  <a:lnTo>
                    <a:pt x="1357" y="1227"/>
                  </a:lnTo>
                  <a:lnTo>
                    <a:pt x="1349" y="1238"/>
                  </a:lnTo>
                  <a:lnTo>
                    <a:pt x="1342" y="1251"/>
                  </a:lnTo>
                  <a:lnTo>
                    <a:pt x="1336" y="1267"/>
                  </a:lnTo>
                  <a:lnTo>
                    <a:pt x="1330" y="1280"/>
                  </a:lnTo>
                  <a:lnTo>
                    <a:pt x="1324" y="1290"/>
                  </a:lnTo>
                  <a:lnTo>
                    <a:pt x="1317" y="1299"/>
                  </a:lnTo>
                  <a:lnTo>
                    <a:pt x="1307" y="1307"/>
                  </a:lnTo>
                  <a:lnTo>
                    <a:pt x="1302" y="1311"/>
                  </a:lnTo>
                  <a:lnTo>
                    <a:pt x="1298" y="1314"/>
                  </a:lnTo>
                  <a:lnTo>
                    <a:pt x="1294" y="1315"/>
                  </a:lnTo>
                  <a:lnTo>
                    <a:pt x="1289" y="1317"/>
                  </a:lnTo>
                  <a:lnTo>
                    <a:pt x="1281" y="1317"/>
                  </a:lnTo>
                  <a:lnTo>
                    <a:pt x="1274" y="1318"/>
                  </a:lnTo>
                  <a:lnTo>
                    <a:pt x="1266" y="1320"/>
                  </a:lnTo>
                  <a:lnTo>
                    <a:pt x="1255" y="1324"/>
                  </a:lnTo>
                  <a:lnTo>
                    <a:pt x="1243" y="1328"/>
                  </a:lnTo>
                  <a:lnTo>
                    <a:pt x="1231" y="1332"/>
                  </a:lnTo>
                  <a:lnTo>
                    <a:pt x="1217" y="1337"/>
                  </a:lnTo>
                  <a:lnTo>
                    <a:pt x="1201" y="1342"/>
                  </a:lnTo>
                  <a:lnTo>
                    <a:pt x="1193" y="1346"/>
                  </a:lnTo>
                  <a:lnTo>
                    <a:pt x="1185" y="1352"/>
                  </a:lnTo>
                  <a:lnTo>
                    <a:pt x="1176" y="1361"/>
                  </a:lnTo>
                  <a:lnTo>
                    <a:pt x="1169" y="1369"/>
                  </a:lnTo>
                  <a:lnTo>
                    <a:pt x="1157" y="1387"/>
                  </a:lnTo>
                  <a:lnTo>
                    <a:pt x="1150" y="1399"/>
                  </a:lnTo>
                  <a:lnTo>
                    <a:pt x="1149" y="1404"/>
                  </a:lnTo>
                  <a:lnTo>
                    <a:pt x="1148" y="1410"/>
                  </a:lnTo>
                  <a:lnTo>
                    <a:pt x="1147" y="1418"/>
                  </a:lnTo>
                  <a:lnTo>
                    <a:pt x="1147" y="1425"/>
                  </a:lnTo>
                  <a:lnTo>
                    <a:pt x="1146" y="1439"/>
                  </a:lnTo>
                  <a:lnTo>
                    <a:pt x="1143" y="1450"/>
                  </a:lnTo>
                  <a:lnTo>
                    <a:pt x="1142" y="1454"/>
                  </a:lnTo>
                  <a:lnTo>
                    <a:pt x="1141" y="1459"/>
                  </a:lnTo>
                  <a:lnTo>
                    <a:pt x="1140" y="1464"/>
                  </a:lnTo>
                  <a:lnTo>
                    <a:pt x="1141" y="1469"/>
                  </a:lnTo>
                  <a:lnTo>
                    <a:pt x="1141" y="1475"/>
                  </a:lnTo>
                  <a:lnTo>
                    <a:pt x="1143" y="1478"/>
                  </a:lnTo>
                  <a:lnTo>
                    <a:pt x="1144" y="1483"/>
                  </a:lnTo>
                  <a:lnTo>
                    <a:pt x="1148" y="1485"/>
                  </a:lnTo>
                  <a:lnTo>
                    <a:pt x="1153" y="1491"/>
                  </a:lnTo>
                  <a:lnTo>
                    <a:pt x="1155" y="1498"/>
                  </a:lnTo>
                  <a:lnTo>
                    <a:pt x="1157" y="1508"/>
                  </a:lnTo>
                  <a:lnTo>
                    <a:pt x="1159" y="1520"/>
                  </a:lnTo>
                  <a:lnTo>
                    <a:pt x="1160" y="1526"/>
                  </a:lnTo>
                  <a:lnTo>
                    <a:pt x="1162" y="1532"/>
                  </a:lnTo>
                  <a:lnTo>
                    <a:pt x="1166" y="1536"/>
                  </a:lnTo>
                  <a:lnTo>
                    <a:pt x="1169" y="1541"/>
                  </a:lnTo>
                  <a:lnTo>
                    <a:pt x="1178" y="1551"/>
                  </a:lnTo>
                  <a:lnTo>
                    <a:pt x="1185" y="1558"/>
                  </a:lnTo>
                  <a:lnTo>
                    <a:pt x="1187" y="1561"/>
                  </a:lnTo>
                  <a:lnTo>
                    <a:pt x="1188" y="1566"/>
                  </a:lnTo>
                  <a:lnTo>
                    <a:pt x="1190" y="1571"/>
                  </a:lnTo>
                  <a:lnTo>
                    <a:pt x="1188" y="1576"/>
                  </a:lnTo>
                  <a:lnTo>
                    <a:pt x="1185" y="1585"/>
                  </a:lnTo>
                  <a:lnTo>
                    <a:pt x="1181" y="1595"/>
                  </a:lnTo>
                  <a:lnTo>
                    <a:pt x="1180" y="1598"/>
                  </a:lnTo>
                  <a:lnTo>
                    <a:pt x="1178" y="1602"/>
                  </a:lnTo>
                  <a:lnTo>
                    <a:pt x="1176" y="1604"/>
                  </a:lnTo>
                  <a:lnTo>
                    <a:pt x="1174" y="1604"/>
                  </a:lnTo>
                  <a:lnTo>
                    <a:pt x="1172" y="1604"/>
                  </a:lnTo>
                  <a:lnTo>
                    <a:pt x="1169" y="1603"/>
                  </a:lnTo>
                  <a:lnTo>
                    <a:pt x="1167" y="1601"/>
                  </a:lnTo>
                  <a:lnTo>
                    <a:pt x="1165" y="1597"/>
                  </a:lnTo>
                  <a:lnTo>
                    <a:pt x="1161" y="1595"/>
                  </a:lnTo>
                  <a:lnTo>
                    <a:pt x="1157" y="1592"/>
                  </a:lnTo>
                  <a:lnTo>
                    <a:pt x="1154" y="1592"/>
                  </a:lnTo>
                  <a:lnTo>
                    <a:pt x="1150" y="1592"/>
                  </a:lnTo>
                  <a:lnTo>
                    <a:pt x="1147" y="1595"/>
                  </a:lnTo>
                  <a:lnTo>
                    <a:pt x="1143" y="1598"/>
                  </a:lnTo>
                  <a:lnTo>
                    <a:pt x="1140" y="1602"/>
                  </a:lnTo>
                  <a:lnTo>
                    <a:pt x="1137" y="1608"/>
                  </a:lnTo>
                  <a:lnTo>
                    <a:pt x="1130" y="1622"/>
                  </a:lnTo>
                  <a:lnTo>
                    <a:pt x="1122" y="1640"/>
                  </a:lnTo>
                  <a:lnTo>
                    <a:pt x="1118" y="1651"/>
                  </a:lnTo>
                  <a:lnTo>
                    <a:pt x="1115" y="1660"/>
                  </a:lnTo>
                  <a:lnTo>
                    <a:pt x="1112" y="1670"/>
                  </a:lnTo>
                  <a:lnTo>
                    <a:pt x="1111" y="1678"/>
                  </a:lnTo>
                  <a:lnTo>
                    <a:pt x="1110" y="1685"/>
                  </a:lnTo>
                  <a:lnTo>
                    <a:pt x="1111" y="1690"/>
                  </a:lnTo>
                  <a:lnTo>
                    <a:pt x="1111" y="1693"/>
                  </a:lnTo>
                  <a:lnTo>
                    <a:pt x="1113" y="1696"/>
                  </a:lnTo>
                  <a:lnTo>
                    <a:pt x="1115" y="1698"/>
                  </a:lnTo>
                  <a:lnTo>
                    <a:pt x="1118" y="1699"/>
                  </a:lnTo>
                  <a:lnTo>
                    <a:pt x="1122" y="1699"/>
                  </a:lnTo>
                  <a:lnTo>
                    <a:pt x="1125" y="1699"/>
                  </a:lnTo>
                  <a:lnTo>
                    <a:pt x="1134" y="1700"/>
                  </a:lnTo>
                  <a:lnTo>
                    <a:pt x="1140" y="1703"/>
                  </a:lnTo>
                  <a:lnTo>
                    <a:pt x="1142" y="1705"/>
                  </a:lnTo>
                  <a:lnTo>
                    <a:pt x="1143" y="1708"/>
                  </a:lnTo>
                  <a:lnTo>
                    <a:pt x="1143" y="1711"/>
                  </a:lnTo>
                  <a:lnTo>
                    <a:pt x="1142" y="1716"/>
                  </a:lnTo>
                  <a:lnTo>
                    <a:pt x="1138" y="1725"/>
                  </a:lnTo>
                  <a:lnTo>
                    <a:pt x="1132" y="1733"/>
                  </a:lnTo>
                  <a:lnTo>
                    <a:pt x="1127" y="1741"/>
                  </a:lnTo>
                  <a:lnTo>
                    <a:pt x="1118" y="1749"/>
                  </a:lnTo>
                  <a:lnTo>
                    <a:pt x="1111" y="1761"/>
                  </a:lnTo>
                  <a:lnTo>
                    <a:pt x="1104" y="1774"/>
                  </a:lnTo>
                  <a:lnTo>
                    <a:pt x="1098" y="1788"/>
                  </a:lnTo>
                  <a:lnTo>
                    <a:pt x="1090" y="1799"/>
                  </a:lnTo>
                  <a:lnTo>
                    <a:pt x="1083" y="1806"/>
                  </a:lnTo>
                  <a:lnTo>
                    <a:pt x="1074" y="1811"/>
                  </a:lnTo>
                  <a:lnTo>
                    <a:pt x="1065" y="1815"/>
                  </a:lnTo>
                  <a:lnTo>
                    <a:pt x="1050" y="1818"/>
                  </a:lnTo>
                  <a:lnTo>
                    <a:pt x="1043" y="1821"/>
                  </a:lnTo>
                  <a:lnTo>
                    <a:pt x="1036" y="1824"/>
                  </a:lnTo>
                  <a:lnTo>
                    <a:pt x="1030" y="1826"/>
                  </a:lnTo>
                  <a:lnTo>
                    <a:pt x="1026" y="1830"/>
                  </a:lnTo>
                  <a:lnTo>
                    <a:pt x="1022" y="1834"/>
                  </a:lnTo>
                  <a:lnTo>
                    <a:pt x="1020" y="1837"/>
                  </a:lnTo>
                  <a:lnTo>
                    <a:pt x="1018" y="1841"/>
                  </a:lnTo>
                  <a:lnTo>
                    <a:pt x="1017" y="1844"/>
                  </a:lnTo>
                  <a:lnTo>
                    <a:pt x="1028" y="1859"/>
                  </a:lnTo>
                  <a:lnTo>
                    <a:pt x="1042" y="1878"/>
                  </a:lnTo>
                  <a:lnTo>
                    <a:pt x="1042" y="1880"/>
                  </a:lnTo>
                  <a:lnTo>
                    <a:pt x="1042" y="1882"/>
                  </a:lnTo>
                  <a:lnTo>
                    <a:pt x="1041" y="1883"/>
                  </a:lnTo>
                  <a:lnTo>
                    <a:pt x="1040" y="1886"/>
                  </a:lnTo>
                  <a:lnTo>
                    <a:pt x="1035" y="1888"/>
                  </a:lnTo>
                  <a:lnTo>
                    <a:pt x="1030" y="1891"/>
                  </a:lnTo>
                  <a:lnTo>
                    <a:pt x="1024" y="1893"/>
                  </a:lnTo>
                  <a:lnTo>
                    <a:pt x="1018" y="1895"/>
                  </a:lnTo>
                  <a:lnTo>
                    <a:pt x="1012" y="1899"/>
                  </a:lnTo>
                  <a:lnTo>
                    <a:pt x="1009" y="1905"/>
                  </a:lnTo>
                  <a:lnTo>
                    <a:pt x="1003" y="1919"/>
                  </a:lnTo>
                  <a:lnTo>
                    <a:pt x="998" y="1937"/>
                  </a:lnTo>
                  <a:lnTo>
                    <a:pt x="997" y="1945"/>
                  </a:lnTo>
                  <a:lnTo>
                    <a:pt x="996" y="1954"/>
                  </a:lnTo>
                  <a:lnTo>
                    <a:pt x="996" y="1962"/>
                  </a:lnTo>
                  <a:lnTo>
                    <a:pt x="997" y="1968"/>
                  </a:lnTo>
                  <a:lnTo>
                    <a:pt x="998" y="1974"/>
                  </a:lnTo>
                  <a:lnTo>
                    <a:pt x="998" y="1979"/>
                  </a:lnTo>
                  <a:lnTo>
                    <a:pt x="998" y="1983"/>
                  </a:lnTo>
                  <a:lnTo>
                    <a:pt x="997" y="1987"/>
                  </a:lnTo>
                  <a:lnTo>
                    <a:pt x="993" y="1994"/>
                  </a:lnTo>
                  <a:lnTo>
                    <a:pt x="989" y="2001"/>
                  </a:lnTo>
                  <a:lnTo>
                    <a:pt x="986" y="2012"/>
                  </a:lnTo>
                  <a:lnTo>
                    <a:pt x="985" y="2024"/>
                  </a:lnTo>
                  <a:lnTo>
                    <a:pt x="985" y="2036"/>
                  </a:lnTo>
                  <a:lnTo>
                    <a:pt x="982" y="2046"/>
                  </a:lnTo>
                  <a:lnTo>
                    <a:pt x="979" y="2057"/>
                  </a:lnTo>
                  <a:lnTo>
                    <a:pt x="979" y="2069"/>
                  </a:lnTo>
                  <a:lnTo>
                    <a:pt x="979" y="2075"/>
                  </a:lnTo>
                  <a:lnTo>
                    <a:pt x="978" y="2081"/>
                  </a:lnTo>
                  <a:lnTo>
                    <a:pt x="978" y="2087"/>
                  </a:lnTo>
                  <a:lnTo>
                    <a:pt x="976" y="2092"/>
                  </a:lnTo>
                  <a:lnTo>
                    <a:pt x="968" y="2101"/>
                  </a:lnTo>
                  <a:lnTo>
                    <a:pt x="959" y="2111"/>
                  </a:lnTo>
                  <a:lnTo>
                    <a:pt x="948" y="2120"/>
                  </a:lnTo>
                  <a:lnTo>
                    <a:pt x="936" y="2130"/>
                  </a:lnTo>
                  <a:lnTo>
                    <a:pt x="932" y="2135"/>
                  </a:lnTo>
                  <a:lnTo>
                    <a:pt x="929" y="2141"/>
                  </a:lnTo>
                  <a:lnTo>
                    <a:pt x="929" y="2149"/>
                  </a:lnTo>
                  <a:lnTo>
                    <a:pt x="929" y="2156"/>
                  </a:lnTo>
                  <a:lnTo>
                    <a:pt x="932" y="2163"/>
                  </a:lnTo>
                  <a:lnTo>
                    <a:pt x="935" y="2170"/>
                  </a:lnTo>
                  <a:lnTo>
                    <a:pt x="940" y="2176"/>
                  </a:lnTo>
                  <a:lnTo>
                    <a:pt x="946" y="2181"/>
                  </a:lnTo>
                  <a:lnTo>
                    <a:pt x="951" y="2185"/>
                  </a:lnTo>
                  <a:lnTo>
                    <a:pt x="954" y="2189"/>
                  </a:lnTo>
                  <a:lnTo>
                    <a:pt x="957" y="2194"/>
                  </a:lnTo>
                  <a:lnTo>
                    <a:pt x="957" y="2197"/>
                  </a:lnTo>
                  <a:lnTo>
                    <a:pt x="955" y="2201"/>
                  </a:lnTo>
                  <a:lnTo>
                    <a:pt x="952" y="2204"/>
                  </a:lnTo>
                  <a:lnTo>
                    <a:pt x="948" y="2209"/>
                  </a:lnTo>
                  <a:lnTo>
                    <a:pt x="943" y="2214"/>
                  </a:lnTo>
                  <a:lnTo>
                    <a:pt x="940" y="2217"/>
                  </a:lnTo>
                  <a:lnTo>
                    <a:pt x="939" y="2222"/>
                  </a:lnTo>
                  <a:lnTo>
                    <a:pt x="939" y="2227"/>
                  </a:lnTo>
                  <a:lnTo>
                    <a:pt x="939" y="2232"/>
                  </a:lnTo>
                  <a:lnTo>
                    <a:pt x="942" y="2242"/>
                  </a:lnTo>
                  <a:lnTo>
                    <a:pt x="945" y="2248"/>
                  </a:lnTo>
                  <a:lnTo>
                    <a:pt x="946" y="2254"/>
                  </a:lnTo>
                  <a:lnTo>
                    <a:pt x="947" y="2266"/>
                  </a:lnTo>
                  <a:lnTo>
                    <a:pt x="947" y="2271"/>
                  </a:lnTo>
                  <a:lnTo>
                    <a:pt x="946" y="2273"/>
                  </a:lnTo>
                  <a:lnTo>
                    <a:pt x="946" y="2276"/>
                  </a:lnTo>
                  <a:lnTo>
                    <a:pt x="943" y="2277"/>
                  </a:lnTo>
                  <a:lnTo>
                    <a:pt x="942" y="2277"/>
                  </a:lnTo>
                  <a:lnTo>
                    <a:pt x="940" y="2277"/>
                  </a:lnTo>
                  <a:lnTo>
                    <a:pt x="939" y="2276"/>
                  </a:lnTo>
                  <a:lnTo>
                    <a:pt x="936" y="2273"/>
                  </a:lnTo>
                  <a:lnTo>
                    <a:pt x="934" y="2271"/>
                  </a:lnTo>
                  <a:lnTo>
                    <a:pt x="932" y="2271"/>
                  </a:lnTo>
                  <a:lnTo>
                    <a:pt x="928" y="2271"/>
                  </a:lnTo>
                  <a:lnTo>
                    <a:pt x="924" y="2272"/>
                  </a:lnTo>
                  <a:lnTo>
                    <a:pt x="921" y="2275"/>
                  </a:lnTo>
                  <a:lnTo>
                    <a:pt x="917" y="2278"/>
                  </a:lnTo>
                  <a:lnTo>
                    <a:pt x="914" y="2283"/>
                  </a:lnTo>
                  <a:lnTo>
                    <a:pt x="910" y="2289"/>
                  </a:lnTo>
                  <a:lnTo>
                    <a:pt x="904" y="2304"/>
                  </a:lnTo>
                  <a:lnTo>
                    <a:pt x="899" y="2321"/>
                  </a:lnTo>
                  <a:lnTo>
                    <a:pt x="896" y="2335"/>
                  </a:lnTo>
                  <a:lnTo>
                    <a:pt x="894" y="2343"/>
                  </a:lnTo>
                  <a:lnTo>
                    <a:pt x="901" y="2354"/>
                  </a:lnTo>
                  <a:lnTo>
                    <a:pt x="904" y="2364"/>
                  </a:lnTo>
                  <a:lnTo>
                    <a:pt x="901" y="2370"/>
                  </a:lnTo>
                  <a:lnTo>
                    <a:pt x="899" y="2376"/>
                  </a:lnTo>
                  <a:lnTo>
                    <a:pt x="899" y="2378"/>
                  </a:lnTo>
                  <a:lnTo>
                    <a:pt x="901" y="2380"/>
                  </a:lnTo>
                  <a:lnTo>
                    <a:pt x="903" y="2383"/>
                  </a:lnTo>
                  <a:lnTo>
                    <a:pt x="908" y="2385"/>
                  </a:lnTo>
                  <a:lnTo>
                    <a:pt x="913" y="2387"/>
                  </a:lnTo>
                  <a:lnTo>
                    <a:pt x="917" y="2391"/>
                  </a:lnTo>
                  <a:lnTo>
                    <a:pt x="921" y="2393"/>
                  </a:lnTo>
                  <a:lnTo>
                    <a:pt x="923" y="2397"/>
                  </a:lnTo>
                  <a:lnTo>
                    <a:pt x="926" y="2401"/>
                  </a:lnTo>
                  <a:lnTo>
                    <a:pt x="927" y="2404"/>
                  </a:lnTo>
                  <a:lnTo>
                    <a:pt x="928" y="2408"/>
                  </a:lnTo>
                  <a:lnTo>
                    <a:pt x="928" y="2411"/>
                  </a:lnTo>
                  <a:lnTo>
                    <a:pt x="927" y="2414"/>
                  </a:lnTo>
                  <a:lnTo>
                    <a:pt x="926" y="2416"/>
                  </a:lnTo>
                  <a:lnTo>
                    <a:pt x="923" y="2418"/>
                  </a:lnTo>
                  <a:lnTo>
                    <a:pt x="921" y="2420"/>
                  </a:lnTo>
                  <a:lnTo>
                    <a:pt x="914" y="2422"/>
                  </a:lnTo>
                  <a:lnTo>
                    <a:pt x="905" y="2422"/>
                  </a:lnTo>
                  <a:lnTo>
                    <a:pt x="897" y="2422"/>
                  </a:lnTo>
                  <a:lnTo>
                    <a:pt x="890" y="2421"/>
                  </a:lnTo>
                  <a:lnTo>
                    <a:pt x="883" y="2417"/>
                  </a:lnTo>
                  <a:lnTo>
                    <a:pt x="877" y="2412"/>
                  </a:lnTo>
                  <a:lnTo>
                    <a:pt x="870" y="2406"/>
                  </a:lnTo>
                  <a:lnTo>
                    <a:pt x="860" y="2401"/>
                  </a:lnTo>
                  <a:lnTo>
                    <a:pt x="852" y="2396"/>
                  </a:lnTo>
                  <a:lnTo>
                    <a:pt x="845" y="2393"/>
                  </a:lnTo>
                  <a:lnTo>
                    <a:pt x="839" y="2391"/>
                  </a:lnTo>
                  <a:lnTo>
                    <a:pt x="832" y="2384"/>
                  </a:lnTo>
                  <a:lnTo>
                    <a:pt x="825" y="2376"/>
                  </a:lnTo>
                  <a:lnTo>
                    <a:pt x="817" y="2366"/>
                  </a:lnTo>
                  <a:lnTo>
                    <a:pt x="810" y="2357"/>
                  </a:lnTo>
                  <a:lnTo>
                    <a:pt x="802" y="2347"/>
                  </a:lnTo>
                  <a:lnTo>
                    <a:pt x="794" y="2339"/>
                  </a:lnTo>
                  <a:lnTo>
                    <a:pt x="785" y="2334"/>
                  </a:lnTo>
                  <a:lnTo>
                    <a:pt x="777" y="2332"/>
                  </a:lnTo>
                  <a:lnTo>
                    <a:pt x="766" y="2330"/>
                  </a:lnTo>
                  <a:lnTo>
                    <a:pt x="762" y="2332"/>
                  </a:lnTo>
                  <a:lnTo>
                    <a:pt x="757" y="2333"/>
                  </a:lnTo>
                  <a:lnTo>
                    <a:pt x="752" y="2334"/>
                  </a:lnTo>
                  <a:lnTo>
                    <a:pt x="749" y="2338"/>
                  </a:lnTo>
                  <a:lnTo>
                    <a:pt x="743" y="2343"/>
                  </a:lnTo>
                  <a:lnTo>
                    <a:pt x="738" y="2347"/>
                  </a:lnTo>
                  <a:lnTo>
                    <a:pt x="733" y="2349"/>
                  </a:lnTo>
                  <a:lnTo>
                    <a:pt x="726" y="2349"/>
                  </a:lnTo>
                  <a:lnTo>
                    <a:pt x="719" y="2349"/>
                  </a:lnTo>
                  <a:lnTo>
                    <a:pt x="712" y="2349"/>
                  </a:lnTo>
                  <a:lnTo>
                    <a:pt x="706" y="2352"/>
                  </a:lnTo>
                  <a:lnTo>
                    <a:pt x="700" y="2358"/>
                  </a:lnTo>
                  <a:lnTo>
                    <a:pt x="691" y="2366"/>
                  </a:lnTo>
                  <a:lnTo>
                    <a:pt x="683" y="2374"/>
                  </a:lnTo>
                  <a:lnTo>
                    <a:pt x="678" y="2378"/>
                  </a:lnTo>
                  <a:lnTo>
                    <a:pt x="674" y="2380"/>
                  </a:lnTo>
                  <a:lnTo>
                    <a:pt x="668" y="2382"/>
                  </a:lnTo>
                  <a:lnTo>
                    <a:pt x="661" y="2383"/>
                  </a:lnTo>
                  <a:lnTo>
                    <a:pt x="647" y="2383"/>
                  </a:lnTo>
                  <a:lnTo>
                    <a:pt x="633" y="2383"/>
                  </a:lnTo>
                  <a:lnTo>
                    <a:pt x="620" y="2383"/>
                  </a:lnTo>
                  <a:lnTo>
                    <a:pt x="608" y="2383"/>
                  </a:lnTo>
                  <a:lnTo>
                    <a:pt x="602" y="2384"/>
                  </a:lnTo>
                  <a:lnTo>
                    <a:pt x="596" y="2385"/>
                  </a:lnTo>
                  <a:lnTo>
                    <a:pt x="592" y="2387"/>
                  </a:lnTo>
                  <a:lnTo>
                    <a:pt x="587" y="2390"/>
                  </a:lnTo>
                  <a:lnTo>
                    <a:pt x="583" y="2393"/>
                  </a:lnTo>
                  <a:lnTo>
                    <a:pt x="580" y="2397"/>
                  </a:lnTo>
                  <a:lnTo>
                    <a:pt x="576" y="2402"/>
                  </a:lnTo>
                  <a:lnTo>
                    <a:pt x="574" y="2406"/>
                  </a:lnTo>
                  <a:lnTo>
                    <a:pt x="570" y="2415"/>
                  </a:lnTo>
                  <a:lnTo>
                    <a:pt x="568" y="2422"/>
                  </a:lnTo>
                  <a:lnTo>
                    <a:pt x="567" y="2427"/>
                  </a:lnTo>
                  <a:lnTo>
                    <a:pt x="563" y="2430"/>
                  </a:lnTo>
                  <a:lnTo>
                    <a:pt x="561" y="2431"/>
                  </a:lnTo>
                  <a:lnTo>
                    <a:pt x="557" y="2430"/>
                  </a:lnTo>
                  <a:lnTo>
                    <a:pt x="554" y="2429"/>
                  </a:lnTo>
                  <a:lnTo>
                    <a:pt x="550" y="2428"/>
                  </a:lnTo>
                  <a:lnTo>
                    <a:pt x="542" y="2423"/>
                  </a:lnTo>
                  <a:lnTo>
                    <a:pt x="533" y="2420"/>
                  </a:lnTo>
                  <a:lnTo>
                    <a:pt x="525" y="2417"/>
                  </a:lnTo>
                  <a:lnTo>
                    <a:pt x="518" y="2417"/>
                  </a:lnTo>
                  <a:lnTo>
                    <a:pt x="516" y="2418"/>
                  </a:lnTo>
                  <a:lnTo>
                    <a:pt x="512" y="2420"/>
                  </a:lnTo>
                  <a:lnTo>
                    <a:pt x="511" y="2422"/>
                  </a:lnTo>
                  <a:lnTo>
                    <a:pt x="508" y="2425"/>
                  </a:lnTo>
                  <a:lnTo>
                    <a:pt x="505" y="2437"/>
                  </a:lnTo>
                  <a:lnTo>
                    <a:pt x="501" y="2445"/>
                  </a:lnTo>
                  <a:lnTo>
                    <a:pt x="498" y="2447"/>
                  </a:lnTo>
                  <a:lnTo>
                    <a:pt x="493" y="2447"/>
                  </a:lnTo>
                  <a:lnTo>
                    <a:pt x="489" y="2446"/>
                  </a:lnTo>
                  <a:lnTo>
                    <a:pt x="485" y="2441"/>
                  </a:lnTo>
                  <a:lnTo>
                    <a:pt x="482" y="2439"/>
                  </a:lnTo>
                  <a:lnTo>
                    <a:pt x="480" y="2437"/>
                  </a:lnTo>
                  <a:lnTo>
                    <a:pt x="476" y="2437"/>
                  </a:lnTo>
                  <a:lnTo>
                    <a:pt x="473" y="2439"/>
                  </a:lnTo>
                  <a:lnTo>
                    <a:pt x="464" y="2441"/>
                  </a:lnTo>
                  <a:lnTo>
                    <a:pt x="456" y="2446"/>
                  </a:lnTo>
                  <a:lnTo>
                    <a:pt x="445" y="2450"/>
                  </a:lnTo>
                  <a:lnTo>
                    <a:pt x="432" y="2456"/>
                  </a:lnTo>
                  <a:lnTo>
                    <a:pt x="419" y="2462"/>
                  </a:lnTo>
                  <a:lnTo>
                    <a:pt x="407" y="2468"/>
                  </a:lnTo>
                  <a:lnTo>
                    <a:pt x="401" y="2471"/>
                  </a:lnTo>
                  <a:lnTo>
                    <a:pt x="397" y="2473"/>
                  </a:lnTo>
                  <a:lnTo>
                    <a:pt x="392" y="2473"/>
                  </a:lnTo>
                  <a:lnTo>
                    <a:pt x="387" y="2473"/>
                  </a:lnTo>
                  <a:lnTo>
                    <a:pt x="384" y="2472"/>
                  </a:lnTo>
                  <a:lnTo>
                    <a:pt x="380" y="2471"/>
                  </a:lnTo>
                  <a:lnTo>
                    <a:pt x="378" y="2468"/>
                  </a:lnTo>
                  <a:lnTo>
                    <a:pt x="376" y="2465"/>
                  </a:lnTo>
                  <a:lnTo>
                    <a:pt x="374" y="2458"/>
                  </a:lnTo>
                  <a:lnTo>
                    <a:pt x="369" y="2448"/>
                  </a:lnTo>
                  <a:lnTo>
                    <a:pt x="367" y="2443"/>
                  </a:lnTo>
                  <a:lnTo>
                    <a:pt x="363" y="2440"/>
                  </a:lnTo>
                  <a:lnTo>
                    <a:pt x="360" y="2437"/>
                  </a:lnTo>
                  <a:lnTo>
                    <a:pt x="356" y="2435"/>
                  </a:lnTo>
                  <a:lnTo>
                    <a:pt x="347" y="2434"/>
                  </a:lnTo>
                  <a:lnTo>
                    <a:pt x="340" y="2433"/>
                  </a:lnTo>
                  <a:lnTo>
                    <a:pt x="336" y="2433"/>
                  </a:lnTo>
                  <a:lnTo>
                    <a:pt x="332" y="2431"/>
                  </a:lnTo>
                  <a:lnTo>
                    <a:pt x="330" y="2429"/>
                  </a:lnTo>
                  <a:lnTo>
                    <a:pt x="328" y="2425"/>
                  </a:lnTo>
                  <a:lnTo>
                    <a:pt x="324" y="2420"/>
                  </a:lnTo>
                  <a:lnTo>
                    <a:pt x="319" y="2415"/>
                  </a:lnTo>
                  <a:lnTo>
                    <a:pt x="315" y="2412"/>
                  </a:lnTo>
                  <a:lnTo>
                    <a:pt x="308" y="2410"/>
                  </a:lnTo>
                  <a:lnTo>
                    <a:pt x="302" y="2409"/>
                  </a:lnTo>
                  <a:lnTo>
                    <a:pt x="297" y="2406"/>
                  </a:lnTo>
                  <a:lnTo>
                    <a:pt x="294" y="2404"/>
                  </a:lnTo>
                  <a:lnTo>
                    <a:pt x="294" y="2402"/>
                  </a:lnTo>
                  <a:lnTo>
                    <a:pt x="294" y="2399"/>
                  </a:lnTo>
                  <a:lnTo>
                    <a:pt x="296" y="2396"/>
                  </a:lnTo>
                  <a:lnTo>
                    <a:pt x="298" y="2392"/>
                  </a:lnTo>
                  <a:lnTo>
                    <a:pt x="303" y="2390"/>
                  </a:lnTo>
                  <a:lnTo>
                    <a:pt x="308" y="2387"/>
                  </a:lnTo>
                  <a:lnTo>
                    <a:pt x="313" y="2385"/>
                  </a:lnTo>
                  <a:lnTo>
                    <a:pt x="327" y="2380"/>
                  </a:lnTo>
                  <a:lnTo>
                    <a:pt x="337" y="2374"/>
                  </a:lnTo>
                  <a:lnTo>
                    <a:pt x="346" y="2365"/>
                  </a:lnTo>
                  <a:lnTo>
                    <a:pt x="355" y="2353"/>
                  </a:lnTo>
                  <a:lnTo>
                    <a:pt x="362" y="2341"/>
                  </a:lnTo>
                  <a:lnTo>
                    <a:pt x="367" y="2332"/>
                  </a:lnTo>
                  <a:lnTo>
                    <a:pt x="368" y="2322"/>
                  </a:lnTo>
                  <a:lnTo>
                    <a:pt x="369" y="2314"/>
                  </a:lnTo>
                  <a:lnTo>
                    <a:pt x="368" y="2304"/>
                  </a:lnTo>
                  <a:lnTo>
                    <a:pt x="368" y="2296"/>
                  </a:lnTo>
                  <a:lnTo>
                    <a:pt x="367" y="2289"/>
                  </a:lnTo>
                  <a:lnTo>
                    <a:pt x="368" y="2282"/>
                  </a:lnTo>
                  <a:lnTo>
                    <a:pt x="371" y="2277"/>
                  </a:lnTo>
                  <a:lnTo>
                    <a:pt x="373" y="2272"/>
                  </a:lnTo>
                  <a:lnTo>
                    <a:pt x="378" y="2267"/>
                  </a:lnTo>
                  <a:lnTo>
                    <a:pt x="385" y="2260"/>
                  </a:lnTo>
                  <a:lnTo>
                    <a:pt x="398" y="2247"/>
                  </a:lnTo>
                  <a:lnTo>
                    <a:pt x="411" y="2238"/>
                  </a:lnTo>
                  <a:lnTo>
                    <a:pt x="423" y="2229"/>
                  </a:lnTo>
                  <a:lnTo>
                    <a:pt x="436" y="2223"/>
                  </a:lnTo>
                  <a:lnTo>
                    <a:pt x="450" y="2217"/>
                  </a:lnTo>
                  <a:lnTo>
                    <a:pt x="462" y="2212"/>
                  </a:lnTo>
                  <a:lnTo>
                    <a:pt x="474" y="2204"/>
                  </a:lnTo>
                  <a:lnTo>
                    <a:pt x="485" y="2195"/>
                  </a:lnTo>
                  <a:lnTo>
                    <a:pt x="488" y="2190"/>
                  </a:lnTo>
                  <a:lnTo>
                    <a:pt x="491" y="2187"/>
                  </a:lnTo>
                  <a:lnTo>
                    <a:pt x="492" y="2183"/>
                  </a:lnTo>
                  <a:lnTo>
                    <a:pt x="492" y="2179"/>
                  </a:lnTo>
                  <a:lnTo>
                    <a:pt x="491" y="2177"/>
                  </a:lnTo>
                  <a:lnTo>
                    <a:pt x="488" y="2175"/>
                  </a:lnTo>
                  <a:lnTo>
                    <a:pt x="486" y="2174"/>
                  </a:lnTo>
                  <a:lnTo>
                    <a:pt x="483" y="2172"/>
                  </a:lnTo>
                  <a:lnTo>
                    <a:pt x="481" y="2171"/>
                  </a:lnTo>
                  <a:lnTo>
                    <a:pt x="480" y="2170"/>
                  </a:lnTo>
                  <a:lnTo>
                    <a:pt x="479" y="2168"/>
                  </a:lnTo>
                  <a:lnTo>
                    <a:pt x="480" y="2165"/>
                  </a:lnTo>
                  <a:lnTo>
                    <a:pt x="482" y="2159"/>
                  </a:lnTo>
                  <a:lnTo>
                    <a:pt x="487" y="2151"/>
                  </a:lnTo>
                  <a:lnTo>
                    <a:pt x="489" y="2146"/>
                  </a:lnTo>
                  <a:lnTo>
                    <a:pt x="492" y="2141"/>
                  </a:lnTo>
                  <a:lnTo>
                    <a:pt x="493" y="2137"/>
                  </a:lnTo>
                  <a:lnTo>
                    <a:pt x="493" y="2132"/>
                  </a:lnTo>
                  <a:lnTo>
                    <a:pt x="493" y="2127"/>
                  </a:lnTo>
                  <a:lnTo>
                    <a:pt x="492" y="2124"/>
                  </a:lnTo>
                  <a:lnTo>
                    <a:pt x="489" y="2120"/>
                  </a:lnTo>
                  <a:lnTo>
                    <a:pt x="486" y="2116"/>
                  </a:lnTo>
                  <a:lnTo>
                    <a:pt x="475" y="2111"/>
                  </a:lnTo>
                  <a:lnTo>
                    <a:pt x="464" y="2103"/>
                  </a:lnTo>
                  <a:lnTo>
                    <a:pt x="453" y="2096"/>
                  </a:lnTo>
                  <a:lnTo>
                    <a:pt x="443" y="2088"/>
                  </a:lnTo>
                  <a:lnTo>
                    <a:pt x="434" y="2081"/>
                  </a:lnTo>
                  <a:lnTo>
                    <a:pt x="425" y="2075"/>
                  </a:lnTo>
                  <a:lnTo>
                    <a:pt x="420" y="2072"/>
                  </a:lnTo>
                  <a:lnTo>
                    <a:pt x="416" y="2071"/>
                  </a:lnTo>
                  <a:lnTo>
                    <a:pt x="412" y="2070"/>
                  </a:lnTo>
                  <a:lnTo>
                    <a:pt x="407" y="2070"/>
                  </a:lnTo>
                  <a:lnTo>
                    <a:pt x="403" y="2070"/>
                  </a:lnTo>
                  <a:lnTo>
                    <a:pt x="398" y="2072"/>
                  </a:lnTo>
                  <a:lnTo>
                    <a:pt x="394" y="2075"/>
                  </a:lnTo>
                  <a:lnTo>
                    <a:pt x="390" y="2078"/>
                  </a:lnTo>
                  <a:lnTo>
                    <a:pt x="381" y="2087"/>
                  </a:lnTo>
                  <a:lnTo>
                    <a:pt x="375" y="2095"/>
                  </a:lnTo>
                  <a:lnTo>
                    <a:pt x="368" y="2103"/>
                  </a:lnTo>
                  <a:lnTo>
                    <a:pt x="361" y="2112"/>
                  </a:lnTo>
                  <a:lnTo>
                    <a:pt x="351" y="2118"/>
                  </a:lnTo>
                  <a:lnTo>
                    <a:pt x="342" y="2122"/>
                  </a:lnTo>
                  <a:lnTo>
                    <a:pt x="332" y="2125"/>
                  </a:lnTo>
                  <a:lnTo>
                    <a:pt x="322" y="2126"/>
                  </a:lnTo>
                  <a:lnTo>
                    <a:pt x="310" y="2126"/>
                  </a:lnTo>
                  <a:lnTo>
                    <a:pt x="299" y="2124"/>
                  </a:lnTo>
                  <a:lnTo>
                    <a:pt x="288" y="2122"/>
                  </a:lnTo>
                  <a:lnTo>
                    <a:pt x="279" y="2120"/>
                  </a:lnTo>
                  <a:lnTo>
                    <a:pt x="274" y="2120"/>
                  </a:lnTo>
                  <a:lnTo>
                    <a:pt x="268" y="2121"/>
                  </a:lnTo>
                  <a:lnTo>
                    <a:pt x="262" y="2122"/>
                  </a:lnTo>
                  <a:lnTo>
                    <a:pt x="256" y="2125"/>
                  </a:lnTo>
                  <a:lnTo>
                    <a:pt x="246" y="2132"/>
                  </a:lnTo>
                  <a:lnTo>
                    <a:pt x="237" y="2137"/>
                  </a:lnTo>
                  <a:lnTo>
                    <a:pt x="231" y="2140"/>
                  </a:lnTo>
                  <a:lnTo>
                    <a:pt x="225" y="2141"/>
                  </a:lnTo>
                  <a:lnTo>
                    <a:pt x="223" y="2140"/>
                  </a:lnTo>
                  <a:lnTo>
                    <a:pt x="222" y="2137"/>
                  </a:lnTo>
                  <a:lnTo>
                    <a:pt x="222" y="2132"/>
                  </a:lnTo>
                  <a:lnTo>
                    <a:pt x="222" y="2127"/>
                  </a:lnTo>
                  <a:lnTo>
                    <a:pt x="223" y="2114"/>
                  </a:lnTo>
                  <a:lnTo>
                    <a:pt x="222" y="2103"/>
                  </a:lnTo>
                  <a:lnTo>
                    <a:pt x="217" y="2094"/>
                  </a:lnTo>
                  <a:lnTo>
                    <a:pt x="210" y="2084"/>
                  </a:lnTo>
                  <a:lnTo>
                    <a:pt x="203" y="2076"/>
                  </a:lnTo>
                  <a:lnTo>
                    <a:pt x="197" y="2070"/>
                  </a:lnTo>
                  <a:lnTo>
                    <a:pt x="192" y="2067"/>
                  </a:lnTo>
                  <a:lnTo>
                    <a:pt x="186" y="2063"/>
                  </a:lnTo>
                  <a:lnTo>
                    <a:pt x="185" y="2061"/>
                  </a:lnTo>
                  <a:lnTo>
                    <a:pt x="184" y="2058"/>
                  </a:lnTo>
                  <a:lnTo>
                    <a:pt x="183" y="2055"/>
                  </a:lnTo>
                  <a:lnTo>
                    <a:pt x="184" y="2051"/>
                  </a:lnTo>
                  <a:lnTo>
                    <a:pt x="187" y="2042"/>
                  </a:lnTo>
                  <a:lnTo>
                    <a:pt x="190" y="2029"/>
                  </a:lnTo>
                  <a:lnTo>
                    <a:pt x="191" y="2021"/>
                  </a:lnTo>
                  <a:lnTo>
                    <a:pt x="191" y="2014"/>
                  </a:lnTo>
                  <a:lnTo>
                    <a:pt x="191" y="2007"/>
                  </a:lnTo>
                  <a:lnTo>
                    <a:pt x="190" y="1999"/>
                  </a:lnTo>
                  <a:lnTo>
                    <a:pt x="187" y="1993"/>
                  </a:lnTo>
                  <a:lnTo>
                    <a:pt x="184" y="1987"/>
                  </a:lnTo>
                  <a:lnTo>
                    <a:pt x="180" y="1982"/>
                  </a:lnTo>
                  <a:lnTo>
                    <a:pt x="177" y="1977"/>
                  </a:lnTo>
                  <a:lnTo>
                    <a:pt x="172" y="1971"/>
                  </a:lnTo>
                  <a:lnTo>
                    <a:pt x="170" y="1966"/>
                  </a:lnTo>
                  <a:lnTo>
                    <a:pt x="166" y="1957"/>
                  </a:lnTo>
                  <a:lnTo>
                    <a:pt x="165" y="1948"/>
                  </a:lnTo>
                  <a:lnTo>
                    <a:pt x="165" y="1942"/>
                  </a:lnTo>
                  <a:lnTo>
                    <a:pt x="165" y="1937"/>
                  </a:lnTo>
                  <a:lnTo>
                    <a:pt x="166" y="1932"/>
                  </a:lnTo>
                  <a:lnTo>
                    <a:pt x="168" y="1929"/>
                  </a:lnTo>
                  <a:lnTo>
                    <a:pt x="172" y="1920"/>
                  </a:lnTo>
                  <a:lnTo>
                    <a:pt x="178" y="1912"/>
                  </a:lnTo>
                  <a:lnTo>
                    <a:pt x="183" y="1904"/>
                  </a:lnTo>
                  <a:lnTo>
                    <a:pt x="189" y="1895"/>
                  </a:lnTo>
                  <a:lnTo>
                    <a:pt x="192" y="1886"/>
                  </a:lnTo>
                  <a:lnTo>
                    <a:pt x="195" y="1874"/>
                  </a:lnTo>
                  <a:lnTo>
                    <a:pt x="197" y="1851"/>
                  </a:lnTo>
                  <a:lnTo>
                    <a:pt x="201" y="1830"/>
                  </a:lnTo>
                  <a:lnTo>
                    <a:pt x="202" y="1822"/>
                  </a:lnTo>
                  <a:lnTo>
                    <a:pt x="205" y="1813"/>
                  </a:lnTo>
                  <a:lnTo>
                    <a:pt x="209" y="1806"/>
                  </a:lnTo>
                  <a:lnTo>
                    <a:pt x="212" y="1800"/>
                  </a:lnTo>
                  <a:lnTo>
                    <a:pt x="228" y="1790"/>
                  </a:lnTo>
                  <a:lnTo>
                    <a:pt x="247" y="1778"/>
                  </a:lnTo>
                  <a:lnTo>
                    <a:pt x="256" y="1772"/>
                  </a:lnTo>
                  <a:lnTo>
                    <a:pt x="265" y="1766"/>
                  </a:lnTo>
                  <a:lnTo>
                    <a:pt x="271" y="1761"/>
                  </a:lnTo>
                  <a:lnTo>
                    <a:pt x="274" y="1755"/>
                  </a:lnTo>
                  <a:lnTo>
                    <a:pt x="275" y="1749"/>
                  </a:lnTo>
                  <a:lnTo>
                    <a:pt x="275" y="1744"/>
                  </a:lnTo>
                  <a:lnTo>
                    <a:pt x="273" y="1741"/>
                  </a:lnTo>
                  <a:lnTo>
                    <a:pt x="271" y="1737"/>
                  </a:lnTo>
                  <a:lnTo>
                    <a:pt x="266" y="1736"/>
                  </a:lnTo>
                  <a:lnTo>
                    <a:pt x="261" y="1735"/>
                  </a:lnTo>
                  <a:lnTo>
                    <a:pt x="255" y="1735"/>
                  </a:lnTo>
                  <a:lnTo>
                    <a:pt x="248" y="1736"/>
                  </a:lnTo>
                  <a:lnTo>
                    <a:pt x="234" y="1741"/>
                  </a:lnTo>
                  <a:lnTo>
                    <a:pt x="222" y="1746"/>
                  </a:lnTo>
                  <a:lnTo>
                    <a:pt x="210" y="1750"/>
                  </a:lnTo>
                  <a:lnTo>
                    <a:pt x="197" y="1753"/>
                  </a:lnTo>
                  <a:lnTo>
                    <a:pt x="190" y="1753"/>
                  </a:lnTo>
                  <a:lnTo>
                    <a:pt x="185" y="1750"/>
                  </a:lnTo>
                  <a:lnTo>
                    <a:pt x="181" y="1747"/>
                  </a:lnTo>
                  <a:lnTo>
                    <a:pt x="179" y="1743"/>
                  </a:lnTo>
                  <a:lnTo>
                    <a:pt x="179" y="1738"/>
                  </a:lnTo>
                  <a:lnTo>
                    <a:pt x="180" y="1733"/>
                  </a:lnTo>
                  <a:lnTo>
                    <a:pt x="183" y="1728"/>
                  </a:lnTo>
                  <a:lnTo>
                    <a:pt x="187" y="1722"/>
                  </a:lnTo>
                  <a:lnTo>
                    <a:pt x="197" y="1712"/>
                  </a:lnTo>
                  <a:lnTo>
                    <a:pt x="203" y="1704"/>
                  </a:lnTo>
                  <a:lnTo>
                    <a:pt x="204" y="1699"/>
                  </a:lnTo>
                  <a:lnTo>
                    <a:pt x="205" y="1695"/>
                  </a:lnTo>
                  <a:lnTo>
                    <a:pt x="205" y="1690"/>
                  </a:lnTo>
                  <a:lnTo>
                    <a:pt x="204" y="1685"/>
                  </a:lnTo>
                  <a:lnTo>
                    <a:pt x="202" y="1675"/>
                  </a:lnTo>
                  <a:lnTo>
                    <a:pt x="203" y="1666"/>
                  </a:lnTo>
                  <a:lnTo>
                    <a:pt x="204" y="1661"/>
                  </a:lnTo>
                  <a:lnTo>
                    <a:pt x="205" y="1656"/>
                  </a:lnTo>
                  <a:lnTo>
                    <a:pt x="208" y="1653"/>
                  </a:lnTo>
                  <a:lnTo>
                    <a:pt x="212" y="1648"/>
                  </a:lnTo>
                  <a:lnTo>
                    <a:pt x="215" y="1642"/>
                  </a:lnTo>
                  <a:lnTo>
                    <a:pt x="218" y="1636"/>
                  </a:lnTo>
                  <a:lnTo>
                    <a:pt x="220" y="1629"/>
                  </a:lnTo>
                  <a:lnTo>
                    <a:pt x="221" y="1621"/>
                  </a:lnTo>
                  <a:lnTo>
                    <a:pt x="222" y="1605"/>
                  </a:lnTo>
                  <a:lnTo>
                    <a:pt x="221" y="1593"/>
                  </a:lnTo>
                  <a:lnTo>
                    <a:pt x="220" y="1589"/>
                  </a:lnTo>
                  <a:lnTo>
                    <a:pt x="216" y="1584"/>
                  </a:lnTo>
                  <a:lnTo>
                    <a:pt x="212" y="1580"/>
                  </a:lnTo>
                  <a:lnTo>
                    <a:pt x="208" y="1577"/>
                  </a:lnTo>
                  <a:lnTo>
                    <a:pt x="202" y="1573"/>
                  </a:lnTo>
                  <a:lnTo>
                    <a:pt x="195" y="1570"/>
                  </a:lnTo>
                  <a:lnTo>
                    <a:pt x="187" y="1567"/>
                  </a:lnTo>
                  <a:lnTo>
                    <a:pt x="178" y="1566"/>
                  </a:lnTo>
                  <a:lnTo>
                    <a:pt x="159" y="1564"/>
                  </a:lnTo>
                  <a:lnTo>
                    <a:pt x="142" y="1559"/>
                  </a:lnTo>
                  <a:lnTo>
                    <a:pt x="135" y="1555"/>
                  </a:lnTo>
                  <a:lnTo>
                    <a:pt x="129" y="1552"/>
                  </a:lnTo>
                  <a:lnTo>
                    <a:pt x="124" y="1547"/>
                  </a:lnTo>
                  <a:lnTo>
                    <a:pt x="121" y="1541"/>
                  </a:lnTo>
                  <a:lnTo>
                    <a:pt x="118" y="1534"/>
                  </a:lnTo>
                  <a:lnTo>
                    <a:pt x="117" y="1527"/>
                  </a:lnTo>
                  <a:lnTo>
                    <a:pt x="115" y="1517"/>
                  </a:lnTo>
                  <a:lnTo>
                    <a:pt x="115" y="1508"/>
                  </a:lnTo>
                  <a:lnTo>
                    <a:pt x="115" y="1498"/>
                  </a:lnTo>
                  <a:lnTo>
                    <a:pt x="116" y="1489"/>
                  </a:lnTo>
                  <a:lnTo>
                    <a:pt x="120" y="1478"/>
                  </a:lnTo>
                  <a:lnTo>
                    <a:pt x="123" y="1470"/>
                  </a:lnTo>
                  <a:lnTo>
                    <a:pt x="133" y="1453"/>
                  </a:lnTo>
                  <a:lnTo>
                    <a:pt x="140" y="1439"/>
                  </a:lnTo>
                  <a:lnTo>
                    <a:pt x="142" y="1432"/>
                  </a:lnTo>
                  <a:lnTo>
                    <a:pt x="143" y="1426"/>
                  </a:lnTo>
                  <a:lnTo>
                    <a:pt x="145" y="1421"/>
                  </a:lnTo>
                  <a:lnTo>
                    <a:pt x="143" y="1415"/>
                  </a:lnTo>
                  <a:lnTo>
                    <a:pt x="141" y="1410"/>
                  </a:lnTo>
                  <a:lnTo>
                    <a:pt x="139" y="1406"/>
                  </a:lnTo>
                  <a:lnTo>
                    <a:pt x="134" y="1401"/>
                  </a:lnTo>
                  <a:lnTo>
                    <a:pt x="130" y="1395"/>
                  </a:lnTo>
                  <a:lnTo>
                    <a:pt x="121" y="1385"/>
                  </a:lnTo>
                  <a:lnTo>
                    <a:pt x="111" y="1377"/>
                  </a:lnTo>
                  <a:lnTo>
                    <a:pt x="103" y="1368"/>
                  </a:lnTo>
                  <a:lnTo>
                    <a:pt x="94" y="1357"/>
                  </a:lnTo>
                  <a:lnTo>
                    <a:pt x="91" y="1351"/>
                  </a:lnTo>
                  <a:lnTo>
                    <a:pt x="89" y="1346"/>
                  </a:lnTo>
                  <a:lnTo>
                    <a:pt x="88" y="1340"/>
                  </a:lnTo>
                  <a:lnTo>
                    <a:pt x="89" y="1333"/>
                  </a:lnTo>
                  <a:lnTo>
                    <a:pt x="94" y="1321"/>
                  </a:lnTo>
                  <a:lnTo>
                    <a:pt x="102" y="1308"/>
                  </a:lnTo>
                  <a:lnTo>
                    <a:pt x="108" y="1296"/>
                  </a:lnTo>
                  <a:lnTo>
                    <a:pt x="111" y="1287"/>
                  </a:lnTo>
                  <a:lnTo>
                    <a:pt x="113" y="1277"/>
                  </a:lnTo>
                  <a:lnTo>
                    <a:pt x="113" y="1265"/>
                  </a:lnTo>
                  <a:lnTo>
                    <a:pt x="113" y="1254"/>
                  </a:lnTo>
                  <a:lnTo>
                    <a:pt x="114" y="1243"/>
                  </a:lnTo>
                  <a:lnTo>
                    <a:pt x="114" y="1238"/>
                  </a:lnTo>
                  <a:lnTo>
                    <a:pt x="114" y="1235"/>
                  </a:lnTo>
                  <a:lnTo>
                    <a:pt x="113" y="1232"/>
                  </a:lnTo>
                  <a:lnTo>
                    <a:pt x="111" y="1230"/>
                  </a:lnTo>
                  <a:lnTo>
                    <a:pt x="109" y="1229"/>
                  </a:lnTo>
                  <a:lnTo>
                    <a:pt x="107" y="1229"/>
                  </a:lnTo>
                  <a:lnTo>
                    <a:pt x="103" y="1230"/>
                  </a:lnTo>
                  <a:lnTo>
                    <a:pt x="99" y="1231"/>
                  </a:lnTo>
                  <a:lnTo>
                    <a:pt x="89" y="1236"/>
                  </a:lnTo>
                  <a:lnTo>
                    <a:pt x="78" y="1242"/>
                  </a:lnTo>
                  <a:lnTo>
                    <a:pt x="66" y="1246"/>
                  </a:lnTo>
                  <a:lnTo>
                    <a:pt x="57" y="1251"/>
                  </a:lnTo>
                  <a:lnTo>
                    <a:pt x="51" y="1252"/>
                  </a:lnTo>
                  <a:lnTo>
                    <a:pt x="46" y="1252"/>
                  </a:lnTo>
                  <a:lnTo>
                    <a:pt x="40" y="1251"/>
                  </a:lnTo>
                  <a:lnTo>
                    <a:pt x="35" y="1249"/>
                  </a:lnTo>
                  <a:lnTo>
                    <a:pt x="29" y="1246"/>
                  </a:lnTo>
                  <a:lnTo>
                    <a:pt x="26" y="1244"/>
                  </a:lnTo>
                  <a:lnTo>
                    <a:pt x="22" y="1242"/>
                  </a:lnTo>
                  <a:lnTo>
                    <a:pt x="20" y="1238"/>
                  </a:lnTo>
                  <a:lnTo>
                    <a:pt x="20" y="1235"/>
                  </a:lnTo>
                  <a:lnTo>
                    <a:pt x="21" y="1232"/>
                  </a:lnTo>
                  <a:lnTo>
                    <a:pt x="23" y="1230"/>
                  </a:lnTo>
                  <a:lnTo>
                    <a:pt x="27" y="1226"/>
                  </a:lnTo>
                  <a:lnTo>
                    <a:pt x="29" y="1224"/>
                  </a:lnTo>
                  <a:lnTo>
                    <a:pt x="29" y="1220"/>
                  </a:lnTo>
                  <a:lnTo>
                    <a:pt x="29" y="1217"/>
                  </a:lnTo>
                  <a:lnTo>
                    <a:pt x="28" y="1214"/>
                  </a:lnTo>
                  <a:lnTo>
                    <a:pt x="27" y="1211"/>
                  </a:lnTo>
                  <a:lnTo>
                    <a:pt x="25" y="1208"/>
                  </a:lnTo>
                  <a:lnTo>
                    <a:pt x="22" y="1207"/>
                  </a:lnTo>
                  <a:lnTo>
                    <a:pt x="19" y="1207"/>
                  </a:lnTo>
                  <a:lnTo>
                    <a:pt x="15" y="1208"/>
                  </a:lnTo>
                  <a:lnTo>
                    <a:pt x="13" y="1207"/>
                  </a:lnTo>
                  <a:lnTo>
                    <a:pt x="10" y="1207"/>
                  </a:lnTo>
                  <a:lnTo>
                    <a:pt x="9" y="1205"/>
                  </a:lnTo>
                  <a:lnTo>
                    <a:pt x="8" y="1201"/>
                  </a:lnTo>
                  <a:lnTo>
                    <a:pt x="8" y="1196"/>
                  </a:lnTo>
                  <a:lnTo>
                    <a:pt x="12" y="1187"/>
                  </a:lnTo>
                  <a:lnTo>
                    <a:pt x="16" y="1179"/>
                  </a:lnTo>
                  <a:lnTo>
                    <a:pt x="17" y="1176"/>
                  </a:lnTo>
                  <a:lnTo>
                    <a:pt x="19" y="1175"/>
                  </a:lnTo>
                  <a:lnTo>
                    <a:pt x="17" y="1173"/>
                  </a:lnTo>
                  <a:lnTo>
                    <a:pt x="16" y="1172"/>
                  </a:lnTo>
                  <a:lnTo>
                    <a:pt x="14" y="1170"/>
                  </a:lnTo>
                  <a:lnTo>
                    <a:pt x="9" y="1169"/>
                  </a:lnTo>
                  <a:lnTo>
                    <a:pt x="7" y="1169"/>
                  </a:lnTo>
                  <a:lnTo>
                    <a:pt x="4" y="1167"/>
                  </a:lnTo>
                  <a:lnTo>
                    <a:pt x="2" y="1164"/>
                  </a:lnTo>
                  <a:lnTo>
                    <a:pt x="1" y="1161"/>
                  </a:lnTo>
                  <a:lnTo>
                    <a:pt x="0" y="1156"/>
                  </a:lnTo>
                  <a:lnTo>
                    <a:pt x="1" y="1150"/>
                  </a:lnTo>
                  <a:lnTo>
                    <a:pt x="1" y="1144"/>
                  </a:lnTo>
                  <a:lnTo>
                    <a:pt x="3" y="1137"/>
                  </a:lnTo>
                  <a:lnTo>
                    <a:pt x="7" y="1129"/>
                  </a:lnTo>
                  <a:lnTo>
                    <a:pt x="12" y="1119"/>
                  </a:lnTo>
                  <a:lnTo>
                    <a:pt x="17" y="1111"/>
                  </a:lnTo>
                  <a:lnTo>
                    <a:pt x="23" y="1103"/>
                  </a:lnTo>
                  <a:lnTo>
                    <a:pt x="36" y="1088"/>
                  </a:lnTo>
                  <a:lnTo>
                    <a:pt x="48" y="1078"/>
                  </a:lnTo>
                  <a:lnTo>
                    <a:pt x="52" y="1074"/>
                  </a:lnTo>
                  <a:lnTo>
                    <a:pt x="54" y="1067"/>
                  </a:lnTo>
                  <a:lnTo>
                    <a:pt x="57" y="1060"/>
                  </a:lnTo>
                  <a:lnTo>
                    <a:pt x="57" y="1051"/>
                  </a:lnTo>
                  <a:lnTo>
                    <a:pt x="57" y="1032"/>
                  </a:lnTo>
                  <a:lnTo>
                    <a:pt x="57" y="1016"/>
                  </a:lnTo>
                  <a:lnTo>
                    <a:pt x="55" y="1009"/>
                  </a:lnTo>
                  <a:lnTo>
                    <a:pt x="57" y="1002"/>
                  </a:lnTo>
                  <a:lnTo>
                    <a:pt x="58" y="994"/>
                  </a:lnTo>
                  <a:lnTo>
                    <a:pt x="59" y="988"/>
                  </a:lnTo>
                  <a:lnTo>
                    <a:pt x="61" y="984"/>
                  </a:lnTo>
                  <a:lnTo>
                    <a:pt x="65" y="979"/>
                  </a:lnTo>
                  <a:lnTo>
                    <a:pt x="70" y="975"/>
                  </a:lnTo>
                  <a:lnTo>
                    <a:pt x="76" y="971"/>
                  </a:lnTo>
                  <a:lnTo>
                    <a:pt x="89" y="965"/>
                  </a:lnTo>
                  <a:lnTo>
                    <a:pt x="102" y="961"/>
                  </a:lnTo>
                  <a:lnTo>
                    <a:pt x="116" y="956"/>
                  </a:lnTo>
                  <a:lnTo>
                    <a:pt x="130" y="953"/>
                  </a:lnTo>
                  <a:lnTo>
                    <a:pt x="145" y="949"/>
                  </a:lnTo>
                  <a:lnTo>
                    <a:pt x="158" y="945"/>
                  </a:lnTo>
                  <a:lnTo>
                    <a:pt x="162" y="942"/>
                  </a:lnTo>
                  <a:lnTo>
                    <a:pt x="166" y="939"/>
                  </a:lnTo>
                  <a:lnTo>
                    <a:pt x="170" y="936"/>
                  </a:lnTo>
                  <a:lnTo>
                    <a:pt x="172" y="934"/>
                  </a:lnTo>
                  <a:lnTo>
                    <a:pt x="172" y="930"/>
                  </a:lnTo>
                  <a:lnTo>
                    <a:pt x="171" y="927"/>
                  </a:lnTo>
                  <a:lnTo>
                    <a:pt x="170" y="922"/>
                  </a:lnTo>
                  <a:lnTo>
                    <a:pt x="167" y="917"/>
                  </a:lnTo>
                  <a:lnTo>
                    <a:pt x="162" y="908"/>
                  </a:lnTo>
                  <a:lnTo>
                    <a:pt x="158" y="901"/>
                  </a:lnTo>
                  <a:lnTo>
                    <a:pt x="154" y="893"/>
                  </a:lnTo>
                  <a:lnTo>
                    <a:pt x="153" y="887"/>
                  </a:lnTo>
                  <a:lnTo>
                    <a:pt x="153" y="884"/>
                  </a:lnTo>
                  <a:lnTo>
                    <a:pt x="155" y="882"/>
                  </a:lnTo>
                  <a:lnTo>
                    <a:pt x="158" y="880"/>
                  </a:lnTo>
                  <a:lnTo>
                    <a:pt x="162" y="880"/>
                  </a:lnTo>
                  <a:lnTo>
                    <a:pt x="172" y="879"/>
                  </a:lnTo>
                  <a:lnTo>
                    <a:pt x="180" y="877"/>
                  </a:lnTo>
                  <a:lnTo>
                    <a:pt x="185" y="874"/>
                  </a:lnTo>
                  <a:lnTo>
                    <a:pt x="189" y="871"/>
                  </a:lnTo>
                  <a:lnTo>
                    <a:pt x="192" y="867"/>
                  </a:lnTo>
                  <a:lnTo>
                    <a:pt x="197" y="864"/>
                  </a:lnTo>
                  <a:lnTo>
                    <a:pt x="205" y="852"/>
                  </a:lnTo>
                  <a:lnTo>
                    <a:pt x="217" y="840"/>
                  </a:lnTo>
                  <a:lnTo>
                    <a:pt x="229" y="829"/>
                  </a:lnTo>
                  <a:lnTo>
                    <a:pt x="239" y="819"/>
                  </a:lnTo>
                  <a:lnTo>
                    <a:pt x="246" y="809"/>
                  </a:lnTo>
                  <a:lnTo>
                    <a:pt x="249" y="802"/>
                  </a:lnTo>
                  <a:lnTo>
                    <a:pt x="250" y="795"/>
                  </a:lnTo>
                  <a:lnTo>
                    <a:pt x="249" y="788"/>
                  </a:lnTo>
                  <a:lnTo>
                    <a:pt x="248" y="784"/>
                  </a:lnTo>
                  <a:lnTo>
                    <a:pt x="246" y="782"/>
                  </a:lnTo>
                  <a:lnTo>
                    <a:pt x="242" y="778"/>
                  </a:lnTo>
                  <a:lnTo>
                    <a:pt x="239" y="776"/>
                  </a:lnTo>
                  <a:lnTo>
                    <a:pt x="231" y="772"/>
                  </a:lnTo>
                  <a:lnTo>
                    <a:pt x="224" y="770"/>
                  </a:lnTo>
                  <a:lnTo>
                    <a:pt x="221" y="767"/>
                  </a:lnTo>
                  <a:lnTo>
                    <a:pt x="220" y="766"/>
                  </a:lnTo>
                  <a:lnTo>
                    <a:pt x="218" y="763"/>
                  </a:lnTo>
                  <a:lnTo>
                    <a:pt x="217" y="760"/>
                  </a:lnTo>
                  <a:lnTo>
                    <a:pt x="218" y="758"/>
                  </a:lnTo>
                  <a:lnTo>
                    <a:pt x="220" y="756"/>
                  </a:lnTo>
                  <a:lnTo>
                    <a:pt x="221" y="753"/>
                  </a:lnTo>
                  <a:lnTo>
                    <a:pt x="223" y="752"/>
                  </a:lnTo>
                  <a:lnTo>
                    <a:pt x="227" y="751"/>
                  </a:lnTo>
                  <a:lnTo>
                    <a:pt x="229" y="748"/>
                  </a:lnTo>
                  <a:lnTo>
                    <a:pt x="231" y="746"/>
                  </a:lnTo>
                  <a:lnTo>
                    <a:pt x="233" y="742"/>
                  </a:lnTo>
                  <a:lnTo>
                    <a:pt x="233" y="740"/>
                  </a:lnTo>
                  <a:lnTo>
                    <a:pt x="233" y="737"/>
                  </a:lnTo>
                  <a:lnTo>
                    <a:pt x="230" y="734"/>
                  </a:lnTo>
                  <a:lnTo>
                    <a:pt x="228" y="732"/>
                  </a:lnTo>
                  <a:lnTo>
                    <a:pt x="220" y="727"/>
                  </a:lnTo>
                  <a:lnTo>
                    <a:pt x="210" y="723"/>
                  </a:lnTo>
                  <a:lnTo>
                    <a:pt x="202" y="719"/>
                  </a:lnTo>
                  <a:lnTo>
                    <a:pt x="193" y="713"/>
                  </a:lnTo>
                  <a:lnTo>
                    <a:pt x="191" y="709"/>
                  </a:lnTo>
                  <a:lnTo>
                    <a:pt x="190" y="704"/>
                  </a:lnTo>
                  <a:lnTo>
                    <a:pt x="189" y="700"/>
                  </a:lnTo>
                  <a:lnTo>
                    <a:pt x="189" y="694"/>
                  </a:lnTo>
                  <a:lnTo>
                    <a:pt x="190" y="682"/>
                  </a:lnTo>
                  <a:lnTo>
                    <a:pt x="193" y="671"/>
                  </a:lnTo>
                  <a:lnTo>
                    <a:pt x="196" y="657"/>
                  </a:lnTo>
                  <a:lnTo>
                    <a:pt x="198" y="640"/>
                  </a:lnTo>
                  <a:lnTo>
                    <a:pt x="199" y="624"/>
                  </a:lnTo>
                  <a:lnTo>
                    <a:pt x="199" y="612"/>
                  </a:lnTo>
                  <a:lnTo>
                    <a:pt x="198" y="607"/>
                  </a:lnTo>
                  <a:lnTo>
                    <a:pt x="198" y="603"/>
                  </a:lnTo>
                  <a:lnTo>
                    <a:pt x="196" y="600"/>
                  </a:lnTo>
                  <a:lnTo>
                    <a:pt x="193" y="596"/>
                  </a:lnTo>
                  <a:lnTo>
                    <a:pt x="191" y="594"/>
                  </a:lnTo>
                  <a:lnTo>
                    <a:pt x="187" y="592"/>
                  </a:lnTo>
                  <a:lnTo>
                    <a:pt x="184" y="590"/>
                  </a:lnTo>
                  <a:lnTo>
                    <a:pt x="179" y="590"/>
                  </a:lnTo>
                  <a:lnTo>
                    <a:pt x="176" y="590"/>
                  </a:lnTo>
                  <a:lnTo>
                    <a:pt x="172" y="589"/>
                  </a:lnTo>
                  <a:lnTo>
                    <a:pt x="170" y="588"/>
                  </a:lnTo>
                  <a:lnTo>
                    <a:pt x="167" y="586"/>
                  </a:lnTo>
                  <a:lnTo>
                    <a:pt x="164" y="580"/>
                  </a:lnTo>
                  <a:lnTo>
                    <a:pt x="160" y="574"/>
                  </a:lnTo>
                  <a:lnTo>
                    <a:pt x="155" y="567"/>
                  </a:lnTo>
                  <a:lnTo>
                    <a:pt x="147" y="558"/>
                  </a:lnTo>
                  <a:lnTo>
                    <a:pt x="139" y="551"/>
                  </a:lnTo>
                  <a:lnTo>
                    <a:pt x="132" y="546"/>
                  </a:lnTo>
                  <a:lnTo>
                    <a:pt x="128" y="545"/>
                  </a:lnTo>
                  <a:lnTo>
                    <a:pt x="126" y="543"/>
                  </a:lnTo>
                  <a:lnTo>
                    <a:pt x="123" y="540"/>
                  </a:lnTo>
                  <a:lnTo>
                    <a:pt x="122" y="537"/>
                  </a:lnTo>
                  <a:lnTo>
                    <a:pt x="120" y="530"/>
                  </a:lnTo>
                  <a:lnTo>
                    <a:pt x="118" y="521"/>
                  </a:lnTo>
                  <a:lnTo>
                    <a:pt x="117" y="513"/>
                  </a:lnTo>
                  <a:lnTo>
                    <a:pt x="117" y="502"/>
                  </a:lnTo>
                  <a:lnTo>
                    <a:pt x="118" y="498"/>
                  </a:lnTo>
                  <a:lnTo>
                    <a:pt x="120" y="492"/>
                  </a:lnTo>
                  <a:lnTo>
                    <a:pt x="122" y="486"/>
                  </a:lnTo>
                  <a:lnTo>
                    <a:pt x="126" y="480"/>
                  </a:lnTo>
                  <a:lnTo>
                    <a:pt x="145" y="461"/>
                  </a:lnTo>
                  <a:lnTo>
                    <a:pt x="160" y="445"/>
                  </a:lnTo>
                  <a:lnTo>
                    <a:pt x="162" y="442"/>
                  </a:lnTo>
                  <a:lnTo>
                    <a:pt x="166" y="438"/>
                  </a:lnTo>
                  <a:lnTo>
                    <a:pt x="168" y="436"/>
                  </a:lnTo>
                  <a:lnTo>
                    <a:pt x="172" y="433"/>
                  </a:lnTo>
                  <a:lnTo>
                    <a:pt x="180" y="431"/>
                  </a:lnTo>
                  <a:lnTo>
                    <a:pt x="189" y="429"/>
                  </a:lnTo>
                  <a:lnTo>
                    <a:pt x="199" y="427"/>
                  </a:lnTo>
                  <a:lnTo>
                    <a:pt x="209" y="426"/>
                  </a:lnTo>
                  <a:lnTo>
                    <a:pt x="214" y="425"/>
                  </a:lnTo>
                  <a:lnTo>
                    <a:pt x="218" y="423"/>
                  </a:lnTo>
                  <a:lnTo>
                    <a:pt x="222" y="419"/>
                  </a:lnTo>
                  <a:lnTo>
                    <a:pt x="224" y="413"/>
                  </a:lnTo>
                  <a:lnTo>
                    <a:pt x="228" y="401"/>
                  </a:lnTo>
                  <a:lnTo>
                    <a:pt x="229" y="389"/>
                  </a:lnTo>
                  <a:lnTo>
                    <a:pt x="230" y="384"/>
                  </a:lnTo>
                  <a:lnTo>
                    <a:pt x="231" y="379"/>
                  </a:lnTo>
                  <a:lnTo>
                    <a:pt x="234" y="375"/>
                  </a:lnTo>
                  <a:lnTo>
                    <a:pt x="236" y="373"/>
                  </a:lnTo>
                  <a:lnTo>
                    <a:pt x="241" y="370"/>
                  </a:lnTo>
                  <a:lnTo>
                    <a:pt x="246" y="370"/>
                  </a:lnTo>
                  <a:lnTo>
                    <a:pt x="250" y="370"/>
                  </a:lnTo>
                  <a:lnTo>
                    <a:pt x="256" y="370"/>
                  </a:lnTo>
                  <a:lnTo>
                    <a:pt x="267" y="372"/>
                  </a:lnTo>
                  <a:lnTo>
                    <a:pt x="277" y="375"/>
                  </a:lnTo>
                  <a:lnTo>
                    <a:pt x="288" y="376"/>
                  </a:lnTo>
                  <a:lnTo>
                    <a:pt x="305" y="378"/>
                  </a:lnTo>
                  <a:lnTo>
                    <a:pt x="313" y="376"/>
                  </a:lnTo>
                  <a:lnTo>
                    <a:pt x="323" y="375"/>
                  </a:lnTo>
                  <a:lnTo>
                    <a:pt x="331" y="373"/>
                  </a:lnTo>
                  <a:lnTo>
                    <a:pt x="338" y="370"/>
                  </a:lnTo>
                  <a:lnTo>
                    <a:pt x="350" y="362"/>
                  </a:lnTo>
                  <a:lnTo>
                    <a:pt x="361" y="353"/>
                  </a:lnTo>
                  <a:lnTo>
                    <a:pt x="368" y="348"/>
                  </a:lnTo>
                  <a:lnTo>
                    <a:pt x="374" y="344"/>
                  </a:lnTo>
                  <a:lnTo>
                    <a:pt x="382" y="343"/>
                  </a:lnTo>
                  <a:lnTo>
                    <a:pt x="391" y="344"/>
                  </a:lnTo>
                  <a:lnTo>
                    <a:pt x="399" y="345"/>
                  </a:lnTo>
                  <a:lnTo>
                    <a:pt x="407" y="347"/>
                  </a:lnTo>
                  <a:lnTo>
                    <a:pt x="416" y="347"/>
                  </a:lnTo>
                  <a:lnTo>
                    <a:pt x="424" y="345"/>
                  </a:lnTo>
                  <a:lnTo>
                    <a:pt x="438" y="342"/>
                  </a:lnTo>
                  <a:lnTo>
                    <a:pt x="453" y="337"/>
                  </a:lnTo>
                  <a:lnTo>
                    <a:pt x="458" y="334"/>
                  </a:lnTo>
                  <a:lnTo>
                    <a:pt x="464" y="330"/>
                  </a:lnTo>
                  <a:lnTo>
                    <a:pt x="469" y="326"/>
                  </a:lnTo>
                  <a:lnTo>
                    <a:pt x="472" y="324"/>
                  </a:lnTo>
                  <a:lnTo>
                    <a:pt x="473" y="321"/>
                  </a:lnTo>
                  <a:lnTo>
                    <a:pt x="473" y="318"/>
                  </a:lnTo>
                  <a:lnTo>
                    <a:pt x="469" y="316"/>
                  </a:lnTo>
                  <a:lnTo>
                    <a:pt x="464" y="315"/>
                  </a:lnTo>
                  <a:lnTo>
                    <a:pt x="458" y="313"/>
                  </a:lnTo>
                  <a:lnTo>
                    <a:pt x="454" y="311"/>
                  </a:lnTo>
                  <a:lnTo>
                    <a:pt x="451" y="309"/>
                  </a:lnTo>
                  <a:lnTo>
                    <a:pt x="450" y="306"/>
                  </a:lnTo>
                  <a:lnTo>
                    <a:pt x="450" y="303"/>
                  </a:lnTo>
                  <a:lnTo>
                    <a:pt x="450" y="300"/>
                  </a:lnTo>
                  <a:lnTo>
                    <a:pt x="451" y="297"/>
                  </a:lnTo>
                  <a:lnTo>
                    <a:pt x="454" y="294"/>
                  </a:lnTo>
                  <a:lnTo>
                    <a:pt x="457" y="290"/>
                  </a:lnTo>
                  <a:lnTo>
                    <a:pt x="462" y="287"/>
                  </a:lnTo>
                  <a:lnTo>
                    <a:pt x="468" y="287"/>
                  </a:lnTo>
                  <a:lnTo>
                    <a:pt x="475" y="290"/>
                  </a:lnTo>
                  <a:lnTo>
                    <a:pt x="479" y="291"/>
                  </a:lnTo>
                  <a:lnTo>
                    <a:pt x="482" y="292"/>
                  </a:lnTo>
                  <a:lnTo>
                    <a:pt x="485" y="292"/>
                  </a:lnTo>
                  <a:lnTo>
                    <a:pt x="486" y="291"/>
                  </a:lnTo>
                  <a:lnTo>
                    <a:pt x="487" y="288"/>
                  </a:lnTo>
                  <a:lnTo>
                    <a:pt x="487" y="286"/>
                  </a:lnTo>
                  <a:lnTo>
                    <a:pt x="486" y="284"/>
                  </a:lnTo>
                  <a:lnTo>
                    <a:pt x="485" y="280"/>
                  </a:lnTo>
                  <a:lnTo>
                    <a:pt x="483" y="277"/>
                  </a:lnTo>
                  <a:lnTo>
                    <a:pt x="483" y="273"/>
                  </a:lnTo>
                  <a:lnTo>
                    <a:pt x="485" y="269"/>
                  </a:lnTo>
                  <a:lnTo>
                    <a:pt x="487" y="267"/>
                  </a:lnTo>
                  <a:lnTo>
                    <a:pt x="492" y="262"/>
                  </a:lnTo>
                  <a:lnTo>
                    <a:pt x="499" y="259"/>
                  </a:lnTo>
                  <a:lnTo>
                    <a:pt x="506" y="258"/>
                  </a:lnTo>
                  <a:lnTo>
                    <a:pt x="516" y="259"/>
                  </a:lnTo>
                  <a:lnTo>
                    <a:pt x="519" y="260"/>
                  </a:lnTo>
                  <a:lnTo>
                    <a:pt x="524" y="262"/>
                  </a:lnTo>
                  <a:lnTo>
                    <a:pt x="529" y="265"/>
                  </a:lnTo>
                  <a:lnTo>
                    <a:pt x="533" y="268"/>
                  </a:lnTo>
                  <a:lnTo>
                    <a:pt x="537" y="272"/>
                  </a:lnTo>
                  <a:lnTo>
                    <a:pt x="542" y="273"/>
                  </a:lnTo>
                  <a:lnTo>
                    <a:pt x="545" y="274"/>
                  </a:lnTo>
                  <a:lnTo>
                    <a:pt x="549" y="273"/>
                  </a:lnTo>
                  <a:lnTo>
                    <a:pt x="552" y="272"/>
                  </a:lnTo>
                  <a:lnTo>
                    <a:pt x="555" y="268"/>
                  </a:lnTo>
                  <a:lnTo>
                    <a:pt x="555" y="265"/>
                  </a:lnTo>
                  <a:lnTo>
                    <a:pt x="556" y="260"/>
                  </a:lnTo>
                  <a:lnTo>
                    <a:pt x="554" y="248"/>
                  </a:lnTo>
                  <a:lnTo>
                    <a:pt x="552" y="235"/>
                  </a:lnTo>
                  <a:lnTo>
                    <a:pt x="550" y="229"/>
                  </a:lnTo>
                  <a:lnTo>
                    <a:pt x="549" y="223"/>
                  </a:lnTo>
                  <a:lnTo>
                    <a:pt x="546" y="218"/>
                  </a:lnTo>
                  <a:lnTo>
                    <a:pt x="544" y="216"/>
                  </a:lnTo>
                  <a:lnTo>
                    <a:pt x="542" y="212"/>
                  </a:lnTo>
                  <a:lnTo>
                    <a:pt x="540" y="210"/>
                  </a:lnTo>
                  <a:lnTo>
                    <a:pt x="539" y="208"/>
                  </a:lnTo>
                  <a:lnTo>
                    <a:pt x="540" y="206"/>
                  </a:lnTo>
                  <a:lnTo>
                    <a:pt x="542" y="204"/>
                  </a:lnTo>
                  <a:lnTo>
                    <a:pt x="544" y="203"/>
                  </a:lnTo>
                  <a:lnTo>
                    <a:pt x="548" y="203"/>
                  </a:lnTo>
                  <a:lnTo>
                    <a:pt x="552" y="203"/>
                  </a:lnTo>
                  <a:lnTo>
                    <a:pt x="564" y="205"/>
                  </a:lnTo>
                  <a:lnTo>
                    <a:pt x="576" y="209"/>
                  </a:lnTo>
                  <a:lnTo>
                    <a:pt x="588" y="212"/>
                  </a:lnTo>
                  <a:lnTo>
                    <a:pt x="595" y="217"/>
                  </a:lnTo>
                  <a:lnTo>
                    <a:pt x="600" y="218"/>
                  </a:lnTo>
                  <a:lnTo>
                    <a:pt x="605" y="219"/>
                  </a:lnTo>
                  <a:lnTo>
                    <a:pt x="611" y="219"/>
                  </a:lnTo>
                  <a:lnTo>
                    <a:pt x="617" y="219"/>
                  </a:lnTo>
                  <a:lnTo>
                    <a:pt x="624" y="218"/>
                  </a:lnTo>
                  <a:lnTo>
                    <a:pt x="630" y="216"/>
                  </a:lnTo>
                  <a:lnTo>
                    <a:pt x="634" y="214"/>
                  </a:lnTo>
                  <a:lnTo>
                    <a:pt x="639" y="210"/>
                  </a:lnTo>
                  <a:lnTo>
                    <a:pt x="645" y="203"/>
                  </a:lnTo>
                  <a:lnTo>
                    <a:pt x="652" y="192"/>
                  </a:lnTo>
                  <a:lnTo>
                    <a:pt x="656" y="185"/>
                  </a:lnTo>
                  <a:lnTo>
                    <a:pt x="659" y="175"/>
                  </a:lnTo>
                  <a:lnTo>
                    <a:pt x="663" y="165"/>
                  </a:lnTo>
                  <a:lnTo>
                    <a:pt x="665" y="152"/>
                  </a:lnTo>
                  <a:lnTo>
                    <a:pt x="669" y="141"/>
                  </a:lnTo>
                  <a:lnTo>
                    <a:pt x="671" y="135"/>
                  </a:lnTo>
                  <a:lnTo>
                    <a:pt x="675" y="132"/>
                  </a:lnTo>
                  <a:lnTo>
                    <a:pt x="678" y="129"/>
                  </a:lnTo>
                  <a:lnTo>
                    <a:pt x="691" y="129"/>
                  </a:lnTo>
                  <a:lnTo>
                    <a:pt x="712" y="128"/>
                  </a:lnTo>
                  <a:lnTo>
                    <a:pt x="732" y="124"/>
                  </a:lnTo>
                  <a:lnTo>
                    <a:pt x="745" y="122"/>
                  </a:lnTo>
                  <a:lnTo>
                    <a:pt x="753" y="123"/>
                  </a:lnTo>
                  <a:lnTo>
                    <a:pt x="759" y="124"/>
                  </a:lnTo>
                  <a:lnTo>
                    <a:pt x="766" y="130"/>
                  </a:lnTo>
                  <a:lnTo>
                    <a:pt x="773" y="137"/>
                  </a:lnTo>
                  <a:lnTo>
                    <a:pt x="778" y="145"/>
                  </a:lnTo>
                  <a:lnTo>
                    <a:pt x="784" y="151"/>
                  </a:lnTo>
                  <a:lnTo>
                    <a:pt x="790" y="156"/>
                  </a:lnTo>
                  <a:lnTo>
                    <a:pt x="798" y="162"/>
                  </a:lnTo>
                  <a:lnTo>
                    <a:pt x="804" y="165"/>
                  </a:lnTo>
                  <a:lnTo>
                    <a:pt x="813" y="167"/>
                  </a:lnTo>
                  <a:lnTo>
                    <a:pt x="822" y="168"/>
                  </a:lnTo>
                  <a:lnTo>
                    <a:pt x="833" y="168"/>
                  </a:lnTo>
                  <a:lnTo>
                    <a:pt x="839" y="167"/>
                  </a:lnTo>
                  <a:lnTo>
                    <a:pt x="845" y="166"/>
                  </a:lnTo>
                  <a:lnTo>
                    <a:pt x="851" y="164"/>
                  </a:lnTo>
                  <a:lnTo>
                    <a:pt x="856" y="160"/>
                  </a:lnTo>
                  <a:lnTo>
                    <a:pt x="865" y="152"/>
                  </a:lnTo>
                  <a:lnTo>
                    <a:pt x="876" y="143"/>
                  </a:lnTo>
                  <a:lnTo>
                    <a:pt x="885" y="135"/>
                  </a:lnTo>
                  <a:lnTo>
                    <a:pt x="896" y="128"/>
                  </a:lnTo>
                  <a:lnTo>
                    <a:pt x="902" y="126"/>
                  </a:lnTo>
                  <a:lnTo>
                    <a:pt x="908" y="123"/>
                  </a:lnTo>
                  <a:lnTo>
                    <a:pt x="914" y="123"/>
                  </a:lnTo>
                  <a:lnTo>
                    <a:pt x="921" y="123"/>
                  </a:lnTo>
                  <a:lnTo>
                    <a:pt x="945" y="126"/>
                  </a:lnTo>
                  <a:lnTo>
                    <a:pt x="960" y="127"/>
                  </a:lnTo>
                  <a:lnTo>
                    <a:pt x="967" y="124"/>
                  </a:lnTo>
                  <a:lnTo>
                    <a:pt x="973" y="122"/>
                  </a:lnTo>
                  <a:lnTo>
                    <a:pt x="979" y="117"/>
                  </a:lnTo>
                  <a:lnTo>
                    <a:pt x="985" y="110"/>
                  </a:lnTo>
                  <a:lnTo>
                    <a:pt x="992" y="103"/>
                  </a:lnTo>
                  <a:lnTo>
                    <a:pt x="1001" y="97"/>
                  </a:lnTo>
                  <a:lnTo>
                    <a:pt x="1008" y="93"/>
                  </a:lnTo>
                  <a:lnTo>
                    <a:pt x="1016" y="90"/>
                  </a:lnTo>
                  <a:lnTo>
                    <a:pt x="1024" y="86"/>
                  </a:lnTo>
                  <a:lnTo>
                    <a:pt x="1033" y="83"/>
                  </a:lnTo>
                  <a:lnTo>
                    <a:pt x="1041" y="79"/>
                  </a:lnTo>
                  <a:lnTo>
                    <a:pt x="1049" y="73"/>
                  </a:lnTo>
                  <a:lnTo>
                    <a:pt x="1053" y="70"/>
                  </a:lnTo>
                  <a:lnTo>
                    <a:pt x="1055" y="66"/>
                  </a:lnTo>
                  <a:lnTo>
                    <a:pt x="1058" y="63"/>
                  </a:lnTo>
                  <a:lnTo>
                    <a:pt x="1060" y="58"/>
                  </a:lnTo>
                  <a:lnTo>
                    <a:pt x="1062" y="48"/>
                  </a:lnTo>
                  <a:lnTo>
                    <a:pt x="1065" y="39"/>
                  </a:lnTo>
                  <a:lnTo>
                    <a:pt x="1067" y="29"/>
                  </a:lnTo>
                  <a:lnTo>
                    <a:pt x="1072" y="20"/>
                  </a:lnTo>
                  <a:lnTo>
                    <a:pt x="1074" y="16"/>
                  </a:lnTo>
                  <a:lnTo>
                    <a:pt x="1078" y="13"/>
                  </a:lnTo>
                  <a:lnTo>
                    <a:pt x="1081" y="9"/>
                  </a:lnTo>
                  <a:lnTo>
                    <a:pt x="1086" y="6"/>
                  </a:lnTo>
                  <a:lnTo>
                    <a:pt x="1093" y="3"/>
                  </a:lnTo>
                  <a:lnTo>
                    <a:pt x="1102" y="1"/>
                  </a:lnTo>
                  <a:lnTo>
                    <a:pt x="1109" y="0"/>
                  </a:lnTo>
                  <a:lnTo>
                    <a:pt x="1117" y="0"/>
                  </a:lnTo>
                  <a:lnTo>
                    <a:pt x="1124" y="2"/>
                  </a:lnTo>
                  <a:lnTo>
                    <a:pt x="1131" y="6"/>
                  </a:lnTo>
                  <a:lnTo>
                    <a:pt x="1137" y="11"/>
                  </a:lnTo>
                  <a:lnTo>
                    <a:pt x="1143" y="19"/>
                  </a:lnTo>
                  <a:close/>
                </a:path>
              </a:pathLst>
            </a:custGeom>
            <a:grpFill/>
            <a:ln w="9525">
              <a:solidFill>
                <a:schemeClr val="bg1"/>
              </a:solidFill>
              <a:round/>
              <a:headEnd/>
              <a:tailEnd/>
            </a:ln>
          </p:spPr>
          <p:txBody>
            <a:bodyPr/>
            <a:lstStyle/>
            <a:p>
              <a:endParaRPr lang="zh-CN" altLang="en-US"/>
            </a:p>
          </p:txBody>
        </p:sp>
        <p:sp>
          <p:nvSpPr>
            <p:cNvPr id="26" name="Freeform 75">
              <a:extLst>
                <a:ext uri="{FF2B5EF4-FFF2-40B4-BE49-F238E27FC236}">
                  <a16:creationId xmlns:a16="http://schemas.microsoft.com/office/drawing/2014/main" xmlns="" id="{58037F99-713B-445F-95FC-021D4AC5238B}"/>
                </a:ext>
              </a:extLst>
            </p:cNvPr>
            <p:cNvSpPr>
              <a:spLocks noEditPoints="1"/>
            </p:cNvSpPr>
            <p:nvPr/>
          </p:nvSpPr>
          <p:spPr bwMode="auto">
            <a:xfrm>
              <a:off x="6159576" y="5620043"/>
              <a:ext cx="57151" cy="47628"/>
            </a:xfrm>
            <a:custGeom>
              <a:avLst/>
              <a:gdLst>
                <a:gd name="T0" fmla="*/ 154 w 213"/>
                <a:gd name="T1" fmla="*/ 3 h 153"/>
                <a:gd name="T2" fmla="*/ 166 w 213"/>
                <a:gd name="T3" fmla="*/ 5 h 153"/>
                <a:gd name="T4" fmla="*/ 175 w 213"/>
                <a:gd name="T5" fmla="*/ 13 h 153"/>
                <a:gd name="T6" fmla="*/ 182 w 213"/>
                <a:gd name="T7" fmla="*/ 17 h 153"/>
                <a:gd name="T8" fmla="*/ 162 w 213"/>
                <a:gd name="T9" fmla="*/ 26 h 153"/>
                <a:gd name="T10" fmla="*/ 132 w 213"/>
                <a:gd name="T11" fmla="*/ 33 h 153"/>
                <a:gd name="T12" fmla="*/ 135 w 213"/>
                <a:gd name="T13" fmla="*/ 43 h 153"/>
                <a:gd name="T14" fmla="*/ 141 w 213"/>
                <a:gd name="T15" fmla="*/ 55 h 153"/>
                <a:gd name="T16" fmla="*/ 151 w 213"/>
                <a:gd name="T17" fmla="*/ 46 h 153"/>
                <a:gd name="T18" fmla="*/ 169 w 213"/>
                <a:gd name="T19" fmla="*/ 40 h 153"/>
                <a:gd name="T20" fmla="*/ 180 w 213"/>
                <a:gd name="T21" fmla="*/ 29 h 153"/>
                <a:gd name="T22" fmla="*/ 189 w 213"/>
                <a:gd name="T23" fmla="*/ 28 h 153"/>
                <a:gd name="T24" fmla="*/ 195 w 213"/>
                <a:gd name="T25" fmla="*/ 38 h 153"/>
                <a:gd name="T26" fmla="*/ 200 w 213"/>
                <a:gd name="T27" fmla="*/ 41 h 153"/>
                <a:gd name="T28" fmla="*/ 209 w 213"/>
                <a:gd name="T29" fmla="*/ 34 h 153"/>
                <a:gd name="T30" fmla="*/ 212 w 213"/>
                <a:gd name="T31" fmla="*/ 46 h 153"/>
                <a:gd name="T32" fmla="*/ 204 w 213"/>
                <a:gd name="T33" fmla="*/ 63 h 153"/>
                <a:gd name="T34" fmla="*/ 188 w 213"/>
                <a:gd name="T35" fmla="*/ 60 h 153"/>
                <a:gd name="T36" fmla="*/ 168 w 213"/>
                <a:gd name="T37" fmla="*/ 60 h 153"/>
                <a:gd name="T38" fmla="*/ 167 w 213"/>
                <a:gd name="T39" fmla="*/ 78 h 153"/>
                <a:gd name="T40" fmla="*/ 177 w 213"/>
                <a:gd name="T41" fmla="*/ 89 h 153"/>
                <a:gd name="T42" fmla="*/ 183 w 213"/>
                <a:gd name="T43" fmla="*/ 117 h 153"/>
                <a:gd name="T44" fmla="*/ 179 w 213"/>
                <a:gd name="T45" fmla="*/ 118 h 153"/>
                <a:gd name="T46" fmla="*/ 170 w 213"/>
                <a:gd name="T47" fmla="*/ 102 h 153"/>
                <a:gd name="T48" fmla="*/ 158 w 213"/>
                <a:gd name="T49" fmla="*/ 105 h 153"/>
                <a:gd name="T50" fmla="*/ 162 w 213"/>
                <a:gd name="T51" fmla="*/ 133 h 153"/>
                <a:gd name="T52" fmla="*/ 149 w 213"/>
                <a:gd name="T53" fmla="*/ 146 h 153"/>
                <a:gd name="T54" fmla="*/ 126 w 213"/>
                <a:gd name="T55" fmla="*/ 141 h 153"/>
                <a:gd name="T56" fmla="*/ 120 w 213"/>
                <a:gd name="T57" fmla="*/ 146 h 153"/>
                <a:gd name="T58" fmla="*/ 113 w 213"/>
                <a:gd name="T59" fmla="*/ 152 h 153"/>
                <a:gd name="T60" fmla="*/ 108 w 213"/>
                <a:gd name="T61" fmla="*/ 146 h 153"/>
                <a:gd name="T62" fmla="*/ 112 w 213"/>
                <a:gd name="T63" fmla="*/ 121 h 153"/>
                <a:gd name="T64" fmla="*/ 111 w 213"/>
                <a:gd name="T65" fmla="*/ 108 h 153"/>
                <a:gd name="T66" fmla="*/ 123 w 213"/>
                <a:gd name="T67" fmla="*/ 108 h 153"/>
                <a:gd name="T68" fmla="*/ 133 w 213"/>
                <a:gd name="T69" fmla="*/ 105 h 153"/>
                <a:gd name="T70" fmla="*/ 131 w 213"/>
                <a:gd name="T71" fmla="*/ 99 h 153"/>
                <a:gd name="T72" fmla="*/ 122 w 213"/>
                <a:gd name="T73" fmla="*/ 95 h 153"/>
                <a:gd name="T74" fmla="*/ 112 w 213"/>
                <a:gd name="T75" fmla="*/ 73 h 153"/>
                <a:gd name="T76" fmla="*/ 91 w 213"/>
                <a:gd name="T77" fmla="*/ 70 h 153"/>
                <a:gd name="T78" fmla="*/ 48 w 213"/>
                <a:gd name="T79" fmla="*/ 76 h 153"/>
                <a:gd name="T80" fmla="*/ 19 w 213"/>
                <a:gd name="T81" fmla="*/ 73 h 153"/>
                <a:gd name="T82" fmla="*/ 20 w 213"/>
                <a:gd name="T83" fmla="*/ 60 h 153"/>
                <a:gd name="T84" fmla="*/ 56 w 213"/>
                <a:gd name="T85" fmla="*/ 34 h 153"/>
                <a:gd name="T86" fmla="*/ 75 w 213"/>
                <a:gd name="T87" fmla="*/ 27 h 153"/>
                <a:gd name="T88" fmla="*/ 81 w 213"/>
                <a:gd name="T89" fmla="*/ 14 h 153"/>
                <a:gd name="T90" fmla="*/ 116 w 213"/>
                <a:gd name="T91" fmla="*/ 3 h 153"/>
                <a:gd name="T92" fmla="*/ 3 w 213"/>
                <a:gd name="T93" fmla="*/ 128 h 153"/>
                <a:gd name="T94" fmla="*/ 26 w 213"/>
                <a:gd name="T95" fmla="*/ 112 h 153"/>
                <a:gd name="T96" fmla="*/ 54 w 213"/>
                <a:gd name="T97" fmla="*/ 99 h 153"/>
                <a:gd name="T98" fmla="*/ 74 w 213"/>
                <a:gd name="T99" fmla="*/ 83 h 153"/>
                <a:gd name="T100" fmla="*/ 79 w 213"/>
                <a:gd name="T101" fmla="*/ 86 h 153"/>
                <a:gd name="T102" fmla="*/ 72 w 213"/>
                <a:gd name="T103" fmla="*/ 102 h 153"/>
                <a:gd name="T104" fmla="*/ 70 w 213"/>
                <a:gd name="T105" fmla="*/ 117 h 153"/>
                <a:gd name="T106" fmla="*/ 63 w 213"/>
                <a:gd name="T107" fmla="*/ 123 h 153"/>
                <a:gd name="T108" fmla="*/ 66 w 213"/>
                <a:gd name="T109" fmla="*/ 137 h 153"/>
                <a:gd name="T110" fmla="*/ 57 w 213"/>
                <a:gd name="T111" fmla="*/ 142 h 153"/>
                <a:gd name="T112" fmla="*/ 45 w 213"/>
                <a:gd name="T113" fmla="*/ 134 h 153"/>
                <a:gd name="T114" fmla="*/ 35 w 213"/>
                <a:gd name="T115" fmla="*/ 139 h 153"/>
                <a:gd name="T116" fmla="*/ 10 w 213"/>
                <a:gd name="T117" fmla="*/ 149 h 153"/>
                <a:gd name="T118" fmla="*/ 0 w 213"/>
                <a:gd name="T119"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3" h="153">
                  <a:moveTo>
                    <a:pt x="149" y="0"/>
                  </a:moveTo>
                  <a:lnTo>
                    <a:pt x="150" y="2"/>
                  </a:lnTo>
                  <a:lnTo>
                    <a:pt x="151" y="3"/>
                  </a:lnTo>
                  <a:lnTo>
                    <a:pt x="154" y="3"/>
                  </a:lnTo>
                  <a:lnTo>
                    <a:pt x="155" y="3"/>
                  </a:lnTo>
                  <a:lnTo>
                    <a:pt x="160" y="3"/>
                  </a:lnTo>
                  <a:lnTo>
                    <a:pt x="163" y="4"/>
                  </a:lnTo>
                  <a:lnTo>
                    <a:pt x="166" y="5"/>
                  </a:lnTo>
                  <a:lnTo>
                    <a:pt x="167" y="9"/>
                  </a:lnTo>
                  <a:lnTo>
                    <a:pt x="168" y="10"/>
                  </a:lnTo>
                  <a:lnTo>
                    <a:pt x="171" y="13"/>
                  </a:lnTo>
                  <a:lnTo>
                    <a:pt x="175" y="13"/>
                  </a:lnTo>
                  <a:lnTo>
                    <a:pt x="179" y="13"/>
                  </a:lnTo>
                  <a:lnTo>
                    <a:pt x="182" y="14"/>
                  </a:lnTo>
                  <a:lnTo>
                    <a:pt x="183" y="15"/>
                  </a:lnTo>
                  <a:lnTo>
                    <a:pt x="182" y="17"/>
                  </a:lnTo>
                  <a:lnTo>
                    <a:pt x="177" y="20"/>
                  </a:lnTo>
                  <a:lnTo>
                    <a:pt x="173" y="22"/>
                  </a:lnTo>
                  <a:lnTo>
                    <a:pt x="168" y="24"/>
                  </a:lnTo>
                  <a:lnTo>
                    <a:pt x="162" y="26"/>
                  </a:lnTo>
                  <a:lnTo>
                    <a:pt x="152" y="27"/>
                  </a:lnTo>
                  <a:lnTo>
                    <a:pt x="142" y="28"/>
                  </a:lnTo>
                  <a:lnTo>
                    <a:pt x="135" y="32"/>
                  </a:lnTo>
                  <a:lnTo>
                    <a:pt x="132" y="33"/>
                  </a:lnTo>
                  <a:lnTo>
                    <a:pt x="130" y="34"/>
                  </a:lnTo>
                  <a:lnTo>
                    <a:pt x="130" y="36"/>
                  </a:lnTo>
                  <a:lnTo>
                    <a:pt x="131" y="38"/>
                  </a:lnTo>
                  <a:lnTo>
                    <a:pt x="135" y="43"/>
                  </a:lnTo>
                  <a:lnTo>
                    <a:pt x="137" y="52"/>
                  </a:lnTo>
                  <a:lnTo>
                    <a:pt x="138" y="54"/>
                  </a:lnTo>
                  <a:lnTo>
                    <a:pt x="139" y="55"/>
                  </a:lnTo>
                  <a:lnTo>
                    <a:pt x="141" y="55"/>
                  </a:lnTo>
                  <a:lnTo>
                    <a:pt x="142" y="55"/>
                  </a:lnTo>
                  <a:lnTo>
                    <a:pt x="145" y="54"/>
                  </a:lnTo>
                  <a:lnTo>
                    <a:pt x="148" y="51"/>
                  </a:lnTo>
                  <a:lnTo>
                    <a:pt x="151" y="46"/>
                  </a:lnTo>
                  <a:lnTo>
                    <a:pt x="156" y="42"/>
                  </a:lnTo>
                  <a:lnTo>
                    <a:pt x="161" y="41"/>
                  </a:lnTo>
                  <a:lnTo>
                    <a:pt x="164" y="40"/>
                  </a:lnTo>
                  <a:lnTo>
                    <a:pt x="169" y="40"/>
                  </a:lnTo>
                  <a:lnTo>
                    <a:pt x="173" y="39"/>
                  </a:lnTo>
                  <a:lnTo>
                    <a:pt x="175" y="36"/>
                  </a:lnTo>
                  <a:lnTo>
                    <a:pt x="179" y="32"/>
                  </a:lnTo>
                  <a:lnTo>
                    <a:pt x="180" y="29"/>
                  </a:lnTo>
                  <a:lnTo>
                    <a:pt x="182" y="28"/>
                  </a:lnTo>
                  <a:lnTo>
                    <a:pt x="185" y="27"/>
                  </a:lnTo>
                  <a:lnTo>
                    <a:pt x="187" y="27"/>
                  </a:lnTo>
                  <a:lnTo>
                    <a:pt x="189" y="28"/>
                  </a:lnTo>
                  <a:lnTo>
                    <a:pt x="192" y="29"/>
                  </a:lnTo>
                  <a:lnTo>
                    <a:pt x="194" y="30"/>
                  </a:lnTo>
                  <a:lnTo>
                    <a:pt x="194" y="33"/>
                  </a:lnTo>
                  <a:lnTo>
                    <a:pt x="195" y="38"/>
                  </a:lnTo>
                  <a:lnTo>
                    <a:pt x="196" y="40"/>
                  </a:lnTo>
                  <a:lnTo>
                    <a:pt x="198" y="41"/>
                  </a:lnTo>
                  <a:lnTo>
                    <a:pt x="199" y="41"/>
                  </a:lnTo>
                  <a:lnTo>
                    <a:pt x="200" y="41"/>
                  </a:lnTo>
                  <a:lnTo>
                    <a:pt x="201" y="39"/>
                  </a:lnTo>
                  <a:lnTo>
                    <a:pt x="204" y="36"/>
                  </a:lnTo>
                  <a:lnTo>
                    <a:pt x="207" y="34"/>
                  </a:lnTo>
                  <a:lnTo>
                    <a:pt x="209" y="34"/>
                  </a:lnTo>
                  <a:lnTo>
                    <a:pt x="212" y="35"/>
                  </a:lnTo>
                  <a:lnTo>
                    <a:pt x="213" y="38"/>
                  </a:lnTo>
                  <a:lnTo>
                    <a:pt x="213" y="41"/>
                  </a:lnTo>
                  <a:lnTo>
                    <a:pt x="212" y="46"/>
                  </a:lnTo>
                  <a:lnTo>
                    <a:pt x="209" y="51"/>
                  </a:lnTo>
                  <a:lnTo>
                    <a:pt x="208" y="55"/>
                  </a:lnTo>
                  <a:lnTo>
                    <a:pt x="206" y="61"/>
                  </a:lnTo>
                  <a:lnTo>
                    <a:pt x="204" y="63"/>
                  </a:lnTo>
                  <a:lnTo>
                    <a:pt x="201" y="64"/>
                  </a:lnTo>
                  <a:lnTo>
                    <a:pt x="199" y="65"/>
                  </a:lnTo>
                  <a:lnTo>
                    <a:pt x="196" y="64"/>
                  </a:lnTo>
                  <a:lnTo>
                    <a:pt x="188" y="60"/>
                  </a:lnTo>
                  <a:lnTo>
                    <a:pt x="180" y="59"/>
                  </a:lnTo>
                  <a:lnTo>
                    <a:pt x="175" y="59"/>
                  </a:lnTo>
                  <a:lnTo>
                    <a:pt x="171" y="59"/>
                  </a:lnTo>
                  <a:lnTo>
                    <a:pt x="168" y="60"/>
                  </a:lnTo>
                  <a:lnTo>
                    <a:pt x="167" y="63"/>
                  </a:lnTo>
                  <a:lnTo>
                    <a:pt x="166" y="67"/>
                  </a:lnTo>
                  <a:lnTo>
                    <a:pt x="166" y="74"/>
                  </a:lnTo>
                  <a:lnTo>
                    <a:pt x="167" y="78"/>
                  </a:lnTo>
                  <a:lnTo>
                    <a:pt x="168" y="80"/>
                  </a:lnTo>
                  <a:lnTo>
                    <a:pt x="170" y="83"/>
                  </a:lnTo>
                  <a:lnTo>
                    <a:pt x="173" y="85"/>
                  </a:lnTo>
                  <a:lnTo>
                    <a:pt x="177" y="89"/>
                  </a:lnTo>
                  <a:lnTo>
                    <a:pt x="181" y="95"/>
                  </a:lnTo>
                  <a:lnTo>
                    <a:pt x="183" y="101"/>
                  </a:lnTo>
                  <a:lnTo>
                    <a:pt x="183" y="110"/>
                  </a:lnTo>
                  <a:lnTo>
                    <a:pt x="183" y="117"/>
                  </a:lnTo>
                  <a:lnTo>
                    <a:pt x="181" y="121"/>
                  </a:lnTo>
                  <a:lnTo>
                    <a:pt x="180" y="121"/>
                  </a:lnTo>
                  <a:lnTo>
                    <a:pt x="179" y="120"/>
                  </a:lnTo>
                  <a:lnTo>
                    <a:pt x="179" y="118"/>
                  </a:lnTo>
                  <a:lnTo>
                    <a:pt x="177" y="117"/>
                  </a:lnTo>
                  <a:lnTo>
                    <a:pt x="176" y="112"/>
                  </a:lnTo>
                  <a:lnTo>
                    <a:pt x="174" y="106"/>
                  </a:lnTo>
                  <a:lnTo>
                    <a:pt x="170" y="102"/>
                  </a:lnTo>
                  <a:lnTo>
                    <a:pt x="166" y="99"/>
                  </a:lnTo>
                  <a:lnTo>
                    <a:pt x="162" y="101"/>
                  </a:lnTo>
                  <a:lnTo>
                    <a:pt x="160" y="102"/>
                  </a:lnTo>
                  <a:lnTo>
                    <a:pt x="158" y="105"/>
                  </a:lnTo>
                  <a:lnTo>
                    <a:pt x="160" y="111"/>
                  </a:lnTo>
                  <a:lnTo>
                    <a:pt x="162" y="118"/>
                  </a:lnTo>
                  <a:lnTo>
                    <a:pt x="162" y="128"/>
                  </a:lnTo>
                  <a:lnTo>
                    <a:pt x="162" y="133"/>
                  </a:lnTo>
                  <a:lnTo>
                    <a:pt x="161" y="137"/>
                  </a:lnTo>
                  <a:lnTo>
                    <a:pt x="158" y="141"/>
                  </a:lnTo>
                  <a:lnTo>
                    <a:pt x="156" y="143"/>
                  </a:lnTo>
                  <a:lnTo>
                    <a:pt x="149" y="146"/>
                  </a:lnTo>
                  <a:lnTo>
                    <a:pt x="142" y="146"/>
                  </a:lnTo>
                  <a:lnTo>
                    <a:pt x="135" y="145"/>
                  </a:lnTo>
                  <a:lnTo>
                    <a:pt x="129" y="142"/>
                  </a:lnTo>
                  <a:lnTo>
                    <a:pt x="126" y="141"/>
                  </a:lnTo>
                  <a:lnTo>
                    <a:pt x="125" y="141"/>
                  </a:lnTo>
                  <a:lnTo>
                    <a:pt x="124" y="141"/>
                  </a:lnTo>
                  <a:lnTo>
                    <a:pt x="123" y="142"/>
                  </a:lnTo>
                  <a:lnTo>
                    <a:pt x="120" y="146"/>
                  </a:lnTo>
                  <a:lnTo>
                    <a:pt x="118" y="150"/>
                  </a:lnTo>
                  <a:lnTo>
                    <a:pt x="117" y="152"/>
                  </a:lnTo>
                  <a:lnTo>
                    <a:pt x="116" y="153"/>
                  </a:lnTo>
                  <a:lnTo>
                    <a:pt x="113" y="152"/>
                  </a:lnTo>
                  <a:lnTo>
                    <a:pt x="112" y="152"/>
                  </a:lnTo>
                  <a:lnTo>
                    <a:pt x="111" y="150"/>
                  </a:lnTo>
                  <a:lnTo>
                    <a:pt x="108" y="148"/>
                  </a:lnTo>
                  <a:lnTo>
                    <a:pt x="108" y="146"/>
                  </a:lnTo>
                  <a:lnTo>
                    <a:pt x="108" y="143"/>
                  </a:lnTo>
                  <a:lnTo>
                    <a:pt x="111" y="135"/>
                  </a:lnTo>
                  <a:lnTo>
                    <a:pt x="113" y="126"/>
                  </a:lnTo>
                  <a:lnTo>
                    <a:pt x="112" y="121"/>
                  </a:lnTo>
                  <a:lnTo>
                    <a:pt x="110" y="116"/>
                  </a:lnTo>
                  <a:lnTo>
                    <a:pt x="108" y="112"/>
                  </a:lnTo>
                  <a:lnTo>
                    <a:pt x="110" y="109"/>
                  </a:lnTo>
                  <a:lnTo>
                    <a:pt x="111" y="108"/>
                  </a:lnTo>
                  <a:lnTo>
                    <a:pt x="113" y="106"/>
                  </a:lnTo>
                  <a:lnTo>
                    <a:pt x="114" y="106"/>
                  </a:lnTo>
                  <a:lnTo>
                    <a:pt x="118" y="106"/>
                  </a:lnTo>
                  <a:lnTo>
                    <a:pt x="123" y="108"/>
                  </a:lnTo>
                  <a:lnTo>
                    <a:pt x="127" y="109"/>
                  </a:lnTo>
                  <a:lnTo>
                    <a:pt x="130" y="108"/>
                  </a:lnTo>
                  <a:lnTo>
                    <a:pt x="132" y="108"/>
                  </a:lnTo>
                  <a:lnTo>
                    <a:pt x="133" y="105"/>
                  </a:lnTo>
                  <a:lnTo>
                    <a:pt x="133" y="104"/>
                  </a:lnTo>
                  <a:lnTo>
                    <a:pt x="133" y="103"/>
                  </a:lnTo>
                  <a:lnTo>
                    <a:pt x="133" y="101"/>
                  </a:lnTo>
                  <a:lnTo>
                    <a:pt x="131" y="99"/>
                  </a:lnTo>
                  <a:lnTo>
                    <a:pt x="129" y="99"/>
                  </a:lnTo>
                  <a:lnTo>
                    <a:pt x="126" y="98"/>
                  </a:lnTo>
                  <a:lnTo>
                    <a:pt x="124" y="97"/>
                  </a:lnTo>
                  <a:lnTo>
                    <a:pt x="122" y="95"/>
                  </a:lnTo>
                  <a:lnTo>
                    <a:pt x="119" y="92"/>
                  </a:lnTo>
                  <a:lnTo>
                    <a:pt x="114" y="85"/>
                  </a:lnTo>
                  <a:lnTo>
                    <a:pt x="113" y="77"/>
                  </a:lnTo>
                  <a:lnTo>
                    <a:pt x="112" y="73"/>
                  </a:lnTo>
                  <a:lnTo>
                    <a:pt x="110" y="71"/>
                  </a:lnTo>
                  <a:lnTo>
                    <a:pt x="106" y="70"/>
                  </a:lnTo>
                  <a:lnTo>
                    <a:pt x="101" y="68"/>
                  </a:lnTo>
                  <a:lnTo>
                    <a:pt x="91" y="70"/>
                  </a:lnTo>
                  <a:lnTo>
                    <a:pt x="79" y="72"/>
                  </a:lnTo>
                  <a:lnTo>
                    <a:pt x="68" y="76"/>
                  </a:lnTo>
                  <a:lnTo>
                    <a:pt x="57" y="76"/>
                  </a:lnTo>
                  <a:lnTo>
                    <a:pt x="48" y="76"/>
                  </a:lnTo>
                  <a:lnTo>
                    <a:pt x="37" y="76"/>
                  </a:lnTo>
                  <a:lnTo>
                    <a:pt x="29" y="76"/>
                  </a:lnTo>
                  <a:lnTo>
                    <a:pt x="22" y="74"/>
                  </a:lnTo>
                  <a:lnTo>
                    <a:pt x="19" y="73"/>
                  </a:lnTo>
                  <a:lnTo>
                    <a:pt x="18" y="72"/>
                  </a:lnTo>
                  <a:lnTo>
                    <a:pt x="17" y="70"/>
                  </a:lnTo>
                  <a:lnTo>
                    <a:pt x="17" y="67"/>
                  </a:lnTo>
                  <a:lnTo>
                    <a:pt x="20" y="60"/>
                  </a:lnTo>
                  <a:lnTo>
                    <a:pt x="28" y="52"/>
                  </a:lnTo>
                  <a:lnTo>
                    <a:pt x="35" y="45"/>
                  </a:lnTo>
                  <a:lnTo>
                    <a:pt x="43" y="40"/>
                  </a:lnTo>
                  <a:lnTo>
                    <a:pt x="56" y="34"/>
                  </a:lnTo>
                  <a:lnTo>
                    <a:pt x="66" y="32"/>
                  </a:lnTo>
                  <a:lnTo>
                    <a:pt x="69" y="30"/>
                  </a:lnTo>
                  <a:lnTo>
                    <a:pt x="73" y="29"/>
                  </a:lnTo>
                  <a:lnTo>
                    <a:pt x="75" y="27"/>
                  </a:lnTo>
                  <a:lnTo>
                    <a:pt x="78" y="23"/>
                  </a:lnTo>
                  <a:lnTo>
                    <a:pt x="80" y="19"/>
                  </a:lnTo>
                  <a:lnTo>
                    <a:pt x="80" y="16"/>
                  </a:lnTo>
                  <a:lnTo>
                    <a:pt x="81" y="14"/>
                  </a:lnTo>
                  <a:lnTo>
                    <a:pt x="88" y="10"/>
                  </a:lnTo>
                  <a:lnTo>
                    <a:pt x="97" y="7"/>
                  </a:lnTo>
                  <a:lnTo>
                    <a:pt x="105" y="4"/>
                  </a:lnTo>
                  <a:lnTo>
                    <a:pt x="116" y="3"/>
                  </a:lnTo>
                  <a:lnTo>
                    <a:pt x="131" y="2"/>
                  </a:lnTo>
                  <a:lnTo>
                    <a:pt x="144" y="1"/>
                  </a:lnTo>
                  <a:lnTo>
                    <a:pt x="149" y="0"/>
                  </a:lnTo>
                  <a:close/>
                  <a:moveTo>
                    <a:pt x="3" y="128"/>
                  </a:moveTo>
                  <a:lnTo>
                    <a:pt x="6" y="123"/>
                  </a:lnTo>
                  <a:lnTo>
                    <a:pt x="11" y="118"/>
                  </a:lnTo>
                  <a:lnTo>
                    <a:pt x="18" y="115"/>
                  </a:lnTo>
                  <a:lnTo>
                    <a:pt x="26" y="112"/>
                  </a:lnTo>
                  <a:lnTo>
                    <a:pt x="35" y="110"/>
                  </a:lnTo>
                  <a:lnTo>
                    <a:pt x="42" y="108"/>
                  </a:lnTo>
                  <a:lnTo>
                    <a:pt x="49" y="103"/>
                  </a:lnTo>
                  <a:lnTo>
                    <a:pt x="54" y="99"/>
                  </a:lnTo>
                  <a:lnTo>
                    <a:pt x="59" y="93"/>
                  </a:lnTo>
                  <a:lnTo>
                    <a:pt x="64" y="89"/>
                  </a:lnTo>
                  <a:lnTo>
                    <a:pt x="69" y="85"/>
                  </a:lnTo>
                  <a:lnTo>
                    <a:pt x="74" y="83"/>
                  </a:lnTo>
                  <a:lnTo>
                    <a:pt x="76" y="83"/>
                  </a:lnTo>
                  <a:lnTo>
                    <a:pt x="78" y="84"/>
                  </a:lnTo>
                  <a:lnTo>
                    <a:pt x="79" y="85"/>
                  </a:lnTo>
                  <a:lnTo>
                    <a:pt x="79" y="86"/>
                  </a:lnTo>
                  <a:lnTo>
                    <a:pt x="78" y="91"/>
                  </a:lnTo>
                  <a:lnTo>
                    <a:pt x="75" y="95"/>
                  </a:lnTo>
                  <a:lnTo>
                    <a:pt x="73" y="98"/>
                  </a:lnTo>
                  <a:lnTo>
                    <a:pt x="72" y="102"/>
                  </a:lnTo>
                  <a:lnTo>
                    <a:pt x="72" y="105"/>
                  </a:lnTo>
                  <a:lnTo>
                    <a:pt x="72" y="110"/>
                  </a:lnTo>
                  <a:lnTo>
                    <a:pt x="72" y="115"/>
                  </a:lnTo>
                  <a:lnTo>
                    <a:pt x="70" y="117"/>
                  </a:lnTo>
                  <a:lnTo>
                    <a:pt x="69" y="120"/>
                  </a:lnTo>
                  <a:lnTo>
                    <a:pt x="66" y="120"/>
                  </a:lnTo>
                  <a:lnTo>
                    <a:pt x="64" y="121"/>
                  </a:lnTo>
                  <a:lnTo>
                    <a:pt x="63" y="123"/>
                  </a:lnTo>
                  <a:lnTo>
                    <a:pt x="63" y="127"/>
                  </a:lnTo>
                  <a:lnTo>
                    <a:pt x="63" y="131"/>
                  </a:lnTo>
                  <a:lnTo>
                    <a:pt x="64" y="135"/>
                  </a:lnTo>
                  <a:lnTo>
                    <a:pt x="66" y="137"/>
                  </a:lnTo>
                  <a:lnTo>
                    <a:pt x="64" y="140"/>
                  </a:lnTo>
                  <a:lnTo>
                    <a:pt x="63" y="142"/>
                  </a:lnTo>
                  <a:lnTo>
                    <a:pt x="60" y="143"/>
                  </a:lnTo>
                  <a:lnTo>
                    <a:pt x="57" y="142"/>
                  </a:lnTo>
                  <a:lnTo>
                    <a:pt x="55" y="141"/>
                  </a:lnTo>
                  <a:lnTo>
                    <a:pt x="53" y="139"/>
                  </a:lnTo>
                  <a:lnTo>
                    <a:pt x="49" y="136"/>
                  </a:lnTo>
                  <a:lnTo>
                    <a:pt x="45" y="134"/>
                  </a:lnTo>
                  <a:lnTo>
                    <a:pt x="43" y="134"/>
                  </a:lnTo>
                  <a:lnTo>
                    <a:pt x="39" y="135"/>
                  </a:lnTo>
                  <a:lnTo>
                    <a:pt x="37" y="136"/>
                  </a:lnTo>
                  <a:lnTo>
                    <a:pt x="35" y="139"/>
                  </a:lnTo>
                  <a:lnTo>
                    <a:pt x="29" y="145"/>
                  </a:lnTo>
                  <a:lnTo>
                    <a:pt x="25" y="148"/>
                  </a:lnTo>
                  <a:lnTo>
                    <a:pt x="19" y="149"/>
                  </a:lnTo>
                  <a:lnTo>
                    <a:pt x="10" y="149"/>
                  </a:lnTo>
                  <a:lnTo>
                    <a:pt x="5" y="148"/>
                  </a:lnTo>
                  <a:lnTo>
                    <a:pt x="1" y="146"/>
                  </a:lnTo>
                  <a:lnTo>
                    <a:pt x="0" y="143"/>
                  </a:lnTo>
                  <a:lnTo>
                    <a:pt x="0" y="141"/>
                  </a:lnTo>
                  <a:lnTo>
                    <a:pt x="1" y="134"/>
                  </a:lnTo>
                  <a:lnTo>
                    <a:pt x="3" y="128"/>
                  </a:lnTo>
                  <a:close/>
                </a:path>
              </a:pathLst>
            </a:custGeom>
            <a:grpFill/>
            <a:ln w="9525">
              <a:solidFill>
                <a:schemeClr val="bg1"/>
              </a:solidFill>
              <a:round/>
              <a:headEnd/>
              <a:tailEnd/>
            </a:ln>
          </p:spPr>
          <p:txBody>
            <a:bodyPr/>
            <a:lstStyle/>
            <a:p>
              <a:endParaRPr lang="zh-CN" altLang="en-US"/>
            </a:p>
          </p:txBody>
        </p:sp>
        <p:sp>
          <p:nvSpPr>
            <p:cNvPr id="27" name="上海">
              <a:extLst>
                <a:ext uri="{FF2B5EF4-FFF2-40B4-BE49-F238E27FC236}">
                  <a16:creationId xmlns:a16="http://schemas.microsoft.com/office/drawing/2014/main" xmlns="" id="{8A751FCB-FC24-4CB9-89AA-70D95842E3E7}"/>
                </a:ext>
              </a:extLst>
            </p:cNvPr>
            <p:cNvSpPr>
              <a:spLocks noEditPoints="1"/>
            </p:cNvSpPr>
            <p:nvPr/>
          </p:nvSpPr>
          <p:spPr bwMode="auto">
            <a:xfrm>
              <a:off x="6797759" y="4496035"/>
              <a:ext cx="95251" cy="133357"/>
            </a:xfrm>
            <a:custGeom>
              <a:avLst/>
              <a:gdLst>
                <a:gd name="T0" fmla="*/ 121 w 357"/>
                <a:gd name="T1" fmla="*/ 465 h 494"/>
                <a:gd name="T2" fmla="*/ 98 w 357"/>
                <a:gd name="T3" fmla="*/ 454 h 494"/>
                <a:gd name="T4" fmla="*/ 48 w 357"/>
                <a:gd name="T5" fmla="*/ 449 h 494"/>
                <a:gd name="T6" fmla="*/ 30 w 357"/>
                <a:gd name="T7" fmla="*/ 439 h 494"/>
                <a:gd name="T8" fmla="*/ 25 w 357"/>
                <a:gd name="T9" fmla="*/ 416 h 494"/>
                <a:gd name="T10" fmla="*/ 22 w 357"/>
                <a:gd name="T11" fmla="*/ 373 h 494"/>
                <a:gd name="T12" fmla="*/ 11 w 357"/>
                <a:gd name="T13" fmla="*/ 365 h 494"/>
                <a:gd name="T14" fmla="*/ 0 w 357"/>
                <a:gd name="T15" fmla="*/ 366 h 494"/>
                <a:gd name="T16" fmla="*/ 5 w 357"/>
                <a:gd name="T17" fmla="*/ 342 h 494"/>
                <a:gd name="T18" fmla="*/ 32 w 357"/>
                <a:gd name="T19" fmla="*/ 302 h 494"/>
                <a:gd name="T20" fmla="*/ 46 w 357"/>
                <a:gd name="T21" fmla="*/ 247 h 494"/>
                <a:gd name="T22" fmla="*/ 50 w 357"/>
                <a:gd name="T23" fmla="*/ 184 h 494"/>
                <a:gd name="T24" fmla="*/ 80 w 357"/>
                <a:gd name="T25" fmla="*/ 157 h 494"/>
                <a:gd name="T26" fmla="*/ 113 w 357"/>
                <a:gd name="T27" fmla="*/ 146 h 494"/>
                <a:gd name="T28" fmla="*/ 163 w 357"/>
                <a:gd name="T29" fmla="*/ 164 h 494"/>
                <a:gd name="T30" fmla="*/ 199 w 357"/>
                <a:gd name="T31" fmla="*/ 184 h 494"/>
                <a:gd name="T32" fmla="*/ 233 w 357"/>
                <a:gd name="T33" fmla="*/ 200 h 494"/>
                <a:gd name="T34" fmla="*/ 287 w 357"/>
                <a:gd name="T35" fmla="*/ 241 h 494"/>
                <a:gd name="T36" fmla="*/ 325 w 357"/>
                <a:gd name="T37" fmla="*/ 298 h 494"/>
                <a:gd name="T38" fmla="*/ 350 w 357"/>
                <a:gd name="T39" fmla="*/ 340 h 494"/>
                <a:gd name="T40" fmla="*/ 357 w 357"/>
                <a:gd name="T41" fmla="*/ 372 h 494"/>
                <a:gd name="T42" fmla="*/ 348 w 357"/>
                <a:gd name="T43" fmla="*/ 402 h 494"/>
                <a:gd name="T44" fmla="*/ 323 w 357"/>
                <a:gd name="T45" fmla="*/ 411 h 494"/>
                <a:gd name="T46" fmla="*/ 265 w 357"/>
                <a:gd name="T47" fmla="*/ 409 h 494"/>
                <a:gd name="T48" fmla="*/ 215 w 357"/>
                <a:gd name="T49" fmla="*/ 421 h 494"/>
                <a:gd name="T50" fmla="*/ 192 w 357"/>
                <a:gd name="T51" fmla="*/ 448 h 494"/>
                <a:gd name="T52" fmla="*/ 171 w 357"/>
                <a:gd name="T53" fmla="*/ 472 h 494"/>
                <a:gd name="T54" fmla="*/ 71 w 357"/>
                <a:gd name="T55" fmla="*/ 6 h 494"/>
                <a:gd name="T56" fmla="*/ 99 w 357"/>
                <a:gd name="T57" fmla="*/ 0 h 494"/>
                <a:gd name="T58" fmla="*/ 144 w 357"/>
                <a:gd name="T59" fmla="*/ 25 h 494"/>
                <a:gd name="T60" fmla="*/ 190 w 357"/>
                <a:gd name="T61" fmla="*/ 45 h 494"/>
                <a:gd name="T62" fmla="*/ 213 w 357"/>
                <a:gd name="T63" fmla="*/ 62 h 494"/>
                <a:gd name="T64" fmla="*/ 266 w 357"/>
                <a:gd name="T65" fmla="*/ 84 h 494"/>
                <a:gd name="T66" fmla="*/ 304 w 357"/>
                <a:gd name="T67" fmla="*/ 92 h 494"/>
                <a:gd name="T68" fmla="*/ 313 w 357"/>
                <a:gd name="T69" fmla="*/ 99 h 494"/>
                <a:gd name="T70" fmla="*/ 314 w 357"/>
                <a:gd name="T71" fmla="*/ 112 h 494"/>
                <a:gd name="T72" fmla="*/ 284 w 357"/>
                <a:gd name="T73" fmla="*/ 137 h 494"/>
                <a:gd name="T74" fmla="*/ 260 w 357"/>
                <a:gd name="T75" fmla="*/ 135 h 494"/>
                <a:gd name="T76" fmla="*/ 188 w 357"/>
                <a:gd name="T77" fmla="*/ 106 h 494"/>
                <a:gd name="T78" fmla="*/ 125 w 357"/>
                <a:gd name="T79" fmla="*/ 84 h 494"/>
                <a:gd name="T80" fmla="*/ 98 w 357"/>
                <a:gd name="T81" fmla="*/ 71 h 494"/>
                <a:gd name="T82" fmla="*/ 51 w 357"/>
                <a:gd name="T83" fmla="*/ 42 h 494"/>
                <a:gd name="T84" fmla="*/ 43 w 357"/>
                <a:gd name="T85" fmla="*/ 31 h 494"/>
                <a:gd name="T86" fmla="*/ 46 w 357"/>
                <a:gd name="T87" fmla="*/ 20 h 494"/>
                <a:gd name="T88" fmla="*/ 71 w 357"/>
                <a:gd name="T89" fmla="*/ 6 h 494"/>
                <a:gd name="T90" fmla="*/ 215 w 357"/>
                <a:gd name="T91" fmla="*/ 162 h 494"/>
                <a:gd name="T92" fmla="*/ 222 w 357"/>
                <a:gd name="T93" fmla="*/ 157 h 494"/>
                <a:gd name="T94" fmla="*/ 260 w 357"/>
                <a:gd name="T95" fmla="*/ 166 h 494"/>
                <a:gd name="T96" fmla="*/ 282 w 357"/>
                <a:gd name="T97" fmla="*/ 183 h 494"/>
                <a:gd name="T98" fmla="*/ 278 w 357"/>
                <a:gd name="T99" fmla="*/ 193 h 494"/>
                <a:gd name="T100" fmla="*/ 253 w 357"/>
                <a:gd name="T101" fmla="*/ 183 h 494"/>
                <a:gd name="T102" fmla="*/ 289 w 357"/>
                <a:gd name="T103" fmla="*/ 175 h 494"/>
                <a:gd name="T104" fmla="*/ 293 w 357"/>
                <a:gd name="T105" fmla="*/ 171 h 494"/>
                <a:gd name="T106" fmla="*/ 319 w 357"/>
                <a:gd name="T107" fmla="*/ 189 h 494"/>
                <a:gd name="T108" fmla="*/ 315 w 357"/>
                <a:gd name="T109" fmla="*/ 194 h 494"/>
                <a:gd name="T110" fmla="*/ 295 w 357"/>
                <a:gd name="T111" fmla="*/ 187 h 494"/>
                <a:gd name="T112" fmla="*/ 289 w 357"/>
                <a:gd name="T113" fmla="*/ 175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7" h="494">
                  <a:moveTo>
                    <a:pt x="132" y="494"/>
                  </a:moveTo>
                  <a:lnTo>
                    <a:pt x="129" y="485"/>
                  </a:lnTo>
                  <a:lnTo>
                    <a:pt x="125" y="473"/>
                  </a:lnTo>
                  <a:lnTo>
                    <a:pt x="121" y="465"/>
                  </a:lnTo>
                  <a:lnTo>
                    <a:pt x="117" y="460"/>
                  </a:lnTo>
                  <a:lnTo>
                    <a:pt x="112" y="456"/>
                  </a:lnTo>
                  <a:lnTo>
                    <a:pt x="107" y="455"/>
                  </a:lnTo>
                  <a:lnTo>
                    <a:pt x="98" y="454"/>
                  </a:lnTo>
                  <a:lnTo>
                    <a:pt x="80" y="454"/>
                  </a:lnTo>
                  <a:lnTo>
                    <a:pt x="68" y="453"/>
                  </a:lnTo>
                  <a:lnTo>
                    <a:pt x="55" y="450"/>
                  </a:lnTo>
                  <a:lnTo>
                    <a:pt x="48" y="449"/>
                  </a:lnTo>
                  <a:lnTo>
                    <a:pt x="42" y="447"/>
                  </a:lnTo>
                  <a:lnTo>
                    <a:pt x="37" y="445"/>
                  </a:lnTo>
                  <a:lnTo>
                    <a:pt x="32" y="442"/>
                  </a:lnTo>
                  <a:lnTo>
                    <a:pt x="30" y="439"/>
                  </a:lnTo>
                  <a:lnTo>
                    <a:pt x="27" y="435"/>
                  </a:lnTo>
                  <a:lnTo>
                    <a:pt x="26" y="431"/>
                  </a:lnTo>
                  <a:lnTo>
                    <a:pt x="26" y="427"/>
                  </a:lnTo>
                  <a:lnTo>
                    <a:pt x="25" y="416"/>
                  </a:lnTo>
                  <a:lnTo>
                    <a:pt x="25" y="403"/>
                  </a:lnTo>
                  <a:lnTo>
                    <a:pt x="24" y="390"/>
                  </a:lnTo>
                  <a:lnTo>
                    <a:pt x="23" y="380"/>
                  </a:lnTo>
                  <a:lnTo>
                    <a:pt x="22" y="373"/>
                  </a:lnTo>
                  <a:lnTo>
                    <a:pt x="18" y="367"/>
                  </a:lnTo>
                  <a:lnTo>
                    <a:pt x="17" y="365"/>
                  </a:lnTo>
                  <a:lnTo>
                    <a:pt x="13" y="365"/>
                  </a:lnTo>
                  <a:lnTo>
                    <a:pt x="11" y="365"/>
                  </a:lnTo>
                  <a:lnTo>
                    <a:pt x="7" y="366"/>
                  </a:lnTo>
                  <a:lnTo>
                    <a:pt x="5" y="367"/>
                  </a:lnTo>
                  <a:lnTo>
                    <a:pt x="3" y="367"/>
                  </a:lnTo>
                  <a:lnTo>
                    <a:pt x="0" y="366"/>
                  </a:lnTo>
                  <a:lnTo>
                    <a:pt x="0" y="361"/>
                  </a:lnTo>
                  <a:lnTo>
                    <a:pt x="0" y="355"/>
                  </a:lnTo>
                  <a:lnTo>
                    <a:pt x="3" y="349"/>
                  </a:lnTo>
                  <a:lnTo>
                    <a:pt x="5" y="342"/>
                  </a:lnTo>
                  <a:lnTo>
                    <a:pt x="8" y="335"/>
                  </a:lnTo>
                  <a:lnTo>
                    <a:pt x="18" y="321"/>
                  </a:lnTo>
                  <a:lnTo>
                    <a:pt x="29" y="309"/>
                  </a:lnTo>
                  <a:lnTo>
                    <a:pt x="32" y="302"/>
                  </a:lnTo>
                  <a:lnTo>
                    <a:pt x="37" y="292"/>
                  </a:lnTo>
                  <a:lnTo>
                    <a:pt x="39" y="283"/>
                  </a:lnTo>
                  <a:lnTo>
                    <a:pt x="42" y="271"/>
                  </a:lnTo>
                  <a:lnTo>
                    <a:pt x="46" y="247"/>
                  </a:lnTo>
                  <a:lnTo>
                    <a:pt x="50" y="223"/>
                  </a:lnTo>
                  <a:lnTo>
                    <a:pt x="50" y="204"/>
                  </a:lnTo>
                  <a:lnTo>
                    <a:pt x="50" y="190"/>
                  </a:lnTo>
                  <a:lnTo>
                    <a:pt x="50" y="184"/>
                  </a:lnTo>
                  <a:lnTo>
                    <a:pt x="52" y="178"/>
                  </a:lnTo>
                  <a:lnTo>
                    <a:pt x="56" y="172"/>
                  </a:lnTo>
                  <a:lnTo>
                    <a:pt x="62" y="168"/>
                  </a:lnTo>
                  <a:lnTo>
                    <a:pt x="80" y="157"/>
                  </a:lnTo>
                  <a:lnTo>
                    <a:pt x="96" y="146"/>
                  </a:lnTo>
                  <a:lnTo>
                    <a:pt x="100" y="144"/>
                  </a:lnTo>
                  <a:lnTo>
                    <a:pt x="104" y="141"/>
                  </a:lnTo>
                  <a:lnTo>
                    <a:pt x="113" y="146"/>
                  </a:lnTo>
                  <a:lnTo>
                    <a:pt x="125" y="150"/>
                  </a:lnTo>
                  <a:lnTo>
                    <a:pt x="136" y="155"/>
                  </a:lnTo>
                  <a:lnTo>
                    <a:pt x="150" y="159"/>
                  </a:lnTo>
                  <a:lnTo>
                    <a:pt x="163" y="164"/>
                  </a:lnTo>
                  <a:lnTo>
                    <a:pt x="174" y="171"/>
                  </a:lnTo>
                  <a:lnTo>
                    <a:pt x="182" y="177"/>
                  </a:lnTo>
                  <a:lnTo>
                    <a:pt x="190" y="181"/>
                  </a:lnTo>
                  <a:lnTo>
                    <a:pt x="199" y="184"/>
                  </a:lnTo>
                  <a:lnTo>
                    <a:pt x="209" y="188"/>
                  </a:lnTo>
                  <a:lnTo>
                    <a:pt x="216" y="190"/>
                  </a:lnTo>
                  <a:lnTo>
                    <a:pt x="225" y="194"/>
                  </a:lnTo>
                  <a:lnTo>
                    <a:pt x="233" y="200"/>
                  </a:lnTo>
                  <a:lnTo>
                    <a:pt x="243" y="206"/>
                  </a:lnTo>
                  <a:lnTo>
                    <a:pt x="262" y="220"/>
                  </a:lnTo>
                  <a:lnTo>
                    <a:pt x="278" y="234"/>
                  </a:lnTo>
                  <a:lnTo>
                    <a:pt x="287" y="241"/>
                  </a:lnTo>
                  <a:lnTo>
                    <a:pt x="294" y="251"/>
                  </a:lnTo>
                  <a:lnTo>
                    <a:pt x="302" y="261"/>
                  </a:lnTo>
                  <a:lnTo>
                    <a:pt x="310" y="275"/>
                  </a:lnTo>
                  <a:lnTo>
                    <a:pt x="325" y="298"/>
                  </a:lnTo>
                  <a:lnTo>
                    <a:pt x="338" y="317"/>
                  </a:lnTo>
                  <a:lnTo>
                    <a:pt x="342" y="326"/>
                  </a:lnTo>
                  <a:lnTo>
                    <a:pt x="346" y="333"/>
                  </a:lnTo>
                  <a:lnTo>
                    <a:pt x="350" y="340"/>
                  </a:lnTo>
                  <a:lnTo>
                    <a:pt x="352" y="348"/>
                  </a:lnTo>
                  <a:lnTo>
                    <a:pt x="354" y="355"/>
                  </a:lnTo>
                  <a:lnTo>
                    <a:pt x="356" y="364"/>
                  </a:lnTo>
                  <a:lnTo>
                    <a:pt x="357" y="372"/>
                  </a:lnTo>
                  <a:lnTo>
                    <a:pt x="357" y="382"/>
                  </a:lnTo>
                  <a:lnTo>
                    <a:pt x="356" y="390"/>
                  </a:lnTo>
                  <a:lnTo>
                    <a:pt x="352" y="397"/>
                  </a:lnTo>
                  <a:lnTo>
                    <a:pt x="348" y="402"/>
                  </a:lnTo>
                  <a:lnTo>
                    <a:pt x="342" y="405"/>
                  </a:lnTo>
                  <a:lnTo>
                    <a:pt x="337" y="408"/>
                  </a:lnTo>
                  <a:lnTo>
                    <a:pt x="331" y="410"/>
                  </a:lnTo>
                  <a:lnTo>
                    <a:pt x="323" y="411"/>
                  </a:lnTo>
                  <a:lnTo>
                    <a:pt x="316" y="411"/>
                  </a:lnTo>
                  <a:lnTo>
                    <a:pt x="302" y="411"/>
                  </a:lnTo>
                  <a:lnTo>
                    <a:pt x="284" y="410"/>
                  </a:lnTo>
                  <a:lnTo>
                    <a:pt x="265" y="409"/>
                  </a:lnTo>
                  <a:lnTo>
                    <a:pt x="244" y="410"/>
                  </a:lnTo>
                  <a:lnTo>
                    <a:pt x="233" y="411"/>
                  </a:lnTo>
                  <a:lnTo>
                    <a:pt x="224" y="415"/>
                  </a:lnTo>
                  <a:lnTo>
                    <a:pt x="215" y="421"/>
                  </a:lnTo>
                  <a:lnTo>
                    <a:pt x="208" y="427"/>
                  </a:lnTo>
                  <a:lnTo>
                    <a:pt x="201" y="434"/>
                  </a:lnTo>
                  <a:lnTo>
                    <a:pt x="196" y="441"/>
                  </a:lnTo>
                  <a:lnTo>
                    <a:pt x="192" y="448"/>
                  </a:lnTo>
                  <a:lnTo>
                    <a:pt x="188" y="454"/>
                  </a:lnTo>
                  <a:lnTo>
                    <a:pt x="184" y="460"/>
                  </a:lnTo>
                  <a:lnTo>
                    <a:pt x="178" y="466"/>
                  </a:lnTo>
                  <a:lnTo>
                    <a:pt x="171" y="472"/>
                  </a:lnTo>
                  <a:lnTo>
                    <a:pt x="163" y="478"/>
                  </a:lnTo>
                  <a:lnTo>
                    <a:pt x="146" y="487"/>
                  </a:lnTo>
                  <a:lnTo>
                    <a:pt x="132" y="494"/>
                  </a:lnTo>
                  <a:close/>
                  <a:moveTo>
                    <a:pt x="71" y="6"/>
                  </a:moveTo>
                  <a:lnTo>
                    <a:pt x="79" y="5"/>
                  </a:lnTo>
                  <a:lnTo>
                    <a:pt x="88" y="1"/>
                  </a:lnTo>
                  <a:lnTo>
                    <a:pt x="93" y="1"/>
                  </a:lnTo>
                  <a:lnTo>
                    <a:pt x="99" y="0"/>
                  </a:lnTo>
                  <a:lnTo>
                    <a:pt x="105" y="0"/>
                  </a:lnTo>
                  <a:lnTo>
                    <a:pt x="111" y="1"/>
                  </a:lnTo>
                  <a:lnTo>
                    <a:pt x="127" y="12"/>
                  </a:lnTo>
                  <a:lnTo>
                    <a:pt x="144" y="25"/>
                  </a:lnTo>
                  <a:lnTo>
                    <a:pt x="159" y="32"/>
                  </a:lnTo>
                  <a:lnTo>
                    <a:pt x="174" y="37"/>
                  </a:lnTo>
                  <a:lnTo>
                    <a:pt x="184" y="42"/>
                  </a:lnTo>
                  <a:lnTo>
                    <a:pt x="190" y="45"/>
                  </a:lnTo>
                  <a:lnTo>
                    <a:pt x="195" y="50"/>
                  </a:lnTo>
                  <a:lnTo>
                    <a:pt x="200" y="55"/>
                  </a:lnTo>
                  <a:lnTo>
                    <a:pt x="207" y="58"/>
                  </a:lnTo>
                  <a:lnTo>
                    <a:pt x="213" y="62"/>
                  </a:lnTo>
                  <a:lnTo>
                    <a:pt x="224" y="67"/>
                  </a:lnTo>
                  <a:lnTo>
                    <a:pt x="238" y="72"/>
                  </a:lnTo>
                  <a:lnTo>
                    <a:pt x="253" y="80"/>
                  </a:lnTo>
                  <a:lnTo>
                    <a:pt x="266" y="84"/>
                  </a:lnTo>
                  <a:lnTo>
                    <a:pt x="276" y="87"/>
                  </a:lnTo>
                  <a:lnTo>
                    <a:pt x="288" y="89"/>
                  </a:lnTo>
                  <a:lnTo>
                    <a:pt x="299" y="90"/>
                  </a:lnTo>
                  <a:lnTo>
                    <a:pt x="304" y="92"/>
                  </a:lnTo>
                  <a:lnTo>
                    <a:pt x="307" y="92"/>
                  </a:lnTo>
                  <a:lnTo>
                    <a:pt x="309" y="93"/>
                  </a:lnTo>
                  <a:lnTo>
                    <a:pt x="312" y="95"/>
                  </a:lnTo>
                  <a:lnTo>
                    <a:pt x="313" y="99"/>
                  </a:lnTo>
                  <a:lnTo>
                    <a:pt x="314" y="101"/>
                  </a:lnTo>
                  <a:lnTo>
                    <a:pt x="315" y="105"/>
                  </a:lnTo>
                  <a:lnTo>
                    <a:pt x="315" y="108"/>
                  </a:lnTo>
                  <a:lnTo>
                    <a:pt x="314" y="112"/>
                  </a:lnTo>
                  <a:lnTo>
                    <a:pt x="309" y="120"/>
                  </a:lnTo>
                  <a:lnTo>
                    <a:pt x="302" y="127"/>
                  </a:lnTo>
                  <a:lnTo>
                    <a:pt x="294" y="133"/>
                  </a:lnTo>
                  <a:lnTo>
                    <a:pt x="284" y="137"/>
                  </a:lnTo>
                  <a:lnTo>
                    <a:pt x="278" y="137"/>
                  </a:lnTo>
                  <a:lnTo>
                    <a:pt x="274" y="137"/>
                  </a:lnTo>
                  <a:lnTo>
                    <a:pt x="268" y="137"/>
                  </a:lnTo>
                  <a:lnTo>
                    <a:pt x="260" y="135"/>
                  </a:lnTo>
                  <a:lnTo>
                    <a:pt x="246" y="130"/>
                  </a:lnTo>
                  <a:lnTo>
                    <a:pt x="228" y="122"/>
                  </a:lnTo>
                  <a:lnTo>
                    <a:pt x="208" y="114"/>
                  </a:lnTo>
                  <a:lnTo>
                    <a:pt x="188" y="106"/>
                  </a:lnTo>
                  <a:lnTo>
                    <a:pt x="170" y="99"/>
                  </a:lnTo>
                  <a:lnTo>
                    <a:pt x="155" y="94"/>
                  </a:lnTo>
                  <a:lnTo>
                    <a:pt x="140" y="89"/>
                  </a:lnTo>
                  <a:lnTo>
                    <a:pt x="125" y="84"/>
                  </a:lnTo>
                  <a:lnTo>
                    <a:pt x="118" y="82"/>
                  </a:lnTo>
                  <a:lnTo>
                    <a:pt x="109" y="80"/>
                  </a:lnTo>
                  <a:lnTo>
                    <a:pt x="104" y="76"/>
                  </a:lnTo>
                  <a:lnTo>
                    <a:pt x="98" y="71"/>
                  </a:lnTo>
                  <a:lnTo>
                    <a:pt x="79" y="56"/>
                  </a:lnTo>
                  <a:lnTo>
                    <a:pt x="68" y="49"/>
                  </a:lnTo>
                  <a:lnTo>
                    <a:pt x="60" y="45"/>
                  </a:lnTo>
                  <a:lnTo>
                    <a:pt x="51" y="42"/>
                  </a:lnTo>
                  <a:lnTo>
                    <a:pt x="48" y="39"/>
                  </a:lnTo>
                  <a:lnTo>
                    <a:pt x="45" y="36"/>
                  </a:lnTo>
                  <a:lnTo>
                    <a:pt x="44" y="33"/>
                  </a:lnTo>
                  <a:lnTo>
                    <a:pt x="43" y="31"/>
                  </a:lnTo>
                  <a:lnTo>
                    <a:pt x="43" y="27"/>
                  </a:lnTo>
                  <a:lnTo>
                    <a:pt x="44" y="25"/>
                  </a:lnTo>
                  <a:lnTo>
                    <a:pt x="45" y="23"/>
                  </a:lnTo>
                  <a:lnTo>
                    <a:pt x="46" y="20"/>
                  </a:lnTo>
                  <a:lnTo>
                    <a:pt x="52" y="15"/>
                  </a:lnTo>
                  <a:lnTo>
                    <a:pt x="58" y="12"/>
                  </a:lnTo>
                  <a:lnTo>
                    <a:pt x="66" y="8"/>
                  </a:lnTo>
                  <a:lnTo>
                    <a:pt x="71" y="6"/>
                  </a:lnTo>
                  <a:close/>
                  <a:moveTo>
                    <a:pt x="220" y="166"/>
                  </a:moveTo>
                  <a:lnTo>
                    <a:pt x="216" y="165"/>
                  </a:lnTo>
                  <a:lnTo>
                    <a:pt x="215" y="163"/>
                  </a:lnTo>
                  <a:lnTo>
                    <a:pt x="215" y="162"/>
                  </a:lnTo>
                  <a:lnTo>
                    <a:pt x="215" y="159"/>
                  </a:lnTo>
                  <a:lnTo>
                    <a:pt x="216" y="158"/>
                  </a:lnTo>
                  <a:lnTo>
                    <a:pt x="219" y="157"/>
                  </a:lnTo>
                  <a:lnTo>
                    <a:pt x="222" y="157"/>
                  </a:lnTo>
                  <a:lnTo>
                    <a:pt x="227" y="158"/>
                  </a:lnTo>
                  <a:lnTo>
                    <a:pt x="238" y="160"/>
                  </a:lnTo>
                  <a:lnTo>
                    <a:pt x="250" y="163"/>
                  </a:lnTo>
                  <a:lnTo>
                    <a:pt x="260" y="166"/>
                  </a:lnTo>
                  <a:lnTo>
                    <a:pt x="270" y="171"/>
                  </a:lnTo>
                  <a:lnTo>
                    <a:pt x="276" y="175"/>
                  </a:lnTo>
                  <a:lnTo>
                    <a:pt x="279" y="179"/>
                  </a:lnTo>
                  <a:lnTo>
                    <a:pt x="282" y="183"/>
                  </a:lnTo>
                  <a:lnTo>
                    <a:pt x="283" y="188"/>
                  </a:lnTo>
                  <a:lnTo>
                    <a:pt x="282" y="190"/>
                  </a:lnTo>
                  <a:lnTo>
                    <a:pt x="281" y="191"/>
                  </a:lnTo>
                  <a:lnTo>
                    <a:pt x="278" y="193"/>
                  </a:lnTo>
                  <a:lnTo>
                    <a:pt x="275" y="194"/>
                  </a:lnTo>
                  <a:lnTo>
                    <a:pt x="269" y="193"/>
                  </a:lnTo>
                  <a:lnTo>
                    <a:pt x="263" y="190"/>
                  </a:lnTo>
                  <a:lnTo>
                    <a:pt x="253" y="183"/>
                  </a:lnTo>
                  <a:lnTo>
                    <a:pt x="241" y="178"/>
                  </a:lnTo>
                  <a:lnTo>
                    <a:pt x="231" y="172"/>
                  </a:lnTo>
                  <a:lnTo>
                    <a:pt x="220" y="166"/>
                  </a:lnTo>
                  <a:close/>
                  <a:moveTo>
                    <a:pt x="289" y="175"/>
                  </a:moveTo>
                  <a:lnTo>
                    <a:pt x="289" y="172"/>
                  </a:lnTo>
                  <a:lnTo>
                    <a:pt x="290" y="171"/>
                  </a:lnTo>
                  <a:lnTo>
                    <a:pt x="291" y="171"/>
                  </a:lnTo>
                  <a:lnTo>
                    <a:pt x="293" y="171"/>
                  </a:lnTo>
                  <a:lnTo>
                    <a:pt x="297" y="172"/>
                  </a:lnTo>
                  <a:lnTo>
                    <a:pt x="302" y="175"/>
                  </a:lnTo>
                  <a:lnTo>
                    <a:pt x="312" y="182"/>
                  </a:lnTo>
                  <a:lnTo>
                    <a:pt x="319" y="189"/>
                  </a:lnTo>
                  <a:lnTo>
                    <a:pt x="319" y="190"/>
                  </a:lnTo>
                  <a:lnTo>
                    <a:pt x="319" y="191"/>
                  </a:lnTo>
                  <a:lnTo>
                    <a:pt x="318" y="193"/>
                  </a:lnTo>
                  <a:lnTo>
                    <a:pt x="315" y="194"/>
                  </a:lnTo>
                  <a:lnTo>
                    <a:pt x="310" y="194"/>
                  </a:lnTo>
                  <a:lnTo>
                    <a:pt x="306" y="193"/>
                  </a:lnTo>
                  <a:lnTo>
                    <a:pt x="300" y="190"/>
                  </a:lnTo>
                  <a:lnTo>
                    <a:pt x="295" y="187"/>
                  </a:lnTo>
                  <a:lnTo>
                    <a:pt x="293" y="184"/>
                  </a:lnTo>
                  <a:lnTo>
                    <a:pt x="290" y="182"/>
                  </a:lnTo>
                  <a:lnTo>
                    <a:pt x="289" y="178"/>
                  </a:lnTo>
                  <a:lnTo>
                    <a:pt x="289" y="175"/>
                  </a:lnTo>
                  <a:close/>
                </a:path>
              </a:pathLst>
            </a:custGeom>
            <a:grpFill/>
            <a:ln w="9525">
              <a:solidFill>
                <a:schemeClr val="bg1"/>
              </a:solidFill>
              <a:round/>
              <a:headEnd/>
              <a:tailEnd/>
            </a:ln>
          </p:spPr>
          <p:txBody>
            <a:bodyPr/>
            <a:lstStyle/>
            <a:p>
              <a:endParaRPr lang="zh-CN" altLang="en-US"/>
            </a:p>
          </p:txBody>
        </p:sp>
        <p:sp>
          <p:nvSpPr>
            <p:cNvPr id="29" name="黑龙江">
              <a:extLst>
                <a:ext uri="{FF2B5EF4-FFF2-40B4-BE49-F238E27FC236}">
                  <a16:creationId xmlns:a16="http://schemas.microsoft.com/office/drawing/2014/main" xmlns="" id="{5718761E-DFA1-499E-9F77-EE5DF06160A5}"/>
                </a:ext>
              </a:extLst>
            </p:cNvPr>
            <p:cNvSpPr>
              <a:spLocks/>
            </p:cNvSpPr>
            <p:nvPr/>
          </p:nvSpPr>
          <p:spPr bwMode="auto">
            <a:xfrm>
              <a:off x="6550105" y="1990829"/>
              <a:ext cx="1095389" cy="1057330"/>
            </a:xfrm>
            <a:custGeom>
              <a:avLst/>
              <a:gdLst>
                <a:gd name="T0" fmla="*/ 385 w 4137"/>
                <a:gd name="T1" fmla="*/ 68 h 3992"/>
                <a:gd name="T2" fmla="*/ 616 w 4137"/>
                <a:gd name="T3" fmla="*/ 2 h 3992"/>
                <a:gd name="T4" fmla="*/ 893 w 4137"/>
                <a:gd name="T5" fmla="*/ 105 h 3992"/>
                <a:gd name="T6" fmla="*/ 1227 w 4137"/>
                <a:gd name="T7" fmla="*/ 198 h 3992"/>
                <a:gd name="T8" fmla="*/ 1337 w 4137"/>
                <a:gd name="T9" fmla="*/ 327 h 3992"/>
                <a:gd name="T10" fmla="*/ 1458 w 4137"/>
                <a:gd name="T11" fmla="*/ 485 h 3992"/>
                <a:gd name="T12" fmla="*/ 1574 w 4137"/>
                <a:gd name="T13" fmla="*/ 700 h 3992"/>
                <a:gd name="T14" fmla="*/ 1623 w 4137"/>
                <a:gd name="T15" fmla="*/ 786 h 3992"/>
                <a:gd name="T16" fmla="*/ 1780 w 4137"/>
                <a:gd name="T17" fmla="*/ 1046 h 3992"/>
                <a:gd name="T18" fmla="*/ 1874 w 4137"/>
                <a:gd name="T19" fmla="*/ 1293 h 3992"/>
                <a:gd name="T20" fmla="*/ 2045 w 4137"/>
                <a:gd name="T21" fmla="*/ 1461 h 3992"/>
                <a:gd name="T22" fmla="*/ 2302 w 4137"/>
                <a:gd name="T23" fmla="*/ 1468 h 3992"/>
                <a:gd name="T24" fmla="*/ 2485 w 4137"/>
                <a:gd name="T25" fmla="*/ 1457 h 3992"/>
                <a:gd name="T26" fmla="*/ 2681 w 4137"/>
                <a:gd name="T27" fmla="*/ 1624 h 3992"/>
                <a:gd name="T28" fmla="*/ 2844 w 4137"/>
                <a:gd name="T29" fmla="*/ 1695 h 3992"/>
                <a:gd name="T30" fmla="*/ 2942 w 4137"/>
                <a:gd name="T31" fmla="*/ 1854 h 3992"/>
                <a:gd name="T32" fmla="*/ 3074 w 4137"/>
                <a:gd name="T33" fmla="*/ 2101 h 3992"/>
                <a:gd name="T34" fmla="*/ 3345 w 4137"/>
                <a:gd name="T35" fmla="*/ 2034 h 3992"/>
                <a:gd name="T36" fmla="*/ 3520 w 4137"/>
                <a:gd name="T37" fmla="*/ 1878 h 3992"/>
                <a:gd name="T38" fmla="*/ 3652 w 4137"/>
                <a:gd name="T39" fmla="*/ 1771 h 3992"/>
                <a:gd name="T40" fmla="*/ 3909 w 4137"/>
                <a:gd name="T41" fmla="*/ 1599 h 3992"/>
                <a:gd name="T42" fmla="*/ 4124 w 4137"/>
                <a:gd name="T43" fmla="*/ 1502 h 3992"/>
                <a:gd name="T44" fmla="*/ 4074 w 4137"/>
                <a:gd name="T45" fmla="*/ 1766 h 3992"/>
                <a:gd name="T46" fmla="*/ 4009 w 4137"/>
                <a:gd name="T47" fmla="*/ 2032 h 3992"/>
                <a:gd name="T48" fmla="*/ 3993 w 4137"/>
                <a:gd name="T49" fmla="*/ 2413 h 3992"/>
                <a:gd name="T50" fmla="*/ 3947 w 4137"/>
                <a:gd name="T51" fmla="*/ 2706 h 3992"/>
                <a:gd name="T52" fmla="*/ 3915 w 4137"/>
                <a:gd name="T53" fmla="*/ 3042 h 3992"/>
                <a:gd name="T54" fmla="*/ 3518 w 4137"/>
                <a:gd name="T55" fmla="*/ 3043 h 3992"/>
                <a:gd name="T56" fmla="*/ 3363 w 4137"/>
                <a:gd name="T57" fmla="*/ 3261 h 3992"/>
                <a:gd name="T58" fmla="*/ 3446 w 4137"/>
                <a:gd name="T59" fmla="*/ 3579 h 3992"/>
                <a:gd name="T60" fmla="*/ 3484 w 4137"/>
                <a:gd name="T61" fmla="*/ 3907 h 3992"/>
                <a:gd name="T62" fmla="*/ 3256 w 4137"/>
                <a:gd name="T63" fmla="*/ 3855 h 3992"/>
                <a:gd name="T64" fmla="*/ 3121 w 4137"/>
                <a:gd name="T65" fmla="*/ 3790 h 3992"/>
                <a:gd name="T66" fmla="*/ 2932 w 4137"/>
                <a:gd name="T67" fmla="*/ 3832 h 3992"/>
                <a:gd name="T68" fmla="*/ 2812 w 4137"/>
                <a:gd name="T69" fmla="*/ 3991 h 3992"/>
                <a:gd name="T70" fmla="*/ 2588 w 4137"/>
                <a:gd name="T71" fmla="*/ 3700 h 3992"/>
                <a:gd name="T72" fmla="*/ 2480 w 4137"/>
                <a:gd name="T73" fmla="*/ 3784 h 3992"/>
                <a:gd name="T74" fmla="*/ 2322 w 4137"/>
                <a:gd name="T75" fmla="*/ 3737 h 3992"/>
                <a:gd name="T76" fmla="*/ 2178 w 4137"/>
                <a:gd name="T77" fmla="*/ 3632 h 3992"/>
                <a:gd name="T78" fmla="*/ 2098 w 4137"/>
                <a:gd name="T79" fmla="*/ 3465 h 3992"/>
                <a:gd name="T80" fmla="*/ 1802 w 4137"/>
                <a:gd name="T81" fmla="*/ 3460 h 3992"/>
                <a:gd name="T82" fmla="*/ 1598 w 4137"/>
                <a:gd name="T83" fmla="*/ 3370 h 3992"/>
                <a:gd name="T84" fmla="*/ 1383 w 4137"/>
                <a:gd name="T85" fmla="*/ 3393 h 3992"/>
                <a:gd name="T86" fmla="*/ 1134 w 4137"/>
                <a:gd name="T87" fmla="*/ 3214 h 3992"/>
                <a:gd name="T88" fmla="*/ 974 w 4137"/>
                <a:gd name="T89" fmla="*/ 3093 h 3992"/>
                <a:gd name="T90" fmla="*/ 869 w 4137"/>
                <a:gd name="T91" fmla="*/ 2964 h 3992"/>
                <a:gd name="T92" fmla="*/ 961 w 4137"/>
                <a:gd name="T93" fmla="*/ 2837 h 3992"/>
                <a:gd name="T94" fmla="*/ 855 w 4137"/>
                <a:gd name="T95" fmla="*/ 2860 h 3992"/>
                <a:gd name="T96" fmla="*/ 705 w 4137"/>
                <a:gd name="T97" fmla="*/ 2767 h 3992"/>
                <a:gd name="T98" fmla="*/ 803 w 4137"/>
                <a:gd name="T99" fmla="*/ 2410 h 3992"/>
                <a:gd name="T100" fmla="*/ 1094 w 4137"/>
                <a:gd name="T101" fmla="*/ 2176 h 3992"/>
                <a:gd name="T102" fmla="*/ 1163 w 4137"/>
                <a:gd name="T103" fmla="*/ 1909 h 3992"/>
                <a:gd name="T104" fmla="*/ 1242 w 4137"/>
                <a:gd name="T105" fmla="*/ 1570 h 3992"/>
                <a:gd name="T106" fmla="*/ 1302 w 4137"/>
                <a:gd name="T107" fmla="*/ 1221 h 3992"/>
                <a:gd name="T108" fmla="*/ 1361 w 4137"/>
                <a:gd name="T109" fmla="*/ 926 h 3992"/>
                <a:gd name="T110" fmla="*/ 1089 w 4137"/>
                <a:gd name="T111" fmla="*/ 774 h 3992"/>
                <a:gd name="T112" fmla="*/ 912 w 4137"/>
                <a:gd name="T113" fmla="*/ 916 h 3992"/>
                <a:gd name="T114" fmla="*/ 669 w 4137"/>
                <a:gd name="T115" fmla="*/ 959 h 3992"/>
                <a:gd name="T116" fmla="*/ 505 w 4137"/>
                <a:gd name="T117" fmla="*/ 840 h 3992"/>
                <a:gd name="T118" fmla="*/ 429 w 4137"/>
                <a:gd name="T119" fmla="*/ 592 h 3992"/>
                <a:gd name="T120" fmla="*/ 262 w 4137"/>
                <a:gd name="T121" fmla="*/ 518 h 3992"/>
                <a:gd name="T122" fmla="*/ 0 w 4137"/>
                <a:gd name="T123" fmla="*/ 496 h 3992"/>
                <a:gd name="T124" fmla="*/ 87 w 4137"/>
                <a:gd name="T125" fmla="*/ 216 h 3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37" h="3992">
                  <a:moveTo>
                    <a:pt x="49" y="156"/>
                  </a:moveTo>
                  <a:lnTo>
                    <a:pt x="60" y="153"/>
                  </a:lnTo>
                  <a:lnTo>
                    <a:pt x="71" y="150"/>
                  </a:lnTo>
                  <a:lnTo>
                    <a:pt x="82" y="145"/>
                  </a:lnTo>
                  <a:lnTo>
                    <a:pt x="92" y="139"/>
                  </a:lnTo>
                  <a:lnTo>
                    <a:pt x="102" y="132"/>
                  </a:lnTo>
                  <a:lnTo>
                    <a:pt x="114" y="124"/>
                  </a:lnTo>
                  <a:lnTo>
                    <a:pt x="120" y="120"/>
                  </a:lnTo>
                  <a:lnTo>
                    <a:pt x="127" y="118"/>
                  </a:lnTo>
                  <a:lnTo>
                    <a:pt x="134" y="115"/>
                  </a:lnTo>
                  <a:lnTo>
                    <a:pt x="144" y="114"/>
                  </a:lnTo>
                  <a:lnTo>
                    <a:pt x="161" y="114"/>
                  </a:lnTo>
                  <a:lnTo>
                    <a:pt x="175" y="113"/>
                  </a:lnTo>
                  <a:lnTo>
                    <a:pt x="182" y="112"/>
                  </a:lnTo>
                  <a:lnTo>
                    <a:pt x="187" y="111"/>
                  </a:lnTo>
                  <a:lnTo>
                    <a:pt x="192" y="108"/>
                  </a:lnTo>
                  <a:lnTo>
                    <a:pt x="195" y="106"/>
                  </a:lnTo>
                  <a:lnTo>
                    <a:pt x="202" y="97"/>
                  </a:lnTo>
                  <a:lnTo>
                    <a:pt x="212" y="89"/>
                  </a:lnTo>
                  <a:lnTo>
                    <a:pt x="217" y="86"/>
                  </a:lnTo>
                  <a:lnTo>
                    <a:pt x="222" y="82"/>
                  </a:lnTo>
                  <a:lnTo>
                    <a:pt x="228" y="80"/>
                  </a:lnTo>
                  <a:lnTo>
                    <a:pt x="234" y="77"/>
                  </a:lnTo>
                  <a:lnTo>
                    <a:pt x="245" y="76"/>
                  </a:lnTo>
                  <a:lnTo>
                    <a:pt x="255" y="77"/>
                  </a:lnTo>
                  <a:lnTo>
                    <a:pt x="262" y="80"/>
                  </a:lnTo>
                  <a:lnTo>
                    <a:pt x="269" y="82"/>
                  </a:lnTo>
                  <a:lnTo>
                    <a:pt x="275" y="84"/>
                  </a:lnTo>
                  <a:lnTo>
                    <a:pt x="283" y="86"/>
                  </a:lnTo>
                  <a:lnTo>
                    <a:pt x="293" y="84"/>
                  </a:lnTo>
                  <a:lnTo>
                    <a:pt x="302" y="81"/>
                  </a:lnTo>
                  <a:lnTo>
                    <a:pt x="313" y="76"/>
                  </a:lnTo>
                  <a:lnTo>
                    <a:pt x="326" y="71"/>
                  </a:lnTo>
                  <a:lnTo>
                    <a:pt x="334" y="69"/>
                  </a:lnTo>
                  <a:lnTo>
                    <a:pt x="341" y="68"/>
                  </a:lnTo>
                  <a:lnTo>
                    <a:pt x="348" y="68"/>
                  </a:lnTo>
                  <a:lnTo>
                    <a:pt x="357" y="68"/>
                  </a:lnTo>
                  <a:lnTo>
                    <a:pt x="371" y="69"/>
                  </a:lnTo>
                  <a:lnTo>
                    <a:pt x="385" y="68"/>
                  </a:lnTo>
                  <a:lnTo>
                    <a:pt x="396" y="65"/>
                  </a:lnTo>
                  <a:lnTo>
                    <a:pt x="407" y="61"/>
                  </a:lnTo>
                  <a:lnTo>
                    <a:pt x="415" y="53"/>
                  </a:lnTo>
                  <a:lnTo>
                    <a:pt x="425" y="46"/>
                  </a:lnTo>
                  <a:lnTo>
                    <a:pt x="430" y="43"/>
                  </a:lnTo>
                  <a:lnTo>
                    <a:pt x="436" y="40"/>
                  </a:lnTo>
                  <a:lnTo>
                    <a:pt x="444" y="38"/>
                  </a:lnTo>
                  <a:lnTo>
                    <a:pt x="449" y="37"/>
                  </a:lnTo>
                  <a:lnTo>
                    <a:pt x="463" y="37"/>
                  </a:lnTo>
                  <a:lnTo>
                    <a:pt x="473" y="34"/>
                  </a:lnTo>
                  <a:lnTo>
                    <a:pt x="477" y="33"/>
                  </a:lnTo>
                  <a:lnTo>
                    <a:pt x="480" y="31"/>
                  </a:lnTo>
                  <a:lnTo>
                    <a:pt x="483" y="29"/>
                  </a:lnTo>
                  <a:lnTo>
                    <a:pt x="485" y="25"/>
                  </a:lnTo>
                  <a:lnTo>
                    <a:pt x="489" y="18"/>
                  </a:lnTo>
                  <a:lnTo>
                    <a:pt x="495" y="12"/>
                  </a:lnTo>
                  <a:lnTo>
                    <a:pt x="498" y="10"/>
                  </a:lnTo>
                  <a:lnTo>
                    <a:pt x="502" y="7"/>
                  </a:lnTo>
                  <a:lnTo>
                    <a:pt x="505" y="6"/>
                  </a:lnTo>
                  <a:lnTo>
                    <a:pt x="510" y="6"/>
                  </a:lnTo>
                  <a:lnTo>
                    <a:pt x="520" y="7"/>
                  </a:lnTo>
                  <a:lnTo>
                    <a:pt x="527" y="10"/>
                  </a:lnTo>
                  <a:lnTo>
                    <a:pt x="533" y="13"/>
                  </a:lnTo>
                  <a:lnTo>
                    <a:pt x="536" y="15"/>
                  </a:lnTo>
                  <a:lnTo>
                    <a:pt x="540" y="18"/>
                  </a:lnTo>
                  <a:lnTo>
                    <a:pt x="545" y="19"/>
                  </a:lnTo>
                  <a:lnTo>
                    <a:pt x="548" y="19"/>
                  </a:lnTo>
                  <a:lnTo>
                    <a:pt x="551" y="18"/>
                  </a:lnTo>
                  <a:lnTo>
                    <a:pt x="553" y="17"/>
                  </a:lnTo>
                  <a:lnTo>
                    <a:pt x="556" y="14"/>
                  </a:lnTo>
                  <a:lnTo>
                    <a:pt x="561" y="8"/>
                  </a:lnTo>
                  <a:lnTo>
                    <a:pt x="566" y="5"/>
                  </a:lnTo>
                  <a:lnTo>
                    <a:pt x="571" y="4"/>
                  </a:lnTo>
                  <a:lnTo>
                    <a:pt x="577" y="4"/>
                  </a:lnTo>
                  <a:lnTo>
                    <a:pt x="584" y="8"/>
                  </a:lnTo>
                  <a:lnTo>
                    <a:pt x="589" y="12"/>
                  </a:lnTo>
                  <a:lnTo>
                    <a:pt x="596" y="6"/>
                  </a:lnTo>
                  <a:lnTo>
                    <a:pt x="608" y="0"/>
                  </a:lnTo>
                  <a:lnTo>
                    <a:pt x="616" y="2"/>
                  </a:lnTo>
                  <a:lnTo>
                    <a:pt x="625" y="7"/>
                  </a:lnTo>
                  <a:lnTo>
                    <a:pt x="636" y="12"/>
                  </a:lnTo>
                  <a:lnTo>
                    <a:pt x="647" y="17"/>
                  </a:lnTo>
                  <a:lnTo>
                    <a:pt x="658" y="19"/>
                  </a:lnTo>
                  <a:lnTo>
                    <a:pt x="668" y="21"/>
                  </a:lnTo>
                  <a:lnTo>
                    <a:pt x="673" y="23"/>
                  </a:lnTo>
                  <a:lnTo>
                    <a:pt x="678" y="25"/>
                  </a:lnTo>
                  <a:lnTo>
                    <a:pt x="682" y="27"/>
                  </a:lnTo>
                  <a:lnTo>
                    <a:pt x="687" y="31"/>
                  </a:lnTo>
                  <a:lnTo>
                    <a:pt x="694" y="39"/>
                  </a:lnTo>
                  <a:lnTo>
                    <a:pt x="702" y="46"/>
                  </a:lnTo>
                  <a:lnTo>
                    <a:pt x="706" y="49"/>
                  </a:lnTo>
                  <a:lnTo>
                    <a:pt x="711" y="51"/>
                  </a:lnTo>
                  <a:lnTo>
                    <a:pt x="717" y="52"/>
                  </a:lnTo>
                  <a:lnTo>
                    <a:pt x="724" y="52"/>
                  </a:lnTo>
                  <a:lnTo>
                    <a:pt x="737" y="51"/>
                  </a:lnTo>
                  <a:lnTo>
                    <a:pt x="748" y="49"/>
                  </a:lnTo>
                  <a:lnTo>
                    <a:pt x="759" y="46"/>
                  </a:lnTo>
                  <a:lnTo>
                    <a:pt x="769" y="45"/>
                  </a:lnTo>
                  <a:lnTo>
                    <a:pt x="774" y="46"/>
                  </a:lnTo>
                  <a:lnTo>
                    <a:pt x="780" y="48"/>
                  </a:lnTo>
                  <a:lnTo>
                    <a:pt x="785" y="50"/>
                  </a:lnTo>
                  <a:lnTo>
                    <a:pt x="789" y="53"/>
                  </a:lnTo>
                  <a:lnTo>
                    <a:pt x="798" y="61"/>
                  </a:lnTo>
                  <a:lnTo>
                    <a:pt x="804" y="69"/>
                  </a:lnTo>
                  <a:lnTo>
                    <a:pt x="809" y="78"/>
                  </a:lnTo>
                  <a:lnTo>
                    <a:pt x="813" y="88"/>
                  </a:lnTo>
                  <a:lnTo>
                    <a:pt x="819" y="96"/>
                  </a:lnTo>
                  <a:lnTo>
                    <a:pt x="825" y="103"/>
                  </a:lnTo>
                  <a:lnTo>
                    <a:pt x="831" y="107"/>
                  </a:lnTo>
                  <a:lnTo>
                    <a:pt x="841" y="111"/>
                  </a:lnTo>
                  <a:lnTo>
                    <a:pt x="845" y="111"/>
                  </a:lnTo>
                  <a:lnTo>
                    <a:pt x="850" y="111"/>
                  </a:lnTo>
                  <a:lnTo>
                    <a:pt x="855" y="111"/>
                  </a:lnTo>
                  <a:lnTo>
                    <a:pt x="860" y="109"/>
                  </a:lnTo>
                  <a:lnTo>
                    <a:pt x="870" y="106"/>
                  </a:lnTo>
                  <a:lnTo>
                    <a:pt x="882" y="103"/>
                  </a:lnTo>
                  <a:lnTo>
                    <a:pt x="887" y="103"/>
                  </a:lnTo>
                  <a:lnTo>
                    <a:pt x="893" y="105"/>
                  </a:lnTo>
                  <a:lnTo>
                    <a:pt x="899" y="107"/>
                  </a:lnTo>
                  <a:lnTo>
                    <a:pt x="904" y="109"/>
                  </a:lnTo>
                  <a:lnTo>
                    <a:pt x="921" y="125"/>
                  </a:lnTo>
                  <a:lnTo>
                    <a:pt x="936" y="133"/>
                  </a:lnTo>
                  <a:lnTo>
                    <a:pt x="938" y="134"/>
                  </a:lnTo>
                  <a:lnTo>
                    <a:pt x="942" y="134"/>
                  </a:lnTo>
                  <a:lnTo>
                    <a:pt x="945" y="133"/>
                  </a:lnTo>
                  <a:lnTo>
                    <a:pt x="949" y="132"/>
                  </a:lnTo>
                  <a:lnTo>
                    <a:pt x="951" y="130"/>
                  </a:lnTo>
                  <a:lnTo>
                    <a:pt x="955" y="127"/>
                  </a:lnTo>
                  <a:lnTo>
                    <a:pt x="956" y="125"/>
                  </a:lnTo>
                  <a:lnTo>
                    <a:pt x="958" y="121"/>
                  </a:lnTo>
                  <a:lnTo>
                    <a:pt x="962" y="112"/>
                  </a:lnTo>
                  <a:lnTo>
                    <a:pt x="968" y="102"/>
                  </a:lnTo>
                  <a:lnTo>
                    <a:pt x="971" y="96"/>
                  </a:lnTo>
                  <a:lnTo>
                    <a:pt x="975" y="93"/>
                  </a:lnTo>
                  <a:lnTo>
                    <a:pt x="980" y="90"/>
                  </a:lnTo>
                  <a:lnTo>
                    <a:pt x="983" y="88"/>
                  </a:lnTo>
                  <a:lnTo>
                    <a:pt x="994" y="88"/>
                  </a:lnTo>
                  <a:lnTo>
                    <a:pt x="1008" y="87"/>
                  </a:lnTo>
                  <a:lnTo>
                    <a:pt x="1022" y="86"/>
                  </a:lnTo>
                  <a:lnTo>
                    <a:pt x="1036" y="87"/>
                  </a:lnTo>
                  <a:lnTo>
                    <a:pt x="1049" y="90"/>
                  </a:lnTo>
                  <a:lnTo>
                    <a:pt x="1061" y="95"/>
                  </a:lnTo>
                  <a:lnTo>
                    <a:pt x="1072" y="102"/>
                  </a:lnTo>
                  <a:lnTo>
                    <a:pt x="1083" y="108"/>
                  </a:lnTo>
                  <a:lnTo>
                    <a:pt x="1094" y="114"/>
                  </a:lnTo>
                  <a:lnTo>
                    <a:pt x="1108" y="120"/>
                  </a:lnTo>
                  <a:lnTo>
                    <a:pt x="1122" y="124"/>
                  </a:lnTo>
                  <a:lnTo>
                    <a:pt x="1134" y="126"/>
                  </a:lnTo>
                  <a:lnTo>
                    <a:pt x="1140" y="127"/>
                  </a:lnTo>
                  <a:lnTo>
                    <a:pt x="1147" y="130"/>
                  </a:lnTo>
                  <a:lnTo>
                    <a:pt x="1154" y="133"/>
                  </a:lnTo>
                  <a:lnTo>
                    <a:pt x="1160" y="137"/>
                  </a:lnTo>
                  <a:lnTo>
                    <a:pt x="1173" y="147"/>
                  </a:lnTo>
                  <a:lnTo>
                    <a:pt x="1187" y="160"/>
                  </a:lnTo>
                  <a:lnTo>
                    <a:pt x="1201" y="176"/>
                  </a:lnTo>
                  <a:lnTo>
                    <a:pt x="1217" y="190"/>
                  </a:lnTo>
                  <a:lnTo>
                    <a:pt x="1227" y="198"/>
                  </a:lnTo>
                  <a:lnTo>
                    <a:pt x="1236" y="206"/>
                  </a:lnTo>
                  <a:lnTo>
                    <a:pt x="1247" y="214"/>
                  </a:lnTo>
                  <a:lnTo>
                    <a:pt x="1259" y="221"/>
                  </a:lnTo>
                  <a:lnTo>
                    <a:pt x="1266" y="222"/>
                  </a:lnTo>
                  <a:lnTo>
                    <a:pt x="1273" y="222"/>
                  </a:lnTo>
                  <a:lnTo>
                    <a:pt x="1282" y="221"/>
                  </a:lnTo>
                  <a:lnTo>
                    <a:pt x="1289" y="221"/>
                  </a:lnTo>
                  <a:lnTo>
                    <a:pt x="1291" y="221"/>
                  </a:lnTo>
                  <a:lnTo>
                    <a:pt x="1294" y="221"/>
                  </a:lnTo>
                  <a:lnTo>
                    <a:pt x="1296" y="222"/>
                  </a:lnTo>
                  <a:lnTo>
                    <a:pt x="1297" y="225"/>
                  </a:lnTo>
                  <a:lnTo>
                    <a:pt x="1299" y="231"/>
                  </a:lnTo>
                  <a:lnTo>
                    <a:pt x="1299" y="239"/>
                  </a:lnTo>
                  <a:lnTo>
                    <a:pt x="1299" y="244"/>
                  </a:lnTo>
                  <a:lnTo>
                    <a:pt x="1298" y="248"/>
                  </a:lnTo>
                  <a:lnTo>
                    <a:pt x="1297" y="253"/>
                  </a:lnTo>
                  <a:lnTo>
                    <a:pt x="1295" y="257"/>
                  </a:lnTo>
                  <a:lnTo>
                    <a:pt x="1292" y="260"/>
                  </a:lnTo>
                  <a:lnTo>
                    <a:pt x="1290" y="263"/>
                  </a:lnTo>
                  <a:lnTo>
                    <a:pt x="1286" y="265"/>
                  </a:lnTo>
                  <a:lnTo>
                    <a:pt x="1283" y="266"/>
                  </a:lnTo>
                  <a:lnTo>
                    <a:pt x="1278" y="270"/>
                  </a:lnTo>
                  <a:lnTo>
                    <a:pt x="1273" y="275"/>
                  </a:lnTo>
                  <a:lnTo>
                    <a:pt x="1272" y="279"/>
                  </a:lnTo>
                  <a:lnTo>
                    <a:pt x="1272" y="284"/>
                  </a:lnTo>
                  <a:lnTo>
                    <a:pt x="1274" y="289"/>
                  </a:lnTo>
                  <a:lnTo>
                    <a:pt x="1280" y="294"/>
                  </a:lnTo>
                  <a:lnTo>
                    <a:pt x="1283" y="295"/>
                  </a:lnTo>
                  <a:lnTo>
                    <a:pt x="1288" y="297"/>
                  </a:lnTo>
                  <a:lnTo>
                    <a:pt x="1291" y="298"/>
                  </a:lnTo>
                  <a:lnTo>
                    <a:pt x="1296" y="298"/>
                  </a:lnTo>
                  <a:lnTo>
                    <a:pt x="1305" y="300"/>
                  </a:lnTo>
                  <a:lnTo>
                    <a:pt x="1316" y="302"/>
                  </a:lnTo>
                  <a:lnTo>
                    <a:pt x="1320" y="303"/>
                  </a:lnTo>
                  <a:lnTo>
                    <a:pt x="1324" y="305"/>
                  </a:lnTo>
                  <a:lnTo>
                    <a:pt x="1327" y="308"/>
                  </a:lnTo>
                  <a:lnTo>
                    <a:pt x="1329" y="311"/>
                  </a:lnTo>
                  <a:lnTo>
                    <a:pt x="1334" y="319"/>
                  </a:lnTo>
                  <a:lnTo>
                    <a:pt x="1337" y="327"/>
                  </a:lnTo>
                  <a:lnTo>
                    <a:pt x="1343" y="335"/>
                  </a:lnTo>
                  <a:lnTo>
                    <a:pt x="1351" y="341"/>
                  </a:lnTo>
                  <a:lnTo>
                    <a:pt x="1367" y="351"/>
                  </a:lnTo>
                  <a:lnTo>
                    <a:pt x="1381" y="360"/>
                  </a:lnTo>
                  <a:lnTo>
                    <a:pt x="1386" y="366"/>
                  </a:lnTo>
                  <a:lnTo>
                    <a:pt x="1389" y="373"/>
                  </a:lnTo>
                  <a:lnTo>
                    <a:pt x="1390" y="379"/>
                  </a:lnTo>
                  <a:lnTo>
                    <a:pt x="1387" y="386"/>
                  </a:lnTo>
                  <a:lnTo>
                    <a:pt x="1386" y="392"/>
                  </a:lnTo>
                  <a:lnTo>
                    <a:pt x="1386" y="397"/>
                  </a:lnTo>
                  <a:lnTo>
                    <a:pt x="1387" y="399"/>
                  </a:lnTo>
                  <a:lnTo>
                    <a:pt x="1390" y="401"/>
                  </a:lnTo>
                  <a:lnTo>
                    <a:pt x="1392" y="402"/>
                  </a:lnTo>
                  <a:lnTo>
                    <a:pt x="1395" y="402"/>
                  </a:lnTo>
                  <a:lnTo>
                    <a:pt x="1400" y="403"/>
                  </a:lnTo>
                  <a:lnTo>
                    <a:pt x="1405" y="405"/>
                  </a:lnTo>
                  <a:lnTo>
                    <a:pt x="1409" y="408"/>
                  </a:lnTo>
                  <a:lnTo>
                    <a:pt x="1411" y="411"/>
                  </a:lnTo>
                  <a:lnTo>
                    <a:pt x="1410" y="415"/>
                  </a:lnTo>
                  <a:lnTo>
                    <a:pt x="1406" y="420"/>
                  </a:lnTo>
                  <a:lnTo>
                    <a:pt x="1402" y="423"/>
                  </a:lnTo>
                  <a:lnTo>
                    <a:pt x="1397" y="426"/>
                  </a:lnTo>
                  <a:lnTo>
                    <a:pt x="1392" y="429"/>
                  </a:lnTo>
                  <a:lnTo>
                    <a:pt x="1389" y="433"/>
                  </a:lnTo>
                  <a:lnTo>
                    <a:pt x="1387" y="436"/>
                  </a:lnTo>
                  <a:lnTo>
                    <a:pt x="1387" y="441"/>
                  </a:lnTo>
                  <a:lnTo>
                    <a:pt x="1389" y="445"/>
                  </a:lnTo>
                  <a:lnTo>
                    <a:pt x="1391" y="447"/>
                  </a:lnTo>
                  <a:lnTo>
                    <a:pt x="1395" y="448"/>
                  </a:lnTo>
                  <a:lnTo>
                    <a:pt x="1399" y="449"/>
                  </a:lnTo>
                  <a:lnTo>
                    <a:pt x="1409" y="452"/>
                  </a:lnTo>
                  <a:lnTo>
                    <a:pt x="1418" y="454"/>
                  </a:lnTo>
                  <a:lnTo>
                    <a:pt x="1427" y="456"/>
                  </a:lnTo>
                  <a:lnTo>
                    <a:pt x="1436" y="459"/>
                  </a:lnTo>
                  <a:lnTo>
                    <a:pt x="1444" y="462"/>
                  </a:lnTo>
                  <a:lnTo>
                    <a:pt x="1452" y="467"/>
                  </a:lnTo>
                  <a:lnTo>
                    <a:pt x="1455" y="474"/>
                  </a:lnTo>
                  <a:lnTo>
                    <a:pt x="1458" y="481"/>
                  </a:lnTo>
                  <a:lnTo>
                    <a:pt x="1458" y="485"/>
                  </a:lnTo>
                  <a:lnTo>
                    <a:pt x="1458" y="490"/>
                  </a:lnTo>
                  <a:lnTo>
                    <a:pt x="1456" y="493"/>
                  </a:lnTo>
                  <a:lnTo>
                    <a:pt x="1455" y="498"/>
                  </a:lnTo>
                  <a:lnTo>
                    <a:pt x="1450" y="505"/>
                  </a:lnTo>
                  <a:lnTo>
                    <a:pt x="1446" y="510"/>
                  </a:lnTo>
                  <a:lnTo>
                    <a:pt x="1443" y="513"/>
                  </a:lnTo>
                  <a:lnTo>
                    <a:pt x="1441" y="517"/>
                  </a:lnTo>
                  <a:lnTo>
                    <a:pt x="1441" y="521"/>
                  </a:lnTo>
                  <a:lnTo>
                    <a:pt x="1441" y="524"/>
                  </a:lnTo>
                  <a:lnTo>
                    <a:pt x="1443" y="535"/>
                  </a:lnTo>
                  <a:lnTo>
                    <a:pt x="1449" y="546"/>
                  </a:lnTo>
                  <a:lnTo>
                    <a:pt x="1455" y="555"/>
                  </a:lnTo>
                  <a:lnTo>
                    <a:pt x="1461" y="563"/>
                  </a:lnTo>
                  <a:lnTo>
                    <a:pt x="1468" y="571"/>
                  </a:lnTo>
                  <a:lnTo>
                    <a:pt x="1478" y="579"/>
                  </a:lnTo>
                  <a:lnTo>
                    <a:pt x="1481" y="582"/>
                  </a:lnTo>
                  <a:lnTo>
                    <a:pt x="1486" y="587"/>
                  </a:lnTo>
                  <a:lnTo>
                    <a:pt x="1488" y="591"/>
                  </a:lnTo>
                  <a:lnTo>
                    <a:pt x="1492" y="595"/>
                  </a:lnTo>
                  <a:lnTo>
                    <a:pt x="1497" y="605"/>
                  </a:lnTo>
                  <a:lnTo>
                    <a:pt x="1503" y="612"/>
                  </a:lnTo>
                  <a:lnTo>
                    <a:pt x="1509" y="618"/>
                  </a:lnTo>
                  <a:lnTo>
                    <a:pt x="1516" y="622"/>
                  </a:lnTo>
                  <a:lnTo>
                    <a:pt x="1523" y="626"/>
                  </a:lnTo>
                  <a:lnTo>
                    <a:pt x="1531" y="632"/>
                  </a:lnTo>
                  <a:lnTo>
                    <a:pt x="1534" y="636"/>
                  </a:lnTo>
                  <a:lnTo>
                    <a:pt x="1536" y="639"/>
                  </a:lnTo>
                  <a:lnTo>
                    <a:pt x="1538" y="643"/>
                  </a:lnTo>
                  <a:lnTo>
                    <a:pt x="1540" y="648"/>
                  </a:lnTo>
                  <a:lnTo>
                    <a:pt x="1538" y="664"/>
                  </a:lnTo>
                  <a:lnTo>
                    <a:pt x="1536" y="676"/>
                  </a:lnTo>
                  <a:lnTo>
                    <a:pt x="1536" y="680"/>
                  </a:lnTo>
                  <a:lnTo>
                    <a:pt x="1538" y="683"/>
                  </a:lnTo>
                  <a:lnTo>
                    <a:pt x="1541" y="686"/>
                  </a:lnTo>
                  <a:lnTo>
                    <a:pt x="1546" y="687"/>
                  </a:lnTo>
                  <a:lnTo>
                    <a:pt x="1551" y="688"/>
                  </a:lnTo>
                  <a:lnTo>
                    <a:pt x="1560" y="691"/>
                  </a:lnTo>
                  <a:lnTo>
                    <a:pt x="1568" y="694"/>
                  </a:lnTo>
                  <a:lnTo>
                    <a:pt x="1574" y="700"/>
                  </a:lnTo>
                  <a:lnTo>
                    <a:pt x="1579" y="706"/>
                  </a:lnTo>
                  <a:lnTo>
                    <a:pt x="1581" y="712"/>
                  </a:lnTo>
                  <a:lnTo>
                    <a:pt x="1580" y="718"/>
                  </a:lnTo>
                  <a:lnTo>
                    <a:pt x="1578" y="725"/>
                  </a:lnTo>
                  <a:lnTo>
                    <a:pt x="1575" y="733"/>
                  </a:lnTo>
                  <a:lnTo>
                    <a:pt x="1575" y="740"/>
                  </a:lnTo>
                  <a:lnTo>
                    <a:pt x="1576" y="743"/>
                  </a:lnTo>
                  <a:lnTo>
                    <a:pt x="1579" y="745"/>
                  </a:lnTo>
                  <a:lnTo>
                    <a:pt x="1581" y="748"/>
                  </a:lnTo>
                  <a:lnTo>
                    <a:pt x="1586" y="749"/>
                  </a:lnTo>
                  <a:lnTo>
                    <a:pt x="1594" y="750"/>
                  </a:lnTo>
                  <a:lnTo>
                    <a:pt x="1603" y="751"/>
                  </a:lnTo>
                  <a:lnTo>
                    <a:pt x="1605" y="752"/>
                  </a:lnTo>
                  <a:lnTo>
                    <a:pt x="1607" y="754"/>
                  </a:lnTo>
                  <a:lnTo>
                    <a:pt x="1610" y="756"/>
                  </a:lnTo>
                  <a:lnTo>
                    <a:pt x="1611" y="758"/>
                  </a:lnTo>
                  <a:lnTo>
                    <a:pt x="1611" y="762"/>
                  </a:lnTo>
                  <a:lnTo>
                    <a:pt x="1611" y="764"/>
                  </a:lnTo>
                  <a:lnTo>
                    <a:pt x="1609" y="768"/>
                  </a:lnTo>
                  <a:lnTo>
                    <a:pt x="1607" y="770"/>
                  </a:lnTo>
                  <a:lnTo>
                    <a:pt x="1601" y="776"/>
                  </a:lnTo>
                  <a:lnTo>
                    <a:pt x="1597" y="781"/>
                  </a:lnTo>
                  <a:lnTo>
                    <a:pt x="1592" y="787"/>
                  </a:lnTo>
                  <a:lnTo>
                    <a:pt x="1590" y="793"/>
                  </a:lnTo>
                  <a:lnTo>
                    <a:pt x="1587" y="800"/>
                  </a:lnTo>
                  <a:lnTo>
                    <a:pt x="1588" y="807"/>
                  </a:lnTo>
                  <a:lnTo>
                    <a:pt x="1590" y="811"/>
                  </a:lnTo>
                  <a:lnTo>
                    <a:pt x="1593" y="813"/>
                  </a:lnTo>
                  <a:lnTo>
                    <a:pt x="1595" y="815"/>
                  </a:lnTo>
                  <a:lnTo>
                    <a:pt x="1599" y="817"/>
                  </a:lnTo>
                  <a:lnTo>
                    <a:pt x="1603" y="818"/>
                  </a:lnTo>
                  <a:lnTo>
                    <a:pt x="1606" y="817"/>
                  </a:lnTo>
                  <a:lnTo>
                    <a:pt x="1610" y="815"/>
                  </a:lnTo>
                  <a:lnTo>
                    <a:pt x="1612" y="813"/>
                  </a:lnTo>
                  <a:lnTo>
                    <a:pt x="1616" y="806"/>
                  </a:lnTo>
                  <a:lnTo>
                    <a:pt x="1618" y="796"/>
                  </a:lnTo>
                  <a:lnTo>
                    <a:pt x="1619" y="793"/>
                  </a:lnTo>
                  <a:lnTo>
                    <a:pt x="1620" y="788"/>
                  </a:lnTo>
                  <a:lnTo>
                    <a:pt x="1623" y="786"/>
                  </a:lnTo>
                  <a:lnTo>
                    <a:pt x="1625" y="784"/>
                  </a:lnTo>
                  <a:lnTo>
                    <a:pt x="1629" y="784"/>
                  </a:lnTo>
                  <a:lnTo>
                    <a:pt x="1632" y="786"/>
                  </a:lnTo>
                  <a:lnTo>
                    <a:pt x="1635" y="787"/>
                  </a:lnTo>
                  <a:lnTo>
                    <a:pt x="1638" y="789"/>
                  </a:lnTo>
                  <a:lnTo>
                    <a:pt x="1639" y="792"/>
                  </a:lnTo>
                  <a:lnTo>
                    <a:pt x="1642" y="795"/>
                  </a:lnTo>
                  <a:lnTo>
                    <a:pt x="1643" y="799"/>
                  </a:lnTo>
                  <a:lnTo>
                    <a:pt x="1643" y="802"/>
                  </a:lnTo>
                  <a:lnTo>
                    <a:pt x="1641" y="812"/>
                  </a:lnTo>
                  <a:lnTo>
                    <a:pt x="1637" y="823"/>
                  </a:lnTo>
                  <a:lnTo>
                    <a:pt x="1633" y="834"/>
                  </a:lnTo>
                  <a:lnTo>
                    <a:pt x="1631" y="843"/>
                  </a:lnTo>
                  <a:lnTo>
                    <a:pt x="1630" y="852"/>
                  </a:lnTo>
                  <a:lnTo>
                    <a:pt x="1630" y="862"/>
                  </a:lnTo>
                  <a:lnTo>
                    <a:pt x="1632" y="871"/>
                  </a:lnTo>
                  <a:lnTo>
                    <a:pt x="1636" y="882"/>
                  </a:lnTo>
                  <a:lnTo>
                    <a:pt x="1643" y="893"/>
                  </a:lnTo>
                  <a:lnTo>
                    <a:pt x="1653" y="903"/>
                  </a:lnTo>
                  <a:lnTo>
                    <a:pt x="1662" y="913"/>
                  </a:lnTo>
                  <a:lnTo>
                    <a:pt x="1670" y="921"/>
                  </a:lnTo>
                  <a:lnTo>
                    <a:pt x="1686" y="933"/>
                  </a:lnTo>
                  <a:lnTo>
                    <a:pt x="1701" y="941"/>
                  </a:lnTo>
                  <a:lnTo>
                    <a:pt x="1706" y="945"/>
                  </a:lnTo>
                  <a:lnTo>
                    <a:pt x="1711" y="948"/>
                  </a:lnTo>
                  <a:lnTo>
                    <a:pt x="1716" y="954"/>
                  </a:lnTo>
                  <a:lnTo>
                    <a:pt x="1720" y="960"/>
                  </a:lnTo>
                  <a:lnTo>
                    <a:pt x="1725" y="968"/>
                  </a:lnTo>
                  <a:lnTo>
                    <a:pt x="1731" y="976"/>
                  </a:lnTo>
                  <a:lnTo>
                    <a:pt x="1738" y="984"/>
                  </a:lnTo>
                  <a:lnTo>
                    <a:pt x="1745" y="991"/>
                  </a:lnTo>
                  <a:lnTo>
                    <a:pt x="1752" y="996"/>
                  </a:lnTo>
                  <a:lnTo>
                    <a:pt x="1758" y="1002"/>
                  </a:lnTo>
                  <a:lnTo>
                    <a:pt x="1763" y="1009"/>
                  </a:lnTo>
                  <a:lnTo>
                    <a:pt x="1765" y="1017"/>
                  </a:lnTo>
                  <a:lnTo>
                    <a:pt x="1768" y="1027"/>
                  </a:lnTo>
                  <a:lnTo>
                    <a:pt x="1771" y="1034"/>
                  </a:lnTo>
                  <a:lnTo>
                    <a:pt x="1775" y="1041"/>
                  </a:lnTo>
                  <a:lnTo>
                    <a:pt x="1780" y="1046"/>
                  </a:lnTo>
                  <a:lnTo>
                    <a:pt x="1784" y="1052"/>
                  </a:lnTo>
                  <a:lnTo>
                    <a:pt x="1790" y="1059"/>
                  </a:lnTo>
                  <a:lnTo>
                    <a:pt x="1793" y="1063"/>
                  </a:lnTo>
                  <a:lnTo>
                    <a:pt x="1794" y="1066"/>
                  </a:lnTo>
                  <a:lnTo>
                    <a:pt x="1796" y="1071"/>
                  </a:lnTo>
                  <a:lnTo>
                    <a:pt x="1796" y="1076"/>
                  </a:lnTo>
                  <a:lnTo>
                    <a:pt x="1796" y="1086"/>
                  </a:lnTo>
                  <a:lnTo>
                    <a:pt x="1794" y="1095"/>
                  </a:lnTo>
                  <a:lnTo>
                    <a:pt x="1792" y="1103"/>
                  </a:lnTo>
                  <a:lnTo>
                    <a:pt x="1789" y="1109"/>
                  </a:lnTo>
                  <a:lnTo>
                    <a:pt x="1788" y="1116"/>
                  </a:lnTo>
                  <a:lnTo>
                    <a:pt x="1788" y="1123"/>
                  </a:lnTo>
                  <a:lnTo>
                    <a:pt x="1790" y="1129"/>
                  </a:lnTo>
                  <a:lnTo>
                    <a:pt x="1795" y="1136"/>
                  </a:lnTo>
                  <a:lnTo>
                    <a:pt x="1801" y="1141"/>
                  </a:lnTo>
                  <a:lnTo>
                    <a:pt x="1806" y="1147"/>
                  </a:lnTo>
                  <a:lnTo>
                    <a:pt x="1808" y="1149"/>
                  </a:lnTo>
                  <a:lnTo>
                    <a:pt x="1811" y="1153"/>
                  </a:lnTo>
                  <a:lnTo>
                    <a:pt x="1813" y="1156"/>
                  </a:lnTo>
                  <a:lnTo>
                    <a:pt x="1813" y="1161"/>
                  </a:lnTo>
                  <a:lnTo>
                    <a:pt x="1815" y="1173"/>
                  </a:lnTo>
                  <a:lnTo>
                    <a:pt x="1819" y="1184"/>
                  </a:lnTo>
                  <a:lnTo>
                    <a:pt x="1823" y="1192"/>
                  </a:lnTo>
                  <a:lnTo>
                    <a:pt x="1827" y="1199"/>
                  </a:lnTo>
                  <a:lnTo>
                    <a:pt x="1834" y="1204"/>
                  </a:lnTo>
                  <a:lnTo>
                    <a:pt x="1843" y="1208"/>
                  </a:lnTo>
                  <a:lnTo>
                    <a:pt x="1852" y="1211"/>
                  </a:lnTo>
                  <a:lnTo>
                    <a:pt x="1864" y="1214"/>
                  </a:lnTo>
                  <a:lnTo>
                    <a:pt x="1874" y="1216"/>
                  </a:lnTo>
                  <a:lnTo>
                    <a:pt x="1880" y="1218"/>
                  </a:lnTo>
                  <a:lnTo>
                    <a:pt x="1882" y="1219"/>
                  </a:lnTo>
                  <a:lnTo>
                    <a:pt x="1883" y="1222"/>
                  </a:lnTo>
                  <a:lnTo>
                    <a:pt x="1884" y="1227"/>
                  </a:lnTo>
                  <a:lnTo>
                    <a:pt x="1884" y="1231"/>
                  </a:lnTo>
                  <a:lnTo>
                    <a:pt x="1883" y="1244"/>
                  </a:lnTo>
                  <a:lnTo>
                    <a:pt x="1881" y="1259"/>
                  </a:lnTo>
                  <a:lnTo>
                    <a:pt x="1878" y="1273"/>
                  </a:lnTo>
                  <a:lnTo>
                    <a:pt x="1876" y="1284"/>
                  </a:lnTo>
                  <a:lnTo>
                    <a:pt x="1874" y="1293"/>
                  </a:lnTo>
                  <a:lnTo>
                    <a:pt x="1874" y="1302"/>
                  </a:lnTo>
                  <a:lnTo>
                    <a:pt x="1875" y="1310"/>
                  </a:lnTo>
                  <a:lnTo>
                    <a:pt x="1877" y="1317"/>
                  </a:lnTo>
                  <a:lnTo>
                    <a:pt x="1881" y="1323"/>
                  </a:lnTo>
                  <a:lnTo>
                    <a:pt x="1884" y="1331"/>
                  </a:lnTo>
                  <a:lnTo>
                    <a:pt x="1888" y="1340"/>
                  </a:lnTo>
                  <a:lnTo>
                    <a:pt x="1889" y="1349"/>
                  </a:lnTo>
                  <a:lnTo>
                    <a:pt x="1890" y="1361"/>
                  </a:lnTo>
                  <a:lnTo>
                    <a:pt x="1891" y="1373"/>
                  </a:lnTo>
                  <a:lnTo>
                    <a:pt x="1894" y="1384"/>
                  </a:lnTo>
                  <a:lnTo>
                    <a:pt x="1896" y="1391"/>
                  </a:lnTo>
                  <a:lnTo>
                    <a:pt x="1902" y="1395"/>
                  </a:lnTo>
                  <a:lnTo>
                    <a:pt x="1912" y="1400"/>
                  </a:lnTo>
                  <a:lnTo>
                    <a:pt x="1921" y="1404"/>
                  </a:lnTo>
                  <a:lnTo>
                    <a:pt x="1928" y="1406"/>
                  </a:lnTo>
                  <a:lnTo>
                    <a:pt x="1933" y="1408"/>
                  </a:lnTo>
                  <a:lnTo>
                    <a:pt x="1938" y="1411"/>
                  </a:lnTo>
                  <a:lnTo>
                    <a:pt x="1940" y="1416"/>
                  </a:lnTo>
                  <a:lnTo>
                    <a:pt x="1943" y="1422"/>
                  </a:lnTo>
                  <a:lnTo>
                    <a:pt x="1944" y="1430"/>
                  </a:lnTo>
                  <a:lnTo>
                    <a:pt x="1945" y="1437"/>
                  </a:lnTo>
                  <a:lnTo>
                    <a:pt x="1947" y="1443"/>
                  </a:lnTo>
                  <a:lnTo>
                    <a:pt x="1951" y="1447"/>
                  </a:lnTo>
                  <a:lnTo>
                    <a:pt x="1956" y="1447"/>
                  </a:lnTo>
                  <a:lnTo>
                    <a:pt x="1960" y="1448"/>
                  </a:lnTo>
                  <a:lnTo>
                    <a:pt x="1965" y="1450"/>
                  </a:lnTo>
                  <a:lnTo>
                    <a:pt x="1971" y="1455"/>
                  </a:lnTo>
                  <a:lnTo>
                    <a:pt x="1977" y="1462"/>
                  </a:lnTo>
                  <a:lnTo>
                    <a:pt x="1985" y="1468"/>
                  </a:lnTo>
                  <a:lnTo>
                    <a:pt x="1989" y="1469"/>
                  </a:lnTo>
                  <a:lnTo>
                    <a:pt x="1994" y="1471"/>
                  </a:lnTo>
                  <a:lnTo>
                    <a:pt x="1998" y="1471"/>
                  </a:lnTo>
                  <a:lnTo>
                    <a:pt x="2004" y="1470"/>
                  </a:lnTo>
                  <a:lnTo>
                    <a:pt x="2015" y="1467"/>
                  </a:lnTo>
                  <a:lnTo>
                    <a:pt x="2026" y="1462"/>
                  </a:lnTo>
                  <a:lnTo>
                    <a:pt x="2031" y="1460"/>
                  </a:lnTo>
                  <a:lnTo>
                    <a:pt x="2035" y="1458"/>
                  </a:lnTo>
                  <a:lnTo>
                    <a:pt x="2040" y="1460"/>
                  </a:lnTo>
                  <a:lnTo>
                    <a:pt x="2045" y="1461"/>
                  </a:lnTo>
                  <a:lnTo>
                    <a:pt x="2054" y="1468"/>
                  </a:lnTo>
                  <a:lnTo>
                    <a:pt x="2065" y="1473"/>
                  </a:lnTo>
                  <a:lnTo>
                    <a:pt x="2070" y="1474"/>
                  </a:lnTo>
                  <a:lnTo>
                    <a:pt x="2076" y="1474"/>
                  </a:lnTo>
                  <a:lnTo>
                    <a:pt x="2083" y="1474"/>
                  </a:lnTo>
                  <a:lnTo>
                    <a:pt x="2090" y="1473"/>
                  </a:lnTo>
                  <a:lnTo>
                    <a:pt x="2109" y="1467"/>
                  </a:lnTo>
                  <a:lnTo>
                    <a:pt x="2124" y="1464"/>
                  </a:lnTo>
                  <a:lnTo>
                    <a:pt x="2135" y="1462"/>
                  </a:lnTo>
                  <a:lnTo>
                    <a:pt x="2146" y="1458"/>
                  </a:lnTo>
                  <a:lnTo>
                    <a:pt x="2154" y="1454"/>
                  </a:lnTo>
                  <a:lnTo>
                    <a:pt x="2160" y="1448"/>
                  </a:lnTo>
                  <a:lnTo>
                    <a:pt x="2165" y="1442"/>
                  </a:lnTo>
                  <a:lnTo>
                    <a:pt x="2172" y="1436"/>
                  </a:lnTo>
                  <a:lnTo>
                    <a:pt x="2176" y="1433"/>
                  </a:lnTo>
                  <a:lnTo>
                    <a:pt x="2180" y="1432"/>
                  </a:lnTo>
                  <a:lnTo>
                    <a:pt x="2185" y="1430"/>
                  </a:lnTo>
                  <a:lnTo>
                    <a:pt x="2190" y="1430"/>
                  </a:lnTo>
                  <a:lnTo>
                    <a:pt x="2202" y="1430"/>
                  </a:lnTo>
                  <a:lnTo>
                    <a:pt x="2216" y="1430"/>
                  </a:lnTo>
                  <a:lnTo>
                    <a:pt x="2230" y="1430"/>
                  </a:lnTo>
                  <a:lnTo>
                    <a:pt x="2243" y="1430"/>
                  </a:lnTo>
                  <a:lnTo>
                    <a:pt x="2248" y="1431"/>
                  </a:lnTo>
                  <a:lnTo>
                    <a:pt x="2253" y="1432"/>
                  </a:lnTo>
                  <a:lnTo>
                    <a:pt x="2255" y="1433"/>
                  </a:lnTo>
                  <a:lnTo>
                    <a:pt x="2258" y="1436"/>
                  </a:lnTo>
                  <a:lnTo>
                    <a:pt x="2260" y="1441"/>
                  </a:lnTo>
                  <a:lnTo>
                    <a:pt x="2259" y="1447"/>
                  </a:lnTo>
                  <a:lnTo>
                    <a:pt x="2259" y="1452"/>
                  </a:lnTo>
                  <a:lnTo>
                    <a:pt x="2258" y="1460"/>
                  </a:lnTo>
                  <a:lnTo>
                    <a:pt x="2258" y="1462"/>
                  </a:lnTo>
                  <a:lnTo>
                    <a:pt x="2259" y="1466"/>
                  </a:lnTo>
                  <a:lnTo>
                    <a:pt x="2260" y="1468"/>
                  </a:lnTo>
                  <a:lnTo>
                    <a:pt x="2261" y="1469"/>
                  </a:lnTo>
                  <a:lnTo>
                    <a:pt x="2267" y="1470"/>
                  </a:lnTo>
                  <a:lnTo>
                    <a:pt x="2275" y="1470"/>
                  </a:lnTo>
                  <a:lnTo>
                    <a:pt x="2284" y="1468"/>
                  </a:lnTo>
                  <a:lnTo>
                    <a:pt x="2293" y="1467"/>
                  </a:lnTo>
                  <a:lnTo>
                    <a:pt x="2302" y="1468"/>
                  </a:lnTo>
                  <a:lnTo>
                    <a:pt x="2309" y="1470"/>
                  </a:lnTo>
                  <a:lnTo>
                    <a:pt x="2317" y="1474"/>
                  </a:lnTo>
                  <a:lnTo>
                    <a:pt x="2323" y="1476"/>
                  </a:lnTo>
                  <a:lnTo>
                    <a:pt x="2329" y="1479"/>
                  </a:lnTo>
                  <a:lnTo>
                    <a:pt x="2336" y="1482"/>
                  </a:lnTo>
                  <a:lnTo>
                    <a:pt x="2341" y="1486"/>
                  </a:lnTo>
                  <a:lnTo>
                    <a:pt x="2346" y="1492"/>
                  </a:lnTo>
                  <a:lnTo>
                    <a:pt x="2347" y="1495"/>
                  </a:lnTo>
                  <a:lnTo>
                    <a:pt x="2348" y="1498"/>
                  </a:lnTo>
                  <a:lnTo>
                    <a:pt x="2350" y="1499"/>
                  </a:lnTo>
                  <a:lnTo>
                    <a:pt x="2353" y="1500"/>
                  </a:lnTo>
                  <a:lnTo>
                    <a:pt x="2360" y="1501"/>
                  </a:lnTo>
                  <a:lnTo>
                    <a:pt x="2368" y="1502"/>
                  </a:lnTo>
                  <a:lnTo>
                    <a:pt x="2375" y="1501"/>
                  </a:lnTo>
                  <a:lnTo>
                    <a:pt x="2382" y="1500"/>
                  </a:lnTo>
                  <a:lnTo>
                    <a:pt x="2387" y="1498"/>
                  </a:lnTo>
                  <a:lnTo>
                    <a:pt x="2391" y="1493"/>
                  </a:lnTo>
                  <a:lnTo>
                    <a:pt x="2394" y="1489"/>
                  </a:lnTo>
                  <a:lnTo>
                    <a:pt x="2400" y="1486"/>
                  </a:lnTo>
                  <a:lnTo>
                    <a:pt x="2406" y="1485"/>
                  </a:lnTo>
                  <a:lnTo>
                    <a:pt x="2415" y="1486"/>
                  </a:lnTo>
                  <a:lnTo>
                    <a:pt x="2424" y="1488"/>
                  </a:lnTo>
                  <a:lnTo>
                    <a:pt x="2434" y="1490"/>
                  </a:lnTo>
                  <a:lnTo>
                    <a:pt x="2437" y="1490"/>
                  </a:lnTo>
                  <a:lnTo>
                    <a:pt x="2442" y="1489"/>
                  </a:lnTo>
                  <a:lnTo>
                    <a:pt x="2444" y="1487"/>
                  </a:lnTo>
                  <a:lnTo>
                    <a:pt x="2447" y="1482"/>
                  </a:lnTo>
                  <a:lnTo>
                    <a:pt x="2450" y="1471"/>
                  </a:lnTo>
                  <a:lnTo>
                    <a:pt x="2451" y="1462"/>
                  </a:lnTo>
                  <a:lnTo>
                    <a:pt x="2453" y="1458"/>
                  </a:lnTo>
                  <a:lnTo>
                    <a:pt x="2454" y="1455"/>
                  </a:lnTo>
                  <a:lnTo>
                    <a:pt x="2457" y="1454"/>
                  </a:lnTo>
                  <a:lnTo>
                    <a:pt x="2461" y="1451"/>
                  </a:lnTo>
                  <a:lnTo>
                    <a:pt x="2466" y="1451"/>
                  </a:lnTo>
                  <a:lnTo>
                    <a:pt x="2470" y="1451"/>
                  </a:lnTo>
                  <a:lnTo>
                    <a:pt x="2474" y="1451"/>
                  </a:lnTo>
                  <a:lnTo>
                    <a:pt x="2478" y="1452"/>
                  </a:lnTo>
                  <a:lnTo>
                    <a:pt x="2481" y="1455"/>
                  </a:lnTo>
                  <a:lnTo>
                    <a:pt x="2485" y="1457"/>
                  </a:lnTo>
                  <a:lnTo>
                    <a:pt x="2487" y="1461"/>
                  </a:lnTo>
                  <a:lnTo>
                    <a:pt x="2489" y="1466"/>
                  </a:lnTo>
                  <a:lnTo>
                    <a:pt x="2492" y="1476"/>
                  </a:lnTo>
                  <a:lnTo>
                    <a:pt x="2494" y="1487"/>
                  </a:lnTo>
                  <a:lnTo>
                    <a:pt x="2498" y="1496"/>
                  </a:lnTo>
                  <a:lnTo>
                    <a:pt x="2501" y="1504"/>
                  </a:lnTo>
                  <a:lnTo>
                    <a:pt x="2502" y="1507"/>
                  </a:lnTo>
                  <a:lnTo>
                    <a:pt x="2505" y="1510"/>
                  </a:lnTo>
                  <a:lnTo>
                    <a:pt x="2508" y="1511"/>
                  </a:lnTo>
                  <a:lnTo>
                    <a:pt x="2512" y="1512"/>
                  </a:lnTo>
                  <a:lnTo>
                    <a:pt x="2519" y="1513"/>
                  </a:lnTo>
                  <a:lnTo>
                    <a:pt x="2529" y="1511"/>
                  </a:lnTo>
                  <a:lnTo>
                    <a:pt x="2537" y="1510"/>
                  </a:lnTo>
                  <a:lnTo>
                    <a:pt x="2544" y="1510"/>
                  </a:lnTo>
                  <a:lnTo>
                    <a:pt x="2548" y="1511"/>
                  </a:lnTo>
                  <a:lnTo>
                    <a:pt x="2550" y="1512"/>
                  </a:lnTo>
                  <a:lnTo>
                    <a:pt x="2552" y="1514"/>
                  </a:lnTo>
                  <a:lnTo>
                    <a:pt x="2555" y="1518"/>
                  </a:lnTo>
                  <a:lnTo>
                    <a:pt x="2557" y="1525"/>
                  </a:lnTo>
                  <a:lnTo>
                    <a:pt x="2561" y="1530"/>
                  </a:lnTo>
                  <a:lnTo>
                    <a:pt x="2562" y="1533"/>
                  </a:lnTo>
                  <a:lnTo>
                    <a:pt x="2564" y="1534"/>
                  </a:lnTo>
                  <a:lnTo>
                    <a:pt x="2568" y="1536"/>
                  </a:lnTo>
                  <a:lnTo>
                    <a:pt x="2571" y="1537"/>
                  </a:lnTo>
                  <a:lnTo>
                    <a:pt x="2581" y="1540"/>
                  </a:lnTo>
                  <a:lnTo>
                    <a:pt x="2592" y="1546"/>
                  </a:lnTo>
                  <a:lnTo>
                    <a:pt x="2602" y="1553"/>
                  </a:lnTo>
                  <a:lnTo>
                    <a:pt x="2612" y="1561"/>
                  </a:lnTo>
                  <a:lnTo>
                    <a:pt x="2618" y="1568"/>
                  </a:lnTo>
                  <a:lnTo>
                    <a:pt x="2624" y="1576"/>
                  </a:lnTo>
                  <a:lnTo>
                    <a:pt x="2627" y="1583"/>
                  </a:lnTo>
                  <a:lnTo>
                    <a:pt x="2631" y="1589"/>
                  </a:lnTo>
                  <a:lnTo>
                    <a:pt x="2636" y="1596"/>
                  </a:lnTo>
                  <a:lnTo>
                    <a:pt x="2644" y="1606"/>
                  </a:lnTo>
                  <a:lnTo>
                    <a:pt x="2650" y="1609"/>
                  </a:lnTo>
                  <a:lnTo>
                    <a:pt x="2655" y="1614"/>
                  </a:lnTo>
                  <a:lnTo>
                    <a:pt x="2662" y="1618"/>
                  </a:lnTo>
                  <a:lnTo>
                    <a:pt x="2668" y="1620"/>
                  </a:lnTo>
                  <a:lnTo>
                    <a:pt x="2681" y="1624"/>
                  </a:lnTo>
                  <a:lnTo>
                    <a:pt x="2693" y="1627"/>
                  </a:lnTo>
                  <a:lnTo>
                    <a:pt x="2703" y="1631"/>
                  </a:lnTo>
                  <a:lnTo>
                    <a:pt x="2712" y="1634"/>
                  </a:lnTo>
                  <a:lnTo>
                    <a:pt x="2721" y="1638"/>
                  </a:lnTo>
                  <a:lnTo>
                    <a:pt x="2733" y="1639"/>
                  </a:lnTo>
                  <a:lnTo>
                    <a:pt x="2739" y="1640"/>
                  </a:lnTo>
                  <a:lnTo>
                    <a:pt x="2745" y="1639"/>
                  </a:lnTo>
                  <a:lnTo>
                    <a:pt x="2751" y="1638"/>
                  </a:lnTo>
                  <a:lnTo>
                    <a:pt x="2756" y="1637"/>
                  </a:lnTo>
                  <a:lnTo>
                    <a:pt x="2764" y="1631"/>
                  </a:lnTo>
                  <a:lnTo>
                    <a:pt x="2775" y="1627"/>
                  </a:lnTo>
                  <a:lnTo>
                    <a:pt x="2779" y="1626"/>
                  </a:lnTo>
                  <a:lnTo>
                    <a:pt x="2785" y="1625"/>
                  </a:lnTo>
                  <a:lnTo>
                    <a:pt x="2790" y="1625"/>
                  </a:lnTo>
                  <a:lnTo>
                    <a:pt x="2796" y="1626"/>
                  </a:lnTo>
                  <a:lnTo>
                    <a:pt x="2807" y="1628"/>
                  </a:lnTo>
                  <a:lnTo>
                    <a:pt x="2817" y="1628"/>
                  </a:lnTo>
                  <a:lnTo>
                    <a:pt x="2822" y="1628"/>
                  </a:lnTo>
                  <a:lnTo>
                    <a:pt x="2827" y="1627"/>
                  </a:lnTo>
                  <a:lnTo>
                    <a:pt x="2832" y="1625"/>
                  </a:lnTo>
                  <a:lnTo>
                    <a:pt x="2835" y="1622"/>
                  </a:lnTo>
                  <a:lnTo>
                    <a:pt x="2842" y="1619"/>
                  </a:lnTo>
                  <a:lnTo>
                    <a:pt x="2848" y="1618"/>
                  </a:lnTo>
                  <a:lnTo>
                    <a:pt x="2852" y="1618"/>
                  </a:lnTo>
                  <a:lnTo>
                    <a:pt x="2854" y="1619"/>
                  </a:lnTo>
                  <a:lnTo>
                    <a:pt x="2857" y="1620"/>
                  </a:lnTo>
                  <a:lnTo>
                    <a:pt x="2859" y="1622"/>
                  </a:lnTo>
                  <a:lnTo>
                    <a:pt x="2860" y="1625"/>
                  </a:lnTo>
                  <a:lnTo>
                    <a:pt x="2861" y="1628"/>
                  </a:lnTo>
                  <a:lnTo>
                    <a:pt x="2861" y="1633"/>
                  </a:lnTo>
                  <a:lnTo>
                    <a:pt x="2861" y="1638"/>
                  </a:lnTo>
                  <a:lnTo>
                    <a:pt x="2859" y="1647"/>
                  </a:lnTo>
                  <a:lnTo>
                    <a:pt x="2856" y="1655"/>
                  </a:lnTo>
                  <a:lnTo>
                    <a:pt x="2852" y="1660"/>
                  </a:lnTo>
                  <a:lnTo>
                    <a:pt x="2848" y="1666"/>
                  </a:lnTo>
                  <a:lnTo>
                    <a:pt x="2845" y="1672"/>
                  </a:lnTo>
                  <a:lnTo>
                    <a:pt x="2845" y="1679"/>
                  </a:lnTo>
                  <a:lnTo>
                    <a:pt x="2845" y="1688"/>
                  </a:lnTo>
                  <a:lnTo>
                    <a:pt x="2844" y="1695"/>
                  </a:lnTo>
                  <a:lnTo>
                    <a:pt x="2842" y="1702"/>
                  </a:lnTo>
                  <a:lnTo>
                    <a:pt x="2840" y="1708"/>
                  </a:lnTo>
                  <a:lnTo>
                    <a:pt x="2838" y="1713"/>
                  </a:lnTo>
                  <a:lnTo>
                    <a:pt x="2837" y="1720"/>
                  </a:lnTo>
                  <a:lnTo>
                    <a:pt x="2838" y="1723"/>
                  </a:lnTo>
                  <a:lnTo>
                    <a:pt x="2838" y="1727"/>
                  </a:lnTo>
                  <a:lnTo>
                    <a:pt x="2840" y="1731"/>
                  </a:lnTo>
                  <a:lnTo>
                    <a:pt x="2842" y="1733"/>
                  </a:lnTo>
                  <a:lnTo>
                    <a:pt x="2848" y="1738"/>
                  </a:lnTo>
                  <a:lnTo>
                    <a:pt x="2854" y="1741"/>
                  </a:lnTo>
                  <a:lnTo>
                    <a:pt x="2858" y="1744"/>
                  </a:lnTo>
                  <a:lnTo>
                    <a:pt x="2860" y="1747"/>
                  </a:lnTo>
                  <a:lnTo>
                    <a:pt x="2863" y="1751"/>
                  </a:lnTo>
                  <a:lnTo>
                    <a:pt x="2864" y="1757"/>
                  </a:lnTo>
                  <a:lnTo>
                    <a:pt x="2866" y="1767"/>
                  </a:lnTo>
                  <a:lnTo>
                    <a:pt x="2870" y="1776"/>
                  </a:lnTo>
                  <a:lnTo>
                    <a:pt x="2871" y="1778"/>
                  </a:lnTo>
                  <a:lnTo>
                    <a:pt x="2875" y="1779"/>
                  </a:lnTo>
                  <a:lnTo>
                    <a:pt x="2877" y="1781"/>
                  </a:lnTo>
                  <a:lnTo>
                    <a:pt x="2880" y="1779"/>
                  </a:lnTo>
                  <a:lnTo>
                    <a:pt x="2889" y="1776"/>
                  </a:lnTo>
                  <a:lnTo>
                    <a:pt x="2896" y="1773"/>
                  </a:lnTo>
                  <a:lnTo>
                    <a:pt x="2903" y="1771"/>
                  </a:lnTo>
                  <a:lnTo>
                    <a:pt x="2910" y="1771"/>
                  </a:lnTo>
                  <a:lnTo>
                    <a:pt x="2914" y="1772"/>
                  </a:lnTo>
                  <a:lnTo>
                    <a:pt x="2916" y="1773"/>
                  </a:lnTo>
                  <a:lnTo>
                    <a:pt x="2919" y="1776"/>
                  </a:lnTo>
                  <a:lnTo>
                    <a:pt x="2921" y="1777"/>
                  </a:lnTo>
                  <a:lnTo>
                    <a:pt x="2922" y="1783"/>
                  </a:lnTo>
                  <a:lnTo>
                    <a:pt x="2923" y="1789"/>
                  </a:lnTo>
                  <a:lnTo>
                    <a:pt x="2923" y="1796"/>
                  </a:lnTo>
                  <a:lnTo>
                    <a:pt x="2924" y="1803"/>
                  </a:lnTo>
                  <a:lnTo>
                    <a:pt x="2926" y="1811"/>
                  </a:lnTo>
                  <a:lnTo>
                    <a:pt x="2929" y="1817"/>
                  </a:lnTo>
                  <a:lnTo>
                    <a:pt x="2934" y="1823"/>
                  </a:lnTo>
                  <a:lnTo>
                    <a:pt x="2938" y="1829"/>
                  </a:lnTo>
                  <a:lnTo>
                    <a:pt x="2940" y="1836"/>
                  </a:lnTo>
                  <a:lnTo>
                    <a:pt x="2941" y="1844"/>
                  </a:lnTo>
                  <a:lnTo>
                    <a:pt x="2942" y="1854"/>
                  </a:lnTo>
                  <a:lnTo>
                    <a:pt x="2942" y="1865"/>
                  </a:lnTo>
                  <a:lnTo>
                    <a:pt x="2942" y="1876"/>
                  </a:lnTo>
                  <a:lnTo>
                    <a:pt x="2942" y="1885"/>
                  </a:lnTo>
                  <a:lnTo>
                    <a:pt x="2941" y="1893"/>
                  </a:lnTo>
                  <a:lnTo>
                    <a:pt x="2939" y="1903"/>
                  </a:lnTo>
                  <a:lnTo>
                    <a:pt x="2935" y="1912"/>
                  </a:lnTo>
                  <a:lnTo>
                    <a:pt x="2929" y="1922"/>
                  </a:lnTo>
                  <a:lnTo>
                    <a:pt x="2924" y="1930"/>
                  </a:lnTo>
                  <a:lnTo>
                    <a:pt x="2922" y="1939"/>
                  </a:lnTo>
                  <a:lnTo>
                    <a:pt x="2921" y="1946"/>
                  </a:lnTo>
                  <a:lnTo>
                    <a:pt x="2922" y="1953"/>
                  </a:lnTo>
                  <a:lnTo>
                    <a:pt x="2923" y="1956"/>
                  </a:lnTo>
                  <a:lnTo>
                    <a:pt x="2924" y="1960"/>
                  </a:lnTo>
                  <a:lnTo>
                    <a:pt x="2928" y="1964"/>
                  </a:lnTo>
                  <a:lnTo>
                    <a:pt x="2932" y="1967"/>
                  </a:lnTo>
                  <a:lnTo>
                    <a:pt x="2940" y="1974"/>
                  </a:lnTo>
                  <a:lnTo>
                    <a:pt x="2948" y="1981"/>
                  </a:lnTo>
                  <a:lnTo>
                    <a:pt x="2960" y="1990"/>
                  </a:lnTo>
                  <a:lnTo>
                    <a:pt x="2974" y="2000"/>
                  </a:lnTo>
                  <a:lnTo>
                    <a:pt x="2983" y="2005"/>
                  </a:lnTo>
                  <a:lnTo>
                    <a:pt x="2991" y="2012"/>
                  </a:lnTo>
                  <a:lnTo>
                    <a:pt x="2997" y="2018"/>
                  </a:lnTo>
                  <a:lnTo>
                    <a:pt x="3004" y="2025"/>
                  </a:lnTo>
                  <a:lnTo>
                    <a:pt x="3012" y="2037"/>
                  </a:lnTo>
                  <a:lnTo>
                    <a:pt x="3018" y="2047"/>
                  </a:lnTo>
                  <a:lnTo>
                    <a:pt x="3021" y="2056"/>
                  </a:lnTo>
                  <a:lnTo>
                    <a:pt x="3023" y="2065"/>
                  </a:lnTo>
                  <a:lnTo>
                    <a:pt x="3024" y="2068"/>
                  </a:lnTo>
                  <a:lnTo>
                    <a:pt x="3027" y="2073"/>
                  </a:lnTo>
                  <a:lnTo>
                    <a:pt x="3029" y="2078"/>
                  </a:lnTo>
                  <a:lnTo>
                    <a:pt x="3033" y="2082"/>
                  </a:lnTo>
                  <a:lnTo>
                    <a:pt x="3037" y="2087"/>
                  </a:lnTo>
                  <a:lnTo>
                    <a:pt x="3042" y="2092"/>
                  </a:lnTo>
                  <a:lnTo>
                    <a:pt x="3047" y="2094"/>
                  </a:lnTo>
                  <a:lnTo>
                    <a:pt x="3050" y="2097"/>
                  </a:lnTo>
                  <a:lnTo>
                    <a:pt x="3056" y="2099"/>
                  </a:lnTo>
                  <a:lnTo>
                    <a:pt x="3062" y="2100"/>
                  </a:lnTo>
                  <a:lnTo>
                    <a:pt x="3068" y="2101"/>
                  </a:lnTo>
                  <a:lnTo>
                    <a:pt x="3074" y="2101"/>
                  </a:lnTo>
                  <a:lnTo>
                    <a:pt x="3081" y="2100"/>
                  </a:lnTo>
                  <a:lnTo>
                    <a:pt x="3087" y="2099"/>
                  </a:lnTo>
                  <a:lnTo>
                    <a:pt x="3093" y="2095"/>
                  </a:lnTo>
                  <a:lnTo>
                    <a:pt x="3098" y="2092"/>
                  </a:lnTo>
                  <a:lnTo>
                    <a:pt x="3105" y="2082"/>
                  </a:lnTo>
                  <a:lnTo>
                    <a:pt x="3111" y="2075"/>
                  </a:lnTo>
                  <a:lnTo>
                    <a:pt x="3115" y="2073"/>
                  </a:lnTo>
                  <a:lnTo>
                    <a:pt x="3118" y="2071"/>
                  </a:lnTo>
                  <a:lnTo>
                    <a:pt x="3123" y="2068"/>
                  </a:lnTo>
                  <a:lnTo>
                    <a:pt x="3129" y="2067"/>
                  </a:lnTo>
                  <a:lnTo>
                    <a:pt x="3142" y="2063"/>
                  </a:lnTo>
                  <a:lnTo>
                    <a:pt x="3154" y="2060"/>
                  </a:lnTo>
                  <a:lnTo>
                    <a:pt x="3165" y="2056"/>
                  </a:lnTo>
                  <a:lnTo>
                    <a:pt x="3174" y="2054"/>
                  </a:lnTo>
                  <a:lnTo>
                    <a:pt x="3182" y="2053"/>
                  </a:lnTo>
                  <a:lnTo>
                    <a:pt x="3191" y="2053"/>
                  </a:lnTo>
                  <a:lnTo>
                    <a:pt x="3196" y="2053"/>
                  </a:lnTo>
                  <a:lnTo>
                    <a:pt x="3200" y="2054"/>
                  </a:lnTo>
                  <a:lnTo>
                    <a:pt x="3205" y="2056"/>
                  </a:lnTo>
                  <a:lnTo>
                    <a:pt x="3209" y="2059"/>
                  </a:lnTo>
                  <a:lnTo>
                    <a:pt x="3218" y="2063"/>
                  </a:lnTo>
                  <a:lnTo>
                    <a:pt x="3228" y="2068"/>
                  </a:lnTo>
                  <a:lnTo>
                    <a:pt x="3231" y="2068"/>
                  </a:lnTo>
                  <a:lnTo>
                    <a:pt x="3236" y="2068"/>
                  </a:lnTo>
                  <a:lnTo>
                    <a:pt x="3239" y="2067"/>
                  </a:lnTo>
                  <a:lnTo>
                    <a:pt x="3242" y="2065"/>
                  </a:lnTo>
                  <a:lnTo>
                    <a:pt x="3247" y="2060"/>
                  </a:lnTo>
                  <a:lnTo>
                    <a:pt x="3253" y="2056"/>
                  </a:lnTo>
                  <a:lnTo>
                    <a:pt x="3260" y="2054"/>
                  </a:lnTo>
                  <a:lnTo>
                    <a:pt x="3268" y="2053"/>
                  </a:lnTo>
                  <a:lnTo>
                    <a:pt x="3282" y="2053"/>
                  </a:lnTo>
                  <a:lnTo>
                    <a:pt x="3300" y="2053"/>
                  </a:lnTo>
                  <a:lnTo>
                    <a:pt x="3310" y="2052"/>
                  </a:lnTo>
                  <a:lnTo>
                    <a:pt x="3318" y="2050"/>
                  </a:lnTo>
                  <a:lnTo>
                    <a:pt x="3325" y="2049"/>
                  </a:lnTo>
                  <a:lnTo>
                    <a:pt x="3330" y="2047"/>
                  </a:lnTo>
                  <a:lnTo>
                    <a:pt x="3337" y="2042"/>
                  </a:lnTo>
                  <a:lnTo>
                    <a:pt x="3343" y="2036"/>
                  </a:lnTo>
                  <a:lnTo>
                    <a:pt x="3345" y="2034"/>
                  </a:lnTo>
                  <a:lnTo>
                    <a:pt x="3349" y="2031"/>
                  </a:lnTo>
                  <a:lnTo>
                    <a:pt x="3354" y="2030"/>
                  </a:lnTo>
                  <a:lnTo>
                    <a:pt x="3358" y="2029"/>
                  </a:lnTo>
                  <a:lnTo>
                    <a:pt x="3368" y="2029"/>
                  </a:lnTo>
                  <a:lnTo>
                    <a:pt x="3377" y="2029"/>
                  </a:lnTo>
                  <a:lnTo>
                    <a:pt x="3382" y="2028"/>
                  </a:lnTo>
                  <a:lnTo>
                    <a:pt x="3387" y="2025"/>
                  </a:lnTo>
                  <a:lnTo>
                    <a:pt x="3392" y="2022"/>
                  </a:lnTo>
                  <a:lnTo>
                    <a:pt x="3395" y="2018"/>
                  </a:lnTo>
                  <a:lnTo>
                    <a:pt x="3405" y="2008"/>
                  </a:lnTo>
                  <a:lnTo>
                    <a:pt x="3414" y="1998"/>
                  </a:lnTo>
                  <a:lnTo>
                    <a:pt x="3419" y="1993"/>
                  </a:lnTo>
                  <a:lnTo>
                    <a:pt x="3425" y="1990"/>
                  </a:lnTo>
                  <a:lnTo>
                    <a:pt x="3430" y="1987"/>
                  </a:lnTo>
                  <a:lnTo>
                    <a:pt x="3433" y="1986"/>
                  </a:lnTo>
                  <a:lnTo>
                    <a:pt x="3448" y="1989"/>
                  </a:lnTo>
                  <a:lnTo>
                    <a:pt x="3464" y="1993"/>
                  </a:lnTo>
                  <a:lnTo>
                    <a:pt x="3470" y="1993"/>
                  </a:lnTo>
                  <a:lnTo>
                    <a:pt x="3476" y="1992"/>
                  </a:lnTo>
                  <a:lnTo>
                    <a:pt x="3482" y="1991"/>
                  </a:lnTo>
                  <a:lnTo>
                    <a:pt x="3488" y="1989"/>
                  </a:lnTo>
                  <a:lnTo>
                    <a:pt x="3494" y="1986"/>
                  </a:lnTo>
                  <a:lnTo>
                    <a:pt x="3499" y="1981"/>
                  </a:lnTo>
                  <a:lnTo>
                    <a:pt x="3503" y="1977"/>
                  </a:lnTo>
                  <a:lnTo>
                    <a:pt x="3506" y="1971"/>
                  </a:lnTo>
                  <a:lnTo>
                    <a:pt x="3508" y="1965"/>
                  </a:lnTo>
                  <a:lnTo>
                    <a:pt x="3509" y="1958"/>
                  </a:lnTo>
                  <a:lnTo>
                    <a:pt x="3509" y="1952"/>
                  </a:lnTo>
                  <a:lnTo>
                    <a:pt x="3509" y="1945"/>
                  </a:lnTo>
                  <a:lnTo>
                    <a:pt x="3508" y="1933"/>
                  </a:lnTo>
                  <a:lnTo>
                    <a:pt x="3506" y="1923"/>
                  </a:lnTo>
                  <a:lnTo>
                    <a:pt x="3503" y="1914"/>
                  </a:lnTo>
                  <a:lnTo>
                    <a:pt x="3503" y="1902"/>
                  </a:lnTo>
                  <a:lnTo>
                    <a:pt x="3506" y="1891"/>
                  </a:lnTo>
                  <a:lnTo>
                    <a:pt x="3509" y="1883"/>
                  </a:lnTo>
                  <a:lnTo>
                    <a:pt x="3512" y="1880"/>
                  </a:lnTo>
                  <a:lnTo>
                    <a:pt x="3514" y="1879"/>
                  </a:lnTo>
                  <a:lnTo>
                    <a:pt x="3518" y="1878"/>
                  </a:lnTo>
                  <a:lnTo>
                    <a:pt x="3520" y="1878"/>
                  </a:lnTo>
                  <a:lnTo>
                    <a:pt x="3527" y="1880"/>
                  </a:lnTo>
                  <a:lnTo>
                    <a:pt x="3533" y="1883"/>
                  </a:lnTo>
                  <a:lnTo>
                    <a:pt x="3535" y="1884"/>
                  </a:lnTo>
                  <a:lnTo>
                    <a:pt x="3538" y="1885"/>
                  </a:lnTo>
                  <a:lnTo>
                    <a:pt x="3541" y="1885"/>
                  </a:lnTo>
                  <a:lnTo>
                    <a:pt x="3544" y="1885"/>
                  </a:lnTo>
                  <a:lnTo>
                    <a:pt x="3547" y="1884"/>
                  </a:lnTo>
                  <a:lnTo>
                    <a:pt x="3550" y="1882"/>
                  </a:lnTo>
                  <a:lnTo>
                    <a:pt x="3551" y="1878"/>
                  </a:lnTo>
                  <a:lnTo>
                    <a:pt x="3552" y="1873"/>
                  </a:lnTo>
                  <a:lnTo>
                    <a:pt x="3553" y="1868"/>
                  </a:lnTo>
                  <a:lnTo>
                    <a:pt x="3556" y="1864"/>
                  </a:lnTo>
                  <a:lnTo>
                    <a:pt x="3557" y="1859"/>
                  </a:lnTo>
                  <a:lnTo>
                    <a:pt x="3560" y="1855"/>
                  </a:lnTo>
                  <a:lnTo>
                    <a:pt x="3566" y="1848"/>
                  </a:lnTo>
                  <a:lnTo>
                    <a:pt x="3575" y="1844"/>
                  </a:lnTo>
                  <a:lnTo>
                    <a:pt x="3583" y="1841"/>
                  </a:lnTo>
                  <a:lnTo>
                    <a:pt x="3590" y="1838"/>
                  </a:lnTo>
                  <a:lnTo>
                    <a:pt x="3593" y="1835"/>
                  </a:lnTo>
                  <a:lnTo>
                    <a:pt x="3594" y="1832"/>
                  </a:lnTo>
                  <a:lnTo>
                    <a:pt x="3595" y="1828"/>
                  </a:lnTo>
                  <a:lnTo>
                    <a:pt x="3596" y="1822"/>
                  </a:lnTo>
                  <a:lnTo>
                    <a:pt x="3597" y="1810"/>
                  </a:lnTo>
                  <a:lnTo>
                    <a:pt x="3600" y="1800"/>
                  </a:lnTo>
                  <a:lnTo>
                    <a:pt x="3602" y="1796"/>
                  </a:lnTo>
                  <a:lnTo>
                    <a:pt x="3604" y="1794"/>
                  </a:lnTo>
                  <a:lnTo>
                    <a:pt x="3608" y="1791"/>
                  </a:lnTo>
                  <a:lnTo>
                    <a:pt x="3612" y="1790"/>
                  </a:lnTo>
                  <a:lnTo>
                    <a:pt x="3620" y="1790"/>
                  </a:lnTo>
                  <a:lnTo>
                    <a:pt x="3627" y="1789"/>
                  </a:lnTo>
                  <a:lnTo>
                    <a:pt x="3629" y="1788"/>
                  </a:lnTo>
                  <a:lnTo>
                    <a:pt x="3632" y="1786"/>
                  </a:lnTo>
                  <a:lnTo>
                    <a:pt x="3634" y="1784"/>
                  </a:lnTo>
                  <a:lnTo>
                    <a:pt x="3635" y="1782"/>
                  </a:lnTo>
                  <a:lnTo>
                    <a:pt x="3637" y="1778"/>
                  </a:lnTo>
                  <a:lnTo>
                    <a:pt x="3639" y="1776"/>
                  </a:lnTo>
                  <a:lnTo>
                    <a:pt x="3642" y="1773"/>
                  </a:lnTo>
                  <a:lnTo>
                    <a:pt x="3645" y="1772"/>
                  </a:lnTo>
                  <a:lnTo>
                    <a:pt x="3652" y="1771"/>
                  </a:lnTo>
                  <a:lnTo>
                    <a:pt x="3658" y="1771"/>
                  </a:lnTo>
                  <a:lnTo>
                    <a:pt x="3664" y="1771"/>
                  </a:lnTo>
                  <a:lnTo>
                    <a:pt x="3672" y="1770"/>
                  </a:lnTo>
                  <a:lnTo>
                    <a:pt x="3681" y="1767"/>
                  </a:lnTo>
                  <a:lnTo>
                    <a:pt x="3689" y="1765"/>
                  </a:lnTo>
                  <a:lnTo>
                    <a:pt x="3698" y="1763"/>
                  </a:lnTo>
                  <a:lnTo>
                    <a:pt x="3713" y="1759"/>
                  </a:lnTo>
                  <a:lnTo>
                    <a:pt x="3727" y="1756"/>
                  </a:lnTo>
                  <a:lnTo>
                    <a:pt x="3739" y="1751"/>
                  </a:lnTo>
                  <a:lnTo>
                    <a:pt x="3747" y="1746"/>
                  </a:lnTo>
                  <a:lnTo>
                    <a:pt x="3755" y="1739"/>
                  </a:lnTo>
                  <a:lnTo>
                    <a:pt x="3763" y="1732"/>
                  </a:lnTo>
                  <a:lnTo>
                    <a:pt x="3767" y="1723"/>
                  </a:lnTo>
                  <a:lnTo>
                    <a:pt x="3773" y="1713"/>
                  </a:lnTo>
                  <a:lnTo>
                    <a:pt x="3780" y="1701"/>
                  </a:lnTo>
                  <a:lnTo>
                    <a:pt x="3789" y="1689"/>
                  </a:lnTo>
                  <a:lnTo>
                    <a:pt x="3796" y="1681"/>
                  </a:lnTo>
                  <a:lnTo>
                    <a:pt x="3804" y="1675"/>
                  </a:lnTo>
                  <a:lnTo>
                    <a:pt x="3811" y="1671"/>
                  </a:lnTo>
                  <a:lnTo>
                    <a:pt x="3818" y="1669"/>
                  </a:lnTo>
                  <a:lnTo>
                    <a:pt x="3824" y="1668"/>
                  </a:lnTo>
                  <a:lnTo>
                    <a:pt x="3831" y="1668"/>
                  </a:lnTo>
                  <a:lnTo>
                    <a:pt x="3837" y="1666"/>
                  </a:lnTo>
                  <a:lnTo>
                    <a:pt x="3841" y="1664"/>
                  </a:lnTo>
                  <a:lnTo>
                    <a:pt x="3843" y="1662"/>
                  </a:lnTo>
                  <a:lnTo>
                    <a:pt x="3846" y="1659"/>
                  </a:lnTo>
                  <a:lnTo>
                    <a:pt x="3847" y="1656"/>
                  </a:lnTo>
                  <a:lnTo>
                    <a:pt x="3849" y="1649"/>
                  </a:lnTo>
                  <a:lnTo>
                    <a:pt x="3853" y="1641"/>
                  </a:lnTo>
                  <a:lnTo>
                    <a:pt x="3855" y="1638"/>
                  </a:lnTo>
                  <a:lnTo>
                    <a:pt x="3858" y="1635"/>
                  </a:lnTo>
                  <a:lnTo>
                    <a:pt x="3860" y="1633"/>
                  </a:lnTo>
                  <a:lnTo>
                    <a:pt x="3865" y="1631"/>
                  </a:lnTo>
                  <a:lnTo>
                    <a:pt x="3873" y="1627"/>
                  </a:lnTo>
                  <a:lnTo>
                    <a:pt x="3881" y="1624"/>
                  </a:lnTo>
                  <a:lnTo>
                    <a:pt x="3890" y="1618"/>
                  </a:lnTo>
                  <a:lnTo>
                    <a:pt x="3897" y="1611"/>
                  </a:lnTo>
                  <a:lnTo>
                    <a:pt x="3903" y="1603"/>
                  </a:lnTo>
                  <a:lnTo>
                    <a:pt x="3909" y="1599"/>
                  </a:lnTo>
                  <a:lnTo>
                    <a:pt x="3914" y="1596"/>
                  </a:lnTo>
                  <a:lnTo>
                    <a:pt x="3921" y="1595"/>
                  </a:lnTo>
                  <a:lnTo>
                    <a:pt x="3929" y="1595"/>
                  </a:lnTo>
                  <a:lnTo>
                    <a:pt x="3938" y="1594"/>
                  </a:lnTo>
                  <a:lnTo>
                    <a:pt x="3943" y="1593"/>
                  </a:lnTo>
                  <a:lnTo>
                    <a:pt x="3948" y="1590"/>
                  </a:lnTo>
                  <a:lnTo>
                    <a:pt x="3953" y="1588"/>
                  </a:lnTo>
                  <a:lnTo>
                    <a:pt x="3957" y="1586"/>
                  </a:lnTo>
                  <a:lnTo>
                    <a:pt x="3967" y="1578"/>
                  </a:lnTo>
                  <a:lnTo>
                    <a:pt x="3980" y="1570"/>
                  </a:lnTo>
                  <a:lnTo>
                    <a:pt x="3987" y="1568"/>
                  </a:lnTo>
                  <a:lnTo>
                    <a:pt x="3994" y="1564"/>
                  </a:lnTo>
                  <a:lnTo>
                    <a:pt x="4001" y="1562"/>
                  </a:lnTo>
                  <a:lnTo>
                    <a:pt x="4009" y="1561"/>
                  </a:lnTo>
                  <a:lnTo>
                    <a:pt x="4021" y="1559"/>
                  </a:lnTo>
                  <a:lnTo>
                    <a:pt x="4030" y="1561"/>
                  </a:lnTo>
                  <a:lnTo>
                    <a:pt x="4037" y="1562"/>
                  </a:lnTo>
                  <a:lnTo>
                    <a:pt x="4045" y="1563"/>
                  </a:lnTo>
                  <a:lnTo>
                    <a:pt x="4053" y="1564"/>
                  </a:lnTo>
                  <a:lnTo>
                    <a:pt x="4061" y="1564"/>
                  </a:lnTo>
                  <a:lnTo>
                    <a:pt x="4066" y="1563"/>
                  </a:lnTo>
                  <a:lnTo>
                    <a:pt x="4069" y="1561"/>
                  </a:lnTo>
                  <a:lnTo>
                    <a:pt x="4072" y="1559"/>
                  </a:lnTo>
                  <a:lnTo>
                    <a:pt x="4074" y="1556"/>
                  </a:lnTo>
                  <a:lnTo>
                    <a:pt x="4078" y="1550"/>
                  </a:lnTo>
                  <a:lnTo>
                    <a:pt x="4082" y="1544"/>
                  </a:lnTo>
                  <a:lnTo>
                    <a:pt x="4087" y="1539"/>
                  </a:lnTo>
                  <a:lnTo>
                    <a:pt x="4095" y="1534"/>
                  </a:lnTo>
                  <a:lnTo>
                    <a:pt x="4105" y="1532"/>
                  </a:lnTo>
                  <a:lnTo>
                    <a:pt x="4112" y="1527"/>
                  </a:lnTo>
                  <a:lnTo>
                    <a:pt x="4114" y="1524"/>
                  </a:lnTo>
                  <a:lnTo>
                    <a:pt x="4117" y="1521"/>
                  </a:lnTo>
                  <a:lnTo>
                    <a:pt x="4119" y="1518"/>
                  </a:lnTo>
                  <a:lnTo>
                    <a:pt x="4120" y="1514"/>
                  </a:lnTo>
                  <a:lnTo>
                    <a:pt x="4120" y="1508"/>
                  </a:lnTo>
                  <a:lnTo>
                    <a:pt x="4120" y="1504"/>
                  </a:lnTo>
                  <a:lnTo>
                    <a:pt x="4120" y="1502"/>
                  </a:lnTo>
                  <a:lnTo>
                    <a:pt x="4122" y="1501"/>
                  </a:lnTo>
                  <a:lnTo>
                    <a:pt x="4124" y="1502"/>
                  </a:lnTo>
                  <a:lnTo>
                    <a:pt x="4126" y="1505"/>
                  </a:lnTo>
                  <a:lnTo>
                    <a:pt x="4130" y="1507"/>
                  </a:lnTo>
                  <a:lnTo>
                    <a:pt x="4133" y="1511"/>
                  </a:lnTo>
                  <a:lnTo>
                    <a:pt x="4136" y="1515"/>
                  </a:lnTo>
                  <a:lnTo>
                    <a:pt x="4137" y="1521"/>
                  </a:lnTo>
                  <a:lnTo>
                    <a:pt x="4137" y="1526"/>
                  </a:lnTo>
                  <a:lnTo>
                    <a:pt x="4135" y="1531"/>
                  </a:lnTo>
                  <a:lnTo>
                    <a:pt x="4132" y="1536"/>
                  </a:lnTo>
                  <a:lnTo>
                    <a:pt x="4129" y="1540"/>
                  </a:lnTo>
                  <a:lnTo>
                    <a:pt x="4118" y="1549"/>
                  </a:lnTo>
                  <a:lnTo>
                    <a:pt x="4105" y="1558"/>
                  </a:lnTo>
                  <a:lnTo>
                    <a:pt x="4091" y="1568"/>
                  </a:lnTo>
                  <a:lnTo>
                    <a:pt x="4080" y="1578"/>
                  </a:lnTo>
                  <a:lnTo>
                    <a:pt x="4069" y="1588"/>
                  </a:lnTo>
                  <a:lnTo>
                    <a:pt x="4061" y="1597"/>
                  </a:lnTo>
                  <a:lnTo>
                    <a:pt x="4057" y="1602"/>
                  </a:lnTo>
                  <a:lnTo>
                    <a:pt x="4055" y="1608"/>
                  </a:lnTo>
                  <a:lnTo>
                    <a:pt x="4053" y="1614"/>
                  </a:lnTo>
                  <a:lnTo>
                    <a:pt x="4051" y="1620"/>
                  </a:lnTo>
                  <a:lnTo>
                    <a:pt x="4049" y="1634"/>
                  </a:lnTo>
                  <a:lnTo>
                    <a:pt x="4049" y="1647"/>
                  </a:lnTo>
                  <a:lnTo>
                    <a:pt x="4049" y="1660"/>
                  </a:lnTo>
                  <a:lnTo>
                    <a:pt x="4049" y="1671"/>
                  </a:lnTo>
                  <a:lnTo>
                    <a:pt x="4048" y="1682"/>
                  </a:lnTo>
                  <a:lnTo>
                    <a:pt x="4045" y="1693"/>
                  </a:lnTo>
                  <a:lnTo>
                    <a:pt x="4043" y="1704"/>
                  </a:lnTo>
                  <a:lnTo>
                    <a:pt x="4040" y="1719"/>
                  </a:lnTo>
                  <a:lnTo>
                    <a:pt x="4038" y="1732"/>
                  </a:lnTo>
                  <a:lnTo>
                    <a:pt x="4037" y="1744"/>
                  </a:lnTo>
                  <a:lnTo>
                    <a:pt x="4038" y="1748"/>
                  </a:lnTo>
                  <a:lnTo>
                    <a:pt x="4041" y="1752"/>
                  </a:lnTo>
                  <a:lnTo>
                    <a:pt x="4043" y="1756"/>
                  </a:lnTo>
                  <a:lnTo>
                    <a:pt x="4047" y="1759"/>
                  </a:lnTo>
                  <a:lnTo>
                    <a:pt x="4051" y="1763"/>
                  </a:lnTo>
                  <a:lnTo>
                    <a:pt x="4056" y="1764"/>
                  </a:lnTo>
                  <a:lnTo>
                    <a:pt x="4061" y="1765"/>
                  </a:lnTo>
                  <a:lnTo>
                    <a:pt x="4066" y="1765"/>
                  </a:lnTo>
                  <a:lnTo>
                    <a:pt x="4070" y="1765"/>
                  </a:lnTo>
                  <a:lnTo>
                    <a:pt x="4074" y="1766"/>
                  </a:lnTo>
                  <a:lnTo>
                    <a:pt x="4078" y="1766"/>
                  </a:lnTo>
                  <a:lnTo>
                    <a:pt x="4080" y="1769"/>
                  </a:lnTo>
                  <a:lnTo>
                    <a:pt x="4082" y="1770"/>
                  </a:lnTo>
                  <a:lnTo>
                    <a:pt x="4084" y="1772"/>
                  </a:lnTo>
                  <a:lnTo>
                    <a:pt x="4085" y="1775"/>
                  </a:lnTo>
                  <a:lnTo>
                    <a:pt x="4085" y="1778"/>
                  </a:lnTo>
                  <a:lnTo>
                    <a:pt x="4085" y="1782"/>
                  </a:lnTo>
                  <a:lnTo>
                    <a:pt x="4087" y="1784"/>
                  </a:lnTo>
                  <a:lnTo>
                    <a:pt x="4088" y="1788"/>
                  </a:lnTo>
                  <a:lnTo>
                    <a:pt x="4091" y="1791"/>
                  </a:lnTo>
                  <a:lnTo>
                    <a:pt x="4098" y="1797"/>
                  </a:lnTo>
                  <a:lnTo>
                    <a:pt x="4105" y="1804"/>
                  </a:lnTo>
                  <a:lnTo>
                    <a:pt x="4113" y="1814"/>
                  </a:lnTo>
                  <a:lnTo>
                    <a:pt x="4118" y="1822"/>
                  </a:lnTo>
                  <a:lnTo>
                    <a:pt x="4122" y="1832"/>
                  </a:lnTo>
                  <a:lnTo>
                    <a:pt x="4123" y="1841"/>
                  </a:lnTo>
                  <a:lnTo>
                    <a:pt x="4122" y="1853"/>
                  </a:lnTo>
                  <a:lnTo>
                    <a:pt x="4119" y="1868"/>
                  </a:lnTo>
                  <a:lnTo>
                    <a:pt x="4117" y="1886"/>
                  </a:lnTo>
                  <a:lnTo>
                    <a:pt x="4112" y="1901"/>
                  </a:lnTo>
                  <a:lnTo>
                    <a:pt x="4106" y="1914"/>
                  </a:lnTo>
                  <a:lnTo>
                    <a:pt x="4101" y="1927"/>
                  </a:lnTo>
                  <a:lnTo>
                    <a:pt x="4097" y="1941"/>
                  </a:lnTo>
                  <a:lnTo>
                    <a:pt x="4093" y="1954"/>
                  </a:lnTo>
                  <a:lnTo>
                    <a:pt x="4092" y="1959"/>
                  </a:lnTo>
                  <a:lnTo>
                    <a:pt x="4088" y="1964"/>
                  </a:lnTo>
                  <a:lnTo>
                    <a:pt x="4085" y="1967"/>
                  </a:lnTo>
                  <a:lnTo>
                    <a:pt x="4080" y="1971"/>
                  </a:lnTo>
                  <a:lnTo>
                    <a:pt x="4070" y="1974"/>
                  </a:lnTo>
                  <a:lnTo>
                    <a:pt x="4059" y="1979"/>
                  </a:lnTo>
                  <a:lnTo>
                    <a:pt x="4053" y="1981"/>
                  </a:lnTo>
                  <a:lnTo>
                    <a:pt x="4047" y="1984"/>
                  </a:lnTo>
                  <a:lnTo>
                    <a:pt x="4041" y="1989"/>
                  </a:lnTo>
                  <a:lnTo>
                    <a:pt x="4035" y="1993"/>
                  </a:lnTo>
                  <a:lnTo>
                    <a:pt x="4024" y="2004"/>
                  </a:lnTo>
                  <a:lnTo>
                    <a:pt x="4016" y="2013"/>
                  </a:lnTo>
                  <a:lnTo>
                    <a:pt x="4012" y="2019"/>
                  </a:lnTo>
                  <a:lnTo>
                    <a:pt x="4010" y="2025"/>
                  </a:lnTo>
                  <a:lnTo>
                    <a:pt x="4009" y="2032"/>
                  </a:lnTo>
                  <a:lnTo>
                    <a:pt x="4006" y="2040"/>
                  </a:lnTo>
                  <a:lnTo>
                    <a:pt x="4006" y="2047"/>
                  </a:lnTo>
                  <a:lnTo>
                    <a:pt x="4006" y="2054"/>
                  </a:lnTo>
                  <a:lnTo>
                    <a:pt x="4006" y="2060"/>
                  </a:lnTo>
                  <a:lnTo>
                    <a:pt x="4007" y="2066"/>
                  </a:lnTo>
                  <a:lnTo>
                    <a:pt x="4012" y="2076"/>
                  </a:lnTo>
                  <a:lnTo>
                    <a:pt x="4019" y="2090"/>
                  </a:lnTo>
                  <a:lnTo>
                    <a:pt x="4022" y="2098"/>
                  </a:lnTo>
                  <a:lnTo>
                    <a:pt x="4024" y="2105"/>
                  </a:lnTo>
                  <a:lnTo>
                    <a:pt x="4025" y="2113"/>
                  </a:lnTo>
                  <a:lnTo>
                    <a:pt x="4026" y="2120"/>
                  </a:lnTo>
                  <a:lnTo>
                    <a:pt x="4025" y="2129"/>
                  </a:lnTo>
                  <a:lnTo>
                    <a:pt x="4023" y="2135"/>
                  </a:lnTo>
                  <a:lnTo>
                    <a:pt x="4019" y="2141"/>
                  </a:lnTo>
                  <a:lnTo>
                    <a:pt x="4017" y="2145"/>
                  </a:lnTo>
                  <a:lnTo>
                    <a:pt x="4013" y="2151"/>
                  </a:lnTo>
                  <a:lnTo>
                    <a:pt x="4010" y="2156"/>
                  </a:lnTo>
                  <a:lnTo>
                    <a:pt x="4007" y="2162"/>
                  </a:lnTo>
                  <a:lnTo>
                    <a:pt x="4005" y="2168"/>
                  </a:lnTo>
                  <a:lnTo>
                    <a:pt x="4004" y="2185"/>
                  </a:lnTo>
                  <a:lnTo>
                    <a:pt x="4005" y="2204"/>
                  </a:lnTo>
                  <a:lnTo>
                    <a:pt x="4007" y="2224"/>
                  </a:lnTo>
                  <a:lnTo>
                    <a:pt x="4011" y="2242"/>
                  </a:lnTo>
                  <a:lnTo>
                    <a:pt x="4013" y="2264"/>
                  </a:lnTo>
                  <a:lnTo>
                    <a:pt x="4016" y="2294"/>
                  </a:lnTo>
                  <a:lnTo>
                    <a:pt x="4017" y="2321"/>
                  </a:lnTo>
                  <a:lnTo>
                    <a:pt x="4016" y="2342"/>
                  </a:lnTo>
                  <a:lnTo>
                    <a:pt x="4015" y="2347"/>
                  </a:lnTo>
                  <a:lnTo>
                    <a:pt x="4012" y="2353"/>
                  </a:lnTo>
                  <a:lnTo>
                    <a:pt x="4010" y="2358"/>
                  </a:lnTo>
                  <a:lnTo>
                    <a:pt x="4006" y="2363"/>
                  </a:lnTo>
                  <a:lnTo>
                    <a:pt x="4001" y="2369"/>
                  </a:lnTo>
                  <a:lnTo>
                    <a:pt x="3998" y="2374"/>
                  </a:lnTo>
                  <a:lnTo>
                    <a:pt x="3996" y="2380"/>
                  </a:lnTo>
                  <a:lnTo>
                    <a:pt x="3993" y="2387"/>
                  </a:lnTo>
                  <a:lnTo>
                    <a:pt x="3992" y="2394"/>
                  </a:lnTo>
                  <a:lnTo>
                    <a:pt x="3991" y="2401"/>
                  </a:lnTo>
                  <a:lnTo>
                    <a:pt x="3992" y="2407"/>
                  </a:lnTo>
                  <a:lnTo>
                    <a:pt x="3993" y="2413"/>
                  </a:lnTo>
                  <a:lnTo>
                    <a:pt x="3996" y="2419"/>
                  </a:lnTo>
                  <a:lnTo>
                    <a:pt x="3998" y="2424"/>
                  </a:lnTo>
                  <a:lnTo>
                    <a:pt x="4000" y="2429"/>
                  </a:lnTo>
                  <a:lnTo>
                    <a:pt x="4005" y="2433"/>
                  </a:lnTo>
                  <a:lnTo>
                    <a:pt x="4013" y="2446"/>
                  </a:lnTo>
                  <a:lnTo>
                    <a:pt x="4022" y="2462"/>
                  </a:lnTo>
                  <a:lnTo>
                    <a:pt x="4025" y="2471"/>
                  </a:lnTo>
                  <a:lnTo>
                    <a:pt x="4028" y="2479"/>
                  </a:lnTo>
                  <a:lnTo>
                    <a:pt x="4029" y="2488"/>
                  </a:lnTo>
                  <a:lnTo>
                    <a:pt x="4029" y="2496"/>
                  </a:lnTo>
                  <a:lnTo>
                    <a:pt x="4028" y="2503"/>
                  </a:lnTo>
                  <a:lnTo>
                    <a:pt x="4025" y="2510"/>
                  </a:lnTo>
                  <a:lnTo>
                    <a:pt x="4022" y="2517"/>
                  </a:lnTo>
                  <a:lnTo>
                    <a:pt x="4018" y="2523"/>
                  </a:lnTo>
                  <a:lnTo>
                    <a:pt x="4009" y="2535"/>
                  </a:lnTo>
                  <a:lnTo>
                    <a:pt x="4000" y="2547"/>
                  </a:lnTo>
                  <a:lnTo>
                    <a:pt x="3997" y="2553"/>
                  </a:lnTo>
                  <a:lnTo>
                    <a:pt x="3994" y="2560"/>
                  </a:lnTo>
                  <a:lnTo>
                    <a:pt x="3992" y="2567"/>
                  </a:lnTo>
                  <a:lnTo>
                    <a:pt x="3992" y="2574"/>
                  </a:lnTo>
                  <a:lnTo>
                    <a:pt x="3992" y="2580"/>
                  </a:lnTo>
                  <a:lnTo>
                    <a:pt x="3992" y="2586"/>
                  </a:lnTo>
                  <a:lnTo>
                    <a:pt x="3993" y="2591"/>
                  </a:lnTo>
                  <a:lnTo>
                    <a:pt x="3996" y="2595"/>
                  </a:lnTo>
                  <a:lnTo>
                    <a:pt x="3999" y="2601"/>
                  </a:lnTo>
                  <a:lnTo>
                    <a:pt x="4001" y="2608"/>
                  </a:lnTo>
                  <a:lnTo>
                    <a:pt x="4001" y="2616"/>
                  </a:lnTo>
                  <a:lnTo>
                    <a:pt x="4000" y="2626"/>
                  </a:lnTo>
                  <a:lnTo>
                    <a:pt x="3998" y="2639"/>
                  </a:lnTo>
                  <a:lnTo>
                    <a:pt x="3992" y="2654"/>
                  </a:lnTo>
                  <a:lnTo>
                    <a:pt x="3984" y="2668"/>
                  </a:lnTo>
                  <a:lnTo>
                    <a:pt x="3977" y="2681"/>
                  </a:lnTo>
                  <a:lnTo>
                    <a:pt x="3973" y="2687"/>
                  </a:lnTo>
                  <a:lnTo>
                    <a:pt x="3968" y="2692"/>
                  </a:lnTo>
                  <a:lnTo>
                    <a:pt x="3962" y="2696"/>
                  </a:lnTo>
                  <a:lnTo>
                    <a:pt x="3956" y="2698"/>
                  </a:lnTo>
                  <a:lnTo>
                    <a:pt x="3952" y="2700"/>
                  </a:lnTo>
                  <a:lnTo>
                    <a:pt x="3948" y="2703"/>
                  </a:lnTo>
                  <a:lnTo>
                    <a:pt x="3947" y="2706"/>
                  </a:lnTo>
                  <a:lnTo>
                    <a:pt x="3947" y="2714"/>
                  </a:lnTo>
                  <a:lnTo>
                    <a:pt x="3949" y="2734"/>
                  </a:lnTo>
                  <a:lnTo>
                    <a:pt x="3950" y="2748"/>
                  </a:lnTo>
                  <a:lnTo>
                    <a:pt x="3949" y="2754"/>
                  </a:lnTo>
                  <a:lnTo>
                    <a:pt x="3949" y="2762"/>
                  </a:lnTo>
                  <a:lnTo>
                    <a:pt x="3950" y="2769"/>
                  </a:lnTo>
                  <a:lnTo>
                    <a:pt x="3953" y="2777"/>
                  </a:lnTo>
                  <a:lnTo>
                    <a:pt x="3955" y="2784"/>
                  </a:lnTo>
                  <a:lnTo>
                    <a:pt x="3956" y="2793"/>
                  </a:lnTo>
                  <a:lnTo>
                    <a:pt x="3956" y="2803"/>
                  </a:lnTo>
                  <a:lnTo>
                    <a:pt x="3954" y="2811"/>
                  </a:lnTo>
                  <a:lnTo>
                    <a:pt x="3949" y="2817"/>
                  </a:lnTo>
                  <a:lnTo>
                    <a:pt x="3940" y="2826"/>
                  </a:lnTo>
                  <a:lnTo>
                    <a:pt x="3929" y="2837"/>
                  </a:lnTo>
                  <a:lnTo>
                    <a:pt x="3917" y="2851"/>
                  </a:lnTo>
                  <a:lnTo>
                    <a:pt x="3911" y="2859"/>
                  </a:lnTo>
                  <a:lnTo>
                    <a:pt x="3906" y="2868"/>
                  </a:lnTo>
                  <a:lnTo>
                    <a:pt x="3902" y="2876"/>
                  </a:lnTo>
                  <a:lnTo>
                    <a:pt x="3898" y="2885"/>
                  </a:lnTo>
                  <a:lnTo>
                    <a:pt x="3892" y="2901"/>
                  </a:lnTo>
                  <a:lnTo>
                    <a:pt x="3889" y="2913"/>
                  </a:lnTo>
                  <a:lnTo>
                    <a:pt x="3887" y="2925"/>
                  </a:lnTo>
                  <a:lnTo>
                    <a:pt x="3887" y="2939"/>
                  </a:lnTo>
                  <a:lnTo>
                    <a:pt x="3886" y="2955"/>
                  </a:lnTo>
                  <a:lnTo>
                    <a:pt x="3886" y="2968"/>
                  </a:lnTo>
                  <a:lnTo>
                    <a:pt x="3886" y="2974"/>
                  </a:lnTo>
                  <a:lnTo>
                    <a:pt x="3887" y="2980"/>
                  </a:lnTo>
                  <a:lnTo>
                    <a:pt x="3889" y="2985"/>
                  </a:lnTo>
                  <a:lnTo>
                    <a:pt x="3891" y="2990"/>
                  </a:lnTo>
                  <a:lnTo>
                    <a:pt x="3893" y="2995"/>
                  </a:lnTo>
                  <a:lnTo>
                    <a:pt x="3896" y="2999"/>
                  </a:lnTo>
                  <a:lnTo>
                    <a:pt x="3899" y="3002"/>
                  </a:lnTo>
                  <a:lnTo>
                    <a:pt x="3903" y="3005"/>
                  </a:lnTo>
                  <a:lnTo>
                    <a:pt x="3905" y="3007"/>
                  </a:lnTo>
                  <a:lnTo>
                    <a:pt x="3908" y="3011"/>
                  </a:lnTo>
                  <a:lnTo>
                    <a:pt x="3910" y="3015"/>
                  </a:lnTo>
                  <a:lnTo>
                    <a:pt x="3912" y="3020"/>
                  </a:lnTo>
                  <a:lnTo>
                    <a:pt x="3915" y="3030"/>
                  </a:lnTo>
                  <a:lnTo>
                    <a:pt x="3915" y="3042"/>
                  </a:lnTo>
                  <a:lnTo>
                    <a:pt x="3915" y="3046"/>
                  </a:lnTo>
                  <a:lnTo>
                    <a:pt x="3914" y="3052"/>
                  </a:lnTo>
                  <a:lnTo>
                    <a:pt x="3911" y="3058"/>
                  </a:lnTo>
                  <a:lnTo>
                    <a:pt x="3909" y="3064"/>
                  </a:lnTo>
                  <a:lnTo>
                    <a:pt x="3905" y="3070"/>
                  </a:lnTo>
                  <a:lnTo>
                    <a:pt x="3900" y="3076"/>
                  </a:lnTo>
                  <a:lnTo>
                    <a:pt x="3896" y="3082"/>
                  </a:lnTo>
                  <a:lnTo>
                    <a:pt x="3889" y="3088"/>
                  </a:lnTo>
                  <a:lnTo>
                    <a:pt x="3884" y="3090"/>
                  </a:lnTo>
                  <a:lnTo>
                    <a:pt x="3878" y="3093"/>
                  </a:lnTo>
                  <a:lnTo>
                    <a:pt x="3873" y="3095"/>
                  </a:lnTo>
                  <a:lnTo>
                    <a:pt x="3867" y="3096"/>
                  </a:lnTo>
                  <a:lnTo>
                    <a:pt x="3854" y="3097"/>
                  </a:lnTo>
                  <a:lnTo>
                    <a:pt x="3843" y="3097"/>
                  </a:lnTo>
                  <a:lnTo>
                    <a:pt x="3829" y="3096"/>
                  </a:lnTo>
                  <a:lnTo>
                    <a:pt x="3816" y="3095"/>
                  </a:lnTo>
                  <a:lnTo>
                    <a:pt x="3803" y="3093"/>
                  </a:lnTo>
                  <a:lnTo>
                    <a:pt x="3789" y="3092"/>
                  </a:lnTo>
                  <a:lnTo>
                    <a:pt x="3753" y="3088"/>
                  </a:lnTo>
                  <a:lnTo>
                    <a:pt x="3713" y="3084"/>
                  </a:lnTo>
                  <a:lnTo>
                    <a:pt x="3672" y="3082"/>
                  </a:lnTo>
                  <a:lnTo>
                    <a:pt x="3635" y="3080"/>
                  </a:lnTo>
                  <a:lnTo>
                    <a:pt x="3614" y="3078"/>
                  </a:lnTo>
                  <a:lnTo>
                    <a:pt x="3596" y="3077"/>
                  </a:lnTo>
                  <a:lnTo>
                    <a:pt x="3582" y="3076"/>
                  </a:lnTo>
                  <a:lnTo>
                    <a:pt x="3571" y="3074"/>
                  </a:lnTo>
                  <a:lnTo>
                    <a:pt x="3563" y="3071"/>
                  </a:lnTo>
                  <a:lnTo>
                    <a:pt x="3557" y="3069"/>
                  </a:lnTo>
                  <a:lnTo>
                    <a:pt x="3552" y="3065"/>
                  </a:lnTo>
                  <a:lnTo>
                    <a:pt x="3547" y="3063"/>
                  </a:lnTo>
                  <a:lnTo>
                    <a:pt x="3541" y="3055"/>
                  </a:lnTo>
                  <a:lnTo>
                    <a:pt x="3538" y="3049"/>
                  </a:lnTo>
                  <a:lnTo>
                    <a:pt x="3535" y="3046"/>
                  </a:lnTo>
                  <a:lnTo>
                    <a:pt x="3533" y="3044"/>
                  </a:lnTo>
                  <a:lnTo>
                    <a:pt x="3531" y="3042"/>
                  </a:lnTo>
                  <a:lnTo>
                    <a:pt x="3527" y="3042"/>
                  </a:lnTo>
                  <a:lnTo>
                    <a:pt x="3524" y="3040"/>
                  </a:lnTo>
                  <a:lnTo>
                    <a:pt x="3520" y="3042"/>
                  </a:lnTo>
                  <a:lnTo>
                    <a:pt x="3518" y="3043"/>
                  </a:lnTo>
                  <a:lnTo>
                    <a:pt x="3515" y="3045"/>
                  </a:lnTo>
                  <a:lnTo>
                    <a:pt x="3509" y="3053"/>
                  </a:lnTo>
                  <a:lnTo>
                    <a:pt x="3505" y="3068"/>
                  </a:lnTo>
                  <a:lnTo>
                    <a:pt x="3500" y="3083"/>
                  </a:lnTo>
                  <a:lnTo>
                    <a:pt x="3496" y="3095"/>
                  </a:lnTo>
                  <a:lnTo>
                    <a:pt x="3492" y="3103"/>
                  </a:lnTo>
                  <a:lnTo>
                    <a:pt x="3484" y="3112"/>
                  </a:lnTo>
                  <a:lnTo>
                    <a:pt x="3477" y="3118"/>
                  </a:lnTo>
                  <a:lnTo>
                    <a:pt x="3472" y="3121"/>
                  </a:lnTo>
                  <a:lnTo>
                    <a:pt x="3471" y="3124"/>
                  </a:lnTo>
                  <a:lnTo>
                    <a:pt x="3471" y="3126"/>
                  </a:lnTo>
                  <a:lnTo>
                    <a:pt x="3471" y="3128"/>
                  </a:lnTo>
                  <a:lnTo>
                    <a:pt x="3472" y="3132"/>
                  </a:lnTo>
                  <a:lnTo>
                    <a:pt x="3474" y="3138"/>
                  </a:lnTo>
                  <a:lnTo>
                    <a:pt x="3474" y="3145"/>
                  </a:lnTo>
                  <a:lnTo>
                    <a:pt x="3471" y="3153"/>
                  </a:lnTo>
                  <a:lnTo>
                    <a:pt x="3465" y="3164"/>
                  </a:lnTo>
                  <a:lnTo>
                    <a:pt x="3458" y="3175"/>
                  </a:lnTo>
                  <a:lnTo>
                    <a:pt x="3451" y="3184"/>
                  </a:lnTo>
                  <a:lnTo>
                    <a:pt x="3445" y="3193"/>
                  </a:lnTo>
                  <a:lnTo>
                    <a:pt x="3439" y="3200"/>
                  </a:lnTo>
                  <a:lnTo>
                    <a:pt x="3434" y="3206"/>
                  </a:lnTo>
                  <a:lnTo>
                    <a:pt x="3431" y="3213"/>
                  </a:lnTo>
                  <a:lnTo>
                    <a:pt x="3430" y="3220"/>
                  </a:lnTo>
                  <a:lnTo>
                    <a:pt x="3431" y="3226"/>
                  </a:lnTo>
                  <a:lnTo>
                    <a:pt x="3431" y="3228"/>
                  </a:lnTo>
                  <a:lnTo>
                    <a:pt x="3431" y="3231"/>
                  </a:lnTo>
                  <a:lnTo>
                    <a:pt x="3429" y="3232"/>
                  </a:lnTo>
                  <a:lnTo>
                    <a:pt x="3426" y="3232"/>
                  </a:lnTo>
                  <a:lnTo>
                    <a:pt x="3418" y="3233"/>
                  </a:lnTo>
                  <a:lnTo>
                    <a:pt x="3405" y="3233"/>
                  </a:lnTo>
                  <a:lnTo>
                    <a:pt x="3399" y="3233"/>
                  </a:lnTo>
                  <a:lnTo>
                    <a:pt x="3393" y="3235"/>
                  </a:lnTo>
                  <a:lnTo>
                    <a:pt x="3387" y="3237"/>
                  </a:lnTo>
                  <a:lnTo>
                    <a:pt x="3382" y="3240"/>
                  </a:lnTo>
                  <a:lnTo>
                    <a:pt x="3375" y="3247"/>
                  </a:lnTo>
                  <a:lnTo>
                    <a:pt x="3369" y="3256"/>
                  </a:lnTo>
                  <a:lnTo>
                    <a:pt x="3367" y="3259"/>
                  </a:lnTo>
                  <a:lnTo>
                    <a:pt x="3363" y="3261"/>
                  </a:lnTo>
                  <a:lnTo>
                    <a:pt x="3360" y="3264"/>
                  </a:lnTo>
                  <a:lnTo>
                    <a:pt x="3356" y="3265"/>
                  </a:lnTo>
                  <a:lnTo>
                    <a:pt x="3348" y="3265"/>
                  </a:lnTo>
                  <a:lnTo>
                    <a:pt x="3341" y="3264"/>
                  </a:lnTo>
                  <a:lnTo>
                    <a:pt x="3333" y="3264"/>
                  </a:lnTo>
                  <a:lnTo>
                    <a:pt x="3326" y="3265"/>
                  </a:lnTo>
                  <a:lnTo>
                    <a:pt x="3324" y="3267"/>
                  </a:lnTo>
                  <a:lnTo>
                    <a:pt x="3322" y="3270"/>
                  </a:lnTo>
                  <a:lnTo>
                    <a:pt x="3320" y="3273"/>
                  </a:lnTo>
                  <a:lnTo>
                    <a:pt x="3320" y="3278"/>
                  </a:lnTo>
                  <a:lnTo>
                    <a:pt x="3318" y="3285"/>
                  </a:lnTo>
                  <a:lnTo>
                    <a:pt x="3316" y="3291"/>
                  </a:lnTo>
                  <a:lnTo>
                    <a:pt x="3311" y="3295"/>
                  </a:lnTo>
                  <a:lnTo>
                    <a:pt x="3305" y="3297"/>
                  </a:lnTo>
                  <a:lnTo>
                    <a:pt x="3301" y="3298"/>
                  </a:lnTo>
                  <a:lnTo>
                    <a:pt x="3299" y="3301"/>
                  </a:lnTo>
                  <a:lnTo>
                    <a:pt x="3298" y="3304"/>
                  </a:lnTo>
                  <a:lnTo>
                    <a:pt x="3298" y="3309"/>
                  </a:lnTo>
                  <a:lnTo>
                    <a:pt x="3298" y="3314"/>
                  </a:lnTo>
                  <a:lnTo>
                    <a:pt x="3300" y="3317"/>
                  </a:lnTo>
                  <a:lnTo>
                    <a:pt x="3302" y="3322"/>
                  </a:lnTo>
                  <a:lnTo>
                    <a:pt x="3307" y="3326"/>
                  </a:lnTo>
                  <a:lnTo>
                    <a:pt x="3317" y="3330"/>
                  </a:lnTo>
                  <a:lnTo>
                    <a:pt x="3324" y="3334"/>
                  </a:lnTo>
                  <a:lnTo>
                    <a:pt x="3327" y="3336"/>
                  </a:lnTo>
                  <a:lnTo>
                    <a:pt x="3331" y="3341"/>
                  </a:lnTo>
                  <a:lnTo>
                    <a:pt x="3335" y="3346"/>
                  </a:lnTo>
                  <a:lnTo>
                    <a:pt x="3338" y="3354"/>
                  </a:lnTo>
                  <a:lnTo>
                    <a:pt x="3348" y="3373"/>
                  </a:lnTo>
                  <a:lnTo>
                    <a:pt x="3357" y="3392"/>
                  </a:lnTo>
                  <a:lnTo>
                    <a:pt x="3367" y="3411"/>
                  </a:lnTo>
                  <a:lnTo>
                    <a:pt x="3374" y="3427"/>
                  </a:lnTo>
                  <a:lnTo>
                    <a:pt x="3383" y="3446"/>
                  </a:lnTo>
                  <a:lnTo>
                    <a:pt x="3396" y="3473"/>
                  </a:lnTo>
                  <a:lnTo>
                    <a:pt x="3409" y="3502"/>
                  </a:lnTo>
                  <a:lnTo>
                    <a:pt x="3420" y="3524"/>
                  </a:lnTo>
                  <a:lnTo>
                    <a:pt x="3429" y="3543"/>
                  </a:lnTo>
                  <a:lnTo>
                    <a:pt x="3437" y="3561"/>
                  </a:lnTo>
                  <a:lnTo>
                    <a:pt x="3446" y="3579"/>
                  </a:lnTo>
                  <a:lnTo>
                    <a:pt x="3452" y="3594"/>
                  </a:lnTo>
                  <a:lnTo>
                    <a:pt x="3456" y="3601"/>
                  </a:lnTo>
                  <a:lnTo>
                    <a:pt x="3458" y="3610"/>
                  </a:lnTo>
                  <a:lnTo>
                    <a:pt x="3462" y="3619"/>
                  </a:lnTo>
                  <a:lnTo>
                    <a:pt x="3462" y="3626"/>
                  </a:lnTo>
                  <a:lnTo>
                    <a:pt x="3457" y="3638"/>
                  </a:lnTo>
                  <a:lnTo>
                    <a:pt x="3452" y="3651"/>
                  </a:lnTo>
                  <a:lnTo>
                    <a:pt x="3453" y="3667"/>
                  </a:lnTo>
                  <a:lnTo>
                    <a:pt x="3455" y="3683"/>
                  </a:lnTo>
                  <a:lnTo>
                    <a:pt x="3457" y="3701"/>
                  </a:lnTo>
                  <a:lnTo>
                    <a:pt x="3456" y="3717"/>
                  </a:lnTo>
                  <a:lnTo>
                    <a:pt x="3455" y="3731"/>
                  </a:lnTo>
                  <a:lnTo>
                    <a:pt x="3455" y="3742"/>
                  </a:lnTo>
                  <a:lnTo>
                    <a:pt x="3456" y="3746"/>
                  </a:lnTo>
                  <a:lnTo>
                    <a:pt x="3457" y="3751"/>
                  </a:lnTo>
                  <a:lnTo>
                    <a:pt x="3459" y="3755"/>
                  </a:lnTo>
                  <a:lnTo>
                    <a:pt x="3462" y="3760"/>
                  </a:lnTo>
                  <a:lnTo>
                    <a:pt x="3468" y="3768"/>
                  </a:lnTo>
                  <a:lnTo>
                    <a:pt x="3472" y="3780"/>
                  </a:lnTo>
                  <a:lnTo>
                    <a:pt x="3475" y="3786"/>
                  </a:lnTo>
                  <a:lnTo>
                    <a:pt x="3476" y="3793"/>
                  </a:lnTo>
                  <a:lnTo>
                    <a:pt x="3476" y="3800"/>
                  </a:lnTo>
                  <a:lnTo>
                    <a:pt x="3476" y="3808"/>
                  </a:lnTo>
                  <a:lnTo>
                    <a:pt x="3475" y="3824"/>
                  </a:lnTo>
                  <a:lnTo>
                    <a:pt x="3476" y="3838"/>
                  </a:lnTo>
                  <a:lnTo>
                    <a:pt x="3477" y="3845"/>
                  </a:lnTo>
                  <a:lnTo>
                    <a:pt x="3478" y="3851"/>
                  </a:lnTo>
                  <a:lnTo>
                    <a:pt x="3482" y="3856"/>
                  </a:lnTo>
                  <a:lnTo>
                    <a:pt x="3487" y="3861"/>
                  </a:lnTo>
                  <a:lnTo>
                    <a:pt x="3501" y="3866"/>
                  </a:lnTo>
                  <a:lnTo>
                    <a:pt x="3509" y="3871"/>
                  </a:lnTo>
                  <a:lnTo>
                    <a:pt x="3512" y="3875"/>
                  </a:lnTo>
                  <a:lnTo>
                    <a:pt x="3512" y="3878"/>
                  </a:lnTo>
                  <a:lnTo>
                    <a:pt x="3512" y="3881"/>
                  </a:lnTo>
                  <a:lnTo>
                    <a:pt x="3509" y="3883"/>
                  </a:lnTo>
                  <a:lnTo>
                    <a:pt x="3505" y="3889"/>
                  </a:lnTo>
                  <a:lnTo>
                    <a:pt x="3497" y="3894"/>
                  </a:lnTo>
                  <a:lnTo>
                    <a:pt x="3490" y="3901"/>
                  </a:lnTo>
                  <a:lnTo>
                    <a:pt x="3484" y="3907"/>
                  </a:lnTo>
                  <a:lnTo>
                    <a:pt x="3480" y="3912"/>
                  </a:lnTo>
                  <a:lnTo>
                    <a:pt x="3476" y="3915"/>
                  </a:lnTo>
                  <a:lnTo>
                    <a:pt x="3474" y="3915"/>
                  </a:lnTo>
                  <a:lnTo>
                    <a:pt x="3471" y="3915"/>
                  </a:lnTo>
                  <a:lnTo>
                    <a:pt x="3468" y="3914"/>
                  </a:lnTo>
                  <a:lnTo>
                    <a:pt x="3464" y="3910"/>
                  </a:lnTo>
                  <a:lnTo>
                    <a:pt x="3450" y="3899"/>
                  </a:lnTo>
                  <a:lnTo>
                    <a:pt x="3436" y="3887"/>
                  </a:lnTo>
                  <a:lnTo>
                    <a:pt x="3431" y="3883"/>
                  </a:lnTo>
                  <a:lnTo>
                    <a:pt x="3426" y="3881"/>
                  </a:lnTo>
                  <a:lnTo>
                    <a:pt x="3424" y="3881"/>
                  </a:lnTo>
                  <a:lnTo>
                    <a:pt x="3423" y="3881"/>
                  </a:lnTo>
                  <a:lnTo>
                    <a:pt x="3420" y="3882"/>
                  </a:lnTo>
                  <a:lnTo>
                    <a:pt x="3419" y="3884"/>
                  </a:lnTo>
                  <a:lnTo>
                    <a:pt x="3412" y="3896"/>
                  </a:lnTo>
                  <a:lnTo>
                    <a:pt x="3407" y="3908"/>
                  </a:lnTo>
                  <a:lnTo>
                    <a:pt x="3405" y="3912"/>
                  </a:lnTo>
                  <a:lnTo>
                    <a:pt x="3402" y="3915"/>
                  </a:lnTo>
                  <a:lnTo>
                    <a:pt x="3399" y="3918"/>
                  </a:lnTo>
                  <a:lnTo>
                    <a:pt x="3395" y="3919"/>
                  </a:lnTo>
                  <a:lnTo>
                    <a:pt x="3392" y="3919"/>
                  </a:lnTo>
                  <a:lnTo>
                    <a:pt x="3387" y="3919"/>
                  </a:lnTo>
                  <a:lnTo>
                    <a:pt x="3382" y="3916"/>
                  </a:lnTo>
                  <a:lnTo>
                    <a:pt x="3379" y="3914"/>
                  </a:lnTo>
                  <a:lnTo>
                    <a:pt x="3369" y="3906"/>
                  </a:lnTo>
                  <a:lnTo>
                    <a:pt x="3360" y="3899"/>
                  </a:lnTo>
                  <a:lnTo>
                    <a:pt x="3349" y="3891"/>
                  </a:lnTo>
                  <a:lnTo>
                    <a:pt x="3338" y="3887"/>
                  </a:lnTo>
                  <a:lnTo>
                    <a:pt x="3327" y="3883"/>
                  </a:lnTo>
                  <a:lnTo>
                    <a:pt x="3318" y="3878"/>
                  </a:lnTo>
                  <a:lnTo>
                    <a:pt x="3310" y="3874"/>
                  </a:lnTo>
                  <a:lnTo>
                    <a:pt x="3302" y="3866"/>
                  </a:lnTo>
                  <a:lnTo>
                    <a:pt x="3297" y="3862"/>
                  </a:lnTo>
                  <a:lnTo>
                    <a:pt x="3289" y="3859"/>
                  </a:lnTo>
                  <a:lnTo>
                    <a:pt x="3282" y="3858"/>
                  </a:lnTo>
                  <a:lnTo>
                    <a:pt x="3275" y="3858"/>
                  </a:lnTo>
                  <a:lnTo>
                    <a:pt x="3268" y="3858"/>
                  </a:lnTo>
                  <a:lnTo>
                    <a:pt x="3260" y="3857"/>
                  </a:lnTo>
                  <a:lnTo>
                    <a:pt x="3256" y="3855"/>
                  </a:lnTo>
                  <a:lnTo>
                    <a:pt x="3251" y="3853"/>
                  </a:lnTo>
                  <a:lnTo>
                    <a:pt x="3248" y="3850"/>
                  </a:lnTo>
                  <a:lnTo>
                    <a:pt x="3245" y="3846"/>
                  </a:lnTo>
                  <a:lnTo>
                    <a:pt x="3238" y="3833"/>
                  </a:lnTo>
                  <a:lnTo>
                    <a:pt x="3231" y="3821"/>
                  </a:lnTo>
                  <a:lnTo>
                    <a:pt x="3226" y="3819"/>
                  </a:lnTo>
                  <a:lnTo>
                    <a:pt x="3222" y="3819"/>
                  </a:lnTo>
                  <a:lnTo>
                    <a:pt x="3218" y="3819"/>
                  </a:lnTo>
                  <a:lnTo>
                    <a:pt x="3213" y="3821"/>
                  </a:lnTo>
                  <a:lnTo>
                    <a:pt x="3211" y="3823"/>
                  </a:lnTo>
                  <a:lnTo>
                    <a:pt x="3209" y="3820"/>
                  </a:lnTo>
                  <a:lnTo>
                    <a:pt x="3207" y="3817"/>
                  </a:lnTo>
                  <a:lnTo>
                    <a:pt x="3206" y="3812"/>
                  </a:lnTo>
                  <a:lnTo>
                    <a:pt x="3205" y="3800"/>
                  </a:lnTo>
                  <a:lnTo>
                    <a:pt x="3204" y="3788"/>
                  </a:lnTo>
                  <a:lnTo>
                    <a:pt x="3203" y="3779"/>
                  </a:lnTo>
                  <a:lnTo>
                    <a:pt x="3200" y="3769"/>
                  </a:lnTo>
                  <a:lnTo>
                    <a:pt x="3199" y="3761"/>
                  </a:lnTo>
                  <a:lnTo>
                    <a:pt x="3196" y="3752"/>
                  </a:lnTo>
                  <a:lnTo>
                    <a:pt x="3192" y="3743"/>
                  </a:lnTo>
                  <a:lnTo>
                    <a:pt x="3186" y="3733"/>
                  </a:lnTo>
                  <a:lnTo>
                    <a:pt x="3182" y="3723"/>
                  </a:lnTo>
                  <a:lnTo>
                    <a:pt x="3180" y="3713"/>
                  </a:lnTo>
                  <a:lnTo>
                    <a:pt x="3179" y="3704"/>
                  </a:lnTo>
                  <a:lnTo>
                    <a:pt x="3178" y="3697"/>
                  </a:lnTo>
                  <a:lnTo>
                    <a:pt x="3176" y="3694"/>
                  </a:lnTo>
                  <a:lnTo>
                    <a:pt x="3176" y="3692"/>
                  </a:lnTo>
                  <a:lnTo>
                    <a:pt x="3175" y="3692"/>
                  </a:lnTo>
                  <a:lnTo>
                    <a:pt x="3173" y="3693"/>
                  </a:lnTo>
                  <a:lnTo>
                    <a:pt x="3169" y="3698"/>
                  </a:lnTo>
                  <a:lnTo>
                    <a:pt x="3165" y="3707"/>
                  </a:lnTo>
                  <a:lnTo>
                    <a:pt x="3157" y="3718"/>
                  </a:lnTo>
                  <a:lnTo>
                    <a:pt x="3152" y="3730"/>
                  </a:lnTo>
                  <a:lnTo>
                    <a:pt x="3146" y="3743"/>
                  </a:lnTo>
                  <a:lnTo>
                    <a:pt x="3136" y="3758"/>
                  </a:lnTo>
                  <a:lnTo>
                    <a:pt x="3129" y="3774"/>
                  </a:lnTo>
                  <a:lnTo>
                    <a:pt x="3123" y="3787"/>
                  </a:lnTo>
                  <a:lnTo>
                    <a:pt x="3122" y="3788"/>
                  </a:lnTo>
                  <a:lnTo>
                    <a:pt x="3121" y="3790"/>
                  </a:lnTo>
                  <a:lnTo>
                    <a:pt x="3119" y="3792"/>
                  </a:lnTo>
                  <a:lnTo>
                    <a:pt x="3117" y="3792"/>
                  </a:lnTo>
                  <a:lnTo>
                    <a:pt x="3112" y="3792"/>
                  </a:lnTo>
                  <a:lnTo>
                    <a:pt x="3108" y="3789"/>
                  </a:lnTo>
                  <a:lnTo>
                    <a:pt x="3103" y="3787"/>
                  </a:lnTo>
                  <a:lnTo>
                    <a:pt x="3098" y="3782"/>
                  </a:lnTo>
                  <a:lnTo>
                    <a:pt x="3094" y="3777"/>
                  </a:lnTo>
                  <a:lnTo>
                    <a:pt x="3092" y="3773"/>
                  </a:lnTo>
                  <a:lnTo>
                    <a:pt x="3089" y="3762"/>
                  </a:lnTo>
                  <a:lnTo>
                    <a:pt x="3086" y="3752"/>
                  </a:lnTo>
                  <a:lnTo>
                    <a:pt x="3084" y="3743"/>
                  </a:lnTo>
                  <a:lnTo>
                    <a:pt x="3079" y="3733"/>
                  </a:lnTo>
                  <a:lnTo>
                    <a:pt x="3075" y="3731"/>
                  </a:lnTo>
                  <a:lnTo>
                    <a:pt x="3070" y="3729"/>
                  </a:lnTo>
                  <a:lnTo>
                    <a:pt x="3065" y="3727"/>
                  </a:lnTo>
                  <a:lnTo>
                    <a:pt x="3058" y="3729"/>
                  </a:lnTo>
                  <a:lnTo>
                    <a:pt x="3050" y="3730"/>
                  </a:lnTo>
                  <a:lnTo>
                    <a:pt x="3045" y="3733"/>
                  </a:lnTo>
                  <a:lnTo>
                    <a:pt x="3037" y="3738"/>
                  </a:lnTo>
                  <a:lnTo>
                    <a:pt x="3031" y="3743"/>
                  </a:lnTo>
                  <a:lnTo>
                    <a:pt x="3027" y="3749"/>
                  </a:lnTo>
                  <a:lnTo>
                    <a:pt x="3024" y="3755"/>
                  </a:lnTo>
                  <a:lnTo>
                    <a:pt x="3022" y="3761"/>
                  </a:lnTo>
                  <a:lnTo>
                    <a:pt x="3022" y="3767"/>
                  </a:lnTo>
                  <a:lnTo>
                    <a:pt x="3022" y="3777"/>
                  </a:lnTo>
                  <a:lnTo>
                    <a:pt x="3022" y="3788"/>
                  </a:lnTo>
                  <a:lnTo>
                    <a:pt x="3020" y="3793"/>
                  </a:lnTo>
                  <a:lnTo>
                    <a:pt x="3017" y="3796"/>
                  </a:lnTo>
                  <a:lnTo>
                    <a:pt x="3015" y="3800"/>
                  </a:lnTo>
                  <a:lnTo>
                    <a:pt x="3011" y="3802"/>
                  </a:lnTo>
                  <a:lnTo>
                    <a:pt x="3002" y="3805"/>
                  </a:lnTo>
                  <a:lnTo>
                    <a:pt x="2991" y="3807"/>
                  </a:lnTo>
                  <a:lnTo>
                    <a:pt x="2979" y="3808"/>
                  </a:lnTo>
                  <a:lnTo>
                    <a:pt x="2966" y="3811"/>
                  </a:lnTo>
                  <a:lnTo>
                    <a:pt x="2960" y="3812"/>
                  </a:lnTo>
                  <a:lnTo>
                    <a:pt x="2954" y="3814"/>
                  </a:lnTo>
                  <a:lnTo>
                    <a:pt x="2948" y="3818"/>
                  </a:lnTo>
                  <a:lnTo>
                    <a:pt x="2942" y="3821"/>
                  </a:lnTo>
                  <a:lnTo>
                    <a:pt x="2932" y="3832"/>
                  </a:lnTo>
                  <a:lnTo>
                    <a:pt x="2921" y="3843"/>
                  </a:lnTo>
                  <a:lnTo>
                    <a:pt x="2914" y="3849"/>
                  </a:lnTo>
                  <a:lnTo>
                    <a:pt x="2908" y="3853"/>
                  </a:lnTo>
                  <a:lnTo>
                    <a:pt x="2901" y="3857"/>
                  </a:lnTo>
                  <a:lnTo>
                    <a:pt x="2894" y="3859"/>
                  </a:lnTo>
                  <a:lnTo>
                    <a:pt x="2888" y="3861"/>
                  </a:lnTo>
                  <a:lnTo>
                    <a:pt x="2880" y="3864"/>
                  </a:lnTo>
                  <a:lnTo>
                    <a:pt x="2876" y="3868"/>
                  </a:lnTo>
                  <a:lnTo>
                    <a:pt x="2871" y="3872"/>
                  </a:lnTo>
                  <a:lnTo>
                    <a:pt x="2869" y="3877"/>
                  </a:lnTo>
                  <a:lnTo>
                    <a:pt x="2866" y="3882"/>
                  </a:lnTo>
                  <a:lnTo>
                    <a:pt x="2865" y="3888"/>
                  </a:lnTo>
                  <a:lnTo>
                    <a:pt x="2865" y="3894"/>
                  </a:lnTo>
                  <a:lnTo>
                    <a:pt x="2867" y="3905"/>
                  </a:lnTo>
                  <a:lnTo>
                    <a:pt x="2871" y="3918"/>
                  </a:lnTo>
                  <a:lnTo>
                    <a:pt x="2877" y="3929"/>
                  </a:lnTo>
                  <a:lnTo>
                    <a:pt x="2883" y="3944"/>
                  </a:lnTo>
                  <a:lnTo>
                    <a:pt x="2885" y="3951"/>
                  </a:lnTo>
                  <a:lnTo>
                    <a:pt x="2886" y="3956"/>
                  </a:lnTo>
                  <a:lnTo>
                    <a:pt x="2885" y="3959"/>
                  </a:lnTo>
                  <a:lnTo>
                    <a:pt x="2883" y="3962"/>
                  </a:lnTo>
                  <a:lnTo>
                    <a:pt x="2878" y="3964"/>
                  </a:lnTo>
                  <a:lnTo>
                    <a:pt x="2873" y="3964"/>
                  </a:lnTo>
                  <a:lnTo>
                    <a:pt x="2867" y="3963"/>
                  </a:lnTo>
                  <a:lnTo>
                    <a:pt x="2860" y="3962"/>
                  </a:lnTo>
                  <a:lnTo>
                    <a:pt x="2857" y="3960"/>
                  </a:lnTo>
                  <a:lnTo>
                    <a:pt x="2854" y="3962"/>
                  </a:lnTo>
                  <a:lnTo>
                    <a:pt x="2851" y="3962"/>
                  </a:lnTo>
                  <a:lnTo>
                    <a:pt x="2850" y="3963"/>
                  </a:lnTo>
                  <a:lnTo>
                    <a:pt x="2845" y="3968"/>
                  </a:lnTo>
                  <a:lnTo>
                    <a:pt x="2841" y="3973"/>
                  </a:lnTo>
                  <a:lnTo>
                    <a:pt x="2838" y="3979"/>
                  </a:lnTo>
                  <a:lnTo>
                    <a:pt x="2834" y="3985"/>
                  </a:lnTo>
                  <a:lnTo>
                    <a:pt x="2832" y="3988"/>
                  </a:lnTo>
                  <a:lnTo>
                    <a:pt x="2828" y="3989"/>
                  </a:lnTo>
                  <a:lnTo>
                    <a:pt x="2826" y="3991"/>
                  </a:lnTo>
                  <a:lnTo>
                    <a:pt x="2822" y="3991"/>
                  </a:lnTo>
                  <a:lnTo>
                    <a:pt x="2816" y="3992"/>
                  </a:lnTo>
                  <a:lnTo>
                    <a:pt x="2812" y="3991"/>
                  </a:lnTo>
                  <a:lnTo>
                    <a:pt x="2806" y="3987"/>
                  </a:lnTo>
                  <a:lnTo>
                    <a:pt x="2796" y="3978"/>
                  </a:lnTo>
                  <a:lnTo>
                    <a:pt x="2793" y="3976"/>
                  </a:lnTo>
                  <a:lnTo>
                    <a:pt x="2789" y="3975"/>
                  </a:lnTo>
                  <a:lnTo>
                    <a:pt x="2784" y="3976"/>
                  </a:lnTo>
                  <a:lnTo>
                    <a:pt x="2781" y="3976"/>
                  </a:lnTo>
                  <a:lnTo>
                    <a:pt x="2774" y="3978"/>
                  </a:lnTo>
                  <a:lnTo>
                    <a:pt x="2768" y="3979"/>
                  </a:lnTo>
                  <a:lnTo>
                    <a:pt x="2762" y="3976"/>
                  </a:lnTo>
                  <a:lnTo>
                    <a:pt x="2757" y="3971"/>
                  </a:lnTo>
                  <a:lnTo>
                    <a:pt x="2752" y="3964"/>
                  </a:lnTo>
                  <a:lnTo>
                    <a:pt x="2746" y="3951"/>
                  </a:lnTo>
                  <a:lnTo>
                    <a:pt x="2740" y="3934"/>
                  </a:lnTo>
                  <a:lnTo>
                    <a:pt x="2733" y="3918"/>
                  </a:lnTo>
                  <a:lnTo>
                    <a:pt x="2727" y="3902"/>
                  </a:lnTo>
                  <a:lnTo>
                    <a:pt x="2721" y="3888"/>
                  </a:lnTo>
                  <a:lnTo>
                    <a:pt x="2719" y="3883"/>
                  </a:lnTo>
                  <a:lnTo>
                    <a:pt x="2715" y="3878"/>
                  </a:lnTo>
                  <a:lnTo>
                    <a:pt x="2712" y="3874"/>
                  </a:lnTo>
                  <a:lnTo>
                    <a:pt x="2707" y="3870"/>
                  </a:lnTo>
                  <a:lnTo>
                    <a:pt x="2702" y="3868"/>
                  </a:lnTo>
                  <a:lnTo>
                    <a:pt x="2697" y="3865"/>
                  </a:lnTo>
                  <a:lnTo>
                    <a:pt x="2693" y="3864"/>
                  </a:lnTo>
                  <a:lnTo>
                    <a:pt x="2687" y="3863"/>
                  </a:lnTo>
                  <a:lnTo>
                    <a:pt x="2676" y="3859"/>
                  </a:lnTo>
                  <a:lnTo>
                    <a:pt x="2667" y="3856"/>
                  </a:lnTo>
                  <a:lnTo>
                    <a:pt x="2659" y="3850"/>
                  </a:lnTo>
                  <a:lnTo>
                    <a:pt x="2651" y="3842"/>
                  </a:lnTo>
                  <a:lnTo>
                    <a:pt x="2645" y="3830"/>
                  </a:lnTo>
                  <a:lnTo>
                    <a:pt x="2640" y="3815"/>
                  </a:lnTo>
                  <a:lnTo>
                    <a:pt x="2636" y="3801"/>
                  </a:lnTo>
                  <a:lnTo>
                    <a:pt x="2631" y="3790"/>
                  </a:lnTo>
                  <a:lnTo>
                    <a:pt x="2618" y="3774"/>
                  </a:lnTo>
                  <a:lnTo>
                    <a:pt x="2601" y="3756"/>
                  </a:lnTo>
                  <a:lnTo>
                    <a:pt x="2598" y="3750"/>
                  </a:lnTo>
                  <a:lnTo>
                    <a:pt x="2594" y="3742"/>
                  </a:lnTo>
                  <a:lnTo>
                    <a:pt x="2593" y="3732"/>
                  </a:lnTo>
                  <a:lnTo>
                    <a:pt x="2590" y="3721"/>
                  </a:lnTo>
                  <a:lnTo>
                    <a:pt x="2588" y="3700"/>
                  </a:lnTo>
                  <a:lnTo>
                    <a:pt x="2587" y="3682"/>
                  </a:lnTo>
                  <a:lnTo>
                    <a:pt x="2584" y="3669"/>
                  </a:lnTo>
                  <a:lnTo>
                    <a:pt x="2580" y="3657"/>
                  </a:lnTo>
                  <a:lnTo>
                    <a:pt x="2575" y="3648"/>
                  </a:lnTo>
                  <a:lnTo>
                    <a:pt x="2569" y="3639"/>
                  </a:lnTo>
                  <a:lnTo>
                    <a:pt x="2562" y="3632"/>
                  </a:lnTo>
                  <a:lnTo>
                    <a:pt x="2554" y="3625"/>
                  </a:lnTo>
                  <a:lnTo>
                    <a:pt x="2551" y="3623"/>
                  </a:lnTo>
                  <a:lnTo>
                    <a:pt x="2548" y="3620"/>
                  </a:lnTo>
                  <a:lnTo>
                    <a:pt x="2545" y="3619"/>
                  </a:lnTo>
                  <a:lnTo>
                    <a:pt x="2542" y="3619"/>
                  </a:lnTo>
                  <a:lnTo>
                    <a:pt x="2536" y="3623"/>
                  </a:lnTo>
                  <a:lnTo>
                    <a:pt x="2529" y="3630"/>
                  </a:lnTo>
                  <a:lnTo>
                    <a:pt x="2520" y="3638"/>
                  </a:lnTo>
                  <a:lnTo>
                    <a:pt x="2514" y="3645"/>
                  </a:lnTo>
                  <a:lnTo>
                    <a:pt x="2510" y="3654"/>
                  </a:lnTo>
                  <a:lnTo>
                    <a:pt x="2505" y="3666"/>
                  </a:lnTo>
                  <a:lnTo>
                    <a:pt x="2500" y="3677"/>
                  </a:lnTo>
                  <a:lnTo>
                    <a:pt x="2497" y="3687"/>
                  </a:lnTo>
                  <a:lnTo>
                    <a:pt x="2494" y="3691"/>
                  </a:lnTo>
                  <a:lnTo>
                    <a:pt x="2491" y="3693"/>
                  </a:lnTo>
                  <a:lnTo>
                    <a:pt x="2486" y="3694"/>
                  </a:lnTo>
                  <a:lnTo>
                    <a:pt x="2482" y="3694"/>
                  </a:lnTo>
                  <a:lnTo>
                    <a:pt x="2473" y="3693"/>
                  </a:lnTo>
                  <a:lnTo>
                    <a:pt x="2464" y="3691"/>
                  </a:lnTo>
                  <a:lnTo>
                    <a:pt x="2461" y="3691"/>
                  </a:lnTo>
                  <a:lnTo>
                    <a:pt x="2460" y="3692"/>
                  </a:lnTo>
                  <a:lnTo>
                    <a:pt x="2458" y="3693"/>
                  </a:lnTo>
                  <a:lnTo>
                    <a:pt x="2457" y="3695"/>
                  </a:lnTo>
                  <a:lnTo>
                    <a:pt x="2460" y="3700"/>
                  </a:lnTo>
                  <a:lnTo>
                    <a:pt x="2463" y="3705"/>
                  </a:lnTo>
                  <a:lnTo>
                    <a:pt x="2468" y="3710"/>
                  </a:lnTo>
                  <a:lnTo>
                    <a:pt x="2472" y="3716"/>
                  </a:lnTo>
                  <a:lnTo>
                    <a:pt x="2474" y="3723"/>
                  </a:lnTo>
                  <a:lnTo>
                    <a:pt x="2474" y="3730"/>
                  </a:lnTo>
                  <a:lnTo>
                    <a:pt x="2474" y="3740"/>
                  </a:lnTo>
                  <a:lnTo>
                    <a:pt x="2474" y="3756"/>
                  </a:lnTo>
                  <a:lnTo>
                    <a:pt x="2476" y="3773"/>
                  </a:lnTo>
                  <a:lnTo>
                    <a:pt x="2480" y="3784"/>
                  </a:lnTo>
                  <a:lnTo>
                    <a:pt x="2483" y="3792"/>
                  </a:lnTo>
                  <a:lnTo>
                    <a:pt x="2486" y="3796"/>
                  </a:lnTo>
                  <a:lnTo>
                    <a:pt x="2486" y="3800"/>
                  </a:lnTo>
                  <a:lnTo>
                    <a:pt x="2485" y="3802"/>
                  </a:lnTo>
                  <a:lnTo>
                    <a:pt x="2483" y="3805"/>
                  </a:lnTo>
                  <a:lnTo>
                    <a:pt x="2480" y="3808"/>
                  </a:lnTo>
                  <a:lnTo>
                    <a:pt x="2470" y="3814"/>
                  </a:lnTo>
                  <a:lnTo>
                    <a:pt x="2457" y="3823"/>
                  </a:lnTo>
                  <a:lnTo>
                    <a:pt x="2450" y="3826"/>
                  </a:lnTo>
                  <a:lnTo>
                    <a:pt x="2443" y="3830"/>
                  </a:lnTo>
                  <a:lnTo>
                    <a:pt x="2435" y="3832"/>
                  </a:lnTo>
                  <a:lnTo>
                    <a:pt x="2426" y="3833"/>
                  </a:lnTo>
                  <a:lnTo>
                    <a:pt x="2419" y="3833"/>
                  </a:lnTo>
                  <a:lnTo>
                    <a:pt x="2412" y="3832"/>
                  </a:lnTo>
                  <a:lnTo>
                    <a:pt x="2407" y="3830"/>
                  </a:lnTo>
                  <a:lnTo>
                    <a:pt x="2403" y="3826"/>
                  </a:lnTo>
                  <a:lnTo>
                    <a:pt x="2395" y="3818"/>
                  </a:lnTo>
                  <a:lnTo>
                    <a:pt x="2392" y="3811"/>
                  </a:lnTo>
                  <a:lnTo>
                    <a:pt x="2390" y="3805"/>
                  </a:lnTo>
                  <a:lnTo>
                    <a:pt x="2387" y="3799"/>
                  </a:lnTo>
                  <a:lnTo>
                    <a:pt x="2385" y="3796"/>
                  </a:lnTo>
                  <a:lnTo>
                    <a:pt x="2384" y="3795"/>
                  </a:lnTo>
                  <a:lnTo>
                    <a:pt x="2381" y="3794"/>
                  </a:lnTo>
                  <a:lnTo>
                    <a:pt x="2378" y="3794"/>
                  </a:lnTo>
                  <a:lnTo>
                    <a:pt x="2372" y="3796"/>
                  </a:lnTo>
                  <a:lnTo>
                    <a:pt x="2366" y="3798"/>
                  </a:lnTo>
                  <a:lnTo>
                    <a:pt x="2360" y="3799"/>
                  </a:lnTo>
                  <a:lnTo>
                    <a:pt x="2355" y="3798"/>
                  </a:lnTo>
                  <a:lnTo>
                    <a:pt x="2351" y="3795"/>
                  </a:lnTo>
                  <a:lnTo>
                    <a:pt x="2350" y="3793"/>
                  </a:lnTo>
                  <a:lnTo>
                    <a:pt x="2348" y="3790"/>
                  </a:lnTo>
                  <a:lnTo>
                    <a:pt x="2347" y="3787"/>
                  </a:lnTo>
                  <a:lnTo>
                    <a:pt x="2344" y="3780"/>
                  </a:lnTo>
                  <a:lnTo>
                    <a:pt x="2343" y="3773"/>
                  </a:lnTo>
                  <a:lnTo>
                    <a:pt x="2342" y="3767"/>
                  </a:lnTo>
                  <a:lnTo>
                    <a:pt x="2340" y="3761"/>
                  </a:lnTo>
                  <a:lnTo>
                    <a:pt x="2336" y="3754"/>
                  </a:lnTo>
                  <a:lnTo>
                    <a:pt x="2331" y="3748"/>
                  </a:lnTo>
                  <a:lnTo>
                    <a:pt x="2322" y="3737"/>
                  </a:lnTo>
                  <a:lnTo>
                    <a:pt x="2310" y="3724"/>
                  </a:lnTo>
                  <a:lnTo>
                    <a:pt x="2298" y="3710"/>
                  </a:lnTo>
                  <a:lnTo>
                    <a:pt x="2287" y="3699"/>
                  </a:lnTo>
                  <a:lnTo>
                    <a:pt x="2284" y="3694"/>
                  </a:lnTo>
                  <a:lnTo>
                    <a:pt x="2281" y="3689"/>
                  </a:lnTo>
                  <a:lnTo>
                    <a:pt x="2279" y="3685"/>
                  </a:lnTo>
                  <a:lnTo>
                    <a:pt x="2278" y="3680"/>
                  </a:lnTo>
                  <a:lnTo>
                    <a:pt x="2278" y="3675"/>
                  </a:lnTo>
                  <a:lnTo>
                    <a:pt x="2278" y="3672"/>
                  </a:lnTo>
                  <a:lnTo>
                    <a:pt x="2279" y="3667"/>
                  </a:lnTo>
                  <a:lnTo>
                    <a:pt x="2280" y="3663"/>
                  </a:lnTo>
                  <a:lnTo>
                    <a:pt x="2288" y="3655"/>
                  </a:lnTo>
                  <a:lnTo>
                    <a:pt x="2298" y="3647"/>
                  </a:lnTo>
                  <a:lnTo>
                    <a:pt x="2299" y="3645"/>
                  </a:lnTo>
                  <a:lnTo>
                    <a:pt x="2299" y="3644"/>
                  </a:lnTo>
                  <a:lnTo>
                    <a:pt x="2298" y="3643"/>
                  </a:lnTo>
                  <a:lnTo>
                    <a:pt x="2297" y="3642"/>
                  </a:lnTo>
                  <a:lnTo>
                    <a:pt x="2293" y="3639"/>
                  </a:lnTo>
                  <a:lnTo>
                    <a:pt x="2290" y="3638"/>
                  </a:lnTo>
                  <a:lnTo>
                    <a:pt x="2279" y="3632"/>
                  </a:lnTo>
                  <a:lnTo>
                    <a:pt x="2267" y="3625"/>
                  </a:lnTo>
                  <a:lnTo>
                    <a:pt x="2261" y="3623"/>
                  </a:lnTo>
                  <a:lnTo>
                    <a:pt x="2255" y="3623"/>
                  </a:lnTo>
                  <a:lnTo>
                    <a:pt x="2249" y="3623"/>
                  </a:lnTo>
                  <a:lnTo>
                    <a:pt x="2242" y="3622"/>
                  </a:lnTo>
                  <a:lnTo>
                    <a:pt x="2234" y="3620"/>
                  </a:lnTo>
                  <a:lnTo>
                    <a:pt x="2228" y="3620"/>
                  </a:lnTo>
                  <a:lnTo>
                    <a:pt x="2222" y="3623"/>
                  </a:lnTo>
                  <a:lnTo>
                    <a:pt x="2217" y="3626"/>
                  </a:lnTo>
                  <a:lnTo>
                    <a:pt x="2214" y="3628"/>
                  </a:lnTo>
                  <a:lnTo>
                    <a:pt x="2210" y="3629"/>
                  </a:lnTo>
                  <a:lnTo>
                    <a:pt x="2205" y="3628"/>
                  </a:lnTo>
                  <a:lnTo>
                    <a:pt x="2201" y="3626"/>
                  </a:lnTo>
                  <a:lnTo>
                    <a:pt x="2191" y="3623"/>
                  </a:lnTo>
                  <a:lnTo>
                    <a:pt x="2182" y="3620"/>
                  </a:lnTo>
                  <a:lnTo>
                    <a:pt x="2178" y="3622"/>
                  </a:lnTo>
                  <a:lnTo>
                    <a:pt x="2177" y="3624"/>
                  </a:lnTo>
                  <a:lnTo>
                    <a:pt x="2177" y="3628"/>
                  </a:lnTo>
                  <a:lnTo>
                    <a:pt x="2178" y="3632"/>
                  </a:lnTo>
                  <a:lnTo>
                    <a:pt x="2179" y="3636"/>
                  </a:lnTo>
                  <a:lnTo>
                    <a:pt x="2179" y="3639"/>
                  </a:lnTo>
                  <a:lnTo>
                    <a:pt x="2173" y="3650"/>
                  </a:lnTo>
                  <a:lnTo>
                    <a:pt x="2167" y="3660"/>
                  </a:lnTo>
                  <a:lnTo>
                    <a:pt x="2165" y="3661"/>
                  </a:lnTo>
                  <a:lnTo>
                    <a:pt x="2161" y="3661"/>
                  </a:lnTo>
                  <a:lnTo>
                    <a:pt x="2157" y="3658"/>
                  </a:lnTo>
                  <a:lnTo>
                    <a:pt x="2151" y="3655"/>
                  </a:lnTo>
                  <a:lnTo>
                    <a:pt x="2146" y="3650"/>
                  </a:lnTo>
                  <a:lnTo>
                    <a:pt x="2141" y="3645"/>
                  </a:lnTo>
                  <a:lnTo>
                    <a:pt x="2138" y="3639"/>
                  </a:lnTo>
                  <a:lnTo>
                    <a:pt x="2135" y="3634"/>
                  </a:lnTo>
                  <a:lnTo>
                    <a:pt x="2133" y="3622"/>
                  </a:lnTo>
                  <a:lnTo>
                    <a:pt x="2130" y="3609"/>
                  </a:lnTo>
                  <a:lnTo>
                    <a:pt x="2126" y="3597"/>
                  </a:lnTo>
                  <a:lnTo>
                    <a:pt x="2121" y="3585"/>
                  </a:lnTo>
                  <a:lnTo>
                    <a:pt x="2117" y="3579"/>
                  </a:lnTo>
                  <a:lnTo>
                    <a:pt x="2115" y="3571"/>
                  </a:lnTo>
                  <a:lnTo>
                    <a:pt x="2114" y="3561"/>
                  </a:lnTo>
                  <a:lnTo>
                    <a:pt x="2113" y="3552"/>
                  </a:lnTo>
                  <a:lnTo>
                    <a:pt x="2111" y="3542"/>
                  </a:lnTo>
                  <a:lnTo>
                    <a:pt x="2111" y="3534"/>
                  </a:lnTo>
                  <a:lnTo>
                    <a:pt x="2113" y="3527"/>
                  </a:lnTo>
                  <a:lnTo>
                    <a:pt x="2114" y="3523"/>
                  </a:lnTo>
                  <a:lnTo>
                    <a:pt x="2115" y="3519"/>
                  </a:lnTo>
                  <a:lnTo>
                    <a:pt x="2120" y="3518"/>
                  </a:lnTo>
                  <a:lnTo>
                    <a:pt x="2123" y="3516"/>
                  </a:lnTo>
                  <a:lnTo>
                    <a:pt x="2128" y="3515"/>
                  </a:lnTo>
                  <a:lnTo>
                    <a:pt x="2132" y="3515"/>
                  </a:lnTo>
                  <a:lnTo>
                    <a:pt x="2136" y="3513"/>
                  </a:lnTo>
                  <a:lnTo>
                    <a:pt x="2138" y="3513"/>
                  </a:lnTo>
                  <a:lnTo>
                    <a:pt x="2139" y="3512"/>
                  </a:lnTo>
                  <a:lnTo>
                    <a:pt x="2139" y="3511"/>
                  </a:lnTo>
                  <a:lnTo>
                    <a:pt x="2139" y="3509"/>
                  </a:lnTo>
                  <a:lnTo>
                    <a:pt x="2132" y="3499"/>
                  </a:lnTo>
                  <a:lnTo>
                    <a:pt x="2123" y="3491"/>
                  </a:lnTo>
                  <a:lnTo>
                    <a:pt x="2114" y="3481"/>
                  </a:lnTo>
                  <a:lnTo>
                    <a:pt x="2104" y="3472"/>
                  </a:lnTo>
                  <a:lnTo>
                    <a:pt x="2098" y="3465"/>
                  </a:lnTo>
                  <a:lnTo>
                    <a:pt x="2094" y="3459"/>
                  </a:lnTo>
                  <a:lnTo>
                    <a:pt x="2090" y="3453"/>
                  </a:lnTo>
                  <a:lnTo>
                    <a:pt x="2086" y="3447"/>
                  </a:lnTo>
                  <a:lnTo>
                    <a:pt x="2082" y="3436"/>
                  </a:lnTo>
                  <a:lnTo>
                    <a:pt x="2079" y="3427"/>
                  </a:lnTo>
                  <a:lnTo>
                    <a:pt x="2078" y="3424"/>
                  </a:lnTo>
                  <a:lnTo>
                    <a:pt x="2076" y="3422"/>
                  </a:lnTo>
                  <a:lnTo>
                    <a:pt x="2072" y="3421"/>
                  </a:lnTo>
                  <a:lnTo>
                    <a:pt x="2069" y="3420"/>
                  </a:lnTo>
                  <a:lnTo>
                    <a:pt x="2058" y="3420"/>
                  </a:lnTo>
                  <a:lnTo>
                    <a:pt x="2046" y="3422"/>
                  </a:lnTo>
                  <a:lnTo>
                    <a:pt x="2034" y="3424"/>
                  </a:lnTo>
                  <a:lnTo>
                    <a:pt x="2025" y="3426"/>
                  </a:lnTo>
                  <a:lnTo>
                    <a:pt x="2017" y="3424"/>
                  </a:lnTo>
                  <a:lnTo>
                    <a:pt x="2008" y="3421"/>
                  </a:lnTo>
                  <a:lnTo>
                    <a:pt x="1998" y="3414"/>
                  </a:lnTo>
                  <a:lnTo>
                    <a:pt x="1989" y="3406"/>
                  </a:lnTo>
                  <a:lnTo>
                    <a:pt x="1983" y="3403"/>
                  </a:lnTo>
                  <a:lnTo>
                    <a:pt x="1977" y="3401"/>
                  </a:lnTo>
                  <a:lnTo>
                    <a:pt x="1971" y="3398"/>
                  </a:lnTo>
                  <a:lnTo>
                    <a:pt x="1964" y="3397"/>
                  </a:lnTo>
                  <a:lnTo>
                    <a:pt x="1951" y="3396"/>
                  </a:lnTo>
                  <a:lnTo>
                    <a:pt x="1939" y="3397"/>
                  </a:lnTo>
                  <a:lnTo>
                    <a:pt x="1933" y="3399"/>
                  </a:lnTo>
                  <a:lnTo>
                    <a:pt x="1927" y="3402"/>
                  </a:lnTo>
                  <a:lnTo>
                    <a:pt x="1922" y="3405"/>
                  </a:lnTo>
                  <a:lnTo>
                    <a:pt x="1918" y="3409"/>
                  </a:lnTo>
                  <a:lnTo>
                    <a:pt x="1906" y="3420"/>
                  </a:lnTo>
                  <a:lnTo>
                    <a:pt x="1893" y="3431"/>
                  </a:lnTo>
                  <a:lnTo>
                    <a:pt x="1878" y="3443"/>
                  </a:lnTo>
                  <a:lnTo>
                    <a:pt x="1863" y="3453"/>
                  </a:lnTo>
                  <a:lnTo>
                    <a:pt x="1855" y="3458"/>
                  </a:lnTo>
                  <a:lnTo>
                    <a:pt x="1846" y="3460"/>
                  </a:lnTo>
                  <a:lnTo>
                    <a:pt x="1838" y="3462"/>
                  </a:lnTo>
                  <a:lnTo>
                    <a:pt x="1830" y="3464"/>
                  </a:lnTo>
                  <a:lnTo>
                    <a:pt x="1821" y="3464"/>
                  </a:lnTo>
                  <a:lnTo>
                    <a:pt x="1814" y="3462"/>
                  </a:lnTo>
                  <a:lnTo>
                    <a:pt x="1808" y="3461"/>
                  </a:lnTo>
                  <a:lnTo>
                    <a:pt x="1802" y="3460"/>
                  </a:lnTo>
                  <a:lnTo>
                    <a:pt x="1793" y="3456"/>
                  </a:lnTo>
                  <a:lnTo>
                    <a:pt x="1783" y="3454"/>
                  </a:lnTo>
                  <a:lnTo>
                    <a:pt x="1773" y="3453"/>
                  </a:lnTo>
                  <a:lnTo>
                    <a:pt x="1763" y="3453"/>
                  </a:lnTo>
                  <a:lnTo>
                    <a:pt x="1755" y="3452"/>
                  </a:lnTo>
                  <a:lnTo>
                    <a:pt x="1748" y="3448"/>
                  </a:lnTo>
                  <a:lnTo>
                    <a:pt x="1742" y="3443"/>
                  </a:lnTo>
                  <a:lnTo>
                    <a:pt x="1736" y="3436"/>
                  </a:lnTo>
                  <a:lnTo>
                    <a:pt x="1727" y="3428"/>
                  </a:lnTo>
                  <a:lnTo>
                    <a:pt x="1716" y="3420"/>
                  </a:lnTo>
                  <a:lnTo>
                    <a:pt x="1705" y="3411"/>
                  </a:lnTo>
                  <a:lnTo>
                    <a:pt x="1695" y="3404"/>
                  </a:lnTo>
                  <a:lnTo>
                    <a:pt x="1689" y="3398"/>
                  </a:lnTo>
                  <a:lnTo>
                    <a:pt x="1686" y="3393"/>
                  </a:lnTo>
                  <a:lnTo>
                    <a:pt x="1685" y="3387"/>
                  </a:lnTo>
                  <a:lnTo>
                    <a:pt x="1683" y="3382"/>
                  </a:lnTo>
                  <a:lnTo>
                    <a:pt x="1683" y="3374"/>
                  </a:lnTo>
                  <a:lnTo>
                    <a:pt x="1683" y="3368"/>
                  </a:lnTo>
                  <a:lnTo>
                    <a:pt x="1681" y="3361"/>
                  </a:lnTo>
                  <a:lnTo>
                    <a:pt x="1677" y="3354"/>
                  </a:lnTo>
                  <a:lnTo>
                    <a:pt x="1675" y="3348"/>
                  </a:lnTo>
                  <a:lnTo>
                    <a:pt x="1675" y="3341"/>
                  </a:lnTo>
                  <a:lnTo>
                    <a:pt x="1676" y="3334"/>
                  </a:lnTo>
                  <a:lnTo>
                    <a:pt x="1679" y="3328"/>
                  </a:lnTo>
                  <a:lnTo>
                    <a:pt x="1680" y="3322"/>
                  </a:lnTo>
                  <a:lnTo>
                    <a:pt x="1680" y="3321"/>
                  </a:lnTo>
                  <a:lnTo>
                    <a:pt x="1676" y="3321"/>
                  </a:lnTo>
                  <a:lnTo>
                    <a:pt x="1669" y="3322"/>
                  </a:lnTo>
                  <a:lnTo>
                    <a:pt x="1658" y="3324"/>
                  </a:lnTo>
                  <a:lnTo>
                    <a:pt x="1647" y="3327"/>
                  </a:lnTo>
                  <a:lnTo>
                    <a:pt x="1636" y="3329"/>
                  </a:lnTo>
                  <a:lnTo>
                    <a:pt x="1626" y="3333"/>
                  </a:lnTo>
                  <a:lnTo>
                    <a:pt x="1620" y="3336"/>
                  </a:lnTo>
                  <a:lnTo>
                    <a:pt x="1614" y="3340"/>
                  </a:lnTo>
                  <a:lnTo>
                    <a:pt x="1611" y="3344"/>
                  </a:lnTo>
                  <a:lnTo>
                    <a:pt x="1607" y="3348"/>
                  </a:lnTo>
                  <a:lnTo>
                    <a:pt x="1603" y="3358"/>
                  </a:lnTo>
                  <a:lnTo>
                    <a:pt x="1600" y="3366"/>
                  </a:lnTo>
                  <a:lnTo>
                    <a:pt x="1598" y="3370"/>
                  </a:lnTo>
                  <a:lnTo>
                    <a:pt x="1594" y="3372"/>
                  </a:lnTo>
                  <a:lnTo>
                    <a:pt x="1591" y="3374"/>
                  </a:lnTo>
                  <a:lnTo>
                    <a:pt x="1585" y="3377"/>
                  </a:lnTo>
                  <a:lnTo>
                    <a:pt x="1572" y="3379"/>
                  </a:lnTo>
                  <a:lnTo>
                    <a:pt x="1557" y="3380"/>
                  </a:lnTo>
                  <a:lnTo>
                    <a:pt x="1551" y="3380"/>
                  </a:lnTo>
                  <a:lnTo>
                    <a:pt x="1546" y="3383"/>
                  </a:lnTo>
                  <a:lnTo>
                    <a:pt x="1540" y="3385"/>
                  </a:lnTo>
                  <a:lnTo>
                    <a:pt x="1535" y="3387"/>
                  </a:lnTo>
                  <a:lnTo>
                    <a:pt x="1524" y="3392"/>
                  </a:lnTo>
                  <a:lnTo>
                    <a:pt x="1512" y="3396"/>
                  </a:lnTo>
                  <a:lnTo>
                    <a:pt x="1506" y="3397"/>
                  </a:lnTo>
                  <a:lnTo>
                    <a:pt x="1500" y="3396"/>
                  </a:lnTo>
                  <a:lnTo>
                    <a:pt x="1496" y="3395"/>
                  </a:lnTo>
                  <a:lnTo>
                    <a:pt x="1491" y="3391"/>
                  </a:lnTo>
                  <a:lnTo>
                    <a:pt x="1486" y="3387"/>
                  </a:lnTo>
                  <a:lnTo>
                    <a:pt x="1483" y="3383"/>
                  </a:lnTo>
                  <a:lnTo>
                    <a:pt x="1479" y="3378"/>
                  </a:lnTo>
                  <a:lnTo>
                    <a:pt x="1475" y="3372"/>
                  </a:lnTo>
                  <a:lnTo>
                    <a:pt x="1472" y="3366"/>
                  </a:lnTo>
                  <a:lnTo>
                    <a:pt x="1468" y="3361"/>
                  </a:lnTo>
                  <a:lnTo>
                    <a:pt x="1464" y="3358"/>
                  </a:lnTo>
                  <a:lnTo>
                    <a:pt x="1459" y="3354"/>
                  </a:lnTo>
                  <a:lnTo>
                    <a:pt x="1448" y="3349"/>
                  </a:lnTo>
                  <a:lnTo>
                    <a:pt x="1439" y="3346"/>
                  </a:lnTo>
                  <a:lnTo>
                    <a:pt x="1435" y="3346"/>
                  </a:lnTo>
                  <a:lnTo>
                    <a:pt x="1433" y="3347"/>
                  </a:lnTo>
                  <a:lnTo>
                    <a:pt x="1430" y="3349"/>
                  </a:lnTo>
                  <a:lnTo>
                    <a:pt x="1429" y="3353"/>
                  </a:lnTo>
                  <a:lnTo>
                    <a:pt x="1425" y="3364"/>
                  </a:lnTo>
                  <a:lnTo>
                    <a:pt x="1424" y="3374"/>
                  </a:lnTo>
                  <a:lnTo>
                    <a:pt x="1423" y="3379"/>
                  </a:lnTo>
                  <a:lnTo>
                    <a:pt x="1421" y="3384"/>
                  </a:lnTo>
                  <a:lnTo>
                    <a:pt x="1417" y="3386"/>
                  </a:lnTo>
                  <a:lnTo>
                    <a:pt x="1414" y="3389"/>
                  </a:lnTo>
                  <a:lnTo>
                    <a:pt x="1405" y="3390"/>
                  </a:lnTo>
                  <a:lnTo>
                    <a:pt x="1396" y="3391"/>
                  </a:lnTo>
                  <a:lnTo>
                    <a:pt x="1387" y="3391"/>
                  </a:lnTo>
                  <a:lnTo>
                    <a:pt x="1383" y="3393"/>
                  </a:lnTo>
                  <a:lnTo>
                    <a:pt x="1379" y="3396"/>
                  </a:lnTo>
                  <a:lnTo>
                    <a:pt x="1376" y="3398"/>
                  </a:lnTo>
                  <a:lnTo>
                    <a:pt x="1364" y="3403"/>
                  </a:lnTo>
                  <a:lnTo>
                    <a:pt x="1345" y="3409"/>
                  </a:lnTo>
                  <a:lnTo>
                    <a:pt x="1332" y="3412"/>
                  </a:lnTo>
                  <a:lnTo>
                    <a:pt x="1318" y="3414"/>
                  </a:lnTo>
                  <a:lnTo>
                    <a:pt x="1313" y="3414"/>
                  </a:lnTo>
                  <a:lnTo>
                    <a:pt x="1307" y="3412"/>
                  </a:lnTo>
                  <a:lnTo>
                    <a:pt x="1302" y="3411"/>
                  </a:lnTo>
                  <a:lnTo>
                    <a:pt x="1297" y="3410"/>
                  </a:lnTo>
                  <a:lnTo>
                    <a:pt x="1282" y="3396"/>
                  </a:lnTo>
                  <a:lnTo>
                    <a:pt x="1265" y="3378"/>
                  </a:lnTo>
                  <a:lnTo>
                    <a:pt x="1254" y="3368"/>
                  </a:lnTo>
                  <a:lnTo>
                    <a:pt x="1241" y="3359"/>
                  </a:lnTo>
                  <a:lnTo>
                    <a:pt x="1228" y="3349"/>
                  </a:lnTo>
                  <a:lnTo>
                    <a:pt x="1217" y="3345"/>
                  </a:lnTo>
                  <a:lnTo>
                    <a:pt x="1210" y="3341"/>
                  </a:lnTo>
                  <a:lnTo>
                    <a:pt x="1203" y="3338"/>
                  </a:lnTo>
                  <a:lnTo>
                    <a:pt x="1197" y="3333"/>
                  </a:lnTo>
                  <a:lnTo>
                    <a:pt x="1192" y="3327"/>
                  </a:lnTo>
                  <a:lnTo>
                    <a:pt x="1188" y="3320"/>
                  </a:lnTo>
                  <a:lnTo>
                    <a:pt x="1181" y="3314"/>
                  </a:lnTo>
                  <a:lnTo>
                    <a:pt x="1173" y="3310"/>
                  </a:lnTo>
                  <a:lnTo>
                    <a:pt x="1168" y="3305"/>
                  </a:lnTo>
                  <a:lnTo>
                    <a:pt x="1165" y="3302"/>
                  </a:lnTo>
                  <a:lnTo>
                    <a:pt x="1164" y="3298"/>
                  </a:lnTo>
                  <a:lnTo>
                    <a:pt x="1163" y="3295"/>
                  </a:lnTo>
                  <a:lnTo>
                    <a:pt x="1162" y="3290"/>
                  </a:lnTo>
                  <a:lnTo>
                    <a:pt x="1162" y="3278"/>
                  </a:lnTo>
                  <a:lnTo>
                    <a:pt x="1162" y="3263"/>
                  </a:lnTo>
                  <a:lnTo>
                    <a:pt x="1162" y="3256"/>
                  </a:lnTo>
                  <a:lnTo>
                    <a:pt x="1160" y="3248"/>
                  </a:lnTo>
                  <a:lnTo>
                    <a:pt x="1158" y="3242"/>
                  </a:lnTo>
                  <a:lnTo>
                    <a:pt x="1156" y="3238"/>
                  </a:lnTo>
                  <a:lnTo>
                    <a:pt x="1150" y="3229"/>
                  </a:lnTo>
                  <a:lnTo>
                    <a:pt x="1143" y="3222"/>
                  </a:lnTo>
                  <a:lnTo>
                    <a:pt x="1139" y="3220"/>
                  </a:lnTo>
                  <a:lnTo>
                    <a:pt x="1137" y="3216"/>
                  </a:lnTo>
                  <a:lnTo>
                    <a:pt x="1134" y="3214"/>
                  </a:lnTo>
                  <a:lnTo>
                    <a:pt x="1134" y="3212"/>
                  </a:lnTo>
                  <a:lnTo>
                    <a:pt x="1134" y="3206"/>
                  </a:lnTo>
                  <a:lnTo>
                    <a:pt x="1137" y="3200"/>
                  </a:lnTo>
                  <a:lnTo>
                    <a:pt x="1139" y="3193"/>
                  </a:lnTo>
                  <a:lnTo>
                    <a:pt x="1140" y="3185"/>
                  </a:lnTo>
                  <a:lnTo>
                    <a:pt x="1143" y="3179"/>
                  </a:lnTo>
                  <a:lnTo>
                    <a:pt x="1143" y="3172"/>
                  </a:lnTo>
                  <a:lnTo>
                    <a:pt x="1138" y="3158"/>
                  </a:lnTo>
                  <a:lnTo>
                    <a:pt x="1128" y="3138"/>
                  </a:lnTo>
                  <a:lnTo>
                    <a:pt x="1125" y="3126"/>
                  </a:lnTo>
                  <a:lnTo>
                    <a:pt x="1124" y="3113"/>
                  </a:lnTo>
                  <a:lnTo>
                    <a:pt x="1122" y="3100"/>
                  </a:lnTo>
                  <a:lnTo>
                    <a:pt x="1122" y="3087"/>
                  </a:lnTo>
                  <a:lnTo>
                    <a:pt x="1121" y="3082"/>
                  </a:lnTo>
                  <a:lnTo>
                    <a:pt x="1120" y="3077"/>
                  </a:lnTo>
                  <a:lnTo>
                    <a:pt x="1116" y="3074"/>
                  </a:lnTo>
                  <a:lnTo>
                    <a:pt x="1113" y="3071"/>
                  </a:lnTo>
                  <a:lnTo>
                    <a:pt x="1104" y="3069"/>
                  </a:lnTo>
                  <a:lnTo>
                    <a:pt x="1096" y="3068"/>
                  </a:lnTo>
                  <a:lnTo>
                    <a:pt x="1093" y="3068"/>
                  </a:lnTo>
                  <a:lnTo>
                    <a:pt x="1088" y="3068"/>
                  </a:lnTo>
                  <a:lnTo>
                    <a:pt x="1084" y="3065"/>
                  </a:lnTo>
                  <a:lnTo>
                    <a:pt x="1082" y="3064"/>
                  </a:lnTo>
                  <a:lnTo>
                    <a:pt x="1078" y="3062"/>
                  </a:lnTo>
                  <a:lnTo>
                    <a:pt x="1077" y="3061"/>
                  </a:lnTo>
                  <a:lnTo>
                    <a:pt x="1075" y="3061"/>
                  </a:lnTo>
                  <a:lnTo>
                    <a:pt x="1074" y="3061"/>
                  </a:lnTo>
                  <a:lnTo>
                    <a:pt x="1070" y="3064"/>
                  </a:lnTo>
                  <a:lnTo>
                    <a:pt x="1064" y="3068"/>
                  </a:lnTo>
                  <a:lnTo>
                    <a:pt x="1052" y="3074"/>
                  </a:lnTo>
                  <a:lnTo>
                    <a:pt x="1040" y="3080"/>
                  </a:lnTo>
                  <a:lnTo>
                    <a:pt x="1024" y="3088"/>
                  </a:lnTo>
                  <a:lnTo>
                    <a:pt x="1009" y="3094"/>
                  </a:lnTo>
                  <a:lnTo>
                    <a:pt x="1003" y="3096"/>
                  </a:lnTo>
                  <a:lnTo>
                    <a:pt x="998" y="3097"/>
                  </a:lnTo>
                  <a:lnTo>
                    <a:pt x="993" y="3099"/>
                  </a:lnTo>
                  <a:lnTo>
                    <a:pt x="989" y="3099"/>
                  </a:lnTo>
                  <a:lnTo>
                    <a:pt x="981" y="3095"/>
                  </a:lnTo>
                  <a:lnTo>
                    <a:pt x="974" y="3093"/>
                  </a:lnTo>
                  <a:lnTo>
                    <a:pt x="970" y="3092"/>
                  </a:lnTo>
                  <a:lnTo>
                    <a:pt x="967" y="3092"/>
                  </a:lnTo>
                  <a:lnTo>
                    <a:pt x="962" y="3094"/>
                  </a:lnTo>
                  <a:lnTo>
                    <a:pt x="958" y="3096"/>
                  </a:lnTo>
                  <a:lnTo>
                    <a:pt x="951" y="3102"/>
                  </a:lnTo>
                  <a:lnTo>
                    <a:pt x="944" y="3107"/>
                  </a:lnTo>
                  <a:lnTo>
                    <a:pt x="940" y="3108"/>
                  </a:lnTo>
                  <a:lnTo>
                    <a:pt x="936" y="3109"/>
                  </a:lnTo>
                  <a:lnTo>
                    <a:pt x="930" y="3109"/>
                  </a:lnTo>
                  <a:lnTo>
                    <a:pt x="923" y="3108"/>
                  </a:lnTo>
                  <a:lnTo>
                    <a:pt x="899" y="3107"/>
                  </a:lnTo>
                  <a:lnTo>
                    <a:pt x="880" y="3103"/>
                  </a:lnTo>
                  <a:lnTo>
                    <a:pt x="872" y="3101"/>
                  </a:lnTo>
                  <a:lnTo>
                    <a:pt x="863" y="3097"/>
                  </a:lnTo>
                  <a:lnTo>
                    <a:pt x="855" y="3092"/>
                  </a:lnTo>
                  <a:lnTo>
                    <a:pt x="847" y="3082"/>
                  </a:lnTo>
                  <a:lnTo>
                    <a:pt x="836" y="3069"/>
                  </a:lnTo>
                  <a:lnTo>
                    <a:pt x="826" y="3057"/>
                  </a:lnTo>
                  <a:lnTo>
                    <a:pt x="822" y="3051"/>
                  </a:lnTo>
                  <a:lnTo>
                    <a:pt x="817" y="3045"/>
                  </a:lnTo>
                  <a:lnTo>
                    <a:pt x="814" y="3038"/>
                  </a:lnTo>
                  <a:lnTo>
                    <a:pt x="811" y="3030"/>
                  </a:lnTo>
                  <a:lnTo>
                    <a:pt x="807" y="3013"/>
                  </a:lnTo>
                  <a:lnTo>
                    <a:pt x="805" y="2999"/>
                  </a:lnTo>
                  <a:lnTo>
                    <a:pt x="805" y="2992"/>
                  </a:lnTo>
                  <a:lnTo>
                    <a:pt x="805" y="2986"/>
                  </a:lnTo>
                  <a:lnTo>
                    <a:pt x="806" y="2981"/>
                  </a:lnTo>
                  <a:lnTo>
                    <a:pt x="807" y="2977"/>
                  </a:lnTo>
                  <a:lnTo>
                    <a:pt x="810" y="2974"/>
                  </a:lnTo>
                  <a:lnTo>
                    <a:pt x="812" y="2971"/>
                  </a:lnTo>
                  <a:lnTo>
                    <a:pt x="816" y="2969"/>
                  </a:lnTo>
                  <a:lnTo>
                    <a:pt x="819" y="2968"/>
                  </a:lnTo>
                  <a:lnTo>
                    <a:pt x="828" y="2967"/>
                  </a:lnTo>
                  <a:lnTo>
                    <a:pt x="837" y="2967"/>
                  </a:lnTo>
                  <a:lnTo>
                    <a:pt x="847" y="2968"/>
                  </a:lnTo>
                  <a:lnTo>
                    <a:pt x="857" y="2968"/>
                  </a:lnTo>
                  <a:lnTo>
                    <a:pt x="862" y="2967"/>
                  </a:lnTo>
                  <a:lnTo>
                    <a:pt x="866" y="2967"/>
                  </a:lnTo>
                  <a:lnTo>
                    <a:pt x="869" y="2964"/>
                  </a:lnTo>
                  <a:lnTo>
                    <a:pt x="872" y="2963"/>
                  </a:lnTo>
                  <a:lnTo>
                    <a:pt x="876" y="2956"/>
                  </a:lnTo>
                  <a:lnTo>
                    <a:pt x="879" y="2947"/>
                  </a:lnTo>
                  <a:lnTo>
                    <a:pt x="880" y="2941"/>
                  </a:lnTo>
                  <a:lnTo>
                    <a:pt x="883" y="2936"/>
                  </a:lnTo>
                  <a:lnTo>
                    <a:pt x="887" y="2932"/>
                  </a:lnTo>
                  <a:lnTo>
                    <a:pt x="891" y="2929"/>
                  </a:lnTo>
                  <a:lnTo>
                    <a:pt x="896" y="2925"/>
                  </a:lnTo>
                  <a:lnTo>
                    <a:pt x="902" y="2923"/>
                  </a:lnTo>
                  <a:lnTo>
                    <a:pt x="908" y="2922"/>
                  </a:lnTo>
                  <a:lnTo>
                    <a:pt x="917" y="2922"/>
                  </a:lnTo>
                  <a:lnTo>
                    <a:pt x="932" y="2920"/>
                  </a:lnTo>
                  <a:lnTo>
                    <a:pt x="949" y="2919"/>
                  </a:lnTo>
                  <a:lnTo>
                    <a:pt x="956" y="2918"/>
                  </a:lnTo>
                  <a:lnTo>
                    <a:pt x="962" y="2916"/>
                  </a:lnTo>
                  <a:lnTo>
                    <a:pt x="963" y="2914"/>
                  </a:lnTo>
                  <a:lnTo>
                    <a:pt x="965" y="2912"/>
                  </a:lnTo>
                  <a:lnTo>
                    <a:pt x="965" y="2910"/>
                  </a:lnTo>
                  <a:lnTo>
                    <a:pt x="967" y="2908"/>
                  </a:lnTo>
                  <a:lnTo>
                    <a:pt x="965" y="2893"/>
                  </a:lnTo>
                  <a:lnTo>
                    <a:pt x="964" y="2879"/>
                  </a:lnTo>
                  <a:lnTo>
                    <a:pt x="964" y="2872"/>
                  </a:lnTo>
                  <a:lnTo>
                    <a:pt x="965" y="2867"/>
                  </a:lnTo>
                  <a:lnTo>
                    <a:pt x="969" y="2864"/>
                  </a:lnTo>
                  <a:lnTo>
                    <a:pt x="976" y="2862"/>
                  </a:lnTo>
                  <a:lnTo>
                    <a:pt x="978" y="2861"/>
                  </a:lnTo>
                  <a:lnTo>
                    <a:pt x="981" y="2860"/>
                  </a:lnTo>
                  <a:lnTo>
                    <a:pt x="982" y="2859"/>
                  </a:lnTo>
                  <a:lnTo>
                    <a:pt x="981" y="2857"/>
                  </a:lnTo>
                  <a:lnTo>
                    <a:pt x="977" y="2851"/>
                  </a:lnTo>
                  <a:lnTo>
                    <a:pt x="975" y="2845"/>
                  </a:lnTo>
                  <a:lnTo>
                    <a:pt x="975" y="2842"/>
                  </a:lnTo>
                  <a:lnTo>
                    <a:pt x="974" y="2838"/>
                  </a:lnTo>
                  <a:lnTo>
                    <a:pt x="973" y="2836"/>
                  </a:lnTo>
                  <a:lnTo>
                    <a:pt x="970" y="2834"/>
                  </a:lnTo>
                  <a:lnTo>
                    <a:pt x="968" y="2834"/>
                  </a:lnTo>
                  <a:lnTo>
                    <a:pt x="965" y="2834"/>
                  </a:lnTo>
                  <a:lnTo>
                    <a:pt x="963" y="2835"/>
                  </a:lnTo>
                  <a:lnTo>
                    <a:pt x="961" y="2837"/>
                  </a:lnTo>
                  <a:lnTo>
                    <a:pt x="957" y="2840"/>
                  </a:lnTo>
                  <a:lnTo>
                    <a:pt x="955" y="2842"/>
                  </a:lnTo>
                  <a:lnTo>
                    <a:pt x="951" y="2843"/>
                  </a:lnTo>
                  <a:lnTo>
                    <a:pt x="949" y="2844"/>
                  </a:lnTo>
                  <a:lnTo>
                    <a:pt x="946" y="2843"/>
                  </a:lnTo>
                  <a:lnTo>
                    <a:pt x="944" y="2841"/>
                  </a:lnTo>
                  <a:lnTo>
                    <a:pt x="942" y="2837"/>
                  </a:lnTo>
                  <a:lnTo>
                    <a:pt x="940" y="2834"/>
                  </a:lnTo>
                  <a:lnTo>
                    <a:pt x="940" y="2823"/>
                  </a:lnTo>
                  <a:lnTo>
                    <a:pt x="942" y="2815"/>
                  </a:lnTo>
                  <a:lnTo>
                    <a:pt x="942" y="2811"/>
                  </a:lnTo>
                  <a:lnTo>
                    <a:pt x="940" y="2809"/>
                  </a:lnTo>
                  <a:lnTo>
                    <a:pt x="938" y="2806"/>
                  </a:lnTo>
                  <a:lnTo>
                    <a:pt x="936" y="2804"/>
                  </a:lnTo>
                  <a:lnTo>
                    <a:pt x="927" y="2800"/>
                  </a:lnTo>
                  <a:lnTo>
                    <a:pt x="918" y="2794"/>
                  </a:lnTo>
                  <a:lnTo>
                    <a:pt x="900" y="2788"/>
                  </a:lnTo>
                  <a:lnTo>
                    <a:pt x="885" y="2782"/>
                  </a:lnTo>
                  <a:lnTo>
                    <a:pt x="881" y="2780"/>
                  </a:lnTo>
                  <a:lnTo>
                    <a:pt x="879" y="2779"/>
                  </a:lnTo>
                  <a:lnTo>
                    <a:pt x="877" y="2779"/>
                  </a:lnTo>
                  <a:lnTo>
                    <a:pt x="876" y="2780"/>
                  </a:lnTo>
                  <a:lnTo>
                    <a:pt x="876" y="2780"/>
                  </a:lnTo>
                  <a:lnTo>
                    <a:pt x="876" y="2782"/>
                  </a:lnTo>
                  <a:lnTo>
                    <a:pt x="880" y="2792"/>
                  </a:lnTo>
                  <a:lnTo>
                    <a:pt x="885" y="2804"/>
                  </a:lnTo>
                  <a:lnTo>
                    <a:pt x="888" y="2812"/>
                  </a:lnTo>
                  <a:lnTo>
                    <a:pt x="889" y="2821"/>
                  </a:lnTo>
                  <a:lnTo>
                    <a:pt x="889" y="2830"/>
                  </a:lnTo>
                  <a:lnTo>
                    <a:pt x="888" y="2840"/>
                  </a:lnTo>
                  <a:lnTo>
                    <a:pt x="887" y="2844"/>
                  </a:lnTo>
                  <a:lnTo>
                    <a:pt x="886" y="2847"/>
                  </a:lnTo>
                  <a:lnTo>
                    <a:pt x="883" y="2849"/>
                  </a:lnTo>
                  <a:lnTo>
                    <a:pt x="882" y="2849"/>
                  </a:lnTo>
                  <a:lnTo>
                    <a:pt x="876" y="2848"/>
                  </a:lnTo>
                  <a:lnTo>
                    <a:pt x="867" y="2849"/>
                  </a:lnTo>
                  <a:lnTo>
                    <a:pt x="862" y="2851"/>
                  </a:lnTo>
                  <a:lnTo>
                    <a:pt x="858" y="2855"/>
                  </a:lnTo>
                  <a:lnTo>
                    <a:pt x="855" y="2860"/>
                  </a:lnTo>
                  <a:lnTo>
                    <a:pt x="854" y="2866"/>
                  </a:lnTo>
                  <a:lnTo>
                    <a:pt x="851" y="2872"/>
                  </a:lnTo>
                  <a:lnTo>
                    <a:pt x="849" y="2879"/>
                  </a:lnTo>
                  <a:lnTo>
                    <a:pt x="844" y="2885"/>
                  </a:lnTo>
                  <a:lnTo>
                    <a:pt x="837" y="2889"/>
                  </a:lnTo>
                  <a:lnTo>
                    <a:pt x="828" y="2894"/>
                  </a:lnTo>
                  <a:lnTo>
                    <a:pt x="816" y="2899"/>
                  </a:lnTo>
                  <a:lnTo>
                    <a:pt x="803" y="2901"/>
                  </a:lnTo>
                  <a:lnTo>
                    <a:pt x="794" y="2903"/>
                  </a:lnTo>
                  <a:lnTo>
                    <a:pt x="787" y="2903"/>
                  </a:lnTo>
                  <a:lnTo>
                    <a:pt x="776" y="2903"/>
                  </a:lnTo>
                  <a:lnTo>
                    <a:pt x="773" y="2901"/>
                  </a:lnTo>
                  <a:lnTo>
                    <a:pt x="768" y="2900"/>
                  </a:lnTo>
                  <a:lnTo>
                    <a:pt x="765" y="2899"/>
                  </a:lnTo>
                  <a:lnTo>
                    <a:pt x="763" y="2898"/>
                  </a:lnTo>
                  <a:lnTo>
                    <a:pt x="761" y="2893"/>
                  </a:lnTo>
                  <a:lnTo>
                    <a:pt x="757" y="2887"/>
                  </a:lnTo>
                  <a:lnTo>
                    <a:pt x="755" y="2879"/>
                  </a:lnTo>
                  <a:lnTo>
                    <a:pt x="753" y="2870"/>
                  </a:lnTo>
                  <a:lnTo>
                    <a:pt x="751" y="2856"/>
                  </a:lnTo>
                  <a:lnTo>
                    <a:pt x="750" y="2845"/>
                  </a:lnTo>
                  <a:lnTo>
                    <a:pt x="749" y="2841"/>
                  </a:lnTo>
                  <a:lnTo>
                    <a:pt x="747" y="2838"/>
                  </a:lnTo>
                  <a:lnTo>
                    <a:pt x="743" y="2836"/>
                  </a:lnTo>
                  <a:lnTo>
                    <a:pt x="738" y="2835"/>
                  </a:lnTo>
                  <a:lnTo>
                    <a:pt x="732" y="2835"/>
                  </a:lnTo>
                  <a:lnTo>
                    <a:pt x="728" y="2835"/>
                  </a:lnTo>
                  <a:lnTo>
                    <a:pt x="724" y="2835"/>
                  </a:lnTo>
                  <a:lnTo>
                    <a:pt x="721" y="2832"/>
                  </a:lnTo>
                  <a:lnTo>
                    <a:pt x="718" y="2830"/>
                  </a:lnTo>
                  <a:lnTo>
                    <a:pt x="717" y="2825"/>
                  </a:lnTo>
                  <a:lnTo>
                    <a:pt x="716" y="2819"/>
                  </a:lnTo>
                  <a:lnTo>
                    <a:pt x="716" y="2811"/>
                  </a:lnTo>
                  <a:lnTo>
                    <a:pt x="717" y="2796"/>
                  </a:lnTo>
                  <a:lnTo>
                    <a:pt x="716" y="2782"/>
                  </a:lnTo>
                  <a:lnTo>
                    <a:pt x="715" y="2778"/>
                  </a:lnTo>
                  <a:lnTo>
                    <a:pt x="713" y="2774"/>
                  </a:lnTo>
                  <a:lnTo>
                    <a:pt x="710" y="2771"/>
                  </a:lnTo>
                  <a:lnTo>
                    <a:pt x="705" y="2767"/>
                  </a:lnTo>
                  <a:lnTo>
                    <a:pt x="691" y="2761"/>
                  </a:lnTo>
                  <a:lnTo>
                    <a:pt x="675" y="2753"/>
                  </a:lnTo>
                  <a:lnTo>
                    <a:pt x="659" y="2746"/>
                  </a:lnTo>
                  <a:lnTo>
                    <a:pt x="646" y="2737"/>
                  </a:lnTo>
                  <a:lnTo>
                    <a:pt x="635" y="2730"/>
                  </a:lnTo>
                  <a:lnTo>
                    <a:pt x="627" y="2723"/>
                  </a:lnTo>
                  <a:lnTo>
                    <a:pt x="621" y="2714"/>
                  </a:lnTo>
                  <a:lnTo>
                    <a:pt x="616" y="2704"/>
                  </a:lnTo>
                  <a:lnTo>
                    <a:pt x="614" y="2695"/>
                  </a:lnTo>
                  <a:lnTo>
                    <a:pt x="611" y="2686"/>
                  </a:lnTo>
                  <a:lnTo>
                    <a:pt x="610" y="2683"/>
                  </a:lnTo>
                  <a:lnTo>
                    <a:pt x="608" y="2679"/>
                  </a:lnTo>
                  <a:lnTo>
                    <a:pt x="605" y="2676"/>
                  </a:lnTo>
                  <a:lnTo>
                    <a:pt x="600" y="2673"/>
                  </a:lnTo>
                  <a:lnTo>
                    <a:pt x="598" y="2670"/>
                  </a:lnTo>
                  <a:lnTo>
                    <a:pt x="597" y="2665"/>
                  </a:lnTo>
                  <a:lnTo>
                    <a:pt x="597" y="2660"/>
                  </a:lnTo>
                  <a:lnTo>
                    <a:pt x="599" y="2654"/>
                  </a:lnTo>
                  <a:lnTo>
                    <a:pt x="605" y="2642"/>
                  </a:lnTo>
                  <a:lnTo>
                    <a:pt x="610" y="2629"/>
                  </a:lnTo>
                  <a:lnTo>
                    <a:pt x="614" y="2615"/>
                  </a:lnTo>
                  <a:lnTo>
                    <a:pt x="618" y="2599"/>
                  </a:lnTo>
                  <a:lnTo>
                    <a:pt x="621" y="2590"/>
                  </a:lnTo>
                  <a:lnTo>
                    <a:pt x="624" y="2582"/>
                  </a:lnTo>
                  <a:lnTo>
                    <a:pt x="630" y="2574"/>
                  </a:lnTo>
                  <a:lnTo>
                    <a:pt x="636" y="2567"/>
                  </a:lnTo>
                  <a:lnTo>
                    <a:pt x="654" y="2551"/>
                  </a:lnTo>
                  <a:lnTo>
                    <a:pt x="677" y="2532"/>
                  </a:lnTo>
                  <a:lnTo>
                    <a:pt x="700" y="2513"/>
                  </a:lnTo>
                  <a:lnTo>
                    <a:pt x="721" y="2495"/>
                  </a:lnTo>
                  <a:lnTo>
                    <a:pt x="738" y="2482"/>
                  </a:lnTo>
                  <a:lnTo>
                    <a:pt x="757" y="2470"/>
                  </a:lnTo>
                  <a:lnTo>
                    <a:pt x="773" y="2460"/>
                  </a:lnTo>
                  <a:lnTo>
                    <a:pt x="785" y="2451"/>
                  </a:lnTo>
                  <a:lnTo>
                    <a:pt x="789" y="2446"/>
                  </a:lnTo>
                  <a:lnTo>
                    <a:pt x="793" y="2440"/>
                  </a:lnTo>
                  <a:lnTo>
                    <a:pt x="797" y="2433"/>
                  </a:lnTo>
                  <a:lnTo>
                    <a:pt x="799" y="2426"/>
                  </a:lnTo>
                  <a:lnTo>
                    <a:pt x="803" y="2410"/>
                  </a:lnTo>
                  <a:lnTo>
                    <a:pt x="806" y="2396"/>
                  </a:lnTo>
                  <a:lnTo>
                    <a:pt x="809" y="2390"/>
                  </a:lnTo>
                  <a:lnTo>
                    <a:pt x="811" y="2384"/>
                  </a:lnTo>
                  <a:lnTo>
                    <a:pt x="814" y="2380"/>
                  </a:lnTo>
                  <a:lnTo>
                    <a:pt x="818" y="2375"/>
                  </a:lnTo>
                  <a:lnTo>
                    <a:pt x="823" y="2371"/>
                  </a:lnTo>
                  <a:lnTo>
                    <a:pt x="828" y="2369"/>
                  </a:lnTo>
                  <a:lnTo>
                    <a:pt x="833" y="2366"/>
                  </a:lnTo>
                  <a:lnTo>
                    <a:pt x="839" y="2364"/>
                  </a:lnTo>
                  <a:lnTo>
                    <a:pt x="845" y="2362"/>
                  </a:lnTo>
                  <a:lnTo>
                    <a:pt x="852" y="2358"/>
                  </a:lnTo>
                  <a:lnTo>
                    <a:pt x="861" y="2353"/>
                  </a:lnTo>
                  <a:lnTo>
                    <a:pt x="869" y="2347"/>
                  </a:lnTo>
                  <a:lnTo>
                    <a:pt x="883" y="2336"/>
                  </a:lnTo>
                  <a:lnTo>
                    <a:pt x="894" y="2324"/>
                  </a:lnTo>
                  <a:lnTo>
                    <a:pt x="901" y="2312"/>
                  </a:lnTo>
                  <a:lnTo>
                    <a:pt x="907" y="2295"/>
                  </a:lnTo>
                  <a:lnTo>
                    <a:pt x="914" y="2276"/>
                  </a:lnTo>
                  <a:lnTo>
                    <a:pt x="925" y="2257"/>
                  </a:lnTo>
                  <a:lnTo>
                    <a:pt x="938" y="2236"/>
                  </a:lnTo>
                  <a:lnTo>
                    <a:pt x="955" y="2214"/>
                  </a:lnTo>
                  <a:lnTo>
                    <a:pt x="971" y="2192"/>
                  </a:lnTo>
                  <a:lnTo>
                    <a:pt x="987" y="2170"/>
                  </a:lnTo>
                  <a:lnTo>
                    <a:pt x="1000" y="2154"/>
                  </a:lnTo>
                  <a:lnTo>
                    <a:pt x="1015" y="2135"/>
                  </a:lnTo>
                  <a:lnTo>
                    <a:pt x="1031" y="2117"/>
                  </a:lnTo>
                  <a:lnTo>
                    <a:pt x="1046" y="2101"/>
                  </a:lnTo>
                  <a:lnTo>
                    <a:pt x="1052" y="2095"/>
                  </a:lnTo>
                  <a:lnTo>
                    <a:pt x="1057" y="2093"/>
                  </a:lnTo>
                  <a:lnTo>
                    <a:pt x="1059" y="2093"/>
                  </a:lnTo>
                  <a:lnTo>
                    <a:pt x="1061" y="2093"/>
                  </a:lnTo>
                  <a:lnTo>
                    <a:pt x="1063" y="2095"/>
                  </a:lnTo>
                  <a:lnTo>
                    <a:pt x="1065" y="2100"/>
                  </a:lnTo>
                  <a:lnTo>
                    <a:pt x="1070" y="2111"/>
                  </a:lnTo>
                  <a:lnTo>
                    <a:pt x="1075" y="2124"/>
                  </a:lnTo>
                  <a:lnTo>
                    <a:pt x="1080" y="2137"/>
                  </a:lnTo>
                  <a:lnTo>
                    <a:pt x="1083" y="2148"/>
                  </a:lnTo>
                  <a:lnTo>
                    <a:pt x="1088" y="2161"/>
                  </a:lnTo>
                  <a:lnTo>
                    <a:pt x="1094" y="2176"/>
                  </a:lnTo>
                  <a:lnTo>
                    <a:pt x="1100" y="2192"/>
                  </a:lnTo>
                  <a:lnTo>
                    <a:pt x="1104" y="2204"/>
                  </a:lnTo>
                  <a:lnTo>
                    <a:pt x="1109" y="2213"/>
                  </a:lnTo>
                  <a:lnTo>
                    <a:pt x="1114" y="2221"/>
                  </a:lnTo>
                  <a:lnTo>
                    <a:pt x="1120" y="2229"/>
                  </a:lnTo>
                  <a:lnTo>
                    <a:pt x="1126" y="2235"/>
                  </a:lnTo>
                  <a:lnTo>
                    <a:pt x="1129" y="2239"/>
                  </a:lnTo>
                  <a:lnTo>
                    <a:pt x="1132" y="2244"/>
                  </a:lnTo>
                  <a:lnTo>
                    <a:pt x="1134" y="2251"/>
                  </a:lnTo>
                  <a:lnTo>
                    <a:pt x="1135" y="2260"/>
                  </a:lnTo>
                  <a:lnTo>
                    <a:pt x="1135" y="2268"/>
                  </a:lnTo>
                  <a:lnTo>
                    <a:pt x="1135" y="2271"/>
                  </a:lnTo>
                  <a:lnTo>
                    <a:pt x="1138" y="2269"/>
                  </a:lnTo>
                  <a:lnTo>
                    <a:pt x="1144" y="2262"/>
                  </a:lnTo>
                  <a:lnTo>
                    <a:pt x="1148" y="2254"/>
                  </a:lnTo>
                  <a:lnTo>
                    <a:pt x="1152" y="2246"/>
                  </a:lnTo>
                  <a:lnTo>
                    <a:pt x="1153" y="2237"/>
                  </a:lnTo>
                  <a:lnTo>
                    <a:pt x="1154" y="2227"/>
                  </a:lnTo>
                  <a:lnTo>
                    <a:pt x="1157" y="2218"/>
                  </a:lnTo>
                  <a:lnTo>
                    <a:pt x="1159" y="2211"/>
                  </a:lnTo>
                  <a:lnTo>
                    <a:pt x="1162" y="2202"/>
                  </a:lnTo>
                  <a:lnTo>
                    <a:pt x="1165" y="2192"/>
                  </a:lnTo>
                  <a:lnTo>
                    <a:pt x="1165" y="2185"/>
                  </a:lnTo>
                  <a:lnTo>
                    <a:pt x="1165" y="2180"/>
                  </a:lnTo>
                  <a:lnTo>
                    <a:pt x="1164" y="2175"/>
                  </a:lnTo>
                  <a:lnTo>
                    <a:pt x="1163" y="2170"/>
                  </a:lnTo>
                  <a:lnTo>
                    <a:pt x="1158" y="2162"/>
                  </a:lnTo>
                  <a:lnTo>
                    <a:pt x="1153" y="2151"/>
                  </a:lnTo>
                  <a:lnTo>
                    <a:pt x="1150" y="2138"/>
                  </a:lnTo>
                  <a:lnTo>
                    <a:pt x="1145" y="2122"/>
                  </a:lnTo>
                  <a:lnTo>
                    <a:pt x="1141" y="2105"/>
                  </a:lnTo>
                  <a:lnTo>
                    <a:pt x="1140" y="2087"/>
                  </a:lnTo>
                  <a:lnTo>
                    <a:pt x="1140" y="2065"/>
                  </a:lnTo>
                  <a:lnTo>
                    <a:pt x="1143" y="2035"/>
                  </a:lnTo>
                  <a:lnTo>
                    <a:pt x="1145" y="2004"/>
                  </a:lnTo>
                  <a:lnTo>
                    <a:pt x="1147" y="1979"/>
                  </a:lnTo>
                  <a:lnTo>
                    <a:pt x="1151" y="1958"/>
                  </a:lnTo>
                  <a:lnTo>
                    <a:pt x="1157" y="1934"/>
                  </a:lnTo>
                  <a:lnTo>
                    <a:pt x="1163" y="1909"/>
                  </a:lnTo>
                  <a:lnTo>
                    <a:pt x="1170" y="1885"/>
                  </a:lnTo>
                  <a:lnTo>
                    <a:pt x="1175" y="1864"/>
                  </a:lnTo>
                  <a:lnTo>
                    <a:pt x="1178" y="1844"/>
                  </a:lnTo>
                  <a:lnTo>
                    <a:pt x="1181" y="1824"/>
                  </a:lnTo>
                  <a:lnTo>
                    <a:pt x="1185" y="1809"/>
                  </a:lnTo>
                  <a:lnTo>
                    <a:pt x="1189" y="1803"/>
                  </a:lnTo>
                  <a:lnTo>
                    <a:pt x="1192" y="1798"/>
                  </a:lnTo>
                  <a:lnTo>
                    <a:pt x="1198" y="1795"/>
                  </a:lnTo>
                  <a:lnTo>
                    <a:pt x="1206" y="1792"/>
                  </a:lnTo>
                  <a:lnTo>
                    <a:pt x="1219" y="1791"/>
                  </a:lnTo>
                  <a:lnTo>
                    <a:pt x="1233" y="1792"/>
                  </a:lnTo>
                  <a:lnTo>
                    <a:pt x="1245" y="1792"/>
                  </a:lnTo>
                  <a:lnTo>
                    <a:pt x="1255" y="1792"/>
                  </a:lnTo>
                  <a:lnTo>
                    <a:pt x="1259" y="1791"/>
                  </a:lnTo>
                  <a:lnTo>
                    <a:pt x="1264" y="1789"/>
                  </a:lnTo>
                  <a:lnTo>
                    <a:pt x="1267" y="1786"/>
                  </a:lnTo>
                  <a:lnTo>
                    <a:pt x="1271" y="1783"/>
                  </a:lnTo>
                  <a:lnTo>
                    <a:pt x="1274" y="1778"/>
                  </a:lnTo>
                  <a:lnTo>
                    <a:pt x="1277" y="1771"/>
                  </a:lnTo>
                  <a:lnTo>
                    <a:pt x="1280" y="1761"/>
                  </a:lnTo>
                  <a:lnTo>
                    <a:pt x="1283" y="1752"/>
                  </a:lnTo>
                  <a:lnTo>
                    <a:pt x="1288" y="1732"/>
                  </a:lnTo>
                  <a:lnTo>
                    <a:pt x="1290" y="1713"/>
                  </a:lnTo>
                  <a:lnTo>
                    <a:pt x="1290" y="1696"/>
                  </a:lnTo>
                  <a:lnTo>
                    <a:pt x="1290" y="1679"/>
                  </a:lnTo>
                  <a:lnTo>
                    <a:pt x="1289" y="1671"/>
                  </a:lnTo>
                  <a:lnTo>
                    <a:pt x="1288" y="1663"/>
                  </a:lnTo>
                  <a:lnTo>
                    <a:pt x="1285" y="1655"/>
                  </a:lnTo>
                  <a:lnTo>
                    <a:pt x="1282" y="1647"/>
                  </a:lnTo>
                  <a:lnTo>
                    <a:pt x="1273" y="1632"/>
                  </a:lnTo>
                  <a:lnTo>
                    <a:pt x="1263" y="1615"/>
                  </a:lnTo>
                  <a:lnTo>
                    <a:pt x="1252" y="1601"/>
                  </a:lnTo>
                  <a:lnTo>
                    <a:pt x="1244" y="1590"/>
                  </a:lnTo>
                  <a:lnTo>
                    <a:pt x="1238" y="1582"/>
                  </a:lnTo>
                  <a:lnTo>
                    <a:pt x="1236" y="1576"/>
                  </a:lnTo>
                  <a:lnTo>
                    <a:pt x="1238" y="1574"/>
                  </a:lnTo>
                  <a:lnTo>
                    <a:pt x="1238" y="1573"/>
                  </a:lnTo>
                  <a:lnTo>
                    <a:pt x="1240" y="1571"/>
                  </a:lnTo>
                  <a:lnTo>
                    <a:pt x="1242" y="1570"/>
                  </a:lnTo>
                  <a:lnTo>
                    <a:pt x="1247" y="1569"/>
                  </a:lnTo>
                  <a:lnTo>
                    <a:pt x="1251" y="1568"/>
                  </a:lnTo>
                  <a:lnTo>
                    <a:pt x="1252" y="1567"/>
                  </a:lnTo>
                  <a:lnTo>
                    <a:pt x="1253" y="1564"/>
                  </a:lnTo>
                  <a:lnTo>
                    <a:pt x="1254" y="1561"/>
                  </a:lnTo>
                  <a:lnTo>
                    <a:pt x="1254" y="1557"/>
                  </a:lnTo>
                  <a:lnTo>
                    <a:pt x="1254" y="1546"/>
                  </a:lnTo>
                  <a:lnTo>
                    <a:pt x="1253" y="1538"/>
                  </a:lnTo>
                  <a:lnTo>
                    <a:pt x="1252" y="1531"/>
                  </a:lnTo>
                  <a:lnTo>
                    <a:pt x="1250" y="1524"/>
                  </a:lnTo>
                  <a:lnTo>
                    <a:pt x="1247" y="1517"/>
                  </a:lnTo>
                  <a:lnTo>
                    <a:pt x="1246" y="1511"/>
                  </a:lnTo>
                  <a:lnTo>
                    <a:pt x="1245" y="1504"/>
                  </a:lnTo>
                  <a:lnTo>
                    <a:pt x="1244" y="1496"/>
                  </a:lnTo>
                  <a:lnTo>
                    <a:pt x="1244" y="1488"/>
                  </a:lnTo>
                  <a:lnTo>
                    <a:pt x="1244" y="1479"/>
                  </a:lnTo>
                  <a:lnTo>
                    <a:pt x="1242" y="1467"/>
                  </a:lnTo>
                  <a:lnTo>
                    <a:pt x="1241" y="1451"/>
                  </a:lnTo>
                  <a:lnTo>
                    <a:pt x="1241" y="1435"/>
                  </a:lnTo>
                  <a:lnTo>
                    <a:pt x="1242" y="1419"/>
                  </a:lnTo>
                  <a:lnTo>
                    <a:pt x="1246" y="1405"/>
                  </a:lnTo>
                  <a:lnTo>
                    <a:pt x="1248" y="1392"/>
                  </a:lnTo>
                  <a:lnTo>
                    <a:pt x="1253" y="1381"/>
                  </a:lnTo>
                  <a:lnTo>
                    <a:pt x="1258" y="1369"/>
                  </a:lnTo>
                  <a:lnTo>
                    <a:pt x="1264" y="1356"/>
                  </a:lnTo>
                  <a:lnTo>
                    <a:pt x="1267" y="1343"/>
                  </a:lnTo>
                  <a:lnTo>
                    <a:pt x="1272" y="1331"/>
                  </a:lnTo>
                  <a:lnTo>
                    <a:pt x="1278" y="1321"/>
                  </a:lnTo>
                  <a:lnTo>
                    <a:pt x="1284" y="1311"/>
                  </a:lnTo>
                  <a:lnTo>
                    <a:pt x="1289" y="1299"/>
                  </a:lnTo>
                  <a:lnTo>
                    <a:pt x="1292" y="1286"/>
                  </a:lnTo>
                  <a:lnTo>
                    <a:pt x="1295" y="1271"/>
                  </a:lnTo>
                  <a:lnTo>
                    <a:pt x="1296" y="1255"/>
                  </a:lnTo>
                  <a:lnTo>
                    <a:pt x="1295" y="1242"/>
                  </a:lnTo>
                  <a:lnTo>
                    <a:pt x="1295" y="1237"/>
                  </a:lnTo>
                  <a:lnTo>
                    <a:pt x="1295" y="1233"/>
                  </a:lnTo>
                  <a:lnTo>
                    <a:pt x="1296" y="1229"/>
                  </a:lnTo>
                  <a:lnTo>
                    <a:pt x="1297" y="1225"/>
                  </a:lnTo>
                  <a:lnTo>
                    <a:pt x="1302" y="1221"/>
                  </a:lnTo>
                  <a:lnTo>
                    <a:pt x="1308" y="1216"/>
                  </a:lnTo>
                  <a:lnTo>
                    <a:pt x="1314" y="1212"/>
                  </a:lnTo>
                  <a:lnTo>
                    <a:pt x="1322" y="1209"/>
                  </a:lnTo>
                  <a:lnTo>
                    <a:pt x="1330" y="1202"/>
                  </a:lnTo>
                  <a:lnTo>
                    <a:pt x="1340" y="1193"/>
                  </a:lnTo>
                  <a:lnTo>
                    <a:pt x="1348" y="1183"/>
                  </a:lnTo>
                  <a:lnTo>
                    <a:pt x="1354" y="1172"/>
                  </a:lnTo>
                  <a:lnTo>
                    <a:pt x="1358" y="1162"/>
                  </a:lnTo>
                  <a:lnTo>
                    <a:pt x="1359" y="1152"/>
                  </a:lnTo>
                  <a:lnTo>
                    <a:pt x="1358" y="1140"/>
                  </a:lnTo>
                  <a:lnTo>
                    <a:pt x="1355" y="1126"/>
                  </a:lnTo>
                  <a:lnTo>
                    <a:pt x="1352" y="1111"/>
                  </a:lnTo>
                  <a:lnTo>
                    <a:pt x="1348" y="1099"/>
                  </a:lnTo>
                  <a:lnTo>
                    <a:pt x="1347" y="1094"/>
                  </a:lnTo>
                  <a:lnTo>
                    <a:pt x="1347" y="1089"/>
                  </a:lnTo>
                  <a:lnTo>
                    <a:pt x="1347" y="1083"/>
                  </a:lnTo>
                  <a:lnTo>
                    <a:pt x="1348" y="1079"/>
                  </a:lnTo>
                  <a:lnTo>
                    <a:pt x="1351" y="1071"/>
                  </a:lnTo>
                  <a:lnTo>
                    <a:pt x="1354" y="1065"/>
                  </a:lnTo>
                  <a:lnTo>
                    <a:pt x="1360" y="1060"/>
                  </a:lnTo>
                  <a:lnTo>
                    <a:pt x="1366" y="1053"/>
                  </a:lnTo>
                  <a:lnTo>
                    <a:pt x="1372" y="1045"/>
                  </a:lnTo>
                  <a:lnTo>
                    <a:pt x="1377" y="1035"/>
                  </a:lnTo>
                  <a:lnTo>
                    <a:pt x="1381" y="1026"/>
                  </a:lnTo>
                  <a:lnTo>
                    <a:pt x="1390" y="1014"/>
                  </a:lnTo>
                  <a:lnTo>
                    <a:pt x="1397" y="1002"/>
                  </a:lnTo>
                  <a:lnTo>
                    <a:pt x="1402" y="994"/>
                  </a:lnTo>
                  <a:lnTo>
                    <a:pt x="1403" y="989"/>
                  </a:lnTo>
                  <a:lnTo>
                    <a:pt x="1403" y="983"/>
                  </a:lnTo>
                  <a:lnTo>
                    <a:pt x="1402" y="977"/>
                  </a:lnTo>
                  <a:lnTo>
                    <a:pt x="1400" y="971"/>
                  </a:lnTo>
                  <a:lnTo>
                    <a:pt x="1399" y="964"/>
                  </a:lnTo>
                  <a:lnTo>
                    <a:pt x="1397" y="957"/>
                  </a:lnTo>
                  <a:lnTo>
                    <a:pt x="1393" y="951"/>
                  </a:lnTo>
                  <a:lnTo>
                    <a:pt x="1390" y="946"/>
                  </a:lnTo>
                  <a:lnTo>
                    <a:pt x="1383" y="938"/>
                  </a:lnTo>
                  <a:lnTo>
                    <a:pt x="1377" y="932"/>
                  </a:lnTo>
                  <a:lnTo>
                    <a:pt x="1370" y="928"/>
                  </a:lnTo>
                  <a:lnTo>
                    <a:pt x="1361" y="926"/>
                  </a:lnTo>
                  <a:lnTo>
                    <a:pt x="1354" y="922"/>
                  </a:lnTo>
                  <a:lnTo>
                    <a:pt x="1348" y="916"/>
                  </a:lnTo>
                  <a:lnTo>
                    <a:pt x="1342" y="910"/>
                  </a:lnTo>
                  <a:lnTo>
                    <a:pt x="1335" y="903"/>
                  </a:lnTo>
                  <a:lnTo>
                    <a:pt x="1324" y="893"/>
                  </a:lnTo>
                  <a:lnTo>
                    <a:pt x="1315" y="881"/>
                  </a:lnTo>
                  <a:lnTo>
                    <a:pt x="1302" y="866"/>
                  </a:lnTo>
                  <a:lnTo>
                    <a:pt x="1285" y="852"/>
                  </a:lnTo>
                  <a:lnTo>
                    <a:pt x="1277" y="845"/>
                  </a:lnTo>
                  <a:lnTo>
                    <a:pt x="1269" y="836"/>
                  </a:lnTo>
                  <a:lnTo>
                    <a:pt x="1260" y="827"/>
                  </a:lnTo>
                  <a:lnTo>
                    <a:pt x="1252" y="818"/>
                  </a:lnTo>
                  <a:lnTo>
                    <a:pt x="1238" y="799"/>
                  </a:lnTo>
                  <a:lnTo>
                    <a:pt x="1227" y="784"/>
                  </a:lnTo>
                  <a:lnTo>
                    <a:pt x="1216" y="771"/>
                  </a:lnTo>
                  <a:lnTo>
                    <a:pt x="1204" y="760"/>
                  </a:lnTo>
                  <a:lnTo>
                    <a:pt x="1197" y="754"/>
                  </a:lnTo>
                  <a:lnTo>
                    <a:pt x="1190" y="748"/>
                  </a:lnTo>
                  <a:lnTo>
                    <a:pt x="1182" y="742"/>
                  </a:lnTo>
                  <a:lnTo>
                    <a:pt x="1172" y="737"/>
                  </a:lnTo>
                  <a:lnTo>
                    <a:pt x="1159" y="726"/>
                  </a:lnTo>
                  <a:lnTo>
                    <a:pt x="1148" y="717"/>
                  </a:lnTo>
                  <a:lnTo>
                    <a:pt x="1145" y="716"/>
                  </a:lnTo>
                  <a:lnTo>
                    <a:pt x="1141" y="716"/>
                  </a:lnTo>
                  <a:lnTo>
                    <a:pt x="1137" y="717"/>
                  </a:lnTo>
                  <a:lnTo>
                    <a:pt x="1132" y="719"/>
                  </a:lnTo>
                  <a:lnTo>
                    <a:pt x="1121" y="725"/>
                  </a:lnTo>
                  <a:lnTo>
                    <a:pt x="1110" y="727"/>
                  </a:lnTo>
                  <a:lnTo>
                    <a:pt x="1103" y="729"/>
                  </a:lnTo>
                  <a:lnTo>
                    <a:pt x="1097" y="729"/>
                  </a:lnTo>
                  <a:lnTo>
                    <a:pt x="1095" y="730"/>
                  </a:lnTo>
                  <a:lnTo>
                    <a:pt x="1093" y="731"/>
                  </a:lnTo>
                  <a:lnTo>
                    <a:pt x="1093" y="733"/>
                  </a:lnTo>
                  <a:lnTo>
                    <a:pt x="1093" y="736"/>
                  </a:lnTo>
                  <a:lnTo>
                    <a:pt x="1094" y="745"/>
                  </a:lnTo>
                  <a:lnTo>
                    <a:pt x="1094" y="757"/>
                  </a:lnTo>
                  <a:lnTo>
                    <a:pt x="1093" y="763"/>
                  </a:lnTo>
                  <a:lnTo>
                    <a:pt x="1091" y="769"/>
                  </a:lnTo>
                  <a:lnTo>
                    <a:pt x="1089" y="774"/>
                  </a:lnTo>
                  <a:lnTo>
                    <a:pt x="1085" y="777"/>
                  </a:lnTo>
                  <a:lnTo>
                    <a:pt x="1076" y="782"/>
                  </a:lnTo>
                  <a:lnTo>
                    <a:pt x="1068" y="788"/>
                  </a:lnTo>
                  <a:lnTo>
                    <a:pt x="1064" y="792"/>
                  </a:lnTo>
                  <a:lnTo>
                    <a:pt x="1062" y="795"/>
                  </a:lnTo>
                  <a:lnTo>
                    <a:pt x="1061" y="799"/>
                  </a:lnTo>
                  <a:lnTo>
                    <a:pt x="1062" y="803"/>
                  </a:lnTo>
                  <a:lnTo>
                    <a:pt x="1064" y="813"/>
                  </a:lnTo>
                  <a:lnTo>
                    <a:pt x="1064" y="823"/>
                  </a:lnTo>
                  <a:lnTo>
                    <a:pt x="1064" y="827"/>
                  </a:lnTo>
                  <a:lnTo>
                    <a:pt x="1062" y="831"/>
                  </a:lnTo>
                  <a:lnTo>
                    <a:pt x="1059" y="836"/>
                  </a:lnTo>
                  <a:lnTo>
                    <a:pt x="1056" y="838"/>
                  </a:lnTo>
                  <a:lnTo>
                    <a:pt x="1045" y="847"/>
                  </a:lnTo>
                  <a:lnTo>
                    <a:pt x="1028" y="858"/>
                  </a:lnTo>
                  <a:lnTo>
                    <a:pt x="1012" y="869"/>
                  </a:lnTo>
                  <a:lnTo>
                    <a:pt x="999" y="876"/>
                  </a:lnTo>
                  <a:lnTo>
                    <a:pt x="994" y="877"/>
                  </a:lnTo>
                  <a:lnTo>
                    <a:pt x="989" y="878"/>
                  </a:lnTo>
                  <a:lnTo>
                    <a:pt x="984" y="878"/>
                  </a:lnTo>
                  <a:lnTo>
                    <a:pt x="978" y="877"/>
                  </a:lnTo>
                  <a:lnTo>
                    <a:pt x="970" y="874"/>
                  </a:lnTo>
                  <a:lnTo>
                    <a:pt x="962" y="870"/>
                  </a:lnTo>
                  <a:lnTo>
                    <a:pt x="956" y="868"/>
                  </a:lnTo>
                  <a:lnTo>
                    <a:pt x="949" y="866"/>
                  </a:lnTo>
                  <a:lnTo>
                    <a:pt x="946" y="868"/>
                  </a:lnTo>
                  <a:lnTo>
                    <a:pt x="943" y="869"/>
                  </a:lnTo>
                  <a:lnTo>
                    <a:pt x="940" y="872"/>
                  </a:lnTo>
                  <a:lnTo>
                    <a:pt x="939" y="876"/>
                  </a:lnTo>
                  <a:lnTo>
                    <a:pt x="938" y="885"/>
                  </a:lnTo>
                  <a:lnTo>
                    <a:pt x="937" y="896"/>
                  </a:lnTo>
                  <a:lnTo>
                    <a:pt x="936" y="901"/>
                  </a:lnTo>
                  <a:lnTo>
                    <a:pt x="935" y="906"/>
                  </a:lnTo>
                  <a:lnTo>
                    <a:pt x="932" y="909"/>
                  </a:lnTo>
                  <a:lnTo>
                    <a:pt x="929" y="912"/>
                  </a:lnTo>
                  <a:lnTo>
                    <a:pt x="925" y="914"/>
                  </a:lnTo>
                  <a:lnTo>
                    <a:pt x="920" y="915"/>
                  </a:lnTo>
                  <a:lnTo>
                    <a:pt x="917" y="916"/>
                  </a:lnTo>
                  <a:lnTo>
                    <a:pt x="912" y="916"/>
                  </a:lnTo>
                  <a:lnTo>
                    <a:pt x="906" y="915"/>
                  </a:lnTo>
                  <a:lnTo>
                    <a:pt x="901" y="914"/>
                  </a:lnTo>
                  <a:lnTo>
                    <a:pt x="895" y="912"/>
                  </a:lnTo>
                  <a:lnTo>
                    <a:pt x="889" y="908"/>
                  </a:lnTo>
                  <a:lnTo>
                    <a:pt x="883" y="905"/>
                  </a:lnTo>
                  <a:lnTo>
                    <a:pt x="876" y="902"/>
                  </a:lnTo>
                  <a:lnTo>
                    <a:pt x="869" y="902"/>
                  </a:lnTo>
                  <a:lnTo>
                    <a:pt x="862" y="903"/>
                  </a:lnTo>
                  <a:lnTo>
                    <a:pt x="848" y="907"/>
                  </a:lnTo>
                  <a:lnTo>
                    <a:pt x="837" y="913"/>
                  </a:lnTo>
                  <a:lnTo>
                    <a:pt x="832" y="915"/>
                  </a:lnTo>
                  <a:lnTo>
                    <a:pt x="828" y="916"/>
                  </a:lnTo>
                  <a:lnTo>
                    <a:pt x="820" y="918"/>
                  </a:lnTo>
                  <a:lnTo>
                    <a:pt x="814" y="918"/>
                  </a:lnTo>
                  <a:lnTo>
                    <a:pt x="807" y="918"/>
                  </a:lnTo>
                  <a:lnTo>
                    <a:pt x="800" y="916"/>
                  </a:lnTo>
                  <a:lnTo>
                    <a:pt x="793" y="915"/>
                  </a:lnTo>
                  <a:lnTo>
                    <a:pt x="786" y="913"/>
                  </a:lnTo>
                  <a:lnTo>
                    <a:pt x="772" y="907"/>
                  </a:lnTo>
                  <a:lnTo>
                    <a:pt x="760" y="901"/>
                  </a:lnTo>
                  <a:lnTo>
                    <a:pt x="750" y="896"/>
                  </a:lnTo>
                  <a:lnTo>
                    <a:pt x="743" y="891"/>
                  </a:lnTo>
                  <a:lnTo>
                    <a:pt x="740" y="889"/>
                  </a:lnTo>
                  <a:lnTo>
                    <a:pt x="737" y="888"/>
                  </a:lnTo>
                  <a:lnTo>
                    <a:pt x="734" y="888"/>
                  </a:lnTo>
                  <a:lnTo>
                    <a:pt x="730" y="889"/>
                  </a:lnTo>
                  <a:lnTo>
                    <a:pt x="728" y="891"/>
                  </a:lnTo>
                  <a:lnTo>
                    <a:pt x="724" y="895"/>
                  </a:lnTo>
                  <a:lnTo>
                    <a:pt x="723" y="899"/>
                  </a:lnTo>
                  <a:lnTo>
                    <a:pt x="722" y="903"/>
                  </a:lnTo>
                  <a:lnTo>
                    <a:pt x="719" y="913"/>
                  </a:lnTo>
                  <a:lnTo>
                    <a:pt x="717" y="921"/>
                  </a:lnTo>
                  <a:lnTo>
                    <a:pt x="716" y="925"/>
                  </a:lnTo>
                  <a:lnTo>
                    <a:pt x="712" y="927"/>
                  </a:lnTo>
                  <a:lnTo>
                    <a:pt x="710" y="931"/>
                  </a:lnTo>
                  <a:lnTo>
                    <a:pt x="705" y="933"/>
                  </a:lnTo>
                  <a:lnTo>
                    <a:pt x="693" y="941"/>
                  </a:lnTo>
                  <a:lnTo>
                    <a:pt x="681" y="950"/>
                  </a:lnTo>
                  <a:lnTo>
                    <a:pt x="669" y="959"/>
                  </a:lnTo>
                  <a:lnTo>
                    <a:pt x="661" y="966"/>
                  </a:lnTo>
                  <a:lnTo>
                    <a:pt x="654" y="972"/>
                  </a:lnTo>
                  <a:lnTo>
                    <a:pt x="646" y="976"/>
                  </a:lnTo>
                  <a:lnTo>
                    <a:pt x="641" y="976"/>
                  </a:lnTo>
                  <a:lnTo>
                    <a:pt x="636" y="976"/>
                  </a:lnTo>
                  <a:lnTo>
                    <a:pt x="631" y="975"/>
                  </a:lnTo>
                  <a:lnTo>
                    <a:pt x="627" y="971"/>
                  </a:lnTo>
                  <a:lnTo>
                    <a:pt x="616" y="965"/>
                  </a:lnTo>
                  <a:lnTo>
                    <a:pt x="606" y="960"/>
                  </a:lnTo>
                  <a:lnTo>
                    <a:pt x="600" y="959"/>
                  </a:lnTo>
                  <a:lnTo>
                    <a:pt x="596" y="958"/>
                  </a:lnTo>
                  <a:lnTo>
                    <a:pt x="590" y="958"/>
                  </a:lnTo>
                  <a:lnTo>
                    <a:pt x="584" y="959"/>
                  </a:lnTo>
                  <a:lnTo>
                    <a:pt x="577" y="959"/>
                  </a:lnTo>
                  <a:lnTo>
                    <a:pt x="572" y="959"/>
                  </a:lnTo>
                  <a:lnTo>
                    <a:pt x="568" y="957"/>
                  </a:lnTo>
                  <a:lnTo>
                    <a:pt x="566" y="956"/>
                  </a:lnTo>
                  <a:lnTo>
                    <a:pt x="561" y="950"/>
                  </a:lnTo>
                  <a:lnTo>
                    <a:pt x="558" y="943"/>
                  </a:lnTo>
                  <a:lnTo>
                    <a:pt x="554" y="937"/>
                  </a:lnTo>
                  <a:lnTo>
                    <a:pt x="549" y="931"/>
                  </a:lnTo>
                  <a:lnTo>
                    <a:pt x="543" y="926"/>
                  </a:lnTo>
                  <a:lnTo>
                    <a:pt x="536" y="922"/>
                  </a:lnTo>
                  <a:lnTo>
                    <a:pt x="529" y="919"/>
                  </a:lnTo>
                  <a:lnTo>
                    <a:pt x="523" y="914"/>
                  </a:lnTo>
                  <a:lnTo>
                    <a:pt x="522" y="910"/>
                  </a:lnTo>
                  <a:lnTo>
                    <a:pt x="521" y="907"/>
                  </a:lnTo>
                  <a:lnTo>
                    <a:pt x="520" y="902"/>
                  </a:lnTo>
                  <a:lnTo>
                    <a:pt x="520" y="896"/>
                  </a:lnTo>
                  <a:lnTo>
                    <a:pt x="523" y="882"/>
                  </a:lnTo>
                  <a:lnTo>
                    <a:pt x="526" y="869"/>
                  </a:lnTo>
                  <a:lnTo>
                    <a:pt x="527" y="863"/>
                  </a:lnTo>
                  <a:lnTo>
                    <a:pt x="527" y="858"/>
                  </a:lnTo>
                  <a:lnTo>
                    <a:pt x="526" y="855"/>
                  </a:lnTo>
                  <a:lnTo>
                    <a:pt x="523" y="852"/>
                  </a:lnTo>
                  <a:lnTo>
                    <a:pt x="517" y="850"/>
                  </a:lnTo>
                  <a:lnTo>
                    <a:pt x="510" y="846"/>
                  </a:lnTo>
                  <a:lnTo>
                    <a:pt x="508" y="843"/>
                  </a:lnTo>
                  <a:lnTo>
                    <a:pt x="505" y="840"/>
                  </a:lnTo>
                  <a:lnTo>
                    <a:pt x="503" y="836"/>
                  </a:lnTo>
                  <a:lnTo>
                    <a:pt x="501" y="831"/>
                  </a:lnTo>
                  <a:lnTo>
                    <a:pt x="495" y="818"/>
                  </a:lnTo>
                  <a:lnTo>
                    <a:pt x="488" y="805"/>
                  </a:lnTo>
                  <a:lnTo>
                    <a:pt x="479" y="792"/>
                  </a:lnTo>
                  <a:lnTo>
                    <a:pt x="474" y="781"/>
                  </a:lnTo>
                  <a:lnTo>
                    <a:pt x="470" y="770"/>
                  </a:lnTo>
                  <a:lnTo>
                    <a:pt x="467" y="758"/>
                  </a:lnTo>
                  <a:lnTo>
                    <a:pt x="466" y="751"/>
                  </a:lnTo>
                  <a:lnTo>
                    <a:pt x="464" y="745"/>
                  </a:lnTo>
                  <a:lnTo>
                    <a:pt x="461" y="740"/>
                  </a:lnTo>
                  <a:lnTo>
                    <a:pt x="458" y="736"/>
                  </a:lnTo>
                  <a:lnTo>
                    <a:pt x="451" y="730"/>
                  </a:lnTo>
                  <a:lnTo>
                    <a:pt x="446" y="723"/>
                  </a:lnTo>
                  <a:lnTo>
                    <a:pt x="444" y="719"/>
                  </a:lnTo>
                  <a:lnTo>
                    <a:pt x="442" y="716"/>
                  </a:lnTo>
                  <a:lnTo>
                    <a:pt x="442" y="711"/>
                  </a:lnTo>
                  <a:lnTo>
                    <a:pt x="442" y="705"/>
                  </a:lnTo>
                  <a:lnTo>
                    <a:pt x="442" y="692"/>
                  </a:lnTo>
                  <a:lnTo>
                    <a:pt x="440" y="680"/>
                  </a:lnTo>
                  <a:lnTo>
                    <a:pt x="438" y="674"/>
                  </a:lnTo>
                  <a:lnTo>
                    <a:pt x="435" y="668"/>
                  </a:lnTo>
                  <a:lnTo>
                    <a:pt x="432" y="663"/>
                  </a:lnTo>
                  <a:lnTo>
                    <a:pt x="427" y="658"/>
                  </a:lnTo>
                  <a:lnTo>
                    <a:pt x="422" y="654"/>
                  </a:lnTo>
                  <a:lnTo>
                    <a:pt x="419" y="649"/>
                  </a:lnTo>
                  <a:lnTo>
                    <a:pt x="415" y="645"/>
                  </a:lnTo>
                  <a:lnTo>
                    <a:pt x="414" y="641"/>
                  </a:lnTo>
                  <a:lnTo>
                    <a:pt x="411" y="636"/>
                  </a:lnTo>
                  <a:lnTo>
                    <a:pt x="411" y="631"/>
                  </a:lnTo>
                  <a:lnTo>
                    <a:pt x="411" y="628"/>
                  </a:lnTo>
                  <a:lnTo>
                    <a:pt x="411" y="622"/>
                  </a:lnTo>
                  <a:lnTo>
                    <a:pt x="413" y="617"/>
                  </a:lnTo>
                  <a:lnTo>
                    <a:pt x="415" y="613"/>
                  </a:lnTo>
                  <a:lnTo>
                    <a:pt x="417" y="609"/>
                  </a:lnTo>
                  <a:lnTo>
                    <a:pt x="421" y="605"/>
                  </a:lnTo>
                  <a:lnTo>
                    <a:pt x="423" y="601"/>
                  </a:lnTo>
                  <a:lnTo>
                    <a:pt x="427" y="597"/>
                  </a:lnTo>
                  <a:lnTo>
                    <a:pt x="429" y="592"/>
                  </a:lnTo>
                  <a:lnTo>
                    <a:pt x="430" y="586"/>
                  </a:lnTo>
                  <a:lnTo>
                    <a:pt x="434" y="574"/>
                  </a:lnTo>
                  <a:lnTo>
                    <a:pt x="438" y="565"/>
                  </a:lnTo>
                  <a:lnTo>
                    <a:pt x="438" y="561"/>
                  </a:lnTo>
                  <a:lnTo>
                    <a:pt x="438" y="559"/>
                  </a:lnTo>
                  <a:lnTo>
                    <a:pt x="436" y="557"/>
                  </a:lnTo>
                  <a:lnTo>
                    <a:pt x="433" y="557"/>
                  </a:lnTo>
                  <a:lnTo>
                    <a:pt x="420" y="560"/>
                  </a:lnTo>
                  <a:lnTo>
                    <a:pt x="404" y="562"/>
                  </a:lnTo>
                  <a:lnTo>
                    <a:pt x="388" y="566"/>
                  </a:lnTo>
                  <a:lnTo>
                    <a:pt x="375" y="567"/>
                  </a:lnTo>
                  <a:lnTo>
                    <a:pt x="364" y="567"/>
                  </a:lnTo>
                  <a:lnTo>
                    <a:pt x="354" y="565"/>
                  </a:lnTo>
                  <a:lnTo>
                    <a:pt x="351" y="563"/>
                  </a:lnTo>
                  <a:lnTo>
                    <a:pt x="347" y="561"/>
                  </a:lnTo>
                  <a:lnTo>
                    <a:pt x="345" y="557"/>
                  </a:lnTo>
                  <a:lnTo>
                    <a:pt x="344" y="554"/>
                  </a:lnTo>
                  <a:lnTo>
                    <a:pt x="343" y="546"/>
                  </a:lnTo>
                  <a:lnTo>
                    <a:pt x="340" y="538"/>
                  </a:lnTo>
                  <a:lnTo>
                    <a:pt x="338" y="536"/>
                  </a:lnTo>
                  <a:lnTo>
                    <a:pt x="335" y="534"/>
                  </a:lnTo>
                  <a:lnTo>
                    <a:pt x="333" y="531"/>
                  </a:lnTo>
                  <a:lnTo>
                    <a:pt x="329" y="530"/>
                  </a:lnTo>
                  <a:lnTo>
                    <a:pt x="322" y="528"/>
                  </a:lnTo>
                  <a:lnTo>
                    <a:pt x="318" y="524"/>
                  </a:lnTo>
                  <a:lnTo>
                    <a:pt x="315" y="518"/>
                  </a:lnTo>
                  <a:lnTo>
                    <a:pt x="313" y="510"/>
                  </a:lnTo>
                  <a:lnTo>
                    <a:pt x="308" y="498"/>
                  </a:lnTo>
                  <a:lnTo>
                    <a:pt x="300" y="484"/>
                  </a:lnTo>
                  <a:lnTo>
                    <a:pt x="296" y="478"/>
                  </a:lnTo>
                  <a:lnTo>
                    <a:pt x="291" y="472"/>
                  </a:lnTo>
                  <a:lnTo>
                    <a:pt x="288" y="468"/>
                  </a:lnTo>
                  <a:lnTo>
                    <a:pt x="285" y="467"/>
                  </a:lnTo>
                  <a:lnTo>
                    <a:pt x="283" y="468"/>
                  </a:lnTo>
                  <a:lnTo>
                    <a:pt x="280" y="473"/>
                  </a:lnTo>
                  <a:lnTo>
                    <a:pt x="277" y="479"/>
                  </a:lnTo>
                  <a:lnTo>
                    <a:pt x="274" y="487"/>
                  </a:lnTo>
                  <a:lnTo>
                    <a:pt x="266" y="504"/>
                  </a:lnTo>
                  <a:lnTo>
                    <a:pt x="262" y="518"/>
                  </a:lnTo>
                  <a:lnTo>
                    <a:pt x="255" y="532"/>
                  </a:lnTo>
                  <a:lnTo>
                    <a:pt x="245" y="552"/>
                  </a:lnTo>
                  <a:lnTo>
                    <a:pt x="237" y="569"/>
                  </a:lnTo>
                  <a:lnTo>
                    <a:pt x="230" y="582"/>
                  </a:lnTo>
                  <a:lnTo>
                    <a:pt x="226" y="587"/>
                  </a:lnTo>
                  <a:lnTo>
                    <a:pt x="222" y="591"/>
                  </a:lnTo>
                  <a:lnTo>
                    <a:pt x="218" y="593"/>
                  </a:lnTo>
                  <a:lnTo>
                    <a:pt x="213" y="595"/>
                  </a:lnTo>
                  <a:lnTo>
                    <a:pt x="203" y="597"/>
                  </a:lnTo>
                  <a:lnTo>
                    <a:pt x="194" y="598"/>
                  </a:lnTo>
                  <a:lnTo>
                    <a:pt x="190" y="597"/>
                  </a:lnTo>
                  <a:lnTo>
                    <a:pt x="186" y="595"/>
                  </a:lnTo>
                  <a:lnTo>
                    <a:pt x="182" y="593"/>
                  </a:lnTo>
                  <a:lnTo>
                    <a:pt x="177" y="591"/>
                  </a:lnTo>
                  <a:lnTo>
                    <a:pt x="168" y="582"/>
                  </a:lnTo>
                  <a:lnTo>
                    <a:pt x="159" y="573"/>
                  </a:lnTo>
                  <a:lnTo>
                    <a:pt x="153" y="562"/>
                  </a:lnTo>
                  <a:lnTo>
                    <a:pt x="149" y="552"/>
                  </a:lnTo>
                  <a:lnTo>
                    <a:pt x="144" y="548"/>
                  </a:lnTo>
                  <a:lnTo>
                    <a:pt x="139" y="544"/>
                  </a:lnTo>
                  <a:lnTo>
                    <a:pt x="133" y="541"/>
                  </a:lnTo>
                  <a:lnTo>
                    <a:pt x="124" y="538"/>
                  </a:lnTo>
                  <a:lnTo>
                    <a:pt x="105" y="535"/>
                  </a:lnTo>
                  <a:lnTo>
                    <a:pt x="90" y="531"/>
                  </a:lnTo>
                  <a:lnTo>
                    <a:pt x="79" y="528"/>
                  </a:lnTo>
                  <a:lnTo>
                    <a:pt x="69" y="522"/>
                  </a:lnTo>
                  <a:lnTo>
                    <a:pt x="61" y="515"/>
                  </a:lnTo>
                  <a:lnTo>
                    <a:pt x="52" y="509"/>
                  </a:lnTo>
                  <a:lnTo>
                    <a:pt x="49" y="506"/>
                  </a:lnTo>
                  <a:lnTo>
                    <a:pt x="43" y="505"/>
                  </a:lnTo>
                  <a:lnTo>
                    <a:pt x="37" y="504"/>
                  </a:lnTo>
                  <a:lnTo>
                    <a:pt x="29" y="505"/>
                  </a:lnTo>
                  <a:lnTo>
                    <a:pt x="14" y="506"/>
                  </a:lnTo>
                  <a:lnTo>
                    <a:pt x="6" y="506"/>
                  </a:lnTo>
                  <a:lnTo>
                    <a:pt x="4" y="506"/>
                  </a:lnTo>
                  <a:lnTo>
                    <a:pt x="3" y="505"/>
                  </a:lnTo>
                  <a:lnTo>
                    <a:pt x="1" y="503"/>
                  </a:lnTo>
                  <a:lnTo>
                    <a:pt x="0" y="499"/>
                  </a:lnTo>
                  <a:lnTo>
                    <a:pt x="0" y="496"/>
                  </a:lnTo>
                  <a:lnTo>
                    <a:pt x="3" y="492"/>
                  </a:lnTo>
                  <a:lnTo>
                    <a:pt x="5" y="487"/>
                  </a:lnTo>
                  <a:lnTo>
                    <a:pt x="8" y="484"/>
                  </a:lnTo>
                  <a:lnTo>
                    <a:pt x="18" y="473"/>
                  </a:lnTo>
                  <a:lnTo>
                    <a:pt x="31" y="460"/>
                  </a:lnTo>
                  <a:lnTo>
                    <a:pt x="45" y="443"/>
                  </a:lnTo>
                  <a:lnTo>
                    <a:pt x="61" y="426"/>
                  </a:lnTo>
                  <a:lnTo>
                    <a:pt x="69" y="416"/>
                  </a:lnTo>
                  <a:lnTo>
                    <a:pt x="76" y="406"/>
                  </a:lnTo>
                  <a:lnTo>
                    <a:pt x="82" y="397"/>
                  </a:lnTo>
                  <a:lnTo>
                    <a:pt x="88" y="386"/>
                  </a:lnTo>
                  <a:lnTo>
                    <a:pt x="98" y="367"/>
                  </a:lnTo>
                  <a:lnTo>
                    <a:pt x="102" y="353"/>
                  </a:lnTo>
                  <a:lnTo>
                    <a:pt x="105" y="340"/>
                  </a:lnTo>
                  <a:lnTo>
                    <a:pt x="106" y="328"/>
                  </a:lnTo>
                  <a:lnTo>
                    <a:pt x="106" y="316"/>
                  </a:lnTo>
                  <a:lnTo>
                    <a:pt x="108" y="303"/>
                  </a:lnTo>
                  <a:lnTo>
                    <a:pt x="111" y="297"/>
                  </a:lnTo>
                  <a:lnTo>
                    <a:pt x="114" y="292"/>
                  </a:lnTo>
                  <a:lnTo>
                    <a:pt x="118" y="289"/>
                  </a:lnTo>
                  <a:lnTo>
                    <a:pt x="121" y="285"/>
                  </a:lnTo>
                  <a:lnTo>
                    <a:pt x="126" y="284"/>
                  </a:lnTo>
                  <a:lnTo>
                    <a:pt x="129" y="282"/>
                  </a:lnTo>
                  <a:lnTo>
                    <a:pt x="131" y="279"/>
                  </a:lnTo>
                  <a:lnTo>
                    <a:pt x="132" y="276"/>
                  </a:lnTo>
                  <a:lnTo>
                    <a:pt x="133" y="269"/>
                  </a:lnTo>
                  <a:lnTo>
                    <a:pt x="132" y="258"/>
                  </a:lnTo>
                  <a:lnTo>
                    <a:pt x="130" y="252"/>
                  </a:lnTo>
                  <a:lnTo>
                    <a:pt x="127" y="247"/>
                  </a:lnTo>
                  <a:lnTo>
                    <a:pt x="124" y="244"/>
                  </a:lnTo>
                  <a:lnTo>
                    <a:pt x="120" y="241"/>
                  </a:lnTo>
                  <a:lnTo>
                    <a:pt x="112" y="238"/>
                  </a:lnTo>
                  <a:lnTo>
                    <a:pt x="105" y="237"/>
                  </a:lnTo>
                  <a:lnTo>
                    <a:pt x="98" y="235"/>
                  </a:lnTo>
                  <a:lnTo>
                    <a:pt x="93" y="232"/>
                  </a:lnTo>
                  <a:lnTo>
                    <a:pt x="90" y="229"/>
                  </a:lnTo>
                  <a:lnTo>
                    <a:pt x="88" y="226"/>
                  </a:lnTo>
                  <a:lnTo>
                    <a:pt x="87" y="222"/>
                  </a:lnTo>
                  <a:lnTo>
                    <a:pt x="87" y="216"/>
                  </a:lnTo>
                  <a:lnTo>
                    <a:pt x="86" y="210"/>
                  </a:lnTo>
                  <a:lnTo>
                    <a:pt x="83" y="206"/>
                  </a:lnTo>
                  <a:lnTo>
                    <a:pt x="80" y="201"/>
                  </a:lnTo>
                  <a:lnTo>
                    <a:pt x="76" y="196"/>
                  </a:lnTo>
                  <a:lnTo>
                    <a:pt x="68" y="189"/>
                  </a:lnTo>
                  <a:lnTo>
                    <a:pt x="60" y="184"/>
                  </a:lnTo>
                  <a:lnTo>
                    <a:pt x="50" y="179"/>
                  </a:lnTo>
                  <a:lnTo>
                    <a:pt x="41" y="174"/>
                  </a:lnTo>
                  <a:lnTo>
                    <a:pt x="37" y="169"/>
                  </a:lnTo>
                  <a:lnTo>
                    <a:pt x="35" y="165"/>
                  </a:lnTo>
                  <a:lnTo>
                    <a:pt x="33" y="163"/>
                  </a:lnTo>
                  <a:lnTo>
                    <a:pt x="35" y="160"/>
                  </a:lnTo>
                  <a:lnTo>
                    <a:pt x="39" y="158"/>
                  </a:lnTo>
                  <a:lnTo>
                    <a:pt x="49" y="156"/>
                  </a:lnTo>
                  <a:close/>
                </a:path>
              </a:pathLst>
            </a:custGeom>
            <a:grpFill/>
            <a:ln w="9525">
              <a:solidFill>
                <a:schemeClr val="bg1"/>
              </a:solidFill>
              <a:round/>
              <a:headEnd/>
              <a:tailEnd/>
            </a:ln>
          </p:spPr>
          <p:txBody>
            <a:bodyPr/>
            <a:lstStyle/>
            <a:p>
              <a:endParaRPr lang="zh-CN" altLang="en-US"/>
            </a:p>
          </p:txBody>
        </p:sp>
        <p:sp>
          <p:nvSpPr>
            <p:cNvPr id="30" name="湖北">
              <a:extLst>
                <a:ext uri="{FF2B5EF4-FFF2-40B4-BE49-F238E27FC236}">
                  <a16:creationId xmlns:a16="http://schemas.microsoft.com/office/drawing/2014/main" xmlns="" id="{CF92543C-2F89-457E-BEC2-D5DC33B689D8}"/>
                </a:ext>
              </a:extLst>
            </p:cNvPr>
            <p:cNvSpPr>
              <a:spLocks/>
            </p:cNvSpPr>
            <p:nvPr/>
          </p:nvSpPr>
          <p:spPr bwMode="auto">
            <a:xfrm>
              <a:off x="5578543" y="4400780"/>
              <a:ext cx="762009" cy="476275"/>
            </a:xfrm>
            <a:custGeom>
              <a:avLst/>
              <a:gdLst>
                <a:gd name="T0" fmla="*/ 2776 w 2869"/>
                <a:gd name="T1" fmla="*/ 1214 h 1815"/>
                <a:gd name="T2" fmla="*/ 2734 w 2869"/>
                <a:gd name="T3" fmla="*/ 1076 h 1815"/>
                <a:gd name="T4" fmla="*/ 2776 w 2869"/>
                <a:gd name="T5" fmla="*/ 956 h 1815"/>
                <a:gd name="T6" fmla="*/ 2706 w 2869"/>
                <a:gd name="T7" fmla="*/ 850 h 1815"/>
                <a:gd name="T8" fmla="*/ 2570 w 2869"/>
                <a:gd name="T9" fmla="*/ 763 h 1815"/>
                <a:gd name="T10" fmla="*/ 2494 w 2869"/>
                <a:gd name="T11" fmla="*/ 724 h 1815"/>
                <a:gd name="T12" fmla="*/ 2402 w 2869"/>
                <a:gd name="T13" fmla="*/ 735 h 1815"/>
                <a:gd name="T14" fmla="*/ 2267 w 2869"/>
                <a:gd name="T15" fmla="*/ 659 h 1815"/>
                <a:gd name="T16" fmla="*/ 2102 w 2869"/>
                <a:gd name="T17" fmla="*/ 596 h 1815"/>
                <a:gd name="T18" fmla="*/ 2015 w 2869"/>
                <a:gd name="T19" fmla="*/ 592 h 1815"/>
                <a:gd name="T20" fmla="*/ 1971 w 2869"/>
                <a:gd name="T21" fmla="*/ 457 h 1815"/>
                <a:gd name="T22" fmla="*/ 1939 w 2869"/>
                <a:gd name="T23" fmla="*/ 341 h 1815"/>
                <a:gd name="T24" fmla="*/ 1794 w 2869"/>
                <a:gd name="T25" fmla="*/ 377 h 1815"/>
                <a:gd name="T26" fmla="*/ 1662 w 2869"/>
                <a:gd name="T27" fmla="*/ 364 h 1815"/>
                <a:gd name="T28" fmla="*/ 1370 w 2869"/>
                <a:gd name="T29" fmla="*/ 356 h 1815"/>
                <a:gd name="T30" fmla="*/ 1187 w 2869"/>
                <a:gd name="T31" fmla="*/ 289 h 1815"/>
                <a:gd name="T32" fmla="*/ 1052 w 2869"/>
                <a:gd name="T33" fmla="*/ 146 h 1815"/>
                <a:gd name="T34" fmla="*/ 945 w 2869"/>
                <a:gd name="T35" fmla="*/ 4 h 1815"/>
                <a:gd name="T36" fmla="*/ 824 w 2869"/>
                <a:gd name="T37" fmla="*/ 43 h 1815"/>
                <a:gd name="T38" fmla="*/ 675 w 2869"/>
                <a:gd name="T39" fmla="*/ 30 h 1815"/>
                <a:gd name="T40" fmla="*/ 435 w 2869"/>
                <a:gd name="T41" fmla="*/ 7 h 1815"/>
                <a:gd name="T42" fmla="*/ 519 w 2869"/>
                <a:gd name="T43" fmla="*/ 101 h 1815"/>
                <a:gd name="T44" fmla="*/ 656 w 2869"/>
                <a:gd name="T45" fmla="*/ 195 h 1815"/>
                <a:gd name="T46" fmla="*/ 583 w 2869"/>
                <a:gd name="T47" fmla="*/ 305 h 1815"/>
                <a:gd name="T48" fmla="*/ 444 w 2869"/>
                <a:gd name="T49" fmla="*/ 341 h 1815"/>
                <a:gd name="T50" fmla="*/ 451 w 2869"/>
                <a:gd name="T51" fmla="*/ 530 h 1815"/>
                <a:gd name="T52" fmla="*/ 498 w 2869"/>
                <a:gd name="T53" fmla="*/ 705 h 1815"/>
                <a:gd name="T54" fmla="*/ 649 w 2869"/>
                <a:gd name="T55" fmla="*/ 804 h 1815"/>
                <a:gd name="T56" fmla="*/ 631 w 2869"/>
                <a:gd name="T57" fmla="*/ 1055 h 1815"/>
                <a:gd name="T58" fmla="*/ 453 w 2869"/>
                <a:gd name="T59" fmla="*/ 1121 h 1815"/>
                <a:gd name="T60" fmla="*/ 351 w 2869"/>
                <a:gd name="T61" fmla="*/ 1154 h 1815"/>
                <a:gd name="T62" fmla="*/ 233 w 2869"/>
                <a:gd name="T63" fmla="*/ 1135 h 1815"/>
                <a:gd name="T64" fmla="*/ 104 w 2869"/>
                <a:gd name="T65" fmla="*/ 1164 h 1815"/>
                <a:gd name="T66" fmla="*/ 44 w 2869"/>
                <a:gd name="T67" fmla="*/ 1284 h 1815"/>
                <a:gd name="T68" fmla="*/ 54 w 2869"/>
                <a:gd name="T69" fmla="*/ 1462 h 1815"/>
                <a:gd name="T70" fmla="*/ 54 w 2869"/>
                <a:gd name="T71" fmla="*/ 1545 h 1815"/>
                <a:gd name="T72" fmla="*/ 169 w 2869"/>
                <a:gd name="T73" fmla="*/ 1580 h 1815"/>
                <a:gd name="T74" fmla="*/ 213 w 2869"/>
                <a:gd name="T75" fmla="*/ 1718 h 1815"/>
                <a:gd name="T76" fmla="*/ 314 w 2869"/>
                <a:gd name="T77" fmla="*/ 1807 h 1815"/>
                <a:gd name="T78" fmla="*/ 359 w 2869"/>
                <a:gd name="T79" fmla="*/ 1706 h 1815"/>
                <a:gd name="T80" fmla="*/ 485 w 2869"/>
                <a:gd name="T81" fmla="*/ 1586 h 1815"/>
                <a:gd name="T82" fmla="*/ 672 w 2869"/>
                <a:gd name="T83" fmla="*/ 1524 h 1815"/>
                <a:gd name="T84" fmla="*/ 835 w 2869"/>
                <a:gd name="T85" fmla="*/ 1528 h 1815"/>
                <a:gd name="T86" fmla="*/ 776 w 2869"/>
                <a:gd name="T87" fmla="*/ 1402 h 1815"/>
                <a:gd name="T88" fmla="*/ 891 w 2869"/>
                <a:gd name="T89" fmla="*/ 1362 h 1815"/>
                <a:gd name="T90" fmla="*/ 1093 w 2869"/>
                <a:gd name="T91" fmla="*/ 1429 h 1815"/>
                <a:gd name="T92" fmla="*/ 1278 w 2869"/>
                <a:gd name="T93" fmla="*/ 1471 h 1815"/>
                <a:gd name="T94" fmla="*/ 1405 w 2869"/>
                <a:gd name="T95" fmla="*/ 1574 h 1815"/>
                <a:gd name="T96" fmla="*/ 1504 w 2869"/>
                <a:gd name="T97" fmla="*/ 1589 h 1815"/>
                <a:gd name="T98" fmla="*/ 1654 w 2869"/>
                <a:gd name="T99" fmla="*/ 1511 h 1815"/>
                <a:gd name="T100" fmla="*/ 1732 w 2869"/>
                <a:gd name="T101" fmla="*/ 1543 h 1815"/>
                <a:gd name="T102" fmla="*/ 1751 w 2869"/>
                <a:gd name="T103" fmla="*/ 1646 h 1815"/>
                <a:gd name="T104" fmla="*/ 1919 w 2869"/>
                <a:gd name="T105" fmla="*/ 1478 h 1815"/>
                <a:gd name="T106" fmla="*/ 1970 w 2869"/>
                <a:gd name="T107" fmla="*/ 1598 h 1815"/>
                <a:gd name="T108" fmla="*/ 1982 w 2869"/>
                <a:gd name="T109" fmla="*/ 1733 h 1815"/>
                <a:gd name="T110" fmla="*/ 2044 w 2869"/>
                <a:gd name="T111" fmla="*/ 1796 h 1815"/>
                <a:gd name="T112" fmla="*/ 2182 w 2869"/>
                <a:gd name="T113" fmla="*/ 1726 h 1815"/>
                <a:gd name="T114" fmla="*/ 2350 w 2869"/>
                <a:gd name="T115" fmla="*/ 1644 h 1815"/>
                <a:gd name="T116" fmla="*/ 2436 w 2869"/>
                <a:gd name="T117" fmla="*/ 1588 h 1815"/>
                <a:gd name="T118" fmla="*/ 2520 w 2869"/>
                <a:gd name="T119" fmla="*/ 1573 h 1815"/>
                <a:gd name="T120" fmla="*/ 2592 w 2869"/>
                <a:gd name="T121" fmla="*/ 1519 h 1815"/>
                <a:gd name="T122" fmla="*/ 2772 w 2869"/>
                <a:gd name="T123" fmla="*/ 1466 h 1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869" h="1815">
                  <a:moveTo>
                    <a:pt x="2867" y="1427"/>
                  </a:moveTo>
                  <a:lnTo>
                    <a:pt x="2869" y="1424"/>
                  </a:lnTo>
                  <a:lnTo>
                    <a:pt x="2869" y="1422"/>
                  </a:lnTo>
                  <a:lnTo>
                    <a:pt x="2864" y="1405"/>
                  </a:lnTo>
                  <a:lnTo>
                    <a:pt x="2862" y="1396"/>
                  </a:lnTo>
                  <a:lnTo>
                    <a:pt x="2859" y="1386"/>
                  </a:lnTo>
                  <a:lnTo>
                    <a:pt x="2858" y="1377"/>
                  </a:lnTo>
                  <a:lnTo>
                    <a:pt x="2856" y="1367"/>
                  </a:lnTo>
                  <a:lnTo>
                    <a:pt x="2853" y="1359"/>
                  </a:lnTo>
                  <a:lnTo>
                    <a:pt x="2851" y="1351"/>
                  </a:lnTo>
                  <a:lnTo>
                    <a:pt x="2851" y="1343"/>
                  </a:lnTo>
                  <a:lnTo>
                    <a:pt x="2851" y="1335"/>
                  </a:lnTo>
                  <a:lnTo>
                    <a:pt x="2851" y="1327"/>
                  </a:lnTo>
                  <a:lnTo>
                    <a:pt x="2851" y="1318"/>
                  </a:lnTo>
                  <a:lnTo>
                    <a:pt x="2851" y="1309"/>
                  </a:lnTo>
                  <a:lnTo>
                    <a:pt x="2850" y="1299"/>
                  </a:lnTo>
                  <a:lnTo>
                    <a:pt x="2848" y="1290"/>
                  </a:lnTo>
                  <a:lnTo>
                    <a:pt x="2845" y="1280"/>
                  </a:lnTo>
                  <a:lnTo>
                    <a:pt x="2841" y="1270"/>
                  </a:lnTo>
                  <a:lnTo>
                    <a:pt x="2835" y="1260"/>
                  </a:lnTo>
                  <a:lnTo>
                    <a:pt x="2829" y="1252"/>
                  </a:lnTo>
                  <a:lnTo>
                    <a:pt x="2819" y="1238"/>
                  </a:lnTo>
                  <a:lnTo>
                    <a:pt x="2810" y="1228"/>
                  </a:lnTo>
                  <a:lnTo>
                    <a:pt x="2795" y="1221"/>
                  </a:lnTo>
                  <a:lnTo>
                    <a:pt x="2780" y="1216"/>
                  </a:lnTo>
                  <a:lnTo>
                    <a:pt x="2776" y="1214"/>
                  </a:lnTo>
                  <a:lnTo>
                    <a:pt x="2774" y="1210"/>
                  </a:lnTo>
                  <a:lnTo>
                    <a:pt x="2772" y="1205"/>
                  </a:lnTo>
                  <a:lnTo>
                    <a:pt x="2771" y="1200"/>
                  </a:lnTo>
                  <a:lnTo>
                    <a:pt x="2770" y="1195"/>
                  </a:lnTo>
                  <a:lnTo>
                    <a:pt x="2770" y="1189"/>
                  </a:lnTo>
                  <a:lnTo>
                    <a:pt x="2771" y="1183"/>
                  </a:lnTo>
                  <a:lnTo>
                    <a:pt x="2772" y="1177"/>
                  </a:lnTo>
                  <a:lnTo>
                    <a:pt x="2776" y="1167"/>
                  </a:lnTo>
                  <a:lnTo>
                    <a:pt x="2778" y="1158"/>
                  </a:lnTo>
                  <a:lnTo>
                    <a:pt x="2778" y="1154"/>
                  </a:lnTo>
                  <a:lnTo>
                    <a:pt x="2778" y="1150"/>
                  </a:lnTo>
                  <a:lnTo>
                    <a:pt x="2776" y="1145"/>
                  </a:lnTo>
                  <a:lnTo>
                    <a:pt x="2772" y="1140"/>
                  </a:lnTo>
                  <a:lnTo>
                    <a:pt x="2769" y="1135"/>
                  </a:lnTo>
                  <a:lnTo>
                    <a:pt x="2766" y="1131"/>
                  </a:lnTo>
                  <a:lnTo>
                    <a:pt x="2764" y="1126"/>
                  </a:lnTo>
                  <a:lnTo>
                    <a:pt x="2763" y="1121"/>
                  </a:lnTo>
                  <a:lnTo>
                    <a:pt x="2762" y="1112"/>
                  </a:lnTo>
                  <a:lnTo>
                    <a:pt x="2762" y="1103"/>
                  </a:lnTo>
                  <a:lnTo>
                    <a:pt x="2759" y="1095"/>
                  </a:lnTo>
                  <a:lnTo>
                    <a:pt x="2757" y="1089"/>
                  </a:lnTo>
                  <a:lnTo>
                    <a:pt x="2752" y="1085"/>
                  </a:lnTo>
                  <a:lnTo>
                    <a:pt x="2746" y="1083"/>
                  </a:lnTo>
                  <a:lnTo>
                    <a:pt x="2741" y="1082"/>
                  </a:lnTo>
                  <a:lnTo>
                    <a:pt x="2738" y="1080"/>
                  </a:lnTo>
                  <a:lnTo>
                    <a:pt x="2734" y="1076"/>
                  </a:lnTo>
                  <a:lnTo>
                    <a:pt x="2731" y="1072"/>
                  </a:lnTo>
                  <a:lnTo>
                    <a:pt x="2727" y="1068"/>
                  </a:lnTo>
                  <a:lnTo>
                    <a:pt x="2724" y="1063"/>
                  </a:lnTo>
                  <a:lnTo>
                    <a:pt x="2722" y="1058"/>
                  </a:lnTo>
                  <a:lnTo>
                    <a:pt x="2720" y="1052"/>
                  </a:lnTo>
                  <a:lnTo>
                    <a:pt x="2719" y="1046"/>
                  </a:lnTo>
                  <a:lnTo>
                    <a:pt x="2719" y="1040"/>
                  </a:lnTo>
                  <a:lnTo>
                    <a:pt x="2719" y="1036"/>
                  </a:lnTo>
                  <a:lnTo>
                    <a:pt x="2720" y="1031"/>
                  </a:lnTo>
                  <a:lnTo>
                    <a:pt x="2722" y="1027"/>
                  </a:lnTo>
                  <a:lnTo>
                    <a:pt x="2725" y="1024"/>
                  </a:lnTo>
                  <a:lnTo>
                    <a:pt x="2727" y="1020"/>
                  </a:lnTo>
                  <a:lnTo>
                    <a:pt x="2731" y="1017"/>
                  </a:lnTo>
                  <a:lnTo>
                    <a:pt x="2738" y="1011"/>
                  </a:lnTo>
                  <a:lnTo>
                    <a:pt x="2743" y="1006"/>
                  </a:lnTo>
                  <a:lnTo>
                    <a:pt x="2745" y="1001"/>
                  </a:lnTo>
                  <a:lnTo>
                    <a:pt x="2746" y="994"/>
                  </a:lnTo>
                  <a:lnTo>
                    <a:pt x="2745" y="986"/>
                  </a:lnTo>
                  <a:lnTo>
                    <a:pt x="2744" y="977"/>
                  </a:lnTo>
                  <a:lnTo>
                    <a:pt x="2745" y="974"/>
                  </a:lnTo>
                  <a:lnTo>
                    <a:pt x="2746" y="971"/>
                  </a:lnTo>
                  <a:lnTo>
                    <a:pt x="2749" y="968"/>
                  </a:lnTo>
                  <a:lnTo>
                    <a:pt x="2752" y="965"/>
                  </a:lnTo>
                  <a:lnTo>
                    <a:pt x="2762" y="962"/>
                  </a:lnTo>
                  <a:lnTo>
                    <a:pt x="2769" y="959"/>
                  </a:lnTo>
                  <a:lnTo>
                    <a:pt x="2776" y="956"/>
                  </a:lnTo>
                  <a:lnTo>
                    <a:pt x="2783" y="949"/>
                  </a:lnTo>
                  <a:lnTo>
                    <a:pt x="2793" y="938"/>
                  </a:lnTo>
                  <a:lnTo>
                    <a:pt x="2803" y="929"/>
                  </a:lnTo>
                  <a:lnTo>
                    <a:pt x="2813" y="919"/>
                  </a:lnTo>
                  <a:lnTo>
                    <a:pt x="2819" y="912"/>
                  </a:lnTo>
                  <a:lnTo>
                    <a:pt x="2820" y="908"/>
                  </a:lnTo>
                  <a:lnTo>
                    <a:pt x="2820" y="905"/>
                  </a:lnTo>
                  <a:lnTo>
                    <a:pt x="2819" y="902"/>
                  </a:lnTo>
                  <a:lnTo>
                    <a:pt x="2816" y="899"/>
                  </a:lnTo>
                  <a:lnTo>
                    <a:pt x="2808" y="895"/>
                  </a:lnTo>
                  <a:lnTo>
                    <a:pt x="2799" y="892"/>
                  </a:lnTo>
                  <a:lnTo>
                    <a:pt x="2789" y="889"/>
                  </a:lnTo>
                  <a:lnTo>
                    <a:pt x="2780" y="883"/>
                  </a:lnTo>
                  <a:lnTo>
                    <a:pt x="2775" y="880"/>
                  </a:lnTo>
                  <a:lnTo>
                    <a:pt x="2770" y="876"/>
                  </a:lnTo>
                  <a:lnTo>
                    <a:pt x="2766" y="872"/>
                  </a:lnTo>
                  <a:lnTo>
                    <a:pt x="2764" y="867"/>
                  </a:lnTo>
                  <a:lnTo>
                    <a:pt x="2758" y="857"/>
                  </a:lnTo>
                  <a:lnTo>
                    <a:pt x="2751" y="849"/>
                  </a:lnTo>
                  <a:lnTo>
                    <a:pt x="2747" y="847"/>
                  </a:lnTo>
                  <a:lnTo>
                    <a:pt x="2743" y="845"/>
                  </a:lnTo>
                  <a:lnTo>
                    <a:pt x="2737" y="844"/>
                  </a:lnTo>
                  <a:lnTo>
                    <a:pt x="2731" y="845"/>
                  </a:lnTo>
                  <a:lnTo>
                    <a:pt x="2720" y="849"/>
                  </a:lnTo>
                  <a:lnTo>
                    <a:pt x="2709" y="850"/>
                  </a:lnTo>
                  <a:lnTo>
                    <a:pt x="2706" y="850"/>
                  </a:lnTo>
                  <a:lnTo>
                    <a:pt x="2701" y="848"/>
                  </a:lnTo>
                  <a:lnTo>
                    <a:pt x="2698" y="845"/>
                  </a:lnTo>
                  <a:lnTo>
                    <a:pt x="2694" y="842"/>
                  </a:lnTo>
                  <a:lnTo>
                    <a:pt x="2687" y="832"/>
                  </a:lnTo>
                  <a:lnTo>
                    <a:pt x="2682" y="824"/>
                  </a:lnTo>
                  <a:lnTo>
                    <a:pt x="2678" y="822"/>
                  </a:lnTo>
                  <a:lnTo>
                    <a:pt x="2676" y="819"/>
                  </a:lnTo>
                  <a:lnTo>
                    <a:pt x="2674" y="819"/>
                  </a:lnTo>
                  <a:lnTo>
                    <a:pt x="2670" y="819"/>
                  </a:lnTo>
                  <a:lnTo>
                    <a:pt x="2656" y="826"/>
                  </a:lnTo>
                  <a:lnTo>
                    <a:pt x="2640" y="837"/>
                  </a:lnTo>
                  <a:lnTo>
                    <a:pt x="2637" y="838"/>
                  </a:lnTo>
                  <a:lnTo>
                    <a:pt x="2632" y="837"/>
                  </a:lnTo>
                  <a:lnTo>
                    <a:pt x="2629" y="835"/>
                  </a:lnTo>
                  <a:lnTo>
                    <a:pt x="2624" y="830"/>
                  </a:lnTo>
                  <a:lnTo>
                    <a:pt x="2617" y="819"/>
                  </a:lnTo>
                  <a:lnTo>
                    <a:pt x="2608" y="807"/>
                  </a:lnTo>
                  <a:lnTo>
                    <a:pt x="2602" y="793"/>
                  </a:lnTo>
                  <a:lnTo>
                    <a:pt x="2598" y="781"/>
                  </a:lnTo>
                  <a:lnTo>
                    <a:pt x="2595" y="775"/>
                  </a:lnTo>
                  <a:lnTo>
                    <a:pt x="2593" y="772"/>
                  </a:lnTo>
                  <a:lnTo>
                    <a:pt x="2589" y="768"/>
                  </a:lnTo>
                  <a:lnTo>
                    <a:pt x="2585" y="767"/>
                  </a:lnTo>
                  <a:lnTo>
                    <a:pt x="2579" y="766"/>
                  </a:lnTo>
                  <a:lnTo>
                    <a:pt x="2574" y="765"/>
                  </a:lnTo>
                  <a:lnTo>
                    <a:pt x="2570" y="763"/>
                  </a:lnTo>
                  <a:lnTo>
                    <a:pt x="2567" y="761"/>
                  </a:lnTo>
                  <a:lnTo>
                    <a:pt x="2563" y="757"/>
                  </a:lnTo>
                  <a:lnTo>
                    <a:pt x="2562" y="754"/>
                  </a:lnTo>
                  <a:lnTo>
                    <a:pt x="2562" y="750"/>
                  </a:lnTo>
                  <a:lnTo>
                    <a:pt x="2562" y="748"/>
                  </a:lnTo>
                  <a:lnTo>
                    <a:pt x="2562" y="747"/>
                  </a:lnTo>
                  <a:lnTo>
                    <a:pt x="2562" y="746"/>
                  </a:lnTo>
                  <a:lnTo>
                    <a:pt x="2561" y="744"/>
                  </a:lnTo>
                  <a:lnTo>
                    <a:pt x="2558" y="744"/>
                  </a:lnTo>
                  <a:lnTo>
                    <a:pt x="2552" y="746"/>
                  </a:lnTo>
                  <a:lnTo>
                    <a:pt x="2542" y="750"/>
                  </a:lnTo>
                  <a:lnTo>
                    <a:pt x="2532" y="753"/>
                  </a:lnTo>
                  <a:lnTo>
                    <a:pt x="2524" y="754"/>
                  </a:lnTo>
                  <a:lnTo>
                    <a:pt x="2520" y="754"/>
                  </a:lnTo>
                  <a:lnTo>
                    <a:pt x="2518" y="753"/>
                  </a:lnTo>
                  <a:lnTo>
                    <a:pt x="2517" y="751"/>
                  </a:lnTo>
                  <a:lnTo>
                    <a:pt x="2516" y="749"/>
                  </a:lnTo>
                  <a:lnTo>
                    <a:pt x="2516" y="744"/>
                  </a:lnTo>
                  <a:lnTo>
                    <a:pt x="2514" y="742"/>
                  </a:lnTo>
                  <a:lnTo>
                    <a:pt x="2512" y="741"/>
                  </a:lnTo>
                  <a:lnTo>
                    <a:pt x="2508" y="741"/>
                  </a:lnTo>
                  <a:lnTo>
                    <a:pt x="2504" y="741"/>
                  </a:lnTo>
                  <a:lnTo>
                    <a:pt x="2500" y="740"/>
                  </a:lnTo>
                  <a:lnTo>
                    <a:pt x="2497" y="736"/>
                  </a:lnTo>
                  <a:lnTo>
                    <a:pt x="2494" y="729"/>
                  </a:lnTo>
                  <a:lnTo>
                    <a:pt x="2494" y="724"/>
                  </a:lnTo>
                  <a:lnTo>
                    <a:pt x="2494" y="719"/>
                  </a:lnTo>
                  <a:lnTo>
                    <a:pt x="2495" y="713"/>
                  </a:lnTo>
                  <a:lnTo>
                    <a:pt x="2497" y="709"/>
                  </a:lnTo>
                  <a:lnTo>
                    <a:pt x="2499" y="698"/>
                  </a:lnTo>
                  <a:lnTo>
                    <a:pt x="2500" y="687"/>
                  </a:lnTo>
                  <a:lnTo>
                    <a:pt x="2499" y="683"/>
                  </a:lnTo>
                  <a:lnTo>
                    <a:pt x="2498" y="678"/>
                  </a:lnTo>
                  <a:lnTo>
                    <a:pt x="2494" y="674"/>
                  </a:lnTo>
                  <a:lnTo>
                    <a:pt x="2489" y="671"/>
                  </a:lnTo>
                  <a:lnTo>
                    <a:pt x="2485" y="668"/>
                  </a:lnTo>
                  <a:lnTo>
                    <a:pt x="2480" y="666"/>
                  </a:lnTo>
                  <a:lnTo>
                    <a:pt x="2474" y="666"/>
                  </a:lnTo>
                  <a:lnTo>
                    <a:pt x="2469" y="666"/>
                  </a:lnTo>
                  <a:lnTo>
                    <a:pt x="2465" y="669"/>
                  </a:lnTo>
                  <a:lnTo>
                    <a:pt x="2461" y="674"/>
                  </a:lnTo>
                  <a:lnTo>
                    <a:pt x="2459" y="680"/>
                  </a:lnTo>
                  <a:lnTo>
                    <a:pt x="2457" y="687"/>
                  </a:lnTo>
                  <a:lnTo>
                    <a:pt x="2454" y="703"/>
                  </a:lnTo>
                  <a:lnTo>
                    <a:pt x="2451" y="717"/>
                  </a:lnTo>
                  <a:lnTo>
                    <a:pt x="2449" y="722"/>
                  </a:lnTo>
                  <a:lnTo>
                    <a:pt x="2445" y="725"/>
                  </a:lnTo>
                  <a:lnTo>
                    <a:pt x="2442" y="728"/>
                  </a:lnTo>
                  <a:lnTo>
                    <a:pt x="2437" y="729"/>
                  </a:lnTo>
                  <a:lnTo>
                    <a:pt x="2426" y="731"/>
                  </a:lnTo>
                  <a:lnTo>
                    <a:pt x="2416" y="732"/>
                  </a:lnTo>
                  <a:lnTo>
                    <a:pt x="2402" y="735"/>
                  </a:lnTo>
                  <a:lnTo>
                    <a:pt x="2387" y="738"/>
                  </a:lnTo>
                  <a:lnTo>
                    <a:pt x="2380" y="740"/>
                  </a:lnTo>
                  <a:lnTo>
                    <a:pt x="2373" y="740"/>
                  </a:lnTo>
                  <a:lnTo>
                    <a:pt x="2367" y="740"/>
                  </a:lnTo>
                  <a:lnTo>
                    <a:pt x="2360" y="737"/>
                  </a:lnTo>
                  <a:lnTo>
                    <a:pt x="2354" y="735"/>
                  </a:lnTo>
                  <a:lnTo>
                    <a:pt x="2346" y="730"/>
                  </a:lnTo>
                  <a:lnTo>
                    <a:pt x="2337" y="725"/>
                  </a:lnTo>
                  <a:lnTo>
                    <a:pt x="2329" y="718"/>
                  </a:lnTo>
                  <a:lnTo>
                    <a:pt x="2314" y="706"/>
                  </a:lnTo>
                  <a:lnTo>
                    <a:pt x="2303" y="696"/>
                  </a:lnTo>
                  <a:lnTo>
                    <a:pt x="2299" y="691"/>
                  </a:lnTo>
                  <a:lnTo>
                    <a:pt x="2296" y="688"/>
                  </a:lnTo>
                  <a:lnTo>
                    <a:pt x="2293" y="686"/>
                  </a:lnTo>
                  <a:lnTo>
                    <a:pt x="2291" y="686"/>
                  </a:lnTo>
                  <a:lnTo>
                    <a:pt x="2285" y="687"/>
                  </a:lnTo>
                  <a:lnTo>
                    <a:pt x="2278" y="692"/>
                  </a:lnTo>
                  <a:lnTo>
                    <a:pt x="2273" y="694"/>
                  </a:lnTo>
                  <a:lnTo>
                    <a:pt x="2270" y="694"/>
                  </a:lnTo>
                  <a:lnTo>
                    <a:pt x="2267" y="693"/>
                  </a:lnTo>
                  <a:lnTo>
                    <a:pt x="2264" y="691"/>
                  </a:lnTo>
                  <a:lnTo>
                    <a:pt x="2262" y="687"/>
                  </a:lnTo>
                  <a:lnTo>
                    <a:pt x="2261" y="683"/>
                  </a:lnTo>
                  <a:lnTo>
                    <a:pt x="2261" y="678"/>
                  </a:lnTo>
                  <a:lnTo>
                    <a:pt x="2261" y="674"/>
                  </a:lnTo>
                  <a:lnTo>
                    <a:pt x="2267" y="659"/>
                  </a:lnTo>
                  <a:lnTo>
                    <a:pt x="2274" y="643"/>
                  </a:lnTo>
                  <a:lnTo>
                    <a:pt x="2274" y="633"/>
                  </a:lnTo>
                  <a:lnTo>
                    <a:pt x="2274" y="621"/>
                  </a:lnTo>
                  <a:lnTo>
                    <a:pt x="2273" y="616"/>
                  </a:lnTo>
                  <a:lnTo>
                    <a:pt x="2271" y="611"/>
                  </a:lnTo>
                  <a:lnTo>
                    <a:pt x="2267" y="609"/>
                  </a:lnTo>
                  <a:lnTo>
                    <a:pt x="2264" y="608"/>
                  </a:lnTo>
                  <a:lnTo>
                    <a:pt x="2248" y="616"/>
                  </a:lnTo>
                  <a:lnTo>
                    <a:pt x="2232" y="623"/>
                  </a:lnTo>
                  <a:lnTo>
                    <a:pt x="2218" y="624"/>
                  </a:lnTo>
                  <a:lnTo>
                    <a:pt x="2203" y="623"/>
                  </a:lnTo>
                  <a:lnTo>
                    <a:pt x="2189" y="622"/>
                  </a:lnTo>
                  <a:lnTo>
                    <a:pt x="2179" y="620"/>
                  </a:lnTo>
                  <a:lnTo>
                    <a:pt x="2171" y="614"/>
                  </a:lnTo>
                  <a:lnTo>
                    <a:pt x="2159" y="603"/>
                  </a:lnTo>
                  <a:lnTo>
                    <a:pt x="2148" y="592"/>
                  </a:lnTo>
                  <a:lnTo>
                    <a:pt x="2140" y="583"/>
                  </a:lnTo>
                  <a:lnTo>
                    <a:pt x="2136" y="579"/>
                  </a:lnTo>
                  <a:lnTo>
                    <a:pt x="2133" y="576"/>
                  </a:lnTo>
                  <a:lnTo>
                    <a:pt x="2129" y="573"/>
                  </a:lnTo>
                  <a:lnTo>
                    <a:pt x="2126" y="572"/>
                  </a:lnTo>
                  <a:lnTo>
                    <a:pt x="2122" y="572"/>
                  </a:lnTo>
                  <a:lnTo>
                    <a:pt x="2119" y="573"/>
                  </a:lnTo>
                  <a:lnTo>
                    <a:pt x="2115" y="577"/>
                  </a:lnTo>
                  <a:lnTo>
                    <a:pt x="2110" y="581"/>
                  </a:lnTo>
                  <a:lnTo>
                    <a:pt x="2102" y="596"/>
                  </a:lnTo>
                  <a:lnTo>
                    <a:pt x="2094" y="609"/>
                  </a:lnTo>
                  <a:lnTo>
                    <a:pt x="2089" y="615"/>
                  </a:lnTo>
                  <a:lnTo>
                    <a:pt x="2084" y="621"/>
                  </a:lnTo>
                  <a:lnTo>
                    <a:pt x="2078" y="625"/>
                  </a:lnTo>
                  <a:lnTo>
                    <a:pt x="2073" y="629"/>
                  </a:lnTo>
                  <a:lnTo>
                    <a:pt x="2063" y="635"/>
                  </a:lnTo>
                  <a:lnTo>
                    <a:pt x="2053" y="637"/>
                  </a:lnTo>
                  <a:lnTo>
                    <a:pt x="2050" y="637"/>
                  </a:lnTo>
                  <a:lnTo>
                    <a:pt x="2047" y="636"/>
                  </a:lnTo>
                  <a:lnTo>
                    <a:pt x="2045" y="635"/>
                  </a:lnTo>
                  <a:lnTo>
                    <a:pt x="2044" y="633"/>
                  </a:lnTo>
                  <a:lnTo>
                    <a:pt x="2043" y="624"/>
                  </a:lnTo>
                  <a:lnTo>
                    <a:pt x="2043" y="615"/>
                  </a:lnTo>
                  <a:lnTo>
                    <a:pt x="2044" y="604"/>
                  </a:lnTo>
                  <a:lnTo>
                    <a:pt x="2045" y="591"/>
                  </a:lnTo>
                  <a:lnTo>
                    <a:pt x="2044" y="586"/>
                  </a:lnTo>
                  <a:lnTo>
                    <a:pt x="2043" y="583"/>
                  </a:lnTo>
                  <a:lnTo>
                    <a:pt x="2040" y="579"/>
                  </a:lnTo>
                  <a:lnTo>
                    <a:pt x="2038" y="578"/>
                  </a:lnTo>
                  <a:lnTo>
                    <a:pt x="2034" y="578"/>
                  </a:lnTo>
                  <a:lnTo>
                    <a:pt x="2032" y="579"/>
                  </a:lnTo>
                  <a:lnTo>
                    <a:pt x="2028" y="580"/>
                  </a:lnTo>
                  <a:lnTo>
                    <a:pt x="2026" y="583"/>
                  </a:lnTo>
                  <a:lnTo>
                    <a:pt x="2022" y="587"/>
                  </a:lnTo>
                  <a:lnTo>
                    <a:pt x="2018" y="591"/>
                  </a:lnTo>
                  <a:lnTo>
                    <a:pt x="2015" y="592"/>
                  </a:lnTo>
                  <a:lnTo>
                    <a:pt x="2013" y="592"/>
                  </a:lnTo>
                  <a:lnTo>
                    <a:pt x="2010" y="591"/>
                  </a:lnTo>
                  <a:lnTo>
                    <a:pt x="2008" y="590"/>
                  </a:lnTo>
                  <a:lnTo>
                    <a:pt x="2004" y="584"/>
                  </a:lnTo>
                  <a:lnTo>
                    <a:pt x="2002" y="577"/>
                  </a:lnTo>
                  <a:lnTo>
                    <a:pt x="2000" y="567"/>
                  </a:lnTo>
                  <a:lnTo>
                    <a:pt x="1997" y="558"/>
                  </a:lnTo>
                  <a:lnTo>
                    <a:pt x="1994" y="547"/>
                  </a:lnTo>
                  <a:lnTo>
                    <a:pt x="1990" y="540"/>
                  </a:lnTo>
                  <a:lnTo>
                    <a:pt x="1987" y="535"/>
                  </a:lnTo>
                  <a:lnTo>
                    <a:pt x="1983" y="533"/>
                  </a:lnTo>
                  <a:lnTo>
                    <a:pt x="1978" y="530"/>
                  </a:lnTo>
                  <a:lnTo>
                    <a:pt x="1975" y="529"/>
                  </a:lnTo>
                  <a:lnTo>
                    <a:pt x="1972" y="527"/>
                  </a:lnTo>
                  <a:lnTo>
                    <a:pt x="1971" y="522"/>
                  </a:lnTo>
                  <a:lnTo>
                    <a:pt x="1971" y="516"/>
                  </a:lnTo>
                  <a:lnTo>
                    <a:pt x="1971" y="510"/>
                  </a:lnTo>
                  <a:lnTo>
                    <a:pt x="1970" y="504"/>
                  </a:lnTo>
                  <a:lnTo>
                    <a:pt x="1966" y="497"/>
                  </a:lnTo>
                  <a:lnTo>
                    <a:pt x="1964" y="494"/>
                  </a:lnTo>
                  <a:lnTo>
                    <a:pt x="1963" y="490"/>
                  </a:lnTo>
                  <a:lnTo>
                    <a:pt x="1962" y="486"/>
                  </a:lnTo>
                  <a:lnTo>
                    <a:pt x="1963" y="482"/>
                  </a:lnTo>
                  <a:lnTo>
                    <a:pt x="1964" y="472"/>
                  </a:lnTo>
                  <a:lnTo>
                    <a:pt x="1969" y="461"/>
                  </a:lnTo>
                  <a:lnTo>
                    <a:pt x="1971" y="457"/>
                  </a:lnTo>
                  <a:lnTo>
                    <a:pt x="1972" y="452"/>
                  </a:lnTo>
                  <a:lnTo>
                    <a:pt x="1972" y="447"/>
                  </a:lnTo>
                  <a:lnTo>
                    <a:pt x="1972" y="444"/>
                  </a:lnTo>
                  <a:lnTo>
                    <a:pt x="1970" y="439"/>
                  </a:lnTo>
                  <a:lnTo>
                    <a:pt x="1965" y="433"/>
                  </a:lnTo>
                  <a:lnTo>
                    <a:pt x="1960" y="427"/>
                  </a:lnTo>
                  <a:lnTo>
                    <a:pt x="1958" y="420"/>
                  </a:lnTo>
                  <a:lnTo>
                    <a:pt x="1957" y="415"/>
                  </a:lnTo>
                  <a:lnTo>
                    <a:pt x="1957" y="412"/>
                  </a:lnTo>
                  <a:lnTo>
                    <a:pt x="1958" y="409"/>
                  </a:lnTo>
                  <a:lnTo>
                    <a:pt x="1959" y="407"/>
                  </a:lnTo>
                  <a:lnTo>
                    <a:pt x="1964" y="401"/>
                  </a:lnTo>
                  <a:lnTo>
                    <a:pt x="1968" y="394"/>
                  </a:lnTo>
                  <a:lnTo>
                    <a:pt x="1970" y="390"/>
                  </a:lnTo>
                  <a:lnTo>
                    <a:pt x="1970" y="385"/>
                  </a:lnTo>
                  <a:lnTo>
                    <a:pt x="1971" y="381"/>
                  </a:lnTo>
                  <a:lnTo>
                    <a:pt x="1970" y="377"/>
                  </a:lnTo>
                  <a:lnTo>
                    <a:pt x="1966" y="365"/>
                  </a:lnTo>
                  <a:lnTo>
                    <a:pt x="1963" y="351"/>
                  </a:lnTo>
                  <a:lnTo>
                    <a:pt x="1960" y="345"/>
                  </a:lnTo>
                  <a:lnTo>
                    <a:pt x="1959" y="340"/>
                  </a:lnTo>
                  <a:lnTo>
                    <a:pt x="1957" y="339"/>
                  </a:lnTo>
                  <a:lnTo>
                    <a:pt x="1956" y="338"/>
                  </a:lnTo>
                  <a:lnTo>
                    <a:pt x="1952" y="338"/>
                  </a:lnTo>
                  <a:lnTo>
                    <a:pt x="1949" y="339"/>
                  </a:lnTo>
                  <a:lnTo>
                    <a:pt x="1939" y="341"/>
                  </a:lnTo>
                  <a:lnTo>
                    <a:pt x="1931" y="346"/>
                  </a:lnTo>
                  <a:lnTo>
                    <a:pt x="1915" y="360"/>
                  </a:lnTo>
                  <a:lnTo>
                    <a:pt x="1897" y="377"/>
                  </a:lnTo>
                  <a:lnTo>
                    <a:pt x="1894" y="379"/>
                  </a:lnTo>
                  <a:lnTo>
                    <a:pt x="1889" y="382"/>
                  </a:lnTo>
                  <a:lnTo>
                    <a:pt x="1884" y="384"/>
                  </a:lnTo>
                  <a:lnTo>
                    <a:pt x="1881" y="384"/>
                  </a:lnTo>
                  <a:lnTo>
                    <a:pt x="1873" y="385"/>
                  </a:lnTo>
                  <a:lnTo>
                    <a:pt x="1865" y="385"/>
                  </a:lnTo>
                  <a:lnTo>
                    <a:pt x="1861" y="385"/>
                  </a:lnTo>
                  <a:lnTo>
                    <a:pt x="1858" y="387"/>
                  </a:lnTo>
                  <a:lnTo>
                    <a:pt x="1855" y="390"/>
                  </a:lnTo>
                  <a:lnTo>
                    <a:pt x="1849" y="395"/>
                  </a:lnTo>
                  <a:lnTo>
                    <a:pt x="1846" y="397"/>
                  </a:lnTo>
                  <a:lnTo>
                    <a:pt x="1843" y="400"/>
                  </a:lnTo>
                  <a:lnTo>
                    <a:pt x="1838" y="401"/>
                  </a:lnTo>
                  <a:lnTo>
                    <a:pt x="1834" y="402"/>
                  </a:lnTo>
                  <a:lnTo>
                    <a:pt x="1831" y="403"/>
                  </a:lnTo>
                  <a:lnTo>
                    <a:pt x="1826" y="402"/>
                  </a:lnTo>
                  <a:lnTo>
                    <a:pt x="1823" y="401"/>
                  </a:lnTo>
                  <a:lnTo>
                    <a:pt x="1818" y="400"/>
                  </a:lnTo>
                  <a:lnTo>
                    <a:pt x="1813" y="397"/>
                  </a:lnTo>
                  <a:lnTo>
                    <a:pt x="1808" y="394"/>
                  </a:lnTo>
                  <a:lnTo>
                    <a:pt x="1804" y="390"/>
                  </a:lnTo>
                  <a:lnTo>
                    <a:pt x="1800" y="387"/>
                  </a:lnTo>
                  <a:lnTo>
                    <a:pt x="1794" y="377"/>
                  </a:lnTo>
                  <a:lnTo>
                    <a:pt x="1789" y="369"/>
                  </a:lnTo>
                  <a:lnTo>
                    <a:pt x="1785" y="360"/>
                  </a:lnTo>
                  <a:lnTo>
                    <a:pt x="1780" y="356"/>
                  </a:lnTo>
                  <a:lnTo>
                    <a:pt x="1773" y="352"/>
                  </a:lnTo>
                  <a:lnTo>
                    <a:pt x="1764" y="351"/>
                  </a:lnTo>
                  <a:lnTo>
                    <a:pt x="1758" y="351"/>
                  </a:lnTo>
                  <a:lnTo>
                    <a:pt x="1755" y="352"/>
                  </a:lnTo>
                  <a:lnTo>
                    <a:pt x="1751" y="353"/>
                  </a:lnTo>
                  <a:lnTo>
                    <a:pt x="1749" y="354"/>
                  </a:lnTo>
                  <a:lnTo>
                    <a:pt x="1744" y="359"/>
                  </a:lnTo>
                  <a:lnTo>
                    <a:pt x="1741" y="364"/>
                  </a:lnTo>
                  <a:lnTo>
                    <a:pt x="1738" y="368"/>
                  </a:lnTo>
                  <a:lnTo>
                    <a:pt x="1736" y="369"/>
                  </a:lnTo>
                  <a:lnTo>
                    <a:pt x="1733" y="370"/>
                  </a:lnTo>
                  <a:lnTo>
                    <a:pt x="1731" y="371"/>
                  </a:lnTo>
                  <a:lnTo>
                    <a:pt x="1725" y="370"/>
                  </a:lnTo>
                  <a:lnTo>
                    <a:pt x="1720" y="366"/>
                  </a:lnTo>
                  <a:lnTo>
                    <a:pt x="1717" y="363"/>
                  </a:lnTo>
                  <a:lnTo>
                    <a:pt x="1714" y="360"/>
                  </a:lnTo>
                  <a:lnTo>
                    <a:pt x="1708" y="357"/>
                  </a:lnTo>
                  <a:lnTo>
                    <a:pt x="1699" y="354"/>
                  </a:lnTo>
                  <a:lnTo>
                    <a:pt x="1693" y="353"/>
                  </a:lnTo>
                  <a:lnTo>
                    <a:pt x="1687" y="354"/>
                  </a:lnTo>
                  <a:lnTo>
                    <a:pt x="1681" y="356"/>
                  </a:lnTo>
                  <a:lnTo>
                    <a:pt x="1675" y="358"/>
                  </a:lnTo>
                  <a:lnTo>
                    <a:pt x="1662" y="364"/>
                  </a:lnTo>
                  <a:lnTo>
                    <a:pt x="1648" y="368"/>
                  </a:lnTo>
                  <a:lnTo>
                    <a:pt x="1634" y="372"/>
                  </a:lnTo>
                  <a:lnTo>
                    <a:pt x="1619" y="378"/>
                  </a:lnTo>
                  <a:lnTo>
                    <a:pt x="1613" y="381"/>
                  </a:lnTo>
                  <a:lnTo>
                    <a:pt x="1606" y="383"/>
                  </a:lnTo>
                  <a:lnTo>
                    <a:pt x="1600" y="384"/>
                  </a:lnTo>
                  <a:lnTo>
                    <a:pt x="1596" y="385"/>
                  </a:lnTo>
                  <a:lnTo>
                    <a:pt x="1584" y="384"/>
                  </a:lnTo>
                  <a:lnTo>
                    <a:pt x="1572" y="382"/>
                  </a:lnTo>
                  <a:lnTo>
                    <a:pt x="1556" y="381"/>
                  </a:lnTo>
                  <a:lnTo>
                    <a:pt x="1537" y="379"/>
                  </a:lnTo>
                  <a:lnTo>
                    <a:pt x="1516" y="381"/>
                  </a:lnTo>
                  <a:lnTo>
                    <a:pt x="1496" y="383"/>
                  </a:lnTo>
                  <a:lnTo>
                    <a:pt x="1479" y="387"/>
                  </a:lnTo>
                  <a:lnTo>
                    <a:pt x="1466" y="390"/>
                  </a:lnTo>
                  <a:lnTo>
                    <a:pt x="1456" y="391"/>
                  </a:lnTo>
                  <a:lnTo>
                    <a:pt x="1445" y="393"/>
                  </a:lnTo>
                  <a:lnTo>
                    <a:pt x="1439" y="391"/>
                  </a:lnTo>
                  <a:lnTo>
                    <a:pt x="1434" y="390"/>
                  </a:lnTo>
                  <a:lnTo>
                    <a:pt x="1428" y="389"/>
                  </a:lnTo>
                  <a:lnTo>
                    <a:pt x="1423" y="387"/>
                  </a:lnTo>
                  <a:lnTo>
                    <a:pt x="1411" y="379"/>
                  </a:lnTo>
                  <a:lnTo>
                    <a:pt x="1397" y="372"/>
                  </a:lnTo>
                  <a:lnTo>
                    <a:pt x="1384" y="366"/>
                  </a:lnTo>
                  <a:lnTo>
                    <a:pt x="1376" y="360"/>
                  </a:lnTo>
                  <a:lnTo>
                    <a:pt x="1370" y="356"/>
                  </a:lnTo>
                  <a:lnTo>
                    <a:pt x="1364" y="351"/>
                  </a:lnTo>
                  <a:lnTo>
                    <a:pt x="1354" y="349"/>
                  </a:lnTo>
                  <a:lnTo>
                    <a:pt x="1341" y="347"/>
                  </a:lnTo>
                  <a:lnTo>
                    <a:pt x="1334" y="347"/>
                  </a:lnTo>
                  <a:lnTo>
                    <a:pt x="1329" y="346"/>
                  </a:lnTo>
                  <a:lnTo>
                    <a:pt x="1325" y="345"/>
                  </a:lnTo>
                  <a:lnTo>
                    <a:pt x="1321" y="343"/>
                  </a:lnTo>
                  <a:lnTo>
                    <a:pt x="1315" y="337"/>
                  </a:lnTo>
                  <a:lnTo>
                    <a:pt x="1308" y="331"/>
                  </a:lnTo>
                  <a:lnTo>
                    <a:pt x="1298" y="325"/>
                  </a:lnTo>
                  <a:lnTo>
                    <a:pt x="1288" y="321"/>
                  </a:lnTo>
                  <a:lnTo>
                    <a:pt x="1276" y="319"/>
                  </a:lnTo>
                  <a:lnTo>
                    <a:pt x="1265" y="318"/>
                  </a:lnTo>
                  <a:lnTo>
                    <a:pt x="1260" y="316"/>
                  </a:lnTo>
                  <a:lnTo>
                    <a:pt x="1256" y="315"/>
                  </a:lnTo>
                  <a:lnTo>
                    <a:pt x="1251" y="313"/>
                  </a:lnTo>
                  <a:lnTo>
                    <a:pt x="1247" y="310"/>
                  </a:lnTo>
                  <a:lnTo>
                    <a:pt x="1241" y="302"/>
                  </a:lnTo>
                  <a:lnTo>
                    <a:pt x="1235" y="293"/>
                  </a:lnTo>
                  <a:lnTo>
                    <a:pt x="1233" y="289"/>
                  </a:lnTo>
                  <a:lnTo>
                    <a:pt x="1229" y="288"/>
                  </a:lnTo>
                  <a:lnTo>
                    <a:pt x="1225" y="287"/>
                  </a:lnTo>
                  <a:lnTo>
                    <a:pt x="1220" y="288"/>
                  </a:lnTo>
                  <a:lnTo>
                    <a:pt x="1208" y="290"/>
                  </a:lnTo>
                  <a:lnTo>
                    <a:pt x="1196" y="290"/>
                  </a:lnTo>
                  <a:lnTo>
                    <a:pt x="1187" y="289"/>
                  </a:lnTo>
                  <a:lnTo>
                    <a:pt x="1178" y="286"/>
                  </a:lnTo>
                  <a:lnTo>
                    <a:pt x="1170" y="281"/>
                  </a:lnTo>
                  <a:lnTo>
                    <a:pt x="1159" y="272"/>
                  </a:lnTo>
                  <a:lnTo>
                    <a:pt x="1149" y="262"/>
                  </a:lnTo>
                  <a:lnTo>
                    <a:pt x="1139" y="251"/>
                  </a:lnTo>
                  <a:lnTo>
                    <a:pt x="1132" y="242"/>
                  </a:lnTo>
                  <a:lnTo>
                    <a:pt x="1126" y="233"/>
                  </a:lnTo>
                  <a:lnTo>
                    <a:pt x="1121" y="225"/>
                  </a:lnTo>
                  <a:lnTo>
                    <a:pt x="1115" y="213"/>
                  </a:lnTo>
                  <a:lnTo>
                    <a:pt x="1114" y="207"/>
                  </a:lnTo>
                  <a:lnTo>
                    <a:pt x="1113" y="202"/>
                  </a:lnTo>
                  <a:lnTo>
                    <a:pt x="1113" y="198"/>
                  </a:lnTo>
                  <a:lnTo>
                    <a:pt x="1113" y="193"/>
                  </a:lnTo>
                  <a:lnTo>
                    <a:pt x="1114" y="189"/>
                  </a:lnTo>
                  <a:lnTo>
                    <a:pt x="1115" y="187"/>
                  </a:lnTo>
                  <a:lnTo>
                    <a:pt x="1115" y="183"/>
                  </a:lnTo>
                  <a:lnTo>
                    <a:pt x="1114" y="181"/>
                  </a:lnTo>
                  <a:lnTo>
                    <a:pt x="1113" y="179"/>
                  </a:lnTo>
                  <a:lnTo>
                    <a:pt x="1109" y="176"/>
                  </a:lnTo>
                  <a:lnTo>
                    <a:pt x="1106" y="175"/>
                  </a:lnTo>
                  <a:lnTo>
                    <a:pt x="1102" y="174"/>
                  </a:lnTo>
                  <a:lnTo>
                    <a:pt x="1090" y="170"/>
                  </a:lnTo>
                  <a:lnTo>
                    <a:pt x="1077" y="164"/>
                  </a:lnTo>
                  <a:lnTo>
                    <a:pt x="1064" y="157"/>
                  </a:lnTo>
                  <a:lnTo>
                    <a:pt x="1056" y="150"/>
                  </a:lnTo>
                  <a:lnTo>
                    <a:pt x="1052" y="146"/>
                  </a:lnTo>
                  <a:lnTo>
                    <a:pt x="1050" y="142"/>
                  </a:lnTo>
                  <a:lnTo>
                    <a:pt x="1049" y="136"/>
                  </a:lnTo>
                  <a:lnTo>
                    <a:pt x="1048" y="129"/>
                  </a:lnTo>
                  <a:lnTo>
                    <a:pt x="1046" y="117"/>
                  </a:lnTo>
                  <a:lnTo>
                    <a:pt x="1048" y="105"/>
                  </a:lnTo>
                  <a:lnTo>
                    <a:pt x="1048" y="100"/>
                  </a:lnTo>
                  <a:lnTo>
                    <a:pt x="1046" y="97"/>
                  </a:lnTo>
                  <a:lnTo>
                    <a:pt x="1045" y="93"/>
                  </a:lnTo>
                  <a:lnTo>
                    <a:pt x="1044" y="89"/>
                  </a:lnTo>
                  <a:lnTo>
                    <a:pt x="1042" y="87"/>
                  </a:lnTo>
                  <a:lnTo>
                    <a:pt x="1039" y="83"/>
                  </a:lnTo>
                  <a:lnTo>
                    <a:pt x="1036" y="82"/>
                  </a:lnTo>
                  <a:lnTo>
                    <a:pt x="1032" y="80"/>
                  </a:lnTo>
                  <a:lnTo>
                    <a:pt x="1024" y="76"/>
                  </a:lnTo>
                  <a:lnTo>
                    <a:pt x="1018" y="72"/>
                  </a:lnTo>
                  <a:lnTo>
                    <a:pt x="1013" y="67"/>
                  </a:lnTo>
                  <a:lnTo>
                    <a:pt x="1011" y="61"/>
                  </a:lnTo>
                  <a:lnTo>
                    <a:pt x="1008" y="54"/>
                  </a:lnTo>
                  <a:lnTo>
                    <a:pt x="1006" y="48"/>
                  </a:lnTo>
                  <a:lnTo>
                    <a:pt x="1002" y="42"/>
                  </a:lnTo>
                  <a:lnTo>
                    <a:pt x="996" y="36"/>
                  </a:lnTo>
                  <a:lnTo>
                    <a:pt x="981" y="24"/>
                  </a:lnTo>
                  <a:lnTo>
                    <a:pt x="962" y="9"/>
                  </a:lnTo>
                  <a:lnTo>
                    <a:pt x="952" y="1"/>
                  </a:lnTo>
                  <a:lnTo>
                    <a:pt x="949" y="0"/>
                  </a:lnTo>
                  <a:lnTo>
                    <a:pt x="945" y="4"/>
                  </a:lnTo>
                  <a:lnTo>
                    <a:pt x="939" y="12"/>
                  </a:lnTo>
                  <a:lnTo>
                    <a:pt x="935" y="18"/>
                  </a:lnTo>
                  <a:lnTo>
                    <a:pt x="931" y="19"/>
                  </a:lnTo>
                  <a:lnTo>
                    <a:pt x="927" y="19"/>
                  </a:lnTo>
                  <a:lnTo>
                    <a:pt x="923" y="17"/>
                  </a:lnTo>
                  <a:lnTo>
                    <a:pt x="919" y="16"/>
                  </a:lnTo>
                  <a:lnTo>
                    <a:pt x="916" y="17"/>
                  </a:lnTo>
                  <a:lnTo>
                    <a:pt x="911" y="18"/>
                  </a:lnTo>
                  <a:lnTo>
                    <a:pt x="907" y="19"/>
                  </a:lnTo>
                  <a:lnTo>
                    <a:pt x="899" y="25"/>
                  </a:lnTo>
                  <a:lnTo>
                    <a:pt x="889" y="32"/>
                  </a:lnTo>
                  <a:lnTo>
                    <a:pt x="873" y="43"/>
                  </a:lnTo>
                  <a:lnTo>
                    <a:pt x="861" y="50"/>
                  </a:lnTo>
                  <a:lnTo>
                    <a:pt x="860" y="53"/>
                  </a:lnTo>
                  <a:lnTo>
                    <a:pt x="857" y="54"/>
                  </a:lnTo>
                  <a:lnTo>
                    <a:pt x="855" y="54"/>
                  </a:lnTo>
                  <a:lnTo>
                    <a:pt x="851" y="55"/>
                  </a:lnTo>
                  <a:lnTo>
                    <a:pt x="849" y="54"/>
                  </a:lnTo>
                  <a:lnTo>
                    <a:pt x="847" y="53"/>
                  </a:lnTo>
                  <a:lnTo>
                    <a:pt x="844" y="51"/>
                  </a:lnTo>
                  <a:lnTo>
                    <a:pt x="842" y="48"/>
                  </a:lnTo>
                  <a:lnTo>
                    <a:pt x="839" y="44"/>
                  </a:lnTo>
                  <a:lnTo>
                    <a:pt x="836" y="42"/>
                  </a:lnTo>
                  <a:lnTo>
                    <a:pt x="834" y="42"/>
                  </a:lnTo>
                  <a:lnTo>
                    <a:pt x="829" y="43"/>
                  </a:lnTo>
                  <a:lnTo>
                    <a:pt x="824" y="43"/>
                  </a:lnTo>
                  <a:lnTo>
                    <a:pt x="820" y="41"/>
                  </a:lnTo>
                  <a:lnTo>
                    <a:pt x="819" y="36"/>
                  </a:lnTo>
                  <a:lnTo>
                    <a:pt x="817" y="26"/>
                  </a:lnTo>
                  <a:lnTo>
                    <a:pt x="816" y="16"/>
                  </a:lnTo>
                  <a:lnTo>
                    <a:pt x="812" y="9"/>
                  </a:lnTo>
                  <a:lnTo>
                    <a:pt x="809" y="5"/>
                  </a:lnTo>
                  <a:lnTo>
                    <a:pt x="805" y="1"/>
                  </a:lnTo>
                  <a:lnTo>
                    <a:pt x="803" y="1"/>
                  </a:lnTo>
                  <a:lnTo>
                    <a:pt x="800" y="1"/>
                  </a:lnTo>
                  <a:lnTo>
                    <a:pt x="798" y="1"/>
                  </a:lnTo>
                  <a:lnTo>
                    <a:pt x="796" y="3"/>
                  </a:lnTo>
                  <a:lnTo>
                    <a:pt x="790" y="7"/>
                  </a:lnTo>
                  <a:lnTo>
                    <a:pt x="785" y="13"/>
                  </a:lnTo>
                  <a:lnTo>
                    <a:pt x="779" y="18"/>
                  </a:lnTo>
                  <a:lnTo>
                    <a:pt x="773" y="22"/>
                  </a:lnTo>
                  <a:lnTo>
                    <a:pt x="766" y="24"/>
                  </a:lnTo>
                  <a:lnTo>
                    <a:pt x="756" y="26"/>
                  </a:lnTo>
                  <a:lnTo>
                    <a:pt x="744" y="26"/>
                  </a:lnTo>
                  <a:lnTo>
                    <a:pt x="734" y="28"/>
                  </a:lnTo>
                  <a:lnTo>
                    <a:pt x="722" y="30"/>
                  </a:lnTo>
                  <a:lnTo>
                    <a:pt x="708" y="34"/>
                  </a:lnTo>
                  <a:lnTo>
                    <a:pt x="700" y="35"/>
                  </a:lnTo>
                  <a:lnTo>
                    <a:pt x="694" y="36"/>
                  </a:lnTo>
                  <a:lnTo>
                    <a:pt x="689" y="35"/>
                  </a:lnTo>
                  <a:lnTo>
                    <a:pt x="684" y="34"/>
                  </a:lnTo>
                  <a:lnTo>
                    <a:pt x="675" y="30"/>
                  </a:lnTo>
                  <a:lnTo>
                    <a:pt x="667" y="25"/>
                  </a:lnTo>
                  <a:lnTo>
                    <a:pt x="664" y="22"/>
                  </a:lnTo>
                  <a:lnTo>
                    <a:pt x="658" y="19"/>
                  </a:lnTo>
                  <a:lnTo>
                    <a:pt x="652" y="18"/>
                  </a:lnTo>
                  <a:lnTo>
                    <a:pt x="646" y="17"/>
                  </a:lnTo>
                  <a:lnTo>
                    <a:pt x="633" y="16"/>
                  </a:lnTo>
                  <a:lnTo>
                    <a:pt x="622" y="17"/>
                  </a:lnTo>
                  <a:lnTo>
                    <a:pt x="611" y="18"/>
                  </a:lnTo>
                  <a:lnTo>
                    <a:pt x="598" y="18"/>
                  </a:lnTo>
                  <a:lnTo>
                    <a:pt x="583" y="17"/>
                  </a:lnTo>
                  <a:lnTo>
                    <a:pt x="568" y="13"/>
                  </a:lnTo>
                  <a:lnTo>
                    <a:pt x="553" y="10"/>
                  </a:lnTo>
                  <a:lnTo>
                    <a:pt x="538" y="7"/>
                  </a:lnTo>
                  <a:lnTo>
                    <a:pt x="523" y="7"/>
                  </a:lnTo>
                  <a:lnTo>
                    <a:pt x="516" y="7"/>
                  </a:lnTo>
                  <a:lnTo>
                    <a:pt x="510" y="5"/>
                  </a:lnTo>
                  <a:lnTo>
                    <a:pt x="501" y="3"/>
                  </a:lnTo>
                  <a:lnTo>
                    <a:pt x="495" y="1"/>
                  </a:lnTo>
                  <a:lnTo>
                    <a:pt x="489" y="0"/>
                  </a:lnTo>
                  <a:lnTo>
                    <a:pt x="483" y="1"/>
                  </a:lnTo>
                  <a:lnTo>
                    <a:pt x="477" y="3"/>
                  </a:lnTo>
                  <a:lnTo>
                    <a:pt x="467" y="5"/>
                  </a:lnTo>
                  <a:lnTo>
                    <a:pt x="459" y="7"/>
                  </a:lnTo>
                  <a:lnTo>
                    <a:pt x="451" y="7"/>
                  </a:lnTo>
                  <a:lnTo>
                    <a:pt x="441" y="7"/>
                  </a:lnTo>
                  <a:lnTo>
                    <a:pt x="435" y="7"/>
                  </a:lnTo>
                  <a:lnTo>
                    <a:pt x="431" y="9"/>
                  </a:lnTo>
                  <a:lnTo>
                    <a:pt x="425" y="11"/>
                  </a:lnTo>
                  <a:lnTo>
                    <a:pt x="420" y="15"/>
                  </a:lnTo>
                  <a:lnTo>
                    <a:pt x="412" y="20"/>
                  </a:lnTo>
                  <a:lnTo>
                    <a:pt x="406" y="28"/>
                  </a:lnTo>
                  <a:lnTo>
                    <a:pt x="404" y="31"/>
                  </a:lnTo>
                  <a:lnTo>
                    <a:pt x="402" y="34"/>
                  </a:lnTo>
                  <a:lnTo>
                    <a:pt x="402" y="37"/>
                  </a:lnTo>
                  <a:lnTo>
                    <a:pt x="402" y="41"/>
                  </a:lnTo>
                  <a:lnTo>
                    <a:pt x="403" y="44"/>
                  </a:lnTo>
                  <a:lnTo>
                    <a:pt x="404" y="48"/>
                  </a:lnTo>
                  <a:lnTo>
                    <a:pt x="408" y="50"/>
                  </a:lnTo>
                  <a:lnTo>
                    <a:pt x="413" y="51"/>
                  </a:lnTo>
                  <a:lnTo>
                    <a:pt x="427" y="55"/>
                  </a:lnTo>
                  <a:lnTo>
                    <a:pt x="446" y="57"/>
                  </a:lnTo>
                  <a:lnTo>
                    <a:pt x="465" y="60"/>
                  </a:lnTo>
                  <a:lnTo>
                    <a:pt x="480" y="62"/>
                  </a:lnTo>
                  <a:lnTo>
                    <a:pt x="488" y="63"/>
                  </a:lnTo>
                  <a:lnTo>
                    <a:pt x="494" y="66"/>
                  </a:lnTo>
                  <a:lnTo>
                    <a:pt x="500" y="69"/>
                  </a:lnTo>
                  <a:lnTo>
                    <a:pt x="505" y="73"/>
                  </a:lnTo>
                  <a:lnTo>
                    <a:pt x="510" y="78"/>
                  </a:lnTo>
                  <a:lnTo>
                    <a:pt x="514" y="81"/>
                  </a:lnTo>
                  <a:lnTo>
                    <a:pt x="516" y="86"/>
                  </a:lnTo>
                  <a:lnTo>
                    <a:pt x="517" y="91"/>
                  </a:lnTo>
                  <a:lnTo>
                    <a:pt x="519" y="101"/>
                  </a:lnTo>
                  <a:lnTo>
                    <a:pt x="519" y="118"/>
                  </a:lnTo>
                  <a:lnTo>
                    <a:pt x="517" y="136"/>
                  </a:lnTo>
                  <a:lnTo>
                    <a:pt x="517" y="152"/>
                  </a:lnTo>
                  <a:lnTo>
                    <a:pt x="517" y="160"/>
                  </a:lnTo>
                  <a:lnTo>
                    <a:pt x="519" y="164"/>
                  </a:lnTo>
                  <a:lnTo>
                    <a:pt x="521" y="167"/>
                  </a:lnTo>
                  <a:lnTo>
                    <a:pt x="523" y="168"/>
                  </a:lnTo>
                  <a:lnTo>
                    <a:pt x="529" y="169"/>
                  </a:lnTo>
                  <a:lnTo>
                    <a:pt x="535" y="167"/>
                  </a:lnTo>
                  <a:lnTo>
                    <a:pt x="547" y="163"/>
                  </a:lnTo>
                  <a:lnTo>
                    <a:pt x="560" y="160"/>
                  </a:lnTo>
                  <a:lnTo>
                    <a:pt x="566" y="160"/>
                  </a:lnTo>
                  <a:lnTo>
                    <a:pt x="571" y="161"/>
                  </a:lnTo>
                  <a:lnTo>
                    <a:pt x="574" y="163"/>
                  </a:lnTo>
                  <a:lnTo>
                    <a:pt x="577" y="165"/>
                  </a:lnTo>
                  <a:lnTo>
                    <a:pt x="580" y="168"/>
                  </a:lnTo>
                  <a:lnTo>
                    <a:pt x="585" y="171"/>
                  </a:lnTo>
                  <a:lnTo>
                    <a:pt x="592" y="173"/>
                  </a:lnTo>
                  <a:lnTo>
                    <a:pt x="601" y="174"/>
                  </a:lnTo>
                  <a:lnTo>
                    <a:pt x="610" y="173"/>
                  </a:lnTo>
                  <a:lnTo>
                    <a:pt x="620" y="173"/>
                  </a:lnTo>
                  <a:lnTo>
                    <a:pt x="628" y="175"/>
                  </a:lnTo>
                  <a:lnTo>
                    <a:pt x="634" y="177"/>
                  </a:lnTo>
                  <a:lnTo>
                    <a:pt x="643" y="186"/>
                  </a:lnTo>
                  <a:lnTo>
                    <a:pt x="652" y="192"/>
                  </a:lnTo>
                  <a:lnTo>
                    <a:pt x="656" y="195"/>
                  </a:lnTo>
                  <a:lnTo>
                    <a:pt x="658" y="198"/>
                  </a:lnTo>
                  <a:lnTo>
                    <a:pt x="658" y="202"/>
                  </a:lnTo>
                  <a:lnTo>
                    <a:pt x="658" y="208"/>
                  </a:lnTo>
                  <a:lnTo>
                    <a:pt x="656" y="218"/>
                  </a:lnTo>
                  <a:lnTo>
                    <a:pt x="658" y="228"/>
                  </a:lnTo>
                  <a:lnTo>
                    <a:pt x="662" y="247"/>
                  </a:lnTo>
                  <a:lnTo>
                    <a:pt x="668" y="263"/>
                  </a:lnTo>
                  <a:lnTo>
                    <a:pt x="670" y="272"/>
                  </a:lnTo>
                  <a:lnTo>
                    <a:pt x="668" y="280"/>
                  </a:lnTo>
                  <a:lnTo>
                    <a:pt x="666" y="282"/>
                  </a:lnTo>
                  <a:lnTo>
                    <a:pt x="664" y="284"/>
                  </a:lnTo>
                  <a:lnTo>
                    <a:pt x="661" y="284"/>
                  </a:lnTo>
                  <a:lnTo>
                    <a:pt x="656" y="284"/>
                  </a:lnTo>
                  <a:lnTo>
                    <a:pt x="649" y="284"/>
                  </a:lnTo>
                  <a:lnTo>
                    <a:pt x="645" y="286"/>
                  </a:lnTo>
                  <a:lnTo>
                    <a:pt x="641" y="289"/>
                  </a:lnTo>
                  <a:lnTo>
                    <a:pt x="637" y="294"/>
                  </a:lnTo>
                  <a:lnTo>
                    <a:pt x="631" y="300"/>
                  </a:lnTo>
                  <a:lnTo>
                    <a:pt x="624" y="306"/>
                  </a:lnTo>
                  <a:lnTo>
                    <a:pt x="616" y="313"/>
                  </a:lnTo>
                  <a:lnTo>
                    <a:pt x="609" y="318"/>
                  </a:lnTo>
                  <a:lnTo>
                    <a:pt x="605" y="319"/>
                  </a:lnTo>
                  <a:lnTo>
                    <a:pt x="602" y="318"/>
                  </a:lnTo>
                  <a:lnTo>
                    <a:pt x="597" y="315"/>
                  </a:lnTo>
                  <a:lnTo>
                    <a:pt x="592" y="313"/>
                  </a:lnTo>
                  <a:lnTo>
                    <a:pt x="583" y="305"/>
                  </a:lnTo>
                  <a:lnTo>
                    <a:pt x="574" y="296"/>
                  </a:lnTo>
                  <a:lnTo>
                    <a:pt x="570" y="294"/>
                  </a:lnTo>
                  <a:lnTo>
                    <a:pt x="566" y="291"/>
                  </a:lnTo>
                  <a:lnTo>
                    <a:pt x="563" y="291"/>
                  </a:lnTo>
                  <a:lnTo>
                    <a:pt x="559" y="291"/>
                  </a:lnTo>
                  <a:lnTo>
                    <a:pt x="552" y="294"/>
                  </a:lnTo>
                  <a:lnTo>
                    <a:pt x="546" y="299"/>
                  </a:lnTo>
                  <a:lnTo>
                    <a:pt x="540" y="303"/>
                  </a:lnTo>
                  <a:lnTo>
                    <a:pt x="535" y="306"/>
                  </a:lnTo>
                  <a:lnTo>
                    <a:pt x="530" y="305"/>
                  </a:lnTo>
                  <a:lnTo>
                    <a:pt x="523" y="302"/>
                  </a:lnTo>
                  <a:lnTo>
                    <a:pt x="515" y="300"/>
                  </a:lnTo>
                  <a:lnTo>
                    <a:pt x="505" y="300"/>
                  </a:lnTo>
                  <a:lnTo>
                    <a:pt x="496" y="300"/>
                  </a:lnTo>
                  <a:lnTo>
                    <a:pt x="488" y="299"/>
                  </a:lnTo>
                  <a:lnTo>
                    <a:pt x="482" y="297"/>
                  </a:lnTo>
                  <a:lnTo>
                    <a:pt x="475" y="297"/>
                  </a:lnTo>
                  <a:lnTo>
                    <a:pt x="471" y="297"/>
                  </a:lnTo>
                  <a:lnTo>
                    <a:pt x="469" y="299"/>
                  </a:lnTo>
                  <a:lnTo>
                    <a:pt x="465" y="301"/>
                  </a:lnTo>
                  <a:lnTo>
                    <a:pt x="461" y="303"/>
                  </a:lnTo>
                  <a:lnTo>
                    <a:pt x="456" y="312"/>
                  </a:lnTo>
                  <a:lnTo>
                    <a:pt x="450" y="322"/>
                  </a:lnTo>
                  <a:lnTo>
                    <a:pt x="447" y="328"/>
                  </a:lnTo>
                  <a:lnTo>
                    <a:pt x="445" y="335"/>
                  </a:lnTo>
                  <a:lnTo>
                    <a:pt x="444" y="341"/>
                  </a:lnTo>
                  <a:lnTo>
                    <a:pt x="444" y="349"/>
                  </a:lnTo>
                  <a:lnTo>
                    <a:pt x="444" y="354"/>
                  </a:lnTo>
                  <a:lnTo>
                    <a:pt x="442" y="360"/>
                  </a:lnTo>
                  <a:lnTo>
                    <a:pt x="441" y="364"/>
                  </a:lnTo>
                  <a:lnTo>
                    <a:pt x="440" y="368"/>
                  </a:lnTo>
                  <a:lnTo>
                    <a:pt x="437" y="372"/>
                  </a:lnTo>
                  <a:lnTo>
                    <a:pt x="432" y="376"/>
                  </a:lnTo>
                  <a:lnTo>
                    <a:pt x="426" y="382"/>
                  </a:lnTo>
                  <a:lnTo>
                    <a:pt x="421" y="390"/>
                  </a:lnTo>
                  <a:lnTo>
                    <a:pt x="419" y="396"/>
                  </a:lnTo>
                  <a:lnTo>
                    <a:pt x="416" y="403"/>
                  </a:lnTo>
                  <a:lnTo>
                    <a:pt x="416" y="409"/>
                  </a:lnTo>
                  <a:lnTo>
                    <a:pt x="416" y="417"/>
                  </a:lnTo>
                  <a:lnTo>
                    <a:pt x="417" y="425"/>
                  </a:lnTo>
                  <a:lnTo>
                    <a:pt x="420" y="431"/>
                  </a:lnTo>
                  <a:lnTo>
                    <a:pt x="423" y="435"/>
                  </a:lnTo>
                  <a:lnTo>
                    <a:pt x="427" y="440"/>
                  </a:lnTo>
                  <a:lnTo>
                    <a:pt x="435" y="446"/>
                  </a:lnTo>
                  <a:lnTo>
                    <a:pt x="442" y="452"/>
                  </a:lnTo>
                  <a:lnTo>
                    <a:pt x="445" y="455"/>
                  </a:lnTo>
                  <a:lnTo>
                    <a:pt x="447" y="460"/>
                  </a:lnTo>
                  <a:lnTo>
                    <a:pt x="448" y="466"/>
                  </a:lnTo>
                  <a:lnTo>
                    <a:pt x="450" y="475"/>
                  </a:lnTo>
                  <a:lnTo>
                    <a:pt x="451" y="490"/>
                  </a:lnTo>
                  <a:lnTo>
                    <a:pt x="452" y="508"/>
                  </a:lnTo>
                  <a:lnTo>
                    <a:pt x="451" y="530"/>
                  </a:lnTo>
                  <a:lnTo>
                    <a:pt x="450" y="560"/>
                  </a:lnTo>
                  <a:lnTo>
                    <a:pt x="450" y="576"/>
                  </a:lnTo>
                  <a:lnTo>
                    <a:pt x="451" y="591"/>
                  </a:lnTo>
                  <a:lnTo>
                    <a:pt x="451" y="604"/>
                  </a:lnTo>
                  <a:lnTo>
                    <a:pt x="453" y="615"/>
                  </a:lnTo>
                  <a:lnTo>
                    <a:pt x="454" y="627"/>
                  </a:lnTo>
                  <a:lnTo>
                    <a:pt x="454" y="637"/>
                  </a:lnTo>
                  <a:lnTo>
                    <a:pt x="452" y="646"/>
                  </a:lnTo>
                  <a:lnTo>
                    <a:pt x="448" y="654"/>
                  </a:lnTo>
                  <a:lnTo>
                    <a:pt x="444" y="662"/>
                  </a:lnTo>
                  <a:lnTo>
                    <a:pt x="440" y="667"/>
                  </a:lnTo>
                  <a:lnTo>
                    <a:pt x="440" y="668"/>
                  </a:lnTo>
                  <a:lnTo>
                    <a:pt x="442" y="669"/>
                  </a:lnTo>
                  <a:lnTo>
                    <a:pt x="446" y="669"/>
                  </a:lnTo>
                  <a:lnTo>
                    <a:pt x="451" y="668"/>
                  </a:lnTo>
                  <a:lnTo>
                    <a:pt x="457" y="668"/>
                  </a:lnTo>
                  <a:lnTo>
                    <a:pt x="463" y="669"/>
                  </a:lnTo>
                  <a:lnTo>
                    <a:pt x="469" y="671"/>
                  </a:lnTo>
                  <a:lnTo>
                    <a:pt x="476" y="672"/>
                  </a:lnTo>
                  <a:lnTo>
                    <a:pt x="482" y="675"/>
                  </a:lnTo>
                  <a:lnTo>
                    <a:pt x="488" y="678"/>
                  </a:lnTo>
                  <a:lnTo>
                    <a:pt x="491" y="680"/>
                  </a:lnTo>
                  <a:lnTo>
                    <a:pt x="495" y="684"/>
                  </a:lnTo>
                  <a:lnTo>
                    <a:pt x="496" y="688"/>
                  </a:lnTo>
                  <a:lnTo>
                    <a:pt x="498" y="697"/>
                  </a:lnTo>
                  <a:lnTo>
                    <a:pt x="498" y="705"/>
                  </a:lnTo>
                  <a:lnTo>
                    <a:pt x="500" y="716"/>
                  </a:lnTo>
                  <a:lnTo>
                    <a:pt x="500" y="725"/>
                  </a:lnTo>
                  <a:lnTo>
                    <a:pt x="501" y="735"/>
                  </a:lnTo>
                  <a:lnTo>
                    <a:pt x="502" y="742"/>
                  </a:lnTo>
                  <a:lnTo>
                    <a:pt x="504" y="747"/>
                  </a:lnTo>
                  <a:lnTo>
                    <a:pt x="508" y="749"/>
                  </a:lnTo>
                  <a:lnTo>
                    <a:pt x="511" y="750"/>
                  </a:lnTo>
                  <a:lnTo>
                    <a:pt x="517" y="753"/>
                  </a:lnTo>
                  <a:lnTo>
                    <a:pt x="523" y="754"/>
                  </a:lnTo>
                  <a:lnTo>
                    <a:pt x="534" y="755"/>
                  </a:lnTo>
                  <a:lnTo>
                    <a:pt x="542" y="755"/>
                  </a:lnTo>
                  <a:lnTo>
                    <a:pt x="548" y="755"/>
                  </a:lnTo>
                  <a:lnTo>
                    <a:pt x="555" y="756"/>
                  </a:lnTo>
                  <a:lnTo>
                    <a:pt x="564" y="757"/>
                  </a:lnTo>
                  <a:lnTo>
                    <a:pt x="571" y="761"/>
                  </a:lnTo>
                  <a:lnTo>
                    <a:pt x="587" y="775"/>
                  </a:lnTo>
                  <a:lnTo>
                    <a:pt x="605" y="793"/>
                  </a:lnTo>
                  <a:lnTo>
                    <a:pt x="608" y="795"/>
                  </a:lnTo>
                  <a:lnTo>
                    <a:pt x="611" y="798"/>
                  </a:lnTo>
                  <a:lnTo>
                    <a:pt x="614" y="799"/>
                  </a:lnTo>
                  <a:lnTo>
                    <a:pt x="617" y="799"/>
                  </a:lnTo>
                  <a:lnTo>
                    <a:pt x="626" y="799"/>
                  </a:lnTo>
                  <a:lnTo>
                    <a:pt x="635" y="798"/>
                  </a:lnTo>
                  <a:lnTo>
                    <a:pt x="640" y="798"/>
                  </a:lnTo>
                  <a:lnTo>
                    <a:pt x="645" y="800"/>
                  </a:lnTo>
                  <a:lnTo>
                    <a:pt x="649" y="804"/>
                  </a:lnTo>
                  <a:lnTo>
                    <a:pt x="653" y="809"/>
                  </a:lnTo>
                  <a:lnTo>
                    <a:pt x="656" y="814"/>
                  </a:lnTo>
                  <a:lnTo>
                    <a:pt x="659" y="822"/>
                  </a:lnTo>
                  <a:lnTo>
                    <a:pt x="661" y="829"/>
                  </a:lnTo>
                  <a:lnTo>
                    <a:pt x="664" y="837"/>
                  </a:lnTo>
                  <a:lnTo>
                    <a:pt x="666" y="860"/>
                  </a:lnTo>
                  <a:lnTo>
                    <a:pt x="666" y="885"/>
                  </a:lnTo>
                  <a:lnTo>
                    <a:pt x="665" y="896"/>
                  </a:lnTo>
                  <a:lnTo>
                    <a:pt x="664" y="907"/>
                  </a:lnTo>
                  <a:lnTo>
                    <a:pt x="661" y="917"/>
                  </a:lnTo>
                  <a:lnTo>
                    <a:pt x="658" y="925"/>
                  </a:lnTo>
                  <a:lnTo>
                    <a:pt x="654" y="931"/>
                  </a:lnTo>
                  <a:lnTo>
                    <a:pt x="652" y="937"/>
                  </a:lnTo>
                  <a:lnTo>
                    <a:pt x="652" y="943"/>
                  </a:lnTo>
                  <a:lnTo>
                    <a:pt x="652" y="949"/>
                  </a:lnTo>
                  <a:lnTo>
                    <a:pt x="653" y="961"/>
                  </a:lnTo>
                  <a:lnTo>
                    <a:pt x="656" y="970"/>
                  </a:lnTo>
                  <a:lnTo>
                    <a:pt x="659" y="980"/>
                  </a:lnTo>
                  <a:lnTo>
                    <a:pt x="660" y="992"/>
                  </a:lnTo>
                  <a:lnTo>
                    <a:pt x="660" y="1003"/>
                  </a:lnTo>
                  <a:lnTo>
                    <a:pt x="656" y="1015"/>
                  </a:lnTo>
                  <a:lnTo>
                    <a:pt x="652" y="1027"/>
                  </a:lnTo>
                  <a:lnTo>
                    <a:pt x="645" y="1039"/>
                  </a:lnTo>
                  <a:lnTo>
                    <a:pt x="641" y="1045"/>
                  </a:lnTo>
                  <a:lnTo>
                    <a:pt x="636" y="1050"/>
                  </a:lnTo>
                  <a:lnTo>
                    <a:pt x="631" y="1055"/>
                  </a:lnTo>
                  <a:lnTo>
                    <a:pt x="626" y="1058"/>
                  </a:lnTo>
                  <a:lnTo>
                    <a:pt x="621" y="1060"/>
                  </a:lnTo>
                  <a:lnTo>
                    <a:pt x="617" y="1063"/>
                  </a:lnTo>
                  <a:lnTo>
                    <a:pt x="612" y="1063"/>
                  </a:lnTo>
                  <a:lnTo>
                    <a:pt x="609" y="1063"/>
                  </a:lnTo>
                  <a:lnTo>
                    <a:pt x="605" y="1062"/>
                  </a:lnTo>
                  <a:lnTo>
                    <a:pt x="602" y="1059"/>
                  </a:lnTo>
                  <a:lnTo>
                    <a:pt x="598" y="1056"/>
                  </a:lnTo>
                  <a:lnTo>
                    <a:pt x="593" y="1051"/>
                  </a:lnTo>
                  <a:lnTo>
                    <a:pt x="587" y="1047"/>
                  </a:lnTo>
                  <a:lnTo>
                    <a:pt x="580" y="1044"/>
                  </a:lnTo>
                  <a:lnTo>
                    <a:pt x="572" y="1041"/>
                  </a:lnTo>
                  <a:lnTo>
                    <a:pt x="564" y="1041"/>
                  </a:lnTo>
                  <a:lnTo>
                    <a:pt x="553" y="1041"/>
                  </a:lnTo>
                  <a:lnTo>
                    <a:pt x="543" y="1043"/>
                  </a:lnTo>
                  <a:lnTo>
                    <a:pt x="533" y="1045"/>
                  </a:lnTo>
                  <a:lnTo>
                    <a:pt x="522" y="1050"/>
                  </a:lnTo>
                  <a:lnTo>
                    <a:pt x="513" y="1055"/>
                  </a:lnTo>
                  <a:lnTo>
                    <a:pt x="504" y="1060"/>
                  </a:lnTo>
                  <a:lnTo>
                    <a:pt x="496" y="1068"/>
                  </a:lnTo>
                  <a:lnTo>
                    <a:pt x="489" y="1075"/>
                  </a:lnTo>
                  <a:lnTo>
                    <a:pt x="477" y="1089"/>
                  </a:lnTo>
                  <a:lnTo>
                    <a:pt x="470" y="1101"/>
                  </a:lnTo>
                  <a:lnTo>
                    <a:pt x="464" y="1110"/>
                  </a:lnTo>
                  <a:lnTo>
                    <a:pt x="457" y="1119"/>
                  </a:lnTo>
                  <a:lnTo>
                    <a:pt x="453" y="1121"/>
                  </a:lnTo>
                  <a:lnTo>
                    <a:pt x="450" y="1125"/>
                  </a:lnTo>
                  <a:lnTo>
                    <a:pt x="446" y="1126"/>
                  </a:lnTo>
                  <a:lnTo>
                    <a:pt x="442" y="1127"/>
                  </a:lnTo>
                  <a:lnTo>
                    <a:pt x="435" y="1128"/>
                  </a:lnTo>
                  <a:lnTo>
                    <a:pt x="428" y="1132"/>
                  </a:lnTo>
                  <a:lnTo>
                    <a:pt x="420" y="1137"/>
                  </a:lnTo>
                  <a:lnTo>
                    <a:pt x="410" y="1144"/>
                  </a:lnTo>
                  <a:lnTo>
                    <a:pt x="400" y="1156"/>
                  </a:lnTo>
                  <a:lnTo>
                    <a:pt x="390" y="1167"/>
                  </a:lnTo>
                  <a:lnTo>
                    <a:pt x="382" y="1181"/>
                  </a:lnTo>
                  <a:lnTo>
                    <a:pt x="378" y="1192"/>
                  </a:lnTo>
                  <a:lnTo>
                    <a:pt x="376" y="1197"/>
                  </a:lnTo>
                  <a:lnTo>
                    <a:pt x="375" y="1201"/>
                  </a:lnTo>
                  <a:lnTo>
                    <a:pt x="372" y="1203"/>
                  </a:lnTo>
                  <a:lnTo>
                    <a:pt x="370" y="1205"/>
                  </a:lnTo>
                  <a:lnTo>
                    <a:pt x="369" y="1205"/>
                  </a:lnTo>
                  <a:lnTo>
                    <a:pt x="366" y="1205"/>
                  </a:lnTo>
                  <a:lnTo>
                    <a:pt x="364" y="1204"/>
                  </a:lnTo>
                  <a:lnTo>
                    <a:pt x="363" y="1202"/>
                  </a:lnTo>
                  <a:lnTo>
                    <a:pt x="360" y="1197"/>
                  </a:lnTo>
                  <a:lnTo>
                    <a:pt x="358" y="1189"/>
                  </a:lnTo>
                  <a:lnTo>
                    <a:pt x="356" y="1181"/>
                  </a:lnTo>
                  <a:lnTo>
                    <a:pt x="356" y="1171"/>
                  </a:lnTo>
                  <a:lnTo>
                    <a:pt x="354" y="1163"/>
                  </a:lnTo>
                  <a:lnTo>
                    <a:pt x="352" y="1157"/>
                  </a:lnTo>
                  <a:lnTo>
                    <a:pt x="351" y="1154"/>
                  </a:lnTo>
                  <a:lnTo>
                    <a:pt x="349" y="1153"/>
                  </a:lnTo>
                  <a:lnTo>
                    <a:pt x="346" y="1152"/>
                  </a:lnTo>
                  <a:lnTo>
                    <a:pt x="344" y="1152"/>
                  </a:lnTo>
                  <a:lnTo>
                    <a:pt x="338" y="1153"/>
                  </a:lnTo>
                  <a:lnTo>
                    <a:pt x="332" y="1156"/>
                  </a:lnTo>
                  <a:lnTo>
                    <a:pt x="326" y="1162"/>
                  </a:lnTo>
                  <a:lnTo>
                    <a:pt x="319" y="1169"/>
                  </a:lnTo>
                  <a:lnTo>
                    <a:pt x="310" y="1176"/>
                  </a:lnTo>
                  <a:lnTo>
                    <a:pt x="303" y="1182"/>
                  </a:lnTo>
                  <a:lnTo>
                    <a:pt x="299" y="1184"/>
                  </a:lnTo>
                  <a:lnTo>
                    <a:pt x="295" y="1185"/>
                  </a:lnTo>
                  <a:lnTo>
                    <a:pt x="291" y="1185"/>
                  </a:lnTo>
                  <a:lnTo>
                    <a:pt x="287" y="1184"/>
                  </a:lnTo>
                  <a:lnTo>
                    <a:pt x="283" y="1183"/>
                  </a:lnTo>
                  <a:lnTo>
                    <a:pt x="280" y="1181"/>
                  </a:lnTo>
                  <a:lnTo>
                    <a:pt x="277" y="1178"/>
                  </a:lnTo>
                  <a:lnTo>
                    <a:pt x="275" y="1175"/>
                  </a:lnTo>
                  <a:lnTo>
                    <a:pt x="270" y="1166"/>
                  </a:lnTo>
                  <a:lnTo>
                    <a:pt x="264" y="1153"/>
                  </a:lnTo>
                  <a:lnTo>
                    <a:pt x="262" y="1147"/>
                  </a:lnTo>
                  <a:lnTo>
                    <a:pt x="257" y="1143"/>
                  </a:lnTo>
                  <a:lnTo>
                    <a:pt x="252" y="1139"/>
                  </a:lnTo>
                  <a:lnTo>
                    <a:pt x="247" y="1137"/>
                  </a:lnTo>
                  <a:lnTo>
                    <a:pt x="243" y="1135"/>
                  </a:lnTo>
                  <a:lnTo>
                    <a:pt x="238" y="1135"/>
                  </a:lnTo>
                  <a:lnTo>
                    <a:pt x="233" y="1135"/>
                  </a:lnTo>
                  <a:lnTo>
                    <a:pt x="228" y="1137"/>
                  </a:lnTo>
                  <a:lnTo>
                    <a:pt x="224" y="1140"/>
                  </a:lnTo>
                  <a:lnTo>
                    <a:pt x="219" y="1144"/>
                  </a:lnTo>
                  <a:lnTo>
                    <a:pt x="213" y="1150"/>
                  </a:lnTo>
                  <a:lnTo>
                    <a:pt x="208" y="1156"/>
                  </a:lnTo>
                  <a:lnTo>
                    <a:pt x="196" y="1171"/>
                  </a:lnTo>
                  <a:lnTo>
                    <a:pt x="186" y="1185"/>
                  </a:lnTo>
                  <a:lnTo>
                    <a:pt x="180" y="1192"/>
                  </a:lnTo>
                  <a:lnTo>
                    <a:pt x="174" y="1197"/>
                  </a:lnTo>
                  <a:lnTo>
                    <a:pt x="169" y="1202"/>
                  </a:lnTo>
                  <a:lnTo>
                    <a:pt x="164" y="1204"/>
                  </a:lnTo>
                  <a:lnTo>
                    <a:pt x="160" y="1207"/>
                  </a:lnTo>
                  <a:lnTo>
                    <a:pt x="155" y="1207"/>
                  </a:lnTo>
                  <a:lnTo>
                    <a:pt x="150" y="1207"/>
                  </a:lnTo>
                  <a:lnTo>
                    <a:pt x="146" y="1207"/>
                  </a:lnTo>
                  <a:lnTo>
                    <a:pt x="143" y="1205"/>
                  </a:lnTo>
                  <a:lnTo>
                    <a:pt x="138" y="1203"/>
                  </a:lnTo>
                  <a:lnTo>
                    <a:pt x="135" y="1200"/>
                  </a:lnTo>
                  <a:lnTo>
                    <a:pt x="131" y="1196"/>
                  </a:lnTo>
                  <a:lnTo>
                    <a:pt x="124" y="1189"/>
                  </a:lnTo>
                  <a:lnTo>
                    <a:pt x="119" y="1181"/>
                  </a:lnTo>
                  <a:lnTo>
                    <a:pt x="114" y="1173"/>
                  </a:lnTo>
                  <a:lnTo>
                    <a:pt x="110" y="1167"/>
                  </a:lnTo>
                  <a:lnTo>
                    <a:pt x="107" y="1165"/>
                  </a:lnTo>
                  <a:lnTo>
                    <a:pt x="105" y="1164"/>
                  </a:lnTo>
                  <a:lnTo>
                    <a:pt x="104" y="1164"/>
                  </a:lnTo>
                  <a:lnTo>
                    <a:pt x="101" y="1166"/>
                  </a:lnTo>
                  <a:lnTo>
                    <a:pt x="98" y="1173"/>
                  </a:lnTo>
                  <a:lnTo>
                    <a:pt x="95" y="1183"/>
                  </a:lnTo>
                  <a:lnTo>
                    <a:pt x="93" y="1192"/>
                  </a:lnTo>
                  <a:lnTo>
                    <a:pt x="88" y="1203"/>
                  </a:lnTo>
                  <a:lnTo>
                    <a:pt x="86" y="1208"/>
                  </a:lnTo>
                  <a:lnTo>
                    <a:pt x="83" y="1210"/>
                  </a:lnTo>
                  <a:lnTo>
                    <a:pt x="80" y="1211"/>
                  </a:lnTo>
                  <a:lnTo>
                    <a:pt x="75" y="1213"/>
                  </a:lnTo>
                  <a:lnTo>
                    <a:pt x="66" y="1211"/>
                  </a:lnTo>
                  <a:lnTo>
                    <a:pt x="53" y="1208"/>
                  </a:lnTo>
                  <a:lnTo>
                    <a:pt x="45" y="1208"/>
                  </a:lnTo>
                  <a:lnTo>
                    <a:pt x="39" y="1209"/>
                  </a:lnTo>
                  <a:lnTo>
                    <a:pt x="34" y="1211"/>
                  </a:lnTo>
                  <a:lnTo>
                    <a:pt x="29" y="1216"/>
                  </a:lnTo>
                  <a:lnTo>
                    <a:pt x="19" y="1226"/>
                  </a:lnTo>
                  <a:lnTo>
                    <a:pt x="13" y="1236"/>
                  </a:lnTo>
                  <a:lnTo>
                    <a:pt x="9" y="1245"/>
                  </a:lnTo>
                  <a:lnTo>
                    <a:pt x="7" y="1251"/>
                  </a:lnTo>
                  <a:lnTo>
                    <a:pt x="7" y="1254"/>
                  </a:lnTo>
                  <a:lnTo>
                    <a:pt x="9" y="1257"/>
                  </a:lnTo>
                  <a:lnTo>
                    <a:pt x="11" y="1259"/>
                  </a:lnTo>
                  <a:lnTo>
                    <a:pt x="14" y="1263"/>
                  </a:lnTo>
                  <a:lnTo>
                    <a:pt x="23" y="1268"/>
                  </a:lnTo>
                  <a:lnTo>
                    <a:pt x="34" y="1276"/>
                  </a:lnTo>
                  <a:lnTo>
                    <a:pt x="44" y="1284"/>
                  </a:lnTo>
                  <a:lnTo>
                    <a:pt x="54" y="1293"/>
                  </a:lnTo>
                  <a:lnTo>
                    <a:pt x="58" y="1298"/>
                  </a:lnTo>
                  <a:lnTo>
                    <a:pt x="61" y="1304"/>
                  </a:lnTo>
                  <a:lnTo>
                    <a:pt x="63" y="1309"/>
                  </a:lnTo>
                  <a:lnTo>
                    <a:pt x="66" y="1314"/>
                  </a:lnTo>
                  <a:lnTo>
                    <a:pt x="67" y="1327"/>
                  </a:lnTo>
                  <a:lnTo>
                    <a:pt x="68" y="1343"/>
                  </a:lnTo>
                  <a:lnTo>
                    <a:pt x="68" y="1353"/>
                  </a:lnTo>
                  <a:lnTo>
                    <a:pt x="67" y="1359"/>
                  </a:lnTo>
                  <a:lnTo>
                    <a:pt x="66" y="1365"/>
                  </a:lnTo>
                  <a:lnTo>
                    <a:pt x="64" y="1368"/>
                  </a:lnTo>
                  <a:lnTo>
                    <a:pt x="61" y="1374"/>
                  </a:lnTo>
                  <a:lnTo>
                    <a:pt x="56" y="1383"/>
                  </a:lnTo>
                  <a:lnTo>
                    <a:pt x="54" y="1386"/>
                  </a:lnTo>
                  <a:lnTo>
                    <a:pt x="54" y="1390"/>
                  </a:lnTo>
                  <a:lnTo>
                    <a:pt x="55" y="1392"/>
                  </a:lnTo>
                  <a:lnTo>
                    <a:pt x="56" y="1394"/>
                  </a:lnTo>
                  <a:lnTo>
                    <a:pt x="60" y="1402"/>
                  </a:lnTo>
                  <a:lnTo>
                    <a:pt x="63" y="1412"/>
                  </a:lnTo>
                  <a:lnTo>
                    <a:pt x="64" y="1419"/>
                  </a:lnTo>
                  <a:lnTo>
                    <a:pt x="64" y="1427"/>
                  </a:lnTo>
                  <a:lnTo>
                    <a:pt x="63" y="1435"/>
                  </a:lnTo>
                  <a:lnTo>
                    <a:pt x="62" y="1442"/>
                  </a:lnTo>
                  <a:lnTo>
                    <a:pt x="60" y="1449"/>
                  </a:lnTo>
                  <a:lnTo>
                    <a:pt x="57" y="1456"/>
                  </a:lnTo>
                  <a:lnTo>
                    <a:pt x="54" y="1462"/>
                  </a:lnTo>
                  <a:lnTo>
                    <a:pt x="49" y="1466"/>
                  </a:lnTo>
                  <a:lnTo>
                    <a:pt x="44" y="1469"/>
                  </a:lnTo>
                  <a:lnTo>
                    <a:pt x="38" y="1473"/>
                  </a:lnTo>
                  <a:lnTo>
                    <a:pt x="32" y="1475"/>
                  </a:lnTo>
                  <a:lnTo>
                    <a:pt x="25" y="1478"/>
                  </a:lnTo>
                  <a:lnTo>
                    <a:pt x="13" y="1480"/>
                  </a:lnTo>
                  <a:lnTo>
                    <a:pt x="4" y="1484"/>
                  </a:lnTo>
                  <a:lnTo>
                    <a:pt x="3" y="1486"/>
                  </a:lnTo>
                  <a:lnTo>
                    <a:pt x="0" y="1487"/>
                  </a:lnTo>
                  <a:lnTo>
                    <a:pt x="0" y="1490"/>
                  </a:lnTo>
                  <a:lnTo>
                    <a:pt x="0" y="1492"/>
                  </a:lnTo>
                  <a:lnTo>
                    <a:pt x="1" y="1497"/>
                  </a:lnTo>
                  <a:lnTo>
                    <a:pt x="6" y="1500"/>
                  </a:lnTo>
                  <a:lnTo>
                    <a:pt x="11" y="1505"/>
                  </a:lnTo>
                  <a:lnTo>
                    <a:pt x="17" y="1510"/>
                  </a:lnTo>
                  <a:lnTo>
                    <a:pt x="20" y="1517"/>
                  </a:lnTo>
                  <a:lnTo>
                    <a:pt x="25" y="1526"/>
                  </a:lnTo>
                  <a:lnTo>
                    <a:pt x="29" y="1536"/>
                  </a:lnTo>
                  <a:lnTo>
                    <a:pt x="32" y="1544"/>
                  </a:lnTo>
                  <a:lnTo>
                    <a:pt x="35" y="1547"/>
                  </a:lnTo>
                  <a:lnTo>
                    <a:pt x="37" y="1549"/>
                  </a:lnTo>
                  <a:lnTo>
                    <a:pt x="39" y="1550"/>
                  </a:lnTo>
                  <a:lnTo>
                    <a:pt x="42" y="1551"/>
                  </a:lnTo>
                  <a:lnTo>
                    <a:pt x="45" y="1550"/>
                  </a:lnTo>
                  <a:lnTo>
                    <a:pt x="50" y="1549"/>
                  </a:lnTo>
                  <a:lnTo>
                    <a:pt x="54" y="1545"/>
                  </a:lnTo>
                  <a:lnTo>
                    <a:pt x="58" y="1538"/>
                  </a:lnTo>
                  <a:lnTo>
                    <a:pt x="63" y="1528"/>
                  </a:lnTo>
                  <a:lnTo>
                    <a:pt x="67" y="1516"/>
                  </a:lnTo>
                  <a:lnTo>
                    <a:pt x="73" y="1505"/>
                  </a:lnTo>
                  <a:lnTo>
                    <a:pt x="78" y="1497"/>
                  </a:lnTo>
                  <a:lnTo>
                    <a:pt x="85" y="1492"/>
                  </a:lnTo>
                  <a:lnTo>
                    <a:pt x="93" y="1490"/>
                  </a:lnTo>
                  <a:lnTo>
                    <a:pt x="97" y="1488"/>
                  </a:lnTo>
                  <a:lnTo>
                    <a:pt x="99" y="1488"/>
                  </a:lnTo>
                  <a:lnTo>
                    <a:pt x="102" y="1490"/>
                  </a:lnTo>
                  <a:lnTo>
                    <a:pt x="104" y="1491"/>
                  </a:lnTo>
                  <a:lnTo>
                    <a:pt x="106" y="1497"/>
                  </a:lnTo>
                  <a:lnTo>
                    <a:pt x="106" y="1506"/>
                  </a:lnTo>
                  <a:lnTo>
                    <a:pt x="106" y="1519"/>
                  </a:lnTo>
                  <a:lnTo>
                    <a:pt x="106" y="1534"/>
                  </a:lnTo>
                  <a:lnTo>
                    <a:pt x="107" y="1542"/>
                  </a:lnTo>
                  <a:lnTo>
                    <a:pt x="110" y="1548"/>
                  </a:lnTo>
                  <a:lnTo>
                    <a:pt x="113" y="1553"/>
                  </a:lnTo>
                  <a:lnTo>
                    <a:pt x="118" y="1557"/>
                  </a:lnTo>
                  <a:lnTo>
                    <a:pt x="127" y="1564"/>
                  </a:lnTo>
                  <a:lnTo>
                    <a:pt x="138" y="1568"/>
                  </a:lnTo>
                  <a:lnTo>
                    <a:pt x="148" y="1570"/>
                  </a:lnTo>
                  <a:lnTo>
                    <a:pt x="157" y="1574"/>
                  </a:lnTo>
                  <a:lnTo>
                    <a:pt x="162" y="1575"/>
                  </a:lnTo>
                  <a:lnTo>
                    <a:pt x="165" y="1578"/>
                  </a:lnTo>
                  <a:lnTo>
                    <a:pt x="169" y="1580"/>
                  </a:lnTo>
                  <a:lnTo>
                    <a:pt x="173" y="1583"/>
                  </a:lnTo>
                  <a:lnTo>
                    <a:pt x="179" y="1594"/>
                  </a:lnTo>
                  <a:lnTo>
                    <a:pt x="186" y="1610"/>
                  </a:lnTo>
                  <a:lnTo>
                    <a:pt x="188" y="1618"/>
                  </a:lnTo>
                  <a:lnTo>
                    <a:pt x="189" y="1626"/>
                  </a:lnTo>
                  <a:lnTo>
                    <a:pt x="189" y="1633"/>
                  </a:lnTo>
                  <a:lnTo>
                    <a:pt x="188" y="1639"/>
                  </a:lnTo>
                  <a:lnTo>
                    <a:pt x="186" y="1644"/>
                  </a:lnTo>
                  <a:lnTo>
                    <a:pt x="184" y="1649"/>
                  </a:lnTo>
                  <a:lnTo>
                    <a:pt x="184" y="1652"/>
                  </a:lnTo>
                  <a:lnTo>
                    <a:pt x="186" y="1657"/>
                  </a:lnTo>
                  <a:lnTo>
                    <a:pt x="189" y="1664"/>
                  </a:lnTo>
                  <a:lnTo>
                    <a:pt x="195" y="1671"/>
                  </a:lnTo>
                  <a:lnTo>
                    <a:pt x="198" y="1675"/>
                  </a:lnTo>
                  <a:lnTo>
                    <a:pt x="199" y="1679"/>
                  </a:lnTo>
                  <a:lnTo>
                    <a:pt x="200" y="1682"/>
                  </a:lnTo>
                  <a:lnTo>
                    <a:pt x="201" y="1686"/>
                  </a:lnTo>
                  <a:lnTo>
                    <a:pt x="200" y="1695"/>
                  </a:lnTo>
                  <a:lnTo>
                    <a:pt x="199" y="1706"/>
                  </a:lnTo>
                  <a:lnTo>
                    <a:pt x="198" y="1711"/>
                  </a:lnTo>
                  <a:lnTo>
                    <a:pt x="199" y="1714"/>
                  </a:lnTo>
                  <a:lnTo>
                    <a:pt x="201" y="1717"/>
                  </a:lnTo>
                  <a:lnTo>
                    <a:pt x="204" y="1719"/>
                  </a:lnTo>
                  <a:lnTo>
                    <a:pt x="206" y="1719"/>
                  </a:lnTo>
                  <a:lnTo>
                    <a:pt x="209" y="1719"/>
                  </a:lnTo>
                  <a:lnTo>
                    <a:pt x="213" y="1718"/>
                  </a:lnTo>
                  <a:lnTo>
                    <a:pt x="217" y="1717"/>
                  </a:lnTo>
                  <a:lnTo>
                    <a:pt x="224" y="1712"/>
                  </a:lnTo>
                  <a:lnTo>
                    <a:pt x="231" y="1707"/>
                  </a:lnTo>
                  <a:lnTo>
                    <a:pt x="238" y="1700"/>
                  </a:lnTo>
                  <a:lnTo>
                    <a:pt x="243" y="1694"/>
                  </a:lnTo>
                  <a:lnTo>
                    <a:pt x="247" y="1688"/>
                  </a:lnTo>
                  <a:lnTo>
                    <a:pt x="251" y="1685"/>
                  </a:lnTo>
                  <a:lnTo>
                    <a:pt x="252" y="1685"/>
                  </a:lnTo>
                  <a:lnTo>
                    <a:pt x="255" y="1686"/>
                  </a:lnTo>
                  <a:lnTo>
                    <a:pt x="257" y="1687"/>
                  </a:lnTo>
                  <a:lnTo>
                    <a:pt x="259" y="1689"/>
                  </a:lnTo>
                  <a:lnTo>
                    <a:pt x="263" y="1694"/>
                  </a:lnTo>
                  <a:lnTo>
                    <a:pt x="265" y="1699"/>
                  </a:lnTo>
                  <a:lnTo>
                    <a:pt x="267" y="1704"/>
                  </a:lnTo>
                  <a:lnTo>
                    <a:pt x="269" y="1709"/>
                  </a:lnTo>
                  <a:lnTo>
                    <a:pt x="271" y="1724"/>
                  </a:lnTo>
                  <a:lnTo>
                    <a:pt x="272" y="1739"/>
                  </a:lnTo>
                  <a:lnTo>
                    <a:pt x="274" y="1756"/>
                  </a:lnTo>
                  <a:lnTo>
                    <a:pt x="276" y="1770"/>
                  </a:lnTo>
                  <a:lnTo>
                    <a:pt x="277" y="1776"/>
                  </a:lnTo>
                  <a:lnTo>
                    <a:pt x="281" y="1782"/>
                  </a:lnTo>
                  <a:lnTo>
                    <a:pt x="284" y="1788"/>
                  </a:lnTo>
                  <a:lnTo>
                    <a:pt x="289" y="1793"/>
                  </a:lnTo>
                  <a:lnTo>
                    <a:pt x="300" y="1801"/>
                  </a:lnTo>
                  <a:lnTo>
                    <a:pt x="309" y="1805"/>
                  </a:lnTo>
                  <a:lnTo>
                    <a:pt x="314" y="1807"/>
                  </a:lnTo>
                  <a:lnTo>
                    <a:pt x="318" y="1808"/>
                  </a:lnTo>
                  <a:lnTo>
                    <a:pt x="320" y="1808"/>
                  </a:lnTo>
                  <a:lnTo>
                    <a:pt x="321" y="1807"/>
                  </a:lnTo>
                  <a:lnTo>
                    <a:pt x="322" y="1806"/>
                  </a:lnTo>
                  <a:lnTo>
                    <a:pt x="324" y="1803"/>
                  </a:lnTo>
                  <a:lnTo>
                    <a:pt x="327" y="1794"/>
                  </a:lnTo>
                  <a:lnTo>
                    <a:pt x="331" y="1789"/>
                  </a:lnTo>
                  <a:lnTo>
                    <a:pt x="333" y="1786"/>
                  </a:lnTo>
                  <a:lnTo>
                    <a:pt x="335" y="1783"/>
                  </a:lnTo>
                  <a:lnTo>
                    <a:pt x="337" y="1778"/>
                  </a:lnTo>
                  <a:lnTo>
                    <a:pt x="337" y="1772"/>
                  </a:lnTo>
                  <a:lnTo>
                    <a:pt x="338" y="1768"/>
                  </a:lnTo>
                  <a:lnTo>
                    <a:pt x="339" y="1764"/>
                  </a:lnTo>
                  <a:lnTo>
                    <a:pt x="340" y="1761"/>
                  </a:lnTo>
                  <a:lnTo>
                    <a:pt x="343" y="1758"/>
                  </a:lnTo>
                  <a:lnTo>
                    <a:pt x="346" y="1756"/>
                  </a:lnTo>
                  <a:lnTo>
                    <a:pt x="351" y="1755"/>
                  </a:lnTo>
                  <a:lnTo>
                    <a:pt x="354" y="1753"/>
                  </a:lnTo>
                  <a:lnTo>
                    <a:pt x="359" y="1751"/>
                  </a:lnTo>
                  <a:lnTo>
                    <a:pt x="362" y="1747"/>
                  </a:lnTo>
                  <a:lnTo>
                    <a:pt x="364" y="1743"/>
                  </a:lnTo>
                  <a:lnTo>
                    <a:pt x="362" y="1734"/>
                  </a:lnTo>
                  <a:lnTo>
                    <a:pt x="359" y="1724"/>
                  </a:lnTo>
                  <a:lnTo>
                    <a:pt x="358" y="1718"/>
                  </a:lnTo>
                  <a:lnTo>
                    <a:pt x="358" y="1712"/>
                  </a:lnTo>
                  <a:lnTo>
                    <a:pt x="359" y="1706"/>
                  </a:lnTo>
                  <a:lnTo>
                    <a:pt x="362" y="1701"/>
                  </a:lnTo>
                  <a:lnTo>
                    <a:pt x="370" y="1695"/>
                  </a:lnTo>
                  <a:lnTo>
                    <a:pt x="376" y="1692"/>
                  </a:lnTo>
                  <a:lnTo>
                    <a:pt x="381" y="1689"/>
                  </a:lnTo>
                  <a:lnTo>
                    <a:pt x="383" y="1687"/>
                  </a:lnTo>
                  <a:lnTo>
                    <a:pt x="385" y="1685"/>
                  </a:lnTo>
                  <a:lnTo>
                    <a:pt x="387" y="1682"/>
                  </a:lnTo>
                  <a:lnTo>
                    <a:pt x="387" y="1676"/>
                  </a:lnTo>
                  <a:lnTo>
                    <a:pt x="387" y="1668"/>
                  </a:lnTo>
                  <a:lnTo>
                    <a:pt x="387" y="1662"/>
                  </a:lnTo>
                  <a:lnTo>
                    <a:pt x="387" y="1655"/>
                  </a:lnTo>
                  <a:lnTo>
                    <a:pt x="388" y="1649"/>
                  </a:lnTo>
                  <a:lnTo>
                    <a:pt x="390" y="1644"/>
                  </a:lnTo>
                  <a:lnTo>
                    <a:pt x="396" y="1635"/>
                  </a:lnTo>
                  <a:lnTo>
                    <a:pt x="403" y="1623"/>
                  </a:lnTo>
                  <a:lnTo>
                    <a:pt x="410" y="1611"/>
                  </a:lnTo>
                  <a:lnTo>
                    <a:pt x="416" y="1602"/>
                  </a:lnTo>
                  <a:lnTo>
                    <a:pt x="421" y="1597"/>
                  </a:lnTo>
                  <a:lnTo>
                    <a:pt x="427" y="1591"/>
                  </a:lnTo>
                  <a:lnTo>
                    <a:pt x="434" y="1586"/>
                  </a:lnTo>
                  <a:lnTo>
                    <a:pt x="441" y="1583"/>
                  </a:lnTo>
                  <a:lnTo>
                    <a:pt x="456" y="1582"/>
                  </a:lnTo>
                  <a:lnTo>
                    <a:pt x="469" y="1582"/>
                  </a:lnTo>
                  <a:lnTo>
                    <a:pt x="478" y="1585"/>
                  </a:lnTo>
                  <a:lnTo>
                    <a:pt x="484" y="1586"/>
                  </a:lnTo>
                  <a:lnTo>
                    <a:pt x="485" y="1586"/>
                  </a:lnTo>
                  <a:lnTo>
                    <a:pt x="488" y="1585"/>
                  </a:lnTo>
                  <a:lnTo>
                    <a:pt x="491" y="1582"/>
                  </a:lnTo>
                  <a:lnTo>
                    <a:pt x="494" y="1580"/>
                  </a:lnTo>
                  <a:lnTo>
                    <a:pt x="497" y="1576"/>
                  </a:lnTo>
                  <a:lnTo>
                    <a:pt x="500" y="1572"/>
                  </a:lnTo>
                  <a:lnTo>
                    <a:pt x="503" y="1566"/>
                  </a:lnTo>
                  <a:lnTo>
                    <a:pt x="504" y="1560"/>
                  </a:lnTo>
                  <a:lnTo>
                    <a:pt x="507" y="1553"/>
                  </a:lnTo>
                  <a:lnTo>
                    <a:pt x="509" y="1547"/>
                  </a:lnTo>
                  <a:lnTo>
                    <a:pt x="513" y="1541"/>
                  </a:lnTo>
                  <a:lnTo>
                    <a:pt x="517" y="1536"/>
                  </a:lnTo>
                  <a:lnTo>
                    <a:pt x="523" y="1531"/>
                  </a:lnTo>
                  <a:lnTo>
                    <a:pt x="532" y="1528"/>
                  </a:lnTo>
                  <a:lnTo>
                    <a:pt x="541" y="1525"/>
                  </a:lnTo>
                  <a:lnTo>
                    <a:pt x="553" y="1523"/>
                  </a:lnTo>
                  <a:lnTo>
                    <a:pt x="576" y="1523"/>
                  </a:lnTo>
                  <a:lnTo>
                    <a:pt x="593" y="1524"/>
                  </a:lnTo>
                  <a:lnTo>
                    <a:pt x="602" y="1525"/>
                  </a:lnTo>
                  <a:lnTo>
                    <a:pt x="609" y="1525"/>
                  </a:lnTo>
                  <a:lnTo>
                    <a:pt x="616" y="1524"/>
                  </a:lnTo>
                  <a:lnTo>
                    <a:pt x="624" y="1523"/>
                  </a:lnTo>
                  <a:lnTo>
                    <a:pt x="639" y="1518"/>
                  </a:lnTo>
                  <a:lnTo>
                    <a:pt x="652" y="1517"/>
                  </a:lnTo>
                  <a:lnTo>
                    <a:pt x="659" y="1518"/>
                  </a:lnTo>
                  <a:lnTo>
                    <a:pt x="666" y="1520"/>
                  </a:lnTo>
                  <a:lnTo>
                    <a:pt x="672" y="1524"/>
                  </a:lnTo>
                  <a:lnTo>
                    <a:pt x="679" y="1530"/>
                  </a:lnTo>
                  <a:lnTo>
                    <a:pt x="698" y="1550"/>
                  </a:lnTo>
                  <a:lnTo>
                    <a:pt x="709" y="1564"/>
                  </a:lnTo>
                  <a:lnTo>
                    <a:pt x="712" y="1569"/>
                  </a:lnTo>
                  <a:lnTo>
                    <a:pt x="718" y="1572"/>
                  </a:lnTo>
                  <a:lnTo>
                    <a:pt x="724" y="1572"/>
                  </a:lnTo>
                  <a:lnTo>
                    <a:pt x="731" y="1572"/>
                  </a:lnTo>
                  <a:lnTo>
                    <a:pt x="736" y="1575"/>
                  </a:lnTo>
                  <a:lnTo>
                    <a:pt x="742" y="1578"/>
                  </a:lnTo>
                  <a:lnTo>
                    <a:pt x="747" y="1576"/>
                  </a:lnTo>
                  <a:lnTo>
                    <a:pt x="750" y="1575"/>
                  </a:lnTo>
                  <a:lnTo>
                    <a:pt x="753" y="1572"/>
                  </a:lnTo>
                  <a:lnTo>
                    <a:pt x="757" y="1567"/>
                  </a:lnTo>
                  <a:lnTo>
                    <a:pt x="761" y="1561"/>
                  </a:lnTo>
                  <a:lnTo>
                    <a:pt x="766" y="1557"/>
                  </a:lnTo>
                  <a:lnTo>
                    <a:pt x="772" y="1555"/>
                  </a:lnTo>
                  <a:lnTo>
                    <a:pt x="778" y="1554"/>
                  </a:lnTo>
                  <a:lnTo>
                    <a:pt x="786" y="1553"/>
                  </a:lnTo>
                  <a:lnTo>
                    <a:pt x="796" y="1551"/>
                  </a:lnTo>
                  <a:lnTo>
                    <a:pt x="805" y="1550"/>
                  </a:lnTo>
                  <a:lnTo>
                    <a:pt x="815" y="1547"/>
                  </a:lnTo>
                  <a:lnTo>
                    <a:pt x="820" y="1544"/>
                  </a:lnTo>
                  <a:lnTo>
                    <a:pt x="825" y="1542"/>
                  </a:lnTo>
                  <a:lnTo>
                    <a:pt x="829" y="1537"/>
                  </a:lnTo>
                  <a:lnTo>
                    <a:pt x="832" y="1532"/>
                  </a:lnTo>
                  <a:lnTo>
                    <a:pt x="835" y="1528"/>
                  </a:lnTo>
                  <a:lnTo>
                    <a:pt x="836" y="1523"/>
                  </a:lnTo>
                  <a:lnTo>
                    <a:pt x="837" y="1518"/>
                  </a:lnTo>
                  <a:lnTo>
                    <a:pt x="836" y="1513"/>
                  </a:lnTo>
                  <a:lnTo>
                    <a:pt x="835" y="1509"/>
                  </a:lnTo>
                  <a:lnTo>
                    <a:pt x="832" y="1504"/>
                  </a:lnTo>
                  <a:lnTo>
                    <a:pt x="830" y="1499"/>
                  </a:lnTo>
                  <a:lnTo>
                    <a:pt x="826" y="1496"/>
                  </a:lnTo>
                  <a:lnTo>
                    <a:pt x="818" y="1487"/>
                  </a:lnTo>
                  <a:lnTo>
                    <a:pt x="809" y="1480"/>
                  </a:lnTo>
                  <a:lnTo>
                    <a:pt x="799" y="1473"/>
                  </a:lnTo>
                  <a:lnTo>
                    <a:pt x="791" y="1466"/>
                  </a:lnTo>
                  <a:lnTo>
                    <a:pt x="785" y="1459"/>
                  </a:lnTo>
                  <a:lnTo>
                    <a:pt x="781" y="1452"/>
                  </a:lnTo>
                  <a:lnTo>
                    <a:pt x="780" y="1448"/>
                  </a:lnTo>
                  <a:lnTo>
                    <a:pt x="780" y="1444"/>
                  </a:lnTo>
                  <a:lnTo>
                    <a:pt x="781" y="1441"/>
                  </a:lnTo>
                  <a:lnTo>
                    <a:pt x="782" y="1438"/>
                  </a:lnTo>
                  <a:lnTo>
                    <a:pt x="787" y="1434"/>
                  </a:lnTo>
                  <a:lnTo>
                    <a:pt x="792" y="1431"/>
                  </a:lnTo>
                  <a:lnTo>
                    <a:pt x="794" y="1430"/>
                  </a:lnTo>
                  <a:lnTo>
                    <a:pt x="793" y="1428"/>
                  </a:lnTo>
                  <a:lnTo>
                    <a:pt x="792" y="1424"/>
                  </a:lnTo>
                  <a:lnTo>
                    <a:pt x="790" y="1421"/>
                  </a:lnTo>
                  <a:lnTo>
                    <a:pt x="784" y="1412"/>
                  </a:lnTo>
                  <a:lnTo>
                    <a:pt x="778" y="1405"/>
                  </a:lnTo>
                  <a:lnTo>
                    <a:pt x="776" y="1402"/>
                  </a:lnTo>
                  <a:lnTo>
                    <a:pt x="776" y="1398"/>
                  </a:lnTo>
                  <a:lnTo>
                    <a:pt x="776" y="1394"/>
                  </a:lnTo>
                  <a:lnTo>
                    <a:pt x="778" y="1392"/>
                  </a:lnTo>
                  <a:lnTo>
                    <a:pt x="782" y="1386"/>
                  </a:lnTo>
                  <a:lnTo>
                    <a:pt x="791" y="1380"/>
                  </a:lnTo>
                  <a:lnTo>
                    <a:pt x="797" y="1378"/>
                  </a:lnTo>
                  <a:lnTo>
                    <a:pt x="803" y="1377"/>
                  </a:lnTo>
                  <a:lnTo>
                    <a:pt x="811" y="1375"/>
                  </a:lnTo>
                  <a:lnTo>
                    <a:pt x="818" y="1377"/>
                  </a:lnTo>
                  <a:lnTo>
                    <a:pt x="826" y="1378"/>
                  </a:lnTo>
                  <a:lnTo>
                    <a:pt x="835" y="1380"/>
                  </a:lnTo>
                  <a:lnTo>
                    <a:pt x="842" y="1383"/>
                  </a:lnTo>
                  <a:lnTo>
                    <a:pt x="848" y="1386"/>
                  </a:lnTo>
                  <a:lnTo>
                    <a:pt x="853" y="1390"/>
                  </a:lnTo>
                  <a:lnTo>
                    <a:pt x="857" y="1392"/>
                  </a:lnTo>
                  <a:lnTo>
                    <a:pt x="863" y="1394"/>
                  </a:lnTo>
                  <a:lnTo>
                    <a:pt x="868" y="1394"/>
                  </a:lnTo>
                  <a:lnTo>
                    <a:pt x="872" y="1394"/>
                  </a:lnTo>
                  <a:lnTo>
                    <a:pt x="875" y="1393"/>
                  </a:lnTo>
                  <a:lnTo>
                    <a:pt x="878" y="1391"/>
                  </a:lnTo>
                  <a:lnTo>
                    <a:pt x="879" y="1386"/>
                  </a:lnTo>
                  <a:lnTo>
                    <a:pt x="881" y="1378"/>
                  </a:lnTo>
                  <a:lnTo>
                    <a:pt x="882" y="1370"/>
                  </a:lnTo>
                  <a:lnTo>
                    <a:pt x="885" y="1367"/>
                  </a:lnTo>
                  <a:lnTo>
                    <a:pt x="887" y="1365"/>
                  </a:lnTo>
                  <a:lnTo>
                    <a:pt x="891" y="1362"/>
                  </a:lnTo>
                  <a:lnTo>
                    <a:pt x="895" y="1361"/>
                  </a:lnTo>
                  <a:lnTo>
                    <a:pt x="908" y="1360"/>
                  </a:lnTo>
                  <a:lnTo>
                    <a:pt x="922" y="1360"/>
                  </a:lnTo>
                  <a:lnTo>
                    <a:pt x="929" y="1361"/>
                  </a:lnTo>
                  <a:lnTo>
                    <a:pt x="933" y="1362"/>
                  </a:lnTo>
                  <a:lnTo>
                    <a:pt x="938" y="1365"/>
                  </a:lnTo>
                  <a:lnTo>
                    <a:pt x="939" y="1367"/>
                  </a:lnTo>
                  <a:lnTo>
                    <a:pt x="943" y="1375"/>
                  </a:lnTo>
                  <a:lnTo>
                    <a:pt x="945" y="1385"/>
                  </a:lnTo>
                  <a:lnTo>
                    <a:pt x="948" y="1389"/>
                  </a:lnTo>
                  <a:lnTo>
                    <a:pt x="950" y="1392"/>
                  </a:lnTo>
                  <a:lnTo>
                    <a:pt x="952" y="1394"/>
                  </a:lnTo>
                  <a:lnTo>
                    <a:pt x="955" y="1396"/>
                  </a:lnTo>
                  <a:lnTo>
                    <a:pt x="967" y="1394"/>
                  </a:lnTo>
                  <a:lnTo>
                    <a:pt x="983" y="1394"/>
                  </a:lnTo>
                  <a:lnTo>
                    <a:pt x="1004" y="1394"/>
                  </a:lnTo>
                  <a:lnTo>
                    <a:pt x="1023" y="1394"/>
                  </a:lnTo>
                  <a:lnTo>
                    <a:pt x="1036" y="1396"/>
                  </a:lnTo>
                  <a:lnTo>
                    <a:pt x="1050" y="1398"/>
                  </a:lnTo>
                  <a:lnTo>
                    <a:pt x="1064" y="1403"/>
                  </a:lnTo>
                  <a:lnTo>
                    <a:pt x="1077" y="1410"/>
                  </a:lnTo>
                  <a:lnTo>
                    <a:pt x="1081" y="1412"/>
                  </a:lnTo>
                  <a:lnTo>
                    <a:pt x="1084" y="1415"/>
                  </a:lnTo>
                  <a:lnTo>
                    <a:pt x="1088" y="1418"/>
                  </a:lnTo>
                  <a:lnTo>
                    <a:pt x="1090" y="1424"/>
                  </a:lnTo>
                  <a:lnTo>
                    <a:pt x="1093" y="1429"/>
                  </a:lnTo>
                  <a:lnTo>
                    <a:pt x="1096" y="1434"/>
                  </a:lnTo>
                  <a:lnTo>
                    <a:pt x="1099" y="1437"/>
                  </a:lnTo>
                  <a:lnTo>
                    <a:pt x="1101" y="1438"/>
                  </a:lnTo>
                  <a:lnTo>
                    <a:pt x="1106" y="1440"/>
                  </a:lnTo>
                  <a:lnTo>
                    <a:pt x="1109" y="1442"/>
                  </a:lnTo>
                  <a:lnTo>
                    <a:pt x="1111" y="1447"/>
                  </a:lnTo>
                  <a:lnTo>
                    <a:pt x="1113" y="1450"/>
                  </a:lnTo>
                  <a:lnTo>
                    <a:pt x="1115" y="1454"/>
                  </a:lnTo>
                  <a:lnTo>
                    <a:pt x="1120" y="1455"/>
                  </a:lnTo>
                  <a:lnTo>
                    <a:pt x="1125" y="1455"/>
                  </a:lnTo>
                  <a:lnTo>
                    <a:pt x="1128" y="1453"/>
                  </a:lnTo>
                  <a:lnTo>
                    <a:pt x="1132" y="1450"/>
                  </a:lnTo>
                  <a:lnTo>
                    <a:pt x="1135" y="1448"/>
                  </a:lnTo>
                  <a:lnTo>
                    <a:pt x="1140" y="1448"/>
                  </a:lnTo>
                  <a:lnTo>
                    <a:pt x="1146" y="1450"/>
                  </a:lnTo>
                  <a:lnTo>
                    <a:pt x="1162" y="1457"/>
                  </a:lnTo>
                  <a:lnTo>
                    <a:pt x="1177" y="1462"/>
                  </a:lnTo>
                  <a:lnTo>
                    <a:pt x="1191" y="1462"/>
                  </a:lnTo>
                  <a:lnTo>
                    <a:pt x="1208" y="1461"/>
                  </a:lnTo>
                  <a:lnTo>
                    <a:pt x="1226" y="1460"/>
                  </a:lnTo>
                  <a:lnTo>
                    <a:pt x="1242" y="1459"/>
                  </a:lnTo>
                  <a:lnTo>
                    <a:pt x="1250" y="1459"/>
                  </a:lnTo>
                  <a:lnTo>
                    <a:pt x="1256" y="1460"/>
                  </a:lnTo>
                  <a:lnTo>
                    <a:pt x="1261" y="1462"/>
                  </a:lnTo>
                  <a:lnTo>
                    <a:pt x="1267" y="1465"/>
                  </a:lnTo>
                  <a:lnTo>
                    <a:pt x="1278" y="1471"/>
                  </a:lnTo>
                  <a:lnTo>
                    <a:pt x="1290" y="1476"/>
                  </a:lnTo>
                  <a:lnTo>
                    <a:pt x="1303" y="1485"/>
                  </a:lnTo>
                  <a:lnTo>
                    <a:pt x="1317" y="1493"/>
                  </a:lnTo>
                  <a:lnTo>
                    <a:pt x="1329" y="1501"/>
                  </a:lnTo>
                  <a:lnTo>
                    <a:pt x="1339" y="1510"/>
                  </a:lnTo>
                  <a:lnTo>
                    <a:pt x="1345" y="1516"/>
                  </a:lnTo>
                  <a:lnTo>
                    <a:pt x="1349" y="1519"/>
                  </a:lnTo>
                  <a:lnTo>
                    <a:pt x="1354" y="1522"/>
                  </a:lnTo>
                  <a:lnTo>
                    <a:pt x="1358" y="1522"/>
                  </a:lnTo>
                  <a:lnTo>
                    <a:pt x="1360" y="1523"/>
                  </a:lnTo>
                  <a:lnTo>
                    <a:pt x="1363" y="1523"/>
                  </a:lnTo>
                  <a:lnTo>
                    <a:pt x="1364" y="1525"/>
                  </a:lnTo>
                  <a:lnTo>
                    <a:pt x="1365" y="1528"/>
                  </a:lnTo>
                  <a:lnTo>
                    <a:pt x="1367" y="1534"/>
                  </a:lnTo>
                  <a:lnTo>
                    <a:pt x="1371" y="1542"/>
                  </a:lnTo>
                  <a:lnTo>
                    <a:pt x="1373" y="1549"/>
                  </a:lnTo>
                  <a:lnTo>
                    <a:pt x="1377" y="1555"/>
                  </a:lnTo>
                  <a:lnTo>
                    <a:pt x="1378" y="1557"/>
                  </a:lnTo>
                  <a:lnTo>
                    <a:pt x="1380" y="1559"/>
                  </a:lnTo>
                  <a:lnTo>
                    <a:pt x="1384" y="1560"/>
                  </a:lnTo>
                  <a:lnTo>
                    <a:pt x="1388" y="1560"/>
                  </a:lnTo>
                  <a:lnTo>
                    <a:pt x="1393" y="1561"/>
                  </a:lnTo>
                  <a:lnTo>
                    <a:pt x="1397" y="1563"/>
                  </a:lnTo>
                  <a:lnTo>
                    <a:pt x="1401" y="1567"/>
                  </a:lnTo>
                  <a:lnTo>
                    <a:pt x="1404" y="1572"/>
                  </a:lnTo>
                  <a:lnTo>
                    <a:pt x="1405" y="1574"/>
                  </a:lnTo>
                  <a:lnTo>
                    <a:pt x="1408" y="1575"/>
                  </a:lnTo>
                  <a:lnTo>
                    <a:pt x="1410" y="1576"/>
                  </a:lnTo>
                  <a:lnTo>
                    <a:pt x="1412" y="1576"/>
                  </a:lnTo>
                  <a:lnTo>
                    <a:pt x="1418" y="1575"/>
                  </a:lnTo>
                  <a:lnTo>
                    <a:pt x="1423" y="1572"/>
                  </a:lnTo>
                  <a:lnTo>
                    <a:pt x="1426" y="1569"/>
                  </a:lnTo>
                  <a:lnTo>
                    <a:pt x="1428" y="1567"/>
                  </a:lnTo>
                  <a:lnTo>
                    <a:pt x="1431" y="1566"/>
                  </a:lnTo>
                  <a:lnTo>
                    <a:pt x="1435" y="1564"/>
                  </a:lnTo>
                  <a:lnTo>
                    <a:pt x="1439" y="1566"/>
                  </a:lnTo>
                  <a:lnTo>
                    <a:pt x="1441" y="1567"/>
                  </a:lnTo>
                  <a:lnTo>
                    <a:pt x="1445" y="1572"/>
                  </a:lnTo>
                  <a:lnTo>
                    <a:pt x="1448" y="1578"/>
                  </a:lnTo>
                  <a:lnTo>
                    <a:pt x="1453" y="1589"/>
                  </a:lnTo>
                  <a:lnTo>
                    <a:pt x="1455" y="1600"/>
                  </a:lnTo>
                  <a:lnTo>
                    <a:pt x="1456" y="1608"/>
                  </a:lnTo>
                  <a:lnTo>
                    <a:pt x="1456" y="1617"/>
                  </a:lnTo>
                  <a:lnTo>
                    <a:pt x="1456" y="1620"/>
                  </a:lnTo>
                  <a:lnTo>
                    <a:pt x="1458" y="1622"/>
                  </a:lnTo>
                  <a:lnTo>
                    <a:pt x="1460" y="1623"/>
                  </a:lnTo>
                  <a:lnTo>
                    <a:pt x="1464" y="1623"/>
                  </a:lnTo>
                  <a:lnTo>
                    <a:pt x="1472" y="1619"/>
                  </a:lnTo>
                  <a:lnTo>
                    <a:pt x="1481" y="1613"/>
                  </a:lnTo>
                  <a:lnTo>
                    <a:pt x="1490" y="1606"/>
                  </a:lnTo>
                  <a:lnTo>
                    <a:pt x="1497" y="1598"/>
                  </a:lnTo>
                  <a:lnTo>
                    <a:pt x="1504" y="1589"/>
                  </a:lnTo>
                  <a:lnTo>
                    <a:pt x="1509" y="1582"/>
                  </a:lnTo>
                  <a:lnTo>
                    <a:pt x="1512" y="1579"/>
                  </a:lnTo>
                  <a:lnTo>
                    <a:pt x="1516" y="1576"/>
                  </a:lnTo>
                  <a:lnTo>
                    <a:pt x="1521" y="1574"/>
                  </a:lnTo>
                  <a:lnTo>
                    <a:pt x="1527" y="1573"/>
                  </a:lnTo>
                  <a:lnTo>
                    <a:pt x="1540" y="1573"/>
                  </a:lnTo>
                  <a:lnTo>
                    <a:pt x="1553" y="1575"/>
                  </a:lnTo>
                  <a:lnTo>
                    <a:pt x="1566" y="1578"/>
                  </a:lnTo>
                  <a:lnTo>
                    <a:pt x="1575" y="1581"/>
                  </a:lnTo>
                  <a:lnTo>
                    <a:pt x="1585" y="1585"/>
                  </a:lnTo>
                  <a:lnTo>
                    <a:pt x="1592" y="1588"/>
                  </a:lnTo>
                  <a:lnTo>
                    <a:pt x="1596" y="1589"/>
                  </a:lnTo>
                  <a:lnTo>
                    <a:pt x="1598" y="1589"/>
                  </a:lnTo>
                  <a:lnTo>
                    <a:pt x="1600" y="1589"/>
                  </a:lnTo>
                  <a:lnTo>
                    <a:pt x="1603" y="1588"/>
                  </a:lnTo>
                  <a:lnTo>
                    <a:pt x="1606" y="1583"/>
                  </a:lnTo>
                  <a:lnTo>
                    <a:pt x="1612" y="1575"/>
                  </a:lnTo>
                  <a:lnTo>
                    <a:pt x="1628" y="1561"/>
                  </a:lnTo>
                  <a:lnTo>
                    <a:pt x="1642" y="1547"/>
                  </a:lnTo>
                  <a:lnTo>
                    <a:pt x="1644" y="1542"/>
                  </a:lnTo>
                  <a:lnTo>
                    <a:pt x="1647" y="1537"/>
                  </a:lnTo>
                  <a:lnTo>
                    <a:pt x="1648" y="1534"/>
                  </a:lnTo>
                  <a:lnTo>
                    <a:pt x="1649" y="1529"/>
                  </a:lnTo>
                  <a:lnTo>
                    <a:pt x="1649" y="1522"/>
                  </a:lnTo>
                  <a:lnTo>
                    <a:pt x="1650" y="1516"/>
                  </a:lnTo>
                  <a:lnTo>
                    <a:pt x="1654" y="1511"/>
                  </a:lnTo>
                  <a:lnTo>
                    <a:pt x="1661" y="1506"/>
                  </a:lnTo>
                  <a:lnTo>
                    <a:pt x="1664" y="1503"/>
                  </a:lnTo>
                  <a:lnTo>
                    <a:pt x="1669" y="1500"/>
                  </a:lnTo>
                  <a:lnTo>
                    <a:pt x="1674" y="1500"/>
                  </a:lnTo>
                  <a:lnTo>
                    <a:pt x="1678" y="1501"/>
                  </a:lnTo>
                  <a:lnTo>
                    <a:pt x="1680" y="1505"/>
                  </a:lnTo>
                  <a:lnTo>
                    <a:pt x="1682" y="1509"/>
                  </a:lnTo>
                  <a:lnTo>
                    <a:pt x="1684" y="1513"/>
                  </a:lnTo>
                  <a:lnTo>
                    <a:pt x="1685" y="1518"/>
                  </a:lnTo>
                  <a:lnTo>
                    <a:pt x="1687" y="1530"/>
                  </a:lnTo>
                  <a:lnTo>
                    <a:pt x="1687" y="1543"/>
                  </a:lnTo>
                  <a:lnTo>
                    <a:pt x="1689" y="1542"/>
                  </a:lnTo>
                  <a:lnTo>
                    <a:pt x="1697" y="1536"/>
                  </a:lnTo>
                  <a:lnTo>
                    <a:pt x="1705" y="1528"/>
                  </a:lnTo>
                  <a:lnTo>
                    <a:pt x="1711" y="1518"/>
                  </a:lnTo>
                  <a:lnTo>
                    <a:pt x="1714" y="1511"/>
                  </a:lnTo>
                  <a:lnTo>
                    <a:pt x="1719" y="1504"/>
                  </a:lnTo>
                  <a:lnTo>
                    <a:pt x="1722" y="1501"/>
                  </a:lnTo>
                  <a:lnTo>
                    <a:pt x="1725" y="1500"/>
                  </a:lnTo>
                  <a:lnTo>
                    <a:pt x="1729" y="1500"/>
                  </a:lnTo>
                  <a:lnTo>
                    <a:pt x="1731" y="1504"/>
                  </a:lnTo>
                  <a:lnTo>
                    <a:pt x="1732" y="1511"/>
                  </a:lnTo>
                  <a:lnTo>
                    <a:pt x="1733" y="1524"/>
                  </a:lnTo>
                  <a:lnTo>
                    <a:pt x="1733" y="1530"/>
                  </a:lnTo>
                  <a:lnTo>
                    <a:pt x="1733" y="1537"/>
                  </a:lnTo>
                  <a:lnTo>
                    <a:pt x="1732" y="1543"/>
                  </a:lnTo>
                  <a:lnTo>
                    <a:pt x="1731" y="1548"/>
                  </a:lnTo>
                  <a:lnTo>
                    <a:pt x="1725" y="1556"/>
                  </a:lnTo>
                  <a:lnTo>
                    <a:pt x="1719" y="1563"/>
                  </a:lnTo>
                  <a:lnTo>
                    <a:pt x="1712" y="1570"/>
                  </a:lnTo>
                  <a:lnTo>
                    <a:pt x="1705" y="1575"/>
                  </a:lnTo>
                  <a:lnTo>
                    <a:pt x="1694" y="1583"/>
                  </a:lnTo>
                  <a:lnTo>
                    <a:pt x="1689" y="1589"/>
                  </a:lnTo>
                  <a:lnTo>
                    <a:pt x="1691" y="1599"/>
                  </a:lnTo>
                  <a:lnTo>
                    <a:pt x="1693" y="1608"/>
                  </a:lnTo>
                  <a:lnTo>
                    <a:pt x="1695" y="1619"/>
                  </a:lnTo>
                  <a:lnTo>
                    <a:pt x="1699" y="1630"/>
                  </a:lnTo>
                  <a:lnTo>
                    <a:pt x="1700" y="1633"/>
                  </a:lnTo>
                  <a:lnTo>
                    <a:pt x="1704" y="1635"/>
                  </a:lnTo>
                  <a:lnTo>
                    <a:pt x="1706" y="1636"/>
                  </a:lnTo>
                  <a:lnTo>
                    <a:pt x="1711" y="1633"/>
                  </a:lnTo>
                  <a:lnTo>
                    <a:pt x="1720" y="1629"/>
                  </a:lnTo>
                  <a:lnTo>
                    <a:pt x="1727" y="1627"/>
                  </a:lnTo>
                  <a:lnTo>
                    <a:pt x="1731" y="1627"/>
                  </a:lnTo>
                  <a:lnTo>
                    <a:pt x="1735" y="1629"/>
                  </a:lnTo>
                  <a:lnTo>
                    <a:pt x="1737" y="1632"/>
                  </a:lnTo>
                  <a:lnTo>
                    <a:pt x="1739" y="1636"/>
                  </a:lnTo>
                  <a:lnTo>
                    <a:pt x="1743" y="1644"/>
                  </a:lnTo>
                  <a:lnTo>
                    <a:pt x="1745" y="1649"/>
                  </a:lnTo>
                  <a:lnTo>
                    <a:pt x="1748" y="1649"/>
                  </a:lnTo>
                  <a:lnTo>
                    <a:pt x="1749" y="1649"/>
                  </a:lnTo>
                  <a:lnTo>
                    <a:pt x="1751" y="1646"/>
                  </a:lnTo>
                  <a:lnTo>
                    <a:pt x="1754" y="1644"/>
                  </a:lnTo>
                  <a:lnTo>
                    <a:pt x="1760" y="1637"/>
                  </a:lnTo>
                  <a:lnTo>
                    <a:pt x="1764" y="1635"/>
                  </a:lnTo>
                  <a:lnTo>
                    <a:pt x="1767" y="1633"/>
                  </a:lnTo>
                  <a:lnTo>
                    <a:pt x="1769" y="1635"/>
                  </a:lnTo>
                  <a:lnTo>
                    <a:pt x="1771" y="1636"/>
                  </a:lnTo>
                  <a:lnTo>
                    <a:pt x="1774" y="1637"/>
                  </a:lnTo>
                  <a:lnTo>
                    <a:pt x="1776" y="1639"/>
                  </a:lnTo>
                  <a:lnTo>
                    <a:pt x="1780" y="1639"/>
                  </a:lnTo>
                  <a:lnTo>
                    <a:pt x="1782" y="1639"/>
                  </a:lnTo>
                  <a:lnTo>
                    <a:pt x="1785" y="1637"/>
                  </a:lnTo>
                  <a:lnTo>
                    <a:pt x="1790" y="1631"/>
                  </a:lnTo>
                  <a:lnTo>
                    <a:pt x="1796" y="1622"/>
                  </a:lnTo>
                  <a:lnTo>
                    <a:pt x="1806" y="1606"/>
                  </a:lnTo>
                  <a:lnTo>
                    <a:pt x="1818" y="1587"/>
                  </a:lnTo>
                  <a:lnTo>
                    <a:pt x="1831" y="1566"/>
                  </a:lnTo>
                  <a:lnTo>
                    <a:pt x="1844" y="1548"/>
                  </a:lnTo>
                  <a:lnTo>
                    <a:pt x="1853" y="1537"/>
                  </a:lnTo>
                  <a:lnTo>
                    <a:pt x="1863" y="1525"/>
                  </a:lnTo>
                  <a:lnTo>
                    <a:pt x="1875" y="1513"/>
                  </a:lnTo>
                  <a:lnTo>
                    <a:pt x="1887" y="1500"/>
                  </a:lnTo>
                  <a:lnTo>
                    <a:pt x="1900" y="1488"/>
                  </a:lnTo>
                  <a:lnTo>
                    <a:pt x="1912" y="1478"/>
                  </a:lnTo>
                  <a:lnTo>
                    <a:pt x="1915" y="1475"/>
                  </a:lnTo>
                  <a:lnTo>
                    <a:pt x="1918" y="1475"/>
                  </a:lnTo>
                  <a:lnTo>
                    <a:pt x="1919" y="1478"/>
                  </a:lnTo>
                  <a:lnTo>
                    <a:pt x="1919" y="1484"/>
                  </a:lnTo>
                  <a:lnTo>
                    <a:pt x="1920" y="1494"/>
                  </a:lnTo>
                  <a:lnTo>
                    <a:pt x="1921" y="1506"/>
                  </a:lnTo>
                  <a:lnTo>
                    <a:pt x="1922" y="1517"/>
                  </a:lnTo>
                  <a:lnTo>
                    <a:pt x="1924" y="1526"/>
                  </a:lnTo>
                  <a:lnTo>
                    <a:pt x="1924" y="1532"/>
                  </a:lnTo>
                  <a:lnTo>
                    <a:pt x="1925" y="1536"/>
                  </a:lnTo>
                  <a:lnTo>
                    <a:pt x="1927" y="1538"/>
                  </a:lnTo>
                  <a:lnTo>
                    <a:pt x="1930" y="1539"/>
                  </a:lnTo>
                  <a:lnTo>
                    <a:pt x="1936" y="1539"/>
                  </a:lnTo>
                  <a:lnTo>
                    <a:pt x="1946" y="1538"/>
                  </a:lnTo>
                  <a:lnTo>
                    <a:pt x="1952" y="1538"/>
                  </a:lnTo>
                  <a:lnTo>
                    <a:pt x="1958" y="1538"/>
                  </a:lnTo>
                  <a:lnTo>
                    <a:pt x="1963" y="1539"/>
                  </a:lnTo>
                  <a:lnTo>
                    <a:pt x="1968" y="1541"/>
                  </a:lnTo>
                  <a:lnTo>
                    <a:pt x="1972" y="1543"/>
                  </a:lnTo>
                  <a:lnTo>
                    <a:pt x="1976" y="1545"/>
                  </a:lnTo>
                  <a:lnTo>
                    <a:pt x="1980" y="1549"/>
                  </a:lnTo>
                  <a:lnTo>
                    <a:pt x="1981" y="1554"/>
                  </a:lnTo>
                  <a:lnTo>
                    <a:pt x="1983" y="1561"/>
                  </a:lnTo>
                  <a:lnTo>
                    <a:pt x="1983" y="1567"/>
                  </a:lnTo>
                  <a:lnTo>
                    <a:pt x="1982" y="1572"/>
                  </a:lnTo>
                  <a:lnTo>
                    <a:pt x="1981" y="1578"/>
                  </a:lnTo>
                  <a:lnTo>
                    <a:pt x="1976" y="1587"/>
                  </a:lnTo>
                  <a:lnTo>
                    <a:pt x="1971" y="1594"/>
                  </a:lnTo>
                  <a:lnTo>
                    <a:pt x="1970" y="1598"/>
                  </a:lnTo>
                  <a:lnTo>
                    <a:pt x="1970" y="1601"/>
                  </a:lnTo>
                  <a:lnTo>
                    <a:pt x="1971" y="1604"/>
                  </a:lnTo>
                  <a:lnTo>
                    <a:pt x="1972" y="1607"/>
                  </a:lnTo>
                  <a:lnTo>
                    <a:pt x="1980" y="1613"/>
                  </a:lnTo>
                  <a:lnTo>
                    <a:pt x="1989" y="1618"/>
                  </a:lnTo>
                  <a:lnTo>
                    <a:pt x="1994" y="1622"/>
                  </a:lnTo>
                  <a:lnTo>
                    <a:pt x="1997" y="1626"/>
                  </a:lnTo>
                  <a:lnTo>
                    <a:pt x="2000" y="1630"/>
                  </a:lnTo>
                  <a:lnTo>
                    <a:pt x="2001" y="1635"/>
                  </a:lnTo>
                  <a:lnTo>
                    <a:pt x="2001" y="1641"/>
                  </a:lnTo>
                  <a:lnTo>
                    <a:pt x="2000" y="1645"/>
                  </a:lnTo>
                  <a:lnTo>
                    <a:pt x="1997" y="1650"/>
                  </a:lnTo>
                  <a:lnTo>
                    <a:pt x="1994" y="1654"/>
                  </a:lnTo>
                  <a:lnTo>
                    <a:pt x="1983" y="1663"/>
                  </a:lnTo>
                  <a:lnTo>
                    <a:pt x="1971" y="1676"/>
                  </a:lnTo>
                  <a:lnTo>
                    <a:pt x="1960" y="1688"/>
                  </a:lnTo>
                  <a:lnTo>
                    <a:pt x="1952" y="1698"/>
                  </a:lnTo>
                  <a:lnTo>
                    <a:pt x="1949" y="1705"/>
                  </a:lnTo>
                  <a:lnTo>
                    <a:pt x="1946" y="1712"/>
                  </a:lnTo>
                  <a:lnTo>
                    <a:pt x="1946" y="1715"/>
                  </a:lnTo>
                  <a:lnTo>
                    <a:pt x="1946" y="1719"/>
                  </a:lnTo>
                  <a:lnTo>
                    <a:pt x="1949" y="1721"/>
                  </a:lnTo>
                  <a:lnTo>
                    <a:pt x="1951" y="1723"/>
                  </a:lnTo>
                  <a:lnTo>
                    <a:pt x="1966" y="1726"/>
                  </a:lnTo>
                  <a:lnTo>
                    <a:pt x="1980" y="1731"/>
                  </a:lnTo>
                  <a:lnTo>
                    <a:pt x="1982" y="1733"/>
                  </a:lnTo>
                  <a:lnTo>
                    <a:pt x="1982" y="1736"/>
                  </a:lnTo>
                  <a:lnTo>
                    <a:pt x="1982" y="1740"/>
                  </a:lnTo>
                  <a:lnTo>
                    <a:pt x="1981" y="1744"/>
                  </a:lnTo>
                  <a:lnTo>
                    <a:pt x="1978" y="1753"/>
                  </a:lnTo>
                  <a:lnTo>
                    <a:pt x="1976" y="1764"/>
                  </a:lnTo>
                  <a:lnTo>
                    <a:pt x="1976" y="1770"/>
                  </a:lnTo>
                  <a:lnTo>
                    <a:pt x="1977" y="1776"/>
                  </a:lnTo>
                  <a:lnTo>
                    <a:pt x="1980" y="1782"/>
                  </a:lnTo>
                  <a:lnTo>
                    <a:pt x="1982" y="1787"/>
                  </a:lnTo>
                  <a:lnTo>
                    <a:pt x="1989" y="1796"/>
                  </a:lnTo>
                  <a:lnTo>
                    <a:pt x="1995" y="1802"/>
                  </a:lnTo>
                  <a:lnTo>
                    <a:pt x="2002" y="1806"/>
                  </a:lnTo>
                  <a:lnTo>
                    <a:pt x="2009" y="1806"/>
                  </a:lnTo>
                  <a:lnTo>
                    <a:pt x="2012" y="1806"/>
                  </a:lnTo>
                  <a:lnTo>
                    <a:pt x="2014" y="1805"/>
                  </a:lnTo>
                  <a:lnTo>
                    <a:pt x="2015" y="1803"/>
                  </a:lnTo>
                  <a:lnTo>
                    <a:pt x="2016" y="1801"/>
                  </a:lnTo>
                  <a:lnTo>
                    <a:pt x="2018" y="1795"/>
                  </a:lnTo>
                  <a:lnTo>
                    <a:pt x="2020" y="1790"/>
                  </a:lnTo>
                  <a:lnTo>
                    <a:pt x="2021" y="1787"/>
                  </a:lnTo>
                  <a:lnTo>
                    <a:pt x="2023" y="1786"/>
                  </a:lnTo>
                  <a:lnTo>
                    <a:pt x="2025" y="1784"/>
                  </a:lnTo>
                  <a:lnTo>
                    <a:pt x="2028" y="1783"/>
                  </a:lnTo>
                  <a:lnTo>
                    <a:pt x="2033" y="1786"/>
                  </a:lnTo>
                  <a:lnTo>
                    <a:pt x="2039" y="1790"/>
                  </a:lnTo>
                  <a:lnTo>
                    <a:pt x="2044" y="1796"/>
                  </a:lnTo>
                  <a:lnTo>
                    <a:pt x="2048" y="1803"/>
                  </a:lnTo>
                  <a:lnTo>
                    <a:pt x="2053" y="1809"/>
                  </a:lnTo>
                  <a:lnTo>
                    <a:pt x="2057" y="1814"/>
                  </a:lnTo>
                  <a:lnTo>
                    <a:pt x="2058" y="1815"/>
                  </a:lnTo>
                  <a:lnTo>
                    <a:pt x="2060" y="1815"/>
                  </a:lnTo>
                  <a:lnTo>
                    <a:pt x="2063" y="1815"/>
                  </a:lnTo>
                  <a:lnTo>
                    <a:pt x="2065" y="1814"/>
                  </a:lnTo>
                  <a:lnTo>
                    <a:pt x="2072" y="1808"/>
                  </a:lnTo>
                  <a:lnTo>
                    <a:pt x="2077" y="1806"/>
                  </a:lnTo>
                  <a:lnTo>
                    <a:pt x="2082" y="1805"/>
                  </a:lnTo>
                  <a:lnTo>
                    <a:pt x="2084" y="1806"/>
                  </a:lnTo>
                  <a:lnTo>
                    <a:pt x="2085" y="1805"/>
                  </a:lnTo>
                  <a:lnTo>
                    <a:pt x="2088" y="1797"/>
                  </a:lnTo>
                  <a:lnTo>
                    <a:pt x="2089" y="1789"/>
                  </a:lnTo>
                  <a:lnTo>
                    <a:pt x="2094" y="1781"/>
                  </a:lnTo>
                  <a:lnTo>
                    <a:pt x="2113" y="1762"/>
                  </a:lnTo>
                  <a:lnTo>
                    <a:pt x="2128" y="1746"/>
                  </a:lnTo>
                  <a:lnTo>
                    <a:pt x="2130" y="1743"/>
                  </a:lnTo>
                  <a:lnTo>
                    <a:pt x="2134" y="1739"/>
                  </a:lnTo>
                  <a:lnTo>
                    <a:pt x="2136" y="1737"/>
                  </a:lnTo>
                  <a:lnTo>
                    <a:pt x="2140" y="1734"/>
                  </a:lnTo>
                  <a:lnTo>
                    <a:pt x="2148" y="1732"/>
                  </a:lnTo>
                  <a:lnTo>
                    <a:pt x="2157" y="1730"/>
                  </a:lnTo>
                  <a:lnTo>
                    <a:pt x="2167" y="1728"/>
                  </a:lnTo>
                  <a:lnTo>
                    <a:pt x="2177" y="1727"/>
                  </a:lnTo>
                  <a:lnTo>
                    <a:pt x="2182" y="1726"/>
                  </a:lnTo>
                  <a:lnTo>
                    <a:pt x="2186" y="1724"/>
                  </a:lnTo>
                  <a:lnTo>
                    <a:pt x="2190" y="1720"/>
                  </a:lnTo>
                  <a:lnTo>
                    <a:pt x="2192" y="1714"/>
                  </a:lnTo>
                  <a:lnTo>
                    <a:pt x="2196" y="1702"/>
                  </a:lnTo>
                  <a:lnTo>
                    <a:pt x="2197" y="1690"/>
                  </a:lnTo>
                  <a:lnTo>
                    <a:pt x="2198" y="1685"/>
                  </a:lnTo>
                  <a:lnTo>
                    <a:pt x="2199" y="1680"/>
                  </a:lnTo>
                  <a:lnTo>
                    <a:pt x="2202" y="1676"/>
                  </a:lnTo>
                  <a:lnTo>
                    <a:pt x="2204" y="1674"/>
                  </a:lnTo>
                  <a:lnTo>
                    <a:pt x="2209" y="1671"/>
                  </a:lnTo>
                  <a:lnTo>
                    <a:pt x="2214" y="1671"/>
                  </a:lnTo>
                  <a:lnTo>
                    <a:pt x="2218" y="1671"/>
                  </a:lnTo>
                  <a:lnTo>
                    <a:pt x="2224" y="1671"/>
                  </a:lnTo>
                  <a:lnTo>
                    <a:pt x="2235" y="1673"/>
                  </a:lnTo>
                  <a:lnTo>
                    <a:pt x="2245" y="1676"/>
                  </a:lnTo>
                  <a:lnTo>
                    <a:pt x="2256" y="1677"/>
                  </a:lnTo>
                  <a:lnTo>
                    <a:pt x="2273" y="1679"/>
                  </a:lnTo>
                  <a:lnTo>
                    <a:pt x="2281" y="1677"/>
                  </a:lnTo>
                  <a:lnTo>
                    <a:pt x="2291" y="1676"/>
                  </a:lnTo>
                  <a:lnTo>
                    <a:pt x="2299" y="1674"/>
                  </a:lnTo>
                  <a:lnTo>
                    <a:pt x="2306" y="1671"/>
                  </a:lnTo>
                  <a:lnTo>
                    <a:pt x="2318" y="1663"/>
                  </a:lnTo>
                  <a:lnTo>
                    <a:pt x="2329" y="1654"/>
                  </a:lnTo>
                  <a:lnTo>
                    <a:pt x="2336" y="1649"/>
                  </a:lnTo>
                  <a:lnTo>
                    <a:pt x="2342" y="1645"/>
                  </a:lnTo>
                  <a:lnTo>
                    <a:pt x="2350" y="1644"/>
                  </a:lnTo>
                  <a:lnTo>
                    <a:pt x="2359" y="1645"/>
                  </a:lnTo>
                  <a:lnTo>
                    <a:pt x="2367" y="1646"/>
                  </a:lnTo>
                  <a:lnTo>
                    <a:pt x="2375" y="1648"/>
                  </a:lnTo>
                  <a:lnTo>
                    <a:pt x="2384" y="1648"/>
                  </a:lnTo>
                  <a:lnTo>
                    <a:pt x="2392" y="1646"/>
                  </a:lnTo>
                  <a:lnTo>
                    <a:pt x="2406" y="1643"/>
                  </a:lnTo>
                  <a:lnTo>
                    <a:pt x="2421" y="1638"/>
                  </a:lnTo>
                  <a:lnTo>
                    <a:pt x="2426" y="1635"/>
                  </a:lnTo>
                  <a:lnTo>
                    <a:pt x="2432" y="1631"/>
                  </a:lnTo>
                  <a:lnTo>
                    <a:pt x="2437" y="1627"/>
                  </a:lnTo>
                  <a:lnTo>
                    <a:pt x="2440" y="1625"/>
                  </a:lnTo>
                  <a:lnTo>
                    <a:pt x="2441" y="1622"/>
                  </a:lnTo>
                  <a:lnTo>
                    <a:pt x="2441" y="1619"/>
                  </a:lnTo>
                  <a:lnTo>
                    <a:pt x="2437" y="1617"/>
                  </a:lnTo>
                  <a:lnTo>
                    <a:pt x="2432" y="1616"/>
                  </a:lnTo>
                  <a:lnTo>
                    <a:pt x="2426" y="1614"/>
                  </a:lnTo>
                  <a:lnTo>
                    <a:pt x="2422" y="1612"/>
                  </a:lnTo>
                  <a:lnTo>
                    <a:pt x="2419" y="1610"/>
                  </a:lnTo>
                  <a:lnTo>
                    <a:pt x="2418" y="1607"/>
                  </a:lnTo>
                  <a:lnTo>
                    <a:pt x="2418" y="1604"/>
                  </a:lnTo>
                  <a:lnTo>
                    <a:pt x="2418" y="1601"/>
                  </a:lnTo>
                  <a:lnTo>
                    <a:pt x="2419" y="1598"/>
                  </a:lnTo>
                  <a:lnTo>
                    <a:pt x="2422" y="1595"/>
                  </a:lnTo>
                  <a:lnTo>
                    <a:pt x="2425" y="1591"/>
                  </a:lnTo>
                  <a:lnTo>
                    <a:pt x="2430" y="1588"/>
                  </a:lnTo>
                  <a:lnTo>
                    <a:pt x="2436" y="1588"/>
                  </a:lnTo>
                  <a:lnTo>
                    <a:pt x="2443" y="1591"/>
                  </a:lnTo>
                  <a:lnTo>
                    <a:pt x="2447" y="1592"/>
                  </a:lnTo>
                  <a:lnTo>
                    <a:pt x="2450" y="1593"/>
                  </a:lnTo>
                  <a:lnTo>
                    <a:pt x="2453" y="1593"/>
                  </a:lnTo>
                  <a:lnTo>
                    <a:pt x="2454" y="1592"/>
                  </a:lnTo>
                  <a:lnTo>
                    <a:pt x="2455" y="1589"/>
                  </a:lnTo>
                  <a:lnTo>
                    <a:pt x="2455" y="1587"/>
                  </a:lnTo>
                  <a:lnTo>
                    <a:pt x="2454" y="1585"/>
                  </a:lnTo>
                  <a:lnTo>
                    <a:pt x="2453" y="1581"/>
                  </a:lnTo>
                  <a:lnTo>
                    <a:pt x="2451" y="1578"/>
                  </a:lnTo>
                  <a:lnTo>
                    <a:pt x="2451" y="1574"/>
                  </a:lnTo>
                  <a:lnTo>
                    <a:pt x="2453" y="1570"/>
                  </a:lnTo>
                  <a:lnTo>
                    <a:pt x="2455" y="1568"/>
                  </a:lnTo>
                  <a:lnTo>
                    <a:pt x="2460" y="1563"/>
                  </a:lnTo>
                  <a:lnTo>
                    <a:pt x="2467" y="1560"/>
                  </a:lnTo>
                  <a:lnTo>
                    <a:pt x="2474" y="1559"/>
                  </a:lnTo>
                  <a:lnTo>
                    <a:pt x="2484" y="1560"/>
                  </a:lnTo>
                  <a:lnTo>
                    <a:pt x="2487" y="1561"/>
                  </a:lnTo>
                  <a:lnTo>
                    <a:pt x="2492" y="1563"/>
                  </a:lnTo>
                  <a:lnTo>
                    <a:pt x="2497" y="1566"/>
                  </a:lnTo>
                  <a:lnTo>
                    <a:pt x="2501" y="1569"/>
                  </a:lnTo>
                  <a:lnTo>
                    <a:pt x="2505" y="1573"/>
                  </a:lnTo>
                  <a:lnTo>
                    <a:pt x="2510" y="1574"/>
                  </a:lnTo>
                  <a:lnTo>
                    <a:pt x="2513" y="1575"/>
                  </a:lnTo>
                  <a:lnTo>
                    <a:pt x="2517" y="1574"/>
                  </a:lnTo>
                  <a:lnTo>
                    <a:pt x="2520" y="1573"/>
                  </a:lnTo>
                  <a:lnTo>
                    <a:pt x="2523" y="1569"/>
                  </a:lnTo>
                  <a:lnTo>
                    <a:pt x="2523" y="1566"/>
                  </a:lnTo>
                  <a:lnTo>
                    <a:pt x="2524" y="1561"/>
                  </a:lnTo>
                  <a:lnTo>
                    <a:pt x="2522" y="1549"/>
                  </a:lnTo>
                  <a:lnTo>
                    <a:pt x="2520" y="1536"/>
                  </a:lnTo>
                  <a:lnTo>
                    <a:pt x="2518" y="1530"/>
                  </a:lnTo>
                  <a:lnTo>
                    <a:pt x="2517" y="1524"/>
                  </a:lnTo>
                  <a:lnTo>
                    <a:pt x="2514" y="1519"/>
                  </a:lnTo>
                  <a:lnTo>
                    <a:pt x="2512" y="1517"/>
                  </a:lnTo>
                  <a:lnTo>
                    <a:pt x="2510" y="1513"/>
                  </a:lnTo>
                  <a:lnTo>
                    <a:pt x="2508" y="1511"/>
                  </a:lnTo>
                  <a:lnTo>
                    <a:pt x="2507" y="1509"/>
                  </a:lnTo>
                  <a:lnTo>
                    <a:pt x="2508" y="1507"/>
                  </a:lnTo>
                  <a:lnTo>
                    <a:pt x="2510" y="1505"/>
                  </a:lnTo>
                  <a:lnTo>
                    <a:pt x="2512" y="1504"/>
                  </a:lnTo>
                  <a:lnTo>
                    <a:pt x="2516" y="1504"/>
                  </a:lnTo>
                  <a:lnTo>
                    <a:pt x="2520" y="1504"/>
                  </a:lnTo>
                  <a:lnTo>
                    <a:pt x="2532" y="1506"/>
                  </a:lnTo>
                  <a:lnTo>
                    <a:pt x="2544" y="1510"/>
                  </a:lnTo>
                  <a:lnTo>
                    <a:pt x="2556" y="1513"/>
                  </a:lnTo>
                  <a:lnTo>
                    <a:pt x="2563" y="1518"/>
                  </a:lnTo>
                  <a:lnTo>
                    <a:pt x="2568" y="1519"/>
                  </a:lnTo>
                  <a:lnTo>
                    <a:pt x="2573" y="1520"/>
                  </a:lnTo>
                  <a:lnTo>
                    <a:pt x="2579" y="1520"/>
                  </a:lnTo>
                  <a:lnTo>
                    <a:pt x="2585" y="1520"/>
                  </a:lnTo>
                  <a:lnTo>
                    <a:pt x="2592" y="1519"/>
                  </a:lnTo>
                  <a:lnTo>
                    <a:pt x="2598" y="1517"/>
                  </a:lnTo>
                  <a:lnTo>
                    <a:pt x="2602" y="1515"/>
                  </a:lnTo>
                  <a:lnTo>
                    <a:pt x="2607" y="1511"/>
                  </a:lnTo>
                  <a:lnTo>
                    <a:pt x="2613" y="1504"/>
                  </a:lnTo>
                  <a:lnTo>
                    <a:pt x="2620" y="1493"/>
                  </a:lnTo>
                  <a:lnTo>
                    <a:pt x="2624" y="1486"/>
                  </a:lnTo>
                  <a:lnTo>
                    <a:pt x="2627" y="1476"/>
                  </a:lnTo>
                  <a:lnTo>
                    <a:pt x="2631" y="1466"/>
                  </a:lnTo>
                  <a:lnTo>
                    <a:pt x="2633" y="1453"/>
                  </a:lnTo>
                  <a:lnTo>
                    <a:pt x="2637" y="1442"/>
                  </a:lnTo>
                  <a:lnTo>
                    <a:pt x="2639" y="1436"/>
                  </a:lnTo>
                  <a:lnTo>
                    <a:pt x="2643" y="1433"/>
                  </a:lnTo>
                  <a:lnTo>
                    <a:pt x="2646" y="1430"/>
                  </a:lnTo>
                  <a:lnTo>
                    <a:pt x="2659" y="1430"/>
                  </a:lnTo>
                  <a:lnTo>
                    <a:pt x="2680" y="1429"/>
                  </a:lnTo>
                  <a:lnTo>
                    <a:pt x="2700" y="1425"/>
                  </a:lnTo>
                  <a:lnTo>
                    <a:pt x="2713" y="1423"/>
                  </a:lnTo>
                  <a:lnTo>
                    <a:pt x="2721" y="1424"/>
                  </a:lnTo>
                  <a:lnTo>
                    <a:pt x="2727" y="1425"/>
                  </a:lnTo>
                  <a:lnTo>
                    <a:pt x="2734" y="1431"/>
                  </a:lnTo>
                  <a:lnTo>
                    <a:pt x="2741" y="1438"/>
                  </a:lnTo>
                  <a:lnTo>
                    <a:pt x="2746" y="1446"/>
                  </a:lnTo>
                  <a:lnTo>
                    <a:pt x="2752" y="1452"/>
                  </a:lnTo>
                  <a:lnTo>
                    <a:pt x="2758" y="1457"/>
                  </a:lnTo>
                  <a:lnTo>
                    <a:pt x="2766" y="1463"/>
                  </a:lnTo>
                  <a:lnTo>
                    <a:pt x="2772" y="1466"/>
                  </a:lnTo>
                  <a:lnTo>
                    <a:pt x="2781" y="1468"/>
                  </a:lnTo>
                  <a:lnTo>
                    <a:pt x="2790" y="1469"/>
                  </a:lnTo>
                  <a:lnTo>
                    <a:pt x="2801" y="1469"/>
                  </a:lnTo>
                  <a:lnTo>
                    <a:pt x="2809" y="1468"/>
                  </a:lnTo>
                  <a:lnTo>
                    <a:pt x="2816" y="1467"/>
                  </a:lnTo>
                  <a:lnTo>
                    <a:pt x="2821" y="1466"/>
                  </a:lnTo>
                  <a:lnTo>
                    <a:pt x="2826" y="1465"/>
                  </a:lnTo>
                  <a:lnTo>
                    <a:pt x="2833" y="1461"/>
                  </a:lnTo>
                  <a:lnTo>
                    <a:pt x="2841" y="1457"/>
                  </a:lnTo>
                  <a:lnTo>
                    <a:pt x="2848" y="1455"/>
                  </a:lnTo>
                  <a:lnTo>
                    <a:pt x="2867" y="1427"/>
                  </a:lnTo>
                  <a:close/>
                </a:path>
              </a:pathLst>
            </a:custGeom>
            <a:grpFill/>
            <a:ln w="9525">
              <a:solidFill>
                <a:schemeClr val="bg1"/>
              </a:solidFill>
              <a:round/>
              <a:headEnd/>
              <a:tailEnd/>
            </a:ln>
          </p:spPr>
          <p:txBody>
            <a:bodyPr/>
            <a:lstStyle/>
            <a:p>
              <a:endParaRPr lang="zh-CN" altLang="en-US"/>
            </a:p>
          </p:txBody>
        </p:sp>
        <p:sp>
          <p:nvSpPr>
            <p:cNvPr id="31" name="山东">
              <a:extLst>
                <a:ext uri="{FF2B5EF4-FFF2-40B4-BE49-F238E27FC236}">
                  <a16:creationId xmlns:a16="http://schemas.microsoft.com/office/drawing/2014/main" xmlns="" id="{D2A80456-EC51-43AC-8B70-8251A4FF1880}"/>
                </a:ext>
              </a:extLst>
            </p:cNvPr>
            <p:cNvSpPr>
              <a:spLocks/>
            </p:cNvSpPr>
            <p:nvPr/>
          </p:nvSpPr>
          <p:spPr bwMode="auto">
            <a:xfrm>
              <a:off x="6188151" y="3791148"/>
              <a:ext cx="685808" cy="438173"/>
            </a:xfrm>
            <a:custGeom>
              <a:avLst/>
              <a:gdLst>
                <a:gd name="T0" fmla="*/ 831 w 2606"/>
                <a:gd name="T1" fmla="*/ 153 h 1671"/>
                <a:gd name="T2" fmla="*/ 614 w 2606"/>
                <a:gd name="T3" fmla="*/ 197 h 1671"/>
                <a:gd name="T4" fmla="*/ 432 w 2606"/>
                <a:gd name="T5" fmla="*/ 342 h 1671"/>
                <a:gd name="T6" fmla="*/ 367 w 2606"/>
                <a:gd name="T7" fmla="*/ 411 h 1671"/>
                <a:gd name="T8" fmla="*/ 252 w 2606"/>
                <a:gd name="T9" fmla="*/ 665 h 1671"/>
                <a:gd name="T10" fmla="*/ 153 w 2606"/>
                <a:gd name="T11" fmla="*/ 883 h 1671"/>
                <a:gd name="T12" fmla="*/ 157 w 2606"/>
                <a:gd name="T13" fmla="*/ 1075 h 1671"/>
                <a:gd name="T14" fmla="*/ 237 w 2606"/>
                <a:gd name="T15" fmla="*/ 1070 h 1671"/>
                <a:gd name="T16" fmla="*/ 400 w 2606"/>
                <a:gd name="T17" fmla="*/ 1024 h 1671"/>
                <a:gd name="T18" fmla="*/ 286 w 2606"/>
                <a:gd name="T19" fmla="*/ 1117 h 1671"/>
                <a:gd name="T20" fmla="*/ 164 w 2606"/>
                <a:gd name="T21" fmla="*/ 1251 h 1671"/>
                <a:gd name="T22" fmla="*/ 27 w 2606"/>
                <a:gd name="T23" fmla="*/ 1393 h 1671"/>
                <a:gd name="T24" fmla="*/ 73 w 2606"/>
                <a:gd name="T25" fmla="*/ 1491 h 1671"/>
                <a:gd name="T26" fmla="*/ 213 w 2606"/>
                <a:gd name="T27" fmla="*/ 1586 h 1671"/>
                <a:gd name="T28" fmla="*/ 427 w 2606"/>
                <a:gd name="T29" fmla="*/ 1633 h 1671"/>
                <a:gd name="T30" fmla="*/ 550 w 2606"/>
                <a:gd name="T31" fmla="*/ 1564 h 1671"/>
                <a:gd name="T32" fmla="*/ 658 w 2606"/>
                <a:gd name="T33" fmla="*/ 1426 h 1671"/>
                <a:gd name="T34" fmla="*/ 701 w 2606"/>
                <a:gd name="T35" fmla="*/ 1437 h 1671"/>
                <a:gd name="T36" fmla="*/ 811 w 2606"/>
                <a:gd name="T37" fmla="*/ 1602 h 1671"/>
                <a:gd name="T38" fmla="*/ 1004 w 2606"/>
                <a:gd name="T39" fmla="*/ 1657 h 1671"/>
                <a:gd name="T40" fmla="*/ 1063 w 2606"/>
                <a:gd name="T41" fmla="*/ 1579 h 1671"/>
                <a:gd name="T42" fmla="*/ 1187 w 2606"/>
                <a:gd name="T43" fmla="*/ 1652 h 1671"/>
                <a:gd name="T44" fmla="*/ 1275 w 2606"/>
                <a:gd name="T45" fmla="*/ 1602 h 1671"/>
                <a:gd name="T46" fmla="*/ 1378 w 2606"/>
                <a:gd name="T47" fmla="*/ 1499 h 1671"/>
                <a:gd name="T48" fmla="*/ 1489 w 2606"/>
                <a:gd name="T49" fmla="*/ 1343 h 1671"/>
                <a:gd name="T50" fmla="*/ 1623 w 2606"/>
                <a:gd name="T51" fmla="*/ 1208 h 1671"/>
                <a:gd name="T52" fmla="*/ 1675 w 2606"/>
                <a:gd name="T53" fmla="*/ 1085 h 1671"/>
                <a:gd name="T54" fmla="*/ 1741 w 2606"/>
                <a:gd name="T55" fmla="*/ 1026 h 1671"/>
                <a:gd name="T56" fmla="*/ 1774 w 2606"/>
                <a:gd name="T57" fmla="*/ 964 h 1671"/>
                <a:gd name="T58" fmla="*/ 1824 w 2606"/>
                <a:gd name="T59" fmla="*/ 913 h 1671"/>
                <a:gd name="T60" fmla="*/ 1774 w 2606"/>
                <a:gd name="T61" fmla="*/ 823 h 1671"/>
                <a:gd name="T62" fmla="*/ 1847 w 2606"/>
                <a:gd name="T63" fmla="*/ 800 h 1671"/>
                <a:gd name="T64" fmla="*/ 1886 w 2606"/>
                <a:gd name="T65" fmla="*/ 879 h 1671"/>
                <a:gd name="T66" fmla="*/ 1982 w 2606"/>
                <a:gd name="T67" fmla="*/ 800 h 1671"/>
                <a:gd name="T68" fmla="*/ 2006 w 2606"/>
                <a:gd name="T69" fmla="*/ 675 h 1671"/>
                <a:gd name="T70" fmla="*/ 2040 w 2606"/>
                <a:gd name="T71" fmla="*/ 681 h 1671"/>
                <a:gd name="T72" fmla="*/ 1990 w 2606"/>
                <a:gd name="T73" fmla="*/ 641 h 1671"/>
                <a:gd name="T74" fmla="*/ 2059 w 2606"/>
                <a:gd name="T75" fmla="*/ 628 h 1671"/>
                <a:gd name="T76" fmla="*/ 2204 w 2606"/>
                <a:gd name="T77" fmla="*/ 495 h 1671"/>
                <a:gd name="T78" fmla="*/ 2241 w 2606"/>
                <a:gd name="T79" fmla="*/ 531 h 1671"/>
                <a:gd name="T80" fmla="*/ 2373 w 2606"/>
                <a:gd name="T81" fmla="*/ 397 h 1671"/>
                <a:gd name="T82" fmla="*/ 2440 w 2606"/>
                <a:gd name="T83" fmla="*/ 381 h 1671"/>
                <a:gd name="T84" fmla="*/ 2536 w 2606"/>
                <a:gd name="T85" fmla="*/ 458 h 1671"/>
                <a:gd name="T86" fmla="*/ 2541 w 2606"/>
                <a:gd name="T87" fmla="*/ 376 h 1671"/>
                <a:gd name="T88" fmla="*/ 2579 w 2606"/>
                <a:gd name="T89" fmla="*/ 294 h 1671"/>
                <a:gd name="T90" fmla="*/ 2592 w 2606"/>
                <a:gd name="T91" fmla="*/ 187 h 1671"/>
                <a:gd name="T92" fmla="*/ 2428 w 2606"/>
                <a:gd name="T93" fmla="*/ 162 h 1671"/>
                <a:gd name="T94" fmla="*/ 2347 w 2606"/>
                <a:gd name="T95" fmla="*/ 220 h 1671"/>
                <a:gd name="T96" fmla="*/ 2188 w 2606"/>
                <a:gd name="T97" fmla="*/ 212 h 1671"/>
                <a:gd name="T98" fmla="*/ 2070 w 2606"/>
                <a:gd name="T99" fmla="*/ 138 h 1671"/>
                <a:gd name="T100" fmla="*/ 1975 w 2606"/>
                <a:gd name="T101" fmla="*/ 81 h 1671"/>
                <a:gd name="T102" fmla="*/ 1761 w 2606"/>
                <a:gd name="T103" fmla="*/ 159 h 1671"/>
                <a:gd name="T104" fmla="*/ 1734 w 2606"/>
                <a:gd name="T105" fmla="*/ 264 h 1671"/>
                <a:gd name="T106" fmla="*/ 1665 w 2606"/>
                <a:gd name="T107" fmla="*/ 376 h 1671"/>
                <a:gd name="T108" fmla="*/ 1427 w 2606"/>
                <a:gd name="T109" fmla="*/ 440 h 1671"/>
                <a:gd name="T110" fmla="*/ 1344 w 2606"/>
                <a:gd name="T111" fmla="*/ 226 h 1671"/>
                <a:gd name="T112" fmla="*/ 1369 w 2606"/>
                <a:gd name="T113" fmla="*/ 142 h 1671"/>
                <a:gd name="T114" fmla="*/ 1251 w 2606"/>
                <a:gd name="T115" fmla="*/ 4 h 1671"/>
                <a:gd name="T116" fmla="*/ 1145 w 2606"/>
                <a:gd name="T117" fmla="*/ 42 h 1671"/>
                <a:gd name="T118" fmla="*/ 1023 w 2606"/>
                <a:gd name="T119" fmla="*/ 115 h 1671"/>
                <a:gd name="T120" fmla="*/ 961 w 2606"/>
                <a:gd name="T121" fmla="*/ 51 h 1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06" h="1671">
                  <a:moveTo>
                    <a:pt x="923" y="0"/>
                  </a:moveTo>
                  <a:lnTo>
                    <a:pt x="923" y="12"/>
                  </a:lnTo>
                  <a:lnTo>
                    <a:pt x="921" y="27"/>
                  </a:lnTo>
                  <a:lnTo>
                    <a:pt x="918" y="36"/>
                  </a:lnTo>
                  <a:lnTo>
                    <a:pt x="913" y="43"/>
                  </a:lnTo>
                  <a:lnTo>
                    <a:pt x="906" y="50"/>
                  </a:lnTo>
                  <a:lnTo>
                    <a:pt x="898" y="56"/>
                  </a:lnTo>
                  <a:lnTo>
                    <a:pt x="892" y="60"/>
                  </a:lnTo>
                  <a:lnTo>
                    <a:pt x="885" y="64"/>
                  </a:lnTo>
                  <a:lnTo>
                    <a:pt x="874" y="71"/>
                  </a:lnTo>
                  <a:lnTo>
                    <a:pt x="865" y="80"/>
                  </a:lnTo>
                  <a:lnTo>
                    <a:pt x="860" y="83"/>
                  </a:lnTo>
                  <a:lnTo>
                    <a:pt x="856" y="88"/>
                  </a:lnTo>
                  <a:lnTo>
                    <a:pt x="853" y="93"/>
                  </a:lnTo>
                  <a:lnTo>
                    <a:pt x="850" y="98"/>
                  </a:lnTo>
                  <a:lnTo>
                    <a:pt x="848" y="102"/>
                  </a:lnTo>
                  <a:lnTo>
                    <a:pt x="847" y="107"/>
                  </a:lnTo>
                  <a:lnTo>
                    <a:pt x="843" y="118"/>
                  </a:lnTo>
                  <a:lnTo>
                    <a:pt x="840" y="127"/>
                  </a:lnTo>
                  <a:lnTo>
                    <a:pt x="837" y="137"/>
                  </a:lnTo>
                  <a:lnTo>
                    <a:pt x="835" y="145"/>
                  </a:lnTo>
                  <a:lnTo>
                    <a:pt x="833" y="150"/>
                  </a:lnTo>
                  <a:lnTo>
                    <a:pt x="831" y="153"/>
                  </a:lnTo>
                  <a:lnTo>
                    <a:pt x="829" y="157"/>
                  </a:lnTo>
                  <a:lnTo>
                    <a:pt x="827" y="159"/>
                  </a:lnTo>
                  <a:lnTo>
                    <a:pt x="822" y="163"/>
                  </a:lnTo>
                  <a:lnTo>
                    <a:pt x="817" y="164"/>
                  </a:lnTo>
                  <a:lnTo>
                    <a:pt x="812" y="165"/>
                  </a:lnTo>
                  <a:lnTo>
                    <a:pt x="806" y="167"/>
                  </a:lnTo>
                  <a:lnTo>
                    <a:pt x="795" y="169"/>
                  </a:lnTo>
                  <a:lnTo>
                    <a:pt x="784" y="170"/>
                  </a:lnTo>
                  <a:lnTo>
                    <a:pt x="772" y="173"/>
                  </a:lnTo>
                  <a:lnTo>
                    <a:pt x="760" y="174"/>
                  </a:lnTo>
                  <a:lnTo>
                    <a:pt x="747" y="175"/>
                  </a:lnTo>
                  <a:lnTo>
                    <a:pt x="732" y="177"/>
                  </a:lnTo>
                  <a:lnTo>
                    <a:pt x="720" y="180"/>
                  </a:lnTo>
                  <a:lnTo>
                    <a:pt x="707" y="183"/>
                  </a:lnTo>
                  <a:lnTo>
                    <a:pt x="693" y="186"/>
                  </a:lnTo>
                  <a:lnTo>
                    <a:pt x="679" y="189"/>
                  </a:lnTo>
                  <a:lnTo>
                    <a:pt x="666" y="190"/>
                  </a:lnTo>
                  <a:lnTo>
                    <a:pt x="654" y="190"/>
                  </a:lnTo>
                  <a:lnTo>
                    <a:pt x="642" y="192"/>
                  </a:lnTo>
                  <a:lnTo>
                    <a:pt x="630" y="193"/>
                  </a:lnTo>
                  <a:lnTo>
                    <a:pt x="625" y="194"/>
                  </a:lnTo>
                  <a:lnTo>
                    <a:pt x="620" y="195"/>
                  </a:lnTo>
                  <a:lnTo>
                    <a:pt x="614" y="197"/>
                  </a:lnTo>
                  <a:lnTo>
                    <a:pt x="608" y="201"/>
                  </a:lnTo>
                  <a:lnTo>
                    <a:pt x="603" y="205"/>
                  </a:lnTo>
                  <a:lnTo>
                    <a:pt x="598" y="209"/>
                  </a:lnTo>
                  <a:lnTo>
                    <a:pt x="594" y="215"/>
                  </a:lnTo>
                  <a:lnTo>
                    <a:pt x="590" y="222"/>
                  </a:lnTo>
                  <a:lnTo>
                    <a:pt x="576" y="250"/>
                  </a:lnTo>
                  <a:lnTo>
                    <a:pt x="563" y="274"/>
                  </a:lnTo>
                  <a:lnTo>
                    <a:pt x="557" y="284"/>
                  </a:lnTo>
                  <a:lnTo>
                    <a:pt x="548" y="294"/>
                  </a:lnTo>
                  <a:lnTo>
                    <a:pt x="540" y="302"/>
                  </a:lnTo>
                  <a:lnTo>
                    <a:pt x="531" y="310"/>
                  </a:lnTo>
                  <a:lnTo>
                    <a:pt x="512" y="325"/>
                  </a:lnTo>
                  <a:lnTo>
                    <a:pt x="499" y="335"/>
                  </a:lnTo>
                  <a:lnTo>
                    <a:pt x="491" y="339"/>
                  </a:lnTo>
                  <a:lnTo>
                    <a:pt x="484" y="340"/>
                  </a:lnTo>
                  <a:lnTo>
                    <a:pt x="477" y="339"/>
                  </a:lnTo>
                  <a:lnTo>
                    <a:pt x="468" y="337"/>
                  </a:lnTo>
                  <a:lnTo>
                    <a:pt x="459" y="333"/>
                  </a:lnTo>
                  <a:lnTo>
                    <a:pt x="452" y="331"/>
                  </a:lnTo>
                  <a:lnTo>
                    <a:pt x="446" y="331"/>
                  </a:lnTo>
                  <a:lnTo>
                    <a:pt x="440" y="333"/>
                  </a:lnTo>
                  <a:lnTo>
                    <a:pt x="437" y="337"/>
                  </a:lnTo>
                  <a:lnTo>
                    <a:pt x="432" y="342"/>
                  </a:lnTo>
                  <a:lnTo>
                    <a:pt x="427" y="352"/>
                  </a:lnTo>
                  <a:lnTo>
                    <a:pt x="421" y="363"/>
                  </a:lnTo>
                  <a:lnTo>
                    <a:pt x="419" y="370"/>
                  </a:lnTo>
                  <a:lnTo>
                    <a:pt x="418" y="375"/>
                  </a:lnTo>
                  <a:lnTo>
                    <a:pt x="418" y="379"/>
                  </a:lnTo>
                  <a:lnTo>
                    <a:pt x="419" y="384"/>
                  </a:lnTo>
                  <a:lnTo>
                    <a:pt x="421" y="390"/>
                  </a:lnTo>
                  <a:lnTo>
                    <a:pt x="425" y="396"/>
                  </a:lnTo>
                  <a:lnTo>
                    <a:pt x="427" y="400"/>
                  </a:lnTo>
                  <a:lnTo>
                    <a:pt x="430" y="403"/>
                  </a:lnTo>
                  <a:lnTo>
                    <a:pt x="430" y="405"/>
                  </a:lnTo>
                  <a:lnTo>
                    <a:pt x="428" y="407"/>
                  </a:lnTo>
                  <a:lnTo>
                    <a:pt x="426" y="409"/>
                  </a:lnTo>
                  <a:lnTo>
                    <a:pt x="424" y="411"/>
                  </a:lnTo>
                  <a:lnTo>
                    <a:pt x="419" y="414"/>
                  </a:lnTo>
                  <a:lnTo>
                    <a:pt x="415" y="415"/>
                  </a:lnTo>
                  <a:lnTo>
                    <a:pt x="412" y="415"/>
                  </a:lnTo>
                  <a:lnTo>
                    <a:pt x="407" y="415"/>
                  </a:lnTo>
                  <a:lnTo>
                    <a:pt x="399" y="413"/>
                  </a:lnTo>
                  <a:lnTo>
                    <a:pt x="389" y="411"/>
                  </a:lnTo>
                  <a:lnTo>
                    <a:pt x="380" y="410"/>
                  </a:lnTo>
                  <a:lnTo>
                    <a:pt x="371" y="410"/>
                  </a:lnTo>
                  <a:lnTo>
                    <a:pt x="367" y="411"/>
                  </a:lnTo>
                  <a:lnTo>
                    <a:pt x="363" y="414"/>
                  </a:lnTo>
                  <a:lnTo>
                    <a:pt x="358" y="417"/>
                  </a:lnTo>
                  <a:lnTo>
                    <a:pt x="354" y="422"/>
                  </a:lnTo>
                  <a:lnTo>
                    <a:pt x="346" y="434"/>
                  </a:lnTo>
                  <a:lnTo>
                    <a:pt x="338" y="448"/>
                  </a:lnTo>
                  <a:lnTo>
                    <a:pt x="330" y="466"/>
                  </a:lnTo>
                  <a:lnTo>
                    <a:pt x="321" y="485"/>
                  </a:lnTo>
                  <a:lnTo>
                    <a:pt x="313" y="508"/>
                  </a:lnTo>
                  <a:lnTo>
                    <a:pt x="306" y="533"/>
                  </a:lnTo>
                  <a:lnTo>
                    <a:pt x="301" y="555"/>
                  </a:lnTo>
                  <a:lnTo>
                    <a:pt x="296" y="574"/>
                  </a:lnTo>
                  <a:lnTo>
                    <a:pt x="294" y="580"/>
                  </a:lnTo>
                  <a:lnTo>
                    <a:pt x="292" y="586"/>
                  </a:lnTo>
                  <a:lnTo>
                    <a:pt x="288" y="591"/>
                  </a:lnTo>
                  <a:lnTo>
                    <a:pt x="285" y="597"/>
                  </a:lnTo>
                  <a:lnTo>
                    <a:pt x="277" y="606"/>
                  </a:lnTo>
                  <a:lnTo>
                    <a:pt x="271" y="616"/>
                  </a:lnTo>
                  <a:lnTo>
                    <a:pt x="267" y="630"/>
                  </a:lnTo>
                  <a:lnTo>
                    <a:pt x="263" y="644"/>
                  </a:lnTo>
                  <a:lnTo>
                    <a:pt x="261" y="650"/>
                  </a:lnTo>
                  <a:lnTo>
                    <a:pt x="258" y="656"/>
                  </a:lnTo>
                  <a:lnTo>
                    <a:pt x="256" y="661"/>
                  </a:lnTo>
                  <a:lnTo>
                    <a:pt x="252" y="665"/>
                  </a:lnTo>
                  <a:lnTo>
                    <a:pt x="235" y="676"/>
                  </a:lnTo>
                  <a:lnTo>
                    <a:pt x="214" y="688"/>
                  </a:lnTo>
                  <a:lnTo>
                    <a:pt x="204" y="694"/>
                  </a:lnTo>
                  <a:lnTo>
                    <a:pt x="194" y="701"/>
                  </a:lnTo>
                  <a:lnTo>
                    <a:pt x="185" y="711"/>
                  </a:lnTo>
                  <a:lnTo>
                    <a:pt x="178" y="722"/>
                  </a:lnTo>
                  <a:lnTo>
                    <a:pt x="162" y="747"/>
                  </a:lnTo>
                  <a:lnTo>
                    <a:pt x="147" y="774"/>
                  </a:lnTo>
                  <a:lnTo>
                    <a:pt x="140" y="787"/>
                  </a:lnTo>
                  <a:lnTo>
                    <a:pt x="134" y="799"/>
                  </a:lnTo>
                  <a:lnTo>
                    <a:pt x="129" y="812"/>
                  </a:lnTo>
                  <a:lnTo>
                    <a:pt x="126" y="823"/>
                  </a:lnTo>
                  <a:lnTo>
                    <a:pt x="125" y="832"/>
                  </a:lnTo>
                  <a:lnTo>
                    <a:pt x="125" y="842"/>
                  </a:lnTo>
                  <a:lnTo>
                    <a:pt x="125" y="850"/>
                  </a:lnTo>
                  <a:lnTo>
                    <a:pt x="126" y="856"/>
                  </a:lnTo>
                  <a:lnTo>
                    <a:pt x="130" y="867"/>
                  </a:lnTo>
                  <a:lnTo>
                    <a:pt x="132" y="874"/>
                  </a:lnTo>
                  <a:lnTo>
                    <a:pt x="135" y="876"/>
                  </a:lnTo>
                  <a:lnTo>
                    <a:pt x="137" y="877"/>
                  </a:lnTo>
                  <a:lnTo>
                    <a:pt x="140" y="880"/>
                  </a:lnTo>
                  <a:lnTo>
                    <a:pt x="143" y="881"/>
                  </a:lnTo>
                  <a:lnTo>
                    <a:pt x="153" y="883"/>
                  </a:lnTo>
                  <a:lnTo>
                    <a:pt x="163" y="889"/>
                  </a:lnTo>
                  <a:lnTo>
                    <a:pt x="169" y="893"/>
                  </a:lnTo>
                  <a:lnTo>
                    <a:pt x="174" y="898"/>
                  </a:lnTo>
                  <a:lnTo>
                    <a:pt x="179" y="902"/>
                  </a:lnTo>
                  <a:lnTo>
                    <a:pt x="182" y="908"/>
                  </a:lnTo>
                  <a:lnTo>
                    <a:pt x="188" y="919"/>
                  </a:lnTo>
                  <a:lnTo>
                    <a:pt x="193" y="931"/>
                  </a:lnTo>
                  <a:lnTo>
                    <a:pt x="198" y="947"/>
                  </a:lnTo>
                  <a:lnTo>
                    <a:pt x="200" y="958"/>
                  </a:lnTo>
                  <a:lnTo>
                    <a:pt x="203" y="965"/>
                  </a:lnTo>
                  <a:lnTo>
                    <a:pt x="204" y="974"/>
                  </a:lnTo>
                  <a:lnTo>
                    <a:pt x="204" y="986"/>
                  </a:lnTo>
                  <a:lnTo>
                    <a:pt x="200" y="1001"/>
                  </a:lnTo>
                  <a:lnTo>
                    <a:pt x="197" y="1010"/>
                  </a:lnTo>
                  <a:lnTo>
                    <a:pt x="192" y="1021"/>
                  </a:lnTo>
                  <a:lnTo>
                    <a:pt x="187" y="1029"/>
                  </a:lnTo>
                  <a:lnTo>
                    <a:pt x="182" y="1035"/>
                  </a:lnTo>
                  <a:lnTo>
                    <a:pt x="173" y="1043"/>
                  </a:lnTo>
                  <a:lnTo>
                    <a:pt x="164" y="1050"/>
                  </a:lnTo>
                  <a:lnTo>
                    <a:pt x="162" y="1054"/>
                  </a:lnTo>
                  <a:lnTo>
                    <a:pt x="160" y="1060"/>
                  </a:lnTo>
                  <a:lnTo>
                    <a:pt x="159" y="1068"/>
                  </a:lnTo>
                  <a:lnTo>
                    <a:pt x="157" y="1075"/>
                  </a:lnTo>
                  <a:lnTo>
                    <a:pt x="157" y="1091"/>
                  </a:lnTo>
                  <a:lnTo>
                    <a:pt x="156" y="1106"/>
                  </a:lnTo>
                  <a:lnTo>
                    <a:pt x="157" y="1110"/>
                  </a:lnTo>
                  <a:lnTo>
                    <a:pt x="160" y="1114"/>
                  </a:lnTo>
                  <a:lnTo>
                    <a:pt x="164" y="1116"/>
                  </a:lnTo>
                  <a:lnTo>
                    <a:pt x="169" y="1116"/>
                  </a:lnTo>
                  <a:lnTo>
                    <a:pt x="174" y="1115"/>
                  </a:lnTo>
                  <a:lnTo>
                    <a:pt x="180" y="1113"/>
                  </a:lnTo>
                  <a:lnTo>
                    <a:pt x="184" y="1108"/>
                  </a:lnTo>
                  <a:lnTo>
                    <a:pt x="186" y="1101"/>
                  </a:lnTo>
                  <a:lnTo>
                    <a:pt x="187" y="1089"/>
                  </a:lnTo>
                  <a:lnTo>
                    <a:pt x="186" y="1075"/>
                  </a:lnTo>
                  <a:lnTo>
                    <a:pt x="186" y="1069"/>
                  </a:lnTo>
                  <a:lnTo>
                    <a:pt x="187" y="1063"/>
                  </a:lnTo>
                  <a:lnTo>
                    <a:pt x="189" y="1057"/>
                  </a:lnTo>
                  <a:lnTo>
                    <a:pt x="192" y="1052"/>
                  </a:lnTo>
                  <a:lnTo>
                    <a:pt x="195" y="1052"/>
                  </a:lnTo>
                  <a:lnTo>
                    <a:pt x="201" y="1053"/>
                  </a:lnTo>
                  <a:lnTo>
                    <a:pt x="207" y="1056"/>
                  </a:lnTo>
                  <a:lnTo>
                    <a:pt x="214" y="1059"/>
                  </a:lnTo>
                  <a:lnTo>
                    <a:pt x="224" y="1064"/>
                  </a:lnTo>
                  <a:lnTo>
                    <a:pt x="232" y="1069"/>
                  </a:lnTo>
                  <a:lnTo>
                    <a:pt x="237" y="1070"/>
                  </a:lnTo>
                  <a:lnTo>
                    <a:pt x="241" y="1070"/>
                  </a:lnTo>
                  <a:lnTo>
                    <a:pt x="244" y="1070"/>
                  </a:lnTo>
                  <a:lnTo>
                    <a:pt x="248" y="1068"/>
                  </a:lnTo>
                  <a:lnTo>
                    <a:pt x="256" y="1060"/>
                  </a:lnTo>
                  <a:lnTo>
                    <a:pt x="269" y="1051"/>
                  </a:lnTo>
                  <a:lnTo>
                    <a:pt x="286" y="1040"/>
                  </a:lnTo>
                  <a:lnTo>
                    <a:pt x="307" y="1029"/>
                  </a:lnTo>
                  <a:lnTo>
                    <a:pt x="327" y="1021"/>
                  </a:lnTo>
                  <a:lnTo>
                    <a:pt x="343" y="1014"/>
                  </a:lnTo>
                  <a:lnTo>
                    <a:pt x="357" y="1007"/>
                  </a:lnTo>
                  <a:lnTo>
                    <a:pt x="371" y="1000"/>
                  </a:lnTo>
                  <a:lnTo>
                    <a:pt x="386" y="991"/>
                  </a:lnTo>
                  <a:lnTo>
                    <a:pt x="396" y="987"/>
                  </a:lnTo>
                  <a:lnTo>
                    <a:pt x="405" y="984"/>
                  </a:lnTo>
                  <a:lnTo>
                    <a:pt x="409" y="984"/>
                  </a:lnTo>
                  <a:lnTo>
                    <a:pt x="412" y="986"/>
                  </a:lnTo>
                  <a:lnTo>
                    <a:pt x="413" y="986"/>
                  </a:lnTo>
                  <a:lnTo>
                    <a:pt x="413" y="988"/>
                  </a:lnTo>
                  <a:lnTo>
                    <a:pt x="413" y="989"/>
                  </a:lnTo>
                  <a:lnTo>
                    <a:pt x="412" y="999"/>
                  </a:lnTo>
                  <a:lnTo>
                    <a:pt x="407" y="1012"/>
                  </a:lnTo>
                  <a:lnTo>
                    <a:pt x="405" y="1019"/>
                  </a:lnTo>
                  <a:lnTo>
                    <a:pt x="400" y="1024"/>
                  </a:lnTo>
                  <a:lnTo>
                    <a:pt x="395" y="1027"/>
                  </a:lnTo>
                  <a:lnTo>
                    <a:pt x="389" y="1031"/>
                  </a:lnTo>
                  <a:lnTo>
                    <a:pt x="376" y="1034"/>
                  </a:lnTo>
                  <a:lnTo>
                    <a:pt x="364" y="1035"/>
                  </a:lnTo>
                  <a:lnTo>
                    <a:pt x="359" y="1038"/>
                  </a:lnTo>
                  <a:lnTo>
                    <a:pt x="356" y="1040"/>
                  </a:lnTo>
                  <a:lnTo>
                    <a:pt x="352" y="1043"/>
                  </a:lnTo>
                  <a:lnTo>
                    <a:pt x="349" y="1047"/>
                  </a:lnTo>
                  <a:lnTo>
                    <a:pt x="345" y="1052"/>
                  </a:lnTo>
                  <a:lnTo>
                    <a:pt x="344" y="1058"/>
                  </a:lnTo>
                  <a:lnTo>
                    <a:pt x="342" y="1064"/>
                  </a:lnTo>
                  <a:lnTo>
                    <a:pt x="340" y="1071"/>
                  </a:lnTo>
                  <a:lnTo>
                    <a:pt x="339" y="1077"/>
                  </a:lnTo>
                  <a:lnTo>
                    <a:pt x="336" y="1081"/>
                  </a:lnTo>
                  <a:lnTo>
                    <a:pt x="333" y="1084"/>
                  </a:lnTo>
                  <a:lnTo>
                    <a:pt x="329" y="1087"/>
                  </a:lnTo>
                  <a:lnTo>
                    <a:pt x="319" y="1089"/>
                  </a:lnTo>
                  <a:lnTo>
                    <a:pt x="310" y="1089"/>
                  </a:lnTo>
                  <a:lnTo>
                    <a:pt x="305" y="1090"/>
                  </a:lnTo>
                  <a:lnTo>
                    <a:pt x="300" y="1094"/>
                  </a:lnTo>
                  <a:lnTo>
                    <a:pt x="296" y="1098"/>
                  </a:lnTo>
                  <a:lnTo>
                    <a:pt x="293" y="1104"/>
                  </a:lnTo>
                  <a:lnTo>
                    <a:pt x="286" y="1117"/>
                  </a:lnTo>
                  <a:lnTo>
                    <a:pt x="281" y="1129"/>
                  </a:lnTo>
                  <a:lnTo>
                    <a:pt x="279" y="1134"/>
                  </a:lnTo>
                  <a:lnTo>
                    <a:pt x="276" y="1138"/>
                  </a:lnTo>
                  <a:lnTo>
                    <a:pt x="274" y="1141"/>
                  </a:lnTo>
                  <a:lnTo>
                    <a:pt x="270" y="1142"/>
                  </a:lnTo>
                  <a:lnTo>
                    <a:pt x="262" y="1145"/>
                  </a:lnTo>
                  <a:lnTo>
                    <a:pt x="252" y="1144"/>
                  </a:lnTo>
                  <a:lnTo>
                    <a:pt x="248" y="1144"/>
                  </a:lnTo>
                  <a:lnTo>
                    <a:pt x="242" y="1145"/>
                  </a:lnTo>
                  <a:lnTo>
                    <a:pt x="237" y="1146"/>
                  </a:lnTo>
                  <a:lnTo>
                    <a:pt x="232" y="1148"/>
                  </a:lnTo>
                  <a:lnTo>
                    <a:pt x="223" y="1154"/>
                  </a:lnTo>
                  <a:lnTo>
                    <a:pt x="216" y="1161"/>
                  </a:lnTo>
                  <a:lnTo>
                    <a:pt x="203" y="1172"/>
                  </a:lnTo>
                  <a:lnTo>
                    <a:pt x="189" y="1184"/>
                  </a:lnTo>
                  <a:lnTo>
                    <a:pt x="184" y="1191"/>
                  </a:lnTo>
                  <a:lnTo>
                    <a:pt x="178" y="1198"/>
                  </a:lnTo>
                  <a:lnTo>
                    <a:pt x="173" y="1204"/>
                  </a:lnTo>
                  <a:lnTo>
                    <a:pt x="168" y="1215"/>
                  </a:lnTo>
                  <a:lnTo>
                    <a:pt x="164" y="1226"/>
                  </a:lnTo>
                  <a:lnTo>
                    <a:pt x="163" y="1235"/>
                  </a:lnTo>
                  <a:lnTo>
                    <a:pt x="163" y="1243"/>
                  </a:lnTo>
                  <a:lnTo>
                    <a:pt x="164" y="1251"/>
                  </a:lnTo>
                  <a:lnTo>
                    <a:pt x="164" y="1255"/>
                  </a:lnTo>
                  <a:lnTo>
                    <a:pt x="163" y="1259"/>
                  </a:lnTo>
                  <a:lnTo>
                    <a:pt x="160" y="1264"/>
                  </a:lnTo>
                  <a:lnTo>
                    <a:pt x="155" y="1268"/>
                  </a:lnTo>
                  <a:lnTo>
                    <a:pt x="144" y="1278"/>
                  </a:lnTo>
                  <a:lnTo>
                    <a:pt x="136" y="1285"/>
                  </a:lnTo>
                  <a:lnTo>
                    <a:pt x="129" y="1290"/>
                  </a:lnTo>
                  <a:lnTo>
                    <a:pt x="124" y="1292"/>
                  </a:lnTo>
                  <a:lnTo>
                    <a:pt x="119" y="1293"/>
                  </a:lnTo>
                  <a:lnTo>
                    <a:pt x="113" y="1293"/>
                  </a:lnTo>
                  <a:lnTo>
                    <a:pt x="109" y="1295"/>
                  </a:lnTo>
                  <a:lnTo>
                    <a:pt x="100" y="1298"/>
                  </a:lnTo>
                  <a:lnTo>
                    <a:pt x="92" y="1304"/>
                  </a:lnTo>
                  <a:lnTo>
                    <a:pt x="80" y="1314"/>
                  </a:lnTo>
                  <a:lnTo>
                    <a:pt x="75" y="1319"/>
                  </a:lnTo>
                  <a:lnTo>
                    <a:pt x="72" y="1325"/>
                  </a:lnTo>
                  <a:lnTo>
                    <a:pt x="69" y="1330"/>
                  </a:lnTo>
                  <a:lnTo>
                    <a:pt x="68" y="1335"/>
                  </a:lnTo>
                  <a:lnTo>
                    <a:pt x="66" y="1344"/>
                  </a:lnTo>
                  <a:lnTo>
                    <a:pt x="62" y="1353"/>
                  </a:lnTo>
                  <a:lnTo>
                    <a:pt x="54" y="1365"/>
                  </a:lnTo>
                  <a:lnTo>
                    <a:pt x="41" y="1379"/>
                  </a:lnTo>
                  <a:lnTo>
                    <a:pt x="27" y="1393"/>
                  </a:lnTo>
                  <a:lnTo>
                    <a:pt x="17" y="1404"/>
                  </a:lnTo>
                  <a:lnTo>
                    <a:pt x="14" y="1407"/>
                  </a:lnTo>
                  <a:lnTo>
                    <a:pt x="11" y="1412"/>
                  </a:lnTo>
                  <a:lnTo>
                    <a:pt x="10" y="1418"/>
                  </a:lnTo>
                  <a:lnTo>
                    <a:pt x="10" y="1423"/>
                  </a:lnTo>
                  <a:lnTo>
                    <a:pt x="10" y="1434"/>
                  </a:lnTo>
                  <a:lnTo>
                    <a:pt x="10" y="1443"/>
                  </a:lnTo>
                  <a:lnTo>
                    <a:pt x="9" y="1449"/>
                  </a:lnTo>
                  <a:lnTo>
                    <a:pt x="8" y="1455"/>
                  </a:lnTo>
                  <a:lnTo>
                    <a:pt x="5" y="1461"/>
                  </a:lnTo>
                  <a:lnTo>
                    <a:pt x="3" y="1468"/>
                  </a:lnTo>
                  <a:lnTo>
                    <a:pt x="0" y="1474"/>
                  </a:lnTo>
                  <a:lnTo>
                    <a:pt x="0" y="1478"/>
                  </a:lnTo>
                  <a:lnTo>
                    <a:pt x="4" y="1479"/>
                  </a:lnTo>
                  <a:lnTo>
                    <a:pt x="11" y="1481"/>
                  </a:lnTo>
                  <a:lnTo>
                    <a:pt x="22" y="1485"/>
                  </a:lnTo>
                  <a:lnTo>
                    <a:pt x="34" y="1488"/>
                  </a:lnTo>
                  <a:lnTo>
                    <a:pt x="44" y="1492"/>
                  </a:lnTo>
                  <a:lnTo>
                    <a:pt x="54" y="1494"/>
                  </a:lnTo>
                  <a:lnTo>
                    <a:pt x="60" y="1494"/>
                  </a:lnTo>
                  <a:lnTo>
                    <a:pt x="65" y="1494"/>
                  </a:lnTo>
                  <a:lnTo>
                    <a:pt x="68" y="1493"/>
                  </a:lnTo>
                  <a:lnTo>
                    <a:pt x="73" y="1491"/>
                  </a:lnTo>
                  <a:lnTo>
                    <a:pt x="80" y="1487"/>
                  </a:lnTo>
                  <a:lnTo>
                    <a:pt x="87" y="1484"/>
                  </a:lnTo>
                  <a:lnTo>
                    <a:pt x="92" y="1482"/>
                  </a:lnTo>
                  <a:lnTo>
                    <a:pt x="97" y="1482"/>
                  </a:lnTo>
                  <a:lnTo>
                    <a:pt x="100" y="1484"/>
                  </a:lnTo>
                  <a:lnTo>
                    <a:pt x="105" y="1485"/>
                  </a:lnTo>
                  <a:lnTo>
                    <a:pt x="110" y="1486"/>
                  </a:lnTo>
                  <a:lnTo>
                    <a:pt x="113" y="1489"/>
                  </a:lnTo>
                  <a:lnTo>
                    <a:pt x="117" y="1493"/>
                  </a:lnTo>
                  <a:lnTo>
                    <a:pt x="122" y="1499"/>
                  </a:lnTo>
                  <a:lnTo>
                    <a:pt x="129" y="1512"/>
                  </a:lnTo>
                  <a:lnTo>
                    <a:pt x="137" y="1526"/>
                  </a:lnTo>
                  <a:lnTo>
                    <a:pt x="142" y="1533"/>
                  </a:lnTo>
                  <a:lnTo>
                    <a:pt x="147" y="1539"/>
                  </a:lnTo>
                  <a:lnTo>
                    <a:pt x="153" y="1544"/>
                  </a:lnTo>
                  <a:lnTo>
                    <a:pt x="159" y="1547"/>
                  </a:lnTo>
                  <a:lnTo>
                    <a:pt x="173" y="1549"/>
                  </a:lnTo>
                  <a:lnTo>
                    <a:pt x="188" y="1554"/>
                  </a:lnTo>
                  <a:lnTo>
                    <a:pt x="195" y="1557"/>
                  </a:lnTo>
                  <a:lnTo>
                    <a:pt x="201" y="1561"/>
                  </a:lnTo>
                  <a:lnTo>
                    <a:pt x="206" y="1567"/>
                  </a:lnTo>
                  <a:lnTo>
                    <a:pt x="210" y="1573"/>
                  </a:lnTo>
                  <a:lnTo>
                    <a:pt x="213" y="1586"/>
                  </a:lnTo>
                  <a:lnTo>
                    <a:pt x="217" y="1598"/>
                  </a:lnTo>
                  <a:lnTo>
                    <a:pt x="222" y="1611"/>
                  </a:lnTo>
                  <a:lnTo>
                    <a:pt x="226" y="1625"/>
                  </a:lnTo>
                  <a:lnTo>
                    <a:pt x="231" y="1631"/>
                  </a:lnTo>
                  <a:lnTo>
                    <a:pt x="235" y="1637"/>
                  </a:lnTo>
                  <a:lnTo>
                    <a:pt x="239" y="1642"/>
                  </a:lnTo>
                  <a:lnTo>
                    <a:pt x="245" y="1645"/>
                  </a:lnTo>
                  <a:lnTo>
                    <a:pt x="251" y="1649"/>
                  </a:lnTo>
                  <a:lnTo>
                    <a:pt x="257" y="1651"/>
                  </a:lnTo>
                  <a:lnTo>
                    <a:pt x="263" y="1652"/>
                  </a:lnTo>
                  <a:lnTo>
                    <a:pt x="269" y="1652"/>
                  </a:lnTo>
                  <a:lnTo>
                    <a:pt x="286" y="1652"/>
                  </a:lnTo>
                  <a:lnTo>
                    <a:pt x="307" y="1651"/>
                  </a:lnTo>
                  <a:lnTo>
                    <a:pt x="329" y="1650"/>
                  </a:lnTo>
                  <a:lnTo>
                    <a:pt x="345" y="1651"/>
                  </a:lnTo>
                  <a:lnTo>
                    <a:pt x="357" y="1652"/>
                  </a:lnTo>
                  <a:lnTo>
                    <a:pt x="367" y="1652"/>
                  </a:lnTo>
                  <a:lnTo>
                    <a:pt x="375" y="1650"/>
                  </a:lnTo>
                  <a:lnTo>
                    <a:pt x="384" y="1645"/>
                  </a:lnTo>
                  <a:lnTo>
                    <a:pt x="396" y="1639"/>
                  </a:lnTo>
                  <a:lnTo>
                    <a:pt x="412" y="1634"/>
                  </a:lnTo>
                  <a:lnTo>
                    <a:pt x="419" y="1633"/>
                  </a:lnTo>
                  <a:lnTo>
                    <a:pt x="427" y="1633"/>
                  </a:lnTo>
                  <a:lnTo>
                    <a:pt x="434" y="1633"/>
                  </a:lnTo>
                  <a:lnTo>
                    <a:pt x="440" y="1634"/>
                  </a:lnTo>
                  <a:lnTo>
                    <a:pt x="451" y="1638"/>
                  </a:lnTo>
                  <a:lnTo>
                    <a:pt x="462" y="1644"/>
                  </a:lnTo>
                  <a:lnTo>
                    <a:pt x="470" y="1649"/>
                  </a:lnTo>
                  <a:lnTo>
                    <a:pt x="478" y="1652"/>
                  </a:lnTo>
                  <a:lnTo>
                    <a:pt x="487" y="1656"/>
                  </a:lnTo>
                  <a:lnTo>
                    <a:pt x="491" y="1657"/>
                  </a:lnTo>
                  <a:lnTo>
                    <a:pt x="494" y="1657"/>
                  </a:lnTo>
                  <a:lnTo>
                    <a:pt x="496" y="1655"/>
                  </a:lnTo>
                  <a:lnTo>
                    <a:pt x="500" y="1650"/>
                  </a:lnTo>
                  <a:lnTo>
                    <a:pt x="504" y="1644"/>
                  </a:lnTo>
                  <a:lnTo>
                    <a:pt x="509" y="1637"/>
                  </a:lnTo>
                  <a:lnTo>
                    <a:pt x="514" y="1632"/>
                  </a:lnTo>
                  <a:lnTo>
                    <a:pt x="525" y="1624"/>
                  </a:lnTo>
                  <a:lnTo>
                    <a:pt x="538" y="1614"/>
                  </a:lnTo>
                  <a:lnTo>
                    <a:pt x="544" y="1611"/>
                  </a:lnTo>
                  <a:lnTo>
                    <a:pt x="547" y="1607"/>
                  </a:lnTo>
                  <a:lnTo>
                    <a:pt x="548" y="1601"/>
                  </a:lnTo>
                  <a:lnTo>
                    <a:pt x="547" y="1590"/>
                  </a:lnTo>
                  <a:lnTo>
                    <a:pt x="547" y="1582"/>
                  </a:lnTo>
                  <a:lnTo>
                    <a:pt x="547" y="1573"/>
                  </a:lnTo>
                  <a:lnTo>
                    <a:pt x="550" y="1564"/>
                  </a:lnTo>
                  <a:lnTo>
                    <a:pt x="553" y="1558"/>
                  </a:lnTo>
                  <a:lnTo>
                    <a:pt x="560" y="1547"/>
                  </a:lnTo>
                  <a:lnTo>
                    <a:pt x="565" y="1536"/>
                  </a:lnTo>
                  <a:lnTo>
                    <a:pt x="569" y="1524"/>
                  </a:lnTo>
                  <a:lnTo>
                    <a:pt x="571" y="1512"/>
                  </a:lnTo>
                  <a:lnTo>
                    <a:pt x="575" y="1506"/>
                  </a:lnTo>
                  <a:lnTo>
                    <a:pt x="579" y="1501"/>
                  </a:lnTo>
                  <a:lnTo>
                    <a:pt x="586" y="1497"/>
                  </a:lnTo>
                  <a:lnTo>
                    <a:pt x="596" y="1492"/>
                  </a:lnTo>
                  <a:lnTo>
                    <a:pt x="614" y="1485"/>
                  </a:lnTo>
                  <a:lnTo>
                    <a:pt x="630" y="1478"/>
                  </a:lnTo>
                  <a:lnTo>
                    <a:pt x="641" y="1473"/>
                  </a:lnTo>
                  <a:lnTo>
                    <a:pt x="654" y="1467"/>
                  </a:lnTo>
                  <a:lnTo>
                    <a:pt x="666" y="1462"/>
                  </a:lnTo>
                  <a:lnTo>
                    <a:pt x="677" y="1456"/>
                  </a:lnTo>
                  <a:lnTo>
                    <a:pt x="679" y="1455"/>
                  </a:lnTo>
                  <a:lnTo>
                    <a:pt x="680" y="1454"/>
                  </a:lnTo>
                  <a:lnTo>
                    <a:pt x="680" y="1453"/>
                  </a:lnTo>
                  <a:lnTo>
                    <a:pt x="680" y="1450"/>
                  </a:lnTo>
                  <a:lnTo>
                    <a:pt x="679" y="1447"/>
                  </a:lnTo>
                  <a:lnTo>
                    <a:pt x="676" y="1443"/>
                  </a:lnTo>
                  <a:lnTo>
                    <a:pt x="666" y="1434"/>
                  </a:lnTo>
                  <a:lnTo>
                    <a:pt x="658" y="1426"/>
                  </a:lnTo>
                  <a:lnTo>
                    <a:pt x="648" y="1415"/>
                  </a:lnTo>
                  <a:lnTo>
                    <a:pt x="636" y="1399"/>
                  </a:lnTo>
                  <a:lnTo>
                    <a:pt x="630" y="1390"/>
                  </a:lnTo>
                  <a:lnTo>
                    <a:pt x="625" y="1380"/>
                  </a:lnTo>
                  <a:lnTo>
                    <a:pt x="621" y="1372"/>
                  </a:lnTo>
                  <a:lnTo>
                    <a:pt x="617" y="1363"/>
                  </a:lnTo>
                  <a:lnTo>
                    <a:pt x="616" y="1356"/>
                  </a:lnTo>
                  <a:lnTo>
                    <a:pt x="615" y="1348"/>
                  </a:lnTo>
                  <a:lnTo>
                    <a:pt x="615" y="1341"/>
                  </a:lnTo>
                  <a:lnTo>
                    <a:pt x="616" y="1335"/>
                  </a:lnTo>
                  <a:lnTo>
                    <a:pt x="617" y="1330"/>
                  </a:lnTo>
                  <a:lnTo>
                    <a:pt x="619" y="1328"/>
                  </a:lnTo>
                  <a:lnTo>
                    <a:pt x="621" y="1329"/>
                  </a:lnTo>
                  <a:lnTo>
                    <a:pt x="625" y="1333"/>
                  </a:lnTo>
                  <a:lnTo>
                    <a:pt x="629" y="1348"/>
                  </a:lnTo>
                  <a:lnTo>
                    <a:pt x="636" y="1367"/>
                  </a:lnTo>
                  <a:lnTo>
                    <a:pt x="641" y="1378"/>
                  </a:lnTo>
                  <a:lnTo>
                    <a:pt x="648" y="1387"/>
                  </a:lnTo>
                  <a:lnTo>
                    <a:pt x="655" y="1397"/>
                  </a:lnTo>
                  <a:lnTo>
                    <a:pt x="666" y="1406"/>
                  </a:lnTo>
                  <a:lnTo>
                    <a:pt x="677" y="1416"/>
                  </a:lnTo>
                  <a:lnTo>
                    <a:pt x="689" y="1426"/>
                  </a:lnTo>
                  <a:lnTo>
                    <a:pt x="701" y="1437"/>
                  </a:lnTo>
                  <a:lnTo>
                    <a:pt x="713" y="1450"/>
                  </a:lnTo>
                  <a:lnTo>
                    <a:pt x="734" y="1474"/>
                  </a:lnTo>
                  <a:lnTo>
                    <a:pt x="751" y="1494"/>
                  </a:lnTo>
                  <a:lnTo>
                    <a:pt x="761" y="1507"/>
                  </a:lnTo>
                  <a:lnTo>
                    <a:pt x="776" y="1520"/>
                  </a:lnTo>
                  <a:lnTo>
                    <a:pt x="781" y="1527"/>
                  </a:lnTo>
                  <a:lnTo>
                    <a:pt x="787" y="1535"/>
                  </a:lnTo>
                  <a:lnTo>
                    <a:pt x="792" y="1541"/>
                  </a:lnTo>
                  <a:lnTo>
                    <a:pt x="793" y="1547"/>
                  </a:lnTo>
                  <a:lnTo>
                    <a:pt x="791" y="1556"/>
                  </a:lnTo>
                  <a:lnTo>
                    <a:pt x="785" y="1570"/>
                  </a:lnTo>
                  <a:lnTo>
                    <a:pt x="781" y="1577"/>
                  </a:lnTo>
                  <a:lnTo>
                    <a:pt x="780" y="1585"/>
                  </a:lnTo>
                  <a:lnTo>
                    <a:pt x="779" y="1587"/>
                  </a:lnTo>
                  <a:lnTo>
                    <a:pt x="779" y="1589"/>
                  </a:lnTo>
                  <a:lnTo>
                    <a:pt x="780" y="1592"/>
                  </a:lnTo>
                  <a:lnTo>
                    <a:pt x="781" y="1594"/>
                  </a:lnTo>
                  <a:lnTo>
                    <a:pt x="785" y="1598"/>
                  </a:lnTo>
                  <a:lnTo>
                    <a:pt x="789" y="1600"/>
                  </a:lnTo>
                  <a:lnTo>
                    <a:pt x="792" y="1601"/>
                  </a:lnTo>
                  <a:lnTo>
                    <a:pt x="796" y="1602"/>
                  </a:lnTo>
                  <a:lnTo>
                    <a:pt x="803" y="1602"/>
                  </a:lnTo>
                  <a:lnTo>
                    <a:pt x="811" y="1602"/>
                  </a:lnTo>
                  <a:lnTo>
                    <a:pt x="819" y="1600"/>
                  </a:lnTo>
                  <a:lnTo>
                    <a:pt x="828" y="1599"/>
                  </a:lnTo>
                  <a:lnTo>
                    <a:pt x="836" y="1599"/>
                  </a:lnTo>
                  <a:lnTo>
                    <a:pt x="843" y="1599"/>
                  </a:lnTo>
                  <a:lnTo>
                    <a:pt x="855" y="1602"/>
                  </a:lnTo>
                  <a:lnTo>
                    <a:pt x="866" y="1606"/>
                  </a:lnTo>
                  <a:lnTo>
                    <a:pt x="875" y="1611"/>
                  </a:lnTo>
                  <a:lnTo>
                    <a:pt x="885" y="1615"/>
                  </a:lnTo>
                  <a:lnTo>
                    <a:pt x="894" y="1621"/>
                  </a:lnTo>
                  <a:lnTo>
                    <a:pt x="903" y="1627"/>
                  </a:lnTo>
                  <a:lnTo>
                    <a:pt x="911" y="1634"/>
                  </a:lnTo>
                  <a:lnTo>
                    <a:pt x="919" y="1643"/>
                  </a:lnTo>
                  <a:lnTo>
                    <a:pt x="924" y="1648"/>
                  </a:lnTo>
                  <a:lnTo>
                    <a:pt x="930" y="1652"/>
                  </a:lnTo>
                  <a:lnTo>
                    <a:pt x="937" y="1655"/>
                  </a:lnTo>
                  <a:lnTo>
                    <a:pt x="943" y="1658"/>
                  </a:lnTo>
                  <a:lnTo>
                    <a:pt x="950" y="1659"/>
                  </a:lnTo>
                  <a:lnTo>
                    <a:pt x="959" y="1659"/>
                  </a:lnTo>
                  <a:lnTo>
                    <a:pt x="966" y="1659"/>
                  </a:lnTo>
                  <a:lnTo>
                    <a:pt x="974" y="1658"/>
                  </a:lnTo>
                  <a:lnTo>
                    <a:pt x="986" y="1658"/>
                  </a:lnTo>
                  <a:lnTo>
                    <a:pt x="998" y="1658"/>
                  </a:lnTo>
                  <a:lnTo>
                    <a:pt x="1004" y="1657"/>
                  </a:lnTo>
                  <a:lnTo>
                    <a:pt x="1007" y="1656"/>
                  </a:lnTo>
                  <a:lnTo>
                    <a:pt x="1010" y="1655"/>
                  </a:lnTo>
                  <a:lnTo>
                    <a:pt x="1011" y="1652"/>
                  </a:lnTo>
                  <a:lnTo>
                    <a:pt x="1011" y="1650"/>
                  </a:lnTo>
                  <a:lnTo>
                    <a:pt x="1012" y="1648"/>
                  </a:lnTo>
                  <a:lnTo>
                    <a:pt x="1012" y="1643"/>
                  </a:lnTo>
                  <a:lnTo>
                    <a:pt x="1014" y="1639"/>
                  </a:lnTo>
                  <a:lnTo>
                    <a:pt x="1018" y="1636"/>
                  </a:lnTo>
                  <a:lnTo>
                    <a:pt x="1023" y="1633"/>
                  </a:lnTo>
                  <a:lnTo>
                    <a:pt x="1026" y="1632"/>
                  </a:lnTo>
                  <a:lnTo>
                    <a:pt x="1030" y="1631"/>
                  </a:lnTo>
                  <a:lnTo>
                    <a:pt x="1033" y="1632"/>
                  </a:lnTo>
                  <a:lnTo>
                    <a:pt x="1037" y="1633"/>
                  </a:lnTo>
                  <a:lnTo>
                    <a:pt x="1038" y="1634"/>
                  </a:lnTo>
                  <a:lnTo>
                    <a:pt x="1041" y="1634"/>
                  </a:lnTo>
                  <a:lnTo>
                    <a:pt x="1042" y="1633"/>
                  </a:lnTo>
                  <a:lnTo>
                    <a:pt x="1043" y="1631"/>
                  </a:lnTo>
                  <a:lnTo>
                    <a:pt x="1047" y="1625"/>
                  </a:lnTo>
                  <a:lnTo>
                    <a:pt x="1049" y="1618"/>
                  </a:lnTo>
                  <a:lnTo>
                    <a:pt x="1054" y="1600"/>
                  </a:lnTo>
                  <a:lnTo>
                    <a:pt x="1056" y="1590"/>
                  </a:lnTo>
                  <a:lnTo>
                    <a:pt x="1058" y="1585"/>
                  </a:lnTo>
                  <a:lnTo>
                    <a:pt x="1063" y="1579"/>
                  </a:lnTo>
                  <a:lnTo>
                    <a:pt x="1068" y="1574"/>
                  </a:lnTo>
                  <a:lnTo>
                    <a:pt x="1074" y="1569"/>
                  </a:lnTo>
                  <a:lnTo>
                    <a:pt x="1081" y="1566"/>
                  </a:lnTo>
                  <a:lnTo>
                    <a:pt x="1089" y="1562"/>
                  </a:lnTo>
                  <a:lnTo>
                    <a:pt x="1096" y="1560"/>
                  </a:lnTo>
                  <a:lnTo>
                    <a:pt x="1105" y="1558"/>
                  </a:lnTo>
                  <a:lnTo>
                    <a:pt x="1114" y="1557"/>
                  </a:lnTo>
                  <a:lnTo>
                    <a:pt x="1123" y="1558"/>
                  </a:lnTo>
                  <a:lnTo>
                    <a:pt x="1131" y="1560"/>
                  </a:lnTo>
                  <a:lnTo>
                    <a:pt x="1138" y="1561"/>
                  </a:lnTo>
                  <a:lnTo>
                    <a:pt x="1145" y="1563"/>
                  </a:lnTo>
                  <a:lnTo>
                    <a:pt x="1150" y="1568"/>
                  </a:lnTo>
                  <a:lnTo>
                    <a:pt x="1154" y="1571"/>
                  </a:lnTo>
                  <a:lnTo>
                    <a:pt x="1156" y="1577"/>
                  </a:lnTo>
                  <a:lnTo>
                    <a:pt x="1157" y="1583"/>
                  </a:lnTo>
                  <a:lnTo>
                    <a:pt x="1159" y="1588"/>
                  </a:lnTo>
                  <a:lnTo>
                    <a:pt x="1163" y="1593"/>
                  </a:lnTo>
                  <a:lnTo>
                    <a:pt x="1165" y="1596"/>
                  </a:lnTo>
                  <a:lnTo>
                    <a:pt x="1171" y="1605"/>
                  </a:lnTo>
                  <a:lnTo>
                    <a:pt x="1177" y="1614"/>
                  </a:lnTo>
                  <a:lnTo>
                    <a:pt x="1181" y="1626"/>
                  </a:lnTo>
                  <a:lnTo>
                    <a:pt x="1184" y="1639"/>
                  </a:lnTo>
                  <a:lnTo>
                    <a:pt x="1187" y="1652"/>
                  </a:lnTo>
                  <a:lnTo>
                    <a:pt x="1190" y="1662"/>
                  </a:lnTo>
                  <a:lnTo>
                    <a:pt x="1193" y="1667"/>
                  </a:lnTo>
                  <a:lnTo>
                    <a:pt x="1196" y="1669"/>
                  </a:lnTo>
                  <a:lnTo>
                    <a:pt x="1200" y="1671"/>
                  </a:lnTo>
                  <a:lnTo>
                    <a:pt x="1203" y="1671"/>
                  </a:lnTo>
                  <a:lnTo>
                    <a:pt x="1208" y="1671"/>
                  </a:lnTo>
                  <a:lnTo>
                    <a:pt x="1213" y="1670"/>
                  </a:lnTo>
                  <a:lnTo>
                    <a:pt x="1217" y="1668"/>
                  </a:lnTo>
                  <a:lnTo>
                    <a:pt x="1221" y="1665"/>
                  </a:lnTo>
                  <a:lnTo>
                    <a:pt x="1228" y="1658"/>
                  </a:lnTo>
                  <a:lnTo>
                    <a:pt x="1234" y="1655"/>
                  </a:lnTo>
                  <a:lnTo>
                    <a:pt x="1243" y="1651"/>
                  </a:lnTo>
                  <a:lnTo>
                    <a:pt x="1253" y="1650"/>
                  </a:lnTo>
                  <a:lnTo>
                    <a:pt x="1258" y="1649"/>
                  </a:lnTo>
                  <a:lnTo>
                    <a:pt x="1263" y="1648"/>
                  </a:lnTo>
                  <a:lnTo>
                    <a:pt x="1266" y="1646"/>
                  </a:lnTo>
                  <a:lnTo>
                    <a:pt x="1269" y="1644"/>
                  </a:lnTo>
                  <a:lnTo>
                    <a:pt x="1271" y="1642"/>
                  </a:lnTo>
                  <a:lnTo>
                    <a:pt x="1272" y="1637"/>
                  </a:lnTo>
                  <a:lnTo>
                    <a:pt x="1274" y="1632"/>
                  </a:lnTo>
                  <a:lnTo>
                    <a:pt x="1274" y="1626"/>
                  </a:lnTo>
                  <a:lnTo>
                    <a:pt x="1274" y="1615"/>
                  </a:lnTo>
                  <a:lnTo>
                    <a:pt x="1275" y="1602"/>
                  </a:lnTo>
                  <a:lnTo>
                    <a:pt x="1275" y="1587"/>
                  </a:lnTo>
                  <a:lnTo>
                    <a:pt x="1276" y="1571"/>
                  </a:lnTo>
                  <a:lnTo>
                    <a:pt x="1277" y="1560"/>
                  </a:lnTo>
                  <a:lnTo>
                    <a:pt x="1280" y="1550"/>
                  </a:lnTo>
                  <a:lnTo>
                    <a:pt x="1283" y="1543"/>
                  </a:lnTo>
                  <a:lnTo>
                    <a:pt x="1287" y="1537"/>
                  </a:lnTo>
                  <a:lnTo>
                    <a:pt x="1294" y="1530"/>
                  </a:lnTo>
                  <a:lnTo>
                    <a:pt x="1301" y="1525"/>
                  </a:lnTo>
                  <a:lnTo>
                    <a:pt x="1308" y="1522"/>
                  </a:lnTo>
                  <a:lnTo>
                    <a:pt x="1314" y="1519"/>
                  </a:lnTo>
                  <a:lnTo>
                    <a:pt x="1321" y="1518"/>
                  </a:lnTo>
                  <a:lnTo>
                    <a:pt x="1328" y="1518"/>
                  </a:lnTo>
                  <a:lnTo>
                    <a:pt x="1335" y="1518"/>
                  </a:lnTo>
                  <a:lnTo>
                    <a:pt x="1341" y="1519"/>
                  </a:lnTo>
                  <a:lnTo>
                    <a:pt x="1350" y="1522"/>
                  </a:lnTo>
                  <a:lnTo>
                    <a:pt x="1357" y="1523"/>
                  </a:lnTo>
                  <a:lnTo>
                    <a:pt x="1363" y="1523"/>
                  </a:lnTo>
                  <a:lnTo>
                    <a:pt x="1370" y="1522"/>
                  </a:lnTo>
                  <a:lnTo>
                    <a:pt x="1375" y="1520"/>
                  </a:lnTo>
                  <a:lnTo>
                    <a:pt x="1378" y="1518"/>
                  </a:lnTo>
                  <a:lnTo>
                    <a:pt x="1381" y="1514"/>
                  </a:lnTo>
                  <a:lnTo>
                    <a:pt x="1382" y="1510"/>
                  </a:lnTo>
                  <a:lnTo>
                    <a:pt x="1378" y="1499"/>
                  </a:lnTo>
                  <a:lnTo>
                    <a:pt x="1372" y="1488"/>
                  </a:lnTo>
                  <a:lnTo>
                    <a:pt x="1371" y="1482"/>
                  </a:lnTo>
                  <a:lnTo>
                    <a:pt x="1371" y="1476"/>
                  </a:lnTo>
                  <a:lnTo>
                    <a:pt x="1372" y="1472"/>
                  </a:lnTo>
                  <a:lnTo>
                    <a:pt x="1377" y="1466"/>
                  </a:lnTo>
                  <a:lnTo>
                    <a:pt x="1388" y="1454"/>
                  </a:lnTo>
                  <a:lnTo>
                    <a:pt x="1398" y="1442"/>
                  </a:lnTo>
                  <a:lnTo>
                    <a:pt x="1402" y="1435"/>
                  </a:lnTo>
                  <a:lnTo>
                    <a:pt x="1406" y="1428"/>
                  </a:lnTo>
                  <a:lnTo>
                    <a:pt x="1408" y="1419"/>
                  </a:lnTo>
                  <a:lnTo>
                    <a:pt x="1409" y="1410"/>
                  </a:lnTo>
                  <a:lnTo>
                    <a:pt x="1409" y="1393"/>
                  </a:lnTo>
                  <a:lnTo>
                    <a:pt x="1408" y="1379"/>
                  </a:lnTo>
                  <a:lnTo>
                    <a:pt x="1410" y="1374"/>
                  </a:lnTo>
                  <a:lnTo>
                    <a:pt x="1413" y="1369"/>
                  </a:lnTo>
                  <a:lnTo>
                    <a:pt x="1417" y="1367"/>
                  </a:lnTo>
                  <a:lnTo>
                    <a:pt x="1426" y="1365"/>
                  </a:lnTo>
                  <a:lnTo>
                    <a:pt x="1444" y="1361"/>
                  </a:lnTo>
                  <a:lnTo>
                    <a:pt x="1460" y="1358"/>
                  </a:lnTo>
                  <a:lnTo>
                    <a:pt x="1467" y="1355"/>
                  </a:lnTo>
                  <a:lnTo>
                    <a:pt x="1474" y="1352"/>
                  </a:lnTo>
                  <a:lnTo>
                    <a:pt x="1482" y="1348"/>
                  </a:lnTo>
                  <a:lnTo>
                    <a:pt x="1489" y="1343"/>
                  </a:lnTo>
                  <a:lnTo>
                    <a:pt x="1498" y="1336"/>
                  </a:lnTo>
                  <a:lnTo>
                    <a:pt x="1509" y="1330"/>
                  </a:lnTo>
                  <a:lnTo>
                    <a:pt x="1516" y="1328"/>
                  </a:lnTo>
                  <a:lnTo>
                    <a:pt x="1522" y="1327"/>
                  </a:lnTo>
                  <a:lnTo>
                    <a:pt x="1529" y="1327"/>
                  </a:lnTo>
                  <a:lnTo>
                    <a:pt x="1537" y="1327"/>
                  </a:lnTo>
                  <a:lnTo>
                    <a:pt x="1554" y="1330"/>
                  </a:lnTo>
                  <a:lnTo>
                    <a:pt x="1568" y="1334"/>
                  </a:lnTo>
                  <a:lnTo>
                    <a:pt x="1573" y="1329"/>
                  </a:lnTo>
                  <a:lnTo>
                    <a:pt x="1577" y="1325"/>
                  </a:lnTo>
                  <a:lnTo>
                    <a:pt x="1579" y="1319"/>
                  </a:lnTo>
                  <a:lnTo>
                    <a:pt x="1581" y="1315"/>
                  </a:lnTo>
                  <a:lnTo>
                    <a:pt x="1583" y="1299"/>
                  </a:lnTo>
                  <a:lnTo>
                    <a:pt x="1581" y="1280"/>
                  </a:lnTo>
                  <a:lnTo>
                    <a:pt x="1581" y="1271"/>
                  </a:lnTo>
                  <a:lnTo>
                    <a:pt x="1583" y="1262"/>
                  </a:lnTo>
                  <a:lnTo>
                    <a:pt x="1585" y="1254"/>
                  </a:lnTo>
                  <a:lnTo>
                    <a:pt x="1589" y="1247"/>
                  </a:lnTo>
                  <a:lnTo>
                    <a:pt x="1599" y="1236"/>
                  </a:lnTo>
                  <a:lnTo>
                    <a:pt x="1609" y="1227"/>
                  </a:lnTo>
                  <a:lnTo>
                    <a:pt x="1617" y="1220"/>
                  </a:lnTo>
                  <a:lnTo>
                    <a:pt x="1622" y="1211"/>
                  </a:lnTo>
                  <a:lnTo>
                    <a:pt x="1623" y="1208"/>
                  </a:lnTo>
                  <a:lnTo>
                    <a:pt x="1624" y="1205"/>
                  </a:lnTo>
                  <a:lnTo>
                    <a:pt x="1627" y="1203"/>
                  </a:lnTo>
                  <a:lnTo>
                    <a:pt x="1629" y="1202"/>
                  </a:lnTo>
                  <a:lnTo>
                    <a:pt x="1634" y="1202"/>
                  </a:lnTo>
                  <a:lnTo>
                    <a:pt x="1639" y="1202"/>
                  </a:lnTo>
                  <a:lnTo>
                    <a:pt x="1641" y="1202"/>
                  </a:lnTo>
                  <a:lnTo>
                    <a:pt x="1642" y="1202"/>
                  </a:lnTo>
                  <a:lnTo>
                    <a:pt x="1644" y="1199"/>
                  </a:lnTo>
                  <a:lnTo>
                    <a:pt x="1646" y="1197"/>
                  </a:lnTo>
                  <a:lnTo>
                    <a:pt x="1647" y="1189"/>
                  </a:lnTo>
                  <a:lnTo>
                    <a:pt x="1648" y="1177"/>
                  </a:lnTo>
                  <a:lnTo>
                    <a:pt x="1648" y="1161"/>
                  </a:lnTo>
                  <a:lnTo>
                    <a:pt x="1648" y="1142"/>
                  </a:lnTo>
                  <a:lnTo>
                    <a:pt x="1648" y="1126"/>
                  </a:lnTo>
                  <a:lnTo>
                    <a:pt x="1649" y="1115"/>
                  </a:lnTo>
                  <a:lnTo>
                    <a:pt x="1650" y="1111"/>
                  </a:lnTo>
                  <a:lnTo>
                    <a:pt x="1652" y="1107"/>
                  </a:lnTo>
                  <a:lnTo>
                    <a:pt x="1655" y="1102"/>
                  </a:lnTo>
                  <a:lnTo>
                    <a:pt x="1658" y="1098"/>
                  </a:lnTo>
                  <a:lnTo>
                    <a:pt x="1661" y="1094"/>
                  </a:lnTo>
                  <a:lnTo>
                    <a:pt x="1666" y="1090"/>
                  </a:lnTo>
                  <a:lnTo>
                    <a:pt x="1671" y="1088"/>
                  </a:lnTo>
                  <a:lnTo>
                    <a:pt x="1675" y="1085"/>
                  </a:lnTo>
                  <a:lnTo>
                    <a:pt x="1680" y="1085"/>
                  </a:lnTo>
                  <a:lnTo>
                    <a:pt x="1685" y="1087"/>
                  </a:lnTo>
                  <a:lnTo>
                    <a:pt x="1690" y="1088"/>
                  </a:lnTo>
                  <a:lnTo>
                    <a:pt x="1696" y="1090"/>
                  </a:lnTo>
                  <a:lnTo>
                    <a:pt x="1702" y="1092"/>
                  </a:lnTo>
                  <a:lnTo>
                    <a:pt x="1707" y="1094"/>
                  </a:lnTo>
                  <a:lnTo>
                    <a:pt x="1712" y="1095"/>
                  </a:lnTo>
                  <a:lnTo>
                    <a:pt x="1718" y="1094"/>
                  </a:lnTo>
                  <a:lnTo>
                    <a:pt x="1724" y="1092"/>
                  </a:lnTo>
                  <a:lnTo>
                    <a:pt x="1730" y="1089"/>
                  </a:lnTo>
                  <a:lnTo>
                    <a:pt x="1736" y="1085"/>
                  </a:lnTo>
                  <a:lnTo>
                    <a:pt x="1741" y="1082"/>
                  </a:lnTo>
                  <a:lnTo>
                    <a:pt x="1744" y="1078"/>
                  </a:lnTo>
                  <a:lnTo>
                    <a:pt x="1748" y="1073"/>
                  </a:lnTo>
                  <a:lnTo>
                    <a:pt x="1749" y="1070"/>
                  </a:lnTo>
                  <a:lnTo>
                    <a:pt x="1748" y="1066"/>
                  </a:lnTo>
                  <a:lnTo>
                    <a:pt x="1743" y="1059"/>
                  </a:lnTo>
                  <a:lnTo>
                    <a:pt x="1737" y="1051"/>
                  </a:lnTo>
                  <a:lnTo>
                    <a:pt x="1735" y="1045"/>
                  </a:lnTo>
                  <a:lnTo>
                    <a:pt x="1734" y="1040"/>
                  </a:lnTo>
                  <a:lnTo>
                    <a:pt x="1734" y="1035"/>
                  </a:lnTo>
                  <a:lnTo>
                    <a:pt x="1737" y="1029"/>
                  </a:lnTo>
                  <a:lnTo>
                    <a:pt x="1741" y="1026"/>
                  </a:lnTo>
                  <a:lnTo>
                    <a:pt x="1744" y="1024"/>
                  </a:lnTo>
                  <a:lnTo>
                    <a:pt x="1748" y="1022"/>
                  </a:lnTo>
                  <a:lnTo>
                    <a:pt x="1751" y="1024"/>
                  </a:lnTo>
                  <a:lnTo>
                    <a:pt x="1759" y="1027"/>
                  </a:lnTo>
                  <a:lnTo>
                    <a:pt x="1763" y="1032"/>
                  </a:lnTo>
                  <a:lnTo>
                    <a:pt x="1766" y="1033"/>
                  </a:lnTo>
                  <a:lnTo>
                    <a:pt x="1768" y="1034"/>
                  </a:lnTo>
                  <a:lnTo>
                    <a:pt x="1770" y="1034"/>
                  </a:lnTo>
                  <a:lnTo>
                    <a:pt x="1773" y="1033"/>
                  </a:lnTo>
                  <a:lnTo>
                    <a:pt x="1775" y="1032"/>
                  </a:lnTo>
                  <a:lnTo>
                    <a:pt x="1778" y="1028"/>
                  </a:lnTo>
                  <a:lnTo>
                    <a:pt x="1779" y="1024"/>
                  </a:lnTo>
                  <a:lnTo>
                    <a:pt x="1780" y="1018"/>
                  </a:lnTo>
                  <a:lnTo>
                    <a:pt x="1782" y="1005"/>
                  </a:lnTo>
                  <a:lnTo>
                    <a:pt x="1782" y="994"/>
                  </a:lnTo>
                  <a:lnTo>
                    <a:pt x="1782" y="989"/>
                  </a:lnTo>
                  <a:lnTo>
                    <a:pt x="1781" y="984"/>
                  </a:lnTo>
                  <a:lnTo>
                    <a:pt x="1780" y="981"/>
                  </a:lnTo>
                  <a:lnTo>
                    <a:pt x="1779" y="977"/>
                  </a:lnTo>
                  <a:lnTo>
                    <a:pt x="1776" y="974"/>
                  </a:lnTo>
                  <a:lnTo>
                    <a:pt x="1775" y="970"/>
                  </a:lnTo>
                  <a:lnTo>
                    <a:pt x="1774" y="966"/>
                  </a:lnTo>
                  <a:lnTo>
                    <a:pt x="1774" y="964"/>
                  </a:lnTo>
                  <a:lnTo>
                    <a:pt x="1775" y="961"/>
                  </a:lnTo>
                  <a:lnTo>
                    <a:pt x="1776" y="959"/>
                  </a:lnTo>
                  <a:lnTo>
                    <a:pt x="1779" y="958"/>
                  </a:lnTo>
                  <a:lnTo>
                    <a:pt x="1782" y="957"/>
                  </a:lnTo>
                  <a:lnTo>
                    <a:pt x="1798" y="956"/>
                  </a:lnTo>
                  <a:lnTo>
                    <a:pt x="1812" y="955"/>
                  </a:lnTo>
                  <a:lnTo>
                    <a:pt x="1818" y="953"/>
                  </a:lnTo>
                  <a:lnTo>
                    <a:pt x="1824" y="952"/>
                  </a:lnTo>
                  <a:lnTo>
                    <a:pt x="1830" y="950"/>
                  </a:lnTo>
                  <a:lnTo>
                    <a:pt x="1835" y="947"/>
                  </a:lnTo>
                  <a:lnTo>
                    <a:pt x="1838" y="944"/>
                  </a:lnTo>
                  <a:lnTo>
                    <a:pt x="1843" y="938"/>
                  </a:lnTo>
                  <a:lnTo>
                    <a:pt x="1845" y="932"/>
                  </a:lnTo>
                  <a:lnTo>
                    <a:pt x="1848" y="926"/>
                  </a:lnTo>
                  <a:lnTo>
                    <a:pt x="1848" y="920"/>
                  </a:lnTo>
                  <a:lnTo>
                    <a:pt x="1847" y="915"/>
                  </a:lnTo>
                  <a:lnTo>
                    <a:pt x="1845" y="914"/>
                  </a:lnTo>
                  <a:lnTo>
                    <a:pt x="1844" y="913"/>
                  </a:lnTo>
                  <a:lnTo>
                    <a:pt x="1842" y="912"/>
                  </a:lnTo>
                  <a:lnTo>
                    <a:pt x="1839" y="913"/>
                  </a:lnTo>
                  <a:lnTo>
                    <a:pt x="1833" y="913"/>
                  </a:lnTo>
                  <a:lnTo>
                    <a:pt x="1829" y="914"/>
                  </a:lnTo>
                  <a:lnTo>
                    <a:pt x="1824" y="913"/>
                  </a:lnTo>
                  <a:lnTo>
                    <a:pt x="1820" y="913"/>
                  </a:lnTo>
                  <a:lnTo>
                    <a:pt x="1818" y="911"/>
                  </a:lnTo>
                  <a:lnTo>
                    <a:pt x="1817" y="909"/>
                  </a:lnTo>
                  <a:lnTo>
                    <a:pt x="1817" y="906"/>
                  </a:lnTo>
                  <a:lnTo>
                    <a:pt x="1819" y="902"/>
                  </a:lnTo>
                  <a:lnTo>
                    <a:pt x="1823" y="895"/>
                  </a:lnTo>
                  <a:lnTo>
                    <a:pt x="1824" y="888"/>
                  </a:lnTo>
                  <a:lnTo>
                    <a:pt x="1824" y="884"/>
                  </a:lnTo>
                  <a:lnTo>
                    <a:pt x="1823" y="881"/>
                  </a:lnTo>
                  <a:lnTo>
                    <a:pt x="1820" y="879"/>
                  </a:lnTo>
                  <a:lnTo>
                    <a:pt x="1818" y="876"/>
                  </a:lnTo>
                  <a:lnTo>
                    <a:pt x="1811" y="875"/>
                  </a:lnTo>
                  <a:lnTo>
                    <a:pt x="1803" y="874"/>
                  </a:lnTo>
                  <a:lnTo>
                    <a:pt x="1798" y="874"/>
                  </a:lnTo>
                  <a:lnTo>
                    <a:pt x="1793" y="874"/>
                  </a:lnTo>
                  <a:lnTo>
                    <a:pt x="1790" y="871"/>
                  </a:lnTo>
                  <a:lnTo>
                    <a:pt x="1786" y="869"/>
                  </a:lnTo>
                  <a:lnTo>
                    <a:pt x="1782" y="864"/>
                  </a:lnTo>
                  <a:lnTo>
                    <a:pt x="1780" y="858"/>
                  </a:lnTo>
                  <a:lnTo>
                    <a:pt x="1778" y="850"/>
                  </a:lnTo>
                  <a:lnTo>
                    <a:pt x="1775" y="840"/>
                  </a:lnTo>
                  <a:lnTo>
                    <a:pt x="1774" y="831"/>
                  </a:lnTo>
                  <a:lnTo>
                    <a:pt x="1774" y="823"/>
                  </a:lnTo>
                  <a:lnTo>
                    <a:pt x="1775" y="814"/>
                  </a:lnTo>
                  <a:lnTo>
                    <a:pt x="1776" y="808"/>
                  </a:lnTo>
                  <a:lnTo>
                    <a:pt x="1779" y="804"/>
                  </a:lnTo>
                  <a:lnTo>
                    <a:pt x="1784" y="800"/>
                  </a:lnTo>
                  <a:lnTo>
                    <a:pt x="1790" y="798"/>
                  </a:lnTo>
                  <a:lnTo>
                    <a:pt x="1795" y="797"/>
                  </a:lnTo>
                  <a:lnTo>
                    <a:pt x="1801" y="795"/>
                  </a:lnTo>
                  <a:lnTo>
                    <a:pt x="1806" y="798"/>
                  </a:lnTo>
                  <a:lnTo>
                    <a:pt x="1811" y="800"/>
                  </a:lnTo>
                  <a:lnTo>
                    <a:pt x="1813" y="804"/>
                  </a:lnTo>
                  <a:lnTo>
                    <a:pt x="1817" y="814"/>
                  </a:lnTo>
                  <a:lnTo>
                    <a:pt x="1820" y="823"/>
                  </a:lnTo>
                  <a:lnTo>
                    <a:pt x="1823" y="826"/>
                  </a:lnTo>
                  <a:lnTo>
                    <a:pt x="1825" y="829"/>
                  </a:lnTo>
                  <a:lnTo>
                    <a:pt x="1829" y="830"/>
                  </a:lnTo>
                  <a:lnTo>
                    <a:pt x="1832" y="830"/>
                  </a:lnTo>
                  <a:lnTo>
                    <a:pt x="1835" y="829"/>
                  </a:lnTo>
                  <a:lnTo>
                    <a:pt x="1837" y="824"/>
                  </a:lnTo>
                  <a:lnTo>
                    <a:pt x="1838" y="819"/>
                  </a:lnTo>
                  <a:lnTo>
                    <a:pt x="1839" y="813"/>
                  </a:lnTo>
                  <a:lnTo>
                    <a:pt x="1842" y="807"/>
                  </a:lnTo>
                  <a:lnTo>
                    <a:pt x="1845" y="801"/>
                  </a:lnTo>
                  <a:lnTo>
                    <a:pt x="1847" y="800"/>
                  </a:lnTo>
                  <a:lnTo>
                    <a:pt x="1849" y="798"/>
                  </a:lnTo>
                  <a:lnTo>
                    <a:pt x="1851" y="797"/>
                  </a:lnTo>
                  <a:lnTo>
                    <a:pt x="1855" y="797"/>
                  </a:lnTo>
                  <a:lnTo>
                    <a:pt x="1861" y="798"/>
                  </a:lnTo>
                  <a:lnTo>
                    <a:pt x="1866" y="799"/>
                  </a:lnTo>
                  <a:lnTo>
                    <a:pt x="1869" y="802"/>
                  </a:lnTo>
                  <a:lnTo>
                    <a:pt x="1872" y="806"/>
                  </a:lnTo>
                  <a:lnTo>
                    <a:pt x="1873" y="811"/>
                  </a:lnTo>
                  <a:lnTo>
                    <a:pt x="1874" y="814"/>
                  </a:lnTo>
                  <a:lnTo>
                    <a:pt x="1874" y="819"/>
                  </a:lnTo>
                  <a:lnTo>
                    <a:pt x="1874" y="824"/>
                  </a:lnTo>
                  <a:lnTo>
                    <a:pt x="1870" y="832"/>
                  </a:lnTo>
                  <a:lnTo>
                    <a:pt x="1866" y="842"/>
                  </a:lnTo>
                  <a:lnTo>
                    <a:pt x="1861" y="850"/>
                  </a:lnTo>
                  <a:lnTo>
                    <a:pt x="1856" y="857"/>
                  </a:lnTo>
                  <a:lnTo>
                    <a:pt x="1854" y="863"/>
                  </a:lnTo>
                  <a:lnTo>
                    <a:pt x="1854" y="871"/>
                  </a:lnTo>
                  <a:lnTo>
                    <a:pt x="1854" y="875"/>
                  </a:lnTo>
                  <a:lnTo>
                    <a:pt x="1855" y="879"/>
                  </a:lnTo>
                  <a:lnTo>
                    <a:pt x="1857" y="881"/>
                  </a:lnTo>
                  <a:lnTo>
                    <a:pt x="1860" y="882"/>
                  </a:lnTo>
                  <a:lnTo>
                    <a:pt x="1870" y="882"/>
                  </a:lnTo>
                  <a:lnTo>
                    <a:pt x="1886" y="879"/>
                  </a:lnTo>
                  <a:lnTo>
                    <a:pt x="1894" y="876"/>
                  </a:lnTo>
                  <a:lnTo>
                    <a:pt x="1902" y="874"/>
                  </a:lnTo>
                  <a:lnTo>
                    <a:pt x="1910" y="870"/>
                  </a:lnTo>
                  <a:lnTo>
                    <a:pt x="1916" y="867"/>
                  </a:lnTo>
                  <a:lnTo>
                    <a:pt x="1926" y="858"/>
                  </a:lnTo>
                  <a:lnTo>
                    <a:pt x="1936" y="850"/>
                  </a:lnTo>
                  <a:lnTo>
                    <a:pt x="1940" y="846"/>
                  </a:lnTo>
                  <a:lnTo>
                    <a:pt x="1946" y="843"/>
                  </a:lnTo>
                  <a:lnTo>
                    <a:pt x="1951" y="840"/>
                  </a:lnTo>
                  <a:lnTo>
                    <a:pt x="1957" y="840"/>
                  </a:lnTo>
                  <a:lnTo>
                    <a:pt x="1970" y="840"/>
                  </a:lnTo>
                  <a:lnTo>
                    <a:pt x="1982" y="842"/>
                  </a:lnTo>
                  <a:lnTo>
                    <a:pt x="1988" y="842"/>
                  </a:lnTo>
                  <a:lnTo>
                    <a:pt x="1993" y="842"/>
                  </a:lnTo>
                  <a:lnTo>
                    <a:pt x="1995" y="840"/>
                  </a:lnTo>
                  <a:lnTo>
                    <a:pt x="1998" y="839"/>
                  </a:lnTo>
                  <a:lnTo>
                    <a:pt x="1999" y="837"/>
                  </a:lnTo>
                  <a:lnTo>
                    <a:pt x="1998" y="835"/>
                  </a:lnTo>
                  <a:lnTo>
                    <a:pt x="1996" y="830"/>
                  </a:lnTo>
                  <a:lnTo>
                    <a:pt x="1995" y="826"/>
                  </a:lnTo>
                  <a:lnTo>
                    <a:pt x="1990" y="817"/>
                  </a:lnTo>
                  <a:lnTo>
                    <a:pt x="1987" y="808"/>
                  </a:lnTo>
                  <a:lnTo>
                    <a:pt x="1982" y="800"/>
                  </a:lnTo>
                  <a:lnTo>
                    <a:pt x="1977" y="788"/>
                  </a:lnTo>
                  <a:lnTo>
                    <a:pt x="1976" y="781"/>
                  </a:lnTo>
                  <a:lnTo>
                    <a:pt x="1975" y="776"/>
                  </a:lnTo>
                  <a:lnTo>
                    <a:pt x="1975" y="770"/>
                  </a:lnTo>
                  <a:lnTo>
                    <a:pt x="1975" y="767"/>
                  </a:lnTo>
                  <a:lnTo>
                    <a:pt x="1981" y="761"/>
                  </a:lnTo>
                  <a:lnTo>
                    <a:pt x="1987" y="757"/>
                  </a:lnTo>
                  <a:lnTo>
                    <a:pt x="1990" y="755"/>
                  </a:lnTo>
                  <a:lnTo>
                    <a:pt x="1992" y="753"/>
                  </a:lnTo>
                  <a:lnTo>
                    <a:pt x="1993" y="749"/>
                  </a:lnTo>
                  <a:lnTo>
                    <a:pt x="1992" y="744"/>
                  </a:lnTo>
                  <a:lnTo>
                    <a:pt x="1987" y="735"/>
                  </a:lnTo>
                  <a:lnTo>
                    <a:pt x="1980" y="725"/>
                  </a:lnTo>
                  <a:lnTo>
                    <a:pt x="1977" y="720"/>
                  </a:lnTo>
                  <a:lnTo>
                    <a:pt x="1976" y="715"/>
                  </a:lnTo>
                  <a:lnTo>
                    <a:pt x="1975" y="707"/>
                  </a:lnTo>
                  <a:lnTo>
                    <a:pt x="1976" y="699"/>
                  </a:lnTo>
                  <a:lnTo>
                    <a:pt x="1980" y="691"/>
                  </a:lnTo>
                  <a:lnTo>
                    <a:pt x="1983" y="686"/>
                  </a:lnTo>
                  <a:lnTo>
                    <a:pt x="1987" y="681"/>
                  </a:lnTo>
                  <a:lnTo>
                    <a:pt x="1992" y="679"/>
                  </a:lnTo>
                  <a:lnTo>
                    <a:pt x="2000" y="676"/>
                  </a:lnTo>
                  <a:lnTo>
                    <a:pt x="2006" y="675"/>
                  </a:lnTo>
                  <a:lnTo>
                    <a:pt x="2009" y="676"/>
                  </a:lnTo>
                  <a:lnTo>
                    <a:pt x="2012" y="678"/>
                  </a:lnTo>
                  <a:lnTo>
                    <a:pt x="2014" y="680"/>
                  </a:lnTo>
                  <a:lnTo>
                    <a:pt x="2017" y="682"/>
                  </a:lnTo>
                  <a:lnTo>
                    <a:pt x="2020" y="691"/>
                  </a:lnTo>
                  <a:lnTo>
                    <a:pt x="2023" y="699"/>
                  </a:lnTo>
                  <a:lnTo>
                    <a:pt x="2024" y="709"/>
                  </a:lnTo>
                  <a:lnTo>
                    <a:pt x="2026" y="715"/>
                  </a:lnTo>
                  <a:lnTo>
                    <a:pt x="2030" y="719"/>
                  </a:lnTo>
                  <a:lnTo>
                    <a:pt x="2034" y="723"/>
                  </a:lnTo>
                  <a:lnTo>
                    <a:pt x="2037" y="724"/>
                  </a:lnTo>
                  <a:lnTo>
                    <a:pt x="2039" y="724"/>
                  </a:lnTo>
                  <a:lnTo>
                    <a:pt x="2042" y="724"/>
                  </a:lnTo>
                  <a:lnTo>
                    <a:pt x="2044" y="724"/>
                  </a:lnTo>
                  <a:lnTo>
                    <a:pt x="2046" y="723"/>
                  </a:lnTo>
                  <a:lnTo>
                    <a:pt x="2047" y="720"/>
                  </a:lnTo>
                  <a:lnTo>
                    <a:pt x="2047" y="717"/>
                  </a:lnTo>
                  <a:lnTo>
                    <a:pt x="2047" y="713"/>
                  </a:lnTo>
                  <a:lnTo>
                    <a:pt x="2045" y="703"/>
                  </a:lnTo>
                  <a:lnTo>
                    <a:pt x="2040" y="693"/>
                  </a:lnTo>
                  <a:lnTo>
                    <a:pt x="2039" y="688"/>
                  </a:lnTo>
                  <a:lnTo>
                    <a:pt x="2039" y="684"/>
                  </a:lnTo>
                  <a:lnTo>
                    <a:pt x="2040" y="681"/>
                  </a:lnTo>
                  <a:lnTo>
                    <a:pt x="2044" y="679"/>
                  </a:lnTo>
                  <a:lnTo>
                    <a:pt x="2049" y="676"/>
                  </a:lnTo>
                  <a:lnTo>
                    <a:pt x="2052" y="673"/>
                  </a:lnTo>
                  <a:lnTo>
                    <a:pt x="2056" y="671"/>
                  </a:lnTo>
                  <a:lnTo>
                    <a:pt x="2059" y="667"/>
                  </a:lnTo>
                  <a:lnTo>
                    <a:pt x="2062" y="662"/>
                  </a:lnTo>
                  <a:lnTo>
                    <a:pt x="2064" y="659"/>
                  </a:lnTo>
                  <a:lnTo>
                    <a:pt x="2064" y="655"/>
                  </a:lnTo>
                  <a:lnTo>
                    <a:pt x="2064" y="653"/>
                  </a:lnTo>
                  <a:lnTo>
                    <a:pt x="2063" y="650"/>
                  </a:lnTo>
                  <a:lnTo>
                    <a:pt x="2061" y="647"/>
                  </a:lnTo>
                  <a:lnTo>
                    <a:pt x="2057" y="646"/>
                  </a:lnTo>
                  <a:lnTo>
                    <a:pt x="2052" y="643"/>
                  </a:lnTo>
                  <a:lnTo>
                    <a:pt x="2043" y="640"/>
                  </a:lnTo>
                  <a:lnTo>
                    <a:pt x="2034" y="636"/>
                  </a:lnTo>
                  <a:lnTo>
                    <a:pt x="2030" y="636"/>
                  </a:lnTo>
                  <a:lnTo>
                    <a:pt x="2024" y="636"/>
                  </a:lnTo>
                  <a:lnTo>
                    <a:pt x="2018" y="637"/>
                  </a:lnTo>
                  <a:lnTo>
                    <a:pt x="2012" y="638"/>
                  </a:lnTo>
                  <a:lnTo>
                    <a:pt x="2001" y="642"/>
                  </a:lnTo>
                  <a:lnTo>
                    <a:pt x="1994" y="643"/>
                  </a:lnTo>
                  <a:lnTo>
                    <a:pt x="1992" y="643"/>
                  </a:lnTo>
                  <a:lnTo>
                    <a:pt x="1990" y="641"/>
                  </a:lnTo>
                  <a:lnTo>
                    <a:pt x="1990" y="638"/>
                  </a:lnTo>
                  <a:lnTo>
                    <a:pt x="1990" y="634"/>
                  </a:lnTo>
                  <a:lnTo>
                    <a:pt x="1992" y="629"/>
                  </a:lnTo>
                  <a:lnTo>
                    <a:pt x="1993" y="624"/>
                  </a:lnTo>
                  <a:lnTo>
                    <a:pt x="1995" y="618"/>
                  </a:lnTo>
                  <a:lnTo>
                    <a:pt x="1999" y="612"/>
                  </a:lnTo>
                  <a:lnTo>
                    <a:pt x="2002" y="608"/>
                  </a:lnTo>
                  <a:lnTo>
                    <a:pt x="2007" y="604"/>
                  </a:lnTo>
                  <a:lnTo>
                    <a:pt x="2012" y="602"/>
                  </a:lnTo>
                  <a:lnTo>
                    <a:pt x="2018" y="600"/>
                  </a:lnTo>
                  <a:lnTo>
                    <a:pt x="2027" y="598"/>
                  </a:lnTo>
                  <a:lnTo>
                    <a:pt x="2037" y="598"/>
                  </a:lnTo>
                  <a:lnTo>
                    <a:pt x="2043" y="599"/>
                  </a:lnTo>
                  <a:lnTo>
                    <a:pt x="2047" y="603"/>
                  </a:lnTo>
                  <a:lnTo>
                    <a:pt x="2049" y="604"/>
                  </a:lnTo>
                  <a:lnTo>
                    <a:pt x="2049" y="608"/>
                  </a:lnTo>
                  <a:lnTo>
                    <a:pt x="2049" y="610"/>
                  </a:lnTo>
                  <a:lnTo>
                    <a:pt x="2049" y="613"/>
                  </a:lnTo>
                  <a:lnTo>
                    <a:pt x="2047" y="618"/>
                  </a:lnTo>
                  <a:lnTo>
                    <a:pt x="2049" y="621"/>
                  </a:lnTo>
                  <a:lnTo>
                    <a:pt x="2050" y="623"/>
                  </a:lnTo>
                  <a:lnTo>
                    <a:pt x="2052" y="625"/>
                  </a:lnTo>
                  <a:lnTo>
                    <a:pt x="2059" y="628"/>
                  </a:lnTo>
                  <a:lnTo>
                    <a:pt x="2068" y="627"/>
                  </a:lnTo>
                  <a:lnTo>
                    <a:pt x="2076" y="623"/>
                  </a:lnTo>
                  <a:lnTo>
                    <a:pt x="2088" y="616"/>
                  </a:lnTo>
                  <a:lnTo>
                    <a:pt x="2093" y="612"/>
                  </a:lnTo>
                  <a:lnTo>
                    <a:pt x="2097" y="608"/>
                  </a:lnTo>
                  <a:lnTo>
                    <a:pt x="2101" y="603"/>
                  </a:lnTo>
                  <a:lnTo>
                    <a:pt x="2103" y="599"/>
                  </a:lnTo>
                  <a:lnTo>
                    <a:pt x="2106" y="592"/>
                  </a:lnTo>
                  <a:lnTo>
                    <a:pt x="2109" y="587"/>
                  </a:lnTo>
                  <a:lnTo>
                    <a:pt x="2119" y="583"/>
                  </a:lnTo>
                  <a:lnTo>
                    <a:pt x="2141" y="572"/>
                  </a:lnTo>
                  <a:lnTo>
                    <a:pt x="2150" y="568"/>
                  </a:lnTo>
                  <a:lnTo>
                    <a:pt x="2160" y="564"/>
                  </a:lnTo>
                  <a:lnTo>
                    <a:pt x="2172" y="559"/>
                  </a:lnTo>
                  <a:lnTo>
                    <a:pt x="2184" y="554"/>
                  </a:lnTo>
                  <a:lnTo>
                    <a:pt x="2189" y="550"/>
                  </a:lnTo>
                  <a:lnTo>
                    <a:pt x="2193" y="547"/>
                  </a:lnTo>
                  <a:lnTo>
                    <a:pt x="2195" y="542"/>
                  </a:lnTo>
                  <a:lnTo>
                    <a:pt x="2197" y="537"/>
                  </a:lnTo>
                  <a:lnTo>
                    <a:pt x="2200" y="524"/>
                  </a:lnTo>
                  <a:lnTo>
                    <a:pt x="2203" y="510"/>
                  </a:lnTo>
                  <a:lnTo>
                    <a:pt x="2203" y="502"/>
                  </a:lnTo>
                  <a:lnTo>
                    <a:pt x="2204" y="495"/>
                  </a:lnTo>
                  <a:lnTo>
                    <a:pt x="2206" y="491"/>
                  </a:lnTo>
                  <a:lnTo>
                    <a:pt x="2207" y="487"/>
                  </a:lnTo>
                  <a:lnTo>
                    <a:pt x="2208" y="485"/>
                  </a:lnTo>
                  <a:lnTo>
                    <a:pt x="2210" y="485"/>
                  </a:lnTo>
                  <a:lnTo>
                    <a:pt x="2221" y="489"/>
                  </a:lnTo>
                  <a:lnTo>
                    <a:pt x="2232" y="492"/>
                  </a:lnTo>
                  <a:lnTo>
                    <a:pt x="2238" y="490"/>
                  </a:lnTo>
                  <a:lnTo>
                    <a:pt x="2244" y="487"/>
                  </a:lnTo>
                  <a:lnTo>
                    <a:pt x="2246" y="486"/>
                  </a:lnTo>
                  <a:lnTo>
                    <a:pt x="2248" y="485"/>
                  </a:lnTo>
                  <a:lnTo>
                    <a:pt x="2252" y="485"/>
                  </a:lnTo>
                  <a:lnTo>
                    <a:pt x="2253" y="487"/>
                  </a:lnTo>
                  <a:lnTo>
                    <a:pt x="2256" y="489"/>
                  </a:lnTo>
                  <a:lnTo>
                    <a:pt x="2256" y="491"/>
                  </a:lnTo>
                  <a:lnTo>
                    <a:pt x="2256" y="492"/>
                  </a:lnTo>
                  <a:lnTo>
                    <a:pt x="2254" y="493"/>
                  </a:lnTo>
                  <a:lnTo>
                    <a:pt x="2251" y="498"/>
                  </a:lnTo>
                  <a:lnTo>
                    <a:pt x="2247" y="507"/>
                  </a:lnTo>
                  <a:lnTo>
                    <a:pt x="2244" y="516"/>
                  </a:lnTo>
                  <a:lnTo>
                    <a:pt x="2241" y="522"/>
                  </a:lnTo>
                  <a:lnTo>
                    <a:pt x="2240" y="524"/>
                  </a:lnTo>
                  <a:lnTo>
                    <a:pt x="2240" y="527"/>
                  </a:lnTo>
                  <a:lnTo>
                    <a:pt x="2241" y="531"/>
                  </a:lnTo>
                  <a:lnTo>
                    <a:pt x="2244" y="536"/>
                  </a:lnTo>
                  <a:lnTo>
                    <a:pt x="2246" y="540"/>
                  </a:lnTo>
                  <a:lnTo>
                    <a:pt x="2248" y="541"/>
                  </a:lnTo>
                  <a:lnTo>
                    <a:pt x="2252" y="542"/>
                  </a:lnTo>
                  <a:lnTo>
                    <a:pt x="2254" y="541"/>
                  </a:lnTo>
                  <a:lnTo>
                    <a:pt x="2261" y="540"/>
                  </a:lnTo>
                  <a:lnTo>
                    <a:pt x="2266" y="537"/>
                  </a:lnTo>
                  <a:lnTo>
                    <a:pt x="2272" y="534"/>
                  </a:lnTo>
                  <a:lnTo>
                    <a:pt x="2277" y="529"/>
                  </a:lnTo>
                  <a:lnTo>
                    <a:pt x="2280" y="522"/>
                  </a:lnTo>
                  <a:lnTo>
                    <a:pt x="2285" y="515"/>
                  </a:lnTo>
                  <a:lnTo>
                    <a:pt x="2291" y="499"/>
                  </a:lnTo>
                  <a:lnTo>
                    <a:pt x="2296" y="490"/>
                  </a:lnTo>
                  <a:lnTo>
                    <a:pt x="2301" y="482"/>
                  </a:lnTo>
                  <a:lnTo>
                    <a:pt x="2311" y="470"/>
                  </a:lnTo>
                  <a:lnTo>
                    <a:pt x="2322" y="454"/>
                  </a:lnTo>
                  <a:lnTo>
                    <a:pt x="2333" y="440"/>
                  </a:lnTo>
                  <a:lnTo>
                    <a:pt x="2342" y="424"/>
                  </a:lnTo>
                  <a:lnTo>
                    <a:pt x="2352" y="410"/>
                  </a:lnTo>
                  <a:lnTo>
                    <a:pt x="2357" y="405"/>
                  </a:lnTo>
                  <a:lnTo>
                    <a:pt x="2361" y="401"/>
                  </a:lnTo>
                  <a:lnTo>
                    <a:pt x="2367" y="398"/>
                  </a:lnTo>
                  <a:lnTo>
                    <a:pt x="2373" y="397"/>
                  </a:lnTo>
                  <a:lnTo>
                    <a:pt x="2376" y="398"/>
                  </a:lnTo>
                  <a:lnTo>
                    <a:pt x="2379" y="400"/>
                  </a:lnTo>
                  <a:lnTo>
                    <a:pt x="2382" y="402"/>
                  </a:lnTo>
                  <a:lnTo>
                    <a:pt x="2383" y="404"/>
                  </a:lnTo>
                  <a:lnTo>
                    <a:pt x="2386" y="411"/>
                  </a:lnTo>
                  <a:lnTo>
                    <a:pt x="2390" y="420"/>
                  </a:lnTo>
                  <a:lnTo>
                    <a:pt x="2392" y="428"/>
                  </a:lnTo>
                  <a:lnTo>
                    <a:pt x="2396" y="436"/>
                  </a:lnTo>
                  <a:lnTo>
                    <a:pt x="2399" y="444"/>
                  </a:lnTo>
                  <a:lnTo>
                    <a:pt x="2404" y="448"/>
                  </a:lnTo>
                  <a:lnTo>
                    <a:pt x="2410" y="449"/>
                  </a:lnTo>
                  <a:lnTo>
                    <a:pt x="2415" y="451"/>
                  </a:lnTo>
                  <a:lnTo>
                    <a:pt x="2420" y="448"/>
                  </a:lnTo>
                  <a:lnTo>
                    <a:pt x="2423" y="446"/>
                  </a:lnTo>
                  <a:lnTo>
                    <a:pt x="2427" y="442"/>
                  </a:lnTo>
                  <a:lnTo>
                    <a:pt x="2430" y="439"/>
                  </a:lnTo>
                  <a:lnTo>
                    <a:pt x="2431" y="434"/>
                  </a:lnTo>
                  <a:lnTo>
                    <a:pt x="2433" y="430"/>
                  </a:lnTo>
                  <a:lnTo>
                    <a:pt x="2433" y="416"/>
                  </a:lnTo>
                  <a:lnTo>
                    <a:pt x="2434" y="397"/>
                  </a:lnTo>
                  <a:lnTo>
                    <a:pt x="2435" y="389"/>
                  </a:lnTo>
                  <a:lnTo>
                    <a:pt x="2439" y="382"/>
                  </a:lnTo>
                  <a:lnTo>
                    <a:pt x="2440" y="381"/>
                  </a:lnTo>
                  <a:lnTo>
                    <a:pt x="2443" y="379"/>
                  </a:lnTo>
                  <a:lnTo>
                    <a:pt x="2446" y="378"/>
                  </a:lnTo>
                  <a:lnTo>
                    <a:pt x="2449" y="379"/>
                  </a:lnTo>
                  <a:lnTo>
                    <a:pt x="2453" y="382"/>
                  </a:lnTo>
                  <a:lnTo>
                    <a:pt x="2456" y="385"/>
                  </a:lnTo>
                  <a:lnTo>
                    <a:pt x="2458" y="389"/>
                  </a:lnTo>
                  <a:lnTo>
                    <a:pt x="2459" y="394"/>
                  </a:lnTo>
                  <a:lnTo>
                    <a:pt x="2459" y="405"/>
                  </a:lnTo>
                  <a:lnTo>
                    <a:pt x="2459" y="419"/>
                  </a:lnTo>
                  <a:lnTo>
                    <a:pt x="2458" y="432"/>
                  </a:lnTo>
                  <a:lnTo>
                    <a:pt x="2458" y="444"/>
                  </a:lnTo>
                  <a:lnTo>
                    <a:pt x="2458" y="449"/>
                  </a:lnTo>
                  <a:lnTo>
                    <a:pt x="2460" y="454"/>
                  </a:lnTo>
                  <a:lnTo>
                    <a:pt x="2461" y="458"/>
                  </a:lnTo>
                  <a:lnTo>
                    <a:pt x="2465" y="461"/>
                  </a:lnTo>
                  <a:lnTo>
                    <a:pt x="2471" y="465"/>
                  </a:lnTo>
                  <a:lnTo>
                    <a:pt x="2478" y="466"/>
                  </a:lnTo>
                  <a:lnTo>
                    <a:pt x="2485" y="466"/>
                  </a:lnTo>
                  <a:lnTo>
                    <a:pt x="2492" y="466"/>
                  </a:lnTo>
                  <a:lnTo>
                    <a:pt x="2506" y="464"/>
                  </a:lnTo>
                  <a:lnTo>
                    <a:pt x="2516" y="461"/>
                  </a:lnTo>
                  <a:lnTo>
                    <a:pt x="2525" y="460"/>
                  </a:lnTo>
                  <a:lnTo>
                    <a:pt x="2536" y="458"/>
                  </a:lnTo>
                  <a:lnTo>
                    <a:pt x="2542" y="457"/>
                  </a:lnTo>
                  <a:lnTo>
                    <a:pt x="2547" y="454"/>
                  </a:lnTo>
                  <a:lnTo>
                    <a:pt x="2553" y="451"/>
                  </a:lnTo>
                  <a:lnTo>
                    <a:pt x="2560" y="446"/>
                  </a:lnTo>
                  <a:lnTo>
                    <a:pt x="2562" y="444"/>
                  </a:lnTo>
                  <a:lnTo>
                    <a:pt x="2565" y="440"/>
                  </a:lnTo>
                  <a:lnTo>
                    <a:pt x="2566" y="438"/>
                  </a:lnTo>
                  <a:lnTo>
                    <a:pt x="2566" y="434"/>
                  </a:lnTo>
                  <a:lnTo>
                    <a:pt x="2566" y="428"/>
                  </a:lnTo>
                  <a:lnTo>
                    <a:pt x="2565" y="421"/>
                  </a:lnTo>
                  <a:lnTo>
                    <a:pt x="2563" y="415"/>
                  </a:lnTo>
                  <a:lnTo>
                    <a:pt x="2562" y="408"/>
                  </a:lnTo>
                  <a:lnTo>
                    <a:pt x="2562" y="402"/>
                  </a:lnTo>
                  <a:lnTo>
                    <a:pt x="2565" y="396"/>
                  </a:lnTo>
                  <a:lnTo>
                    <a:pt x="2574" y="378"/>
                  </a:lnTo>
                  <a:lnTo>
                    <a:pt x="2579" y="366"/>
                  </a:lnTo>
                  <a:lnTo>
                    <a:pt x="2579" y="365"/>
                  </a:lnTo>
                  <a:lnTo>
                    <a:pt x="2576" y="364"/>
                  </a:lnTo>
                  <a:lnTo>
                    <a:pt x="2574" y="365"/>
                  </a:lnTo>
                  <a:lnTo>
                    <a:pt x="2569" y="366"/>
                  </a:lnTo>
                  <a:lnTo>
                    <a:pt x="2560" y="370"/>
                  </a:lnTo>
                  <a:lnTo>
                    <a:pt x="2548" y="375"/>
                  </a:lnTo>
                  <a:lnTo>
                    <a:pt x="2541" y="376"/>
                  </a:lnTo>
                  <a:lnTo>
                    <a:pt x="2536" y="376"/>
                  </a:lnTo>
                  <a:lnTo>
                    <a:pt x="2531" y="376"/>
                  </a:lnTo>
                  <a:lnTo>
                    <a:pt x="2528" y="375"/>
                  </a:lnTo>
                  <a:lnTo>
                    <a:pt x="2524" y="372"/>
                  </a:lnTo>
                  <a:lnTo>
                    <a:pt x="2522" y="369"/>
                  </a:lnTo>
                  <a:lnTo>
                    <a:pt x="2522" y="363"/>
                  </a:lnTo>
                  <a:lnTo>
                    <a:pt x="2522" y="357"/>
                  </a:lnTo>
                  <a:lnTo>
                    <a:pt x="2523" y="350"/>
                  </a:lnTo>
                  <a:lnTo>
                    <a:pt x="2525" y="342"/>
                  </a:lnTo>
                  <a:lnTo>
                    <a:pt x="2528" y="337"/>
                  </a:lnTo>
                  <a:lnTo>
                    <a:pt x="2532" y="332"/>
                  </a:lnTo>
                  <a:lnTo>
                    <a:pt x="2537" y="327"/>
                  </a:lnTo>
                  <a:lnTo>
                    <a:pt x="2543" y="325"/>
                  </a:lnTo>
                  <a:lnTo>
                    <a:pt x="2550" y="322"/>
                  </a:lnTo>
                  <a:lnTo>
                    <a:pt x="2557" y="321"/>
                  </a:lnTo>
                  <a:lnTo>
                    <a:pt x="2562" y="320"/>
                  </a:lnTo>
                  <a:lnTo>
                    <a:pt x="2566" y="319"/>
                  </a:lnTo>
                  <a:lnTo>
                    <a:pt x="2568" y="316"/>
                  </a:lnTo>
                  <a:lnTo>
                    <a:pt x="2571" y="315"/>
                  </a:lnTo>
                  <a:lnTo>
                    <a:pt x="2573" y="310"/>
                  </a:lnTo>
                  <a:lnTo>
                    <a:pt x="2575" y="304"/>
                  </a:lnTo>
                  <a:lnTo>
                    <a:pt x="2578" y="300"/>
                  </a:lnTo>
                  <a:lnTo>
                    <a:pt x="2579" y="294"/>
                  </a:lnTo>
                  <a:lnTo>
                    <a:pt x="2579" y="291"/>
                  </a:lnTo>
                  <a:lnTo>
                    <a:pt x="2578" y="288"/>
                  </a:lnTo>
                  <a:lnTo>
                    <a:pt x="2576" y="285"/>
                  </a:lnTo>
                  <a:lnTo>
                    <a:pt x="2575" y="282"/>
                  </a:lnTo>
                  <a:lnTo>
                    <a:pt x="2569" y="274"/>
                  </a:lnTo>
                  <a:lnTo>
                    <a:pt x="2563" y="265"/>
                  </a:lnTo>
                  <a:lnTo>
                    <a:pt x="2559" y="257"/>
                  </a:lnTo>
                  <a:lnTo>
                    <a:pt x="2556" y="249"/>
                  </a:lnTo>
                  <a:lnTo>
                    <a:pt x="2556" y="245"/>
                  </a:lnTo>
                  <a:lnTo>
                    <a:pt x="2559" y="240"/>
                  </a:lnTo>
                  <a:lnTo>
                    <a:pt x="2561" y="237"/>
                  </a:lnTo>
                  <a:lnTo>
                    <a:pt x="2565" y="232"/>
                  </a:lnTo>
                  <a:lnTo>
                    <a:pt x="2573" y="225"/>
                  </a:lnTo>
                  <a:lnTo>
                    <a:pt x="2579" y="220"/>
                  </a:lnTo>
                  <a:lnTo>
                    <a:pt x="2594" y="213"/>
                  </a:lnTo>
                  <a:lnTo>
                    <a:pt x="2605" y="207"/>
                  </a:lnTo>
                  <a:lnTo>
                    <a:pt x="2606" y="205"/>
                  </a:lnTo>
                  <a:lnTo>
                    <a:pt x="2606" y="202"/>
                  </a:lnTo>
                  <a:lnTo>
                    <a:pt x="2605" y="199"/>
                  </a:lnTo>
                  <a:lnTo>
                    <a:pt x="2604" y="196"/>
                  </a:lnTo>
                  <a:lnTo>
                    <a:pt x="2599" y="192"/>
                  </a:lnTo>
                  <a:lnTo>
                    <a:pt x="2594" y="188"/>
                  </a:lnTo>
                  <a:lnTo>
                    <a:pt x="2592" y="187"/>
                  </a:lnTo>
                  <a:lnTo>
                    <a:pt x="2588" y="187"/>
                  </a:lnTo>
                  <a:lnTo>
                    <a:pt x="2585" y="187"/>
                  </a:lnTo>
                  <a:lnTo>
                    <a:pt x="2580" y="188"/>
                  </a:lnTo>
                  <a:lnTo>
                    <a:pt x="2571" y="193"/>
                  </a:lnTo>
                  <a:lnTo>
                    <a:pt x="2561" y="199"/>
                  </a:lnTo>
                  <a:lnTo>
                    <a:pt x="2553" y="205"/>
                  </a:lnTo>
                  <a:lnTo>
                    <a:pt x="2544" y="209"/>
                  </a:lnTo>
                  <a:lnTo>
                    <a:pt x="2540" y="212"/>
                  </a:lnTo>
                  <a:lnTo>
                    <a:pt x="2535" y="213"/>
                  </a:lnTo>
                  <a:lnTo>
                    <a:pt x="2530" y="213"/>
                  </a:lnTo>
                  <a:lnTo>
                    <a:pt x="2525" y="213"/>
                  </a:lnTo>
                  <a:lnTo>
                    <a:pt x="2513" y="213"/>
                  </a:lnTo>
                  <a:lnTo>
                    <a:pt x="2500" y="212"/>
                  </a:lnTo>
                  <a:lnTo>
                    <a:pt x="2488" y="212"/>
                  </a:lnTo>
                  <a:lnTo>
                    <a:pt x="2479" y="213"/>
                  </a:lnTo>
                  <a:lnTo>
                    <a:pt x="2471" y="212"/>
                  </a:lnTo>
                  <a:lnTo>
                    <a:pt x="2464" y="209"/>
                  </a:lnTo>
                  <a:lnTo>
                    <a:pt x="2458" y="206"/>
                  </a:lnTo>
                  <a:lnTo>
                    <a:pt x="2454" y="200"/>
                  </a:lnTo>
                  <a:lnTo>
                    <a:pt x="2448" y="190"/>
                  </a:lnTo>
                  <a:lnTo>
                    <a:pt x="2439" y="175"/>
                  </a:lnTo>
                  <a:lnTo>
                    <a:pt x="2434" y="168"/>
                  </a:lnTo>
                  <a:lnTo>
                    <a:pt x="2428" y="162"/>
                  </a:lnTo>
                  <a:lnTo>
                    <a:pt x="2423" y="157"/>
                  </a:lnTo>
                  <a:lnTo>
                    <a:pt x="2418" y="155"/>
                  </a:lnTo>
                  <a:lnTo>
                    <a:pt x="2409" y="152"/>
                  </a:lnTo>
                  <a:lnTo>
                    <a:pt x="2397" y="151"/>
                  </a:lnTo>
                  <a:lnTo>
                    <a:pt x="2386" y="152"/>
                  </a:lnTo>
                  <a:lnTo>
                    <a:pt x="2377" y="153"/>
                  </a:lnTo>
                  <a:lnTo>
                    <a:pt x="2372" y="156"/>
                  </a:lnTo>
                  <a:lnTo>
                    <a:pt x="2368" y="161"/>
                  </a:lnTo>
                  <a:lnTo>
                    <a:pt x="2365" y="165"/>
                  </a:lnTo>
                  <a:lnTo>
                    <a:pt x="2362" y="171"/>
                  </a:lnTo>
                  <a:lnTo>
                    <a:pt x="2361" y="178"/>
                  </a:lnTo>
                  <a:lnTo>
                    <a:pt x="2360" y="184"/>
                  </a:lnTo>
                  <a:lnTo>
                    <a:pt x="2360" y="192"/>
                  </a:lnTo>
                  <a:lnTo>
                    <a:pt x="2361" y="197"/>
                  </a:lnTo>
                  <a:lnTo>
                    <a:pt x="2361" y="202"/>
                  </a:lnTo>
                  <a:lnTo>
                    <a:pt x="2361" y="207"/>
                  </a:lnTo>
                  <a:lnTo>
                    <a:pt x="2360" y="211"/>
                  </a:lnTo>
                  <a:lnTo>
                    <a:pt x="2359" y="214"/>
                  </a:lnTo>
                  <a:lnTo>
                    <a:pt x="2358" y="216"/>
                  </a:lnTo>
                  <a:lnTo>
                    <a:pt x="2355" y="218"/>
                  </a:lnTo>
                  <a:lnTo>
                    <a:pt x="2353" y="219"/>
                  </a:lnTo>
                  <a:lnTo>
                    <a:pt x="2349" y="220"/>
                  </a:lnTo>
                  <a:lnTo>
                    <a:pt x="2347" y="220"/>
                  </a:lnTo>
                  <a:lnTo>
                    <a:pt x="2345" y="219"/>
                  </a:lnTo>
                  <a:lnTo>
                    <a:pt x="2342" y="218"/>
                  </a:lnTo>
                  <a:lnTo>
                    <a:pt x="2340" y="216"/>
                  </a:lnTo>
                  <a:lnTo>
                    <a:pt x="2335" y="212"/>
                  </a:lnTo>
                  <a:lnTo>
                    <a:pt x="2330" y="206"/>
                  </a:lnTo>
                  <a:lnTo>
                    <a:pt x="2328" y="203"/>
                  </a:lnTo>
                  <a:lnTo>
                    <a:pt x="2324" y="202"/>
                  </a:lnTo>
                  <a:lnTo>
                    <a:pt x="2321" y="201"/>
                  </a:lnTo>
                  <a:lnTo>
                    <a:pt x="2316" y="201"/>
                  </a:lnTo>
                  <a:lnTo>
                    <a:pt x="2311" y="201"/>
                  </a:lnTo>
                  <a:lnTo>
                    <a:pt x="2307" y="202"/>
                  </a:lnTo>
                  <a:lnTo>
                    <a:pt x="2301" y="203"/>
                  </a:lnTo>
                  <a:lnTo>
                    <a:pt x="2296" y="206"/>
                  </a:lnTo>
                  <a:lnTo>
                    <a:pt x="2284" y="212"/>
                  </a:lnTo>
                  <a:lnTo>
                    <a:pt x="2267" y="216"/>
                  </a:lnTo>
                  <a:lnTo>
                    <a:pt x="2250" y="221"/>
                  </a:lnTo>
                  <a:lnTo>
                    <a:pt x="2235" y="225"/>
                  </a:lnTo>
                  <a:lnTo>
                    <a:pt x="2225" y="226"/>
                  </a:lnTo>
                  <a:lnTo>
                    <a:pt x="2215" y="225"/>
                  </a:lnTo>
                  <a:lnTo>
                    <a:pt x="2204" y="222"/>
                  </a:lnTo>
                  <a:lnTo>
                    <a:pt x="2195" y="220"/>
                  </a:lnTo>
                  <a:lnTo>
                    <a:pt x="2191" y="216"/>
                  </a:lnTo>
                  <a:lnTo>
                    <a:pt x="2188" y="212"/>
                  </a:lnTo>
                  <a:lnTo>
                    <a:pt x="2182" y="205"/>
                  </a:lnTo>
                  <a:lnTo>
                    <a:pt x="2177" y="197"/>
                  </a:lnTo>
                  <a:lnTo>
                    <a:pt x="2171" y="189"/>
                  </a:lnTo>
                  <a:lnTo>
                    <a:pt x="2166" y="182"/>
                  </a:lnTo>
                  <a:lnTo>
                    <a:pt x="2162" y="176"/>
                  </a:lnTo>
                  <a:lnTo>
                    <a:pt x="2157" y="171"/>
                  </a:lnTo>
                  <a:lnTo>
                    <a:pt x="2152" y="169"/>
                  </a:lnTo>
                  <a:lnTo>
                    <a:pt x="2147" y="169"/>
                  </a:lnTo>
                  <a:lnTo>
                    <a:pt x="2144" y="169"/>
                  </a:lnTo>
                  <a:lnTo>
                    <a:pt x="2140" y="169"/>
                  </a:lnTo>
                  <a:lnTo>
                    <a:pt x="2133" y="173"/>
                  </a:lnTo>
                  <a:lnTo>
                    <a:pt x="2126" y="176"/>
                  </a:lnTo>
                  <a:lnTo>
                    <a:pt x="2119" y="178"/>
                  </a:lnTo>
                  <a:lnTo>
                    <a:pt x="2110" y="178"/>
                  </a:lnTo>
                  <a:lnTo>
                    <a:pt x="2099" y="176"/>
                  </a:lnTo>
                  <a:lnTo>
                    <a:pt x="2083" y="171"/>
                  </a:lnTo>
                  <a:lnTo>
                    <a:pt x="2080" y="169"/>
                  </a:lnTo>
                  <a:lnTo>
                    <a:pt x="2076" y="167"/>
                  </a:lnTo>
                  <a:lnTo>
                    <a:pt x="2074" y="164"/>
                  </a:lnTo>
                  <a:lnTo>
                    <a:pt x="2072" y="161"/>
                  </a:lnTo>
                  <a:lnTo>
                    <a:pt x="2071" y="153"/>
                  </a:lnTo>
                  <a:lnTo>
                    <a:pt x="2070" y="145"/>
                  </a:lnTo>
                  <a:lnTo>
                    <a:pt x="2070" y="138"/>
                  </a:lnTo>
                  <a:lnTo>
                    <a:pt x="2070" y="131"/>
                  </a:lnTo>
                  <a:lnTo>
                    <a:pt x="2069" y="127"/>
                  </a:lnTo>
                  <a:lnTo>
                    <a:pt x="2068" y="125"/>
                  </a:lnTo>
                  <a:lnTo>
                    <a:pt x="2066" y="123"/>
                  </a:lnTo>
                  <a:lnTo>
                    <a:pt x="2064" y="121"/>
                  </a:lnTo>
                  <a:lnTo>
                    <a:pt x="2058" y="120"/>
                  </a:lnTo>
                  <a:lnTo>
                    <a:pt x="2052" y="119"/>
                  </a:lnTo>
                  <a:lnTo>
                    <a:pt x="2046" y="120"/>
                  </a:lnTo>
                  <a:lnTo>
                    <a:pt x="2040" y="121"/>
                  </a:lnTo>
                  <a:lnTo>
                    <a:pt x="2034" y="123"/>
                  </a:lnTo>
                  <a:lnTo>
                    <a:pt x="2028" y="123"/>
                  </a:lnTo>
                  <a:lnTo>
                    <a:pt x="2024" y="123"/>
                  </a:lnTo>
                  <a:lnTo>
                    <a:pt x="2018" y="121"/>
                  </a:lnTo>
                  <a:lnTo>
                    <a:pt x="2013" y="119"/>
                  </a:lnTo>
                  <a:lnTo>
                    <a:pt x="2009" y="117"/>
                  </a:lnTo>
                  <a:lnTo>
                    <a:pt x="2005" y="112"/>
                  </a:lnTo>
                  <a:lnTo>
                    <a:pt x="2001" y="107"/>
                  </a:lnTo>
                  <a:lnTo>
                    <a:pt x="1995" y="96"/>
                  </a:lnTo>
                  <a:lnTo>
                    <a:pt x="1989" y="86"/>
                  </a:lnTo>
                  <a:lnTo>
                    <a:pt x="1987" y="85"/>
                  </a:lnTo>
                  <a:lnTo>
                    <a:pt x="1984" y="82"/>
                  </a:lnTo>
                  <a:lnTo>
                    <a:pt x="1980" y="82"/>
                  </a:lnTo>
                  <a:lnTo>
                    <a:pt x="1975" y="81"/>
                  </a:lnTo>
                  <a:lnTo>
                    <a:pt x="1964" y="82"/>
                  </a:lnTo>
                  <a:lnTo>
                    <a:pt x="1956" y="83"/>
                  </a:lnTo>
                  <a:lnTo>
                    <a:pt x="1946" y="85"/>
                  </a:lnTo>
                  <a:lnTo>
                    <a:pt x="1933" y="87"/>
                  </a:lnTo>
                  <a:lnTo>
                    <a:pt x="1920" y="89"/>
                  </a:lnTo>
                  <a:lnTo>
                    <a:pt x="1908" y="92"/>
                  </a:lnTo>
                  <a:lnTo>
                    <a:pt x="1899" y="96"/>
                  </a:lnTo>
                  <a:lnTo>
                    <a:pt x="1889" y="104"/>
                  </a:lnTo>
                  <a:lnTo>
                    <a:pt x="1881" y="111"/>
                  </a:lnTo>
                  <a:lnTo>
                    <a:pt x="1872" y="118"/>
                  </a:lnTo>
                  <a:lnTo>
                    <a:pt x="1862" y="125"/>
                  </a:lnTo>
                  <a:lnTo>
                    <a:pt x="1854" y="129"/>
                  </a:lnTo>
                  <a:lnTo>
                    <a:pt x="1845" y="130"/>
                  </a:lnTo>
                  <a:lnTo>
                    <a:pt x="1839" y="131"/>
                  </a:lnTo>
                  <a:lnTo>
                    <a:pt x="1826" y="132"/>
                  </a:lnTo>
                  <a:lnTo>
                    <a:pt x="1813" y="137"/>
                  </a:lnTo>
                  <a:lnTo>
                    <a:pt x="1798" y="142"/>
                  </a:lnTo>
                  <a:lnTo>
                    <a:pt x="1780" y="144"/>
                  </a:lnTo>
                  <a:lnTo>
                    <a:pt x="1775" y="145"/>
                  </a:lnTo>
                  <a:lnTo>
                    <a:pt x="1770" y="148"/>
                  </a:lnTo>
                  <a:lnTo>
                    <a:pt x="1767" y="150"/>
                  </a:lnTo>
                  <a:lnTo>
                    <a:pt x="1765" y="153"/>
                  </a:lnTo>
                  <a:lnTo>
                    <a:pt x="1761" y="159"/>
                  </a:lnTo>
                  <a:lnTo>
                    <a:pt x="1759" y="164"/>
                  </a:lnTo>
                  <a:lnTo>
                    <a:pt x="1757" y="165"/>
                  </a:lnTo>
                  <a:lnTo>
                    <a:pt x="1759" y="167"/>
                  </a:lnTo>
                  <a:lnTo>
                    <a:pt x="1760" y="168"/>
                  </a:lnTo>
                  <a:lnTo>
                    <a:pt x="1761" y="169"/>
                  </a:lnTo>
                  <a:lnTo>
                    <a:pt x="1767" y="171"/>
                  </a:lnTo>
                  <a:lnTo>
                    <a:pt x="1774" y="171"/>
                  </a:lnTo>
                  <a:lnTo>
                    <a:pt x="1782" y="173"/>
                  </a:lnTo>
                  <a:lnTo>
                    <a:pt x="1791" y="176"/>
                  </a:lnTo>
                  <a:lnTo>
                    <a:pt x="1793" y="178"/>
                  </a:lnTo>
                  <a:lnTo>
                    <a:pt x="1795" y="182"/>
                  </a:lnTo>
                  <a:lnTo>
                    <a:pt x="1797" y="184"/>
                  </a:lnTo>
                  <a:lnTo>
                    <a:pt x="1798" y="188"/>
                  </a:lnTo>
                  <a:lnTo>
                    <a:pt x="1797" y="193"/>
                  </a:lnTo>
                  <a:lnTo>
                    <a:pt x="1794" y="197"/>
                  </a:lnTo>
                  <a:lnTo>
                    <a:pt x="1791" y="205"/>
                  </a:lnTo>
                  <a:lnTo>
                    <a:pt x="1786" y="212"/>
                  </a:lnTo>
                  <a:lnTo>
                    <a:pt x="1776" y="225"/>
                  </a:lnTo>
                  <a:lnTo>
                    <a:pt x="1767" y="234"/>
                  </a:lnTo>
                  <a:lnTo>
                    <a:pt x="1757" y="241"/>
                  </a:lnTo>
                  <a:lnTo>
                    <a:pt x="1749" y="249"/>
                  </a:lnTo>
                  <a:lnTo>
                    <a:pt x="1741" y="256"/>
                  </a:lnTo>
                  <a:lnTo>
                    <a:pt x="1734" y="264"/>
                  </a:lnTo>
                  <a:lnTo>
                    <a:pt x="1727" y="274"/>
                  </a:lnTo>
                  <a:lnTo>
                    <a:pt x="1718" y="281"/>
                  </a:lnTo>
                  <a:lnTo>
                    <a:pt x="1709" y="287"/>
                  </a:lnTo>
                  <a:lnTo>
                    <a:pt x="1698" y="293"/>
                  </a:lnTo>
                  <a:lnTo>
                    <a:pt x="1685" y="297"/>
                  </a:lnTo>
                  <a:lnTo>
                    <a:pt x="1671" y="302"/>
                  </a:lnTo>
                  <a:lnTo>
                    <a:pt x="1665" y="304"/>
                  </a:lnTo>
                  <a:lnTo>
                    <a:pt x="1660" y="307"/>
                  </a:lnTo>
                  <a:lnTo>
                    <a:pt x="1655" y="309"/>
                  </a:lnTo>
                  <a:lnTo>
                    <a:pt x="1653" y="313"/>
                  </a:lnTo>
                  <a:lnTo>
                    <a:pt x="1650" y="316"/>
                  </a:lnTo>
                  <a:lnTo>
                    <a:pt x="1650" y="320"/>
                  </a:lnTo>
                  <a:lnTo>
                    <a:pt x="1652" y="322"/>
                  </a:lnTo>
                  <a:lnTo>
                    <a:pt x="1653" y="326"/>
                  </a:lnTo>
                  <a:lnTo>
                    <a:pt x="1658" y="332"/>
                  </a:lnTo>
                  <a:lnTo>
                    <a:pt x="1662" y="337"/>
                  </a:lnTo>
                  <a:lnTo>
                    <a:pt x="1667" y="345"/>
                  </a:lnTo>
                  <a:lnTo>
                    <a:pt x="1671" y="354"/>
                  </a:lnTo>
                  <a:lnTo>
                    <a:pt x="1672" y="359"/>
                  </a:lnTo>
                  <a:lnTo>
                    <a:pt x="1672" y="364"/>
                  </a:lnTo>
                  <a:lnTo>
                    <a:pt x="1671" y="369"/>
                  </a:lnTo>
                  <a:lnTo>
                    <a:pt x="1668" y="371"/>
                  </a:lnTo>
                  <a:lnTo>
                    <a:pt x="1665" y="376"/>
                  </a:lnTo>
                  <a:lnTo>
                    <a:pt x="1661" y="379"/>
                  </a:lnTo>
                  <a:lnTo>
                    <a:pt x="1659" y="385"/>
                  </a:lnTo>
                  <a:lnTo>
                    <a:pt x="1655" y="394"/>
                  </a:lnTo>
                  <a:lnTo>
                    <a:pt x="1649" y="404"/>
                  </a:lnTo>
                  <a:lnTo>
                    <a:pt x="1641" y="415"/>
                  </a:lnTo>
                  <a:lnTo>
                    <a:pt x="1636" y="420"/>
                  </a:lnTo>
                  <a:lnTo>
                    <a:pt x="1630" y="424"/>
                  </a:lnTo>
                  <a:lnTo>
                    <a:pt x="1625" y="427"/>
                  </a:lnTo>
                  <a:lnTo>
                    <a:pt x="1620" y="428"/>
                  </a:lnTo>
                  <a:lnTo>
                    <a:pt x="1606" y="430"/>
                  </a:lnTo>
                  <a:lnTo>
                    <a:pt x="1589" y="434"/>
                  </a:lnTo>
                  <a:lnTo>
                    <a:pt x="1568" y="438"/>
                  </a:lnTo>
                  <a:lnTo>
                    <a:pt x="1551" y="440"/>
                  </a:lnTo>
                  <a:lnTo>
                    <a:pt x="1532" y="442"/>
                  </a:lnTo>
                  <a:lnTo>
                    <a:pt x="1510" y="445"/>
                  </a:lnTo>
                  <a:lnTo>
                    <a:pt x="1491" y="446"/>
                  </a:lnTo>
                  <a:lnTo>
                    <a:pt x="1478" y="447"/>
                  </a:lnTo>
                  <a:lnTo>
                    <a:pt x="1466" y="448"/>
                  </a:lnTo>
                  <a:lnTo>
                    <a:pt x="1452" y="448"/>
                  </a:lnTo>
                  <a:lnTo>
                    <a:pt x="1445" y="448"/>
                  </a:lnTo>
                  <a:lnTo>
                    <a:pt x="1438" y="447"/>
                  </a:lnTo>
                  <a:lnTo>
                    <a:pt x="1432" y="445"/>
                  </a:lnTo>
                  <a:lnTo>
                    <a:pt x="1427" y="440"/>
                  </a:lnTo>
                  <a:lnTo>
                    <a:pt x="1423" y="435"/>
                  </a:lnTo>
                  <a:lnTo>
                    <a:pt x="1421" y="433"/>
                  </a:lnTo>
                  <a:lnTo>
                    <a:pt x="1417" y="430"/>
                  </a:lnTo>
                  <a:lnTo>
                    <a:pt x="1414" y="429"/>
                  </a:lnTo>
                  <a:lnTo>
                    <a:pt x="1406" y="426"/>
                  </a:lnTo>
                  <a:lnTo>
                    <a:pt x="1396" y="419"/>
                  </a:lnTo>
                  <a:lnTo>
                    <a:pt x="1383" y="410"/>
                  </a:lnTo>
                  <a:lnTo>
                    <a:pt x="1370" y="402"/>
                  </a:lnTo>
                  <a:lnTo>
                    <a:pt x="1364" y="398"/>
                  </a:lnTo>
                  <a:lnTo>
                    <a:pt x="1358" y="394"/>
                  </a:lnTo>
                  <a:lnTo>
                    <a:pt x="1352" y="388"/>
                  </a:lnTo>
                  <a:lnTo>
                    <a:pt x="1347" y="382"/>
                  </a:lnTo>
                  <a:lnTo>
                    <a:pt x="1344" y="371"/>
                  </a:lnTo>
                  <a:lnTo>
                    <a:pt x="1339" y="353"/>
                  </a:lnTo>
                  <a:lnTo>
                    <a:pt x="1337" y="333"/>
                  </a:lnTo>
                  <a:lnTo>
                    <a:pt x="1334" y="309"/>
                  </a:lnTo>
                  <a:lnTo>
                    <a:pt x="1333" y="285"/>
                  </a:lnTo>
                  <a:lnTo>
                    <a:pt x="1333" y="264"/>
                  </a:lnTo>
                  <a:lnTo>
                    <a:pt x="1333" y="255"/>
                  </a:lnTo>
                  <a:lnTo>
                    <a:pt x="1334" y="246"/>
                  </a:lnTo>
                  <a:lnTo>
                    <a:pt x="1337" y="239"/>
                  </a:lnTo>
                  <a:lnTo>
                    <a:pt x="1338" y="233"/>
                  </a:lnTo>
                  <a:lnTo>
                    <a:pt x="1344" y="226"/>
                  </a:lnTo>
                  <a:lnTo>
                    <a:pt x="1348" y="219"/>
                  </a:lnTo>
                  <a:lnTo>
                    <a:pt x="1354" y="213"/>
                  </a:lnTo>
                  <a:lnTo>
                    <a:pt x="1359" y="208"/>
                  </a:lnTo>
                  <a:lnTo>
                    <a:pt x="1364" y="203"/>
                  </a:lnTo>
                  <a:lnTo>
                    <a:pt x="1368" y="200"/>
                  </a:lnTo>
                  <a:lnTo>
                    <a:pt x="1370" y="196"/>
                  </a:lnTo>
                  <a:lnTo>
                    <a:pt x="1371" y="192"/>
                  </a:lnTo>
                  <a:lnTo>
                    <a:pt x="1372" y="184"/>
                  </a:lnTo>
                  <a:lnTo>
                    <a:pt x="1373" y="180"/>
                  </a:lnTo>
                  <a:lnTo>
                    <a:pt x="1375" y="177"/>
                  </a:lnTo>
                  <a:lnTo>
                    <a:pt x="1377" y="176"/>
                  </a:lnTo>
                  <a:lnTo>
                    <a:pt x="1378" y="175"/>
                  </a:lnTo>
                  <a:lnTo>
                    <a:pt x="1381" y="174"/>
                  </a:lnTo>
                  <a:lnTo>
                    <a:pt x="1383" y="174"/>
                  </a:lnTo>
                  <a:lnTo>
                    <a:pt x="1384" y="171"/>
                  </a:lnTo>
                  <a:lnTo>
                    <a:pt x="1385" y="169"/>
                  </a:lnTo>
                  <a:lnTo>
                    <a:pt x="1385" y="165"/>
                  </a:lnTo>
                  <a:lnTo>
                    <a:pt x="1384" y="162"/>
                  </a:lnTo>
                  <a:lnTo>
                    <a:pt x="1383" y="158"/>
                  </a:lnTo>
                  <a:lnTo>
                    <a:pt x="1382" y="155"/>
                  </a:lnTo>
                  <a:lnTo>
                    <a:pt x="1379" y="151"/>
                  </a:lnTo>
                  <a:lnTo>
                    <a:pt x="1373" y="148"/>
                  </a:lnTo>
                  <a:lnTo>
                    <a:pt x="1369" y="142"/>
                  </a:lnTo>
                  <a:lnTo>
                    <a:pt x="1366" y="139"/>
                  </a:lnTo>
                  <a:lnTo>
                    <a:pt x="1365" y="136"/>
                  </a:lnTo>
                  <a:lnTo>
                    <a:pt x="1364" y="132"/>
                  </a:lnTo>
                  <a:lnTo>
                    <a:pt x="1363" y="127"/>
                  </a:lnTo>
                  <a:lnTo>
                    <a:pt x="1363" y="124"/>
                  </a:lnTo>
                  <a:lnTo>
                    <a:pt x="1360" y="118"/>
                  </a:lnTo>
                  <a:lnTo>
                    <a:pt x="1358" y="113"/>
                  </a:lnTo>
                  <a:lnTo>
                    <a:pt x="1356" y="108"/>
                  </a:lnTo>
                  <a:lnTo>
                    <a:pt x="1348" y="100"/>
                  </a:lnTo>
                  <a:lnTo>
                    <a:pt x="1341" y="93"/>
                  </a:lnTo>
                  <a:lnTo>
                    <a:pt x="1334" y="86"/>
                  </a:lnTo>
                  <a:lnTo>
                    <a:pt x="1328" y="77"/>
                  </a:lnTo>
                  <a:lnTo>
                    <a:pt x="1324" y="69"/>
                  </a:lnTo>
                  <a:lnTo>
                    <a:pt x="1320" y="61"/>
                  </a:lnTo>
                  <a:lnTo>
                    <a:pt x="1314" y="52"/>
                  </a:lnTo>
                  <a:lnTo>
                    <a:pt x="1307" y="41"/>
                  </a:lnTo>
                  <a:lnTo>
                    <a:pt x="1299" y="29"/>
                  </a:lnTo>
                  <a:lnTo>
                    <a:pt x="1291" y="19"/>
                  </a:lnTo>
                  <a:lnTo>
                    <a:pt x="1283" y="13"/>
                  </a:lnTo>
                  <a:lnTo>
                    <a:pt x="1274" y="8"/>
                  </a:lnTo>
                  <a:lnTo>
                    <a:pt x="1264" y="6"/>
                  </a:lnTo>
                  <a:lnTo>
                    <a:pt x="1255" y="4"/>
                  </a:lnTo>
                  <a:lnTo>
                    <a:pt x="1251" y="4"/>
                  </a:lnTo>
                  <a:lnTo>
                    <a:pt x="1246" y="4"/>
                  </a:lnTo>
                  <a:lnTo>
                    <a:pt x="1242" y="5"/>
                  </a:lnTo>
                  <a:lnTo>
                    <a:pt x="1238" y="6"/>
                  </a:lnTo>
                  <a:lnTo>
                    <a:pt x="1234" y="8"/>
                  </a:lnTo>
                  <a:lnTo>
                    <a:pt x="1231" y="11"/>
                  </a:lnTo>
                  <a:lnTo>
                    <a:pt x="1228" y="14"/>
                  </a:lnTo>
                  <a:lnTo>
                    <a:pt x="1226" y="19"/>
                  </a:lnTo>
                  <a:lnTo>
                    <a:pt x="1224" y="29"/>
                  </a:lnTo>
                  <a:lnTo>
                    <a:pt x="1220" y="39"/>
                  </a:lnTo>
                  <a:lnTo>
                    <a:pt x="1218" y="45"/>
                  </a:lnTo>
                  <a:lnTo>
                    <a:pt x="1215" y="50"/>
                  </a:lnTo>
                  <a:lnTo>
                    <a:pt x="1212" y="54"/>
                  </a:lnTo>
                  <a:lnTo>
                    <a:pt x="1207" y="58"/>
                  </a:lnTo>
                  <a:lnTo>
                    <a:pt x="1198" y="63"/>
                  </a:lnTo>
                  <a:lnTo>
                    <a:pt x="1192" y="68"/>
                  </a:lnTo>
                  <a:lnTo>
                    <a:pt x="1184" y="70"/>
                  </a:lnTo>
                  <a:lnTo>
                    <a:pt x="1180" y="70"/>
                  </a:lnTo>
                  <a:lnTo>
                    <a:pt x="1173" y="57"/>
                  </a:lnTo>
                  <a:lnTo>
                    <a:pt x="1162" y="41"/>
                  </a:lnTo>
                  <a:lnTo>
                    <a:pt x="1157" y="39"/>
                  </a:lnTo>
                  <a:lnTo>
                    <a:pt x="1154" y="39"/>
                  </a:lnTo>
                  <a:lnTo>
                    <a:pt x="1149" y="41"/>
                  </a:lnTo>
                  <a:lnTo>
                    <a:pt x="1145" y="42"/>
                  </a:lnTo>
                  <a:lnTo>
                    <a:pt x="1137" y="47"/>
                  </a:lnTo>
                  <a:lnTo>
                    <a:pt x="1129" y="52"/>
                  </a:lnTo>
                  <a:lnTo>
                    <a:pt x="1119" y="57"/>
                  </a:lnTo>
                  <a:lnTo>
                    <a:pt x="1110" y="61"/>
                  </a:lnTo>
                  <a:lnTo>
                    <a:pt x="1098" y="62"/>
                  </a:lnTo>
                  <a:lnTo>
                    <a:pt x="1088" y="61"/>
                  </a:lnTo>
                  <a:lnTo>
                    <a:pt x="1074" y="50"/>
                  </a:lnTo>
                  <a:lnTo>
                    <a:pt x="1063" y="41"/>
                  </a:lnTo>
                  <a:lnTo>
                    <a:pt x="1060" y="42"/>
                  </a:lnTo>
                  <a:lnTo>
                    <a:pt x="1058" y="44"/>
                  </a:lnTo>
                  <a:lnTo>
                    <a:pt x="1057" y="48"/>
                  </a:lnTo>
                  <a:lnTo>
                    <a:pt x="1056" y="52"/>
                  </a:lnTo>
                  <a:lnTo>
                    <a:pt x="1056" y="62"/>
                  </a:lnTo>
                  <a:lnTo>
                    <a:pt x="1056" y="73"/>
                  </a:lnTo>
                  <a:lnTo>
                    <a:pt x="1055" y="82"/>
                  </a:lnTo>
                  <a:lnTo>
                    <a:pt x="1052" y="92"/>
                  </a:lnTo>
                  <a:lnTo>
                    <a:pt x="1048" y="100"/>
                  </a:lnTo>
                  <a:lnTo>
                    <a:pt x="1043" y="108"/>
                  </a:lnTo>
                  <a:lnTo>
                    <a:pt x="1041" y="111"/>
                  </a:lnTo>
                  <a:lnTo>
                    <a:pt x="1038" y="112"/>
                  </a:lnTo>
                  <a:lnTo>
                    <a:pt x="1035" y="114"/>
                  </a:lnTo>
                  <a:lnTo>
                    <a:pt x="1031" y="114"/>
                  </a:lnTo>
                  <a:lnTo>
                    <a:pt x="1023" y="115"/>
                  </a:lnTo>
                  <a:lnTo>
                    <a:pt x="1016" y="114"/>
                  </a:lnTo>
                  <a:lnTo>
                    <a:pt x="1009" y="113"/>
                  </a:lnTo>
                  <a:lnTo>
                    <a:pt x="1003" y="111"/>
                  </a:lnTo>
                  <a:lnTo>
                    <a:pt x="999" y="110"/>
                  </a:lnTo>
                  <a:lnTo>
                    <a:pt x="997" y="108"/>
                  </a:lnTo>
                  <a:lnTo>
                    <a:pt x="995" y="105"/>
                  </a:lnTo>
                  <a:lnTo>
                    <a:pt x="994" y="101"/>
                  </a:lnTo>
                  <a:lnTo>
                    <a:pt x="994" y="99"/>
                  </a:lnTo>
                  <a:lnTo>
                    <a:pt x="997" y="95"/>
                  </a:lnTo>
                  <a:lnTo>
                    <a:pt x="999" y="93"/>
                  </a:lnTo>
                  <a:lnTo>
                    <a:pt x="1003" y="90"/>
                  </a:lnTo>
                  <a:lnTo>
                    <a:pt x="1006" y="88"/>
                  </a:lnTo>
                  <a:lnTo>
                    <a:pt x="1010" y="83"/>
                  </a:lnTo>
                  <a:lnTo>
                    <a:pt x="1011" y="79"/>
                  </a:lnTo>
                  <a:lnTo>
                    <a:pt x="1012" y="71"/>
                  </a:lnTo>
                  <a:lnTo>
                    <a:pt x="1012" y="66"/>
                  </a:lnTo>
                  <a:lnTo>
                    <a:pt x="1010" y="61"/>
                  </a:lnTo>
                  <a:lnTo>
                    <a:pt x="1006" y="57"/>
                  </a:lnTo>
                  <a:lnTo>
                    <a:pt x="1000" y="55"/>
                  </a:lnTo>
                  <a:lnTo>
                    <a:pt x="992" y="52"/>
                  </a:lnTo>
                  <a:lnTo>
                    <a:pt x="981" y="51"/>
                  </a:lnTo>
                  <a:lnTo>
                    <a:pt x="969" y="51"/>
                  </a:lnTo>
                  <a:lnTo>
                    <a:pt x="961" y="51"/>
                  </a:lnTo>
                  <a:lnTo>
                    <a:pt x="957" y="51"/>
                  </a:lnTo>
                  <a:lnTo>
                    <a:pt x="955" y="50"/>
                  </a:lnTo>
                  <a:lnTo>
                    <a:pt x="955" y="49"/>
                  </a:lnTo>
                  <a:lnTo>
                    <a:pt x="955" y="48"/>
                  </a:lnTo>
                  <a:lnTo>
                    <a:pt x="956" y="45"/>
                  </a:lnTo>
                  <a:lnTo>
                    <a:pt x="959" y="43"/>
                  </a:lnTo>
                  <a:lnTo>
                    <a:pt x="963" y="41"/>
                  </a:lnTo>
                  <a:lnTo>
                    <a:pt x="968" y="39"/>
                  </a:lnTo>
                  <a:lnTo>
                    <a:pt x="974" y="37"/>
                  </a:lnTo>
                  <a:lnTo>
                    <a:pt x="978" y="33"/>
                  </a:lnTo>
                  <a:lnTo>
                    <a:pt x="979" y="30"/>
                  </a:lnTo>
                  <a:lnTo>
                    <a:pt x="980" y="26"/>
                  </a:lnTo>
                  <a:lnTo>
                    <a:pt x="978" y="23"/>
                  </a:lnTo>
                  <a:lnTo>
                    <a:pt x="975" y="19"/>
                  </a:lnTo>
                  <a:lnTo>
                    <a:pt x="972" y="17"/>
                  </a:lnTo>
                  <a:lnTo>
                    <a:pt x="966" y="14"/>
                  </a:lnTo>
                  <a:lnTo>
                    <a:pt x="955" y="11"/>
                  </a:lnTo>
                  <a:lnTo>
                    <a:pt x="944" y="6"/>
                  </a:lnTo>
                  <a:lnTo>
                    <a:pt x="934" y="3"/>
                  </a:lnTo>
                  <a:lnTo>
                    <a:pt x="923" y="0"/>
                  </a:lnTo>
                  <a:close/>
                </a:path>
              </a:pathLst>
            </a:custGeom>
            <a:grpFill/>
            <a:ln w="9525">
              <a:solidFill>
                <a:schemeClr val="bg1"/>
              </a:solidFill>
              <a:round/>
              <a:headEnd/>
              <a:tailEnd/>
            </a:ln>
          </p:spPr>
          <p:txBody>
            <a:bodyPr/>
            <a:lstStyle/>
            <a:p>
              <a:endParaRPr lang="zh-CN" altLang="en-US"/>
            </a:p>
          </p:txBody>
        </p:sp>
        <p:sp>
          <p:nvSpPr>
            <p:cNvPr id="32" name="安徽">
              <a:extLst>
                <a:ext uri="{FF2B5EF4-FFF2-40B4-BE49-F238E27FC236}">
                  <a16:creationId xmlns:a16="http://schemas.microsoft.com/office/drawing/2014/main" xmlns="" id="{EFD108B2-B7AC-45A6-A1C8-AF54E2D61378}"/>
                </a:ext>
              </a:extLst>
            </p:cNvPr>
            <p:cNvSpPr>
              <a:spLocks/>
            </p:cNvSpPr>
            <p:nvPr/>
          </p:nvSpPr>
          <p:spPr bwMode="auto">
            <a:xfrm>
              <a:off x="6207201" y="4210270"/>
              <a:ext cx="466731" cy="600106"/>
            </a:xfrm>
            <a:custGeom>
              <a:avLst/>
              <a:gdLst>
                <a:gd name="T0" fmla="*/ 1649 w 1769"/>
                <a:gd name="T1" fmla="*/ 1386 h 2242"/>
                <a:gd name="T2" fmla="*/ 1461 w 1769"/>
                <a:gd name="T3" fmla="*/ 1420 h 2242"/>
                <a:gd name="T4" fmla="*/ 1473 w 1769"/>
                <a:gd name="T5" fmla="*/ 1325 h 2242"/>
                <a:gd name="T6" fmla="*/ 1439 w 1769"/>
                <a:gd name="T7" fmla="*/ 1249 h 2242"/>
                <a:gd name="T8" fmla="*/ 1392 w 1769"/>
                <a:gd name="T9" fmla="*/ 1223 h 2242"/>
                <a:gd name="T10" fmla="*/ 1288 w 1769"/>
                <a:gd name="T11" fmla="*/ 1146 h 2242"/>
                <a:gd name="T12" fmla="*/ 1360 w 1769"/>
                <a:gd name="T13" fmla="*/ 1005 h 2242"/>
                <a:gd name="T14" fmla="*/ 1344 w 1769"/>
                <a:gd name="T15" fmla="*/ 878 h 2242"/>
                <a:gd name="T16" fmla="*/ 1471 w 1769"/>
                <a:gd name="T17" fmla="*/ 840 h 2242"/>
                <a:gd name="T18" fmla="*/ 1553 w 1769"/>
                <a:gd name="T19" fmla="*/ 767 h 2242"/>
                <a:gd name="T20" fmla="*/ 1424 w 1769"/>
                <a:gd name="T21" fmla="*/ 673 h 2242"/>
                <a:gd name="T22" fmla="*/ 1371 w 1769"/>
                <a:gd name="T23" fmla="*/ 774 h 2242"/>
                <a:gd name="T24" fmla="*/ 1205 w 1769"/>
                <a:gd name="T25" fmla="*/ 692 h 2242"/>
                <a:gd name="T26" fmla="*/ 1137 w 1769"/>
                <a:gd name="T27" fmla="*/ 604 h 2242"/>
                <a:gd name="T28" fmla="*/ 1087 w 1769"/>
                <a:gd name="T29" fmla="*/ 525 h 2242"/>
                <a:gd name="T30" fmla="*/ 1130 w 1769"/>
                <a:gd name="T31" fmla="*/ 414 h 2242"/>
                <a:gd name="T32" fmla="*/ 997 w 1769"/>
                <a:gd name="T33" fmla="*/ 364 h 2242"/>
                <a:gd name="T34" fmla="*/ 950 w 1769"/>
                <a:gd name="T35" fmla="*/ 270 h 2242"/>
                <a:gd name="T36" fmla="*/ 873 w 1769"/>
                <a:gd name="T37" fmla="*/ 247 h 2242"/>
                <a:gd name="T38" fmla="*/ 730 w 1769"/>
                <a:gd name="T39" fmla="*/ 208 h 2242"/>
                <a:gd name="T40" fmla="*/ 648 w 1769"/>
                <a:gd name="T41" fmla="*/ 99 h 2242"/>
                <a:gd name="T42" fmla="*/ 482 w 1769"/>
                <a:gd name="T43" fmla="*/ 0 h 2242"/>
                <a:gd name="T44" fmla="*/ 456 w 1769"/>
                <a:gd name="T45" fmla="*/ 137 h 2242"/>
                <a:gd name="T46" fmla="*/ 553 w 1769"/>
                <a:gd name="T47" fmla="*/ 232 h 2242"/>
                <a:gd name="T48" fmla="*/ 519 w 1769"/>
                <a:gd name="T49" fmla="*/ 357 h 2242"/>
                <a:gd name="T50" fmla="*/ 391 w 1769"/>
                <a:gd name="T51" fmla="*/ 371 h 2242"/>
                <a:gd name="T52" fmla="*/ 284 w 1769"/>
                <a:gd name="T53" fmla="*/ 272 h 2242"/>
                <a:gd name="T54" fmla="*/ 230 w 1769"/>
                <a:gd name="T55" fmla="*/ 364 h 2242"/>
                <a:gd name="T56" fmla="*/ 235 w 1769"/>
                <a:gd name="T57" fmla="*/ 488 h 2242"/>
                <a:gd name="T58" fmla="*/ 147 w 1769"/>
                <a:gd name="T59" fmla="*/ 617 h 2242"/>
                <a:gd name="T60" fmla="*/ 12 w 1769"/>
                <a:gd name="T61" fmla="*/ 694 h 2242"/>
                <a:gd name="T62" fmla="*/ 37 w 1769"/>
                <a:gd name="T63" fmla="*/ 796 h 2242"/>
                <a:gd name="T64" fmla="*/ 106 w 1769"/>
                <a:gd name="T65" fmla="*/ 902 h 2242"/>
                <a:gd name="T66" fmla="*/ 193 w 1769"/>
                <a:gd name="T67" fmla="*/ 941 h 2242"/>
                <a:gd name="T68" fmla="*/ 311 w 1769"/>
                <a:gd name="T69" fmla="*/ 959 h 2242"/>
                <a:gd name="T70" fmla="*/ 366 w 1769"/>
                <a:gd name="T71" fmla="*/ 944 h 2242"/>
                <a:gd name="T72" fmla="*/ 383 w 1769"/>
                <a:gd name="T73" fmla="*/ 1211 h 2242"/>
                <a:gd name="T74" fmla="*/ 232 w 1769"/>
                <a:gd name="T75" fmla="*/ 1329 h 2242"/>
                <a:gd name="T76" fmla="*/ 261 w 1769"/>
                <a:gd name="T77" fmla="*/ 1514 h 2242"/>
                <a:gd name="T78" fmla="*/ 391 w 1769"/>
                <a:gd name="T79" fmla="*/ 1542 h 2242"/>
                <a:gd name="T80" fmla="*/ 406 w 1769"/>
                <a:gd name="T81" fmla="*/ 1657 h 2242"/>
                <a:gd name="T82" fmla="*/ 371 w 1769"/>
                <a:gd name="T83" fmla="*/ 1763 h 2242"/>
                <a:gd name="T84" fmla="*/ 415 w 1769"/>
                <a:gd name="T85" fmla="*/ 1878 h 2242"/>
                <a:gd name="T86" fmla="*/ 495 w 1769"/>
                <a:gd name="T87" fmla="*/ 2046 h 2242"/>
                <a:gd name="T88" fmla="*/ 580 w 1769"/>
                <a:gd name="T89" fmla="*/ 2122 h 2242"/>
                <a:gd name="T90" fmla="*/ 750 w 1769"/>
                <a:gd name="T91" fmla="*/ 2007 h 2242"/>
                <a:gd name="T92" fmla="*/ 740 w 1769"/>
                <a:gd name="T93" fmla="*/ 2123 h 2242"/>
                <a:gd name="T94" fmla="*/ 804 w 1769"/>
                <a:gd name="T95" fmla="*/ 2201 h 2242"/>
                <a:gd name="T96" fmla="*/ 872 w 1769"/>
                <a:gd name="T97" fmla="*/ 2095 h 2242"/>
                <a:gd name="T98" fmla="*/ 967 w 1769"/>
                <a:gd name="T99" fmla="*/ 2084 h 2242"/>
                <a:gd name="T100" fmla="*/ 1103 w 1769"/>
                <a:gd name="T101" fmla="*/ 2191 h 2242"/>
                <a:gd name="T102" fmla="*/ 1263 w 1769"/>
                <a:gd name="T103" fmla="*/ 2188 h 2242"/>
                <a:gd name="T104" fmla="*/ 1359 w 1769"/>
                <a:gd name="T105" fmla="*/ 2189 h 2242"/>
                <a:gd name="T106" fmla="*/ 1427 w 1769"/>
                <a:gd name="T107" fmla="*/ 2137 h 2242"/>
                <a:gd name="T108" fmla="*/ 1523 w 1769"/>
                <a:gd name="T109" fmla="*/ 1998 h 2242"/>
                <a:gd name="T110" fmla="*/ 1539 w 1769"/>
                <a:gd name="T111" fmla="*/ 1883 h 2242"/>
                <a:gd name="T112" fmla="*/ 1587 w 1769"/>
                <a:gd name="T113" fmla="*/ 1817 h 2242"/>
                <a:gd name="T114" fmla="*/ 1703 w 1769"/>
                <a:gd name="T115" fmla="*/ 1778 h 2242"/>
                <a:gd name="T116" fmla="*/ 1671 w 1769"/>
                <a:gd name="T117" fmla="*/ 1673 h 2242"/>
                <a:gd name="T118" fmla="*/ 1729 w 1769"/>
                <a:gd name="T119" fmla="*/ 1612 h 2242"/>
                <a:gd name="T120" fmla="*/ 1766 w 1769"/>
                <a:gd name="T121" fmla="*/ 1444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69" h="2242">
                  <a:moveTo>
                    <a:pt x="1750" y="1441"/>
                  </a:moveTo>
                  <a:lnTo>
                    <a:pt x="1743" y="1437"/>
                  </a:lnTo>
                  <a:lnTo>
                    <a:pt x="1736" y="1432"/>
                  </a:lnTo>
                  <a:lnTo>
                    <a:pt x="1731" y="1430"/>
                  </a:lnTo>
                  <a:lnTo>
                    <a:pt x="1725" y="1429"/>
                  </a:lnTo>
                  <a:lnTo>
                    <a:pt x="1718" y="1430"/>
                  </a:lnTo>
                  <a:lnTo>
                    <a:pt x="1711" y="1431"/>
                  </a:lnTo>
                  <a:lnTo>
                    <a:pt x="1695" y="1433"/>
                  </a:lnTo>
                  <a:lnTo>
                    <a:pt x="1682" y="1435"/>
                  </a:lnTo>
                  <a:lnTo>
                    <a:pt x="1676" y="1433"/>
                  </a:lnTo>
                  <a:lnTo>
                    <a:pt x="1673" y="1431"/>
                  </a:lnTo>
                  <a:lnTo>
                    <a:pt x="1671" y="1429"/>
                  </a:lnTo>
                  <a:lnTo>
                    <a:pt x="1668" y="1424"/>
                  </a:lnTo>
                  <a:lnTo>
                    <a:pt x="1666" y="1414"/>
                  </a:lnTo>
                  <a:lnTo>
                    <a:pt x="1666" y="1404"/>
                  </a:lnTo>
                  <a:lnTo>
                    <a:pt x="1666" y="1393"/>
                  </a:lnTo>
                  <a:lnTo>
                    <a:pt x="1665" y="1386"/>
                  </a:lnTo>
                  <a:lnTo>
                    <a:pt x="1663" y="1383"/>
                  </a:lnTo>
                  <a:lnTo>
                    <a:pt x="1662" y="1382"/>
                  </a:lnTo>
                  <a:lnTo>
                    <a:pt x="1661" y="1381"/>
                  </a:lnTo>
                  <a:lnTo>
                    <a:pt x="1660" y="1381"/>
                  </a:lnTo>
                  <a:lnTo>
                    <a:pt x="1649" y="1386"/>
                  </a:lnTo>
                  <a:lnTo>
                    <a:pt x="1635" y="1395"/>
                  </a:lnTo>
                  <a:lnTo>
                    <a:pt x="1630" y="1397"/>
                  </a:lnTo>
                  <a:lnTo>
                    <a:pt x="1625" y="1398"/>
                  </a:lnTo>
                  <a:lnTo>
                    <a:pt x="1622" y="1397"/>
                  </a:lnTo>
                  <a:lnTo>
                    <a:pt x="1617" y="1397"/>
                  </a:lnTo>
                  <a:lnTo>
                    <a:pt x="1610" y="1393"/>
                  </a:lnTo>
                  <a:lnTo>
                    <a:pt x="1600" y="1388"/>
                  </a:lnTo>
                  <a:lnTo>
                    <a:pt x="1596" y="1386"/>
                  </a:lnTo>
                  <a:lnTo>
                    <a:pt x="1592" y="1386"/>
                  </a:lnTo>
                  <a:lnTo>
                    <a:pt x="1590" y="1387"/>
                  </a:lnTo>
                  <a:lnTo>
                    <a:pt x="1587" y="1389"/>
                  </a:lnTo>
                  <a:lnTo>
                    <a:pt x="1581" y="1397"/>
                  </a:lnTo>
                  <a:lnTo>
                    <a:pt x="1573" y="1404"/>
                  </a:lnTo>
                  <a:lnTo>
                    <a:pt x="1566" y="1407"/>
                  </a:lnTo>
                  <a:lnTo>
                    <a:pt x="1558" y="1411"/>
                  </a:lnTo>
                  <a:lnTo>
                    <a:pt x="1547" y="1412"/>
                  </a:lnTo>
                  <a:lnTo>
                    <a:pt x="1535" y="1414"/>
                  </a:lnTo>
                  <a:lnTo>
                    <a:pt x="1512" y="1416"/>
                  </a:lnTo>
                  <a:lnTo>
                    <a:pt x="1496" y="1418"/>
                  </a:lnTo>
                  <a:lnTo>
                    <a:pt x="1483" y="1419"/>
                  </a:lnTo>
                  <a:lnTo>
                    <a:pt x="1468" y="1420"/>
                  </a:lnTo>
                  <a:lnTo>
                    <a:pt x="1461" y="1420"/>
                  </a:lnTo>
                  <a:lnTo>
                    <a:pt x="1455" y="1419"/>
                  </a:lnTo>
                  <a:lnTo>
                    <a:pt x="1452" y="1418"/>
                  </a:lnTo>
                  <a:lnTo>
                    <a:pt x="1449" y="1416"/>
                  </a:lnTo>
                  <a:lnTo>
                    <a:pt x="1447" y="1410"/>
                  </a:lnTo>
                  <a:lnTo>
                    <a:pt x="1442" y="1404"/>
                  </a:lnTo>
                  <a:lnTo>
                    <a:pt x="1438" y="1399"/>
                  </a:lnTo>
                  <a:lnTo>
                    <a:pt x="1430" y="1394"/>
                  </a:lnTo>
                  <a:lnTo>
                    <a:pt x="1428" y="1391"/>
                  </a:lnTo>
                  <a:lnTo>
                    <a:pt x="1427" y="1388"/>
                  </a:lnTo>
                  <a:lnTo>
                    <a:pt x="1426" y="1385"/>
                  </a:lnTo>
                  <a:lnTo>
                    <a:pt x="1427" y="1381"/>
                  </a:lnTo>
                  <a:lnTo>
                    <a:pt x="1428" y="1379"/>
                  </a:lnTo>
                  <a:lnTo>
                    <a:pt x="1430" y="1375"/>
                  </a:lnTo>
                  <a:lnTo>
                    <a:pt x="1434" y="1373"/>
                  </a:lnTo>
                  <a:lnTo>
                    <a:pt x="1438" y="1372"/>
                  </a:lnTo>
                  <a:lnTo>
                    <a:pt x="1445" y="1369"/>
                  </a:lnTo>
                  <a:lnTo>
                    <a:pt x="1452" y="1364"/>
                  </a:lnTo>
                  <a:lnTo>
                    <a:pt x="1459" y="1359"/>
                  </a:lnTo>
                  <a:lnTo>
                    <a:pt x="1465" y="1348"/>
                  </a:lnTo>
                  <a:lnTo>
                    <a:pt x="1468" y="1341"/>
                  </a:lnTo>
                  <a:lnTo>
                    <a:pt x="1472" y="1334"/>
                  </a:lnTo>
                  <a:lnTo>
                    <a:pt x="1473" y="1325"/>
                  </a:lnTo>
                  <a:lnTo>
                    <a:pt x="1476" y="1317"/>
                  </a:lnTo>
                  <a:lnTo>
                    <a:pt x="1477" y="1301"/>
                  </a:lnTo>
                  <a:lnTo>
                    <a:pt x="1477" y="1291"/>
                  </a:lnTo>
                  <a:lnTo>
                    <a:pt x="1477" y="1279"/>
                  </a:lnTo>
                  <a:lnTo>
                    <a:pt x="1476" y="1262"/>
                  </a:lnTo>
                  <a:lnTo>
                    <a:pt x="1474" y="1254"/>
                  </a:lnTo>
                  <a:lnTo>
                    <a:pt x="1472" y="1247"/>
                  </a:lnTo>
                  <a:lnTo>
                    <a:pt x="1471" y="1244"/>
                  </a:lnTo>
                  <a:lnTo>
                    <a:pt x="1468" y="1242"/>
                  </a:lnTo>
                  <a:lnTo>
                    <a:pt x="1466" y="1241"/>
                  </a:lnTo>
                  <a:lnTo>
                    <a:pt x="1465" y="1240"/>
                  </a:lnTo>
                  <a:lnTo>
                    <a:pt x="1460" y="1240"/>
                  </a:lnTo>
                  <a:lnTo>
                    <a:pt x="1457" y="1241"/>
                  </a:lnTo>
                  <a:lnTo>
                    <a:pt x="1454" y="1243"/>
                  </a:lnTo>
                  <a:lnTo>
                    <a:pt x="1452" y="1247"/>
                  </a:lnTo>
                  <a:lnTo>
                    <a:pt x="1449" y="1249"/>
                  </a:lnTo>
                  <a:lnTo>
                    <a:pt x="1448" y="1253"/>
                  </a:lnTo>
                  <a:lnTo>
                    <a:pt x="1446" y="1254"/>
                  </a:lnTo>
                  <a:lnTo>
                    <a:pt x="1443" y="1255"/>
                  </a:lnTo>
                  <a:lnTo>
                    <a:pt x="1441" y="1254"/>
                  </a:lnTo>
                  <a:lnTo>
                    <a:pt x="1440" y="1252"/>
                  </a:lnTo>
                  <a:lnTo>
                    <a:pt x="1439" y="1249"/>
                  </a:lnTo>
                  <a:lnTo>
                    <a:pt x="1438" y="1246"/>
                  </a:lnTo>
                  <a:lnTo>
                    <a:pt x="1436" y="1238"/>
                  </a:lnTo>
                  <a:lnTo>
                    <a:pt x="1435" y="1230"/>
                  </a:lnTo>
                  <a:lnTo>
                    <a:pt x="1434" y="1228"/>
                  </a:lnTo>
                  <a:lnTo>
                    <a:pt x="1432" y="1227"/>
                  </a:lnTo>
                  <a:lnTo>
                    <a:pt x="1429" y="1228"/>
                  </a:lnTo>
                  <a:lnTo>
                    <a:pt x="1427" y="1230"/>
                  </a:lnTo>
                  <a:lnTo>
                    <a:pt x="1420" y="1237"/>
                  </a:lnTo>
                  <a:lnTo>
                    <a:pt x="1413" y="1246"/>
                  </a:lnTo>
                  <a:lnTo>
                    <a:pt x="1409" y="1250"/>
                  </a:lnTo>
                  <a:lnTo>
                    <a:pt x="1405" y="1253"/>
                  </a:lnTo>
                  <a:lnTo>
                    <a:pt x="1401" y="1254"/>
                  </a:lnTo>
                  <a:lnTo>
                    <a:pt x="1397" y="1255"/>
                  </a:lnTo>
                  <a:lnTo>
                    <a:pt x="1395" y="1255"/>
                  </a:lnTo>
                  <a:lnTo>
                    <a:pt x="1391" y="1254"/>
                  </a:lnTo>
                  <a:lnTo>
                    <a:pt x="1389" y="1252"/>
                  </a:lnTo>
                  <a:lnTo>
                    <a:pt x="1388" y="1248"/>
                  </a:lnTo>
                  <a:lnTo>
                    <a:pt x="1386" y="1243"/>
                  </a:lnTo>
                  <a:lnTo>
                    <a:pt x="1386" y="1240"/>
                  </a:lnTo>
                  <a:lnTo>
                    <a:pt x="1388" y="1236"/>
                  </a:lnTo>
                  <a:lnTo>
                    <a:pt x="1389" y="1231"/>
                  </a:lnTo>
                  <a:lnTo>
                    <a:pt x="1392" y="1223"/>
                  </a:lnTo>
                  <a:lnTo>
                    <a:pt x="1394" y="1215"/>
                  </a:lnTo>
                  <a:lnTo>
                    <a:pt x="1394" y="1211"/>
                  </a:lnTo>
                  <a:lnTo>
                    <a:pt x="1392" y="1208"/>
                  </a:lnTo>
                  <a:lnTo>
                    <a:pt x="1389" y="1205"/>
                  </a:lnTo>
                  <a:lnTo>
                    <a:pt x="1385" y="1204"/>
                  </a:lnTo>
                  <a:lnTo>
                    <a:pt x="1376" y="1202"/>
                  </a:lnTo>
                  <a:lnTo>
                    <a:pt x="1363" y="1202"/>
                  </a:lnTo>
                  <a:lnTo>
                    <a:pt x="1354" y="1202"/>
                  </a:lnTo>
                  <a:lnTo>
                    <a:pt x="1347" y="1200"/>
                  </a:lnTo>
                  <a:lnTo>
                    <a:pt x="1341" y="1198"/>
                  </a:lnTo>
                  <a:lnTo>
                    <a:pt x="1336" y="1194"/>
                  </a:lnTo>
                  <a:lnTo>
                    <a:pt x="1333" y="1191"/>
                  </a:lnTo>
                  <a:lnTo>
                    <a:pt x="1329" y="1186"/>
                  </a:lnTo>
                  <a:lnTo>
                    <a:pt x="1328" y="1179"/>
                  </a:lnTo>
                  <a:lnTo>
                    <a:pt x="1327" y="1172"/>
                  </a:lnTo>
                  <a:lnTo>
                    <a:pt x="1326" y="1167"/>
                  </a:lnTo>
                  <a:lnTo>
                    <a:pt x="1323" y="1164"/>
                  </a:lnTo>
                  <a:lnTo>
                    <a:pt x="1320" y="1160"/>
                  </a:lnTo>
                  <a:lnTo>
                    <a:pt x="1314" y="1158"/>
                  </a:lnTo>
                  <a:lnTo>
                    <a:pt x="1306" y="1154"/>
                  </a:lnTo>
                  <a:lnTo>
                    <a:pt x="1296" y="1150"/>
                  </a:lnTo>
                  <a:lnTo>
                    <a:pt x="1288" y="1146"/>
                  </a:lnTo>
                  <a:lnTo>
                    <a:pt x="1282" y="1141"/>
                  </a:lnTo>
                  <a:lnTo>
                    <a:pt x="1278" y="1136"/>
                  </a:lnTo>
                  <a:lnTo>
                    <a:pt x="1276" y="1133"/>
                  </a:lnTo>
                  <a:lnTo>
                    <a:pt x="1275" y="1128"/>
                  </a:lnTo>
                  <a:lnTo>
                    <a:pt x="1275" y="1124"/>
                  </a:lnTo>
                  <a:lnTo>
                    <a:pt x="1276" y="1116"/>
                  </a:lnTo>
                  <a:lnTo>
                    <a:pt x="1278" y="1108"/>
                  </a:lnTo>
                  <a:lnTo>
                    <a:pt x="1278" y="1098"/>
                  </a:lnTo>
                  <a:lnTo>
                    <a:pt x="1278" y="1090"/>
                  </a:lnTo>
                  <a:lnTo>
                    <a:pt x="1276" y="1083"/>
                  </a:lnTo>
                  <a:lnTo>
                    <a:pt x="1273" y="1079"/>
                  </a:lnTo>
                  <a:lnTo>
                    <a:pt x="1273" y="1078"/>
                  </a:lnTo>
                  <a:lnTo>
                    <a:pt x="1275" y="1076"/>
                  </a:lnTo>
                  <a:lnTo>
                    <a:pt x="1277" y="1073"/>
                  </a:lnTo>
                  <a:lnTo>
                    <a:pt x="1282" y="1071"/>
                  </a:lnTo>
                  <a:lnTo>
                    <a:pt x="1290" y="1065"/>
                  </a:lnTo>
                  <a:lnTo>
                    <a:pt x="1302" y="1057"/>
                  </a:lnTo>
                  <a:lnTo>
                    <a:pt x="1316" y="1046"/>
                  </a:lnTo>
                  <a:lnTo>
                    <a:pt x="1332" y="1035"/>
                  </a:lnTo>
                  <a:lnTo>
                    <a:pt x="1344" y="1025"/>
                  </a:lnTo>
                  <a:lnTo>
                    <a:pt x="1353" y="1015"/>
                  </a:lnTo>
                  <a:lnTo>
                    <a:pt x="1360" y="1005"/>
                  </a:lnTo>
                  <a:lnTo>
                    <a:pt x="1365" y="998"/>
                  </a:lnTo>
                  <a:lnTo>
                    <a:pt x="1369" y="990"/>
                  </a:lnTo>
                  <a:lnTo>
                    <a:pt x="1373" y="982"/>
                  </a:lnTo>
                  <a:lnTo>
                    <a:pt x="1375" y="978"/>
                  </a:lnTo>
                  <a:lnTo>
                    <a:pt x="1375" y="973"/>
                  </a:lnTo>
                  <a:lnTo>
                    <a:pt x="1376" y="969"/>
                  </a:lnTo>
                  <a:lnTo>
                    <a:pt x="1375" y="965"/>
                  </a:lnTo>
                  <a:lnTo>
                    <a:pt x="1373" y="956"/>
                  </a:lnTo>
                  <a:lnTo>
                    <a:pt x="1372" y="944"/>
                  </a:lnTo>
                  <a:lnTo>
                    <a:pt x="1372" y="932"/>
                  </a:lnTo>
                  <a:lnTo>
                    <a:pt x="1372" y="919"/>
                  </a:lnTo>
                  <a:lnTo>
                    <a:pt x="1371" y="907"/>
                  </a:lnTo>
                  <a:lnTo>
                    <a:pt x="1370" y="899"/>
                  </a:lnTo>
                  <a:lnTo>
                    <a:pt x="1367" y="895"/>
                  </a:lnTo>
                  <a:lnTo>
                    <a:pt x="1366" y="891"/>
                  </a:lnTo>
                  <a:lnTo>
                    <a:pt x="1363" y="890"/>
                  </a:lnTo>
                  <a:lnTo>
                    <a:pt x="1359" y="889"/>
                  </a:lnTo>
                  <a:lnTo>
                    <a:pt x="1353" y="888"/>
                  </a:lnTo>
                  <a:lnTo>
                    <a:pt x="1348" y="885"/>
                  </a:lnTo>
                  <a:lnTo>
                    <a:pt x="1346" y="884"/>
                  </a:lnTo>
                  <a:lnTo>
                    <a:pt x="1345" y="882"/>
                  </a:lnTo>
                  <a:lnTo>
                    <a:pt x="1344" y="878"/>
                  </a:lnTo>
                  <a:lnTo>
                    <a:pt x="1342" y="875"/>
                  </a:lnTo>
                  <a:lnTo>
                    <a:pt x="1339" y="864"/>
                  </a:lnTo>
                  <a:lnTo>
                    <a:pt x="1333" y="851"/>
                  </a:lnTo>
                  <a:lnTo>
                    <a:pt x="1332" y="846"/>
                  </a:lnTo>
                  <a:lnTo>
                    <a:pt x="1332" y="843"/>
                  </a:lnTo>
                  <a:lnTo>
                    <a:pt x="1333" y="839"/>
                  </a:lnTo>
                  <a:lnTo>
                    <a:pt x="1334" y="837"/>
                  </a:lnTo>
                  <a:lnTo>
                    <a:pt x="1338" y="836"/>
                  </a:lnTo>
                  <a:lnTo>
                    <a:pt x="1341" y="834"/>
                  </a:lnTo>
                  <a:lnTo>
                    <a:pt x="1346" y="834"/>
                  </a:lnTo>
                  <a:lnTo>
                    <a:pt x="1352" y="834"/>
                  </a:lnTo>
                  <a:lnTo>
                    <a:pt x="1363" y="834"/>
                  </a:lnTo>
                  <a:lnTo>
                    <a:pt x="1373" y="832"/>
                  </a:lnTo>
                  <a:lnTo>
                    <a:pt x="1384" y="830"/>
                  </a:lnTo>
                  <a:lnTo>
                    <a:pt x="1394" y="828"/>
                  </a:lnTo>
                  <a:lnTo>
                    <a:pt x="1408" y="827"/>
                  </a:lnTo>
                  <a:lnTo>
                    <a:pt x="1426" y="827"/>
                  </a:lnTo>
                  <a:lnTo>
                    <a:pt x="1435" y="828"/>
                  </a:lnTo>
                  <a:lnTo>
                    <a:pt x="1445" y="830"/>
                  </a:lnTo>
                  <a:lnTo>
                    <a:pt x="1452" y="832"/>
                  </a:lnTo>
                  <a:lnTo>
                    <a:pt x="1459" y="833"/>
                  </a:lnTo>
                  <a:lnTo>
                    <a:pt x="1471" y="840"/>
                  </a:lnTo>
                  <a:lnTo>
                    <a:pt x="1484" y="849"/>
                  </a:lnTo>
                  <a:lnTo>
                    <a:pt x="1496" y="859"/>
                  </a:lnTo>
                  <a:lnTo>
                    <a:pt x="1505" y="869"/>
                  </a:lnTo>
                  <a:lnTo>
                    <a:pt x="1511" y="876"/>
                  </a:lnTo>
                  <a:lnTo>
                    <a:pt x="1517" y="881"/>
                  </a:lnTo>
                  <a:lnTo>
                    <a:pt x="1521" y="882"/>
                  </a:lnTo>
                  <a:lnTo>
                    <a:pt x="1523" y="883"/>
                  </a:lnTo>
                  <a:lnTo>
                    <a:pt x="1526" y="883"/>
                  </a:lnTo>
                  <a:lnTo>
                    <a:pt x="1527" y="883"/>
                  </a:lnTo>
                  <a:lnTo>
                    <a:pt x="1529" y="881"/>
                  </a:lnTo>
                  <a:lnTo>
                    <a:pt x="1533" y="876"/>
                  </a:lnTo>
                  <a:lnTo>
                    <a:pt x="1535" y="870"/>
                  </a:lnTo>
                  <a:lnTo>
                    <a:pt x="1539" y="862"/>
                  </a:lnTo>
                  <a:lnTo>
                    <a:pt x="1543" y="850"/>
                  </a:lnTo>
                  <a:lnTo>
                    <a:pt x="1549" y="837"/>
                  </a:lnTo>
                  <a:lnTo>
                    <a:pt x="1553" y="830"/>
                  </a:lnTo>
                  <a:lnTo>
                    <a:pt x="1555" y="824"/>
                  </a:lnTo>
                  <a:lnTo>
                    <a:pt x="1556" y="817"/>
                  </a:lnTo>
                  <a:lnTo>
                    <a:pt x="1558" y="811"/>
                  </a:lnTo>
                  <a:lnTo>
                    <a:pt x="1556" y="797"/>
                  </a:lnTo>
                  <a:lnTo>
                    <a:pt x="1555" y="783"/>
                  </a:lnTo>
                  <a:lnTo>
                    <a:pt x="1553" y="767"/>
                  </a:lnTo>
                  <a:lnTo>
                    <a:pt x="1549" y="751"/>
                  </a:lnTo>
                  <a:lnTo>
                    <a:pt x="1548" y="744"/>
                  </a:lnTo>
                  <a:lnTo>
                    <a:pt x="1545" y="738"/>
                  </a:lnTo>
                  <a:lnTo>
                    <a:pt x="1540" y="732"/>
                  </a:lnTo>
                  <a:lnTo>
                    <a:pt x="1535" y="729"/>
                  </a:lnTo>
                  <a:lnTo>
                    <a:pt x="1523" y="721"/>
                  </a:lnTo>
                  <a:lnTo>
                    <a:pt x="1512" y="717"/>
                  </a:lnTo>
                  <a:lnTo>
                    <a:pt x="1503" y="713"/>
                  </a:lnTo>
                  <a:lnTo>
                    <a:pt x="1493" y="707"/>
                  </a:lnTo>
                  <a:lnTo>
                    <a:pt x="1489" y="704"/>
                  </a:lnTo>
                  <a:lnTo>
                    <a:pt x="1485" y="700"/>
                  </a:lnTo>
                  <a:lnTo>
                    <a:pt x="1482" y="696"/>
                  </a:lnTo>
                  <a:lnTo>
                    <a:pt x="1479" y="692"/>
                  </a:lnTo>
                  <a:lnTo>
                    <a:pt x="1474" y="683"/>
                  </a:lnTo>
                  <a:lnTo>
                    <a:pt x="1470" y="676"/>
                  </a:lnTo>
                  <a:lnTo>
                    <a:pt x="1467" y="674"/>
                  </a:lnTo>
                  <a:lnTo>
                    <a:pt x="1465" y="673"/>
                  </a:lnTo>
                  <a:lnTo>
                    <a:pt x="1461" y="671"/>
                  </a:lnTo>
                  <a:lnTo>
                    <a:pt x="1458" y="671"/>
                  </a:lnTo>
                  <a:lnTo>
                    <a:pt x="1446" y="671"/>
                  </a:lnTo>
                  <a:lnTo>
                    <a:pt x="1432" y="671"/>
                  </a:lnTo>
                  <a:lnTo>
                    <a:pt x="1424" y="673"/>
                  </a:lnTo>
                  <a:lnTo>
                    <a:pt x="1417" y="675"/>
                  </a:lnTo>
                  <a:lnTo>
                    <a:pt x="1411" y="677"/>
                  </a:lnTo>
                  <a:lnTo>
                    <a:pt x="1407" y="682"/>
                  </a:lnTo>
                  <a:lnTo>
                    <a:pt x="1403" y="688"/>
                  </a:lnTo>
                  <a:lnTo>
                    <a:pt x="1402" y="694"/>
                  </a:lnTo>
                  <a:lnTo>
                    <a:pt x="1401" y="701"/>
                  </a:lnTo>
                  <a:lnTo>
                    <a:pt x="1401" y="707"/>
                  </a:lnTo>
                  <a:lnTo>
                    <a:pt x="1401" y="713"/>
                  </a:lnTo>
                  <a:lnTo>
                    <a:pt x="1398" y="718"/>
                  </a:lnTo>
                  <a:lnTo>
                    <a:pt x="1396" y="721"/>
                  </a:lnTo>
                  <a:lnTo>
                    <a:pt x="1391" y="725"/>
                  </a:lnTo>
                  <a:lnTo>
                    <a:pt x="1386" y="727"/>
                  </a:lnTo>
                  <a:lnTo>
                    <a:pt x="1384" y="731"/>
                  </a:lnTo>
                  <a:lnTo>
                    <a:pt x="1383" y="734"/>
                  </a:lnTo>
                  <a:lnTo>
                    <a:pt x="1383" y="739"/>
                  </a:lnTo>
                  <a:lnTo>
                    <a:pt x="1384" y="750"/>
                  </a:lnTo>
                  <a:lnTo>
                    <a:pt x="1385" y="761"/>
                  </a:lnTo>
                  <a:lnTo>
                    <a:pt x="1385" y="764"/>
                  </a:lnTo>
                  <a:lnTo>
                    <a:pt x="1383" y="768"/>
                  </a:lnTo>
                  <a:lnTo>
                    <a:pt x="1380" y="770"/>
                  </a:lnTo>
                  <a:lnTo>
                    <a:pt x="1378" y="773"/>
                  </a:lnTo>
                  <a:lnTo>
                    <a:pt x="1371" y="774"/>
                  </a:lnTo>
                  <a:lnTo>
                    <a:pt x="1363" y="775"/>
                  </a:lnTo>
                  <a:lnTo>
                    <a:pt x="1352" y="775"/>
                  </a:lnTo>
                  <a:lnTo>
                    <a:pt x="1338" y="776"/>
                  </a:lnTo>
                  <a:lnTo>
                    <a:pt x="1322" y="778"/>
                  </a:lnTo>
                  <a:lnTo>
                    <a:pt x="1310" y="777"/>
                  </a:lnTo>
                  <a:lnTo>
                    <a:pt x="1301" y="776"/>
                  </a:lnTo>
                  <a:lnTo>
                    <a:pt x="1288" y="776"/>
                  </a:lnTo>
                  <a:lnTo>
                    <a:pt x="1277" y="777"/>
                  </a:lnTo>
                  <a:lnTo>
                    <a:pt x="1269" y="780"/>
                  </a:lnTo>
                  <a:lnTo>
                    <a:pt x="1262" y="782"/>
                  </a:lnTo>
                  <a:lnTo>
                    <a:pt x="1256" y="782"/>
                  </a:lnTo>
                  <a:lnTo>
                    <a:pt x="1249" y="780"/>
                  </a:lnTo>
                  <a:lnTo>
                    <a:pt x="1243" y="775"/>
                  </a:lnTo>
                  <a:lnTo>
                    <a:pt x="1234" y="767"/>
                  </a:lnTo>
                  <a:lnTo>
                    <a:pt x="1222" y="756"/>
                  </a:lnTo>
                  <a:lnTo>
                    <a:pt x="1212" y="743"/>
                  </a:lnTo>
                  <a:lnTo>
                    <a:pt x="1205" y="731"/>
                  </a:lnTo>
                  <a:lnTo>
                    <a:pt x="1200" y="723"/>
                  </a:lnTo>
                  <a:lnTo>
                    <a:pt x="1197" y="714"/>
                  </a:lnTo>
                  <a:lnTo>
                    <a:pt x="1197" y="707"/>
                  </a:lnTo>
                  <a:lnTo>
                    <a:pt x="1197" y="701"/>
                  </a:lnTo>
                  <a:lnTo>
                    <a:pt x="1205" y="692"/>
                  </a:lnTo>
                  <a:lnTo>
                    <a:pt x="1209" y="680"/>
                  </a:lnTo>
                  <a:lnTo>
                    <a:pt x="1201" y="667"/>
                  </a:lnTo>
                  <a:lnTo>
                    <a:pt x="1190" y="650"/>
                  </a:lnTo>
                  <a:lnTo>
                    <a:pt x="1186" y="637"/>
                  </a:lnTo>
                  <a:lnTo>
                    <a:pt x="1183" y="625"/>
                  </a:lnTo>
                  <a:lnTo>
                    <a:pt x="1181" y="614"/>
                  </a:lnTo>
                  <a:lnTo>
                    <a:pt x="1178" y="592"/>
                  </a:lnTo>
                  <a:lnTo>
                    <a:pt x="1177" y="585"/>
                  </a:lnTo>
                  <a:lnTo>
                    <a:pt x="1176" y="579"/>
                  </a:lnTo>
                  <a:lnTo>
                    <a:pt x="1174" y="574"/>
                  </a:lnTo>
                  <a:lnTo>
                    <a:pt x="1171" y="569"/>
                  </a:lnTo>
                  <a:lnTo>
                    <a:pt x="1168" y="567"/>
                  </a:lnTo>
                  <a:lnTo>
                    <a:pt x="1164" y="565"/>
                  </a:lnTo>
                  <a:lnTo>
                    <a:pt x="1161" y="563"/>
                  </a:lnTo>
                  <a:lnTo>
                    <a:pt x="1157" y="563"/>
                  </a:lnTo>
                  <a:lnTo>
                    <a:pt x="1153" y="566"/>
                  </a:lnTo>
                  <a:lnTo>
                    <a:pt x="1150" y="569"/>
                  </a:lnTo>
                  <a:lnTo>
                    <a:pt x="1146" y="576"/>
                  </a:lnTo>
                  <a:lnTo>
                    <a:pt x="1144" y="584"/>
                  </a:lnTo>
                  <a:lnTo>
                    <a:pt x="1142" y="592"/>
                  </a:lnTo>
                  <a:lnTo>
                    <a:pt x="1139" y="598"/>
                  </a:lnTo>
                  <a:lnTo>
                    <a:pt x="1137" y="604"/>
                  </a:lnTo>
                  <a:lnTo>
                    <a:pt x="1133" y="606"/>
                  </a:lnTo>
                  <a:lnTo>
                    <a:pt x="1127" y="610"/>
                  </a:lnTo>
                  <a:lnTo>
                    <a:pt x="1120" y="611"/>
                  </a:lnTo>
                  <a:lnTo>
                    <a:pt x="1113" y="612"/>
                  </a:lnTo>
                  <a:lnTo>
                    <a:pt x="1106" y="612"/>
                  </a:lnTo>
                  <a:lnTo>
                    <a:pt x="1100" y="612"/>
                  </a:lnTo>
                  <a:lnTo>
                    <a:pt x="1098" y="611"/>
                  </a:lnTo>
                  <a:lnTo>
                    <a:pt x="1095" y="609"/>
                  </a:lnTo>
                  <a:lnTo>
                    <a:pt x="1094" y="604"/>
                  </a:lnTo>
                  <a:lnTo>
                    <a:pt x="1092" y="598"/>
                  </a:lnTo>
                  <a:lnTo>
                    <a:pt x="1089" y="592"/>
                  </a:lnTo>
                  <a:lnTo>
                    <a:pt x="1086" y="587"/>
                  </a:lnTo>
                  <a:lnTo>
                    <a:pt x="1081" y="581"/>
                  </a:lnTo>
                  <a:lnTo>
                    <a:pt x="1080" y="576"/>
                  </a:lnTo>
                  <a:lnTo>
                    <a:pt x="1079" y="573"/>
                  </a:lnTo>
                  <a:lnTo>
                    <a:pt x="1077" y="568"/>
                  </a:lnTo>
                  <a:lnTo>
                    <a:pt x="1079" y="565"/>
                  </a:lnTo>
                  <a:lnTo>
                    <a:pt x="1080" y="556"/>
                  </a:lnTo>
                  <a:lnTo>
                    <a:pt x="1081" y="547"/>
                  </a:lnTo>
                  <a:lnTo>
                    <a:pt x="1081" y="537"/>
                  </a:lnTo>
                  <a:lnTo>
                    <a:pt x="1083" y="530"/>
                  </a:lnTo>
                  <a:lnTo>
                    <a:pt x="1087" y="525"/>
                  </a:lnTo>
                  <a:lnTo>
                    <a:pt x="1092" y="519"/>
                  </a:lnTo>
                  <a:lnTo>
                    <a:pt x="1095" y="516"/>
                  </a:lnTo>
                  <a:lnTo>
                    <a:pt x="1096" y="512"/>
                  </a:lnTo>
                  <a:lnTo>
                    <a:pt x="1098" y="510"/>
                  </a:lnTo>
                  <a:lnTo>
                    <a:pt x="1099" y="506"/>
                  </a:lnTo>
                  <a:lnTo>
                    <a:pt x="1098" y="498"/>
                  </a:lnTo>
                  <a:lnTo>
                    <a:pt x="1096" y="488"/>
                  </a:lnTo>
                  <a:lnTo>
                    <a:pt x="1095" y="477"/>
                  </a:lnTo>
                  <a:lnTo>
                    <a:pt x="1096" y="466"/>
                  </a:lnTo>
                  <a:lnTo>
                    <a:pt x="1098" y="459"/>
                  </a:lnTo>
                  <a:lnTo>
                    <a:pt x="1099" y="455"/>
                  </a:lnTo>
                  <a:lnTo>
                    <a:pt x="1103" y="455"/>
                  </a:lnTo>
                  <a:lnTo>
                    <a:pt x="1111" y="458"/>
                  </a:lnTo>
                  <a:lnTo>
                    <a:pt x="1117" y="459"/>
                  </a:lnTo>
                  <a:lnTo>
                    <a:pt x="1125" y="460"/>
                  </a:lnTo>
                  <a:lnTo>
                    <a:pt x="1132" y="460"/>
                  </a:lnTo>
                  <a:lnTo>
                    <a:pt x="1136" y="459"/>
                  </a:lnTo>
                  <a:lnTo>
                    <a:pt x="1136" y="448"/>
                  </a:lnTo>
                  <a:lnTo>
                    <a:pt x="1133" y="434"/>
                  </a:lnTo>
                  <a:lnTo>
                    <a:pt x="1132" y="427"/>
                  </a:lnTo>
                  <a:lnTo>
                    <a:pt x="1131" y="421"/>
                  </a:lnTo>
                  <a:lnTo>
                    <a:pt x="1130" y="414"/>
                  </a:lnTo>
                  <a:lnTo>
                    <a:pt x="1132" y="406"/>
                  </a:lnTo>
                  <a:lnTo>
                    <a:pt x="1134" y="399"/>
                  </a:lnTo>
                  <a:lnTo>
                    <a:pt x="1137" y="391"/>
                  </a:lnTo>
                  <a:lnTo>
                    <a:pt x="1139" y="383"/>
                  </a:lnTo>
                  <a:lnTo>
                    <a:pt x="1139" y="374"/>
                  </a:lnTo>
                  <a:lnTo>
                    <a:pt x="1139" y="370"/>
                  </a:lnTo>
                  <a:lnTo>
                    <a:pt x="1138" y="364"/>
                  </a:lnTo>
                  <a:lnTo>
                    <a:pt x="1137" y="360"/>
                  </a:lnTo>
                  <a:lnTo>
                    <a:pt x="1136" y="357"/>
                  </a:lnTo>
                  <a:lnTo>
                    <a:pt x="1132" y="353"/>
                  </a:lnTo>
                  <a:lnTo>
                    <a:pt x="1128" y="351"/>
                  </a:lnTo>
                  <a:lnTo>
                    <a:pt x="1124" y="351"/>
                  </a:lnTo>
                  <a:lnTo>
                    <a:pt x="1117" y="351"/>
                  </a:lnTo>
                  <a:lnTo>
                    <a:pt x="1108" y="352"/>
                  </a:lnTo>
                  <a:lnTo>
                    <a:pt x="1099" y="354"/>
                  </a:lnTo>
                  <a:lnTo>
                    <a:pt x="1088" y="357"/>
                  </a:lnTo>
                  <a:lnTo>
                    <a:pt x="1077" y="358"/>
                  </a:lnTo>
                  <a:lnTo>
                    <a:pt x="1060" y="361"/>
                  </a:lnTo>
                  <a:lnTo>
                    <a:pt x="1045" y="364"/>
                  </a:lnTo>
                  <a:lnTo>
                    <a:pt x="1030" y="364"/>
                  </a:lnTo>
                  <a:lnTo>
                    <a:pt x="1012" y="364"/>
                  </a:lnTo>
                  <a:lnTo>
                    <a:pt x="997" y="364"/>
                  </a:lnTo>
                  <a:lnTo>
                    <a:pt x="988" y="362"/>
                  </a:lnTo>
                  <a:lnTo>
                    <a:pt x="985" y="360"/>
                  </a:lnTo>
                  <a:lnTo>
                    <a:pt x="982" y="358"/>
                  </a:lnTo>
                  <a:lnTo>
                    <a:pt x="982" y="355"/>
                  </a:lnTo>
                  <a:lnTo>
                    <a:pt x="981" y="351"/>
                  </a:lnTo>
                  <a:lnTo>
                    <a:pt x="982" y="340"/>
                  </a:lnTo>
                  <a:lnTo>
                    <a:pt x="983" y="330"/>
                  </a:lnTo>
                  <a:lnTo>
                    <a:pt x="985" y="320"/>
                  </a:lnTo>
                  <a:lnTo>
                    <a:pt x="986" y="310"/>
                  </a:lnTo>
                  <a:lnTo>
                    <a:pt x="986" y="307"/>
                  </a:lnTo>
                  <a:lnTo>
                    <a:pt x="983" y="304"/>
                  </a:lnTo>
                  <a:lnTo>
                    <a:pt x="981" y="303"/>
                  </a:lnTo>
                  <a:lnTo>
                    <a:pt x="977" y="303"/>
                  </a:lnTo>
                  <a:lnTo>
                    <a:pt x="973" y="303"/>
                  </a:lnTo>
                  <a:lnTo>
                    <a:pt x="969" y="303"/>
                  </a:lnTo>
                  <a:lnTo>
                    <a:pt x="964" y="302"/>
                  </a:lnTo>
                  <a:lnTo>
                    <a:pt x="961" y="301"/>
                  </a:lnTo>
                  <a:lnTo>
                    <a:pt x="956" y="295"/>
                  </a:lnTo>
                  <a:lnTo>
                    <a:pt x="954" y="290"/>
                  </a:lnTo>
                  <a:lnTo>
                    <a:pt x="951" y="283"/>
                  </a:lnTo>
                  <a:lnTo>
                    <a:pt x="951" y="273"/>
                  </a:lnTo>
                  <a:lnTo>
                    <a:pt x="950" y="270"/>
                  </a:lnTo>
                  <a:lnTo>
                    <a:pt x="949" y="265"/>
                  </a:lnTo>
                  <a:lnTo>
                    <a:pt x="947" y="263"/>
                  </a:lnTo>
                  <a:lnTo>
                    <a:pt x="944" y="260"/>
                  </a:lnTo>
                  <a:lnTo>
                    <a:pt x="942" y="259"/>
                  </a:lnTo>
                  <a:lnTo>
                    <a:pt x="938" y="259"/>
                  </a:lnTo>
                  <a:lnTo>
                    <a:pt x="934" y="260"/>
                  </a:lnTo>
                  <a:lnTo>
                    <a:pt x="930" y="260"/>
                  </a:lnTo>
                  <a:lnTo>
                    <a:pt x="922" y="263"/>
                  </a:lnTo>
                  <a:lnTo>
                    <a:pt x="914" y="263"/>
                  </a:lnTo>
                  <a:lnTo>
                    <a:pt x="911" y="261"/>
                  </a:lnTo>
                  <a:lnTo>
                    <a:pt x="909" y="259"/>
                  </a:lnTo>
                  <a:lnTo>
                    <a:pt x="906" y="255"/>
                  </a:lnTo>
                  <a:lnTo>
                    <a:pt x="904" y="251"/>
                  </a:lnTo>
                  <a:lnTo>
                    <a:pt x="903" y="246"/>
                  </a:lnTo>
                  <a:lnTo>
                    <a:pt x="900" y="242"/>
                  </a:lnTo>
                  <a:lnTo>
                    <a:pt x="898" y="240"/>
                  </a:lnTo>
                  <a:lnTo>
                    <a:pt x="895" y="239"/>
                  </a:lnTo>
                  <a:lnTo>
                    <a:pt x="892" y="239"/>
                  </a:lnTo>
                  <a:lnTo>
                    <a:pt x="887" y="239"/>
                  </a:lnTo>
                  <a:lnTo>
                    <a:pt x="884" y="241"/>
                  </a:lnTo>
                  <a:lnTo>
                    <a:pt x="878" y="244"/>
                  </a:lnTo>
                  <a:lnTo>
                    <a:pt x="873" y="247"/>
                  </a:lnTo>
                  <a:lnTo>
                    <a:pt x="867" y="248"/>
                  </a:lnTo>
                  <a:lnTo>
                    <a:pt x="862" y="250"/>
                  </a:lnTo>
                  <a:lnTo>
                    <a:pt x="857" y="250"/>
                  </a:lnTo>
                  <a:lnTo>
                    <a:pt x="854" y="248"/>
                  </a:lnTo>
                  <a:lnTo>
                    <a:pt x="850" y="246"/>
                  </a:lnTo>
                  <a:lnTo>
                    <a:pt x="848" y="242"/>
                  </a:lnTo>
                  <a:lnTo>
                    <a:pt x="846" y="239"/>
                  </a:lnTo>
                  <a:lnTo>
                    <a:pt x="843" y="234"/>
                  </a:lnTo>
                  <a:lnTo>
                    <a:pt x="841" y="231"/>
                  </a:lnTo>
                  <a:lnTo>
                    <a:pt x="838" y="229"/>
                  </a:lnTo>
                  <a:lnTo>
                    <a:pt x="835" y="228"/>
                  </a:lnTo>
                  <a:lnTo>
                    <a:pt x="824" y="228"/>
                  </a:lnTo>
                  <a:lnTo>
                    <a:pt x="811" y="232"/>
                  </a:lnTo>
                  <a:lnTo>
                    <a:pt x="803" y="233"/>
                  </a:lnTo>
                  <a:lnTo>
                    <a:pt x="794" y="233"/>
                  </a:lnTo>
                  <a:lnTo>
                    <a:pt x="785" y="232"/>
                  </a:lnTo>
                  <a:lnTo>
                    <a:pt x="775" y="229"/>
                  </a:lnTo>
                  <a:lnTo>
                    <a:pt x="766" y="226"/>
                  </a:lnTo>
                  <a:lnTo>
                    <a:pt x="756" y="222"/>
                  </a:lnTo>
                  <a:lnTo>
                    <a:pt x="747" y="217"/>
                  </a:lnTo>
                  <a:lnTo>
                    <a:pt x="739" y="213"/>
                  </a:lnTo>
                  <a:lnTo>
                    <a:pt x="730" y="208"/>
                  </a:lnTo>
                  <a:lnTo>
                    <a:pt x="724" y="203"/>
                  </a:lnTo>
                  <a:lnTo>
                    <a:pt x="721" y="198"/>
                  </a:lnTo>
                  <a:lnTo>
                    <a:pt x="718" y="195"/>
                  </a:lnTo>
                  <a:lnTo>
                    <a:pt x="716" y="187"/>
                  </a:lnTo>
                  <a:lnTo>
                    <a:pt x="715" y="179"/>
                  </a:lnTo>
                  <a:lnTo>
                    <a:pt x="712" y="170"/>
                  </a:lnTo>
                  <a:lnTo>
                    <a:pt x="708" y="162"/>
                  </a:lnTo>
                  <a:lnTo>
                    <a:pt x="703" y="152"/>
                  </a:lnTo>
                  <a:lnTo>
                    <a:pt x="697" y="144"/>
                  </a:lnTo>
                  <a:lnTo>
                    <a:pt x="695" y="139"/>
                  </a:lnTo>
                  <a:lnTo>
                    <a:pt x="693" y="135"/>
                  </a:lnTo>
                  <a:lnTo>
                    <a:pt x="693" y="131"/>
                  </a:lnTo>
                  <a:lnTo>
                    <a:pt x="693" y="126"/>
                  </a:lnTo>
                  <a:lnTo>
                    <a:pt x="693" y="116"/>
                  </a:lnTo>
                  <a:lnTo>
                    <a:pt x="693" y="106"/>
                  </a:lnTo>
                  <a:lnTo>
                    <a:pt x="692" y="102"/>
                  </a:lnTo>
                  <a:lnTo>
                    <a:pt x="690" y="99"/>
                  </a:lnTo>
                  <a:lnTo>
                    <a:pt x="686" y="97"/>
                  </a:lnTo>
                  <a:lnTo>
                    <a:pt x="681" y="96"/>
                  </a:lnTo>
                  <a:lnTo>
                    <a:pt x="671" y="97"/>
                  </a:lnTo>
                  <a:lnTo>
                    <a:pt x="655" y="99"/>
                  </a:lnTo>
                  <a:lnTo>
                    <a:pt x="648" y="99"/>
                  </a:lnTo>
                  <a:lnTo>
                    <a:pt x="642" y="97"/>
                  </a:lnTo>
                  <a:lnTo>
                    <a:pt x="636" y="95"/>
                  </a:lnTo>
                  <a:lnTo>
                    <a:pt x="632" y="93"/>
                  </a:lnTo>
                  <a:lnTo>
                    <a:pt x="624" y="86"/>
                  </a:lnTo>
                  <a:lnTo>
                    <a:pt x="618" y="77"/>
                  </a:lnTo>
                  <a:lnTo>
                    <a:pt x="615" y="72"/>
                  </a:lnTo>
                  <a:lnTo>
                    <a:pt x="611" y="70"/>
                  </a:lnTo>
                  <a:lnTo>
                    <a:pt x="607" y="69"/>
                  </a:lnTo>
                  <a:lnTo>
                    <a:pt x="602" y="68"/>
                  </a:lnTo>
                  <a:lnTo>
                    <a:pt x="591" y="67"/>
                  </a:lnTo>
                  <a:lnTo>
                    <a:pt x="578" y="67"/>
                  </a:lnTo>
                  <a:lnTo>
                    <a:pt x="566" y="65"/>
                  </a:lnTo>
                  <a:lnTo>
                    <a:pt x="555" y="62"/>
                  </a:lnTo>
                  <a:lnTo>
                    <a:pt x="551" y="59"/>
                  </a:lnTo>
                  <a:lnTo>
                    <a:pt x="546" y="56"/>
                  </a:lnTo>
                  <a:lnTo>
                    <a:pt x="542" y="52"/>
                  </a:lnTo>
                  <a:lnTo>
                    <a:pt x="539" y="49"/>
                  </a:lnTo>
                  <a:lnTo>
                    <a:pt x="528" y="38"/>
                  </a:lnTo>
                  <a:lnTo>
                    <a:pt x="514" y="23"/>
                  </a:lnTo>
                  <a:lnTo>
                    <a:pt x="500" y="9"/>
                  </a:lnTo>
                  <a:lnTo>
                    <a:pt x="488" y="1"/>
                  </a:lnTo>
                  <a:lnTo>
                    <a:pt x="482" y="0"/>
                  </a:lnTo>
                  <a:lnTo>
                    <a:pt x="476" y="1"/>
                  </a:lnTo>
                  <a:lnTo>
                    <a:pt x="470" y="4"/>
                  </a:lnTo>
                  <a:lnTo>
                    <a:pt x="463" y="7"/>
                  </a:lnTo>
                  <a:lnTo>
                    <a:pt x="450" y="17"/>
                  </a:lnTo>
                  <a:lnTo>
                    <a:pt x="439" y="26"/>
                  </a:lnTo>
                  <a:lnTo>
                    <a:pt x="432" y="34"/>
                  </a:lnTo>
                  <a:lnTo>
                    <a:pt x="425" y="44"/>
                  </a:lnTo>
                  <a:lnTo>
                    <a:pt x="420" y="55"/>
                  </a:lnTo>
                  <a:lnTo>
                    <a:pt x="415" y="65"/>
                  </a:lnTo>
                  <a:lnTo>
                    <a:pt x="412" y="76"/>
                  </a:lnTo>
                  <a:lnTo>
                    <a:pt x="410" y="84"/>
                  </a:lnTo>
                  <a:lnTo>
                    <a:pt x="412" y="90"/>
                  </a:lnTo>
                  <a:lnTo>
                    <a:pt x="414" y="97"/>
                  </a:lnTo>
                  <a:lnTo>
                    <a:pt x="416" y="105"/>
                  </a:lnTo>
                  <a:lnTo>
                    <a:pt x="421" y="112"/>
                  </a:lnTo>
                  <a:lnTo>
                    <a:pt x="426" y="118"/>
                  </a:lnTo>
                  <a:lnTo>
                    <a:pt x="431" y="124"/>
                  </a:lnTo>
                  <a:lnTo>
                    <a:pt x="435" y="127"/>
                  </a:lnTo>
                  <a:lnTo>
                    <a:pt x="440" y="130"/>
                  </a:lnTo>
                  <a:lnTo>
                    <a:pt x="445" y="131"/>
                  </a:lnTo>
                  <a:lnTo>
                    <a:pt x="451" y="133"/>
                  </a:lnTo>
                  <a:lnTo>
                    <a:pt x="456" y="137"/>
                  </a:lnTo>
                  <a:lnTo>
                    <a:pt x="460" y="140"/>
                  </a:lnTo>
                  <a:lnTo>
                    <a:pt x="470" y="149"/>
                  </a:lnTo>
                  <a:lnTo>
                    <a:pt x="478" y="160"/>
                  </a:lnTo>
                  <a:lnTo>
                    <a:pt x="483" y="165"/>
                  </a:lnTo>
                  <a:lnTo>
                    <a:pt x="489" y="168"/>
                  </a:lnTo>
                  <a:lnTo>
                    <a:pt x="495" y="169"/>
                  </a:lnTo>
                  <a:lnTo>
                    <a:pt x="502" y="169"/>
                  </a:lnTo>
                  <a:lnTo>
                    <a:pt x="516" y="165"/>
                  </a:lnTo>
                  <a:lnTo>
                    <a:pt x="529" y="160"/>
                  </a:lnTo>
                  <a:lnTo>
                    <a:pt x="534" y="158"/>
                  </a:lnTo>
                  <a:lnTo>
                    <a:pt x="538" y="156"/>
                  </a:lnTo>
                  <a:lnTo>
                    <a:pt x="541" y="156"/>
                  </a:lnTo>
                  <a:lnTo>
                    <a:pt x="544" y="156"/>
                  </a:lnTo>
                  <a:lnTo>
                    <a:pt x="546" y="159"/>
                  </a:lnTo>
                  <a:lnTo>
                    <a:pt x="547" y="163"/>
                  </a:lnTo>
                  <a:lnTo>
                    <a:pt x="547" y="170"/>
                  </a:lnTo>
                  <a:lnTo>
                    <a:pt x="546" y="181"/>
                  </a:lnTo>
                  <a:lnTo>
                    <a:pt x="546" y="192"/>
                  </a:lnTo>
                  <a:lnTo>
                    <a:pt x="546" y="203"/>
                  </a:lnTo>
                  <a:lnTo>
                    <a:pt x="548" y="213"/>
                  </a:lnTo>
                  <a:lnTo>
                    <a:pt x="551" y="222"/>
                  </a:lnTo>
                  <a:lnTo>
                    <a:pt x="553" y="232"/>
                  </a:lnTo>
                  <a:lnTo>
                    <a:pt x="558" y="240"/>
                  </a:lnTo>
                  <a:lnTo>
                    <a:pt x="564" y="246"/>
                  </a:lnTo>
                  <a:lnTo>
                    <a:pt x="570" y="252"/>
                  </a:lnTo>
                  <a:lnTo>
                    <a:pt x="577" y="258"/>
                  </a:lnTo>
                  <a:lnTo>
                    <a:pt x="582" y="264"/>
                  </a:lnTo>
                  <a:lnTo>
                    <a:pt x="585" y="270"/>
                  </a:lnTo>
                  <a:lnTo>
                    <a:pt x="588" y="277"/>
                  </a:lnTo>
                  <a:lnTo>
                    <a:pt x="591" y="290"/>
                  </a:lnTo>
                  <a:lnTo>
                    <a:pt x="592" y="305"/>
                  </a:lnTo>
                  <a:lnTo>
                    <a:pt x="594" y="313"/>
                  </a:lnTo>
                  <a:lnTo>
                    <a:pt x="592" y="317"/>
                  </a:lnTo>
                  <a:lnTo>
                    <a:pt x="590" y="320"/>
                  </a:lnTo>
                  <a:lnTo>
                    <a:pt x="588" y="322"/>
                  </a:lnTo>
                  <a:lnTo>
                    <a:pt x="579" y="323"/>
                  </a:lnTo>
                  <a:lnTo>
                    <a:pt x="569" y="324"/>
                  </a:lnTo>
                  <a:lnTo>
                    <a:pt x="561" y="327"/>
                  </a:lnTo>
                  <a:lnTo>
                    <a:pt x="554" y="330"/>
                  </a:lnTo>
                  <a:lnTo>
                    <a:pt x="546" y="334"/>
                  </a:lnTo>
                  <a:lnTo>
                    <a:pt x="538" y="340"/>
                  </a:lnTo>
                  <a:lnTo>
                    <a:pt x="531" y="346"/>
                  </a:lnTo>
                  <a:lnTo>
                    <a:pt x="523" y="351"/>
                  </a:lnTo>
                  <a:lnTo>
                    <a:pt x="519" y="357"/>
                  </a:lnTo>
                  <a:lnTo>
                    <a:pt x="515" y="362"/>
                  </a:lnTo>
                  <a:lnTo>
                    <a:pt x="511" y="371"/>
                  </a:lnTo>
                  <a:lnTo>
                    <a:pt x="507" y="377"/>
                  </a:lnTo>
                  <a:lnTo>
                    <a:pt x="504" y="379"/>
                  </a:lnTo>
                  <a:lnTo>
                    <a:pt x="501" y="381"/>
                  </a:lnTo>
                  <a:lnTo>
                    <a:pt x="496" y="383"/>
                  </a:lnTo>
                  <a:lnTo>
                    <a:pt x="490" y="385"/>
                  </a:lnTo>
                  <a:lnTo>
                    <a:pt x="478" y="389"/>
                  </a:lnTo>
                  <a:lnTo>
                    <a:pt x="468" y="395"/>
                  </a:lnTo>
                  <a:lnTo>
                    <a:pt x="456" y="401"/>
                  </a:lnTo>
                  <a:lnTo>
                    <a:pt x="443" y="408"/>
                  </a:lnTo>
                  <a:lnTo>
                    <a:pt x="435" y="410"/>
                  </a:lnTo>
                  <a:lnTo>
                    <a:pt x="428" y="411"/>
                  </a:lnTo>
                  <a:lnTo>
                    <a:pt x="422" y="410"/>
                  </a:lnTo>
                  <a:lnTo>
                    <a:pt x="416" y="406"/>
                  </a:lnTo>
                  <a:lnTo>
                    <a:pt x="412" y="403"/>
                  </a:lnTo>
                  <a:lnTo>
                    <a:pt x="406" y="398"/>
                  </a:lnTo>
                  <a:lnTo>
                    <a:pt x="402" y="392"/>
                  </a:lnTo>
                  <a:lnTo>
                    <a:pt x="397" y="387"/>
                  </a:lnTo>
                  <a:lnTo>
                    <a:pt x="395" y="381"/>
                  </a:lnTo>
                  <a:lnTo>
                    <a:pt x="393" y="376"/>
                  </a:lnTo>
                  <a:lnTo>
                    <a:pt x="391" y="371"/>
                  </a:lnTo>
                  <a:lnTo>
                    <a:pt x="390" y="365"/>
                  </a:lnTo>
                  <a:lnTo>
                    <a:pt x="388" y="359"/>
                  </a:lnTo>
                  <a:lnTo>
                    <a:pt x="387" y="354"/>
                  </a:lnTo>
                  <a:lnTo>
                    <a:pt x="383" y="349"/>
                  </a:lnTo>
                  <a:lnTo>
                    <a:pt x="378" y="346"/>
                  </a:lnTo>
                  <a:lnTo>
                    <a:pt x="370" y="340"/>
                  </a:lnTo>
                  <a:lnTo>
                    <a:pt x="364" y="334"/>
                  </a:lnTo>
                  <a:lnTo>
                    <a:pt x="359" y="326"/>
                  </a:lnTo>
                  <a:lnTo>
                    <a:pt x="356" y="314"/>
                  </a:lnTo>
                  <a:lnTo>
                    <a:pt x="353" y="308"/>
                  </a:lnTo>
                  <a:lnTo>
                    <a:pt x="351" y="303"/>
                  </a:lnTo>
                  <a:lnTo>
                    <a:pt x="347" y="298"/>
                  </a:lnTo>
                  <a:lnTo>
                    <a:pt x="343" y="296"/>
                  </a:lnTo>
                  <a:lnTo>
                    <a:pt x="334" y="294"/>
                  </a:lnTo>
                  <a:lnTo>
                    <a:pt x="327" y="292"/>
                  </a:lnTo>
                  <a:lnTo>
                    <a:pt x="320" y="292"/>
                  </a:lnTo>
                  <a:lnTo>
                    <a:pt x="313" y="291"/>
                  </a:lnTo>
                  <a:lnTo>
                    <a:pt x="306" y="290"/>
                  </a:lnTo>
                  <a:lnTo>
                    <a:pt x="300" y="286"/>
                  </a:lnTo>
                  <a:lnTo>
                    <a:pt x="295" y="280"/>
                  </a:lnTo>
                  <a:lnTo>
                    <a:pt x="289" y="275"/>
                  </a:lnTo>
                  <a:lnTo>
                    <a:pt x="284" y="272"/>
                  </a:lnTo>
                  <a:lnTo>
                    <a:pt x="280" y="270"/>
                  </a:lnTo>
                  <a:lnTo>
                    <a:pt x="274" y="269"/>
                  </a:lnTo>
                  <a:lnTo>
                    <a:pt x="265" y="269"/>
                  </a:lnTo>
                  <a:lnTo>
                    <a:pt x="256" y="270"/>
                  </a:lnTo>
                  <a:lnTo>
                    <a:pt x="248" y="272"/>
                  </a:lnTo>
                  <a:lnTo>
                    <a:pt x="239" y="276"/>
                  </a:lnTo>
                  <a:lnTo>
                    <a:pt x="232" y="282"/>
                  </a:lnTo>
                  <a:lnTo>
                    <a:pt x="226" y="288"/>
                  </a:lnTo>
                  <a:lnTo>
                    <a:pt x="220" y="294"/>
                  </a:lnTo>
                  <a:lnTo>
                    <a:pt x="216" y="302"/>
                  </a:lnTo>
                  <a:lnTo>
                    <a:pt x="213" y="310"/>
                  </a:lnTo>
                  <a:lnTo>
                    <a:pt x="211" y="317"/>
                  </a:lnTo>
                  <a:lnTo>
                    <a:pt x="210" y="326"/>
                  </a:lnTo>
                  <a:lnTo>
                    <a:pt x="210" y="333"/>
                  </a:lnTo>
                  <a:lnTo>
                    <a:pt x="211" y="339"/>
                  </a:lnTo>
                  <a:lnTo>
                    <a:pt x="213" y="343"/>
                  </a:lnTo>
                  <a:lnTo>
                    <a:pt x="216" y="348"/>
                  </a:lnTo>
                  <a:lnTo>
                    <a:pt x="219" y="352"/>
                  </a:lnTo>
                  <a:lnTo>
                    <a:pt x="223" y="354"/>
                  </a:lnTo>
                  <a:lnTo>
                    <a:pt x="225" y="357"/>
                  </a:lnTo>
                  <a:lnTo>
                    <a:pt x="229" y="360"/>
                  </a:lnTo>
                  <a:lnTo>
                    <a:pt x="230" y="364"/>
                  </a:lnTo>
                  <a:lnTo>
                    <a:pt x="230" y="367"/>
                  </a:lnTo>
                  <a:lnTo>
                    <a:pt x="230" y="372"/>
                  </a:lnTo>
                  <a:lnTo>
                    <a:pt x="229" y="376"/>
                  </a:lnTo>
                  <a:lnTo>
                    <a:pt x="227" y="380"/>
                  </a:lnTo>
                  <a:lnTo>
                    <a:pt x="226" y="384"/>
                  </a:lnTo>
                  <a:lnTo>
                    <a:pt x="221" y="392"/>
                  </a:lnTo>
                  <a:lnTo>
                    <a:pt x="219" y="399"/>
                  </a:lnTo>
                  <a:lnTo>
                    <a:pt x="218" y="408"/>
                  </a:lnTo>
                  <a:lnTo>
                    <a:pt x="219" y="416"/>
                  </a:lnTo>
                  <a:lnTo>
                    <a:pt x="220" y="428"/>
                  </a:lnTo>
                  <a:lnTo>
                    <a:pt x="218" y="440"/>
                  </a:lnTo>
                  <a:lnTo>
                    <a:pt x="218" y="446"/>
                  </a:lnTo>
                  <a:lnTo>
                    <a:pt x="219" y="450"/>
                  </a:lnTo>
                  <a:lnTo>
                    <a:pt x="223" y="456"/>
                  </a:lnTo>
                  <a:lnTo>
                    <a:pt x="226" y="462"/>
                  </a:lnTo>
                  <a:lnTo>
                    <a:pt x="232" y="471"/>
                  </a:lnTo>
                  <a:lnTo>
                    <a:pt x="237" y="479"/>
                  </a:lnTo>
                  <a:lnTo>
                    <a:pt x="239" y="483"/>
                  </a:lnTo>
                  <a:lnTo>
                    <a:pt x="239" y="485"/>
                  </a:lnTo>
                  <a:lnTo>
                    <a:pt x="239" y="487"/>
                  </a:lnTo>
                  <a:lnTo>
                    <a:pt x="239" y="488"/>
                  </a:lnTo>
                  <a:lnTo>
                    <a:pt x="235" y="488"/>
                  </a:lnTo>
                  <a:lnTo>
                    <a:pt x="229" y="488"/>
                  </a:lnTo>
                  <a:lnTo>
                    <a:pt x="218" y="488"/>
                  </a:lnTo>
                  <a:lnTo>
                    <a:pt x="207" y="490"/>
                  </a:lnTo>
                  <a:lnTo>
                    <a:pt x="196" y="492"/>
                  </a:lnTo>
                  <a:lnTo>
                    <a:pt x="186" y="494"/>
                  </a:lnTo>
                  <a:lnTo>
                    <a:pt x="181" y="497"/>
                  </a:lnTo>
                  <a:lnTo>
                    <a:pt x="176" y="499"/>
                  </a:lnTo>
                  <a:lnTo>
                    <a:pt x="172" y="503"/>
                  </a:lnTo>
                  <a:lnTo>
                    <a:pt x="167" y="507"/>
                  </a:lnTo>
                  <a:lnTo>
                    <a:pt x="151" y="518"/>
                  </a:lnTo>
                  <a:lnTo>
                    <a:pt x="142" y="524"/>
                  </a:lnTo>
                  <a:lnTo>
                    <a:pt x="139" y="528"/>
                  </a:lnTo>
                  <a:lnTo>
                    <a:pt x="138" y="534"/>
                  </a:lnTo>
                  <a:lnTo>
                    <a:pt x="138" y="542"/>
                  </a:lnTo>
                  <a:lnTo>
                    <a:pt x="138" y="550"/>
                  </a:lnTo>
                  <a:lnTo>
                    <a:pt x="141" y="568"/>
                  </a:lnTo>
                  <a:lnTo>
                    <a:pt x="144" y="582"/>
                  </a:lnTo>
                  <a:lnTo>
                    <a:pt x="148" y="594"/>
                  </a:lnTo>
                  <a:lnTo>
                    <a:pt x="149" y="605"/>
                  </a:lnTo>
                  <a:lnTo>
                    <a:pt x="148" y="610"/>
                  </a:lnTo>
                  <a:lnTo>
                    <a:pt x="148" y="613"/>
                  </a:lnTo>
                  <a:lnTo>
                    <a:pt x="147" y="617"/>
                  </a:lnTo>
                  <a:lnTo>
                    <a:pt x="144" y="620"/>
                  </a:lnTo>
                  <a:lnTo>
                    <a:pt x="141" y="625"/>
                  </a:lnTo>
                  <a:lnTo>
                    <a:pt x="138" y="631"/>
                  </a:lnTo>
                  <a:lnTo>
                    <a:pt x="137" y="639"/>
                  </a:lnTo>
                  <a:lnTo>
                    <a:pt x="137" y="648"/>
                  </a:lnTo>
                  <a:lnTo>
                    <a:pt x="137" y="656"/>
                  </a:lnTo>
                  <a:lnTo>
                    <a:pt x="137" y="666"/>
                  </a:lnTo>
                  <a:lnTo>
                    <a:pt x="136" y="670"/>
                  </a:lnTo>
                  <a:lnTo>
                    <a:pt x="133" y="675"/>
                  </a:lnTo>
                  <a:lnTo>
                    <a:pt x="130" y="680"/>
                  </a:lnTo>
                  <a:lnTo>
                    <a:pt x="125" y="683"/>
                  </a:lnTo>
                  <a:lnTo>
                    <a:pt x="113" y="692"/>
                  </a:lnTo>
                  <a:lnTo>
                    <a:pt x="100" y="699"/>
                  </a:lnTo>
                  <a:lnTo>
                    <a:pt x="86" y="705"/>
                  </a:lnTo>
                  <a:lnTo>
                    <a:pt x="70" y="708"/>
                  </a:lnTo>
                  <a:lnTo>
                    <a:pt x="62" y="710"/>
                  </a:lnTo>
                  <a:lnTo>
                    <a:pt x="55" y="710"/>
                  </a:lnTo>
                  <a:lnTo>
                    <a:pt x="48" y="708"/>
                  </a:lnTo>
                  <a:lnTo>
                    <a:pt x="41" y="706"/>
                  </a:lnTo>
                  <a:lnTo>
                    <a:pt x="28" y="701"/>
                  </a:lnTo>
                  <a:lnTo>
                    <a:pt x="17" y="695"/>
                  </a:lnTo>
                  <a:lnTo>
                    <a:pt x="12" y="694"/>
                  </a:lnTo>
                  <a:lnTo>
                    <a:pt x="9" y="694"/>
                  </a:lnTo>
                  <a:lnTo>
                    <a:pt x="5" y="696"/>
                  </a:lnTo>
                  <a:lnTo>
                    <a:pt x="4" y="700"/>
                  </a:lnTo>
                  <a:lnTo>
                    <a:pt x="3" y="705"/>
                  </a:lnTo>
                  <a:lnTo>
                    <a:pt x="3" y="710"/>
                  </a:lnTo>
                  <a:lnTo>
                    <a:pt x="3" y="715"/>
                  </a:lnTo>
                  <a:lnTo>
                    <a:pt x="4" y="721"/>
                  </a:lnTo>
                  <a:lnTo>
                    <a:pt x="5" y="733"/>
                  </a:lnTo>
                  <a:lnTo>
                    <a:pt x="5" y="744"/>
                  </a:lnTo>
                  <a:lnTo>
                    <a:pt x="4" y="756"/>
                  </a:lnTo>
                  <a:lnTo>
                    <a:pt x="2" y="765"/>
                  </a:lnTo>
                  <a:lnTo>
                    <a:pt x="0" y="770"/>
                  </a:lnTo>
                  <a:lnTo>
                    <a:pt x="0" y="775"/>
                  </a:lnTo>
                  <a:lnTo>
                    <a:pt x="2" y="781"/>
                  </a:lnTo>
                  <a:lnTo>
                    <a:pt x="3" y="786"/>
                  </a:lnTo>
                  <a:lnTo>
                    <a:pt x="5" y="790"/>
                  </a:lnTo>
                  <a:lnTo>
                    <a:pt x="10" y="794"/>
                  </a:lnTo>
                  <a:lnTo>
                    <a:pt x="15" y="796"/>
                  </a:lnTo>
                  <a:lnTo>
                    <a:pt x="21" y="799"/>
                  </a:lnTo>
                  <a:lnTo>
                    <a:pt x="28" y="799"/>
                  </a:lnTo>
                  <a:lnTo>
                    <a:pt x="32" y="797"/>
                  </a:lnTo>
                  <a:lnTo>
                    <a:pt x="37" y="796"/>
                  </a:lnTo>
                  <a:lnTo>
                    <a:pt x="42" y="794"/>
                  </a:lnTo>
                  <a:lnTo>
                    <a:pt x="49" y="790"/>
                  </a:lnTo>
                  <a:lnTo>
                    <a:pt x="57" y="787"/>
                  </a:lnTo>
                  <a:lnTo>
                    <a:pt x="62" y="787"/>
                  </a:lnTo>
                  <a:lnTo>
                    <a:pt x="67" y="788"/>
                  </a:lnTo>
                  <a:lnTo>
                    <a:pt x="72" y="790"/>
                  </a:lnTo>
                  <a:lnTo>
                    <a:pt x="76" y="793"/>
                  </a:lnTo>
                  <a:lnTo>
                    <a:pt x="86" y="799"/>
                  </a:lnTo>
                  <a:lnTo>
                    <a:pt x="93" y="806"/>
                  </a:lnTo>
                  <a:lnTo>
                    <a:pt x="97" y="812"/>
                  </a:lnTo>
                  <a:lnTo>
                    <a:pt x="100" y="820"/>
                  </a:lnTo>
                  <a:lnTo>
                    <a:pt x="101" y="831"/>
                  </a:lnTo>
                  <a:lnTo>
                    <a:pt x="100" y="843"/>
                  </a:lnTo>
                  <a:lnTo>
                    <a:pt x="98" y="859"/>
                  </a:lnTo>
                  <a:lnTo>
                    <a:pt x="94" y="877"/>
                  </a:lnTo>
                  <a:lnTo>
                    <a:pt x="91" y="888"/>
                  </a:lnTo>
                  <a:lnTo>
                    <a:pt x="91" y="893"/>
                  </a:lnTo>
                  <a:lnTo>
                    <a:pt x="94" y="894"/>
                  </a:lnTo>
                  <a:lnTo>
                    <a:pt x="100" y="895"/>
                  </a:lnTo>
                  <a:lnTo>
                    <a:pt x="103" y="897"/>
                  </a:lnTo>
                  <a:lnTo>
                    <a:pt x="105" y="900"/>
                  </a:lnTo>
                  <a:lnTo>
                    <a:pt x="106" y="902"/>
                  </a:lnTo>
                  <a:lnTo>
                    <a:pt x="106" y="907"/>
                  </a:lnTo>
                  <a:lnTo>
                    <a:pt x="106" y="914"/>
                  </a:lnTo>
                  <a:lnTo>
                    <a:pt x="109" y="920"/>
                  </a:lnTo>
                  <a:lnTo>
                    <a:pt x="110" y="922"/>
                  </a:lnTo>
                  <a:lnTo>
                    <a:pt x="112" y="925"/>
                  </a:lnTo>
                  <a:lnTo>
                    <a:pt x="116" y="925"/>
                  </a:lnTo>
                  <a:lnTo>
                    <a:pt x="119" y="926"/>
                  </a:lnTo>
                  <a:lnTo>
                    <a:pt x="128" y="926"/>
                  </a:lnTo>
                  <a:lnTo>
                    <a:pt x="132" y="927"/>
                  </a:lnTo>
                  <a:lnTo>
                    <a:pt x="135" y="928"/>
                  </a:lnTo>
                  <a:lnTo>
                    <a:pt x="137" y="932"/>
                  </a:lnTo>
                  <a:lnTo>
                    <a:pt x="139" y="935"/>
                  </a:lnTo>
                  <a:lnTo>
                    <a:pt x="143" y="939"/>
                  </a:lnTo>
                  <a:lnTo>
                    <a:pt x="145" y="940"/>
                  </a:lnTo>
                  <a:lnTo>
                    <a:pt x="149" y="941"/>
                  </a:lnTo>
                  <a:lnTo>
                    <a:pt x="152" y="941"/>
                  </a:lnTo>
                  <a:lnTo>
                    <a:pt x="157" y="940"/>
                  </a:lnTo>
                  <a:lnTo>
                    <a:pt x="167" y="938"/>
                  </a:lnTo>
                  <a:lnTo>
                    <a:pt x="177" y="937"/>
                  </a:lnTo>
                  <a:lnTo>
                    <a:pt x="182" y="938"/>
                  </a:lnTo>
                  <a:lnTo>
                    <a:pt x="188" y="939"/>
                  </a:lnTo>
                  <a:lnTo>
                    <a:pt x="193" y="941"/>
                  </a:lnTo>
                  <a:lnTo>
                    <a:pt x="199" y="945"/>
                  </a:lnTo>
                  <a:lnTo>
                    <a:pt x="208" y="957"/>
                  </a:lnTo>
                  <a:lnTo>
                    <a:pt x="218" y="969"/>
                  </a:lnTo>
                  <a:lnTo>
                    <a:pt x="227" y="979"/>
                  </a:lnTo>
                  <a:lnTo>
                    <a:pt x="233" y="988"/>
                  </a:lnTo>
                  <a:lnTo>
                    <a:pt x="238" y="991"/>
                  </a:lnTo>
                  <a:lnTo>
                    <a:pt x="243" y="992"/>
                  </a:lnTo>
                  <a:lnTo>
                    <a:pt x="250" y="995"/>
                  </a:lnTo>
                  <a:lnTo>
                    <a:pt x="256" y="996"/>
                  </a:lnTo>
                  <a:lnTo>
                    <a:pt x="263" y="995"/>
                  </a:lnTo>
                  <a:lnTo>
                    <a:pt x="270" y="994"/>
                  </a:lnTo>
                  <a:lnTo>
                    <a:pt x="275" y="991"/>
                  </a:lnTo>
                  <a:lnTo>
                    <a:pt x="280" y="988"/>
                  </a:lnTo>
                  <a:lnTo>
                    <a:pt x="284" y="979"/>
                  </a:lnTo>
                  <a:lnTo>
                    <a:pt x="288" y="971"/>
                  </a:lnTo>
                  <a:lnTo>
                    <a:pt x="289" y="967"/>
                  </a:lnTo>
                  <a:lnTo>
                    <a:pt x="292" y="965"/>
                  </a:lnTo>
                  <a:lnTo>
                    <a:pt x="295" y="963"/>
                  </a:lnTo>
                  <a:lnTo>
                    <a:pt x="299" y="960"/>
                  </a:lnTo>
                  <a:lnTo>
                    <a:pt x="303" y="959"/>
                  </a:lnTo>
                  <a:lnTo>
                    <a:pt x="307" y="958"/>
                  </a:lnTo>
                  <a:lnTo>
                    <a:pt x="311" y="959"/>
                  </a:lnTo>
                  <a:lnTo>
                    <a:pt x="313" y="960"/>
                  </a:lnTo>
                  <a:lnTo>
                    <a:pt x="319" y="963"/>
                  </a:lnTo>
                  <a:lnTo>
                    <a:pt x="326" y="964"/>
                  </a:lnTo>
                  <a:lnTo>
                    <a:pt x="330" y="963"/>
                  </a:lnTo>
                  <a:lnTo>
                    <a:pt x="333" y="962"/>
                  </a:lnTo>
                  <a:lnTo>
                    <a:pt x="336" y="960"/>
                  </a:lnTo>
                  <a:lnTo>
                    <a:pt x="337" y="958"/>
                  </a:lnTo>
                  <a:lnTo>
                    <a:pt x="340" y="952"/>
                  </a:lnTo>
                  <a:lnTo>
                    <a:pt x="345" y="945"/>
                  </a:lnTo>
                  <a:lnTo>
                    <a:pt x="349" y="937"/>
                  </a:lnTo>
                  <a:lnTo>
                    <a:pt x="355" y="928"/>
                  </a:lnTo>
                  <a:lnTo>
                    <a:pt x="361" y="920"/>
                  </a:lnTo>
                  <a:lnTo>
                    <a:pt x="368" y="913"/>
                  </a:lnTo>
                  <a:lnTo>
                    <a:pt x="372" y="908"/>
                  </a:lnTo>
                  <a:lnTo>
                    <a:pt x="378" y="907"/>
                  </a:lnTo>
                  <a:lnTo>
                    <a:pt x="380" y="907"/>
                  </a:lnTo>
                  <a:lnTo>
                    <a:pt x="380" y="908"/>
                  </a:lnTo>
                  <a:lnTo>
                    <a:pt x="378" y="909"/>
                  </a:lnTo>
                  <a:lnTo>
                    <a:pt x="378" y="913"/>
                  </a:lnTo>
                  <a:lnTo>
                    <a:pt x="375" y="919"/>
                  </a:lnTo>
                  <a:lnTo>
                    <a:pt x="372" y="926"/>
                  </a:lnTo>
                  <a:lnTo>
                    <a:pt x="366" y="944"/>
                  </a:lnTo>
                  <a:lnTo>
                    <a:pt x="362" y="958"/>
                  </a:lnTo>
                  <a:lnTo>
                    <a:pt x="361" y="963"/>
                  </a:lnTo>
                  <a:lnTo>
                    <a:pt x="361" y="966"/>
                  </a:lnTo>
                  <a:lnTo>
                    <a:pt x="362" y="971"/>
                  </a:lnTo>
                  <a:lnTo>
                    <a:pt x="363" y="976"/>
                  </a:lnTo>
                  <a:lnTo>
                    <a:pt x="365" y="986"/>
                  </a:lnTo>
                  <a:lnTo>
                    <a:pt x="368" y="998"/>
                  </a:lnTo>
                  <a:lnTo>
                    <a:pt x="370" y="1010"/>
                  </a:lnTo>
                  <a:lnTo>
                    <a:pt x="372" y="1023"/>
                  </a:lnTo>
                  <a:lnTo>
                    <a:pt x="375" y="1041"/>
                  </a:lnTo>
                  <a:lnTo>
                    <a:pt x="376" y="1057"/>
                  </a:lnTo>
                  <a:lnTo>
                    <a:pt x="378" y="1070"/>
                  </a:lnTo>
                  <a:lnTo>
                    <a:pt x="381" y="1084"/>
                  </a:lnTo>
                  <a:lnTo>
                    <a:pt x="383" y="1102"/>
                  </a:lnTo>
                  <a:lnTo>
                    <a:pt x="385" y="1126"/>
                  </a:lnTo>
                  <a:lnTo>
                    <a:pt x="389" y="1149"/>
                  </a:lnTo>
                  <a:lnTo>
                    <a:pt x="391" y="1167"/>
                  </a:lnTo>
                  <a:lnTo>
                    <a:pt x="393" y="1179"/>
                  </a:lnTo>
                  <a:lnTo>
                    <a:pt x="391" y="1190"/>
                  </a:lnTo>
                  <a:lnTo>
                    <a:pt x="388" y="1199"/>
                  </a:lnTo>
                  <a:lnTo>
                    <a:pt x="384" y="1208"/>
                  </a:lnTo>
                  <a:lnTo>
                    <a:pt x="383" y="1211"/>
                  </a:lnTo>
                  <a:lnTo>
                    <a:pt x="383" y="1216"/>
                  </a:lnTo>
                  <a:lnTo>
                    <a:pt x="383" y="1221"/>
                  </a:lnTo>
                  <a:lnTo>
                    <a:pt x="384" y="1227"/>
                  </a:lnTo>
                  <a:lnTo>
                    <a:pt x="385" y="1238"/>
                  </a:lnTo>
                  <a:lnTo>
                    <a:pt x="387" y="1248"/>
                  </a:lnTo>
                  <a:lnTo>
                    <a:pt x="385" y="1252"/>
                  </a:lnTo>
                  <a:lnTo>
                    <a:pt x="382" y="1255"/>
                  </a:lnTo>
                  <a:lnTo>
                    <a:pt x="378" y="1257"/>
                  </a:lnTo>
                  <a:lnTo>
                    <a:pt x="372" y="1259"/>
                  </a:lnTo>
                  <a:lnTo>
                    <a:pt x="358" y="1262"/>
                  </a:lnTo>
                  <a:lnTo>
                    <a:pt x="342" y="1266"/>
                  </a:lnTo>
                  <a:lnTo>
                    <a:pt x="324" y="1272"/>
                  </a:lnTo>
                  <a:lnTo>
                    <a:pt x="307" y="1278"/>
                  </a:lnTo>
                  <a:lnTo>
                    <a:pt x="292" y="1285"/>
                  </a:lnTo>
                  <a:lnTo>
                    <a:pt x="276" y="1291"/>
                  </a:lnTo>
                  <a:lnTo>
                    <a:pt x="269" y="1294"/>
                  </a:lnTo>
                  <a:lnTo>
                    <a:pt x="262" y="1298"/>
                  </a:lnTo>
                  <a:lnTo>
                    <a:pt x="256" y="1304"/>
                  </a:lnTo>
                  <a:lnTo>
                    <a:pt x="249" y="1310"/>
                  </a:lnTo>
                  <a:lnTo>
                    <a:pt x="243" y="1316"/>
                  </a:lnTo>
                  <a:lnTo>
                    <a:pt x="237" y="1323"/>
                  </a:lnTo>
                  <a:lnTo>
                    <a:pt x="232" y="1329"/>
                  </a:lnTo>
                  <a:lnTo>
                    <a:pt x="229" y="1336"/>
                  </a:lnTo>
                  <a:lnTo>
                    <a:pt x="221" y="1351"/>
                  </a:lnTo>
                  <a:lnTo>
                    <a:pt x="217" y="1372"/>
                  </a:lnTo>
                  <a:lnTo>
                    <a:pt x="212" y="1391"/>
                  </a:lnTo>
                  <a:lnTo>
                    <a:pt x="211" y="1406"/>
                  </a:lnTo>
                  <a:lnTo>
                    <a:pt x="207" y="1423"/>
                  </a:lnTo>
                  <a:lnTo>
                    <a:pt x="205" y="1439"/>
                  </a:lnTo>
                  <a:lnTo>
                    <a:pt x="205" y="1444"/>
                  </a:lnTo>
                  <a:lnTo>
                    <a:pt x="206" y="1449"/>
                  </a:lnTo>
                  <a:lnTo>
                    <a:pt x="208" y="1452"/>
                  </a:lnTo>
                  <a:lnTo>
                    <a:pt x="211" y="1456"/>
                  </a:lnTo>
                  <a:lnTo>
                    <a:pt x="214" y="1458"/>
                  </a:lnTo>
                  <a:lnTo>
                    <a:pt x="218" y="1460"/>
                  </a:lnTo>
                  <a:lnTo>
                    <a:pt x="223" y="1461"/>
                  </a:lnTo>
                  <a:lnTo>
                    <a:pt x="229" y="1462"/>
                  </a:lnTo>
                  <a:lnTo>
                    <a:pt x="233" y="1463"/>
                  </a:lnTo>
                  <a:lnTo>
                    <a:pt x="237" y="1467"/>
                  </a:lnTo>
                  <a:lnTo>
                    <a:pt x="239" y="1470"/>
                  </a:lnTo>
                  <a:lnTo>
                    <a:pt x="242" y="1476"/>
                  </a:lnTo>
                  <a:lnTo>
                    <a:pt x="246" y="1488"/>
                  </a:lnTo>
                  <a:lnTo>
                    <a:pt x="252" y="1502"/>
                  </a:lnTo>
                  <a:lnTo>
                    <a:pt x="261" y="1514"/>
                  </a:lnTo>
                  <a:lnTo>
                    <a:pt x="268" y="1525"/>
                  </a:lnTo>
                  <a:lnTo>
                    <a:pt x="273" y="1530"/>
                  </a:lnTo>
                  <a:lnTo>
                    <a:pt x="276" y="1532"/>
                  </a:lnTo>
                  <a:lnTo>
                    <a:pt x="281" y="1533"/>
                  </a:lnTo>
                  <a:lnTo>
                    <a:pt x="284" y="1532"/>
                  </a:lnTo>
                  <a:lnTo>
                    <a:pt x="300" y="1521"/>
                  </a:lnTo>
                  <a:lnTo>
                    <a:pt x="314" y="1514"/>
                  </a:lnTo>
                  <a:lnTo>
                    <a:pt x="318" y="1514"/>
                  </a:lnTo>
                  <a:lnTo>
                    <a:pt x="320" y="1514"/>
                  </a:lnTo>
                  <a:lnTo>
                    <a:pt x="322" y="1517"/>
                  </a:lnTo>
                  <a:lnTo>
                    <a:pt x="326" y="1519"/>
                  </a:lnTo>
                  <a:lnTo>
                    <a:pt x="331" y="1527"/>
                  </a:lnTo>
                  <a:lnTo>
                    <a:pt x="338" y="1537"/>
                  </a:lnTo>
                  <a:lnTo>
                    <a:pt x="342" y="1540"/>
                  </a:lnTo>
                  <a:lnTo>
                    <a:pt x="345" y="1543"/>
                  </a:lnTo>
                  <a:lnTo>
                    <a:pt x="350" y="1545"/>
                  </a:lnTo>
                  <a:lnTo>
                    <a:pt x="353" y="1545"/>
                  </a:lnTo>
                  <a:lnTo>
                    <a:pt x="364" y="1544"/>
                  </a:lnTo>
                  <a:lnTo>
                    <a:pt x="375" y="1540"/>
                  </a:lnTo>
                  <a:lnTo>
                    <a:pt x="381" y="1539"/>
                  </a:lnTo>
                  <a:lnTo>
                    <a:pt x="387" y="1540"/>
                  </a:lnTo>
                  <a:lnTo>
                    <a:pt x="391" y="1542"/>
                  </a:lnTo>
                  <a:lnTo>
                    <a:pt x="395" y="1544"/>
                  </a:lnTo>
                  <a:lnTo>
                    <a:pt x="402" y="1552"/>
                  </a:lnTo>
                  <a:lnTo>
                    <a:pt x="408" y="1562"/>
                  </a:lnTo>
                  <a:lnTo>
                    <a:pt x="410" y="1567"/>
                  </a:lnTo>
                  <a:lnTo>
                    <a:pt x="414" y="1571"/>
                  </a:lnTo>
                  <a:lnTo>
                    <a:pt x="419" y="1575"/>
                  </a:lnTo>
                  <a:lnTo>
                    <a:pt x="424" y="1578"/>
                  </a:lnTo>
                  <a:lnTo>
                    <a:pt x="433" y="1584"/>
                  </a:lnTo>
                  <a:lnTo>
                    <a:pt x="443" y="1587"/>
                  </a:lnTo>
                  <a:lnTo>
                    <a:pt x="452" y="1590"/>
                  </a:lnTo>
                  <a:lnTo>
                    <a:pt x="460" y="1594"/>
                  </a:lnTo>
                  <a:lnTo>
                    <a:pt x="463" y="1597"/>
                  </a:lnTo>
                  <a:lnTo>
                    <a:pt x="464" y="1600"/>
                  </a:lnTo>
                  <a:lnTo>
                    <a:pt x="464" y="1603"/>
                  </a:lnTo>
                  <a:lnTo>
                    <a:pt x="463" y="1607"/>
                  </a:lnTo>
                  <a:lnTo>
                    <a:pt x="457" y="1614"/>
                  </a:lnTo>
                  <a:lnTo>
                    <a:pt x="447" y="1624"/>
                  </a:lnTo>
                  <a:lnTo>
                    <a:pt x="437" y="1633"/>
                  </a:lnTo>
                  <a:lnTo>
                    <a:pt x="427" y="1644"/>
                  </a:lnTo>
                  <a:lnTo>
                    <a:pt x="420" y="1651"/>
                  </a:lnTo>
                  <a:lnTo>
                    <a:pt x="413" y="1654"/>
                  </a:lnTo>
                  <a:lnTo>
                    <a:pt x="406" y="1657"/>
                  </a:lnTo>
                  <a:lnTo>
                    <a:pt x="396" y="1660"/>
                  </a:lnTo>
                  <a:lnTo>
                    <a:pt x="393" y="1663"/>
                  </a:lnTo>
                  <a:lnTo>
                    <a:pt x="390" y="1666"/>
                  </a:lnTo>
                  <a:lnTo>
                    <a:pt x="389" y="1669"/>
                  </a:lnTo>
                  <a:lnTo>
                    <a:pt x="388" y="1672"/>
                  </a:lnTo>
                  <a:lnTo>
                    <a:pt x="389" y="1681"/>
                  </a:lnTo>
                  <a:lnTo>
                    <a:pt x="390" y="1689"/>
                  </a:lnTo>
                  <a:lnTo>
                    <a:pt x="389" y="1696"/>
                  </a:lnTo>
                  <a:lnTo>
                    <a:pt x="387" y="1701"/>
                  </a:lnTo>
                  <a:lnTo>
                    <a:pt x="382" y="1706"/>
                  </a:lnTo>
                  <a:lnTo>
                    <a:pt x="375" y="1712"/>
                  </a:lnTo>
                  <a:lnTo>
                    <a:pt x="371" y="1715"/>
                  </a:lnTo>
                  <a:lnTo>
                    <a:pt x="369" y="1719"/>
                  </a:lnTo>
                  <a:lnTo>
                    <a:pt x="366" y="1722"/>
                  </a:lnTo>
                  <a:lnTo>
                    <a:pt x="364" y="1726"/>
                  </a:lnTo>
                  <a:lnTo>
                    <a:pt x="363" y="1731"/>
                  </a:lnTo>
                  <a:lnTo>
                    <a:pt x="363" y="1735"/>
                  </a:lnTo>
                  <a:lnTo>
                    <a:pt x="363" y="1741"/>
                  </a:lnTo>
                  <a:lnTo>
                    <a:pt x="364" y="1747"/>
                  </a:lnTo>
                  <a:lnTo>
                    <a:pt x="366" y="1753"/>
                  </a:lnTo>
                  <a:lnTo>
                    <a:pt x="368" y="1758"/>
                  </a:lnTo>
                  <a:lnTo>
                    <a:pt x="371" y="1763"/>
                  </a:lnTo>
                  <a:lnTo>
                    <a:pt x="375" y="1767"/>
                  </a:lnTo>
                  <a:lnTo>
                    <a:pt x="378" y="1771"/>
                  </a:lnTo>
                  <a:lnTo>
                    <a:pt x="382" y="1775"/>
                  </a:lnTo>
                  <a:lnTo>
                    <a:pt x="385" y="1777"/>
                  </a:lnTo>
                  <a:lnTo>
                    <a:pt x="390" y="1778"/>
                  </a:lnTo>
                  <a:lnTo>
                    <a:pt x="396" y="1780"/>
                  </a:lnTo>
                  <a:lnTo>
                    <a:pt x="401" y="1784"/>
                  </a:lnTo>
                  <a:lnTo>
                    <a:pt x="403" y="1790"/>
                  </a:lnTo>
                  <a:lnTo>
                    <a:pt x="406" y="1798"/>
                  </a:lnTo>
                  <a:lnTo>
                    <a:pt x="406" y="1807"/>
                  </a:lnTo>
                  <a:lnTo>
                    <a:pt x="407" y="1816"/>
                  </a:lnTo>
                  <a:lnTo>
                    <a:pt x="408" y="1821"/>
                  </a:lnTo>
                  <a:lnTo>
                    <a:pt x="410" y="1826"/>
                  </a:lnTo>
                  <a:lnTo>
                    <a:pt x="413" y="1830"/>
                  </a:lnTo>
                  <a:lnTo>
                    <a:pt x="416" y="1835"/>
                  </a:lnTo>
                  <a:lnTo>
                    <a:pt x="420" y="1840"/>
                  </a:lnTo>
                  <a:lnTo>
                    <a:pt x="422" y="1845"/>
                  </a:lnTo>
                  <a:lnTo>
                    <a:pt x="422" y="1849"/>
                  </a:lnTo>
                  <a:lnTo>
                    <a:pt x="422" y="1853"/>
                  </a:lnTo>
                  <a:lnTo>
                    <a:pt x="420" y="1862"/>
                  </a:lnTo>
                  <a:lnTo>
                    <a:pt x="416" y="1872"/>
                  </a:lnTo>
                  <a:lnTo>
                    <a:pt x="415" y="1878"/>
                  </a:lnTo>
                  <a:lnTo>
                    <a:pt x="414" y="1884"/>
                  </a:lnTo>
                  <a:lnTo>
                    <a:pt x="414" y="1890"/>
                  </a:lnTo>
                  <a:lnTo>
                    <a:pt x="415" y="1895"/>
                  </a:lnTo>
                  <a:lnTo>
                    <a:pt x="416" y="1900"/>
                  </a:lnTo>
                  <a:lnTo>
                    <a:pt x="418" y="1905"/>
                  </a:lnTo>
                  <a:lnTo>
                    <a:pt x="420" y="1909"/>
                  </a:lnTo>
                  <a:lnTo>
                    <a:pt x="424" y="1911"/>
                  </a:lnTo>
                  <a:lnTo>
                    <a:pt x="439" y="1916"/>
                  </a:lnTo>
                  <a:lnTo>
                    <a:pt x="454" y="1923"/>
                  </a:lnTo>
                  <a:lnTo>
                    <a:pt x="463" y="1933"/>
                  </a:lnTo>
                  <a:lnTo>
                    <a:pt x="473" y="1947"/>
                  </a:lnTo>
                  <a:lnTo>
                    <a:pt x="479" y="1955"/>
                  </a:lnTo>
                  <a:lnTo>
                    <a:pt x="485" y="1965"/>
                  </a:lnTo>
                  <a:lnTo>
                    <a:pt x="489" y="1975"/>
                  </a:lnTo>
                  <a:lnTo>
                    <a:pt x="492" y="1985"/>
                  </a:lnTo>
                  <a:lnTo>
                    <a:pt x="494" y="1994"/>
                  </a:lnTo>
                  <a:lnTo>
                    <a:pt x="495" y="2004"/>
                  </a:lnTo>
                  <a:lnTo>
                    <a:pt x="495" y="2013"/>
                  </a:lnTo>
                  <a:lnTo>
                    <a:pt x="495" y="2022"/>
                  </a:lnTo>
                  <a:lnTo>
                    <a:pt x="495" y="2030"/>
                  </a:lnTo>
                  <a:lnTo>
                    <a:pt x="495" y="2038"/>
                  </a:lnTo>
                  <a:lnTo>
                    <a:pt x="495" y="2046"/>
                  </a:lnTo>
                  <a:lnTo>
                    <a:pt x="497" y="2054"/>
                  </a:lnTo>
                  <a:lnTo>
                    <a:pt x="500" y="2065"/>
                  </a:lnTo>
                  <a:lnTo>
                    <a:pt x="503" y="2076"/>
                  </a:lnTo>
                  <a:lnTo>
                    <a:pt x="506" y="2089"/>
                  </a:lnTo>
                  <a:lnTo>
                    <a:pt x="508" y="2104"/>
                  </a:lnTo>
                  <a:lnTo>
                    <a:pt x="509" y="2107"/>
                  </a:lnTo>
                  <a:lnTo>
                    <a:pt x="511" y="2112"/>
                  </a:lnTo>
                  <a:lnTo>
                    <a:pt x="513" y="2114"/>
                  </a:lnTo>
                  <a:lnTo>
                    <a:pt x="516" y="2117"/>
                  </a:lnTo>
                  <a:lnTo>
                    <a:pt x="519" y="2118"/>
                  </a:lnTo>
                  <a:lnTo>
                    <a:pt x="522" y="2118"/>
                  </a:lnTo>
                  <a:lnTo>
                    <a:pt x="527" y="2118"/>
                  </a:lnTo>
                  <a:lnTo>
                    <a:pt x="532" y="2117"/>
                  </a:lnTo>
                  <a:lnTo>
                    <a:pt x="541" y="2116"/>
                  </a:lnTo>
                  <a:lnTo>
                    <a:pt x="550" y="2117"/>
                  </a:lnTo>
                  <a:lnTo>
                    <a:pt x="557" y="2119"/>
                  </a:lnTo>
                  <a:lnTo>
                    <a:pt x="563" y="2122"/>
                  </a:lnTo>
                  <a:lnTo>
                    <a:pt x="567" y="2124"/>
                  </a:lnTo>
                  <a:lnTo>
                    <a:pt x="573" y="2124"/>
                  </a:lnTo>
                  <a:lnTo>
                    <a:pt x="576" y="2124"/>
                  </a:lnTo>
                  <a:lnTo>
                    <a:pt x="578" y="2123"/>
                  </a:lnTo>
                  <a:lnTo>
                    <a:pt x="580" y="2122"/>
                  </a:lnTo>
                  <a:lnTo>
                    <a:pt x="583" y="2118"/>
                  </a:lnTo>
                  <a:lnTo>
                    <a:pt x="591" y="2111"/>
                  </a:lnTo>
                  <a:lnTo>
                    <a:pt x="599" y="2103"/>
                  </a:lnTo>
                  <a:lnTo>
                    <a:pt x="608" y="2095"/>
                  </a:lnTo>
                  <a:lnTo>
                    <a:pt x="617" y="2089"/>
                  </a:lnTo>
                  <a:lnTo>
                    <a:pt x="628" y="2082"/>
                  </a:lnTo>
                  <a:lnTo>
                    <a:pt x="638" y="2078"/>
                  </a:lnTo>
                  <a:lnTo>
                    <a:pt x="647" y="2073"/>
                  </a:lnTo>
                  <a:lnTo>
                    <a:pt x="657" y="2068"/>
                  </a:lnTo>
                  <a:lnTo>
                    <a:pt x="664" y="2065"/>
                  </a:lnTo>
                  <a:lnTo>
                    <a:pt x="671" y="2059"/>
                  </a:lnTo>
                  <a:lnTo>
                    <a:pt x="676" y="2050"/>
                  </a:lnTo>
                  <a:lnTo>
                    <a:pt x="681" y="2042"/>
                  </a:lnTo>
                  <a:lnTo>
                    <a:pt x="686" y="2034"/>
                  </a:lnTo>
                  <a:lnTo>
                    <a:pt x="693" y="2025"/>
                  </a:lnTo>
                  <a:lnTo>
                    <a:pt x="701" y="2018"/>
                  </a:lnTo>
                  <a:lnTo>
                    <a:pt x="710" y="2012"/>
                  </a:lnTo>
                  <a:lnTo>
                    <a:pt x="723" y="2005"/>
                  </a:lnTo>
                  <a:lnTo>
                    <a:pt x="735" y="2002"/>
                  </a:lnTo>
                  <a:lnTo>
                    <a:pt x="740" y="2002"/>
                  </a:lnTo>
                  <a:lnTo>
                    <a:pt x="744" y="2003"/>
                  </a:lnTo>
                  <a:lnTo>
                    <a:pt x="750" y="2007"/>
                  </a:lnTo>
                  <a:lnTo>
                    <a:pt x="755" y="2015"/>
                  </a:lnTo>
                  <a:lnTo>
                    <a:pt x="761" y="2023"/>
                  </a:lnTo>
                  <a:lnTo>
                    <a:pt x="769" y="2030"/>
                  </a:lnTo>
                  <a:lnTo>
                    <a:pt x="774" y="2032"/>
                  </a:lnTo>
                  <a:lnTo>
                    <a:pt x="780" y="2035"/>
                  </a:lnTo>
                  <a:lnTo>
                    <a:pt x="786" y="2035"/>
                  </a:lnTo>
                  <a:lnTo>
                    <a:pt x="791" y="2035"/>
                  </a:lnTo>
                  <a:lnTo>
                    <a:pt x="794" y="2036"/>
                  </a:lnTo>
                  <a:lnTo>
                    <a:pt x="798" y="2037"/>
                  </a:lnTo>
                  <a:lnTo>
                    <a:pt x="800" y="2040"/>
                  </a:lnTo>
                  <a:lnTo>
                    <a:pt x="802" y="2043"/>
                  </a:lnTo>
                  <a:lnTo>
                    <a:pt x="803" y="2053"/>
                  </a:lnTo>
                  <a:lnTo>
                    <a:pt x="802" y="2062"/>
                  </a:lnTo>
                  <a:lnTo>
                    <a:pt x="798" y="2072"/>
                  </a:lnTo>
                  <a:lnTo>
                    <a:pt x="793" y="2080"/>
                  </a:lnTo>
                  <a:lnTo>
                    <a:pt x="786" y="2088"/>
                  </a:lnTo>
                  <a:lnTo>
                    <a:pt x="779" y="2097"/>
                  </a:lnTo>
                  <a:lnTo>
                    <a:pt x="771" y="2104"/>
                  </a:lnTo>
                  <a:lnTo>
                    <a:pt x="762" y="2110"/>
                  </a:lnTo>
                  <a:lnTo>
                    <a:pt x="753" y="2114"/>
                  </a:lnTo>
                  <a:lnTo>
                    <a:pt x="743" y="2119"/>
                  </a:lnTo>
                  <a:lnTo>
                    <a:pt x="740" y="2123"/>
                  </a:lnTo>
                  <a:lnTo>
                    <a:pt x="735" y="2126"/>
                  </a:lnTo>
                  <a:lnTo>
                    <a:pt x="733" y="2131"/>
                  </a:lnTo>
                  <a:lnTo>
                    <a:pt x="729" y="2136"/>
                  </a:lnTo>
                  <a:lnTo>
                    <a:pt x="725" y="2148"/>
                  </a:lnTo>
                  <a:lnTo>
                    <a:pt x="721" y="2161"/>
                  </a:lnTo>
                  <a:lnTo>
                    <a:pt x="717" y="2173"/>
                  </a:lnTo>
                  <a:lnTo>
                    <a:pt x="715" y="2181"/>
                  </a:lnTo>
                  <a:lnTo>
                    <a:pt x="715" y="2183"/>
                  </a:lnTo>
                  <a:lnTo>
                    <a:pt x="715" y="2186"/>
                  </a:lnTo>
                  <a:lnTo>
                    <a:pt x="716" y="2189"/>
                  </a:lnTo>
                  <a:lnTo>
                    <a:pt x="717" y="2192"/>
                  </a:lnTo>
                  <a:lnTo>
                    <a:pt x="723" y="2198"/>
                  </a:lnTo>
                  <a:lnTo>
                    <a:pt x="731" y="2204"/>
                  </a:lnTo>
                  <a:lnTo>
                    <a:pt x="736" y="2207"/>
                  </a:lnTo>
                  <a:lnTo>
                    <a:pt x="742" y="2208"/>
                  </a:lnTo>
                  <a:lnTo>
                    <a:pt x="749" y="2210"/>
                  </a:lnTo>
                  <a:lnTo>
                    <a:pt x="756" y="2211"/>
                  </a:lnTo>
                  <a:lnTo>
                    <a:pt x="769" y="2212"/>
                  </a:lnTo>
                  <a:lnTo>
                    <a:pt x="780" y="2211"/>
                  </a:lnTo>
                  <a:lnTo>
                    <a:pt x="787" y="2210"/>
                  </a:lnTo>
                  <a:lnTo>
                    <a:pt x="797" y="2206"/>
                  </a:lnTo>
                  <a:lnTo>
                    <a:pt x="804" y="2201"/>
                  </a:lnTo>
                  <a:lnTo>
                    <a:pt x="812" y="2193"/>
                  </a:lnTo>
                  <a:lnTo>
                    <a:pt x="821" y="2182"/>
                  </a:lnTo>
                  <a:lnTo>
                    <a:pt x="832" y="2171"/>
                  </a:lnTo>
                  <a:lnTo>
                    <a:pt x="838" y="2166"/>
                  </a:lnTo>
                  <a:lnTo>
                    <a:pt x="846" y="2162"/>
                  </a:lnTo>
                  <a:lnTo>
                    <a:pt x="851" y="2158"/>
                  </a:lnTo>
                  <a:lnTo>
                    <a:pt x="857" y="2156"/>
                  </a:lnTo>
                  <a:lnTo>
                    <a:pt x="867" y="2154"/>
                  </a:lnTo>
                  <a:lnTo>
                    <a:pt x="874" y="2150"/>
                  </a:lnTo>
                  <a:lnTo>
                    <a:pt x="878" y="2148"/>
                  </a:lnTo>
                  <a:lnTo>
                    <a:pt x="880" y="2144"/>
                  </a:lnTo>
                  <a:lnTo>
                    <a:pt x="882" y="2141"/>
                  </a:lnTo>
                  <a:lnTo>
                    <a:pt x="885" y="2136"/>
                  </a:lnTo>
                  <a:lnTo>
                    <a:pt x="886" y="2126"/>
                  </a:lnTo>
                  <a:lnTo>
                    <a:pt x="886" y="2116"/>
                  </a:lnTo>
                  <a:lnTo>
                    <a:pt x="886" y="2112"/>
                  </a:lnTo>
                  <a:lnTo>
                    <a:pt x="884" y="2109"/>
                  </a:lnTo>
                  <a:lnTo>
                    <a:pt x="881" y="2105"/>
                  </a:lnTo>
                  <a:lnTo>
                    <a:pt x="879" y="2103"/>
                  </a:lnTo>
                  <a:lnTo>
                    <a:pt x="875" y="2101"/>
                  </a:lnTo>
                  <a:lnTo>
                    <a:pt x="873" y="2098"/>
                  </a:lnTo>
                  <a:lnTo>
                    <a:pt x="872" y="2095"/>
                  </a:lnTo>
                  <a:lnTo>
                    <a:pt x="871" y="2092"/>
                  </a:lnTo>
                  <a:lnTo>
                    <a:pt x="871" y="2088"/>
                  </a:lnTo>
                  <a:lnTo>
                    <a:pt x="871" y="2085"/>
                  </a:lnTo>
                  <a:lnTo>
                    <a:pt x="873" y="2081"/>
                  </a:lnTo>
                  <a:lnTo>
                    <a:pt x="874" y="2079"/>
                  </a:lnTo>
                  <a:lnTo>
                    <a:pt x="887" y="2062"/>
                  </a:lnTo>
                  <a:lnTo>
                    <a:pt x="900" y="2049"/>
                  </a:lnTo>
                  <a:lnTo>
                    <a:pt x="904" y="2047"/>
                  </a:lnTo>
                  <a:lnTo>
                    <a:pt x="907" y="2046"/>
                  </a:lnTo>
                  <a:lnTo>
                    <a:pt x="912" y="2046"/>
                  </a:lnTo>
                  <a:lnTo>
                    <a:pt x="916" y="2046"/>
                  </a:lnTo>
                  <a:lnTo>
                    <a:pt x="920" y="2047"/>
                  </a:lnTo>
                  <a:lnTo>
                    <a:pt x="924" y="2048"/>
                  </a:lnTo>
                  <a:lnTo>
                    <a:pt x="928" y="2051"/>
                  </a:lnTo>
                  <a:lnTo>
                    <a:pt x="931" y="2056"/>
                  </a:lnTo>
                  <a:lnTo>
                    <a:pt x="936" y="2066"/>
                  </a:lnTo>
                  <a:lnTo>
                    <a:pt x="939" y="2074"/>
                  </a:lnTo>
                  <a:lnTo>
                    <a:pt x="942" y="2078"/>
                  </a:lnTo>
                  <a:lnTo>
                    <a:pt x="944" y="2081"/>
                  </a:lnTo>
                  <a:lnTo>
                    <a:pt x="949" y="2082"/>
                  </a:lnTo>
                  <a:lnTo>
                    <a:pt x="954" y="2084"/>
                  </a:lnTo>
                  <a:lnTo>
                    <a:pt x="967" y="2084"/>
                  </a:lnTo>
                  <a:lnTo>
                    <a:pt x="977" y="2084"/>
                  </a:lnTo>
                  <a:lnTo>
                    <a:pt x="983" y="2085"/>
                  </a:lnTo>
                  <a:lnTo>
                    <a:pt x="988" y="2087"/>
                  </a:lnTo>
                  <a:lnTo>
                    <a:pt x="993" y="2091"/>
                  </a:lnTo>
                  <a:lnTo>
                    <a:pt x="998" y="2097"/>
                  </a:lnTo>
                  <a:lnTo>
                    <a:pt x="1008" y="2111"/>
                  </a:lnTo>
                  <a:lnTo>
                    <a:pt x="1020" y="2130"/>
                  </a:lnTo>
                  <a:lnTo>
                    <a:pt x="1032" y="2149"/>
                  </a:lnTo>
                  <a:lnTo>
                    <a:pt x="1040" y="2164"/>
                  </a:lnTo>
                  <a:lnTo>
                    <a:pt x="1046" y="2176"/>
                  </a:lnTo>
                  <a:lnTo>
                    <a:pt x="1054" y="2183"/>
                  </a:lnTo>
                  <a:lnTo>
                    <a:pt x="1056" y="2186"/>
                  </a:lnTo>
                  <a:lnTo>
                    <a:pt x="1061" y="2186"/>
                  </a:lnTo>
                  <a:lnTo>
                    <a:pt x="1065" y="2186"/>
                  </a:lnTo>
                  <a:lnTo>
                    <a:pt x="1070" y="2185"/>
                  </a:lnTo>
                  <a:lnTo>
                    <a:pt x="1081" y="2180"/>
                  </a:lnTo>
                  <a:lnTo>
                    <a:pt x="1089" y="2179"/>
                  </a:lnTo>
                  <a:lnTo>
                    <a:pt x="1092" y="2179"/>
                  </a:lnTo>
                  <a:lnTo>
                    <a:pt x="1095" y="2180"/>
                  </a:lnTo>
                  <a:lnTo>
                    <a:pt x="1098" y="2182"/>
                  </a:lnTo>
                  <a:lnTo>
                    <a:pt x="1100" y="2186"/>
                  </a:lnTo>
                  <a:lnTo>
                    <a:pt x="1103" y="2191"/>
                  </a:lnTo>
                  <a:lnTo>
                    <a:pt x="1106" y="2193"/>
                  </a:lnTo>
                  <a:lnTo>
                    <a:pt x="1109" y="2195"/>
                  </a:lnTo>
                  <a:lnTo>
                    <a:pt x="1113" y="2195"/>
                  </a:lnTo>
                  <a:lnTo>
                    <a:pt x="1120" y="2195"/>
                  </a:lnTo>
                  <a:lnTo>
                    <a:pt x="1127" y="2193"/>
                  </a:lnTo>
                  <a:lnTo>
                    <a:pt x="1136" y="2191"/>
                  </a:lnTo>
                  <a:lnTo>
                    <a:pt x="1145" y="2189"/>
                  </a:lnTo>
                  <a:lnTo>
                    <a:pt x="1155" y="2189"/>
                  </a:lnTo>
                  <a:lnTo>
                    <a:pt x="1164" y="2192"/>
                  </a:lnTo>
                  <a:lnTo>
                    <a:pt x="1169" y="2193"/>
                  </a:lnTo>
                  <a:lnTo>
                    <a:pt x="1174" y="2193"/>
                  </a:lnTo>
                  <a:lnTo>
                    <a:pt x="1178" y="2193"/>
                  </a:lnTo>
                  <a:lnTo>
                    <a:pt x="1183" y="2193"/>
                  </a:lnTo>
                  <a:lnTo>
                    <a:pt x="1191" y="2191"/>
                  </a:lnTo>
                  <a:lnTo>
                    <a:pt x="1200" y="2186"/>
                  </a:lnTo>
                  <a:lnTo>
                    <a:pt x="1209" y="2182"/>
                  </a:lnTo>
                  <a:lnTo>
                    <a:pt x="1220" y="2179"/>
                  </a:lnTo>
                  <a:lnTo>
                    <a:pt x="1226" y="2179"/>
                  </a:lnTo>
                  <a:lnTo>
                    <a:pt x="1233" y="2179"/>
                  </a:lnTo>
                  <a:lnTo>
                    <a:pt x="1241" y="2180"/>
                  </a:lnTo>
                  <a:lnTo>
                    <a:pt x="1249" y="2182"/>
                  </a:lnTo>
                  <a:lnTo>
                    <a:pt x="1263" y="2188"/>
                  </a:lnTo>
                  <a:lnTo>
                    <a:pt x="1273" y="2193"/>
                  </a:lnTo>
                  <a:lnTo>
                    <a:pt x="1277" y="2195"/>
                  </a:lnTo>
                  <a:lnTo>
                    <a:pt x="1279" y="2199"/>
                  </a:lnTo>
                  <a:lnTo>
                    <a:pt x="1282" y="2202"/>
                  </a:lnTo>
                  <a:lnTo>
                    <a:pt x="1282" y="2208"/>
                  </a:lnTo>
                  <a:lnTo>
                    <a:pt x="1283" y="2219"/>
                  </a:lnTo>
                  <a:lnTo>
                    <a:pt x="1284" y="2227"/>
                  </a:lnTo>
                  <a:lnTo>
                    <a:pt x="1285" y="2231"/>
                  </a:lnTo>
                  <a:lnTo>
                    <a:pt x="1288" y="2234"/>
                  </a:lnTo>
                  <a:lnTo>
                    <a:pt x="1291" y="2237"/>
                  </a:lnTo>
                  <a:lnTo>
                    <a:pt x="1296" y="2239"/>
                  </a:lnTo>
                  <a:lnTo>
                    <a:pt x="1307" y="2242"/>
                  </a:lnTo>
                  <a:lnTo>
                    <a:pt x="1313" y="2242"/>
                  </a:lnTo>
                  <a:lnTo>
                    <a:pt x="1317" y="2239"/>
                  </a:lnTo>
                  <a:lnTo>
                    <a:pt x="1326" y="2234"/>
                  </a:lnTo>
                  <a:lnTo>
                    <a:pt x="1334" y="2227"/>
                  </a:lnTo>
                  <a:lnTo>
                    <a:pt x="1342" y="2218"/>
                  </a:lnTo>
                  <a:lnTo>
                    <a:pt x="1350" y="2206"/>
                  </a:lnTo>
                  <a:lnTo>
                    <a:pt x="1353" y="2198"/>
                  </a:lnTo>
                  <a:lnTo>
                    <a:pt x="1354" y="2194"/>
                  </a:lnTo>
                  <a:lnTo>
                    <a:pt x="1357" y="2192"/>
                  </a:lnTo>
                  <a:lnTo>
                    <a:pt x="1359" y="2189"/>
                  </a:lnTo>
                  <a:lnTo>
                    <a:pt x="1363" y="2187"/>
                  </a:lnTo>
                  <a:lnTo>
                    <a:pt x="1366" y="2186"/>
                  </a:lnTo>
                  <a:lnTo>
                    <a:pt x="1370" y="2185"/>
                  </a:lnTo>
                  <a:lnTo>
                    <a:pt x="1375" y="2183"/>
                  </a:lnTo>
                  <a:lnTo>
                    <a:pt x="1380" y="2183"/>
                  </a:lnTo>
                  <a:lnTo>
                    <a:pt x="1389" y="2183"/>
                  </a:lnTo>
                  <a:lnTo>
                    <a:pt x="1396" y="2181"/>
                  </a:lnTo>
                  <a:lnTo>
                    <a:pt x="1399" y="2177"/>
                  </a:lnTo>
                  <a:lnTo>
                    <a:pt x="1402" y="2174"/>
                  </a:lnTo>
                  <a:lnTo>
                    <a:pt x="1404" y="2170"/>
                  </a:lnTo>
                  <a:lnTo>
                    <a:pt x="1408" y="2168"/>
                  </a:lnTo>
                  <a:lnTo>
                    <a:pt x="1413" y="2167"/>
                  </a:lnTo>
                  <a:lnTo>
                    <a:pt x="1417" y="2167"/>
                  </a:lnTo>
                  <a:lnTo>
                    <a:pt x="1422" y="2166"/>
                  </a:lnTo>
                  <a:lnTo>
                    <a:pt x="1424" y="2163"/>
                  </a:lnTo>
                  <a:lnTo>
                    <a:pt x="1426" y="2161"/>
                  </a:lnTo>
                  <a:lnTo>
                    <a:pt x="1427" y="2158"/>
                  </a:lnTo>
                  <a:lnTo>
                    <a:pt x="1427" y="2155"/>
                  </a:lnTo>
                  <a:lnTo>
                    <a:pt x="1426" y="2151"/>
                  </a:lnTo>
                  <a:lnTo>
                    <a:pt x="1426" y="2147"/>
                  </a:lnTo>
                  <a:lnTo>
                    <a:pt x="1426" y="2142"/>
                  </a:lnTo>
                  <a:lnTo>
                    <a:pt x="1427" y="2137"/>
                  </a:lnTo>
                  <a:lnTo>
                    <a:pt x="1429" y="2132"/>
                  </a:lnTo>
                  <a:lnTo>
                    <a:pt x="1433" y="2129"/>
                  </a:lnTo>
                  <a:lnTo>
                    <a:pt x="1438" y="2125"/>
                  </a:lnTo>
                  <a:lnTo>
                    <a:pt x="1443" y="2122"/>
                  </a:lnTo>
                  <a:lnTo>
                    <a:pt x="1449" y="2118"/>
                  </a:lnTo>
                  <a:lnTo>
                    <a:pt x="1457" y="2114"/>
                  </a:lnTo>
                  <a:lnTo>
                    <a:pt x="1465" y="2111"/>
                  </a:lnTo>
                  <a:lnTo>
                    <a:pt x="1472" y="2106"/>
                  </a:lnTo>
                  <a:lnTo>
                    <a:pt x="1479" y="2100"/>
                  </a:lnTo>
                  <a:lnTo>
                    <a:pt x="1486" y="2094"/>
                  </a:lnTo>
                  <a:lnTo>
                    <a:pt x="1491" y="2088"/>
                  </a:lnTo>
                  <a:lnTo>
                    <a:pt x="1495" y="2082"/>
                  </a:lnTo>
                  <a:lnTo>
                    <a:pt x="1495" y="2076"/>
                  </a:lnTo>
                  <a:lnTo>
                    <a:pt x="1493" y="2066"/>
                  </a:lnTo>
                  <a:lnTo>
                    <a:pt x="1492" y="2054"/>
                  </a:lnTo>
                  <a:lnTo>
                    <a:pt x="1493" y="2049"/>
                  </a:lnTo>
                  <a:lnTo>
                    <a:pt x="1493" y="2043"/>
                  </a:lnTo>
                  <a:lnTo>
                    <a:pt x="1496" y="2038"/>
                  </a:lnTo>
                  <a:lnTo>
                    <a:pt x="1498" y="2034"/>
                  </a:lnTo>
                  <a:lnTo>
                    <a:pt x="1512" y="2018"/>
                  </a:lnTo>
                  <a:lnTo>
                    <a:pt x="1522" y="2005"/>
                  </a:lnTo>
                  <a:lnTo>
                    <a:pt x="1523" y="1998"/>
                  </a:lnTo>
                  <a:lnTo>
                    <a:pt x="1527" y="1993"/>
                  </a:lnTo>
                  <a:lnTo>
                    <a:pt x="1530" y="1988"/>
                  </a:lnTo>
                  <a:lnTo>
                    <a:pt x="1534" y="1986"/>
                  </a:lnTo>
                  <a:lnTo>
                    <a:pt x="1537" y="1983"/>
                  </a:lnTo>
                  <a:lnTo>
                    <a:pt x="1540" y="1978"/>
                  </a:lnTo>
                  <a:lnTo>
                    <a:pt x="1541" y="1969"/>
                  </a:lnTo>
                  <a:lnTo>
                    <a:pt x="1540" y="1959"/>
                  </a:lnTo>
                  <a:lnTo>
                    <a:pt x="1536" y="1948"/>
                  </a:lnTo>
                  <a:lnTo>
                    <a:pt x="1529" y="1936"/>
                  </a:lnTo>
                  <a:lnTo>
                    <a:pt x="1526" y="1931"/>
                  </a:lnTo>
                  <a:lnTo>
                    <a:pt x="1523" y="1925"/>
                  </a:lnTo>
                  <a:lnTo>
                    <a:pt x="1521" y="1921"/>
                  </a:lnTo>
                  <a:lnTo>
                    <a:pt x="1520" y="1915"/>
                  </a:lnTo>
                  <a:lnTo>
                    <a:pt x="1521" y="1904"/>
                  </a:lnTo>
                  <a:lnTo>
                    <a:pt x="1522" y="1896"/>
                  </a:lnTo>
                  <a:lnTo>
                    <a:pt x="1524" y="1892"/>
                  </a:lnTo>
                  <a:lnTo>
                    <a:pt x="1526" y="1890"/>
                  </a:lnTo>
                  <a:lnTo>
                    <a:pt x="1528" y="1887"/>
                  </a:lnTo>
                  <a:lnTo>
                    <a:pt x="1531" y="1886"/>
                  </a:lnTo>
                  <a:lnTo>
                    <a:pt x="1534" y="1886"/>
                  </a:lnTo>
                  <a:lnTo>
                    <a:pt x="1536" y="1884"/>
                  </a:lnTo>
                  <a:lnTo>
                    <a:pt x="1539" y="1883"/>
                  </a:lnTo>
                  <a:lnTo>
                    <a:pt x="1540" y="1879"/>
                  </a:lnTo>
                  <a:lnTo>
                    <a:pt x="1541" y="1877"/>
                  </a:lnTo>
                  <a:lnTo>
                    <a:pt x="1541" y="1873"/>
                  </a:lnTo>
                  <a:lnTo>
                    <a:pt x="1540" y="1870"/>
                  </a:lnTo>
                  <a:lnTo>
                    <a:pt x="1537" y="1866"/>
                  </a:lnTo>
                  <a:lnTo>
                    <a:pt x="1533" y="1860"/>
                  </a:lnTo>
                  <a:lnTo>
                    <a:pt x="1528" y="1853"/>
                  </a:lnTo>
                  <a:lnTo>
                    <a:pt x="1526" y="1849"/>
                  </a:lnTo>
                  <a:lnTo>
                    <a:pt x="1524" y="1846"/>
                  </a:lnTo>
                  <a:lnTo>
                    <a:pt x="1524" y="1840"/>
                  </a:lnTo>
                  <a:lnTo>
                    <a:pt x="1524" y="1835"/>
                  </a:lnTo>
                  <a:lnTo>
                    <a:pt x="1526" y="1828"/>
                  </a:lnTo>
                  <a:lnTo>
                    <a:pt x="1528" y="1822"/>
                  </a:lnTo>
                  <a:lnTo>
                    <a:pt x="1530" y="1817"/>
                  </a:lnTo>
                  <a:lnTo>
                    <a:pt x="1535" y="1813"/>
                  </a:lnTo>
                  <a:lnTo>
                    <a:pt x="1540" y="1809"/>
                  </a:lnTo>
                  <a:lnTo>
                    <a:pt x="1546" y="1807"/>
                  </a:lnTo>
                  <a:lnTo>
                    <a:pt x="1550" y="1805"/>
                  </a:lnTo>
                  <a:lnTo>
                    <a:pt x="1556" y="1808"/>
                  </a:lnTo>
                  <a:lnTo>
                    <a:pt x="1567" y="1813"/>
                  </a:lnTo>
                  <a:lnTo>
                    <a:pt x="1578" y="1816"/>
                  </a:lnTo>
                  <a:lnTo>
                    <a:pt x="1587" y="1817"/>
                  </a:lnTo>
                  <a:lnTo>
                    <a:pt x="1597" y="1817"/>
                  </a:lnTo>
                  <a:lnTo>
                    <a:pt x="1606" y="1816"/>
                  </a:lnTo>
                  <a:lnTo>
                    <a:pt x="1616" y="1816"/>
                  </a:lnTo>
                  <a:lnTo>
                    <a:pt x="1624" y="1818"/>
                  </a:lnTo>
                  <a:lnTo>
                    <a:pt x="1632" y="1822"/>
                  </a:lnTo>
                  <a:lnTo>
                    <a:pt x="1641" y="1826"/>
                  </a:lnTo>
                  <a:lnTo>
                    <a:pt x="1647" y="1827"/>
                  </a:lnTo>
                  <a:lnTo>
                    <a:pt x="1650" y="1827"/>
                  </a:lnTo>
                  <a:lnTo>
                    <a:pt x="1653" y="1826"/>
                  </a:lnTo>
                  <a:lnTo>
                    <a:pt x="1655" y="1822"/>
                  </a:lnTo>
                  <a:lnTo>
                    <a:pt x="1657" y="1817"/>
                  </a:lnTo>
                  <a:lnTo>
                    <a:pt x="1660" y="1809"/>
                  </a:lnTo>
                  <a:lnTo>
                    <a:pt x="1663" y="1801"/>
                  </a:lnTo>
                  <a:lnTo>
                    <a:pt x="1667" y="1798"/>
                  </a:lnTo>
                  <a:lnTo>
                    <a:pt x="1671" y="1796"/>
                  </a:lnTo>
                  <a:lnTo>
                    <a:pt x="1676" y="1794"/>
                  </a:lnTo>
                  <a:lnTo>
                    <a:pt x="1682" y="1792"/>
                  </a:lnTo>
                  <a:lnTo>
                    <a:pt x="1694" y="1789"/>
                  </a:lnTo>
                  <a:lnTo>
                    <a:pt x="1701" y="1786"/>
                  </a:lnTo>
                  <a:lnTo>
                    <a:pt x="1703" y="1784"/>
                  </a:lnTo>
                  <a:lnTo>
                    <a:pt x="1703" y="1782"/>
                  </a:lnTo>
                  <a:lnTo>
                    <a:pt x="1703" y="1778"/>
                  </a:lnTo>
                  <a:lnTo>
                    <a:pt x="1703" y="1773"/>
                  </a:lnTo>
                  <a:lnTo>
                    <a:pt x="1700" y="1760"/>
                  </a:lnTo>
                  <a:lnTo>
                    <a:pt x="1697" y="1747"/>
                  </a:lnTo>
                  <a:lnTo>
                    <a:pt x="1694" y="1740"/>
                  </a:lnTo>
                  <a:lnTo>
                    <a:pt x="1692" y="1735"/>
                  </a:lnTo>
                  <a:lnTo>
                    <a:pt x="1688" y="1731"/>
                  </a:lnTo>
                  <a:lnTo>
                    <a:pt x="1685" y="1728"/>
                  </a:lnTo>
                  <a:lnTo>
                    <a:pt x="1667" y="1722"/>
                  </a:lnTo>
                  <a:lnTo>
                    <a:pt x="1652" y="1716"/>
                  </a:lnTo>
                  <a:lnTo>
                    <a:pt x="1648" y="1713"/>
                  </a:lnTo>
                  <a:lnTo>
                    <a:pt x="1646" y="1707"/>
                  </a:lnTo>
                  <a:lnTo>
                    <a:pt x="1643" y="1701"/>
                  </a:lnTo>
                  <a:lnTo>
                    <a:pt x="1642" y="1695"/>
                  </a:lnTo>
                  <a:lnTo>
                    <a:pt x="1642" y="1688"/>
                  </a:lnTo>
                  <a:lnTo>
                    <a:pt x="1643" y="1683"/>
                  </a:lnTo>
                  <a:lnTo>
                    <a:pt x="1643" y="1681"/>
                  </a:lnTo>
                  <a:lnTo>
                    <a:pt x="1646" y="1679"/>
                  </a:lnTo>
                  <a:lnTo>
                    <a:pt x="1647" y="1678"/>
                  </a:lnTo>
                  <a:lnTo>
                    <a:pt x="1649" y="1677"/>
                  </a:lnTo>
                  <a:lnTo>
                    <a:pt x="1657" y="1676"/>
                  </a:lnTo>
                  <a:lnTo>
                    <a:pt x="1667" y="1675"/>
                  </a:lnTo>
                  <a:lnTo>
                    <a:pt x="1671" y="1673"/>
                  </a:lnTo>
                  <a:lnTo>
                    <a:pt x="1674" y="1671"/>
                  </a:lnTo>
                  <a:lnTo>
                    <a:pt x="1678" y="1668"/>
                  </a:lnTo>
                  <a:lnTo>
                    <a:pt x="1680" y="1664"/>
                  </a:lnTo>
                  <a:lnTo>
                    <a:pt x="1684" y="1656"/>
                  </a:lnTo>
                  <a:lnTo>
                    <a:pt x="1687" y="1650"/>
                  </a:lnTo>
                  <a:lnTo>
                    <a:pt x="1691" y="1649"/>
                  </a:lnTo>
                  <a:lnTo>
                    <a:pt x="1693" y="1649"/>
                  </a:lnTo>
                  <a:lnTo>
                    <a:pt x="1697" y="1650"/>
                  </a:lnTo>
                  <a:lnTo>
                    <a:pt x="1701" y="1652"/>
                  </a:lnTo>
                  <a:lnTo>
                    <a:pt x="1705" y="1656"/>
                  </a:lnTo>
                  <a:lnTo>
                    <a:pt x="1709" y="1657"/>
                  </a:lnTo>
                  <a:lnTo>
                    <a:pt x="1712" y="1658"/>
                  </a:lnTo>
                  <a:lnTo>
                    <a:pt x="1716" y="1658"/>
                  </a:lnTo>
                  <a:lnTo>
                    <a:pt x="1718" y="1657"/>
                  </a:lnTo>
                  <a:lnTo>
                    <a:pt x="1720" y="1656"/>
                  </a:lnTo>
                  <a:lnTo>
                    <a:pt x="1722" y="1653"/>
                  </a:lnTo>
                  <a:lnTo>
                    <a:pt x="1724" y="1651"/>
                  </a:lnTo>
                  <a:lnTo>
                    <a:pt x="1729" y="1644"/>
                  </a:lnTo>
                  <a:lnTo>
                    <a:pt x="1731" y="1635"/>
                  </a:lnTo>
                  <a:lnTo>
                    <a:pt x="1731" y="1627"/>
                  </a:lnTo>
                  <a:lnTo>
                    <a:pt x="1731" y="1619"/>
                  </a:lnTo>
                  <a:lnTo>
                    <a:pt x="1729" y="1612"/>
                  </a:lnTo>
                  <a:lnTo>
                    <a:pt x="1728" y="1605"/>
                  </a:lnTo>
                  <a:lnTo>
                    <a:pt x="1729" y="1602"/>
                  </a:lnTo>
                  <a:lnTo>
                    <a:pt x="1730" y="1600"/>
                  </a:lnTo>
                  <a:lnTo>
                    <a:pt x="1732" y="1599"/>
                  </a:lnTo>
                  <a:lnTo>
                    <a:pt x="1737" y="1599"/>
                  </a:lnTo>
                  <a:lnTo>
                    <a:pt x="1741" y="1597"/>
                  </a:lnTo>
                  <a:lnTo>
                    <a:pt x="1744" y="1597"/>
                  </a:lnTo>
                  <a:lnTo>
                    <a:pt x="1748" y="1595"/>
                  </a:lnTo>
                  <a:lnTo>
                    <a:pt x="1749" y="1593"/>
                  </a:lnTo>
                  <a:lnTo>
                    <a:pt x="1753" y="1586"/>
                  </a:lnTo>
                  <a:lnTo>
                    <a:pt x="1753" y="1576"/>
                  </a:lnTo>
                  <a:lnTo>
                    <a:pt x="1753" y="1563"/>
                  </a:lnTo>
                  <a:lnTo>
                    <a:pt x="1753" y="1549"/>
                  </a:lnTo>
                  <a:lnTo>
                    <a:pt x="1754" y="1534"/>
                  </a:lnTo>
                  <a:lnTo>
                    <a:pt x="1756" y="1524"/>
                  </a:lnTo>
                  <a:lnTo>
                    <a:pt x="1761" y="1513"/>
                  </a:lnTo>
                  <a:lnTo>
                    <a:pt x="1764" y="1499"/>
                  </a:lnTo>
                  <a:lnTo>
                    <a:pt x="1768" y="1484"/>
                  </a:lnTo>
                  <a:lnTo>
                    <a:pt x="1769" y="1473"/>
                  </a:lnTo>
                  <a:lnTo>
                    <a:pt x="1768" y="1458"/>
                  </a:lnTo>
                  <a:lnTo>
                    <a:pt x="1767" y="1446"/>
                  </a:lnTo>
                  <a:lnTo>
                    <a:pt x="1766" y="1444"/>
                  </a:lnTo>
                  <a:lnTo>
                    <a:pt x="1766" y="1442"/>
                  </a:lnTo>
                  <a:lnTo>
                    <a:pt x="1764" y="1442"/>
                  </a:lnTo>
                  <a:lnTo>
                    <a:pt x="1763" y="1442"/>
                  </a:lnTo>
                  <a:lnTo>
                    <a:pt x="1758" y="1443"/>
                  </a:lnTo>
                  <a:lnTo>
                    <a:pt x="1750" y="1441"/>
                  </a:lnTo>
                  <a:close/>
                </a:path>
              </a:pathLst>
            </a:custGeom>
            <a:grpFill/>
            <a:ln w="9525">
              <a:solidFill>
                <a:schemeClr val="bg1"/>
              </a:solidFill>
              <a:round/>
              <a:headEnd/>
              <a:tailEnd/>
            </a:ln>
          </p:spPr>
          <p:txBody>
            <a:bodyPr/>
            <a:lstStyle/>
            <a:p>
              <a:endParaRPr lang="zh-CN" altLang="en-US"/>
            </a:p>
          </p:txBody>
        </p:sp>
        <p:sp>
          <p:nvSpPr>
            <p:cNvPr id="33" name="山西">
              <a:extLst>
                <a:ext uri="{FF2B5EF4-FFF2-40B4-BE49-F238E27FC236}">
                  <a16:creationId xmlns:a16="http://schemas.microsoft.com/office/drawing/2014/main" xmlns="" id="{F1D81DCC-3AD3-4681-BCE9-41F166C3220C}"/>
                </a:ext>
              </a:extLst>
            </p:cNvPr>
            <p:cNvSpPr>
              <a:spLocks/>
            </p:cNvSpPr>
            <p:nvPr/>
          </p:nvSpPr>
          <p:spPr bwMode="auto">
            <a:xfrm>
              <a:off x="5769046" y="3514908"/>
              <a:ext cx="371479" cy="723938"/>
            </a:xfrm>
            <a:custGeom>
              <a:avLst/>
              <a:gdLst>
                <a:gd name="T0" fmla="*/ 4 w 1396"/>
                <a:gd name="T1" fmla="*/ 2572 h 2738"/>
                <a:gd name="T2" fmla="*/ 107 w 1396"/>
                <a:gd name="T3" fmla="*/ 2294 h 2738"/>
                <a:gd name="T4" fmla="*/ 76 w 1396"/>
                <a:gd name="T5" fmla="*/ 2117 h 2738"/>
                <a:gd name="T6" fmla="*/ 65 w 1396"/>
                <a:gd name="T7" fmla="*/ 1925 h 2738"/>
                <a:gd name="T8" fmla="*/ 56 w 1396"/>
                <a:gd name="T9" fmla="*/ 1806 h 2738"/>
                <a:gd name="T10" fmla="*/ 45 w 1396"/>
                <a:gd name="T11" fmla="*/ 1717 h 2738"/>
                <a:gd name="T12" fmla="*/ 136 w 1396"/>
                <a:gd name="T13" fmla="*/ 1551 h 2738"/>
                <a:gd name="T14" fmla="*/ 164 w 1396"/>
                <a:gd name="T15" fmla="*/ 1462 h 2738"/>
                <a:gd name="T16" fmla="*/ 149 w 1396"/>
                <a:gd name="T17" fmla="*/ 1362 h 2738"/>
                <a:gd name="T18" fmla="*/ 77 w 1396"/>
                <a:gd name="T19" fmla="*/ 1263 h 2738"/>
                <a:gd name="T20" fmla="*/ 90 w 1396"/>
                <a:gd name="T21" fmla="*/ 1128 h 2738"/>
                <a:gd name="T22" fmla="*/ 163 w 1396"/>
                <a:gd name="T23" fmla="*/ 1049 h 2738"/>
                <a:gd name="T24" fmla="*/ 222 w 1396"/>
                <a:gd name="T25" fmla="*/ 898 h 2738"/>
                <a:gd name="T26" fmla="*/ 251 w 1396"/>
                <a:gd name="T27" fmla="*/ 792 h 2738"/>
                <a:gd name="T28" fmla="*/ 326 w 1396"/>
                <a:gd name="T29" fmla="*/ 674 h 2738"/>
                <a:gd name="T30" fmla="*/ 264 w 1396"/>
                <a:gd name="T31" fmla="*/ 632 h 2738"/>
                <a:gd name="T32" fmla="*/ 363 w 1396"/>
                <a:gd name="T33" fmla="*/ 584 h 2738"/>
                <a:gd name="T34" fmla="*/ 385 w 1396"/>
                <a:gd name="T35" fmla="*/ 513 h 2738"/>
                <a:gd name="T36" fmla="*/ 541 w 1396"/>
                <a:gd name="T37" fmla="*/ 521 h 2738"/>
                <a:gd name="T38" fmla="*/ 625 w 1396"/>
                <a:gd name="T39" fmla="*/ 322 h 2738"/>
                <a:gd name="T40" fmla="*/ 775 w 1396"/>
                <a:gd name="T41" fmla="*/ 268 h 2738"/>
                <a:gd name="T42" fmla="*/ 877 w 1396"/>
                <a:gd name="T43" fmla="*/ 189 h 2738"/>
                <a:gd name="T44" fmla="*/ 1096 w 1396"/>
                <a:gd name="T45" fmla="*/ 164 h 2738"/>
                <a:gd name="T46" fmla="*/ 1218 w 1396"/>
                <a:gd name="T47" fmla="*/ 60 h 2738"/>
                <a:gd name="T48" fmla="*/ 1290 w 1396"/>
                <a:gd name="T49" fmla="*/ 78 h 2738"/>
                <a:gd name="T50" fmla="*/ 1355 w 1396"/>
                <a:gd name="T51" fmla="*/ 164 h 2738"/>
                <a:gd name="T52" fmla="*/ 1318 w 1396"/>
                <a:gd name="T53" fmla="*/ 216 h 2738"/>
                <a:gd name="T54" fmla="*/ 1236 w 1396"/>
                <a:gd name="T55" fmla="*/ 290 h 2738"/>
                <a:gd name="T56" fmla="*/ 1197 w 1396"/>
                <a:gd name="T57" fmla="*/ 317 h 2738"/>
                <a:gd name="T58" fmla="*/ 1249 w 1396"/>
                <a:gd name="T59" fmla="*/ 368 h 2738"/>
                <a:gd name="T60" fmla="*/ 1352 w 1396"/>
                <a:gd name="T61" fmla="*/ 456 h 2738"/>
                <a:gd name="T62" fmla="*/ 1387 w 1396"/>
                <a:gd name="T63" fmla="*/ 564 h 2738"/>
                <a:gd name="T64" fmla="*/ 1372 w 1396"/>
                <a:gd name="T65" fmla="*/ 687 h 2738"/>
                <a:gd name="T66" fmla="*/ 1314 w 1396"/>
                <a:gd name="T67" fmla="*/ 735 h 2738"/>
                <a:gd name="T68" fmla="*/ 1229 w 1396"/>
                <a:gd name="T69" fmla="*/ 715 h 2738"/>
                <a:gd name="T70" fmla="*/ 1176 w 1396"/>
                <a:gd name="T71" fmla="*/ 841 h 2738"/>
                <a:gd name="T72" fmla="*/ 1136 w 1396"/>
                <a:gd name="T73" fmla="*/ 922 h 2738"/>
                <a:gd name="T74" fmla="*/ 1091 w 1396"/>
                <a:gd name="T75" fmla="*/ 1018 h 2738"/>
                <a:gd name="T76" fmla="*/ 1131 w 1396"/>
                <a:gd name="T77" fmla="*/ 1126 h 2738"/>
                <a:gd name="T78" fmla="*/ 1189 w 1396"/>
                <a:gd name="T79" fmla="*/ 1145 h 2738"/>
                <a:gd name="T80" fmla="*/ 1234 w 1396"/>
                <a:gd name="T81" fmla="*/ 1276 h 2738"/>
                <a:gd name="T82" fmla="*/ 1253 w 1396"/>
                <a:gd name="T83" fmla="*/ 1336 h 2738"/>
                <a:gd name="T84" fmla="*/ 1278 w 1396"/>
                <a:gd name="T85" fmla="*/ 1444 h 2738"/>
                <a:gd name="T86" fmla="*/ 1184 w 1396"/>
                <a:gd name="T87" fmla="*/ 1615 h 2738"/>
                <a:gd name="T88" fmla="*/ 1157 w 1396"/>
                <a:gd name="T89" fmla="*/ 1717 h 2738"/>
                <a:gd name="T90" fmla="*/ 1097 w 1396"/>
                <a:gd name="T91" fmla="*/ 1796 h 2738"/>
                <a:gd name="T92" fmla="*/ 1150 w 1396"/>
                <a:gd name="T93" fmla="*/ 1888 h 2738"/>
                <a:gd name="T94" fmla="*/ 1170 w 1396"/>
                <a:gd name="T95" fmla="*/ 2048 h 2738"/>
                <a:gd name="T96" fmla="*/ 1157 w 1396"/>
                <a:gd name="T97" fmla="*/ 2114 h 2738"/>
                <a:gd name="T98" fmla="*/ 1148 w 1396"/>
                <a:gd name="T99" fmla="*/ 2199 h 2738"/>
                <a:gd name="T100" fmla="*/ 1092 w 1396"/>
                <a:gd name="T101" fmla="*/ 2320 h 2738"/>
                <a:gd name="T102" fmla="*/ 1039 w 1396"/>
                <a:gd name="T103" fmla="*/ 2349 h 2738"/>
                <a:gd name="T104" fmla="*/ 959 w 1396"/>
                <a:gd name="T105" fmla="*/ 2390 h 2738"/>
                <a:gd name="T106" fmla="*/ 892 w 1396"/>
                <a:gd name="T107" fmla="*/ 2430 h 2738"/>
                <a:gd name="T108" fmla="*/ 816 w 1396"/>
                <a:gd name="T109" fmla="*/ 2442 h 2738"/>
                <a:gd name="T110" fmla="*/ 661 w 1396"/>
                <a:gd name="T111" fmla="*/ 2430 h 2738"/>
                <a:gd name="T112" fmla="*/ 618 w 1396"/>
                <a:gd name="T113" fmla="*/ 2508 h 2738"/>
                <a:gd name="T114" fmla="*/ 541 w 1396"/>
                <a:gd name="T115" fmla="*/ 2525 h 2738"/>
                <a:gd name="T116" fmla="*/ 446 w 1396"/>
                <a:gd name="T117" fmla="*/ 2620 h 2738"/>
                <a:gd name="T118" fmla="*/ 266 w 1396"/>
                <a:gd name="T119" fmla="*/ 2676 h 2738"/>
                <a:gd name="T120" fmla="*/ 131 w 1396"/>
                <a:gd name="T121" fmla="*/ 2735 h 2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96" h="2738">
                  <a:moveTo>
                    <a:pt x="39" y="2738"/>
                  </a:moveTo>
                  <a:lnTo>
                    <a:pt x="33" y="2738"/>
                  </a:lnTo>
                  <a:lnTo>
                    <a:pt x="27" y="2736"/>
                  </a:lnTo>
                  <a:lnTo>
                    <a:pt x="21" y="2735"/>
                  </a:lnTo>
                  <a:lnTo>
                    <a:pt x="18" y="2731"/>
                  </a:lnTo>
                  <a:lnTo>
                    <a:pt x="13" y="2725"/>
                  </a:lnTo>
                  <a:lnTo>
                    <a:pt x="10" y="2719"/>
                  </a:lnTo>
                  <a:lnTo>
                    <a:pt x="7" y="2711"/>
                  </a:lnTo>
                  <a:lnTo>
                    <a:pt x="5" y="2704"/>
                  </a:lnTo>
                  <a:lnTo>
                    <a:pt x="1" y="2687"/>
                  </a:lnTo>
                  <a:lnTo>
                    <a:pt x="0" y="2673"/>
                  </a:lnTo>
                  <a:lnTo>
                    <a:pt x="0" y="2660"/>
                  </a:lnTo>
                  <a:lnTo>
                    <a:pt x="0" y="2642"/>
                  </a:lnTo>
                  <a:lnTo>
                    <a:pt x="0" y="2623"/>
                  </a:lnTo>
                  <a:lnTo>
                    <a:pt x="0" y="2605"/>
                  </a:lnTo>
                  <a:lnTo>
                    <a:pt x="1" y="2588"/>
                  </a:lnTo>
                  <a:lnTo>
                    <a:pt x="4" y="2572"/>
                  </a:lnTo>
                  <a:lnTo>
                    <a:pt x="7" y="2557"/>
                  </a:lnTo>
                  <a:lnTo>
                    <a:pt x="12" y="2544"/>
                  </a:lnTo>
                  <a:lnTo>
                    <a:pt x="18" y="2531"/>
                  </a:lnTo>
                  <a:lnTo>
                    <a:pt x="21" y="2518"/>
                  </a:lnTo>
                  <a:lnTo>
                    <a:pt x="24" y="2505"/>
                  </a:lnTo>
                  <a:lnTo>
                    <a:pt x="24" y="2493"/>
                  </a:lnTo>
                  <a:lnTo>
                    <a:pt x="26" y="2480"/>
                  </a:lnTo>
                  <a:lnTo>
                    <a:pt x="30" y="2465"/>
                  </a:lnTo>
                  <a:lnTo>
                    <a:pt x="35" y="2448"/>
                  </a:lnTo>
                  <a:lnTo>
                    <a:pt x="40" y="2435"/>
                  </a:lnTo>
                  <a:lnTo>
                    <a:pt x="49" y="2423"/>
                  </a:lnTo>
                  <a:lnTo>
                    <a:pt x="59" y="2408"/>
                  </a:lnTo>
                  <a:lnTo>
                    <a:pt x="71" y="2390"/>
                  </a:lnTo>
                  <a:lnTo>
                    <a:pt x="81" y="2371"/>
                  </a:lnTo>
                  <a:lnTo>
                    <a:pt x="90" y="2348"/>
                  </a:lnTo>
                  <a:lnTo>
                    <a:pt x="100" y="2320"/>
                  </a:lnTo>
                  <a:lnTo>
                    <a:pt x="107" y="2294"/>
                  </a:lnTo>
                  <a:lnTo>
                    <a:pt x="109" y="2276"/>
                  </a:lnTo>
                  <a:lnTo>
                    <a:pt x="108" y="2262"/>
                  </a:lnTo>
                  <a:lnTo>
                    <a:pt x="107" y="2240"/>
                  </a:lnTo>
                  <a:lnTo>
                    <a:pt x="105" y="2218"/>
                  </a:lnTo>
                  <a:lnTo>
                    <a:pt x="103" y="2200"/>
                  </a:lnTo>
                  <a:lnTo>
                    <a:pt x="102" y="2193"/>
                  </a:lnTo>
                  <a:lnTo>
                    <a:pt x="101" y="2188"/>
                  </a:lnTo>
                  <a:lnTo>
                    <a:pt x="100" y="2184"/>
                  </a:lnTo>
                  <a:lnTo>
                    <a:pt x="99" y="2181"/>
                  </a:lnTo>
                  <a:lnTo>
                    <a:pt x="94" y="2177"/>
                  </a:lnTo>
                  <a:lnTo>
                    <a:pt x="89" y="2174"/>
                  </a:lnTo>
                  <a:lnTo>
                    <a:pt x="84" y="2168"/>
                  </a:lnTo>
                  <a:lnTo>
                    <a:pt x="82" y="2158"/>
                  </a:lnTo>
                  <a:lnTo>
                    <a:pt x="81" y="2149"/>
                  </a:lnTo>
                  <a:lnTo>
                    <a:pt x="80" y="2137"/>
                  </a:lnTo>
                  <a:lnTo>
                    <a:pt x="78" y="2126"/>
                  </a:lnTo>
                  <a:lnTo>
                    <a:pt x="76" y="2117"/>
                  </a:lnTo>
                  <a:lnTo>
                    <a:pt x="73" y="2107"/>
                  </a:lnTo>
                  <a:lnTo>
                    <a:pt x="68" y="2094"/>
                  </a:lnTo>
                  <a:lnTo>
                    <a:pt x="64" y="2082"/>
                  </a:lnTo>
                  <a:lnTo>
                    <a:pt x="62" y="2069"/>
                  </a:lnTo>
                  <a:lnTo>
                    <a:pt x="59" y="2057"/>
                  </a:lnTo>
                  <a:lnTo>
                    <a:pt x="58" y="2043"/>
                  </a:lnTo>
                  <a:lnTo>
                    <a:pt x="59" y="2029"/>
                  </a:lnTo>
                  <a:lnTo>
                    <a:pt x="62" y="2013"/>
                  </a:lnTo>
                  <a:lnTo>
                    <a:pt x="65" y="1999"/>
                  </a:lnTo>
                  <a:lnTo>
                    <a:pt x="69" y="1986"/>
                  </a:lnTo>
                  <a:lnTo>
                    <a:pt x="70" y="1980"/>
                  </a:lnTo>
                  <a:lnTo>
                    <a:pt x="71" y="1973"/>
                  </a:lnTo>
                  <a:lnTo>
                    <a:pt x="71" y="1966"/>
                  </a:lnTo>
                  <a:lnTo>
                    <a:pt x="70" y="1960"/>
                  </a:lnTo>
                  <a:lnTo>
                    <a:pt x="69" y="1947"/>
                  </a:lnTo>
                  <a:lnTo>
                    <a:pt x="67" y="1935"/>
                  </a:lnTo>
                  <a:lnTo>
                    <a:pt x="65" y="1925"/>
                  </a:lnTo>
                  <a:lnTo>
                    <a:pt x="65" y="1916"/>
                  </a:lnTo>
                  <a:lnTo>
                    <a:pt x="68" y="1907"/>
                  </a:lnTo>
                  <a:lnTo>
                    <a:pt x="70" y="1898"/>
                  </a:lnTo>
                  <a:lnTo>
                    <a:pt x="73" y="1888"/>
                  </a:lnTo>
                  <a:lnTo>
                    <a:pt x="73" y="1876"/>
                  </a:lnTo>
                  <a:lnTo>
                    <a:pt x="71" y="1872"/>
                  </a:lnTo>
                  <a:lnTo>
                    <a:pt x="70" y="1866"/>
                  </a:lnTo>
                  <a:lnTo>
                    <a:pt x="68" y="1861"/>
                  </a:lnTo>
                  <a:lnTo>
                    <a:pt x="65" y="1856"/>
                  </a:lnTo>
                  <a:lnTo>
                    <a:pt x="61" y="1847"/>
                  </a:lnTo>
                  <a:lnTo>
                    <a:pt x="58" y="1838"/>
                  </a:lnTo>
                  <a:lnTo>
                    <a:pt x="58" y="1830"/>
                  </a:lnTo>
                  <a:lnTo>
                    <a:pt x="58" y="1821"/>
                  </a:lnTo>
                  <a:lnTo>
                    <a:pt x="59" y="1816"/>
                  </a:lnTo>
                  <a:lnTo>
                    <a:pt x="58" y="1812"/>
                  </a:lnTo>
                  <a:lnTo>
                    <a:pt x="57" y="1810"/>
                  </a:lnTo>
                  <a:lnTo>
                    <a:pt x="56" y="1806"/>
                  </a:lnTo>
                  <a:lnTo>
                    <a:pt x="51" y="1803"/>
                  </a:lnTo>
                  <a:lnTo>
                    <a:pt x="45" y="1799"/>
                  </a:lnTo>
                  <a:lnTo>
                    <a:pt x="43" y="1798"/>
                  </a:lnTo>
                  <a:lnTo>
                    <a:pt x="42" y="1796"/>
                  </a:lnTo>
                  <a:lnTo>
                    <a:pt x="40" y="1793"/>
                  </a:lnTo>
                  <a:lnTo>
                    <a:pt x="40" y="1791"/>
                  </a:lnTo>
                  <a:lnTo>
                    <a:pt x="42" y="1784"/>
                  </a:lnTo>
                  <a:lnTo>
                    <a:pt x="45" y="1777"/>
                  </a:lnTo>
                  <a:lnTo>
                    <a:pt x="48" y="1769"/>
                  </a:lnTo>
                  <a:lnTo>
                    <a:pt x="48" y="1762"/>
                  </a:lnTo>
                  <a:lnTo>
                    <a:pt x="45" y="1755"/>
                  </a:lnTo>
                  <a:lnTo>
                    <a:pt x="43" y="1749"/>
                  </a:lnTo>
                  <a:lnTo>
                    <a:pt x="40" y="1745"/>
                  </a:lnTo>
                  <a:lnTo>
                    <a:pt x="40" y="1740"/>
                  </a:lnTo>
                  <a:lnTo>
                    <a:pt x="42" y="1734"/>
                  </a:lnTo>
                  <a:lnTo>
                    <a:pt x="44" y="1727"/>
                  </a:lnTo>
                  <a:lnTo>
                    <a:pt x="45" y="1717"/>
                  </a:lnTo>
                  <a:lnTo>
                    <a:pt x="44" y="1710"/>
                  </a:lnTo>
                  <a:lnTo>
                    <a:pt x="43" y="1703"/>
                  </a:lnTo>
                  <a:lnTo>
                    <a:pt x="40" y="1696"/>
                  </a:lnTo>
                  <a:lnTo>
                    <a:pt x="38" y="1690"/>
                  </a:lnTo>
                  <a:lnTo>
                    <a:pt x="38" y="1684"/>
                  </a:lnTo>
                  <a:lnTo>
                    <a:pt x="40" y="1678"/>
                  </a:lnTo>
                  <a:lnTo>
                    <a:pt x="44" y="1672"/>
                  </a:lnTo>
                  <a:lnTo>
                    <a:pt x="50" y="1666"/>
                  </a:lnTo>
                  <a:lnTo>
                    <a:pt x="59" y="1657"/>
                  </a:lnTo>
                  <a:lnTo>
                    <a:pt x="70" y="1646"/>
                  </a:lnTo>
                  <a:lnTo>
                    <a:pt x="81" y="1635"/>
                  </a:lnTo>
                  <a:lnTo>
                    <a:pt x="90" y="1622"/>
                  </a:lnTo>
                  <a:lnTo>
                    <a:pt x="100" y="1608"/>
                  </a:lnTo>
                  <a:lnTo>
                    <a:pt x="108" y="1595"/>
                  </a:lnTo>
                  <a:lnTo>
                    <a:pt x="114" y="1584"/>
                  </a:lnTo>
                  <a:lnTo>
                    <a:pt x="126" y="1567"/>
                  </a:lnTo>
                  <a:lnTo>
                    <a:pt x="136" y="1551"/>
                  </a:lnTo>
                  <a:lnTo>
                    <a:pt x="137" y="1542"/>
                  </a:lnTo>
                  <a:lnTo>
                    <a:pt x="136" y="1537"/>
                  </a:lnTo>
                  <a:lnTo>
                    <a:pt x="133" y="1532"/>
                  </a:lnTo>
                  <a:lnTo>
                    <a:pt x="128" y="1527"/>
                  </a:lnTo>
                  <a:lnTo>
                    <a:pt x="125" y="1520"/>
                  </a:lnTo>
                  <a:lnTo>
                    <a:pt x="121" y="1514"/>
                  </a:lnTo>
                  <a:lnTo>
                    <a:pt x="119" y="1507"/>
                  </a:lnTo>
                  <a:lnTo>
                    <a:pt x="119" y="1501"/>
                  </a:lnTo>
                  <a:lnTo>
                    <a:pt x="120" y="1498"/>
                  </a:lnTo>
                  <a:lnTo>
                    <a:pt x="121" y="1496"/>
                  </a:lnTo>
                  <a:lnTo>
                    <a:pt x="125" y="1495"/>
                  </a:lnTo>
                  <a:lnTo>
                    <a:pt x="127" y="1493"/>
                  </a:lnTo>
                  <a:lnTo>
                    <a:pt x="136" y="1488"/>
                  </a:lnTo>
                  <a:lnTo>
                    <a:pt x="145" y="1482"/>
                  </a:lnTo>
                  <a:lnTo>
                    <a:pt x="155" y="1475"/>
                  </a:lnTo>
                  <a:lnTo>
                    <a:pt x="162" y="1466"/>
                  </a:lnTo>
                  <a:lnTo>
                    <a:pt x="164" y="1462"/>
                  </a:lnTo>
                  <a:lnTo>
                    <a:pt x="166" y="1457"/>
                  </a:lnTo>
                  <a:lnTo>
                    <a:pt x="169" y="1452"/>
                  </a:lnTo>
                  <a:lnTo>
                    <a:pt x="170" y="1447"/>
                  </a:lnTo>
                  <a:lnTo>
                    <a:pt x="171" y="1437"/>
                  </a:lnTo>
                  <a:lnTo>
                    <a:pt x="171" y="1426"/>
                  </a:lnTo>
                  <a:lnTo>
                    <a:pt x="170" y="1415"/>
                  </a:lnTo>
                  <a:lnTo>
                    <a:pt x="169" y="1405"/>
                  </a:lnTo>
                  <a:lnTo>
                    <a:pt x="168" y="1399"/>
                  </a:lnTo>
                  <a:lnTo>
                    <a:pt x="165" y="1395"/>
                  </a:lnTo>
                  <a:lnTo>
                    <a:pt x="163" y="1391"/>
                  </a:lnTo>
                  <a:lnTo>
                    <a:pt x="161" y="1388"/>
                  </a:lnTo>
                  <a:lnTo>
                    <a:pt x="156" y="1383"/>
                  </a:lnTo>
                  <a:lnTo>
                    <a:pt x="151" y="1380"/>
                  </a:lnTo>
                  <a:lnTo>
                    <a:pt x="147" y="1376"/>
                  </a:lnTo>
                  <a:lnTo>
                    <a:pt x="145" y="1371"/>
                  </a:lnTo>
                  <a:lnTo>
                    <a:pt x="146" y="1368"/>
                  </a:lnTo>
                  <a:lnTo>
                    <a:pt x="149" y="1362"/>
                  </a:lnTo>
                  <a:lnTo>
                    <a:pt x="150" y="1358"/>
                  </a:lnTo>
                  <a:lnTo>
                    <a:pt x="151" y="1355"/>
                  </a:lnTo>
                  <a:lnTo>
                    <a:pt x="150" y="1352"/>
                  </a:lnTo>
                  <a:lnTo>
                    <a:pt x="150" y="1349"/>
                  </a:lnTo>
                  <a:lnTo>
                    <a:pt x="146" y="1344"/>
                  </a:lnTo>
                  <a:lnTo>
                    <a:pt x="143" y="1342"/>
                  </a:lnTo>
                  <a:lnTo>
                    <a:pt x="138" y="1339"/>
                  </a:lnTo>
                  <a:lnTo>
                    <a:pt x="133" y="1338"/>
                  </a:lnTo>
                  <a:lnTo>
                    <a:pt x="128" y="1334"/>
                  </a:lnTo>
                  <a:lnTo>
                    <a:pt x="125" y="1328"/>
                  </a:lnTo>
                  <a:lnTo>
                    <a:pt x="119" y="1313"/>
                  </a:lnTo>
                  <a:lnTo>
                    <a:pt x="111" y="1295"/>
                  </a:lnTo>
                  <a:lnTo>
                    <a:pt x="105" y="1287"/>
                  </a:lnTo>
                  <a:lnTo>
                    <a:pt x="96" y="1279"/>
                  </a:lnTo>
                  <a:lnTo>
                    <a:pt x="88" y="1273"/>
                  </a:lnTo>
                  <a:lnTo>
                    <a:pt x="81" y="1267"/>
                  </a:lnTo>
                  <a:lnTo>
                    <a:pt x="77" y="1263"/>
                  </a:lnTo>
                  <a:lnTo>
                    <a:pt x="75" y="1261"/>
                  </a:lnTo>
                  <a:lnTo>
                    <a:pt x="74" y="1257"/>
                  </a:lnTo>
                  <a:lnTo>
                    <a:pt x="73" y="1254"/>
                  </a:lnTo>
                  <a:lnTo>
                    <a:pt x="73" y="1245"/>
                  </a:lnTo>
                  <a:lnTo>
                    <a:pt x="73" y="1236"/>
                  </a:lnTo>
                  <a:lnTo>
                    <a:pt x="74" y="1223"/>
                  </a:lnTo>
                  <a:lnTo>
                    <a:pt x="75" y="1208"/>
                  </a:lnTo>
                  <a:lnTo>
                    <a:pt x="75" y="1193"/>
                  </a:lnTo>
                  <a:lnTo>
                    <a:pt x="74" y="1181"/>
                  </a:lnTo>
                  <a:lnTo>
                    <a:pt x="74" y="1172"/>
                  </a:lnTo>
                  <a:lnTo>
                    <a:pt x="75" y="1164"/>
                  </a:lnTo>
                  <a:lnTo>
                    <a:pt x="78" y="1157"/>
                  </a:lnTo>
                  <a:lnTo>
                    <a:pt x="82" y="1151"/>
                  </a:lnTo>
                  <a:lnTo>
                    <a:pt x="86" y="1147"/>
                  </a:lnTo>
                  <a:lnTo>
                    <a:pt x="88" y="1141"/>
                  </a:lnTo>
                  <a:lnTo>
                    <a:pt x="89" y="1135"/>
                  </a:lnTo>
                  <a:lnTo>
                    <a:pt x="90" y="1128"/>
                  </a:lnTo>
                  <a:lnTo>
                    <a:pt x="90" y="1124"/>
                  </a:lnTo>
                  <a:lnTo>
                    <a:pt x="92" y="1120"/>
                  </a:lnTo>
                  <a:lnTo>
                    <a:pt x="93" y="1118"/>
                  </a:lnTo>
                  <a:lnTo>
                    <a:pt x="95" y="1116"/>
                  </a:lnTo>
                  <a:lnTo>
                    <a:pt x="101" y="1112"/>
                  </a:lnTo>
                  <a:lnTo>
                    <a:pt x="108" y="1111"/>
                  </a:lnTo>
                  <a:lnTo>
                    <a:pt x="117" y="1109"/>
                  </a:lnTo>
                  <a:lnTo>
                    <a:pt x="122" y="1105"/>
                  </a:lnTo>
                  <a:lnTo>
                    <a:pt x="130" y="1100"/>
                  </a:lnTo>
                  <a:lnTo>
                    <a:pt x="136" y="1094"/>
                  </a:lnTo>
                  <a:lnTo>
                    <a:pt x="141" y="1087"/>
                  </a:lnTo>
                  <a:lnTo>
                    <a:pt x="149" y="1078"/>
                  </a:lnTo>
                  <a:lnTo>
                    <a:pt x="153" y="1068"/>
                  </a:lnTo>
                  <a:lnTo>
                    <a:pt x="156" y="1061"/>
                  </a:lnTo>
                  <a:lnTo>
                    <a:pt x="157" y="1056"/>
                  </a:lnTo>
                  <a:lnTo>
                    <a:pt x="159" y="1053"/>
                  </a:lnTo>
                  <a:lnTo>
                    <a:pt x="163" y="1049"/>
                  </a:lnTo>
                  <a:lnTo>
                    <a:pt x="168" y="1048"/>
                  </a:lnTo>
                  <a:lnTo>
                    <a:pt x="172" y="1047"/>
                  </a:lnTo>
                  <a:lnTo>
                    <a:pt x="177" y="1044"/>
                  </a:lnTo>
                  <a:lnTo>
                    <a:pt x="183" y="1041"/>
                  </a:lnTo>
                  <a:lnTo>
                    <a:pt x="189" y="1033"/>
                  </a:lnTo>
                  <a:lnTo>
                    <a:pt x="194" y="1024"/>
                  </a:lnTo>
                  <a:lnTo>
                    <a:pt x="197" y="1015"/>
                  </a:lnTo>
                  <a:lnTo>
                    <a:pt x="199" y="1006"/>
                  </a:lnTo>
                  <a:lnTo>
                    <a:pt x="199" y="996"/>
                  </a:lnTo>
                  <a:lnTo>
                    <a:pt x="200" y="984"/>
                  </a:lnTo>
                  <a:lnTo>
                    <a:pt x="201" y="970"/>
                  </a:lnTo>
                  <a:lnTo>
                    <a:pt x="204" y="956"/>
                  </a:lnTo>
                  <a:lnTo>
                    <a:pt x="209" y="943"/>
                  </a:lnTo>
                  <a:lnTo>
                    <a:pt x="213" y="933"/>
                  </a:lnTo>
                  <a:lnTo>
                    <a:pt x="216" y="922"/>
                  </a:lnTo>
                  <a:lnTo>
                    <a:pt x="219" y="911"/>
                  </a:lnTo>
                  <a:lnTo>
                    <a:pt x="222" y="898"/>
                  </a:lnTo>
                  <a:lnTo>
                    <a:pt x="226" y="886"/>
                  </a:lnTo>
                  <a:lnTo>
                    <a:pt x="233" y="876"/>
                  </a:lnTo>
                  <a:lnTo>
                    <a:pt x="239" y="866"/>
                  </a:lnTo>
                  <a:lnTo>
                    <a:pt x="244" y="857"/>
                  </a:lnTo>
                  <a:lnTo>
                    <a:pt x="245" y="852"/>
                  </a:lnTo>
                  <a:lnTo>
                    <a:pt x="246" y="847"/>
                  </a:lnTo>
                  <a:lnTo>
                    <a:pt x="246" y="842"/>
                  </a:lnTo>
                  <a:lnTo>
                    <a:pt x="245" y="836"/>
                  </a:lnTo>
                  <a:lnTo>
                    <a:pt x="243" y="827"/>
                  </a:lnTo>
                  <a:lnTo>
                    <a:pt x="240" y="819"/>
                  </a:lnTo>
                  <a:lnTo>
                    <a:pt x="238" y="811"/>
                  </a:lnTo>
                  <a:lnTo>
                    <a:pt x="237" y="806"/>
                  </a:lnTo>
                  <a:lnTo>
                    <a:pt x="238" y="803"/>
                  </a:lnTo>
                  <a:lnTo>
                    <a:pt x="239" y="801"/>
                  </a:lnTo>
                  <a:lnTo>
                    <a:pt x="240" y="798"/>
                  </a:lnTo>
                  <a:lnTo>
                    <a:pt x="243" y="797"/>
                  </a:lnTo>
                  <a:lnTo>
                    <a:pt x="251" y="792"/>
                  </a:lnTo>
                  <a:lnTo>
                    <a:pt x="262" y="787"/>
                  </a:lnTo>
                  <a:lnTo>
                    <a:pt x="271" y="781"/>
                  </a:lnTo>
                  <a:lnTo>
                    <a:pt x="278" y="773"/>
                  </a:lnTo>
                  <a:lnTo>
                    <a:pt x="283" y="767"/>
                  </a:lnTo>
                  <a:lnTo>
                    <a:pt x="287" y="758"/>
                  </a:lnTo>
                  <a:lnTo>
                    <a:pt x="288" y="748"/>
                  </a:lnTo>
                  <a:lnTo>
                    <a:pt x="289" y="738"/>
                  </a:lnTo>
                  <a:lnTo>
                    <a:pt x="290" y="727"/>
                  </a:lnTo>
                  <a:lnTo>
                    <a:pt x="291" y="715"/>
                  </a:lnTo>
                  <a:lnTo>
                    <a:pt x="295" y="703"/>
                  </a:lnTo>
                  <a:lnTo>
                    <a:pt x="300" y="691"/>
                  </a:lnTo>
                  <a:lnTo>
                    <a:pt x="302" y="687"/>
                  </a:lnTo>
                  <a:lnTo>
                    <a:pt x="306" y="683"/>
                  </a:lnTo>
                  <a:lnTo>
                    <a:pt x="309" y="681"/>
                  </a:lnTo>
                  <a:lnTo>
                    <a:pt x="313" y="680"/>
                  </a:lnTo>
                  <a:lnTo>
                    <a:pt x="320" y="677"/>
                  </a:lnTo>
                  <a:lnTo>
                    <a:pt x="326" y="674"/>
                  </a:lnTo>
                  <a:lnTo>
                    <a:pt x="328" y="671"/>
                  </a:lnTo>
                  <a:lnTo>
                    <a:pt x="329" y="669"/>
                  </a:lnTo>
                  <a:lnTo>
                    <a:pt x="329" y="665"/>
                  </a:lnTo>
                  <a:lnTo>
                    <a:pt x="329" y="662"/>
                  </a:lnTo>
                  <a:lnTo>
                    <a:pt x="326" y="653"/>
                  </a:lnTo>
                  <a:lnTo>
                    <a:pt x="321" y="646"/>
                  </a:lnTo>
                  <a:lnTo>
                    <a:pt x="316" y="641"/>
                  </a:lnTo>
                  <a:lnTo>
                    <a:pt x="311" y="639"/>
                  </a:lnTo>
                  <a:lnTo>
                    <a:pt x="306" y="638"/>
                  </a:lnTo>
                  <a:lnTo>
                    <a:pt x="297" y="638"/>
                  </a:lnTo>
                  <a:lnTo>
                    <a:pt x="288" y="639"/>
                  </a:lnTo>
                  <a:lnTo>
                    <a:pt x="278" y="640"/>
                  </a:lnTo>
                  <a:lnTo>
                    <a:pt x="273" y="639"/>
                  </a:lnTo>
                  <a:lnTo>
                    <a:pt x="270" y="639"/>
                  </a:lnTo>
                  <a:lnTo>
                    <a:pt x="267" y="638"/>
                  </a:lnTo>
                  <a:lnTo>
                    <a:pt x="265" y="636"/>
                  </a:lnTo>
                  <a:lnTo>
                    <a:pt x="264" y="632"/>
                  </a:lnTo>
                  <a:lnTo>
                    <a:pt x="264" y="628"/>
                  </a:lnTo>
                  <a:lnTo>
                    <a:pt x="266" y="626"/>
                  </a:lnTo>
                  <a:lnTo>
                    <a:pt x="267" y="625"/>
                  </a:lnTo>
                  <a:lnTo>
                    <a:pt x="273" y="620"/>
                  </a:lnTo>
                  <a:lnTo>
                    <a:pt x="279" y="615"/>
                  </a:lnTo>
                  <a:lnTo>
                    <a:pt x="292" y="613"/>
                  </a:lnTo>
                  <a:lnTo>
                    <a:pt x="307" y="612"/>
                  </a:lnTo>
                  <a:lnTo>
                    <a:pt x="322" y="612"/>
                  </a:lnTo>
                  <a:lnTo>
                    <a:pt x="336" y="612"/>
                  </a:lnTo>
                  <a:lnTo>
                    <a:pt x="342" y="612"/>
                  </a:lnTo>
                  <a:lnTo>
                    <a:pt x="347" y="612"/>
                  </a:lnTo>
                  <a:lnTo>
                    <a:pt x="351" y="611"/>
                  </a:lnTo>
                  <a:lnTo>
                    <a:pt x="353" y="609"/>
                  </a:lnTo>
                  <a:lnTo>
                    <a:pt x="355" y="605"/>
                  </a:lnTo>
                  <a:lnTo>
                    <a:pt x="358" y="596"/>
                  </a:lnTo>
                  <a:lnTo>
                    <a:pt x="360" y="589"/>
                  </a:lnTo>
                  <a:lnTo>
                    <a:pt x="363" y="584"/>
                  </a:lnTo>
                  <a:lnTo>
                    <a:pt x="367" y="581"/>
                  </a:lnTo>
                  <a:lnTo>
                    <a:pt x="373" y="577"/>
                  </a:lnTo>
                  <a:lnTo>
                    <a:pt x="376" y="575"/>
                  </a:lnTo>
                  <a:lnTo>
                    <a:pt x="378" y="573"/>
                  </a:lnTo>
                  <a:lnTo>
                    <a:pt x="380" y="570"/>
                  </a:lnTo>
                  <a:lnTo>
                    <a:pt x="382" y="567"/>
                  </a:lnTo>
                  <a:lnTo>
                    <a:pt x="383" y="561"/>
                  </a:lnTo>
                  <a:lnTo>
                    <a:pt x="383" y="554"/>
                  </a:lnTo>
                  <a:lnTo>
                    <a:pt x="380" y="542"/>
                  </a:lnTo>
                  <a:lnTo>
                    <a:pt x="379" y="535"/>
                  </a:lnTo>
                  <a:lnTo>
                    <a:pt x="379" y="530"/>
                  </a:lnTo>
                  <a:lnTo>
                    <a:pt x="377" y="524"/>
                  </a:lnTo>
                  <a:lnTo>
                    <a:pt x="377" y="520"/>
                  </a:lnTo>
                  <a:lnTo>
                    <a:pt x="377" y="518"/>
                  </a:lnTo>
                  <a:lnTo>
                    <a:pt x="378" y="516"/>
                  </a:lnTo>
                  <a:lnTo>
                    <a:pt x="380" y="513"/>
                  </a:lnTo>
                  <a:lnTo>
                    <a:pt x="385" y="513"/>
                  </a:lnTo>
                  <a:lnTo>
                    <a:pt x="392" y="513"/>
                  </a:lnTo>
                  <a:lnTo>
                    <a:pt x="401" y="514"/>
                  </a:lnTo>
                  <a:lnTo>
                    <a:pt x="410" y="517"/>
                  </a:lnTo>
                  <a:lnTo>
                    <a:pt x="432" y="521"/>
                  </a:lnTo>
                  <a:lnTo>
                    <a:pt x="452" y="526"/>
                  </a:lnTo>
                  <a:lnTo>
                    <a:pt x="462" y="526"/>
                  </a:lnTo>
                  <a:lnTo>
                    <a:pt x="474" y="525"/>
                  </a:lnTo>
                  <a:lnTo>
                    <a:pt x="480" y="525"/>
                  </a:lnTo>
                  <a:lnTo>
                    <a:pt x="486" y="525"/>
                  </a:lnTo>
                  <a:lnTo>
                    <a:pt x="492" y="526"/>
                  </a:lnTo>
                  <a:lnTo>
                    <a:pt x="497" y="529"/>
                  </a:lnTo>
                  <a:lnTo>
                    <a:pt x="504" y="529"/>
                  </a:lnTo>
                  <a:lnTo>
                    <a:pt x="514" y="527"/>
                  </a:lnTo>
                  <a:lnTo>
                    <a:pt x="524" y="525"/>
                  </a:lnTo>
                  <a:lnTo>
                    <a:pt x="531" y="524"/>
                  </a:lnTo>
                  <a:lnTo>
                    <a:pt x="536" y="524"/>
                  </a:lnTo>
                  <a:lnTo>
                    <a:pt x="541" y="521"/>
                  </a:lnTo>
                  <a:lnTo>
                    <a:pt x="546" y="520"/>
                  </a:lnTo>
                  <a:lnTo>
                    <a:pt x="549" y="517"/>
                  </a:lnTo>
                  <a:lnTo>
                    <a:pt x="552" y="513"/>
                  </a:lnTo>
                  <a:lnTo>
                    <a:pt x="555" y="510"/>
                  </a:lnTo>
                  <a:lnTo>
                    <a:pt x="556" y="505"/>
                  </a:lnTo>
                  <a:lnTo>
                    <a:pt x="558" y="500"/>
                  </a:lnTo>
                  <a:lnTo>
                    <a:pt x="560" y="488"/>
                  </a:lnTo>
                  <a:lnTo>
                    <a:pt x="565" y="477"/>
                  </a:lnTo>
                  <a:lnTo>
                    <a:pt x="568" y="469"/>
                  </a:lnTo>
                  <a:lnTo>
                    <a:pt x="571" y="462"/>
                  </a:lnTo>
                  <a:lnTo>
                    <a:pt x="573" y="450"/>
                  </a:lnTo>
                  <a:lnTo>
                    <a:pt x="578" y="437"/>
                  </a:lnTo>
                  <a:lnTo>
                    <a:pt x="581" y="425"/>
                  </a:lnTo>
                  <a:lnTo>
                    <a:pt x="586" y="413"/>
                  </a:lnTo>
                  <a:lnTo>
                    <a:pt x="596" y="388"/>
                  </a:lnTo>
                  <a:lnTo>
                    <a:pt x="610" y="355"/>
                  </a:lnTo>
                  <a:lnTo>
                    <a:pt x="625" y="322"/>
                  </a:lnTo>
                  <a:lnTo>
                    <a:pt x="637" y="294"/>
                  </a:lnTo>
                  <a:lnTo>
                    <a:pt x="646" y="271"/>
                  </a:lnTo>
                  <a:lnTo>
                    <a:pt x="655" y="247"/>
                  </a:lnTo>
                  <a:lnTo>
                    <a:pt x="661" y="237"/>
                  </a:lnTo>
                  <a:lnTo>
                    <a:pt x="668" y="229"/>
                  </a:lnTo>
                  <a:lnTo>
                    <a:pt x="673" y="225"/>
                  </a:lnTo>
                  <a:lnTo>
                    <a:pt x="676" y="223"/>
                  </a:lnTo>
                  <a:lnTo>
                    <a:pt x="682" y="221"/>
                  </a:lnTo>
                  <a:lnTo>
                    <a:pt x="688" y="220"/>
                  </a:lnTo>
                  <a:lnTo>
                    <a:pt x="694" y="220"/>
                  </a:lnTo>
                  <a:lnTo>
                    <a:pt x="700" y="221"/>
                  </a:lnTo>
                  <a:lnTo>
                    <a:pt x="706" y="222"/>
                  </a:lnTo>
                  <a:lnTo>
                    <a:pt x="713" y="224"/>
                  </a:lnTo>
                  <a:lnTo>
                    <a:pt x="725" y="230"/>
                  </a:lnTo>
                  <a:lnTo>
                    <a:pt x="737" y="237"/>
                  </a:lnTo>
                  <a:lnTo>
                    <a:pt x="758" y="254"/>
                  </a:lnTo>
                  <a:lnTo>
                    <a:pt x="775" y="268"/>
                  </a:lnTo>
                  <a:lnTo>
                    <a:pt x="779" y="271"/>
                  </a:lnTo>
                  <a:lnTo>
                    <a:pt x="782" y="273"/>
                  </a:lnTo>
                  <a:lnTo>
                    <a:pt x="787" y="274"/>
                  </a:lnTo>
                  <a:lnTo>
                    <a:pt x="792" y="274"/>
                  </a:lnTo>
                  <a:lnTo>
                    <a:pt x="801" y="274"/>
                  </a:lnTo>
                  <a:lnTo>
                    <a:pt x="811" y="272"/>
                  </a:lnTo>
                  <a:lnTo>
                    <a:pt x="820" y="268"/>
                  </a:lnTo>
                  <a:lnTo>
                    <a:pt x="829" y="262"/>
                  </a:lnTo>
                  <a:lnTo>
                    <a:pt x="836" y="255"/>
                  </a:lnTo>
                  <a:lnTo>
                    <a:pt x="840" y="248"/>
                  </a:lnTo>
                  <a:lnTo>
                    <a:pt x="846" y="229"/>
                  </a:lnTo>
                  <a:lnTo>
                    <a:pt x="856" y="210"/>
                  </a:lnTo>
                  <a:lnTo>
                    <a:pt x="858" y="205"/>
                  </a:lnTo>
                  <a:lnTo>
                    <a:pt x="862" y="201"/>
                  </a:lnTo>
                  <a:lnTo>
                    <a:pt x="867" y="196"/>
                  </a:lnTo>
                  <a:lnTo>
                    <a:pt x="871" y="192"/>
                  </a:lnTo>
                  <a:lnTo>
                    <a:pt x="877" y="189"/>
                  </a:lnTo>
                  <a:lnTo>
                    <a:pt x="884" y="185"/>
                  </a:lnTo>
                  <a:lnTo>
                    <a:pt x="893" y="183"/>
                  </a:lnTo>
                  <a:lnTo>
                    <a:pt x="901" y="180"/>
                  </a:lnTo>
                  <a:lnTo>
                    <a:pt x="919" y="178"/>
                  </a:lnTo>
                  <a:lnTo>
                    <a:pt x="932" y="177"/>
                  </a:lnTo>
                  <a:lnTo>
                    <a:pt x="944" y="177"/>
                  </a:lnTo>
                  <a:lnTo>
                    <a:pt x="953" y="178"/>
                  </a:lnTo>
                  <a:lnTo>
                    <a:pt x="974" y="180"/>
                  </a:lnTo>
                  <a:lnTo>
                    <a:pt x="1000" y="183"/>
                  </a:lnTo>
                  <a:lnTo>
                    <a:pt x="1019" y="184"/>
                  </a:lnTo>
                  <a:lnTo>
                    <a:pt x="1038" y="185"/>
                  </a:lnTo>
                  <a:lnTo>
                    <a:pt x="1047" y="185"/>
                  </a:lnTo>
                  <a:lnTo>
                    <a:pt x="1056" y="185"/>
                  </a:lnTo>
                  <a:lnTo>
                    <a:pt x="1064" y="184"/>
                  </a:lnTo>
                  <a:lnTo>
                    <a:pt x="1071" y="183"/>
                  </a:lnTo>
                  <a:lnTo>
                    <a:pt x="1084" y="174"/>
                  </a:lnTo>
                  <a:lnTo>
                    <a:pt x="1096" y="164"/>
                  </a:lnTo>
                  <a:lnTo>
                    <a:pt x="1100" y="160"/>
                  </a:lnTo>
                  <a:lnTo>
                    <a:pt x="1104" y="155"/>
                  </a:lnTo>
                  <a:lnTo>
                    <a:pt x="1108" y="148"/>
                  </a:lnTo>
                  <a:lnTo>
                    <a:pt x="1112" y="140"/>
                  </a:lnTo>
                  <a:lnTo>
                    <a:pt x="1116" y="133"/>
                  </a:lnTo>
                  <a:lnTo>
                    <a:pt x="1121" y="126"/>
                  </a:lnTo>
                  <a:lnTo>
                    <a:pt x="1125" y="120"/>
                  </a:lnTo>
                  <a:lnTo>
                    <a:pt x="1129" y="117"/>
                  </a:lnTo>
                  <a:lnTo>
                    <a:pt x="1145" y="116"/>
                  </a:lnTo>
                  <a:lnTo>
                    <a:pt x="1161" y="117"/>
                  </a:lnTo>
                  <a:lnTo>
                    <a:pt x="1170" y="116"/>
                  </a:lnTo>
                  <a:lnTo>
                    <a:pt x="1178" y="114"/>
                  </a:lnTo>
                  <a:lnTo>
                    <a:pt x="1185" y="108"/>
                  </a:lnTo>
                  <a:lnTo>
                    <a:pt x="1191" y="102"/>
                  </a:lnTo>
                  <a:lnTo>
                    <a:pt x="1203" y="89"/>
                  </a:lnTo>
                  <a:lnTo>
                    <a:pt x="1213" y="72"/>
                  </a:lnTo>
                  <a:lnTo>
                    <a:pt x="1218" y="60"/>
                  </a:lnTo>
                  <a:lnTo>
                    <a:pt x="1222" y="48"/>
                  </a:lnTo>
                  <a:lnTo>
                    <a:pt x="1226" y="37"/>
                  </a:lnTo>
                  <a:lnTo>
                    <a:pt x="1229" y="25"/>
                  </a:lnTo>
                  <a:lnTo>
                    <a:pt x="1232" y="15"/>
                  </a:lnTo>
                  <a:lnTo>
                    <a:pt x="1235" y="8"/>
                  </a:lnTo>
                  <a:lnTo>
                    <a:pt x="1238" y="4"/>
                  </a:lnTo>
                  <a:lnTo>
                    <a:pt x="1239" y="1"/>
                  </a:lnTo>
                  <a:lnTo>
                    <a:pt x="1240" y="0"/>
                  </a:lnTo>
                  <a:lnTo>
                    <a:pt x="1241" y="1"/>
                  </a:lnTo>
                  <a:lnTo>
                    <a:pt x="1243" y="8"/>
                  </a:lnTo>
                  <a:lnTo>
                    <a:pt x="1251" y="22"/>
                  </a:lnTo>
                  <a:lnTo>
                    <a:pt x="1259" y="35"/>
                  </a:lnTo>
                  <a:lnTo>
                    <a:pt x="1268" y="45"/>
                  </a:lnTo>
                  <a:lnTo>
                    <a:pt x="1277" y="54"/>
                  </a:lnTo>
                  <a:lnTo>
                    <a:pt x="1284" y="65"/>
                  </a:lnTo>
                  <a:lnTo>
                    <a:pt x="1287" y="71"/>
                  </a:lnTo>
                  <a:lnTo>
                    <a:pt x="1290" y="78"/>
                  </a:lnTo>
                  <a:lnTo>
                    <a:pt x="1292" y="85"/>
                  </a:lnTo>
                  <a:lnTo>
                    <a:pt x="1293" y="92"/>
                  </a:lnTo>
                  <a:lnTo>
                    <a:pt x="1296" y="110"/>
                  </a:lnTo>
                  <a:lnTo>
                    <a:pt x="1298" y="127"/>
                  </a:lnTo>
                  <a:lnTo>
                    <a:pt x="1299" y="135"/>
                  </a:lnTo>
                  <a:lnTo>
                    <a:pt x="1302" y="142"/>
                  </a:lnTo>
                  <a:lnTo>
                    <a:pt x="1303" y="148"/>
                  </a:lnTo>
                  <a:lnTo>
                    <a:pt x="1306" y="153"/>
                  </a:lnTo>
                  <a:lnTo>
                    <a:pt x="1310" y="157"/>
                  </a:lnTo>
                  <a:lnTo>
                    <a:pt x="1314" y="160"/>
                  </a:lnTo>
                  <a:lnTo>
                    <a:pt x="1320" y="162"/>
                  </a:lnTo>
                  <a:lnTo>
                    <a:pt x="1325" y="165"/>
                  </a:lnTo>
                  <a:lnTo>
                    <a:pt x="1331" y="166"/>
                  </a:lnTo>
                  <a:lnTo>
                    <a:pt x="1337" y="167"/>
                  </a:lnTo>
                  <a:lnTo>
                    <a:pt x="1342" y="167"/>
                  </a:lnTo>
                  <a:lnTo>
                    <a:pt x="1347" y="166"/>
                  </a:lnTo>
                  <a:lnTo>
                    <a:pt x="1355" y="164"/>
                  </a:lnTo>
                  <a:lnTo>
                    <a:pt x="1364" y="161"/>
                  </a:lnTo>
                  <a:lnTo>
                    <a:pt x="1368" y="161"/>
                  </a:lnTo>
                  <a:lnTo>
                    <a:pt x="1372" y="161"/>
                  </a:lnTo>
                  <a:lnTo>
                    <a:pt x="1374" y="162"/>
                  </a:lnTo>
                  <a:lnTo>
                    <a:pt x="1377" y="165"/>
                  </a:lnTo>
                  <a:lnTo>
                    <a:pt x="1379" y="167"/>
                  </a:lnTo>
                  <a:lnTo>
                    <a:pt x="1380" y="171"/>
                  </a:lnTo>
                  <a:lnTo>
                    <a:pt x="1380" y="174"/>
                  </a:lnTo>
                  <a:lnTo>
                    <a:pt x="1380" y="178"/>
                  </a:lnTo>
                  <a:lnTo>
                    <a:pt x="1378" y="185"/>
                  </a:lnTo>
                  <a:lnTo>
                    <a:pt x="1372" y="193"/>
                  </a:lnTo>
                  <a:lnTo>
                    <a:pt x="1368" y="198"/>
                  </a:lnTo>
                  <a:lnTo>
                    <a:pt x="1364" y="202"/>
                  </a:lnTo>
                  <a:lnTo>
                    <a:pt x="1358" y="205"/>
                  </a:lnTo>
                  <a:lnTo>
                    <a:pt x="1352" y="208"/>
                  </a:lnTo>
                  <a:lnTo>
                    <a:pt x="1336" y="212"/>
                  </a:lnTo>
                  <a:lnTo>
                    <a:pt x="1318" y="216"/>
                  </a:lnTo>
                  <a:lnTo>
                    <a:pt x="1303" y="220"/>
                  </a:lnTo>
                  <a:lnTo>
                    <a:pt x="1292" y="222"/>
                  </a:lnTo>
                  <a:lnTo>
                    <a:pt x="1284" y="227"/>
                  </a:lnTo>
                  <a:lnTo>
                    <a:pt x="1277" y="233"/>
                  </a:lnTo>
                  <a:lnTo>
                    <a:pt x="1268" y="239"/>
                  </a:lnTo>
                  <a:lnTo>
                    <a:pt x="1261" y="241"/>
                  </a:lnTo>
                  <a:lnTo>
                    <a:pt x="1254" y="242"/>
                  </a:lnTo>
                  <a:lnTo>
                    <a:pt x="1243" y="243"/>
                  </a:lnTo>
                  <a:lnTo>
                    <a:pt x="1239" y="245"/>
                  </a:lnTo>
                  <a:lnTo>
                    <a:pt x="1236" y="248"/>
                  </a:lnTo>
                  <a:lnTo>
                    <a:pt x="1235" y="252"/>
                  </a:lnTo>
                  <a:lnTo>
                    <a:pt x="1236" y="256"/>
                  </a:lnTo>
                  <a:lnTo>
                    <a:pt x="1238" y="268"/>
                  </a:lnTo>
                  <a:lnTo>
                    <a:pt x="1240" y="278"/>
                  </a:lnTo>
                  <a:lnTo>
                    <a:pt x="1240" y="283"/>
                  </a:lnTo>
                  <a:lnTo>
                    <a:pt x="1239" y="286"/>
                  </a:lnTo>
                  <a:lnTo>
                    <a:pt x="1236" y="290"/>
                  </a:lnTo>
                  <a:lnTo>
                    <a:pt x="1234" y="291"/>
                  </a:lnTo>
                  <a:lnTo>
                    <a:pt x="1230" y="292"/>
                  </a:lnTo>
                  <a:lnTo>
                    <a:pt x="1227" y="292"/>
                  </a:lnTo>
                  <a:lnTo>
                    <a:pt x="1223" y="291"/>
                  </a:lnTo>
                  <a:lnTo>
                    <a:pt x="1220" y="288"/>
                  </a:lnTo>
                  <a:lnTo>
                    <a:pt x="1214" y="284"/>
                  </a:lnTo>
                  <a:lnTo>
                    <a:pt x="1209" y="283"/>
                  </a:lnTo>
                  <a:lnTo>
                    <a:pt x="1208" y="283"/>
                  </a:lnTo>
                  <a:lnTo>
                    <a:pt x="1207" y="284"/>
                  </a:lnTo>
                  <a:lnTo>
                    <a:pt x="1205" y="286"/>
                  </a:lnTo>
                  <a:lnTo>
                    <a:pt x="1204" y="290"/>
                  </a:lnTo>
                  <a:lnTo>
                    <a:pt x="1204" y="296"/>
                  </a:lnTo>
                  <a:lnTo>
                    <a:pt x="1203" y="303"/>
                  </a:lnTo>
                  <a:lnTo>
                    <a:pt x="1203" y="306"/>
                  </a:lnTo>
                  <a:lnTo>
                    <a:pt x="1202" y="310"/>
                  </a:lnTo>
                  <a:lnTo>
                    <a:pt x="1199" y="313"/>
                  </a:lnTo>
                  <a:lnTo>
                    <a:pt x="1197" y="317"/>
                  </a:lnTo>
                  <a:lnTo>
                    <a:pt x="1194" y="321"/>
                  </a:lnTo>
                  <a:lnTo>
                    <a:pt x="1192" y="323"/>
                  </a:lnTo>
                  <a:lnTo>
                    <a:pt x="1192" y="327"/>
                  </a:lnTo>
                  <a:lnTo>
                    <a:pt x="1194" y="329"/>
                  </a:lnTo>
                  <a:lnTo>
                    <a:pt x="1195" y="330"/>
                  </a:lnTo>
                  <a:lnTo>
                    <a:pt x="1197" y="331"/>
                  </a:lnTo>
                  <a:lnTo>
                    <a:pt x="1201" y="332"/>
                  </a:lnTo>
                  <a:lnTo>
                    <a:pt x="1205" y="332"/>
                  </a:lnTo>
                  <a:lnTo>
                    <a:pt x="1214" y="331"/>
                  </a:lnTo>
                  <a:lnTo>
                    <a:pt x="1218" y="334"/>
                  </a:lnTo>
                  <a:lnTo>
                    <a:pt x="1221" y="337"/>
                  </a:lnTo>
                  <a:lnTo>
                    <a:pt x="1224" y="344"/>
                  </a:lnTo>
                  <a:lnTo>
                    <a:pt x="1227" y="348"/>
                  </a:lnTo>
                  <a:lnTo>
                    <a:pt x="1229" y="353"/>
                  </a:lnTo>
                  <a:lnTo>
                    <a:pt x="1233" y="357"/>
                  </a:lnTo>
                  <a:lnTo>
                    <a:pt x="1238" y="361"/>
                  </a:lnTo>
                  <a:lnTo>
                    <a:pt x="1249" y="368"/>
                  </a:lnTo>
                  <a:lnTo>
                    <a:pt x="1262" y="375"/>
                  </a:lnTo>
                  <a:lnTo>
                    <a:pt x="1278" y="380"/>
                  </a:lnTo>
                  <a:lnTo>
                    <a:pt x="1292" y="384"/>
                  </a:lnTo>
                  <a:lnTo>
                    <a:pt x="1304" y="384"/>
                  </a:lnTo>
                  <a:lnTo>
                    <a:pt x="1315" y="382"/>
                  </a:lnTo>
                  <a:lnTo>
                    <a:pt x="1324" y="381"/>
                  </a:lnTo>
                  <a:lnTo>
                    <a:pt x="1334" y="382"/>
                  </a:lnTo>
                  <a:lnTo>
                    <a:pt x="1339" y="382"/>
                  </a:lnTo>
                  <a:lnTo>
                    <a:pt x="1343" y="385"/>
                  </a:lnTo>
                  <a:lnTo>
                    <a:pt x="1346" y="387"/>
                  </a:lnTo>
                  <a:lnTo>
                    <a:pt x="1349" y="391"/>
                  </a:lnTo>
                  <a:lnTo>
                    <a:pt x="1350" y="397"/>
                  </a:lnTo>
                  <a:lnTo>
                    <a:pt x="1352" y="404"/>
                  </a:lnTo>
                  <a:lnTo>
                    <a:pt x="1353" y="412"/>
                  </a:lnTo>
                  <a:lnTo>
                    <a:pt x="1353" y="420"/>
                  </a:lnTo>
                  <a:lnTo>
                    <a:pt x="1353" y="438"/>
                  </a:lnTo>
                  <a:lnTo>
                    <a:pt x="1352" y="456"/>
                  </a:lnTo>
                  <a:lnTo>
                    <a:pt x="1352" y="463"/>
                  </a:lnTo>
                  <a:lnTo>
                    <a:pt x="1353" y="469"/>
                  </a:lnTo>
                  <a:lnTo>
                    <a:pt x="1355" y="474"/>
                  </a:lnTo>
                  <a:lnTo>
                    <a:pt x="1359" y="479"/>
                  </a:lnTo>
                  <a:lnTo>
                    <a:pt x="1367" y="486"/>
                  </a:lnTo>
                  <a:lnTo>
                    <a:pt x="1377" y="493"/>
                  </a:lnTo>
                  <a:lnTo>
                    <a:pt x="1381" y="498"/>
                  </a:lnTo>
                  <a:lnTo>
                    <a:pt x="1386" y="501"/>
                  </a:lnTo>
                  <a:lnTo>
                    <a:pt x="1388" y="506"/>
                  </a:lnTo>
                  <a:lnTo>
                    <a:pt x="1391" y="510"/>
                  </a:lnTo>
                  <a:lnTo>
                    <a:pt x="1394" y="520"/>
                  </a:lnTo>
                  <a:lnTo>
                    <a:pt x="1396" y="533"/>
                  </a:lnTo>
                  <a:lnTo>
                    <a:pt x="1396" y="540"/>
                  </a:lnTo>
                  <a:lnTo>
                    <a:pt x="1394" y="546"/>
                  </a:lnTo>
                  <a:lnTo>
                    <a:pt x="1393" y="551"/>
                  </a:lnTo>
                  <a:lnTo>
                    <a:pt x="1391" y="556"/>
                  </a:lnTo>
                  <a:lnTo>
                    <a:pt x="1387" y="564"/>
                  </a:lnTo>
                  <a:lnTo>
                    <a:pt x="1383" y="576"/>
                  </a:lnTo>
                  <a:lnTo>
                    <a:pt x="1379" y="589"/>
                  </a:lnTo>
                  <a:lnTo>
                    <a:pt x="1379" y="602"/>
                  </a:lnTo>
                  <a:lnTo>
                    <a:pt x="1378" y="613"/>
                  </a:lnTo>
                  <a:lnTo>
                    <a:pt x="1377" y="624"/>
                  </a:lnTo>
                  <a:lnTo>
                    <a:pt x="1375" y="632"/>
                  </a:lnTo>
                  <a:lnTo>
                    <a:pt x="1374" y="643"/>
                  </a:lnTo>
                  <a:lnTo>
                    <a:pt x="1377" y="653"/>
                  </a:lnTo>
                  <a:lnTo>
                    <a:pt x="1380" y="665"/>
                  </a:lnTo>
                  <a:lnTo>
                    <a:pt x="1381" y="670"/>
                  </a:lnTo>
                  <a:lnTo>
                    <a:pt x="1383" y="675"/>
                  </a:lnTo>
                  <a:lnTo>
                    <a:pt x="1383" y="678"/>
                  </a:lnTo>
                  <a:lnTo>
                    <a:pt x="1383" y="681"/>
                  </a:lnTo>
                  <a:lnTo>
                    <a:pt x="1380" y="683"/>
                  </a:lnTo>
                  <a:lnTo>
                    <a:pt x="1379" y="685"/>
                  </a:lnTo>
                  <a:lnTo>
                    <a:pt x="1375" y="687"/>
                  </a:lnTo>
                  <a:lnTo>
                    <a:pt x="1372" y="687"/>
                  </a:lnTo>
                  <a:lnTo>
                    <a:pt x="1365" y="689"/>
                  </a:lnTo>
                  <a:lnTo>
                    <a:pt x="1359" y="694"/>
                  </a:lnTo>
                  <a:lnTo>
                    <a:pt x="1356" y="696"/>
                  </a:lnTo>
                  <a:lnTo>
                    <a:pt x="1354" y="699"/>
                  </a:lnTo>
                  <a:lnTo>
                    <a:pt x="1352" y="702"/>
                  </a:lnTo>
                  <a:lnTo>
                    <a:pt x="1352" y="707"/>
                  </a:lnTo>
                  <a:lnTo>
                    <a:pt x="1349" y="713"/>
                  </a:lnTo>
                  <a:lnTo>
                    <a:pt x="1347" y="718"/>
                  </a:lnTo>
                  <a:lnTo>
                    <a:pt x="1345" y="719"/>
                  </a:lnTo>
                  <a:lnTo>
                    <a:pt x="1341" y="720"/>
                  </a:lnTo>
                  <a:lnTo>
                    <a:pt x="1337" y="720"/>
                  </a:lnTo>
                  <a:lnTo>
                    <a:pt x="1331" y="720"/>
                  </a:lnTo>
                  <a:lnTo>
                    <a:pt x="1327" y="720"/>
                  </a:lnTo>
                  <a:lnTo>
                    <a:pt x="1323" y="722"/>
                  </a:lnTo>
                  <a:lnTo>
                    <a:pt x="1320" y="726"/>
                  </a:lnTo>
                  <a:lnTo>
                    <a:pt x="1317" y="731"/>
                  </a:lnTo>
                  <a:lnTo>
                    <a:pt x="1314" y="735"/>
                  </a:lnTo>
                  <a:lnTo>
                    <a:pt x="1310" y="740"/>
                  </a:lnTo>
                  <a:lnTo>
                    <a:pt x="1305" y="744"/>
                  </a:lnTo>
                  <a:lnTo>
                    <a:pt x="1299" y="747"/>
                  </a:lnTo>
                  <a:lnTo>
                    <a:pt x="1293" y="750"/>
                  </a:lnTo>
                  <a:lnTo>
                    <a:pt x="1286" y="751"/>
                  </a:lnTo>
                  <a:lnTo>
                    <a:pt x="1280" y="750"/>
                  </a:lnTo>
                  <a:lnTo>
                    <a:pt x="1273" y="747"/>
                  </a:lnTo>
                  <a:lnTo>
                    <a:pt x="1267" y="745"/>
                  </a:lnTo>
                  <a:lnTo>
                    <a:pt x="1262" y="741"/>
                  </a:lnTo>
                  <a:lnTo>
                    <a:pt x="1258" y="737"/>
                  </a:lnTo>
                  <a:lnTo>
                    <a:pt x="1254" y="732"/>
                  </a:lnTo>
                  <a:lnTo>
                    <a:pt x="1251" y="727"/>
                  </a:lnTo>
                  <a:lnTo>
                    <a:pt x="1247" y="722"/>
                  </a:lnTo>
                  <a:lnTo>
                    <a:pt x="1243" y="720"/>
                  </a:lnTo>
                  <a:lnTo>
                    <a:pt x="1239" y="718"/>
                  </a:lnTo>
                  <a:lnTo>
                    <a:pt x="1234" y="715"/>
                  </a:lnTo>
                  <a:lnTo>
                    <a:pt x="1229" y="715"/>
                  </a:lnTo>
                  <a:lnTo>
                    <a:pt x="1224" y="716"/>
                  </a:lnTo>
                  <a:lnTo>
                    <a:pt x="1220" y="719"/>
                  </a:lnTo>
                  <a:lnTo>
                    <a:pt x="1208" y="728"/>
                  </a:lnTo>
                  <a:lnTo>
                    <a:pt x="1194" y="741"/>
                  </a:lnTo>
                  <a:lnTo>
                    <a:pt x="1178" y="757"/>
                  </a:lnTo>
                  <a:lnTo>
                    <a:pt x="1164" y="770"/>
                  </a:lnTo>
                  <a:lnTo>
                    <a:pt x="1159" y="776"/>
                  </a:lnTo>
                  <a:lnTo>
                    <a:pt x="1155" y="782"/>
                  </a:lnTo>
                  <a:lnTo>
                    <a:pt x="1153" y="789"/>
                  </a:lnTo>
                  <a:lnTo>
                    <a:pt x="1152" y="796"/>
                  </a:lnTo>
                  <a:lnTo>
                    <a:pt x="1152" y="803"/>
                  </a:lnTo>
                  <a:lnTo>
                    <a:pt x="1153" y="809"/>
                  </a:lnTo>
                  <a:lnTo>
                    <a:pt x="1155" y="815"/>
                  </a:lnTo>
                  <a:lnTo>
                    <a:pt x="1158" y="819"/>
                  </a:lnTo>
                  <a:lnTo>
                    <a:pt x="1164" y="826"/>
                  </a:lnTo>
                  <a:lnTo>
                    <a:pt x="1172" y="835"/>
                  </a:lnTo>
                  <a:lnTo>
                    <a:pt x="1176" y="841"/>
                  </a:lnTo>
                  <a:lnTo>
                    <a:pt x="1179" y="846"/>
                  </a:lnTo>
                  <a:lnTo>
                    <a:pt x="1182" y="851"/>
                  </a:lnTo>
                  <a:lnTo>
                    <a:pt x="1183" y="855"/>
                  </a:lnTo>
                  <a:lnTo>
                    <a:pt x="1184" y="860"/>
                  </a:lnTo>
                  <a:lnTo>
                    <a:pt x="1184" y="866"/>
                  </a:lnTo>
                  <a:lnTo>
                    <a:pt x="1183" y="873"/>
                  </a:lnTo>
                  <a:lnTo>
                    <a:pt x="1182" y="879"/>
                  </a:lnTo>
                  <a:lnTo>
                    <a:pt x="1179" y="885"/>
                  </a:lnTo>
                  <a:lnTo>
                    <a:pt x="1176" y="891"/>
                  </a:lnTo>
                  <a:lnTo>
                    <a:pt x="1171" y="895"/>
                  </a:lnTo>
                  <a:lnTo>
                    <a:pt x="1164" y="897"/>
                  </a:lnTo>
                  <a:lnTo>
                    <a:pt x="1158" y="898"/>
                  </a:lnTo>
                  <a:lnTo>
                    <a:pt x="1152" y="901"/>
                  </a:lnTo>
                  <a:lnTo>
                    <a:pt x="1147" y="903"/>
                  </a:lnTo>
                  <a:lnTo>
                    <a:pt x="1144" y="907"/>
                  </a:lnTo>
                  <a:lnTo>
                    <a:pt x="1139" y="914"/>
                  </a:lnTo>
                  <a:lnTo>
                    <a:pt x="1136" y="922"/>
                  </a:lnTo>
                  <a:lnTo>
                    <a:pt x="1134" y="929"/>
                  </a:lnTo>
                  <a:lnTo>
                    <a:pt x="1131" y="933"/>
                  </a:lnTo>
                  <a:lnTo>
                    <a:pt x="1125" y="934"/>
                  </a:lnTo>
                  <a:lnTo>
                    <a:pt x="1116" y="935"/>
                  </a:lnTo>
                  <a:lnTo>
                    <a:pt x="1112" y="936"/>
                  </a:lnTo>
                  <a:lnTo>
                    <a:pt x="1107" y="939"/>
                  </a:lnTo>
                  <a:lnTo>
                    <a:pt x="1103" y="942"/>
                  </a:lnTo>
                  <a:lnTo>
                    <a:pt x="1101" y="946"/>
                  </a:lnTo>
                  <a:lnTo>
                    <a:pt x="1097" y="949"/>
                  </a:lnTo>
                  <a:lnTo>
                    <a:pt x="1096" y="954"/>
                  </a:lnTo>
                  <a:lnTo>
                    <a:pt x="1095" y="959"/>
                  </a:lnTo>
                  <a:lnTo>
                    <a:pt x="1094" y="965"/>
                  </a:lnTo>
                  <a:lnTo>
                    <a:pt x="1094" y="975"/>
                  </a:lnTo>
                  <a:lnTo>
                    <a:pt x="1094" y="987"/>
                  </a:lnTo>
                  <a:lnTo>
                    <a:pt x="1095" y="998"/>
                  </a:lnTo>
                  <a:lnTo>
                    <a:pt x="1095" y="1009"/>
                  </a:lnTo>
                  <a:lnTo>
                    <a:pt x="1091" y="1018"/>
                  </a:lnTo>
                  <a:lnTo>
                    <a:pt x="1088" y="1029"/>
                  </a:lnTo>
                  <a:lnTo>
                    <a:pt x="1085" y="1035"/>
                  </a:lnTo>
                  <a:lnTo>
                    <a:pt x="1084" y="1041"/>
                  </a:lnTo>
                  <a:lnTo>
                    <a:pt x="1084" y="1046"/>
                  </a:lnTo>
                  <a:lnTo>
                    <a:pt x="1087" y="1050"/>
                  </a:lnTo>
                  <a:lnTo>
                    <a:pt x="1089" y="1061"/>
                  </a:lnTo>
                  <a:lnTo>
                    <a:pt x="1091" y="1072"/>
                  </a:lnTo>
                  <a:lnTo>
                    <a:pt x="1092" y="1084"/>
                  </a:lnTo>
                  <a:lnTo>
                    <a:pt x="1094" y="1098"/>
                  </a:lnTo>
                  <a:lnTo>
                    <a:pt x="1095" y="1105"/>
                  </a:lnTo>
                  <a:lnTo>
                    <a:pt x="1097" y="1111"/>
                  </a:lnTo>
                  <a:lnTo>
                    <a:pt x="1101" y="1116"/>
                  </a:lnTo>
                  <a:lnTo>
                    <a:pt x="1104" y="1119"/>
                  </a:lnTo>
                  <a:lnTo>
                    <a:pt x="1110" y="1123"/>
                  </a:lnTo>
                  <a:lnTo>
                    <a:pt x="1116" y="1125"/>
                  </a:lnTo>
                  <a:lnTo>
                    <a:pt x="1122" y="1126"/>
                  </a:lnTo>
                  <a:lnTo>
                    <a:pt x="1131" y="1126"/>
                  </a:lnTo>
                  <a:lnTo>
                    <a:pt x="1136" y="1126"/>
                  </a:lnTo>
                  <a:lnTo>
                    <a:pt x="1141" y="1128"/>
                  </a:lnTo>
                  <a:lnTo>
                    <a:pt x="1145" y="1129"/>
                  </a:lnTo>
                  <a:lnTo>
                    <a:pt x="1147" y="1130"/>
                  </a:lnTo>
                  <a:lnTo>
                    <a:pt x="1150" y="1136"/>
                  </a:lnTo>
                  <a:lnTo>
                    <a:pt x="1152" y="1143"/>
                  </a:lnTo>
                  <a:lnTo>
                    <a:pt x="1154" y="1145"/>
                  </a:lnTo>
                  <a:lnTo>
                    <a:pt x="1157" y="1148"/>
                  </a:lnTo>
                  <a:lnTo>
                    <a:pt x="1159" y="1149"/>
                  </a:lnTo>
                  <a:lnTo>
                    <a:pt x="1161" y="1150"/>
                  </a:lnTo>
                  <a:lnTo>
                    <a:pt x="1167" y="1149"/>
                  </a:lnTo>
                  <a:lnTo>
                    <a:pt x="1175" y="1145"/>
                  </a:lnTo>
                  <a:lnTo>
                    <a:pt x="1178" y="1143"/>
                  </a:lnTo>
                  <a:lnTo>
                    <a:pt x="1182" y="1142"/>
                  </a:lnTo>
                  <a:lnTo>
                    <a:pt x="1185" y="1143"/>
                  </a:lnTo>
                  <a:lnTo>
                    <a:pt x="1186" y="1143"/>
                  </a:lnTo>
                  <a:lnTo>
                    <a:pt x="1189" y="1145"/>
                  </a:lnTo>
                  <a:lnTo>
                    <a:pt x="1189" y="1148"/>
                  </a:lnTo>
                  <a:lnTo>
                    <a:pt x="1189" y="1151"/>
                  </a:lnTo>
                  <a:lnTo>
                    <a:pt x="1188" y="1156"/>
                  </a:lnTo>
                  <a:lnTo>
                    <a:pt x="1186" y="1160"/>
                  </a:lnTo>
                  <a:lnTo>
                    <a:pt x="1186" y="1164"/>
                  </a:lnTo>
                  <a:lnTo>
                    <a:pt x="1186" y="1168"/>
                  </a:lnTo>
                  <a:lnTo>
                    <a:pt x="1188" y="1172"/>
                  </a:lnTo>
                  <a:lnTo>
                    <a:pt x="1192" y="1179"/>
                  </a:lnTo>
                  <a:lnTo>
                    <a:pt x="1198" y="1187"/>
                  </a:lnTo>
                  <a:lnTo>
                    <a:pt x="1201" y="1192"/>
                  </a:lnTo>
                  <a:lnTo>
                    <a:pt x="1204" y="1199"/>
                  </a:lnTo>
                  <a:lnTo>
                    <a:pt x="1207" y="1206"/>
                  </a:lnTo>
                  <a:lnTo>
                    <a:pt x="1209" y="1216"/>
                  </a:lnTo>
                  <a:lnTo>
                    <a:pt x="1215" y="1236"/>
                  </a:lnTo>
                  <a:lnTo>
                    <a:pt x="1222" y="1257"/>
                  </a:lnTo>
                  <a:lnTo>
                    <a:pt x="1228" y="1268"/>
                  </a:lnTo>
                  <a:lnTo>
                    <a:pt x="1234" y="1276"/>
                  </a:lnTo>
                  <a:lnTo>
                    <a:pt x="1240" y="1283"/>
                  </a:lnTo>
                  <a:lnTo>
                    <a:pt x="1246" y="1288"/>
                  </a:lnTo>
                  <a:lnTo>
                    <a:pt x="1257" y="1296"/>
                  </a:lnTo>
                  <a:lnTo>
                    <a:pt x="1267" y="1304"/>
                  </a:lnTo>
                  <a:lnTo>
                    <a:pt x="1268" y="1306"/>
                  </a:lnTo>
                  <a:lnTo>
                    <a:pt x="1270" y="1308"/>
                  </a:lnTo>
                  <a:lnTo>
                    <a:pt x="1271" y="1309"/>
                  </a:lnTo>
                  <a:lnTo>
                    <a:pt x="1270" y="1312"/>
                  </a:lnTo>
                  <a:lnTo>
                    <a:pt x="1267" y="1314"/>
                  </a:lnTo>
                  <a:lnTo>
                    <a:pt x="1262" y="1317"/>
                  </a:lnTo>
                  <a:lnTo>
                    <a:pt x="1258" y="1319"/>
                  </a:lnTo>
                  <a:lnTo>
                    <a:pt x="1253" y="1321"/>
                  </a:lnTo>
                  <a:lnTo>
                    <a:pt x="1249" y="1325"/>
                  </a:lnTo>
                  <a:lnTo>
                    <a:pt x="1248" y="1328"/>
                  </a:lnTo>
                  <a:lnTo>
                    <a:pt x="1249" y="1331"/>
                  </a:lnTo>
                  <a:lnTo>
                    <a:pt x="1251" y="1333"/>
                  </a:lnTo>
                  <a:lnTo>
                    <a:pt x="1253" y="1336"/>
                  </a:lnTo>
                  <a:lnTo>
                    <a:pt x="1257" y="1337"/>
                  </a:lnTo>
                  <a:lnTo>
                    <a:pt x="1265" y="1338"/>
                  </a:lnTo>
                  <a:lnTo>
                    <a:pt x="1278" y="1338"/>
                  </a:lnTo>
                  <a:lnTo>
                    <a:pt x="1284" y="1338"/>
                  </a:lnTo>
                  <a:lnTo>
                    <a:pt x="1290" y="1338"/>
                  </a:lnTo>
                  <a:lnTo>
                    <a:pt x="1295" y="1339"/>
                  </a:lnTo>
                  <a:lnTo>
                    <a:pt x="1298" y="1342"/>
                  </a:lnTo>
                  <a:lnTo>
                    <a:pt x="1302" y="1344"/>
                  </a:lnTo>
                  <a:lnTo>
                    <a:pt x="1304" y="1346"/>
                  </a:lnTo>
                  <a:lnTo>
                    <a:pt x="1306" y="1350"/>
                  </a:lnTo>
                  <a:lnTo>
                    <a:pt x="1308" y="1353"/>
                  </a:lnTo>
                  <a:lnTo>
                    <a:pt x="1306" y="1364"/>
                  </a:lnTo>
                  <a:lnTo>
                    <a:pt x="1304" y="1377"/>
                  </a:lnTo>
                  <a:lnTo>
                    <a:pt x="1299" y="1393"/>
                  </a:lnTo>
                  <a:lnTo>
                    <a:pt x="1292" y="1409"/>
                  </a:lnTo>
                  <a:lnTo>
                    <a:pt x="1285" y="1426"/>
                  </a:lnTo>
                  <a:lnTo>
                    <a:pt x="1278" y="1444"/>
                  </a:lnTo>
                  <a:lnTo>
                    <a:pt x="1268" y="1460"/>
                  </a:lnTo>
                  <a:lnTo>
                    <a:pt x="1259" y="1476"/>
                  </a:lnTo>
                  <a:lnTo>
                    <a:pt x="1249" y="1490"/>
                  </a:lnTo>
                  <a:lnTo>
                    <a:pt x="1239" y="1506"/>
                  </a:lnTo>
                  <a:lnTo>
                    <a:pt x="1234" y="1515"/>
                  </a:lnTo>
                  <a:lnTo>
                    <a:pt x="1230" y="1523"/>
                  </a:lnTo>
                  <a:lnTo>
                    <a:pt x="1227" y="1532"/>
                  </a:lnTo>
                  <a:lnTo>
                    <a:pt x="1224" y="1539"/>
                  </a:lnTo>
                  <a:lnTo>
                    <a:pt x="1221" y="1553"/>
                  </a:lnTo>
                  <a:lnTo>
                    <a:pt x="1216" y="1565"/>
                  </a:lnTo>
                  <a:lnTo>
                    <a:pt x="1209" y="1576"/>
                  </a:lnTo>
                  <a:lnTo>
                    <a:pt x="1201" y="1584"/>
                  </a:lnTo>
                  <a:lnTo>
                    <a:pt x="1192" y="1592"/>
                  </a:lnTo>
                  <a:lnTo>
                    <a:pt x="1186" y="1601"/>
                  </a:lnTo>
                  <a:lnTo>
                    <a:pt x="1185" y="1605"/>
                  </a:lnTo>
                  <a:lnTo>
                    <a:pt x="1184" y="1610"/>
                  </a:lnTo>
                  <a:lnTo>
                    <a:pt x="1184" y="1615"/>
                  </a:lnTo>
                  <a:lnTo>
                    <a:pt x="1184" y="1620"/>
                  </a:lnTo>
                  <a:lnTo>
                    <a:pt x="1186" y="1633"/>
                  </a:lnTo>
                  <a:lnTo>
                    <a:pt x="1188" y="1648"/>
                  </a:lnTo>
                  <a:lnTo>
                    <a:pt x="1190" y="1665"/>
                  </a:lnTo>
                  <a:lnTo>
                    <a:pt x="1190" y="1680"/>
                  </a:lnTo>
                  <a:lnTo>
                    <a:pt x="1190" y="1687"/>
                  </a:lnTo>
                  <a:lnTo>
                    <a:pt x="1189" y="1693"/>
                  </a:lnTo>
                  <a:lnTo>
                    <a:pt x="1188" y="1699"/>
                  </a:lnTo>
                  <a:lnTo>
                    <a:pt x="1185" y="1703"/>
                  </a:lnTo>
                  <a:lnTo>
                    <a:pt x="1182" y="1706"/>
                  </a:lnTo>
                  <a:lnTo>
                    <a:pt x="1178" y="1709"/>
                  </a:lnTo>
                  <a:lnTo>
                    <a:pt x="1173" y="1709"/>
                  </a:lnTo>
                  <a:lnTo>
                    <a:pt x="1169" y="1709"/>
                  </a:lnTo>
                  <a:lnTo>
                    <a:pt x="1164" y="1709"/>
                  </a:lnTo>
                  <a:lnTo>
                    <a:pt x="1160" y="1711"/>
                  </a:lnTo>
                  <a:lnTo>
                    <a:pt x="1159" y="1714"/>
                  </a:lnTo>
                  <a:lnTo>
                    <a:pt x="1157" y="1717"/>
                  </a:lnTo>
                  <a:lnTo>
                    <a:pt x="1155" y="1727"/>
                  </a:lnTo>
                  <a:lnTo>
                    <a:pt x="1153" y="1737"/>
                  </a:lnTo>
                  <a:lnTo>
                    <a:pt x="1152" y="1741"/>
                  </a:lnTo>
                  <a:lnTo>
                    <a:pt x="1148" y="1746"/>
                  </a:lnTo>
                  <a:lnTo>
                    <a:pt x="1144" y="1750"/>
                  </a:lnTo>
                  <a:lnTo>
                    <a:pt x="1138" y="1755"/>
                  </a:lnTo>
                  <a:lnTo>
                    <a:pt x="1131" y="1759"/>
                  </a:lnTo>
                  <a:lnTo>
                    <a:pt x="1125" y="1761"/>
                  </a:lnTo>
                  <a:lnTo>
                    <a:pt x="1117" y="1764"/>
                  </a:lnTo>
                  <a:lnTo>
                    <a:pt x="1112" y="1765"/>
                  </a:lnTo>
                  <a:lnTo>
                    <a:pt x="1107" y="1765"/>
                  </a:lnTo>
                  <a:lnTo>
                    <a:pt x="1102" y="1766"/>
                  </a:lnTo>
                  <a:lnTo>
                    <a:pt x="1100" y="1768"/>
                  </a:lnTo>
                  <a:lnTo>
                    <a:pt x="1098" y="1769"/>
                  </a:lnTo>
                  <a:lnTo>
                    <a:pt x="1098" y="1777"/>
                  </a:lnTo>
                  <a:lnTo>
                    <a:pt x="1098" y="1786"/>
                  </a:lnTo>
                  <a:lnTo>
                    <a:pt x="1097" y="1796"/>
                  </a:lnTo>
                  <a:lnTo>
                    <a:pt x="1098" y="1803"/>
                  </a:lnTo>
                  <a:lnTo>
                    <a:pt x="1101" y="1807"/>
                  </a:lnTo>
                  <a:lnTo>
                    <a:pt x="1104" y="1811"/>
                  </a:lnTo>
                  <a:lnTo>
                    <a:pt x="1110" y="1816"/>
                  </a:lnTo>
                  <a:lnTo>
                    <a:pt x="1119" y="1821"/>
                  </a:lnTo>
                  <a:lnTo>
                    <a:pt x="1122" y="1823"/>
                  </a:lnTo>
                  <a:lnTo>
                    <a:pt x="1126" y="1825"/>
                  </a:lnTo>
                  <a:lnTo>
                    <a:pt x="1128" y="1829"/>
                  </a:lnTo>
                  <a:lnTo>
                    <a:pt x="1131" y="1831"/>
                  </a:lnTo>
                  <a:lnTo>
                    <a:pt x="1133" y="1838"/>
                  </a:lnTo>
                  <a:lnTo>
                    <a:pt x="1133" y="1844"/>
                  </a:lnTo>
                  <a:lnTo>
                    <a:pt x="1132" y="1859"/>
                  </a:lnTo>
                  <a:lnTo>
                    <a:pt x="1132" y="1870"/>
                  </a:lnTo>
                  <a:lnTo>
                    <a:pt x="1134" y="1875"/>
                  </a:lnTo>
                  <a:lnTo>
                    <a:pt x="1139" y="1880"/>
                  </a:lnTo>
                  <a:lnTo>
                    <a:pt x="1144" y="1885"/>
                  </a:lnTo>
                  <a:lnTo>
                    <a:pt x="1150" y="1888"/>
                  </a:lnTo>
                  <a:lnTo>
                    <a:pt x="1163" y="1895"/>
                  </a:lnTo>
                  <a:lnTo>
                    <a:pt x="1177" y="1901"/>
                  </a:lnTo>
                  <a:lnTo>
                    <a:pt x="1182" y="1904"/>
                  </a:lnTo>
                  <a:lnTo>
                    <a:pt x="1184" y="1907"/>
                  </a:lnTo>
                  <a:lnTo>
                    <a:pt x="1186" y="1911"/>
                  </a:lnTo>
                  <a:lnTo>
                    <a:pt x="1189" y="1914"/>
                  </a:lnTo>
                  <a:lnTo>
                    <a:pt x="1189" y="1919"/>
                  </a:lnTo>
                  <a:lnTo>
                    <a:pt x="1189" y="1926"/>
                  </a:lnTo>
                  <a:lnTo>
                    <a:pt x="1189" y="1932"/>
                  </a:lnTo>
                  <a:lnTo>
                    <a:pt x="1188" y="1939"/>
                  </a:lnTo>
                  <a:lnTo>
                    <a:pt x="1184" y="1954"/>
                  </a:lnTo>
                  <a:lnTo>
                    <a:pt x="1180" y="1964"/>
                  </a:lnTo>
                  <a:lnTo>
                    <a:pt x="1178" y="1980"/>
                  </a:lnTo>
                  <a:lnTo>
                    <a:pt x="1176" y="1996"/>
                  </a:lnTo>
                  <a:lnTo>
                    <a:pt x="1173" y="2016"/>
                  </a:lnTo>
                  <a:lnTo>
                    <a:pt x="1172" y="2032"/>
                  </a:lnTo>
                  <a:lnTo>
                    <a:pt x="1170" y="2048"/>
                  </a:lnTo>
                  <a:lnTo>
                    <a:pt x="1170" y="2062"/>
                  </a:lnTo>
                  <a:lnTo>
                    <a:pt x="1170" y="2068"/>
                  </a:lnTo>
                  <a:lnTo>
                    <a:pt x="1171" y="2073"/>
                  </a:lnTo>
                  <a:lnTo>
                    <a:pt x="1172" y="2077"/>
                  </a:lnTo>
                  <a:lnTo>
                    <a:pt x="1173" y="2080"/>
                  </a:lnTo>
                  <a:lnTo>
                    <a:pt x="1177" y="2087"/>
                  </a:lnTo>
                  <a:lnTo>
                    <a:pt x="1178" y="2093"/>
                  </a:lnTo>
                  <a:lnTo>
                    <a:pt x="1177" y="2095"/>
                  </a:lnTo>
                  <a:lnTo>
                    <a:pt x="1176" y="2098"/>
                  </a:lnTo>
                  <a:lnTo>
                    <a:pt x="1173" y="2099"/>
                  </a:lnTo>
                  <a:lnTo>
                    <a:pt x="1170" y="2099"/>
                  </a:lnTo>
                  <a:lnTo>
                    <a:pt x="1167" y="2100"/>
                  </a:lnTo>
                  <a:lnTo>
                    <a:pt x="1164" y="2100"/>
                  </a:lnTo>
                  <a:lnTo>
                    <a:pt x="1161" y="2101"/>
                  </a:lnTo>
                  <a:lnTo>
                    <a:pt x="1160" y="2103"/>
                  </a:lnTo>
                  <a:lnTo>
                    <a:pt x="1158" y="2108"/>
                  </a:lnTo>
                  <a:lnTo>
                    <a:pt x="1157" y="2114"/>
                  </a:lnTo>
                  <a:lnTo>
                    <a:pt x="1158" y="2122"/>
                  </a:lnTo>
                  <a:lnTo>
                    <a:pt x="1160" y="2132"/>
                  </a:lnTo>
                  <a:lnTo>
                    <a:pt x="1164" y="2143"/>
                  </a:lnTo>
                  <a:lnTo>
                    <a:pt x="1166" y="2151"/>
                  </a:lnTo>
                  <a:lnTo>
                    <a:pt x="1167" y="2156"/>
                  </a:lnTo>
                  <a:lnTo>
                    <a:pt x="1169" y="2158"/>
                  </a:lnTo>
                  <a:lnTo>
                    <a:pt x="1167" y="2162"/>
                  </a:lnTo>
                  <a:lnTo>
                    <a:pt x="1166" y="2164"/>
                  </a:lnTo>
                  <a:lnTo>
                    <a:pt x="1161" y="2168"/>
                  </a:lnTo>
                  <a:lnTo>
                    <a:pt x="1153" y="2171"/>
                  </a:lnTo>
                  <a:lnTo>
                    <a:pt x="1150" y="2172"/>
                  </a:lnTo>
                  <a:lnTo>
                    <a:pt x="1146" y="2174"/>
                  </a:lnTo>
                  <a:lnTo>
                    <a:pt x="1145" y="2176"/>
                  </a:lnTo>
                  <a:lnTo>
                    <a:pt x="1144" y="2178"/>
                  </a:lnTo>
                  <a:lnTo>
                    <a:pt x="1144" y="2183"/>
                  </a:lnTo>
                  <a:lnTo>
                    <a:pt x="1145" y="2189"/>
                  </a:lnTo>
                  <a:lnTo>
                    <a:pt x="1148" y="2199"/>
                  </a:lnTo>
                  <a:lnTo>
                    <a:pt x="1152" y="2210"/>
                  </a:lnTo>
                  <a:lnTo>
                    <a:pt x="1155" y="2224"/>
                  </a:lnTo>
                  <a:lnTo>
                    <a:pt x="1158" y="2237"/>
                  </a:lnTo>
                  <a:lnTo>
                    <a:pt x="1158" y="2245"/>
                  </a:lnTo>
                  <a:lnTo>
                    <a:pt x="1155" y="2251"/>
                  </a:lnTo>
                  <a:lnTo>
                    <a:pt x="1152" y="2253"/>
                  </a:lnTo>
                  <a:lnTo>
                    <a:pt x="1146" y="2253"/>
                  </a:lnTo>
                  <a:lnTo>
                    <a:pt x="1142" y="2254"/>
                  </a:lnTo>
                  <a:lnTo>
                    <a:pt x="1140" y="2257"/>
                  </a:lnTo>
                  <a:lnTo>
                    <a:pt x="1138" y="2259"/>
                  </a:lnTo>
                  <a:lnTo>
                    <a:pt x="1135" y="2264"/>
                  </a:lnTo>
                  <a:lnTo>
                    <a:pt x="1131" y="2276"/>
                  </a:lnTo>
                  <a:lnTo>
                    <a:pt x="1122" y="2292"/>
                  </a:lnTo>
                  <a:lnTo>
                    <a:pt x="1116" y="2301"/>
                  </a:lnTo>
                  <a:lnTo>
                    <a:pt x="1109" y="2309"/>
                  </a:lnTo>
                  <a:lnTo>
                    <a:pt x="1101" y="2315"/>
                  </a:lnTo>
                  <a:lnTo>
                    <a:pt x="1092" y="2320"/>
                  </a:lnTo>
                  <a:lnTo>
                    <a:pt x="1085" y="2323"/>
                  </a:lnTo>
                  <a:lnTo>
                    <a:pt x="1078" y="2326"/>
                  </a:lnTo>
                  <a:lnTo>
                    <a:pt x="1071" y="2327"/>
                  </a:lnTo>
                  <a:lnTo>
                    <a:pt x="1066" y="2327"/>
                  </a:lnTo>
                  <a:lnTo>
                    <a:pt x="1062" y="2327"/>
                  </a:lnTo>
                  <a:lnTo>
                    <a:pt x="1058" y="2327"/>
                  </a:lnTo>
                  <a:lnTo>
                    <a:pt x="1056" y="2328"/>
                  </a:lnTo>
                  <a:lnTo>
                    <a:pt x="1053" y="2329"/>
                  </a:lnTo>
                  <a:lnTo>
                    <a:pt x="1051" y="2332"/>
                  </a:lnTo>
                  <a:lnTo>
                    <a:pt x="1051" y="2335"/>
                  </a:lnTo>
                  <a:lnTo>
                    <a:pt x="1051" y="2339"/>
                  </a:lnTo>
                  <a:lnTo>
                    <a:pt x="1052" y="2344"/>
                  </a:lnTo>
                  <a:lnTo>
                    <a:pt x="1053" y="2347"/>
                  </a:lnTo>
                  <a:lnTo>
                    <a:pt x="1052" y="2349"/>
                  </a:lnTo>
                  <a:lnTo>
                    <a:pt x="1050" y="2351"/>
                  </a:lnTo>
                  <a:lnTo>
                    <a:pt x="1047" y="2352"/>
                  </a:lnTo>
                  <a:lnTo>
                    <a:pt x="1039" y="2349"/>
                  </a:lnTo>
                  <a:lnTo>
                    <a:pt x="1031" y="2347"/>
                  </a:lnTo>
                  <a:lnTo>
                    <a:pt x="1027" y="2347"/>
                  </a:lnTo>
                  <a:lnTo>
                    <a:pt x="1024" y="2348"/>
                  </a:lnTo>
                  <a:lnTo>
                    <a:pt x="1020" y="2351"/>
                  </a:lnTo>
                  <a:lnTo>
                    <a:pt x="1018" y="2353"/>
                  </a:lnTo>
                  <a:lnTo>
                    <a:pt x="1010" y="2361"/>
                  </a:lnTo>
                  <a:lnTo>
                    <a:pt x="1005" y="2371"/>
                  </a:lnTo>
                  <a:lnTo>
                    <a:pt x="1000" y="2380"/>
                  </a:lnTo>
                  <a:lnTo>
                    <a:pt x="994" y="2390"/>
                  </a:lnTo>
                  <a:lnTo>
                    <a:pt x="990" y="2395"/>
                  </a:lnTo>
                  <a:lnTo>
                    <a:pt x="988" y="2397"/>
                  </a:lnTo>
                  <a:lnTo>
                    <a:pt x="986" y="2399"/>
                  </a:lnTo>
                  <a:lnTo>
                    <a:pt x="983" y="2399"/>
                  </a:lnTo>
                  <a:lnTo>
                    <a:pt x="978" y="2397"/>
                  </a:lnTo>
                  <a:lnTo>
                    <a:pt x="974" y="2393"/>
                  </a:lnTo>
                  <a:lnTo>
                    <a:pt x="968" y="2391"/>
                  </a:lnTo>
                  <a:lnTo>
                    <a:pt x="959" y="2390"/>
                  </a:lnTo>
                  <a:lnTo>
                    <a:pt x="955" y="2391"/>
                  </a:lnTo>
                  <a:lnTo>
                    <a:pt x="952" y="2392"/>
                  </a:lnTo>
                  <a:lnTo>
                    <a:pt x="951" y="2395"/>
                  </a:lnTo>
                  <a:lnTo>
                    <a:pt x="950" y="2398"/>
                  </a:lnTo>
                  <a:lnTo>
                    <a:pt x="951" y="2405"/>
                  </a:lnTo>
                  <a:lnTo>
                    <a:pt x="951" y="2412"/>
                  </a:lnTo>
                  <a:lnTo>
                    <a:pt x="950" y="2417"/>
                  </a:lnTo>
                  <a:lnTo>
                    <a:pt x="947" y="2420"/>
                  </a:lnTo>
                  <a:lnTo>
                    <a:pt x="943" y="2423"/>
                  </a:lnTo>
                  <a:lnTo>
                    <a:pt x="937" y="2426"/>
                  </a:lnTo>
                  <a:lnTo>
                    <a:pt x="931" y="2428"/>
                  </a:lnTo>
                  <a:lnTo>
                    <a:pt x="924" y="2429"/>
                  </a:lnTo>
                  <a:lnTo>
                    <a:pt x="915" y="2429"/>
                  </a:lnTo>
                  <a:lnTo>
                    <a:pt x="908" y="2429"/>
                  </a:lnTo>
                  <a:lnTo>
                    <a:pt x="901" y="2429"/>
                  </a:lnTo>
                  <a:lnTo>
                    <a:pt x="895" y="2429"/>
                  </a:lnTo>
                  <a:lnTo>
                    <a:pt x="892" y="2430"/>
                  </a:lnTo>
                  <a:lnTo>
                    <a:pt x="888" y="2432"/>
                  </a:lnTo>
                  <a:lnTo>
                    <a:pt x="882" y="2436"/>
                  </a:lnTo>
                  <a:lnTo>
                    <a:pt x="876" y="2441"/>
                  </a:lnTo>
                  <a:lnTo>
                    <a:pt x="873" y="2443"/>
                  </a:lnTo>
                  <a:lnTo>
                    <a:pt x="869" y="2445"/>
                  </a:lnTo>
                  <a:lnTo>
                    <a:pt x="864" y="2445"/>
                  </a:lnTo>
                  <a:lnTo>
                    <a:pt x="859" y="2443"/>
                  </a:lnTo>
                  <a:lnTo>
                    <a:pt x="855" y="2441"/>
                  </a:lnTo>
                  <a:lnTo>
                    <a:pt x="850" y="2439"/>
                  </a:lnTo>
                  <a:lnTo>
                    <a:pt x="845" y="2436"/>
                  </a:lnTo>
                  <a:lnTo>
                    <a:pt x="840" y="2433"/>
                  </a:lnTo>
                  <a:lnTo>
                    <a:pt x="837" y="2429"/>
                  </a:lnTo>
                  <a:lnTo>
                    <a:pt x="833" y="2429"/>
                  </a:lnTo>
                  <a:lnTo>
                    <a:pt x="830" y="2429"/>
                  </a:lnTo>
                  <a:lnTo>
                    <a:pt x="826" y="2432"/>
                  </a:lnTo>
                  <a:lnTo>
                    <a:pt x="820" y="2437"/>
                  </a:lnTo>
                  <a:lnTo>
                    <a:pt x="816" y="2442"/>
                  </a:lnTo>
                  <a:lnTo>
                    <a:pt x="813" y="2445"/>
                  </a:lnTo>
                  <a:lnTo>
                    <a:pt x="807" y="2446"/>
                  </a:lnTo>
                  <a:lnTo>
                    <a:pt x="800" y="2446"/>
                  </a:lnTo>
                  <a:lnTo>
                    <a:pt x="793" y="2446"/>
                  </a:lnTo>
                  <a:lnTo>
                    <a:pt x="775" y="2446"/>
                  </a:lnTo>
                  <a:lnTo>
                    <a:pt x="760" y="2446"/>
                  </a:lnTo>
                  <a:lnTo>
                    <a:pt x="744" y="2447"/>
                  </a:lnTo>
                  <a:lnTo>
                    <a:pt x="728" y="2447"/>
                  </a:lnTo>
                  <a:lnTo>
                    <a:pt x="719" y="2447"/>
                  </a:lnTo>
                  <a:lnTo>
                    <a:pt x="712" y="2447"/>
                  </a:lnTo>
                  <a:lnTo>
                    <a:pt x="707" y="2446"/>
                  </a:lnTo>
                  <a:lnTo>
                    <a:pt x="704" y="2445"/>
                  </a:lnTo>
                  <a:lnTo>
                    <a:pt x="699" y="2441"/>
                  </a:lnTo>
                  <a:lnTo>
                    <a:pt x="692" y="2440"/>
                  </a:lnTo>
                  <a:lnTo>
                    <a:pt x="685" y="2439"/>
                  </a:lnTo>
                  <a:lnTo>
                    <a:pt x="675" y="2437"/>
                  </a:lnTo>
                  <a:lnTo>
                    <a:pt x="661" y="2430"/>
                  </a:lnTo>
                  <a:lnTo>
                    <a:pt x="643" y="2421"/>
                  </a:lnTo>
                  <a:lnTo>
                    <a:pt x="637" y="2421"/>
                  </a:lnTo>
                  <a:lnTo>
                    <a:pt x="631" y="2422"/>
                  </a:lnTo>
                  <a:lnTo>
                    <a:pt x="628" y="2424"/>
                  </a:lnTo>
                  <a:lnTo>
                    <a:pt x="624" y="2428"/>
                  </a:lnTo>
                  <a:lnTo>
                    <a:pt x="619" y="2436"/>
                  </a:lnTo>
                  <a:lnTo>
                    <a:pt x="616" y="2445"/>
                  </a:lnTo>
                  <a:lnTo>
                    <a:pt x="615" y="2448"/>
                  </a:lnTo>
                  <a:lnTo>
                    <a:pt x="615" y="2453"/>
                  </a:lnTo>
                  <a:lnTo>
                    <a:pt x="615" y="2458"/>
                  </a:lnTo>
                  <a:lnTo>
                    <a:pt x="615" y="2462"/>
                  </a:lnTo>
                  <a:lnTo>
                    <a:pt x="617" y="2471"/>
                  </a:lnTo>
                  <a:lnTo>
                    <a:pt x="619" y="2481"/>
                  </a:lnTo>
                  <a:lnTo>
                    <a:pt x="621" y="2486"/>
                  </a:lnTo>
                  <a:lnTo>
                    <a:pt x="621" y="2493"/>
                  </a:lnTo>
                  <a:lnTo>
                    <a:pt x="619" y="2500"/>
                  </a:lnTo>
                  <a:lnTo>
                    <a:pt x="618" y="2508"/>
                  </a:lnTo>
                  <a:lnTo>
                    <a:pt x="616" y="2515"/>
                  </a:lnTo>
                  <a:lnTo>
                    <a:pt x="615" y="2519"/>
                  </a:lnTo>
                  <a:lnTo>
                    <a:pt x="613" y="2523"/>
                  </a:lnTo>
                  <a:lnTo>
                    <a:pt x="612" y="2525"/>
                  </a:lnTo>
                  <a:lnTo>
                    <a:pt x="611" y="2524"/>
                  </a:lnTo>
                  <a:lnTo>
                    <a:pt x="609" y="2522"/>
                  </a:lnTo>
                  <a:lnTo>
                    <a:pt x="606" y="2519"/>
                  </a:lnTo>
                  <a:lnTo>
                    <a:pt x="603" y="2517"/>
                  </a:lnTo>
                  <a:lnTo>
                    <a:pt x="599" y="2516"/>
                  </a:lnTo>
                  <a:lnTo>
                    <a:pt x="594" y="2515"/>
                  </a:lnTo>
                  <a:lnTo>
                    <a:pt x="583" y="2514"/>
                  </a:lnTo>
                  <a:lnTo>
                    <a:pt x="569" y="2514"/>
                  </a:lnTo>
                  <a:lnTo>
                    <a:pt x="562" y="2515"/>
                  </a:lnTo>
                  <a:lnTo>
                    <a:pt x="556" y="2516"/>
                  </a:lnTo>
                  <a:lnTo>
                    <a:pt x="550" y="2518"/>
                  </a:lnTo>
                  <a:lnTo>
                    <a:pt x="547" y="2519"/>
                  </a:lnTo>
                  <a:lnTo>
                    <a:pt x="541" y="2525"/>
                  </a:lnTo>
                  <a:lnTo>
                    <a:pt x="535" y="2531"/>
                  </a:lnTo>
                  <a:lnTo>
                    <a:pt x="528" y="2538"/>
                  </a:lnTo>
                  <a:lnTo>
                    <a:pt x="520" y="2543"/>
                  </a:lnTo>
                  <a:lnTo>
                    <a:pt x="512" y="2547"/>
                  </a:lnTo>
                  <a:lnTo>
                    <a:pt x="505" y="2549"/>
                  </a:lnTo>
                  <a:lnTo>
                    <a:pt x="502" y="2552"/>
                  </a:lnTo>
                  <a:lnTo>
                    <a:pt x="498" y="2555"/>
                  </a:lnTo>
                  <a:lnTo>
                    <a:pt x="496" y="2560"/>
                  </a:lnTo>
                  <a:lnTo>
                    <a:pt x="495" y="2565"/>
                  </a:lnTo>
                  <a:lnTo>
                    <a:pt x="493" y="2569"/>
                  </a:lnTo>
                  <a:lnTo>
                    <a:pt x="491" y="2573"/>
                  </a:lnTo>
                  <a:lnTo>
                    <a:pt x="487" y="2577"/>
                  </a:lnTo>
                  <a:lnTo>
                    <a:pt x="483" y="2581"/>
                  </a:lnTo>
                  <a:lnTo>
                    <a:pt x="472" y="2597"/>
                  </a:lnTo>
                  <a:lnTo>
                    <a:pt x="458" y="2613"/>
                  </a:lnTo>
                  <a:lnTo>
                    <a:pt x="453" y="2617"/>
                  </a:lnTo>
                  <a:lnTo>
                    <a:pt x="446" y="2620"/>
                  </a:lnTo>
                  <a:lnTo>
                    <a:pt x="437" y="2623"/>
                  </a:lnTo>
                  <a:lnTo>
                    <a:pt x="428" y="2625"/>
                  </a:lnTo>
                  <a:lnTo>
                    <a:pt x="407" y="2630"/>
                  </a:lnTo>
                  <a:lnTo>
                    <a:pt x="386" y="2632"/>
                  </a:lnTo>
                  <a:lnTo>
                    <a:pt x="370" y="2635"/>
                  </a:lnTo>
                  <a:lnTo>
                    <a:pt x="354" y="2637"/>
                  </a:lnTo>
                  <a:lnTo>
                    <a:pt x="340" y="2640"/>
                  </a:lnTo>
                  <a:lnTo>
                    <a:pt x="328" y="2642"/>
                  </a:lnTo>
                  <a:lnTo>
                    <a:pt x="322" y="2643"/>
                  </a:lnTo>
                  <a:lnTo>
                    <a:pt x="317" y="2644"/>
                  </a:lnTo>
                  <a:lnTo>
                    <a:pt x="313" y="2647"/>
                  </a:lnTo>
                  <a:lnTo>
                    <a:pt x="309" y="2649"/>
                  </a:lnTo>
                  <a:lnTo>
                    <a:pt x="302" y="2654"/>
                  </a:lnTo>
                  <a:lnTo>
                    <a:pt x="296" y="2661"/>
                  </a:lnTo>
                  <a:lnTo>
                    <a:pt x="288" y="2667"/>
                  </a:lnTo>
                  <a:lnTo>
                    <a:pt x="277" y="2673"/>
                  </a:lnTo>
                  <a:lnTo>
                    <a:pt x="266" y="2676"/>
                  </a:lnTo>
                  <a:lnTo>
                    <a:pt x="257" y="2679"/>
                  </a:lnTo>
                  <a:lnTo>
                    <a:pt x="248" y="2680"/>
                  </a:lnTo>
                  <a:lnTo>
                    <a:pt x="240" y="2682"/>
                  </a:lnTo>
                  <a:lnTo>
                    <a:pt x="233" y="2686"/>
                  </a:lnTo>
                  <a:lnTo>
                    <a:pt x="227" y="2689"/>
                  </a:lnTo>
                  <a:lnTo>
                    <a:pt x="222" y="2694"/>
                  </a:lnTo>
                  <a:lnTo>
                    <a:pt x="216" y="2699"/>
                  </a:lnTo>
                  <a:lnTo>
                    <a:pt x="207" y="2704"/>
                  </a:lnTo>
                  <a:lnTo>
                    <a:pt x="196" y="2707"/>
                  </a:lnTo>
                  <a:lnTo>
                    <a:pt x="184" y="2710"/>
                  </a:lnTo>
                  <a:lnTo>
                    <a:pt x="175" y="2714"/>
                  </a:lnTo>
                  <a:lnTo>
                    <a:pt x="166" y="2719"/>
                  </a:lnTo>
                  <a:lnTo>
                    <a:pt x="158" y="2725"/>
                  </a:lnTo>
                  <a:lnTo>
                    <a:pt x="153" y="2729"/>
                  </a:lnTo>
                  <a:lnTo>
                    <a:pt x="147" y="2731"/>
                  </a:lnTo>
                  <a:lnTo>
                    <a:pt x="139" y="2733"/>
                  </a:lnTo>
                  <a:lnTo>
                    <a:pt x="131" y="2735"/>
                  </a:lnTo>
                  <a:lnTo>
                    <a:pt x="111" y="2736"/>
                  </a:lnTo>
                  <a:lnTo>
                    <a:pt x="92" y="2737"/>
                  </a:lnTo>
                  <a:lnTo>
                    <a:pt x="78" y="2737"/>
                  </a:lnTo>
                  <a:lnTo>
                    <a:pt x="65" y="2738"/>
                  </a:lnTo>
                  <a:lnTo>
                    <a:pt x="52" y="2738"/>
                  </a:lnTo>
                  <a:lnTo>
                    <a:pt x="39" y="2738"/>
                  </a:lnTo>
                  <a:close/>
                </a:path>
              </a:pathLst>
            </a:custGeom>
            <a:grpFill/>
            <a:ln w="9525">
              <a:solidFill>
                <a:schemeClr val="bg1"/>
              </a:solidFill>
              <a:round/>
              <a:headEnd/>
              <a:tailEnd/>
            </a:ln>
          </p:spPr>
          <p:txBody>
            <a:bodyPr/>
            <a:lstStyle/>
            <a:p>
              <a:endParaRPr lang="zh-CN" altLang="en-US"/>
            </a:p>
          </p:txBody>
        </p:sp>
        <p:sp>
          <p:nvSpPr>
            <p:cNvPr id="34" name="吉林">
              <a:extLst>
                <a:ext uri="{FF2B5EF4-FFF2-40B4-BE49-F238E27FC236}">
                  <a16:creationId xmlns:a16="http://schemas.microsoft.com/office/drawing/2014/main" xmlns="" id="{0973EB86-095B-461C-BBCB-40493F465363}"/>
                </a:ext>
              </a:extLst>
            </p:cNvPr>
            <p:cNvSpPr>
              <a:spLocks/>
            </p:cNvSpPr>
            <p:nvPr/>
          </p:nvSpPr>
          <p:spPr bwMode="auto">
            <a:xfrm>
              <a:off x="6673932" y="2800496"/>
              <a:ext cx="809635" cy="600106"/>
            </a:xfrm>
            <a:custGeom>
              <a:avLst/>
              <a:gdLst>
                <a:gd name="T0" fmla="*/ 3049 w 3070"/>
                <a:gd name="T1" fmla="*/ 1066 h 2270"/>
                <a:gd name="T2" fmla="*/ 2912 w 3070"/>
                <a:gd name="T3" fmla="*/ 1134 h 2270"/>
                <a:gd name="T4" fmla="*/ 2939 w 3070"/>
                <a:gd name="T5" fmla="*/ 1241 h 2270"/>
                <a:gd name="T6" fmla="*/ 2898 w 3070"/>
                <a:gd name="T7" fmla="*/ 1258 h 2270"/>
                <a:gd name="T8" fmla="*/ 2808 w 3070"/>
                <a:gd name="T9" fmla="*/ 1144 h 2270"/>
                <a:gd name="T10" fmla="*/ 2698 w 3070"/>
                <a:gd name="T11" fmla="*/ 1099 h 2270"/>
                <a:gd name="T12" fmla="*/ 2672 w 3070"/>
                <a:gd name="T13" fmla="*/ 1361 h 2270"/>
                <a:gd name="T14" fmla="*/ 2561 w 3070"/>
                <a:gd name="T15" fmla="*/ 1389 h 2270"/>
                <a:gd name="T16" fmla="*/ 2456 w 3070"/>
                <a:gd name="T17" fmla="*/ 1597 h 2270"/>
                <a:gd name="T18" fmla="*/ 2264 w 3070"/>
                <a:gd name="T19" fmla="*/ 1629 h 2270"/>
                <a:gd name="T20" fmla="*/ 2260 w 3070"/>
                <a:gd name="T21" fmla="*/ 1775 h 2270"/>
                <a:gd name="T22" fmla="*/ 2242 w 3070"/>
                <a:gd name="T23" fmla="*/ 1913 h 2270"/>
                <a:gd name="T24" fmla="*/ 2009 w 3070"/>
                <a:gd name="T25" fmla="*/ 1932 h 2270"/>
                <a:gd name="T26" fmla="*/ 1914 w 3070"/>
                <a:gd name="T27" fmla="*/ 1860 h 2270"/>
                <a:gd name="T28" fmla="*/ 1833 w 3070"/>
                <a:gd name="T29" fmla="*/ 1849 h 2270"/>
                <a:gd name="T30" fmla="*/ 1760 w 3070"/>
                <a:gd name="T31" fmla="*/ 1980 h 2270"/>
                <a:gd name="T32" fmla="*/ 1688 w 3070"/>
                <a:gd name="T33" fmla="*/ 2138 h 2270"/>
                <a:gd name="T34" fmla="*/ 1572 w 3070"/>
                <a:gd name="T35" fmla="*/ 2264 h 2270"/>
                <a:gd name="T36" fmla="*/ 1532 w 3070"/>
                <a:gd name="T37" fmla="*/ 2213 h 2270"/>
                <a:gd name="T38" fmla="*/ 1513 w 3070"/>
                <a:gd name="T39" fmla="*/ 2111 h 2270"/>
                <a:gd name="T40" fmla="*/ 1364 w 3070"/>
                <a:gd name="T41" fmla="*/ 1935 h 2270"/>
                <a:gd name="T42" fmla="*/ 1373 w 3070"/>
                <a:gd name="T43" fmla="*/ 1725 h 2270"/>
                <a:gd name="T44" fmla="*/ 1272 w 3070"/>
                <a:gd name="T45" fmla="*/ 1660 h 2270"/>
                <a:gd name="T46" fmla="*/ 1194 w 3070"/>
                <a:gd name="T47" fmla="*/ 1540 h 2270"/>
                <a:gd name="T48" fmla="*/ 1128 w 3070"/>
                <a:gd name="T49" fmla="*/ 1391 h 2270"/>
                <a:gd name="T50" fmla="*/ 1005 w 3070"/>
                <a:gd name="T51" fmla="*/ 1471 h 2270"/>
                <a:gd name="T52" fmla="*/ 986 w 3070"/>
                <a:gd name="T53" fmla="*/ 1381 h 2270"/>
                <a:gd name="T54" fmla="*/ 814 w 3070"/>
                <a:gd name="T55" fmla="*/ 1271 h 2270"/>
                <a:gd name="T56" fmla="*/ 697 w 3070"/>
                <a:gd name="T57" fmla="*/ 1273 h 2270"/>
                <a:gd name="T58" fmla="*/ 677 w 3070"/>
                <a:gd name="T59" fmla="*/ 1175 h 2270"/>
                <a:gd name="T60" fmla="*/ 599 w 3070"/>
                <a:gd name="T61" fmla="*/ 972 h 2270"/>
                <a:gd name="T62" fmla="*/ 463 w 3070"/>
                <a:gd name="T63" fmla="*/ 828 h 2270"/>
                <a:gd name="T64" fmla="*/ 253 w 3070"/>
                <a:gd name="T65" fmla="*/ 865 h 2270"/>
                <a:gd name="T66" fmla="*/ 182 w 3070"/>
                <a:gd name="T67" fmla="*/ 740 h 2270"/>
                <a:gd name="T68" fmla="*/ 191 w 3070"/>
                <a:gd name="T69" fmla="*/ 534 h 2270"/>
                <a:gd name="T70" fmla="*/ 102 w 3070"/>
                <a:gd name="T71" fmla="*/ 366 h 2270"/>
                <a:gd name="T72" fmla="*/ 31 w 3070"/>
                <a:gd name="T73" fmla="*/ 286 h 2270"/>
                <a:gd name="T74" fmla="*/ 95 w 3070"/>
                <a:gd name="T75" fmla="*/ 214 h 2270"/>
                <a:gd name="T76" fmla="*/ 236 w 3070"/>
                <a:gd name="T77" fmla="*/ 229 h 2270"/>
                <a:gd name="T78" fmla="*/ 319 w 3070"/>
                <a:gd name="T79" fmla="*/ 154 h 2270"/>
                <a:gd name="T80" fmla="*/ 441 w 3070"/>
                <a:gd name="T81" fmla="*/ 45 h 2270"/>
                <a:gd name="T82" fmla="*/ 627 w 3070"/>
                <a:gd name="T83" fmla="*/ 1 h 2270"/>
                <a:gd name="T84" fmla="*/ 692 w 3070"/>
                <a:gd name="T85" fmla="*/ 161 h 2270"/>
                <a:gd name="T86" fmla="*/ 851 w 3070"/>
                <a:gd name="T87" fmla="*/ 350 h 2270"/>
                <a:gd name="T88" fmla="*/ 1017 w 3070"/>
                <a:gd name="T89" fmla="*/ 300 h 2270"/>
                <a:gd name="T90" fmla="*/ 1169 w 3070"/>
                <a:gd name="T91" fmla="*/ 275 h 2270"/>
                <a:gd name="T92" fmla="*/ 1297 w 3070"/>
                <a:gd name="T93" fmla="*/ 387 h 2270"/>
                <a:gd name="T94" fmla="*/ 1532 w 3070"/>
                <a:gd name="T95" fmla="*/ 342 h 2270"/>
                <a:gd name="T96" fmla="*/ 1685 w 3070"/>
                <a:gd name="T97" fmla="*/ 452 h 2270"/>
                <a:gd name="T98" fmla="*/ 1715 w 3070"/>
                <a:gd name="T99" fmla="*/ 600 h 2270"/>
                <a:gd name="T100" fmla="*/ 1848 w 3070"/>
                <a:gd name="T101" fmla="*/ 583 h 2270"/>
                <a:gd name="T102" fmla="*/ 1909 w 3070"/>
                <a:gd name="T103" fmla="*/ 738 h 2270"/>
                <a:gd name="T104" fmla="*/ 2029 w 3070"/>
                <a:gd name="T105" fmla="*/ 723 h 2270"/>
                <a:gd name="T106" fmla="*/ 2085 w 3070"/>
                <a:gd name="T107" fmla="*/ 562 h 2270"/>
                <a:gd name="T108" fmla="*/ 2236 w 3070"/>
                <a:gd name="T109" fmla="*/ 802 h 2270"/>
                <a:gd name="T110" fmla="*/ 2365 w 3070"/>
                <a:gd name="T111" fmla="*/ 929 h 2270"/>
                <a:gd name="T112" fmla="*/ 2443 w 3070"/>
                <a:gd name="T113" fmla="*/ 798 h 2270"/>
                <a:gd name="T114" fmla="*/ 2599 w 3070"/>
                <a:gd name="T115" fmla="*/ 669 h 2270"/>
                <a:gd name="T116" fmla="*/ 2722 w 3070"/>
                <a:gd name="T117" fmla="*/ 632 h 2270"/>
                <a:gd name="T118" fmla="*/ 2797 w 3070"/>
                <a:gd name="T119" fmla="*/ 789 h 2270"/>
                <a:gd name="T120" fmla="*/ 2968 w 3070"/>
                <a:gd name="T121" fmla="*/ 823 h 2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70" h="2270">
                  <a:moveTo>
                    <a:pt x="3067" y="833"/>
                  </a:moveTo>
                  <a:lnTo>
                    <a:pt x="3069" y="846"/>
                  </a:lnTo>
                  <a:lnTo>
                    <a:pt x="3070" y="859"/>
                  </a:lnTo>
                  <a:lnTo>
                    <a:pt x="3070" y="874"/>
                  </a:lnTo>
                  <a:lnTo>
                    <a:pt x="3069" y="890"/>
                  </a:lnTo>
                  <a:lnTo>
                    <a:pt x="3067" y="912"/>
                  </a:lnTo>
                  <a:lnTo>
                    <a:pt x="3065" y="937"/>
                  </a:lnTo>
                  <a:lnTo>
                    <a:pt x="3064" y="949"/>
                  </a:lnTo>
                  <a:lnTo>
                    <a:pt x="3063" y="960"/>
                  </a:lnTo>
                  <a:lnTo>
                    <a:pt x="3062" y="970"/>
                  </a:lnTo>
                  <a:lnTo>
                    <a:pt x="3060" y="977"/>
                  </a:lnTo>
                  <a:lnTo>
                    <a:pt x="3055" y="989"/>
                  </a:lnTo>
                  <a:lnTo>
                    <a:pt x="3049" y="997"/>
                  </a:lnTo>
                  <a:lnTo>
                    <a:pt x="3048" y="1000"/>
                  </a:lnTo>
                  <a:lnTo>
                    <a:pt x="3045" y="1005"/>
                  </a:lnTo>
                  <a:lnTo>
                    <a:pt x="3044" y="1010"/>
                  </a:lnTo>
                  <a:lnTo>
                    <a:pt x="3044" y="1015"/>
                  </a:lnTo>
                  <a:lnTo>
                    <a:pt x="3044" y="1024"/>
                  </a:lnTo>
                  <a:lnTo>
                    <a:pt x="3048" y="1034"/>
                  </a:lnTo>
                  <a:lnTo>
                    <a:pt x="3050" y="1041"/>
                  </a:lnTo>
                  <a:lnTo>
                    <a:pt x="3054" y="1048"/>
                  </a:lnTo>
                  <a:lnTo>
                    <a:pt x="3056" y="1054"/>
                  </a:lnTo>
                  <a:lnTo>
                    <a:pt x="3056" y="1060"/>
                  </a:lnTo>
                  <a:lnTo>
                    <a:pt x="3056" y="1062"/>
                  </a:lnTo>
                  <a:lnTo>
                    <a:pt x="3055" y="1065"/>
                  </a:lnTo>
                  <a:lnTo>
                    <a:pt x="3052" y="1066"/>
                  </a:lnTo>
                  <a:lnTo>
                    <a:pt x="3049" y="1066"/>
                  </a:lnTo>
                  <a:lnTo>
                    <a:pt x="3042" y="1063"/>
                  </a:lnTo>
                  <a:lnTo>
                    <a:pt x="3036" y="1062"/>
                  </a:lnTo>
                  <a:lnTo>
                    <a:pt x="3031" y="1062"/>
                  </a:lnTo>
                  <a:lnTo>
                    <a:pt x="3027" y="1063"/>
                  </a:lnTo>
                  <a:lnTo>
                    <a:pt x="3026" y="1063"/>
                  </a:lnTo>
                  <a:lnTo>
                    <a:pt x="3026" y="1065"/>
                  </a:lnTo>
                  <a:lnTo>
                    <a:pt x="3027" y="1066"/>
                  </a:lnTo>
                  <a:lnTo>
                    <a:pt x="3027" y="1067"/>
                  </a:lnTo>
                  <a:lnTo>
                    <a:pt x="3031" y="1071"/>
                  </a:lnTo>
                  <a:lnTo>
                    <a:pt x="3033" y="1075"/>
                  </a:lnTo>
                  <a:lnTo>
                    <a:pt x="3036" y="1080"/>
                  </a:lnTo>
                  <a:lnTo>
                    <a:pt x="3036" y="1085"/>
                  </a:lnTo>
                  <a:lnTo>
                    <a:pt x="3035" y="1087"/>
                  </a:lnTo>
                  <a:lnTo>
                    <a:pt x="3032" y="1090"/>
                  </a:lnTo>
                  <a:lnTo>
                    <a:pt x="3026" y="1092"/>
                  </a:lnTo>
                  <a:lnTo>
                    <a:pt x="3019" y="1095"/>
                  </a:lnTo>
                  <a:lnTo>
                    <a:pt x="3004" y="1100"/>
                  </a:lnTo>
                  <a:lnTo>
                    <a:pt x="2991" y="1105"/>
                  </a:lnTo>
                  <a:lnTo>
                    <a:pt x="2979" y="1110"/>
                  </a:lnTo>
                  <a:lnTo>
                    <a:pt x="2966" y="1116"/>
                  </a:lnTo>
                  <a:lnTo>
                    <a:pt x="2954" y="1122"/>
                  </a:lnTo>
                  <a:lnTo>
                    <a:pt x="2948" y="1125"/>
                  </a:lnTo>
                  <a:lnTo>
                    <a:pt x="2943" y="1126"/>
                  </a:lnTo>
                  <a:lnTo>
                    <a:pt x="2935" y="1126"/>
                  </a:lnTo>
                  <a:lnTo>
                    <a:pt x="2924" y="1128"/>
                  </a:lnTo>
                  <a:lnTo>
                    <a:pt x="2917" y="1130"/>
                  </a:lnTo>
                  <a:lnTo>
                    <a:pt x="2912" y="1134"/>
                  </a:lnTo>
                  <a:lnTo>
                    <a:pt x="2907" y="1139"/>
                  </a:lnTo>
                  <a:lnTo>
                    <a:pt x="2901" y="1149"/>
                  </a:lnTo>
                  <a:lnTo>
                    <a:pt x="2893" y="1158"/>
                  </a:lnTo>
                  <a:lnTo>
                    <a:pt x="2885" y="1169"/>
                  </a:lnTo>
                  <a:lnTo>
                    <a:pt x="2876" y="1176"/>
                  </a:lnTo>
                  <a:lnTo>
                    <a:pt x="2872" y="1179"/>
                  </a:lnTo>
                  <a:lnTo>
                    <a:pt x="2869" y="1182"/>
                  </a:lnTo>
                  <a:lnTo>
                    <a:pt x="2867" y="1186"/>
                  </a:lnTo>
                  <a:lnTo>
                    <a:pt x="2866" y="1189"/>
                  </a:lnTo>
                  <a:lnTo>
                    <a:pt x="2866" y="1192"/>
                  </a:lnTo>
                  <a:lnTo>
                    <a:pt x="2868" y="1195"/>
                  </a:lnTo>
                  <a:lnTo>
                    <a:pt x="2871" y="1198"/>
                  </a:lnTo>
                  <a:lnTo>
                    <a:pt x="2875" y="1199"/>
                  </a:lnTo>
                  <a:lnTo>
                    <a:pt x="2885" y="1199"/>
                  </a:lnTo>
                  <a:lnTo>
                    <a:pt x="2892" y="1198"/>
                  </a:lnTo>
                  <a:lnTo>
                    <a:pt x="2899" y="1194"/>
                  </a:lnTo>
                  <a:lnTo>
                    <a:pt x="2905" y="1191"/>
                  </a:lnTo>
                  <a:lnTo>
                    <a:pt x="2907" y="1191"/>
                  </a:lnTo>
                  <a:lnTo>
                    <a:pt x="2910" y="1191"/>
                  </a:lnTo>
                  <a:lnTo>
                    <a:pt x="2912" y="1192"/>
                  </a:lnTo>
                  <a:lnTo>
                    <a:pt x="2916" y="1193"/>
                  </a:lnTo>
                  <a:lnTo>
                    <a:pt x="2922" y="1201"/>
                  </a:lnTo>
                  <a:lnTo>
                    <a:pt x="2926" y="1212"/>
                  </a:lnTo>
                  <a:lnTo>
                    <a:pt x="2932" y="1223"/>
                  </a:lnTo>
                  <a:lnTo>
                    <a:pt x="2937" y="1232"/>
                  </a:lnTo>
                  <a:lnTo>
                    <a:pt x="2938" y="1236"/>
                  </a:lnTo>
                  <a:lnTo>
                    <a:pt x="2939" y="1241"/>
                  </a:lnTo>
                  <a:lnTo>
                    <a:pt x="2941" y="1244"/>
                  </a:lnTo>
                  <a:lnTo>
                    <a:pt x="2941" y="1250"/>
                  </a:lnTo>
                  <a:lnTo>
                    <a:pt x="2938" y="1258"/>
                  </a:lnTo>
                  <a:lnTo>
                    <a:pt x="2937" y="1267"/>
                  </a:lnTo>
                  <a:lnTo>
                    <a:pt x="2948" y="1283"/>
                  </a:lnTo>
                  <a:lnTo>
                    <a:pt x="2961" y="1300"/>
                  </a:lnTo>
                  <a:lnTo>
                    <a:pt x="2963" y="1303"/>
                  </a:lnTo>
                  <a:lnTo>
                    <a:pt x="2964" y="1307"/>
                  </a:lnTo>
                  <a:lnTo>
                    <a:pt x="2964" y="1309"/>
                  </a:lnTo>
                  <a:lnTo>
                    <a:pt x="2964" y="1312"/>
                  </a:lnTo>
                  <a:lnTo>
                    <a:pt x="2962" y="1313"/>
                  </a:lnTo>
                  <a:lnTo>
                    <a:pt x="2961" y="1314"/>
                  </a:lnTo>
                  <a:lnTo>
                    <a:pt x="2954" y="1311"/>
                  </a:lnTo>
                  <a:lnTo>
                    <a:pt x="2942" y="1300"/>
                  </a:lnTo>
                  <a:lnTo>
                    <a:pt x="2930" y="1287"/>
                  </a:lnTo>
                  <a:lnTo>
                    <a:pt x="2924" y="1277"/>
                  </a:lnTo>
                  <a:lnTo>
                    <a:pt x="2920" y="1269"/>
                  </a:lnTo>
                  <a:lnTo>
                    <a:pt x="2917" y="1258"/>
                  </a:lnTo>
                  <a:lnTo>
                    <a:pt x="2912" y="1249"/>
                  </a:lnTo>
                  <a:lnTo>
                    <a:pt x="2907" y="1244"/>
                  </a:lnTo>
                  <a:lnTo>
                    <a:pt x="2904" y="1242"/>
                  </a:lnTo>
                  <a:lnTo>
                    <a:pt x="2900" y="1242"/>
                  </a:lnTo>
                  <a:lnTo>
                    <a:pt x="2899" y="1243"/>
                  </a:lnTo>
                  <a:lnTo>
                    <a:pt x="2898" y="1245"/>
                  </a:lnTo>
                  <a:lnTo>
                    <a:pt x="2898" y="1249"/>
                  </a:lnTo>
                  <a:lnTo>
                    <a:pt x="2898" y="1254"/>
                  </a:lnTo>
                  <a:lnTo>
                    <a:pt x="2898" y="1258"/>
                  </a:lnTo>
                  <a:lnTo>
                    <a:pt x="2895" y="1262"/>
                  </a:lnTo>
                  <a:lnTo>
                    <a:pt x="2893" y="1264"/>
                  </a:lnTo>
                  <a:lnTo>
                    <a:pt x="2890" y="1265"/>
                  </a:lnTo>
                  <a:lnTo>
                    <a:pt x="2885" y="1265"/>
                  </a:lnTo>
                  <a:lnTo>
                    <a:pt x="2881" y="1264"/>
                  </a:lnTo>
                  <a:lnTo>
                    <a:pt x="2879" y="1261"/>
                  </a:lnTo>
                  <a:lnTo>
                    <a:pt x="2878" y="1256"/>
                  </a:lnTo>
                  <a:lnTo>
                    <a:pt x="2878" y="1251"/>
                  </a:lnTo>
                  <a:lnTo>
                    <a:pt x="2876" y="1248"/>
                  </a:lnTo>
                  <a:lnTo>
                    <a:pt x="2875" y="1244"/>
                  </a:lnTo>
                  <a:lnTo>
                    <a:pt x="2873" y="1243"/>
                  </a:lnTo>
                  <a:lnTo>
                    <a:pt x="2867" y="1241"/>
                  </a:lnTo>
                  <a:lnTo>
                    <a:pt x="2857" y="1238"/>
                  </a:lnTo>
                  <a:lnTo>
                    <a:pt x="2851" y="1237"/>
                  </a:lnTo>
                  <a:lnTo>
                    <a:pt x="2846" y="1235"/>
                  </a:lnTo>
                  <a:lnTo>
                    <a:pt x="2838" y="1231"/>
                  </a:lnTo>
                  <a:lnTo>
                    <a:pt x="2832" y="1226"/>
                  </a:lnTo>
                  <a:lnTo>
                    <a:pt x="2827" y="1221"/>
                  </a:lnTo>
                  <a:lnTo>
                    <a:pt x="2821" y="1216"/>
                  </a:lnTo>
                  <a:lnTo>
                    <a:pt x="2816" y="1208"/>
                  </a:lnTo>
                  <a:lnTo>
                    <a:pt x="2813" y="1201"/>
                  </a:lnTo>
                  <a:lnTo>
                    <a:pt x="2811" y="1194"/>
                  </a:lnTo>
                  <a:lnTo>
                    <a:pt x="2810" y="1186"/>
                  </a:lnTo>
                  <a:lnTo>
                    <a:pt x="2809" y="1178"/>
                  </a:lnTo>
                  <a:lnTo>
                    <a:pt x="2809" y="1169"/>
                  </a:lnTo>
                  <a:lnTo>
                    <a:pt x="2808" y="1155"/>
                  </a:lnTo>
                  <a:lnTo>
                    <a:pt x="2808" y="1144"/>
                  </a:lnTo>
                  <a:lnTo>
                    <a:pt x="2806" y="1141"/>
                  </a:lnTo>
                  <a:lnTo>
                    <a:pt x="2805" y="1137"/>
                  </a:lnTo>
                  <a:lnTo>
                    <a:pt x="2804" y="1134"/>
                  </a:lnTo>
                  <a:lnTo>
                    <a:pt x="2802" y="1132"/>
                  </a:lnTo>
                  <a:lnTo>
                    <a:pt x="2798" y="1130"/>
                  </a:lnTo>
                  <a:lnTo>
                    <a:pt x="2794" y="1130"/>
                  </a:lnTo>
                  <a:lnTo>
                    <a:pt x="2790" y="1130"/>
                  </a:lnTo>
                  <a:lnTo>
                    <a:pt x="2785" y="1130"/>
                  </a:lnTo>
                  <a:lnTo>
                    <a:pt x="2772" y="1134"/>
                  </a:lnTo>
                  <a:lnTo>
                    <a:pt x="2760" y="1135"/>
                  </a:lnTo>
                  <a:lnTo>
                    <a:pt x="2755" y="1134"/>
                  </a:lnTo>
                  <a:lnTo>
                    <a:pt x="2752" y="1132"/>
                  </a:lnTo>
                  <a:lnTo>
                    <a:pt x="2750" y="1130"/>
                  </a:lnTo>
                  <a:lnTo>
                    <a:pt x="2750" y="1125"/>
                  </a:lnTo>
                  <a:lnTo>
                    <a:pt x="2752" y="1122"/>
                  </a:lnTo>
                  <a:lnTo>
                    <a:pt x="2750" y="1118"/>
                  </a:lnTo>
                  <a:lnTo>
                    <a:pt x="2749" y="1115"/>
                  </a:lnTo>
                  <a:lnTo>
                    <a:pt x="2746" y="1112"/>
                  </a:lnTo>
                  <a:lnTo>
                    <a:pt x="2737" y="1110"/>
                  </a:lnTo>
                  <a:lnTo>
                    <a:pt x="2728" y="1110"/>
                  </a:lnTo>
                  <a:lnTo>
                    <a:pt x="2723" y="1110"/>
                  </a:lnTo>
                  <a:lnTo>
                    <a:pt x="2718" y="1109"/>
                  </a:lnTo>
                  <a:lnTo>
                    <a:pt x="2716" y="1106"/>
                  </a:lnTo>
                  <a:lnTo>
                    <a:pt x="2714" y="1104"/>
                  </a:lnTo>
                  <a:lnTo>
                    <a:pt x="2710" y="1100"/>
                  </a:lnTo>
                  <a:lnTo>
                    <a:pt x="2704" y="1098"/>
                  </a:lnTo>
                  <a:lnTo>
                    <a:pt x="2698" y="1099"/>
                  </a:lnTo>
                  <a:lnTo>
                    <a:pt x="2692" y="1103"/>
                  </a:lnTo>
                  <a:lnTo>
                    <a:pt x="2687" y="1107"/>
                  </a:lnTo>
                  <a:lnTo>
                    <a:pt x="2682" y="1112"/>
                  </a:lnTo>
                  <a:lnTo>
                    <a:pt x="2679" y="1116"/>
                  </a:lnTo>
                  <a:lnTo>
                    <a:pt x="2677" y="1120"/>
                  </a:lnTo>
                  <a:lnTo>
                    <a:pt x="2676" y="1128"/>
                  </a:lnTo>
                  <a:lnTo>
                    <a:pt x="2673" y="1135"/>
                  </a:lnTo>
                  <a:lnTo>
                    <a:pt x="2671" y="1151"/>
                  </a:lnTo>
                  <a:lnTo>
                    <a:pt x="2671" y="1167"/>
                  </a:lnTo>
                  <a:lnTo>
                    <a:pt x="2671" y="1181"/>
                  </a:lnTo>
                  <a:lnTo>
                    <a:pt x="2671" y="1200"/>
                  </a:lnTo>
                  <a:lnTo>
                    <a:pt x="2671" y="1218"/>
                  </a:lnTo>
                  <a:lnTo>
                    <a:pt x="2674" y="1233"/>
                  </a:lnTo>
                  <a:lnTo>
                    <a:pt x="2677" y="1246"/>
                  </a:lnTo>
                  <a:lnTo>
                    <a:pt x="2679" y="1257"/>
                  </a:lnTo>
                  <a:lnTo>
                    <a:pt x="2679" y="1269"/>
                  </a:lnTo>
                  <a:lnTo>
                    <a:pt x="2678" y="1281"/>
                  </a:lnTo>
                  <a:lnTo>
                    <a:pt x="2674" y="1293"/>
                  </a:lnTo>
                  <a:lnTo>
                    <a:pt x="2672" y="1301"/>
                  </a:lnTo>
                  <a:lnTo>
                    <a:pt x="2672" y="1308"/>
                  </a:lnTo>
                  <a:lnTo>
                    <a:pt x="2673" y="1320"/>
                  </a:lnTo>
                  <a:lnTo>
                    <a:pt x="2676" y="1331"/>
                  </a:lnTo>
                  <a:lnTo>
                    <a:pt x="2677" y="1339"/>
                  </a:lnTo>
                  <a:lnTo>
                    <a:pt x="2678" y="1346"/>
                  </a:lnTo>
                  <a:lnTo>
                    <a:pt x="2677" y="1353"/>
                  </a:lnTo>
                  <a:lnTo>
                    <a:pt x="2676" y="1357"/>
                  </a:lnTo>
                  <a:lnTo>
                    <a:pt x="2672" y="1361"/>
                  </a:lnTo>
                  <a:lnTo>
                    <a:pt x="2668" y="1362"/>
                  </a:lnTo>
                  <a:lnTo>
                    <a:pt x="2665" y="1363"/>
                  </a:lnTo>
                  <a:lnTo>
                    <a:pt x="2657" y="1365"/>
                  </a:lnTo>
                  <a:lnTo>
                    <a:pt x="2649" y="1366"/>
                  </a:lnTo>
                  <a:lnTo>
                    <a:pt x="2647" y="1368"/>
                  </a:lnTo>
                  <a:lnTo>
                    <a:pt x="2645" y="1369"/>
                  </a:lnTo>
                  <a:lnTo>
                    <a:pt x="2643" y="1371"/>
                  </a:lnTo>
                  <a:lnTo>
                    <a:pt x="2642" y="1374"/>
                  </a:lnTo>
                  <a:lnTo>
                    <a:pt x="2640" y="1381"/>
                  </a:lnTo>
                  <a:lnTo>
                    <a:pt x="2640" y="1389"/>
                  </a:lnTo>
                  <a:lnTo>
                    <a:pt x="2640" y="1394"/>
                  </a:lnTo>
                  <a:lnTo>
                    <a:pt x="2639" y="1397"/>
                  </a:lnTo>
                  <a:lnTo>
                    <a:pt x="2638" y="1402"/>
                  </a:lnTo>
                  <a:lnTo>
                    <a:pt x="2636" y="1405"/>
                  </a:lnTo>
                  <a:lnTo>
                    <a:pt x="2634" y="1407"/>
                  </a:lnTo>
                  <a:lnTo>
                    <a:pt x="2630" y="1408"/>
                  </a:lnTo>
                  <a:lnTo>
                    <a:pt x="2626" y="1408"/>
                  </a:lnTo>
                  <a:lnTo>
                    <a:pt x="2620" y="1405"/>
                  </a:lnTo>
                  <a:lnTo>
                    <a:pt x="2607" y="1397"/>
                  </a:lnTo>
                  <a:lnTo>
                    <a:pt x="2595" y="1390"/>
                  </a:lnTo>
                  <a:lnTo>
                    <a:pt x="2589" y="1388"/>
                  </a:lnTo>
                  <a:lnTo>
                    <a:pt x="2584" y="1386"/>
                  </a:lnTo>
                  <a:lnTo>
                    <a:pt x="2579" y="1384"/>
                  </a:lnTo>
                  <a:lnTo>
                    <a:pt x="2576" y="1384"/>
                  </a:lnTo>
                  <a:lnTo>
                    <a:pt x="2569" y="1386"/>
                  </a:lnTo>
                  <a:lnTo>
                    <a:pt x="2563" y="1388"/>
                  </a:lnTo>
                  <a:lnTo>
                    <a:pt x="2561" y="1389"/>
                  </a:lnTo>
                  <a:lnTo>
                    <a:pt x="2559" y="1391"/>
                  </a:lnTo>
                  <a:lnTo>
                    <a:pt x="2558" y="1394"/>
                  </a:lnTo>
                  <a:lnTo>
                    <a:pt x="2557" y="1397"/>
                  </a:lnTo>
                  <a:lnTo>
                    <a:pt x="2555" y="1405"/>
                  </a:lnTo>
                  <a:lnTo>
                    <a:pt x="2552" y="1412"/>
                  </a:lnTo>
                  <a:lnTo>
                    <a:pt x="2547" y="1418"/>
                  </a:lnTo>
                  <a:lnTo>
                    <a:pt x="2542" y="1422"/>
                  </a:lnTo>
                  <a:lnTo>
                    <a:pt x="2539" y="1427"/>
                  </a:lnTo>
                  <a:lnTo>
                    <a:pt x="2534" y="1433"/>
                  </a:lnTo>
                  <a:lnTo>
                    <a:pt x="2532" y="1441"/>
                  </a:lnTo>
                  <a:lnTo>
                    <a:pt x="2532" y="1451"/>
                  </a:lnTo>
                  <a:lnTo>
                    <a:pt x="2532" y="1464"/>
                  </a:lnTo>
                  <a:lnTo>
                    <a:pt x="2532" y="1479"/>
                  </a:lnTo>
                  <a:lnTo>
                    <a:pt x="2532" y="1488"/>
                  </a:lnTo>
                  <a:lnTo>
                    <a:pt x="2531" y="1495"/>
                  </a:lnTo>
                  <a:lnTo>
                    <a:pt x="2529" y="1500"/>
                  </a:lnTo>
                  <a:lnTo>
                    <a:pt x="2528" y="1503"/>
                  </a:lnTo>
                  <a:lnTo>
                    <a:pt x="2522" y="1512"/>
                  </a:lnTo>
                  <a:lnTo>
                    <a:pt x="2514" y="1521"/>
                  </a:lnTo>
                  <a:lnTo>
                    <a:pt x="2506" y="1532"/>
                  </a:lnTo>
                  <a:lnTo>
                    <a:pt x="2496" y="1541"/>
                  </a:lnTo>
                  <a:lnTo>
                    <a:pt x="2488" y="1552"/>
                  </a:lnTo>
                  <a:lnTo>
                    <a:pt x="2481" y="1566"/>
                  </a:lnTo>
                  <a:lnTo>
                    <a:pt x="2473" y="1579"/>
                  </a:lnTo>
                  <a:lnTo>
                    <a:pt x="2468" y="1589"/>
                  </a:lnTo>
                  <a:lnTo>
                    <a:pt x="2462" y="1594"/>
                  </a:lnTo>
                  <a:lnTo>
                    <a:pt x="2456" y="1597"/>
                  </a:lnTo>
                  <a:lnTo>
                    <a:pt x="2451" y="1598"/>
                  </a:lnTo>
                  <a:lnTo>
                    <a:pt x="2446" y="1598"/>
                  </a:lnTo>
                  <a:lnTo>
                    <a:pt x="2440" y="1598"/>
                  </a:lnTo>
                  <a:lnTo>
                    <a:pt x="2433" y="1597"/>
                  </a:lnTo>
                  <a:lnTo>
                    <a:pt x="2425" y="1596"/>
                  </a:lnTo>
                  <a:lnTo>
                    <a:pt x="2418" y="1595"/>
                  </a:lnTo>
                  <a:lnTo>
                    <a:pt x="2409" y="1595"/>
                  </a:lnTo>
                  <a:lnTo>
                    <a:pt x="2402" y="1596"/>
                  </a:lnTo>
                  <a:lnTo>
                    <a:pt x="2394" y="1597"/>
                  </a:lnTo>
                  <a:lnTo>
                    <a:pt x="2387" y="1599"/>
                  </a:lnTo>
                  <a:lnTo>
                    <a:pt x="2380" y="1603"/>
                  </a:lnTo>
                  <a:lnTo>
                    <a:pt x="2372" y="1607"/>
                  </a:lnTo>
                  <a:lnTo>
                    <a:pt x="2366" y="1611"/>
                  </a:lnTo>
                  <a:lnTo>
                    <a:pt x="2361" y="1615"/>
                  </a:lnTo>
                  <a:lnTo>
                    <a:pt x="2358" y="1617"/>
                  </a:lnTo>
                  <a:lnTo>
                    <a:pt x="2356" y="1618"/>
                  </a:lnTo>
                  <a:lnTo>
                    <a:pt x="2353" y="1618"/>
                  </a:lnTo>
                  <a:lnTo>
                    <a:pt x="2351" y="1617"/>
                  </a:lnTo>
                  <a:lnTo>
                    <a:pt x="2349" y="1616"/>
                  </a:lnTo>
                  <a:lnTo>
                    <a:pt x="2343" y="1616"/>
                  </a:lnTo>
                  <a:lnTo>
                    <a:pt x="2336" y="1617"/>
                  </a:lnTo>
                  <a:lnTo>
                    <a:pt x="2325" y="1620"/>
                  </a:lnTo>
                  <a:lnTo>
                    <a:pt x="2314" y="1622"/>
                  </a:lnTo>
                  <a:lnTo>
                    <a:pt x="2303" y="1623"/>
                  </a:lnTo>
                  <a:lnTo>
                    <a:pt x="2290" y="1624"/>
                  </a:lnTo>
                  <a:lnTo>
                    <a:pt x="2275" y="1627"/>
                  </a:lnTo>
                  <a:lnTo>
                    <a:pt x="2264" y="1629"/>
                  </a:lnTo>
                  <a:lnTo>
                    <a:pt x="2250" y="1630"/>
                  </a:lnTo>
                  <a:lnTo>
                    <a:pt x="2232" y="1633"/>
                  </a:lnTo>
                  <a:lnTo>
                    <a:pt x="2211" y="1636"/>
                  </a:lnTo>
                  <a:lnTo>
                    <a:pt x="2201" y="1639"/>
                  </a:lnTo>
                  <a:lnTo>
                    <a:pt x="2194" y="1641"/>
                  </a:lnTo>
                  <a:lnTo>
                    <a:pt x="2189" y="1643"/>
                  </a:lnTo>
                  <a:lnTo>
                    <a:pt x="2188" y="1647"/>
                  </a:lnTo>
                  <a:lnTo>
                    <a:pt x="2187" y="1651"/>
                  </a:lnTo>
                  <a:lnTo>
                    <a:pt x="2188" y="1653"/>
                  </a:lnTo>
                  <a:lnTo>
                    <a:pt x="2189" y="1655"/>
                  </a:lnTo>
                  <a:lnTo>
                    <a:pt x="2191" y="1658"/>
                  </a:lnTo>
                  <a:lnTo>
                    <a:pt x="2196" y="1665"/>
                  </a:lnTo>
                  <a:lnTo>
                    <a:pt x="2206" y="1671"/>
                  </a:lnTo>
                  <a:lnTo>
                    <a:pt x="2211" y="1674"/>
                  </a:lnTo>
                  <a:lnTo>
                    <a:pt x="2214" y="1679"/>
                  </a:lnTo>
                  <a:lnTo>
                    <a:pt x="2217" y="1689"/>
                  </a:lnTo>
                  <a:lnTo>
                    <a:pt x="2219" y="1708"/>
                  </a:lnTo>
                  <a:lnTo>
                    <a:pt x="2219" y="1711"/>
                  </a:lnTo>
                  <a:lnTo>
                    <a:pt x="2221" y="1723"/>
                  </a:lnTo>
                  <a:lnTo>
                    <a:pt x="2224" y="1736"/>
                  </a:lnTo>
                  <a:lnTo>
                    <a:pt x="2227" y="1747"/>
                  </a:lnTo>
                  <a:lnTo>
                    <a:pt x="2232" y="1756"/>
                  </a:lnTo>
                  <a:lnTo>
                    <a:pt x="2239" y="1765"/>
                  </a:lnTo>
                  <a:lnTo>
                    <a:pt x="2244" y="1768"/>
                  </a:lnTo>
                  <a:lnTo>
                    <a:pt x="2249" y="1771"/>
                  </a:lnTo>
                  <a:lnTo>
                    <a:pt x="2254" y="1773"/>
                  </a:lnTo>
                  <a:lnTo>
                    <a:pt x="2260" y="1775"/>
                  </a:lnTo>
                  <a:lnTo>
                    <a:pt x="2271" y="1779"/>
                  </a:lnTo>
                  <a:lnTo>
                    <a:pt x="2283" y="1784"/>
                  </a:lnTo>
                  <a:lnTo>
                    <a:pt x="2288" y="1786"/>
                  </a:lnTo>
                  <a:lnTo>
                    <a:pt x="2292" y="1790"/>
                  </a:lnTo>
                  <a:lnTo>
                    <a:pt x="2295" y="1793"/>
                  </a:lnTo>
                  <a:lnTo>
                    <a:pt x="2298" y="1797"/>
                  </a:lnTo>
                  <a:lnTo>
                    <a:pt x="2302" y="1811"/>
                  </a:lnTo>
                  <a:lnTo>
                    <a:pt x="2307" y="1821"/>
                  </a:lnTo>
                  <a:lnTo>
                    <a:pt x="2309" y="1825"/>
                  </a:lnTo>
                  <a:lnTo>
                    <a:pt x="2312" y="1831"/>
                  </a:lnTo>
                  <a:lnTo>
                    <a:pt x="2313" y="1836"/>
                  </a:lnTo>
                  <a:lnTo>
                    <a:pt x="2313" y="1840"/>
                  </a:lnTo>
                  <a:lnTo>
                    <a:pt x="2312" y="1844"/>
                  </a:lnTo>
                  <a:lnTo>
                    <a:pt x="2311" y="1849"/>
                  </a:lnTo>
                  <a:lnTo>
                    <a:pt x="2306" y="1859"/>
                  </a:lnTo>
                  <a:lnTo>
                    <a:pt x="2302" y="1868"/>
                  </a:lnTo>
                  <a:lnTo>
                    <a:pt x="2299" y="1878"/>
                  </a:lnTo>
                  <a:lnTo>
                    <a:pt x="2296" y="1888"/>
                  </a:lnTo>
                  <a:lnTo>
                    <a:pt x="2295" y="1897"/>
                  </a:lnTo>
                  <a:lnTo>
                    <a:pt x="2292" y="1904"/>
                  </a:lnTo>
                  <a:lnTo>
                    <a:pt x="2288" y="1910"/>
                  </a:lnTo>
                  <a:lnTo>
                    <a:pt x="2281" y="1916"/>
                  </a:lnTo>
                  <a:lnTo>
                    <a:pt x="2275" y="1918"/>
                  </a:lnTo>
                  <a:lnTo>
                    <a:pt x="2269" y="1919"/>
                  </a:lnTo>
                  <a:lnTo>
                    <a:pt x="2263" y="1919"/>
                  </a:lnTo>
                  <a:lnTo>
                    <a:pt x="2257" y="1918"/>
                  </a:lnTo>
                  <a:lnTo>
                    <a:pt x="2242" y="1913"/>
                  </a:lnTo>
                  <a:lnTo>
                    <a:pt x="2223" y="1905"/>
                  </a:lnTo>
                  <a:lnTo>
                    <a:pt x="2216" y="1904"/>
                  </a:lnTo>
                  <a:lnTo>
                    <a:pt x="2210" y="1903"/>
                  </a:lnTo>
                  <a:lnTo>
                    <a:pt x="2204" y="1904"/>
                  </a:lnTo>
                  <a:lnTo>
                    <a:pt x="2200" y="1905"/>
                  </a:lnTo>
                  <a:lnTo>
                    <a:pt x="2192" y="1910"/>
                  </a:lnTo>
                  <a:lnTo>
                    <a:pt x="2185" y="1917"/>
                  </a:lnTo>
                  <a:lnTo>
                    <a:pt x="2181" y="1919"/>
                  </a:lnTo>
                  <a:lnTo>
                    <a:pt x="2175" y="1922"/>
                  </a:lnTo>
                  <a:lnTo>
                    <a:pt x="2170" y="1924"/>
                  </a:lnTo>
                  <a:lnTo>
                    <a:pt x="2163" y="1926"/>
                  </a:lnTo>
                  <a:lnTo>
                    <a:pt x="2150" y="1929"/>
                  </a:lnTo>
                  <a:lnTo>
                    <a:pt x="2135" y="1931"/>
                  </a:lnTo>
                  <a:lnTo>
                    <a:pt x="2120" y="1935"/>
                  </a:lnTo>
                  <a:lnTo>
                    <a:pt x="2107" y="1936"/>
                  </a:lnTo>
                  <a:lnTo>
                    <a:pt x="2101" y="1937"/>
                  </a:lnTo>
                  <a:lnTo>
                    <a:pt x="2097" y="1936"/>
                  </a:lnTo>
                  <a:lnTo>
                    <a:pt x="2091" y="1936"/>
                  </a:lnTo>
                  <a:lnTo>
                    <a:pt x="2087" y="1933"/>
                  </a:lnTo>
                  <a:lnTo>
                    <a:pt x="2079" y="1931"/>
                  </a:lnTo>
                  <a:lnTo>
                    <a:pt x="2069" y="1929"/>
                  </a:lnTo>
                  <a:lnTo>
                    <a:pt x="2057" y="1929"/>
                  </a:lnTo>
                  <a:lnTo>
                    <a:pt x="2042" y="1932"/>
                  </a:lnTo>
                  <a:lnTo>
                    <a:pt x="2032" y="1933"/>
                  </a:lnTo>
                  <a:lnTo>
                    <a:pt x="2024" y="1935"/>
                  </a:lnTo>
                  <a:lnTo>
                    <a:pt x="2016" y="1933"/>
                  </a:lnTo>
                  <a:lnTo>
                    <a:pt x="2009" y="1932"/>
                  </a:lnTo>
                  <a:lnTo>
                    <a:pt x="2003" y="1930"/>
                  </a:lnTo>
                  <a:lnTo>
                    <a:pt x="1998" y="1926"/>
                  </a:lnTo>
                  <a:lnTo>
                    <a:pt x="1994" y="1923"/>
                  </a:lnTo>
                  <a:lnTo>
                    <a:pt x="1991" y="1917"/>
                  </a:lnTo>
                  <a:lnTo>
                    <a:pt x="1988" y="1912"/>
                  </a:lnTo>
                  <a:lnTo>
                    <a:pt x="1985" y="1908"/>
                  </a:lnTo>
                  <a:lnTo>
                    <a:pt x="1981" y="1906"/>
                  </a:lnTo>
                  <a:lnTo>
                    <a:pt x="1978" y="1906"/>
                  </a:lnTo>
                  <a:lnTo>
                    <a:pt x="1968" y="1906"/>
                  </a:lnTo>
                  <a:lnTo>
                    <a:pt x="1956" y="1907"/>
                  </a:lnTo>
                  <a:lnTo>
                    <a:pt x="1950" y="1907"/>
                  </a:lnTo>
                  <a:lnTo>
                    <a:pt x="1947" y="1906"/>
                  </a:lnTo>
                  <a:lnTo>
                    <a:pt x="1943" y="1904"/>
                  </a:lnTo>
                  <a:lnTo>
                    <a:pt x="1941" y="1903"/>
                  </a:lnTo>
                  <a:lnTo>
                    <a:pt x="1940" y="1900"/>
                  </a:lnTo>
                  <a:lnTo>
                    <a:pt x="1940" y="1898"/>
                  </a:lnTo>
                  <a:lnTo>
                    <a:pt x="1941" y="1895"/>
                  </a:lnTo>
                  <a:lnTo>
                    <a:pt x="1942" y="1893"/>
                  </a:lnTo>
                  <a:lnTo>
                    <a:pt x="1946" y="1889"/>
                  </a:lnTo>
                  <a:lnTo>
                    <a:pt x="1948" y="1886"/>
                  </a:lnTo>
                  <a:lnTo>
                    <a:pt x="1949" y="1884"/>
                  </a:lnTo>
                  <a:lnTo>
                    <a:pt x="1948" y="1879"/>
                  </a:lnTo>
                  <a:lnTo>
                    <a:pt x="1944" y="1875"/>
                  </a:lnTo>
                  <a:lnTo>
                    <a:pt x="1937" y="1872"/>
                  </a:lnTo>
                  <a:lnTo>
                    <a:pt x="1928" y="1868"/>
                  </a:lnTo>
                  <a:lnTo>
                    <a:pt x="1918" y="1863"/>
                  </a:lnTo>
                  <a:lnTo>
                    <a:pt x="1914" y="1860"/>
                  </a:lnTo>
                  <a:lnTo>
                    <a:pt x="1910" y="1857"/>
                  </a:lnTo>
                  <a:lnTo>
                    <a:pt x="1908" y="1854"/>
                  </a:lnTo>
                  <a:lnTo>
                    <a:pt x="1906" y="1851"/>
                  </a:lnTo>
                  <a:lnTo>
                    <a:pt x="1905" y="1844"/>
                  </a:lnTo>
                  <a:lnTo>
                    <a:pt x="1905" y="1837"/>
                  </a:lnTo>
                  <a:lnTo>
                    <a:pt x="1905" y="1834"/>
                  </a:lnTo>
                  <a:lnTo>
                    <a:pt x="1904" y="1831"/>
                  </a:lnTo>
                  <a:lnTo>
                    <a:pt x="1903" y="1830"/>
                  </a:lnTo>
                  <a:lnTo>
                    <a:pt x="1900" y="1828"/>
                  </a:lnTo>
                  <a:lnTo>
                    <a:pt x="1893" y="1826"/>
                  </a:lnTo>
                  <a:lnTo>
                    <a:pt x="1886" y="1825"/>
                  </a:lnTo>
                  <a:lnTo>
                    <a:pt x="1879" y="1824"/>
                  </a:lnTo>
                  <a:lnTo>
                    <a:pt x="1872" y="1822"/>
                  </a:lnTo>
                  <a:lnTo>
                    <a:pt x="1868" y="1821"/>
                  </a:lnTo>
                  <a:lnTo>
                    <a:pt x="1865" y="1818"/>
                  </a:lnTo>
                  <a:lnTo>
                    <a:pt x="1861" y="1815"/>
                  </a:lnTo>
                  <a:lnTo>
                    <a:pt x="1858" y="1811"/>
                  </a:lnTo>
                  <a:lnTo>
                    <a:pt x="1855" y="1807"/>
                  </a:lnTo>
                  <a:lnTo>
                    <a:pt x="1853" y="1807"/>
                  </a:lnTo>
                  <a:lnTo>
                    <a:pt x="1851" y="1809"/>
                  </a:lnTo>
                  <a:lnTo>
                    <a:pt x="1851" y="1812"/>
                  </a:lnTo>
                  <a:lnTo>
                    <a:pt x="1849" y="1815"/>
                  </a:lnTo>
                  <a:lnTo>
                    <a:pt x="1849" y="1818"/>
                  </a:lnTo>
                  <a:lnTo>
                    <a:pt x="1845" y="1831"/>
                  </a:lnTo>
                  <a:lnTo>
                    <a:pt x="1839" y="1845"/>
                  </a:lnTo>
                  <a:lnTo>
                    <a:pt x="1836" y="1848"/>
                  </a:lnTo>
                  <a:lnTo>
                    <a:pt x="1833" y="1849"/>
                  </a:lnTo>
                  <a:lnTo>
                    <a:pt x="1829" y="1849"/>
                  </a:lnTo>
                  <a:lnTo>
                    <a:pt x="1826" y="1849"/>
                  </a:lnTo>
                  <a:lnTo>
                    <a:pt x="1818" y="1848"/>
                  </a:lnTo>
                  <a:lnTo>
                    <a:pt x="1811" y="1847"/>
                  </a:lnTo>
                  <a:lnTo>
                    <a:pt x="1808" y="1847"/>
                  </a:lnTo>
                  <a:lnTo>
                    <a:pt x="1804" y="1848"/>
                  </a:lnTo>
                  <a:lnTo>
                    <a:pt x="1801" y="1851"/>
                  </a:lnTo>
                  <a:lnTo>
                    <a:pt x="1799" y="1859"/>
                  </a:lnTo>
                  <a:lnTo>
                    <a:pt x="1797" y="1866"/>
                  </a:lnTo>
                  <a:lnTo>
                    <a:pt x="1795" y="1872"/>
                  </a:lnTo>
                  <a:lnTo>
                    <a:pt x="1791" y="1876"/>
                  </a:lnTo>
                  <a:lnTo>
                    <a:pt x="1786" y="1880"/>
                  </a:lnTo>
                  <a:lnTo>
                    <a:pt x="1782" y="1885"/>
                  </a:lnTo>
                  <a:lnTo>
                    <a:pt x="1774" y="1892"/>
                  </a:lnTo>
                  <a:lnTo>
                    <a:pt x="1771" y="1897"/>
                  </a:lnTo>
                  <a:lnTo>
                    <a:pt x="1769" y="1900"/>
                  </a:lnTo>
                  <a:lnTo>
                    <a:pt x="1767" y="1905"/>
                  </a:lnTo>
                  <a:lnTo>
                    <a:pt x="1767" y="1910"/>
                  </a:lnTo>
                  <a:lnTo>
                    <a:pt x="1770" y="1917"/>
                  </a:lnTo>
                  <a:lnTo>
                    <a:pt x="1773" y="1922"/>
                  </a:lnTo>
                  <a:lnTo>
                    <a:pt x="1774" y="1925"/>
                  </a:lnTo>
                  <a:lnTo>
                    <a:pt x="1774" y="1929"/>
                  </a:lnTo>
                  <a:lnTo>
                    <a:pt x="1774" y="1933"/>
                  </a:lnTo>
                  <a:lnTo>
                    <a:pt x="1773" y="1941"/>
                  </a:lnTo>
                  <a:lnTo>
                    <a:pt x="1770" y="1956"/>
                  </a:lnTo>
                  <a:lnTo>
                    <a:pt x="1765" y="1969"/>
                  </a:lnTo>
                  <a:lnTo>
                    <a:pt x="1760" y="1980"/>
                  </a:lnTo>
                  <a:lnTo>
                    <a:pt x="1758" y="1992"/>
                  </a:lnTo>
                  <a:lnTo>
                    <a:pt x="1758" y="1995"/>
                  </a:lnTo>
                  <a:lnTo>
                    <a:pt x="1759" y="1999"/>
                  </a:lnTo>
                  <a:lnTo>
                    <a:pt x="1760" y="2001"/>
                  </a:lnTo>
                  <a:lnTo>
                    <a:pt x="1761" y="2005"/>
                  </a:lnTo>
                  <a:lnTo>
                    <a:pt x="1765" y="2008"/>
                  </a:lnTo>
                  <a:lnTo>
                    <a:pt x="1767" y="2014"/>
                  </a:lnTo>
                  <a:lnTo>
                    <a:pt x="1766" y="2015"/>
                  </a:lnTo>
                  <a:lnTo>
                    <a:pt x="1765" y="2018"/>
                  </a:lnTo>
                  <a:lnTo>
                    <a:pt x="1761" y="2019"/>
                  </a:lnTo>
                  <a:lnTo>
                    <a:pt x="1757" y="2019"/>
                  </a:lnTo>
                  <a:lnTo>
                    <a:pt x="1751" y="2019"/>
                  </a:lnTo>
                  <a:lnTo>
                    <a:pt x="1747" y="2019"/>
                  </a:lnTo>
                  <a:lnTo>
                    <a:pt x="1742" y="2020"/>
                  </a:lnTo>
                  <a:lnTo>
                    <a:pt x="1740" y="2021"/>
                  </a:lnTo>
                  <a:lnTo>
                    <a:pt x="1736" y="2025"/>
                  </a:lnTo>
                  <a:lnTo>
                    <a:pt x="1734" y="2027"/>
                  </a:lnTo>
                  <a:lnTo>
                    <a:pt x="1732" y="2032"/>
                  </a:lnTo>
                  <a:lnTo>
                    <a:pt x="1729" y="2037"/>
                  </a:lnTo>
                  <a:lnTo>
                    <a:pt x="1723" y="2052"/>
                  </a:lnTo>
                  <a:lnTo>
                    <a:pt x="1716" y="2073"/>
                  </a:lnTo>
                  <a:lnTo>
                    <a:pt x="1709" y="2095"/>
                  </a:lnTo>
                  <a:lnTo>
                    <a:pt x="1703" y="2114"/>
                  </a:lnTo>
                  <a:lnTo>
                    <a:pt x="1700" y="2122"/>
                  </a:lnTo>
                  <a:lnTo>
                    <a:pt x="1696" y="2128"/>
                  </a:lnTo>
                  <a:lnTo>
                    <a:pt x="1691" y="2134"/>
                  </a:lnTo>
                  <a:lnTo>
                    <a:pt x="1688" y="2138"/>
                  </a:lnTo>
                  <a:lnTo>
                    <a:pt x="1677" y="2146"/>
                  </a:lnTo>
                  <a:lnTo>
                    <a:pt x="1668" y="2157"/>
                  </a:lnTo>
                  <a:lnTo>
                    <a:pt x="1663" y="2162"/>
                  </a:lnTo>
                  <a:lnTo>
                    <a:pt x="1659" y="2168"/>
                  </a:lnTo>
                  <a:lnTo>
                    <a:pt x="1658" y="2172"/>
                  </a:lnTo>
                  <a:lnTo>
                    <a:pt x="1657" y="2177"/>
                  </a:lnTo>
                  <a:lnTo>
                    <a:pt x="1656" y="2185"/>
                  </a:lnTo>
                  <a:lnTo>
                    <a:pt x="1651" y="2194"/>
                  </a:lnTo>
                  <a:lnTo>
                    <a:pt x="1648" y="2197"/>
                  </a:lnTo>
                  <a:lnTo>
                    <a:pt x="1647" y="2202"/>
                  </a:lnTo>
                  <a:lnTo>
                    <a:pt x="1646" y="2208"/>
                  </a:lnTo>
                  <a:lnTo>
                    <a:pt x="1646" y="2213"/>
                  </a:lnTo>
                  <a:lnTo>
                    <a:pt x="1645" y="2223"/>
                  </a:lnTo>
                  <a:lnTo>
                    <a:pt x="1644" y="2233"/>
                  </a:lnTo>
                  <a:lnTo>
                    <a:pt x="1641" y="2237"/>
                  </a:lnTo>
                  <a:lnTo>
                    <a:pt x="1638" y="2239"/>
                  </a:lnTo>
                  <a:lnTo>
                    <a:pt x="1634" y="2241"/>
                  </a:lnTo>
                  <a:lnTo>
                    <a:pt x="1631" y="2244"/>
                  </a:lnTo>
                  <a:lnTo>
                    <a:pt x="1621" y="2245"/>
                  </a:lnTo>
                  <a:lnTo>
                    <a:pt x="1613" y="2246"/>
                  </a:lnTo>
                  <a:lnTo>
                    <a:pt x="1604" y="2246"/>
                  </a:lnTo>
                  <a:lnTo>
                    <a:pt x="1597" y="2247"/>
                  </a:lnTo>
                  <a:lnTo>
                    <a:pt x="1593" y="2248"/>
                  </a:lnTo>
                  <a:lnTo>
                    <a:pt x="1588" y="2251"/>
                  </a:lnTo>
                  <a:lnTo>
                    <a:pt x="1583" y="2254"/>
                  </a:lnTo>
                  <a:lnTo>
                    <a:pt x="1578" y="2258"/>
                  </a:lnTo>
                  <a:lnTo>
                    <a:pt x="1572" y="2264"/>
                  </a:lnTo>
                  <a:lnTo>
                    <a:pt x="1566" y="2267"/>
                  </a:lnTo>
                  <a:lnTo>
                    <a:pt x="1562" y="2269"/>
                  </a:lnTo>
                  <a:lnTo>
                    <a:pt x="1557" y="2270"/>
                  </a:lnTo>
                  <a:lnTo>
                    <a:pt x="1551" y="2270"/>
                  </a:lnTo>
                  <a:lnTo>
                    <a:pt x="1546" y="2269"/>
                  </a:lnTo>
                  <a:lnTo>
                    <a:pt x="1540" y="2265"/>
                  </a:lnTo>
                  <a:lnTo>
                    <a:pt x="1533" y="2263"/>
                  </a:lnTo>
                  <a:lnTo>
                    <a:pt x="1527" y="2262"/>
                  </a:lnTo>
                  <a:lnTo>
                    <a:pt x="1522" y="2262"/>
                  </a:lnTo>
                  <a:lnTo>
                    <a:pt x="1518" y="2263"/>
                  </a:lnTo>
                  <a:lnTo>
                    <a:pt x="1514" y="2264"/>
                  </a:lnTo>
                  <a:lnTo>
                    <a:pt x="1507" y="2266"/>
                  </a:lnTo>
                  <a:lnTo>
                    <a:pt x="1501" y="2267"/>
                  </a:lnTo>
                  <a:lnTo>
                    <a:pt x="1498" y="2267"/>
                  </a:lnTo>
                  <a:lnTo>
                    <a:pt x="1495" y="2267"/>
                  </a:lnTo>
                  <a:lnTo>
                    <a:pt x="1493" y="2266"/>
                  </a:lnTo>
                  <a:lnTo>
                    <a:pt x="1490" y="2265"/>
                  </a:lnTo>
                  <a:lnTo>
                    <a:pt x="1489" y="2263"/>
                  </a:lnTo>
                  <a:lnTo>
                    <a:pt x="1489" y="2262"/>
                  </a:lnTo>
                  <a:lnTo>
                    <a:pt x="1490" y="2259"/>
                  </a:lnTo>
                  <a:lnTo>
                    <a:pt x="1492" y="2257"/>
                  </a:lnTo>
                  <a:lnTo>
                    <a:pt x="1496" y="2252"/>
                  </a:lnTo>
                  <a:lnTo>
                    <a:pt x="1503" y="2246"/>
                  </a:lnTo>
                  <a:lnTo>
                    <a:pt x="1517" y="2232"/>
                  </a:lnTo>
                  <a:lnTo>
                    <a:pt x="1527" y="2220"/>
                  </a:lnTo>
                  <a:lnTo>
                    <a:pt x="1530" y="2216"/>
                  </a:lnTo>
                  <a:lnTo>
                    <a:pt x="1532" y="2213"/>
                  </a:lnTo>
                  <a:lnTo>
                    <a:pt x="1533" y="2209"/>
                  </a:lnTo>
                  <a:lnTo>
                    <a:pt x="1533" y="2206"/>
                  </a:lnTo>
                  <a:lnTo>
                    <a:pt x="1532" y="2200"/>
                  </a:lnTo>
                  <a:lnTo>
                    <a:pt x="1531" y="2191"/>
                  </a:lnTo>
                  <a:lnTo>
                    <a:pt x="1528" y="2184"/>
                  </a:lnTo>
                  <a:lnTo>
                    <a:pt x="1527" y="2177"/>
                  </a:lnTo>
                  <a:lnTo>
                    <a:pt x="1527" y="2174"/>
                  </a:lnTo>
                  <a:lnTo>
                    <a:pt x="1527" y="2171"/>
                  </a:lnTo>
                  <a:lnTo>
                    <a:pt x="1528" y="2169"/>
                  </a:lnTo>
                  <a:lnTo>
                    <a:pt x="1531" y="2166"/>
                  </a:lnTo>
                  <a:lnTo>
                    <a:pt x="1536" y="2162"/>
                  </a:lnTo>
                  <a:lnTo>
                    <a:pt x="1539" y="2156"/>
                  </a:lnTo>
                  <a:lnTo>
                    <a:pt x="1539" y="2153"/>
                  </a:lnTo>
                  <a:lnTo>
                    <a:pt x="1538" y="2151"/>
                  </a:lnTo>
                  <a:lnTo>
                    <a:pt x="1536" y="2149"/>
                  </a:lnTo>
                  <a:lnTo>
                    <a:pt x="1531" y="2145"/>
                  </a:lnTo>
                  <a:lnTo>
                    <a:pt x="1526" y="2143"/>
                  </a:lnTo>
                  <a:lnTo>
                    <a:pt x="1525" y="2140"/>
                  </a:lnTo>
                  <a:lnTo>
                    <a:pt x="1525" y="2136"/>
                  </a:lnTo>
                  <a:lnTo>
                    <a:pt x="1526" y="2132"/>
                  </a:lnTo>
                  <a:lnTo>
                    <a:pt x="1531" y="2122"/>
                  </a:lnTo>
                  <a:lnTo>
                    <a:pt x="1533" y="2113"/>
                  </a:lnTo>
                  <a:lnTo>
                    <a:pt x="1532" y="2112"/>
                  </a:lnTo>
                  <a:lnTo>
                    <a:pt x="1530" y="2111"/>
                  </a:lnTo>
                  <a:lnTo>
                    <a:pt x="1526" y="2109"/>
                  </a:lnTo>
                  <a:lnTo>
                    <a:pt x="1522" y="2109"/>
                  </a:lnTo>
                  <a:lnTo>
                    <a:pt x="1513" y="2111"/>
                  </a:lnTo>
                  <a:lnTo>
                    <a:pt x="1507" y="2111"/>
                  </a:lnTo>
                  <a:lnTo>
                    <a:pt x="1499" y="2111"/>
                  </a:lnTo>
                  <a:lnTo>
                    <a:pt x="1492" y="2108"/>
                  </a:lnTo>
                  <a:lnTo>
                    <a:pt x="1486" y="2105"/>
                  </a:lnTo>
                  <a:lnTo>
                    <a:pt x="1480" y="2099"/>
                  </a:lnTo>
                  <a:lnTo>
                    <a:pt x="1473" y="2088"/>
                  </a:lnTo>
                  <a:lnTo>
                    <a:pt x="1464" y="2071"/>
                  </a:lnTo>
                  <a:lnTo>
                    <a:pt x="1455" y="2051"/>
                  </a:lnTo>
                  <a:lnTo>
                    <a:pt x="1448" y="2034"/>
                  </a:lnTo>
                  <a:lnTo>
                    <a:pt x="1439" y="2019"/>
                  </a:lnTo>
                  <a:lnTo>
                    <a:pt x="1432" y="2006"/>
                  </a:lnTo>
                  <a:lnTo>
                    <a:pt x="1424" y="1994"/>
                  </a:lnTo>
                  <a:lnTo>
                    <a:pt x="1418" y="1985"/>
                  </a:lnTo>
                  <a:lnTo>
                    <a:pt x="1413" y="1975"/>
                  </a:lnTo>
                  <a:lnTo>
                    <a:pt x="1410" y="1964"/>
                  </a:lnTo>
                  <a:lnTo>
                    <a:pt x="1408" y="1955"/>
                  </a:lnTo>
                  <a:lnTo>
                    <a:pt x="1408" y="1945"/>
                  </a:lnTo>
                  <a:lnTo>
                    <a:pt x="1408" y="1943"/>
                  </a:lnTo>
                  <a:lnTo>
                    <a:pt x="1408" y="1942"/>
                  </a:lnTo>
                  <a:lnTo>
                    <a:pt x="1407" y="1941"/>
                  </a:lnTo>
                  <a:lnTo>
                    <a:pt x="1406" y="1939"/>
                  </a:lnTo>
                  <a:lnTo>
                    <a:pt x="1401" y="1938"/>
                  </a:lnTo>
                  <a:lnTo>
                    <a:pt x="1396" y="1938"/>
                  </a:lnTo>
                  <a:lnTo>
                    <a:pt x="1383" y="1938"/>
                  </a:lnTo>
                  <a:lnTo>
                    <a:pt x="1372" y="1937"/>
                  </a:lnTo>
                  <a:lnTo>
                    <a:pt x="1367" y="1936"/>
                  </a:lnTo>
                  <a:lnTo>
                    <a:pt x="1364" y="1935"/>
                  </a:lnTo>
                  <a:lnTo>
                    <a:pt x="1362" y="1931"/>
                  </a:lnTo>
                  <a:lnTo>
                    <a:pt x="1362" y="1928"/>
                  </a:lnTo>
                  <a:lnTo>
                    <a:pt x="1362" y="1918"/>
                  </a:lnTo>
                  <a:lnTo>
                    <a:pt x="1362" y="1907"/>
                  </a:lnTo>
                  <a:lnTo>
                    <a:pt x="1352" y="1889"/>
                  </a:lnTo>
                  <a:lnTo>
                    <a:pt x="1344" y="1878"/>
                  </a:lnTo>
                  <a:lnTo>
                    <a:pt x="1343" y="1868"/>
                  </a:lnTo>
                  <a:lnTo>
                    <a:pt x="1342" y="1856"/>
                  </a:lnTo>
                  <a:lnTo>
                    <a:pt x="1341" y="1843"/>
                  </a:lnTo>
                  <a:lnTo>
                    <a:pt x="1338" y="1830"/>
                  </a:lnTo>
                  <a:lnTo>
                    <a:pt x="1338" y="1824"/>
                  </a:lnTo>
                  <a:lnTo>
                    <a:pt x="1338" y="1819"/>
                  </a:lnTo>
                  <a:lnTo>
                    <a:pt x="1338" y="1815"/>
                  </a:lnTo>
                  <a:lnTo>
                    <a:pt x="1339" y="1811"/>
                  </a:lnTo>
                  <a:lnTo>
                    <a:pt x="1344" y="1803"/>
                  </a:lnTo>
                  <a:lnTo>
                    <a:pt x="1348" y="1796"/>
                  </a:lnTo>
                  <a:lnTo>
                    <a:pt x="1354" y="1785"/>
                  </a:lnTo>
                  <a:lnTo>
                    <a:pt x="1363" y="1772"/>
                  </a:lnTo>
                  <a:lnTo>
                    <a:pt x="1373" y="1758"/>
                  </a:lnTo>
                  <a:lnTo>
                    <a:pt x="1380" y="1746"/>
                  </a:lnTo>
                  <a:lnTo>
                    <a:pt x="1382" y="1742"/>
                  </a:lnTo>
                  <a:lnTo>
                    <a:pt x="1383" y="1739"/>
                  </a:lnTo>
                  <a:lnTo>
                    <a:pt x="1383" y="1735"/>
                  </a:lnTo>
                  <a:lnTo>
                    <a:pt x="1382" y="1733"/>
                  </a:lnTo>
                  <a:lnTo>
                    <a:pt x="1380" y="1730"/>
                  </a:lnTo>
                  <a:lnTo>
                    <a:pt x="1376" y="1728"/>
                  </a:lnTo>
                  <a:lnTo>
                    <a:pt x="1373" y="1725"/>
                  </a:lnTo>
                  <a:lnTo>
                    <a:pt x="1368" y="1724"/>
                  </a:lnTo>
                  <a:lnTo>
                    <a:pt x="1358" y="1722"/>
                  </a:lnTo>
                  <a:lnTo>
                    <a:pt x="1351" y="1722"/>
                  </a:lnTo>
                  <a:lnTo>
                    <a:pt x="1348" y="1723"/>
                  </a:lnTo>
                  <a:lnTo>
                    <a:pt x="1345" y="1725"/>
                  </a:lnTo>
                  <a:lnTo>
                    <a:pt x="1343" y="1729"/>
                  </a:lnTo>
                  <a:lnTo>
                    <a:pt x="1341" y="1734"/>
                  </a:lnTo>
                  <a:lnTo>
                    <a:pt x="1339" y="1737"/>
                  </a:lnTo>
                  <a:lnTo>
                    <a:pt x="1337" y="1741"/>
                  </a:lnTo>
                  <a:lnTo>
                    <a:pt x="1336" y="1742"/>
                  </a:lnTo>
                  <a:lnTo>
                    <a:pt x="1335" y="1742"/>
                  </a:lnTo>
                  <a:lnTo>
                    <a:pt x="1332" y="1737"/>
                  </a:lnTo>
                  <a:lnTo>
                    <a:pt x="1331" y="1730"/>
                  </a:lnTo>
                  <a:lnTo>
                    <a:pt x="1329" y="1722"/>
                  </a:lnTo>
                  <a:lnTo>
                    <a:pt x="1325" y="1714"/>
                  </a:lnTo>
                  <a:lnTo>
                    <a:pt x="1320" y="1703"/>
                  </a:lnTo>
                  <a:lnTo>
                    <a:pt x="1314" y="1690"/>
                  </a:lnTo>
                  <a:lnTo>
                    <a:pt x="1312" y="1683"/>
                  </a:lnTo>
                  <a:lnTo>
                    <a:pt x="1309" y="1678"/>
                  </a:lnTo>
                  <a:lnTo>
                    <a:pt x="1305" y="1673"/>
                  </a:lnTo>
                  <a:lnTo>
                    <a:pt x="1301" y="1671"/>
                  </a:lnTo>
                  <a:lnTo>
                    <a:pt x="1292" y="1668"/>
                  </a:lnTo>
                  <a:lnTo>
                    <a:pt x="1282" y="1667"/>
                  </a:lnTo>
                  <a:lnTo>
                    <a:pt x="1278" y="1667"/>
                  </a:lnTo>
                  <a:lnTo>
                    <a:pt x="1275" y="1666"/>
                  </a:lnTo>
                  <a:lnTo>
                    <a:pt x="1273" y="1662"/>
                  </a:lnTo>
                  <a:lnTo>
                    <a:pt x="1272" y="1660"/>
                  </a:lnTo>
                  <a:lnTo>
                    <a:pt x="1272" y="1652"/>
                  </a:lnTo>
                  <a:lnTo>
                    <a:pt x="1272" y="1641"/>
                  </a:lnTo>
                  <a:lnTo>
                    <a:pt x="1270" y="1636"/>
                  </a:lnTo>
                  <a:lnTo>
                    <a:pt x="1269" y="1632"/>
                  </a:lnTo>
                  <a:lnTo>
                    <a:pt x="1267" y="1627"/>
                  </a:lnTo>
                  <a:lnTo>
                    <a:pt x="1265" y="1622"/>
                  </a:lnTo>
                  <a:lnTo>
                    <a:pt x="1256" y="1613"/>
                  </a:lnTo>
                  <a:lnTo>
                    <a:pt x="1248" y="1603"/>
                  </a:lnTo>
                  <a:lnTo>
                    <a:pt x="1244" y="1598"/>
                  </a:lnTo>
                  <a:lnTo>
                    <a:pt x="1241" y="1594"/>
                  </a:lnTo>
                  <a:lnTo>
                    <a:pt x="1240" y="1589"/>
                  </a:lnTo>
                  <a:lnTo>
                    <a:pt x="1238" y="1584"/>
                  </a:lnTo>
                  <a:lnTo>
                    <a:pt x="1236" y="1573"/>
                  </a:lnTo>
                  <a:lnTo>
                    <a:pt x="1236" y="1563"/>
                  </a:lnTo>
                  <a:lnTo>
                    <a:pt x="1235" y="1558"/>
                  </a:lnTo>
                  <a:lnTo>
                    <a:pt x="1234" y="1553"/>
                  </a:lnTo>
                  <a:lnTo>
                    <a:pt x="1232" y="1550"/>
                  </a:lnTo>
                  <a:lnTo>
                    <a:pt x="1230" y="1546"/>
                  </a:lnTo>
                  <a:lnTo>
                    <a:pt x="1228" y="1542"/>
                  </a:lnTo>
                  <a:lnTo>
                    <a:pt x="1225" y="1541"/>
                  </a:lnTo>
                  <a:lnTo>
                    <a:pt x="1222" y="1540"/>
                  </a:lnTo>
                  <a:lnTo>
                    <a:pt x="1218" y="1540"/>
                  </a:lnTo>
                  <a:lnTo>
                    <a:pt x="1211" y="1540"/>
                  </a:lnTo>
                  <a:lnTo>
                    <a:pt x="1204" y="1541"/>
                  </a:lnTo>
                  <a:lnTo>
                    <a:pt x="1202" y="1541"/>
                  </a:lnTo>
                  <a:lnTo>
                    <a:pt x="1198" y="1541"/>
                  </a:lnTo>
                  <a:lnTo>
                    <a:pt x="1194" y="1540"/>
                  </a:lnTo>
                  <a:lnTo>
                    <a:pt x="1191" y="1538"/>
                  </a:lnTo>
                  <a:lnTo>
                    <a:pt x="1187" y="1535"/>
                  </a:lnTo>
                  <a:lnTo>
                    <a:pt x="1186" y="1532"/>
                  </a:lnTo>
                  <a:lnTo>
                    <a:pt x="1184" y="1528"/>
                  </a:lnTo>
                  <a:lnTo>
                    <a:pt x="1182" y="1523"/>
                  </a:lnTo>
                  <a:lnTo>
                    <a:pt x="1180" y="1512"/>
                  </a:lnTo>
                  <a:lnTo>
                    <a:pt x="1177" y="1497"/>
                  </a:lnTo>
                  <a:lnTo>
                    <a:pt x="1174" y="1489"/>
                  </a:lnTo>
                  <a:lnTo>
                    <a:pt x="1169" y="1483"/>
                  </a:lnTo>
                  <a:lnTo>
                    <a:pt x="1165" y="1477"/>
                  </a:lnTo>
                  <a:lnTo>
                    <a:pt x="1160" y="1472"/>
                  </a:lnTo>
                  <a:lnTo>
                    <a:pt x="1150" y="1463"/>
                  </a:lnTo>
                  <a:lnTo>
                    <a:pt x="1143" y="1454"/>
                  </a:lnTo>
                  <a:lnTo>
                    <a:pt x="1141" y="1450"/>
                  </a:lnTo>
                  <a:lnTo>
                    <a:pt x="1140" y="1446"/>
                  </a:lnTo>
                  <a:lnTo>
                    <a:pt x="1140" y="1443"/>
                  </a:lnTo>
                  <a:lnTo>
                    <a:pt x="1141" y="1439"/>
                  </a:lnTo>
                  <a:lnTo>
                    <a:pt x="1143" y="1432"/>
                  </a:lnTo>
                  <a:lnTo>
                    <a:pt x="1146" y="1424"/>
                  </a:lnTo>
                  <a:lnTo>
                    <a:pt x="1146" y="1419"/>
                  </a:lnTo>
                  <a:lnTo>
                    <a:pt x="1144" y="1414"/>
                  </a:lnTo>
                  <a:lnTo>
                    <a:pt x="1143" y="1410"/>
                  </a:lnTo>
                  <a:lnTo>
                    <a:pt x="1142" y="1408"/>
                  </a:lnTo>
                  <a:lnTo>
                    <a:pt x="1137" y="1402"/>
                  </a:lnTo>
                  <a:lnTo>
                    <a:pt x="1133" y="1397"/>
                  </a:lnTo>
                  <a:lnTo>
                    <a:pt x="1129" y="1394"/>
                  </a:lnTo>
                  <a:lnTo>
                    <a:pt x="1128" y="1391"/>
                  </a:lnTo>
                  <a:lnTo>
                    <a:pt x="1127" y="1388"/>
                  </a:lnTo>
                  <a:lnTo>
                    <a:pt x="1125" y="1384"/>
                  </a:lnTo>
                  <a:lnTo>
                    <a:pt x="1127" y="1368"/>
                  </a:lnTo>
                  <a:lnTo>
                    <a:pt x="1129" y="1351"/>
                  </a:lnTo>
                  <a:lnTo>
                    <a:pt x="1129" y="1347"/>
                  </a:lnTo>
                  <a:lnTo>
                    <a:pt x="1127" y="1344"/>
                  </a:lnTo>
                  <a:lnTo>
                    <a:pt x="1124" y="1342"/>
                  </a:lnTo>
                  <a:lnTo>
                    <a:pt x="1122" y="1340"/>
                  </a:lnTo>
                  <a:lnTo>
                    <a:pt x="1116" y="1339"/>
                  </a:lnTo>
                  <a:lnTo>
                    <a:pt x="1110" y="1340"/>
                  </a:lnTo>
                  <a:lnTo>
                    <a:pt x="1104" y="1343"/>
                  </a:lnTo>
                  <a:lnTo>
                    <a:pt x="1099" y="1346"/>
                  </a:lnTo>
                  <a:lnTo>
                    <a:pt x="1095" y="1351"/>
                  </a:lnTo>
                  <a:lnTo>
                    <a:pt x="1090" y="1357"/>
                  </a:lnTo>
                  <a:lnTo>
                    <a:pt x="1083" y="1371"/>
                  </a:lnTo>
                  <a:lnTo>
                    <a:pt x="1073" y="1390"/>
                  </a:lnTo>
                  <a:lnTo>
                    <a:pt x="1065" y="1409"/>
                  </a:lnTo>
                  <a:lnTo>
                    <a:pt x="1058" y="1425"/>
                  </a:lnTo>
                  <a:lnTo>
                    <a:pt x="1051" y="1437"/>
                  </a:lnTo>
                  <a:lnTo>
                    <a:pt x="1043" y="1447"/>
                  </a:lnTo>
                  <a:lnTo>
                    <a:pt x="1035" y="1457"/>
                  </a:lnTo>
                  <a:lnTo>
                    <a:pt x="1027" y="1466"/>
                  </a:lnTo>
                  <a:lnTo>
                    <a:pt x="1022" y="1469"/>
                  </a:lnTo>
                  <a:lnTo>
                    <a:pt x="1018" y="1471"/>
                  </a:lnTo>
                  <a:lnTo>
                    <a:pt x="1014" y="1472"/>
                  </a:lnTo>
                  <a:lnTo>
                    <a:pt x="1010" y="1472"/>
                  </a:lnTo>
                  <a:lnTo>
                    <a:pt x="1005" y="1471"/>
                  </a:lnTo>
                  <a:lnTo>
                    <a:pt x="1002" y="1469"/>
                  </a:lnTo>
                  <a:lnTo>
                    <a:pt x="998" y="1466"/>
                  </a:lnTo>
                  <a:lnTo>
                    <a:pt x="993" y="1464"/>
                  </a:lnTo>
                  <a:lnTo>
                    <a:pt x="990" y="1460"/>
                  </a:lnTo>
                  <a:lnTo>
                    <a:pt x="989" y="1456"/>
                  </a:lnTo>
                  <a:lnTo>
                    <a:pt x="988" y="1452"/>
                  </a:lnTo>
                  <a:lnTo>
                    <a:pt x="988" y="1449"/>
                  </a:lnTo>
                  <a:lnTo>
                    <a:pt x="990" y="1440"/>
                  </a:lnTo>
                  <a:lnTo>
                    <a:pt x="993" y="1435"/>
                  </a:lnTo>
                  <a:lnTo>
                    <a:pt x="996" y="1431"/>
                  </a:lnTo>
                  <a:lnTo>
                    <a:pt x="998" y="1427"/>
                  </a:lnTo>
                  <a:lnTo>
                    <a:pt x="997" y="1425"/>
                  </a:lnTo>
                  <a:lnTo>
                    <a:pt x="996" y="1424"/>
                  </a:lnTo>
                  <a:lnTo>
                    <a:pt x="995" y="1422"/>
                  </a:lnTo>
                  <a:lnTo>
                    <a:pt x="991" y="1421"/>
                  </a:lnTo>
                  <a:lnTo>
                    <a:pt x="985" y="1421"/>
                  </a:lnTo>
                  <a:lnTo>
                    <a:pt x="979" y="1419"/>
                  </a:lnTo>
                  <a:lnTo>
                    <a:pt x="978" y="1418"/>
                  </a:lnTo>
                  <a:lnTo>
                    <a:pt x="977" y="1416"/>
                  </a:lnTo>
                  <a:lnTo>
                    <a:pt x="976" y="1414"/>
                  </a:lnTo>
                  <a:lnTo>
                    <a:pt x="976" y="1412"/>
                  </a:lnTo>
                  <a:lnTo>
                    <a:pt x="977" y="1407"/>
                  </a:lnTo>
                  <a:lnTo>
                    <a:pt x="978" y="1400"/>
                  </a:lnTo>
                  <a:lnTo>
                    <a:pt x="982" y="1394"/>
                  </a:lnTo>
                  <a:lnTo>
                    <a:pt x="985" y="1387"/>
                  </a:lnTo>
                  <a:lnTo>
                    <a:pt x="986" y="1383"/>
                  </a:lnTo>
                  <a:lnTo>
                    <a:pt x="986" y="1381"/>
                  </a:lnTo>
                  <a:lnTo>
                    <a:pt x="986" y="1378"/>
                  </a:lnTo>
                  <a:lnTo>
                    <a:pt x="986" y="1375"/>
                  </a:lnTo>
                  <a:lnTo>
                    <a:pt x="984" y="1372"/>
                  </a:lnTo>
                  <a:lnTo>
                    <a:pt x="982" y="1369"/>
                  </a:lnTo>
                  <a:lnTo>
                    <a:pt x="978" y="1366"/>
                  </a:lnTo>
                  <a:lnTo>
                    <a:pt x="973" y="1363"/>
                  </a:lnTo>
                  <a:lnTo>
                    <a:pt x="967" y="1358"/>
                  </a:lnTo>
                  <a:lnTo>
                    <a:pt x="963" y="1355"/>
                  </a:lnTo>
                  <a:lnTo>
                    <a:pt x="958" y="1350"/>
                  </a:lnTo>
                  <a:lnTo>
                    <a:pt x="954" y="1344"/>
                  </a:lnTo>
                  <a:lnTo>
                    <a:pt x="948" y="1334"/>
                  </a:lnTo>
                  <a:lnTo>
                    <a:pt x="946" y="1325"/>
                  </a:lnTo>
                  <a:lnTo>
                    <a:pt x="945" y="1321"/>
                  </a:lnTo>
                  <a:lnTo>
                    <a:pt x="944" y="1318"/>
                  </a:lnTo>
                  <a:lnTo>
                    <a:pt x="941" y="1315"/>
                  </a:lnTo>
                  <a:lnTo>
                    <a:pt x="939" y="1314"/>
                  </a:lnTo>
                  <a:lnTo>
                    <a:pt x="932" y="1312"/>
                  </a:lnTo>
                  <a:lnTo>
                    <a:pt x="922" y="1311"/>
                  </a:lnTo>
                  <a:lnTo>
                    <a:pt x="911" y="1311"/>
                  </a:lnTo>
                  <a:lnTo>
                    <a:pt x="901" y="1308"/>
                  </a:lnTo>
                  <a:lnTo>
                    <a:pt x="890" y="1307"/>
                  </a:lnTo>
                  <a:lnTo>
                    <a:pt x="879" y="1303"/>
                  </a:lnTo>
                  <a:lnTo>
                    <a:pt x="865" y="1299"/>
                  </a:lnTo>
                  <a:lnTo>
                    <a:pt x="847" y="1290"/>
                  </a:lnTo>
                  <a:lnTo>
                    <a:pt x="831" y="1283"/>
                  </a:lnTo>
                  <a:lnTo>
                    <a:pt x="819" y="1275"/>
                  </a:lnTo>
                  <a:lnTo>
                    <a:pt x="814" y="1271"/>
                  </a:lnTo>
                  <a:lnTo>
                    <a:pt x="809" y="1268"/>
                  </a:lnTo>
                  <a:lnTo>
                    <a:pt x="806" y="1263"/>
                  </a:lnTo>
                  <a:lnTo>
                    <a:pt x="802" y="1257"/>
                  </a:lnTo>
                  <a:lnTo>
                    <a:pt x="796" y="1246"/>
                  </a:lnTo>
                  <a:lnTo>
                    <a:pt x="791" y="1236"/>
                  </a:lnTo>
                  <a:lnTo>
                    <a:pt x="789" y="1231"/>
                  </a:lnTo>
                  <a:lnTo>
                    <a:pt x="783" y="1227"/>
                  </a:lnTo>
                  <a:lnTo>
                    <a:pt x="778" y="1225"/>
                  </a:lnTo>
                  <a:lnTo>
                    <a:pt x="772" y="1224"/>
                  </a:lnTo>
                  <a:lnTo>
                    <a:pt x="769" y="1223"/>
                  </a:lnTo>
                  <a:lnTo>
                    <a:pt x="765" y="1221"/>
                  </a:lnTo>
                  <a:lnTo>
                    <a:pt x="763" y="1221"/>
                  </a:lnTo>
                  <a:lnTo>
                    <a:pt x="759" y="1223"/>
                  </a:lnTo>
                  <a:lnTo>
                    <a:pt x="757" y="1226"/>
                  </a:lnTo>
                  <a:lnTo>
                    <a:pt x="756" y="1231"/>
                  </a:lnTo>
                  <a:lnTo>
                    <a:pt x="755" y="1237"/>
                  </a:lnTo>
                  <a:lnTo>
                    <a:pt x="753" y="1243"/>
                  </a:lnTo>
                  <a:lnTo>
                    <a:pt x="752" y="1250"/>
                  </a:lnTo>
                  <a:lnTo>
                    <a:pt x="750" y="1260"/>
                  </a:lnTo>
                  <a:lnTo>
                    <a:pt x="749" y="1271"/>
                  </a:lnTo>
                  <a:lnTo>
                    <a:pt x="747" y="1283"/>
                  </a:lnTo>
                  <a:lnTo>
                    <a:pt x="747" y="1286"/>
                  </a:lnTo>
                  <a:lnTo>
                    <a:pt x="731" y="1282"/>
                  </a:lnTo>
                  <a:lnTo>
                    <a:pt x="724" y="1281"/>
                  </a:lnTo>
                  <a:lnTo>
                    <a:pt x="717" y="1277"/>
                  </a:lnTo>
                  <a:lnTo>
                    <a:pt x="707" y="1275"/>
                  </a:lnTo>
                  <a:lnTo>
                    <a:pt x="697" y="1273"/>
                  </a:lnTo>
                  <a:lnTo>
                    <a:pt x="687" y="1270"/>
                  </a:lnTo>
                  <a:lnTo>
                    <a:pt x="676" y="1268"/>
                  </a:lnTo>
                  <a:lnTo>
                    <a:pt x="662" y="1264"/>
                  </a:lnTo>
                  <a:lnTo>
                    <a:pt x="648" y="1261"/>
                  </a:lnTo>
                  <a:lnTo>
                    <a:pt x="642" y="1258"/>
                  </a:lnTo>
                  <a:lnTo>
                    <a:pt x="636" y="1256"/>
                  </a:lnTo>
                  <a:lnTo>
                    <a:pt x="631" y="1251"/>
                  </a:lnTo>
                  <a:lnTo>
                    <a:pt x="626" y="1246"/>
                  </a:lnTo>
                  <a:lnTo>
                    <a:pt x="624" y="1241"/>
                  </a:lnTo>
                  <a:lnTo>
                    <a:pt x="623" y="1235"/>
                  </a:lnTo>
                  <a:lnTo>
                    <a:pt x="623" y="1229"/>
                  </a:lnTo>
                  <a:lnTo>
                    <a:pt x="624" y="1224"/>
                  </a:lnTo>
                  <a:lnTo>
                    <a:pt x="626" y="1219"/>
                  </a:lnTo>
                  <a:lnTo>
                    <a:pt x="629" y="1216"/>
                  </a:lnTo>
                  <a:lnTo>
                    <a:pt x="633" y="1212"/>
                  </a:lnTo>
                  <a:lnTo>
                    <a:pt x="637" y="1208"/>
                  </a:lnTo>
                  <a:lnTo>
                    <a:pt x="651" y="1199"/>
                  </a:lnTo>
                  <a:lnTo>
                    <a:pt x="662" y="1191"/>
                  </a:lnTo>
                  <a:lnTo>
                    <a:pt x="665" y="1189"/>
                  </a:lnTo>
                  <a:lnTo>
                    <a:pt x="669" y="1191"/>
                  </a:lnTo>
                  <a:lnTo>
                    <a:pt x="670" y="1192"/>
                  </a:lnTo>
                  <a:lnTo>
                    <a:pt x="673" y="1194"/>
                  </a:lnTo>
                  <a:lnTo>
                    <a:pt x="675" y="1194"/>
                  </a:lnTo>
                  <a:lnTo>
                    <a:pt x="677" y="1192"/>
                  </a:lnTo>
                  <a:lnTo>
                    <a:pt x="678" y="1189"/>
                  </a:lnTo>
                  <a:lnTo>
                    <a:pt x="678" y="1185"/>
                  </a:lnTo>
                  <a:lnTo>
                    <a:pt x="677" y="1175"/>
                  </a:lnTo>
                  <a:lnTo>
                    <a:pt x="676" y="1169"/>
                  </a:lnTo>
                  <a:lnTo>
                    <a:pt x="676" y="1162"/>
                  </a:lnTo>
                  <a:lnTo>
                    <a:pt x="674" y="1154"/>
                  </a:lnTo>
                  <a:lnTo>
                    <a:pt x="671" y="1147"/>
                  </a:lnTo>
                  <a:lnTo>
                    <a:pt x="667" y="1141"/>
                  </a:lnTo>
                  <a:lnTo>
                    <a:pt x="662" y="1135"/>
                  </a:lnTo>
                  <a:lnTo>
                    <a:pt x="657" y="1128"/>
                  </a:lnTo>
                  <a:lnTo>
                    <a:pt x="653" y="1120"/>
                  </a:lnTo>
                  <a:lnTo>
                    <a:pt x="650" y="1112"/>
                  </a:lnTo>
                  <a:lnTo>
                    <a:pt x="646" y="1105"/>
                  </a:lnTo>
                  <a:lnTo>
                    <a:pt x="643" y="1097"/>
                  </a:lnTo>
                  <a:lnTo>
                    <a:pt x="640" y="1088"/>
                  </a:lnTo>
                  <a:lnTo>
                    <a:pt x="639" y="1080"/>
                  </a:lnTo>
                  <a:lnTo>
                    <a:pt x="637" y="1066"/>
                  </a:lnTo>
                  <a:lnTo>
                    <a:pt x="632" y="1052"/>
                  </a:lnTo>
                  <a:lnTo>
                    <a:pt x="629" y="1046"/>
                  </a:lnTo>
                  <a:lnTo>
                    <a:pt x="625" y="1040"/>
                  </a:lnTo>
                  <a:lnTo>
                    <a:pt x="620" y="1035"/>
                  </a:lnTo>
                  <a:lnTo>
                    <a:pt x="615" y="1030"/>
                  </a:lnTo>
                  <a:lnTo>
                    <a:pt x="606" y="1022"/>
                  </a:lnTo>
                  <a:lnTo>
                    <a:pt x="599" y="1013"/>
                  </a:lnTo>
                  <a:lnTo>
                    <a:pt x="596" y="1010"/>
                  </a:lnTo>
                  <a:lnTo>
                    <a:pt x="595" y="1005"/>
                  </a:lnTo>
                  <a:lnTo>
                    <a:pt x="595" y="1000"/>
                  </a:lnTo>
                  <a:lnTo>
                    <a:pt x="595" y="996"/>
                  </a:lnTo>
                  <a:lnTo>
                    <a:pt x="596" y="984"/>
                  </a:lnTo>
                  <a:lnTo>
                    <a:pt x="599" y="972"/>
                  </a:lnTo>
                  <a:lnTo>
                    <a:pt x="600" y="966"/>
                  </a:lnTo>
                  <a:lnTo>
                    <a:pt x="599" y="960"/>
                  </a:lnTo>
                  <a:lnTo>
                    <a:pt x="596" y="954"/>
                  </a:lnTo>
                  <a:lnTo>
                    <a:pt x="593" y="949"/>
                  </a:lnTo>
                  <a:lnTo>
                    <a:pt x="583" y="940"/>
                  </a:lnTo>
                  <a:lnTo>
                    <a:pt x="574" y="928"/>
                  </a:lnTo>
                  <a:lnTo>
                    <a:pt x="563" y="916"/>
                  </a:lnTo>
                  <a:lnTo>
                    <a:pt x="554" y="903"/>
                  </a:lnTo>
                  <a:lnTo>
                    <a:pt x="545" y="891"/>
                  </a:lnTo>
                  <a:lnTo>
                    <a:pt x="536" y="880"/>
                  </a:lnTo>
                  <a:lnTo>
                    <a:pt x="527" y="871"/>
                  </a:lnTo>
                  <a:lnTo>
                    <a:pt x="520" y="863"/>
                  </a:lnTo>
                  <a:lnTo>
                    <a:pt x="517" y="859"/>
                  </a:lnTo>
                  <a:lnTo>
                    <a:pt x="514" y="855"/>
                  </a:lnTo>
                  <a:lnTo>
                    <a:pt x="512" y="851"/>
                  </a:lnTo>
                  <a:lnTo>
                    <a:pt x="511" y="845"/>
                  </a:lnTo>
                  <a:lnTo>
                    <a:pt x="510" y="833"/>
                  </a:lnTo>
                  <a:lnTo>
                    <a:pt x="510" y="822"/>
                  </a:lnTo>
                  <a:lnTo>
                    <a:pt x="511" y="813"/>
                  </a:lnTo>
                  <a:lnTo>
                    <a:pt x="510" y="808"/>
                  </a:lnTo>
                  <a:lnTo>
                    <a:pt x="506" y="807"/>
                  </a:lnTo>
                  <a:lnTo>
                    <a:pt x="499" y="805"/>
                  </a:lnTo>
                  <a:lnTo>
                    <a:pt x="494" y="807"/>
                  </a:lnTo>
                  <a:lnTo>
                    <a:pt x="488" y="809"/>
                  </a:lnTo>
                  <a:lnTo>
                    <a:pt x="482" y="813"/>
                  </a:lnTo>
                  <a:lnTo>
                    <a:pt x="476" y="817"/>
                  </a:lnTo>
                  <a:lnTo>
                    <a:pt x="463" y="828"/>
                  </a:lnTo>
                  <a:lnTo>
                    <a:pt x="451" y="838"/>
                  </a:lnTo>
                  <a:lnTo>
                    <a:pt x="436" y="852"/>
                  </a:lnTo>
                  <a:lnTo>
                    <a:pt x="417" y="873"/>
                  </a:lnTo>
                  <a:lnTo>
                    <a:pt x="396" y="896"/>
                  </a:lnTo>
                  <a:lnTo>
                    <a:pt x="375" y="914"/>
                  </a:lnTo>
                  <a:lnTo>
                    <a:pt x="355" y="929"/>
                  </a:lnTo>
                  <a:lnTo>
                    <a:pt x="335" y="945"/>
                  </a:lnTo>
                  <a:lnTo>
                    <a:pt x="317" y="956"/>
                  </a:lnTo>
                  <a:lnTo>
                    <a:pt x="306" y="965"/>
                  </a:lnTo>
                  <a:lnTo>
                    <a:pt x="303" y="966"/>
                  </a:lnTo>
                  <a:lnTo>
                    <a:pt x="298" y="967"/>
                  </a:lnTo>
                  <a:lnTo>
                    <a:pt x="292" y="967"/>
                  </a:lnTo>
                  <a:lnTo>
                    <a:pt x="286" y="967"/>
                  </a:lnTo>
                  <a:lnTo>
                    <a:pt x="281" y="966"/>
                  </a:lnTo>
                  <a:lnTo>
                    <a:pt x="275" y="962"/>
                  </a:lnTo>
                  <a:lnTo>
                    <a:pt x="270" y="959"/>
                  </a:lnTo>
                  <a:lnTo>
                    <a:pt x="265" y="954"/>
                  </a:lnTo>
                  <a:lnTo>
                    <a:pt x="261" y="948"/>
                  </a:lnTo>
                  <a:lnTo>
                    <a:pt x="259" y="941"/>
                  </a:lnTo>
                  <a:lnTo>
                    <a:pt x="258" y="934"/>
                  </a:lnTo>
                  <a:lnTo>
                    <a:pt x="256" y="926"/>
                  </a:lnTo>
                  <a:lnTo>
                    <a:pt x="255" y="910"/>
                  </a:lnTo>
                  <a:lnTo>
                    <a:pt x="256" y="897"/>
                  </a:lnTo>
                  <a:lnTo>
                    <a:pt x="256" y="885"/>
                  </a:lnTo>
                  <a:lnTo>
                    <a:pt x="256" y="873"/>
                  </a:lnTo>
                  <a:lnTo>
                    <a:pt x="255" y="868"/>
                  </a:lnTo>
                  <a:lnTo>
                    <a:pt x="253" y="865"/>
                  </a:lnTo>
                  <a:lnTo>
                    <a:pt x="249" y="860"/>
                  </a:lnTo>
                  <a:lnTo>
                    <a:pt x="245" y="857"/>
                  </a:lnTo>
                  <a:lnTo>
                    <a:pt x="233" y="851"/>
                  </a:lnTo>
                  <a:lnTo>
                    <a:pt x="221" y="841"/>
                  </a:lnTo>
                  <a:lnTo>
                    <a:pt x="209" y="830"/>
                  </a:lnTo>
                  <a:lnTo>
                    <a:pt x="198" y="817"/>
                  </a:lnTo>
                  <a:lnTo>
                    <a:pt x="193" y="810"/>
                  </a:lnTo>
                  <a:lnTo>
                    <a:pt x="190" y="804"/>
                  </a:lnTo>
                  <a:lnTo>
                    <a:pt x="188" y="798"/>
                  </a:lnTo>
                  <a:lnTo>
                    <a:pt x="185" y="792"/>
                  </a:lnTo>
                  <a:lnTo>
                    <a:pt x="184" y="788"/>
                  </a:lnTo>
                  <a:lnTo>
                    <a:pt x="184" y="782"/>
                  </a:lnTo>
                  <a:lnTo>
                    <a:pt x="184" y="777"/>
                  </a:lnTo>
                  <a:lnTo>
                    <a:pt x="185" y="773"/>
                  </a:lnTo>
                  <a:lnTo>
                    <a:pt x="186" y="765"/>
                  </a:lnTo>
                  <a:lnTo>
                    <a:pt x="188" y="760"/>
                  </a:lnTo>
                  <a:lnTo>
                    <a:pt x="186" y="758"/>
                  </a:lnTo>
                  <a:lnTo>
                    <a:pt x="186" y="757"/>
                  </a:lnTo>
                  <a:lnTo>
                    <a:pt x="184" y="756"/>
                  </a:lnTo>
                  <a:lnTo>
                    <a:pt x="182" y="756"/>
                  </a:lnTo>
                  <a:lnTo>
                    <a:pt x="179" y="754"/>
                  </a:lnTo>
                  <a:lnTo>
                    <a:pt x="178" y="754"/>
                  </a:lnTo>
                  <a:lnTo>
                    <a:pt x="177" y="753"/>
                  </a:lnTo>
                  <a:lnTo>
                    <a:pt x="177" y="751"/>
                  </a:lnTo>
                  <a:lnTo>
                    <a:pt x="178" y="747"/>
                  </a:lnTo>
                  <a:lnTo>
                    <a:pt x="182" y="742"/>
                  </a:lnTo>
                  <a:lnTo>
                    <a:pt x="182" y="740"/>
                  </a:lnTo>
                  <a:lnTo>
                    <a:pt x="182" y="737"/>
                  </a:lnTo>
                  <a:lnTo>
                    <a:pt x="180" y="734"/>
                  </a:lnTo>
                  <a:lnTo>
                    <a:pt x="178" y="731"/>
                  </a:lnTo>
                  <a:lnTo>
                    <a:pt x="173" y="726"/>
                  </a:lnTo>
                  <a:lnTo>
                    <a:pt x="167" y="721"/>
                  </a:lnTo>
                  <a:lnTo>
                    <a:pt x="165" y="718"/>
                  </a:lnTo>
                  <a:lnTo>
                    <a:pt x="163" y="713"/>
                  </a:lnTo>
                  <a:lnTo>
                    <a:pt x="161" y="707"/>
                  </a:lnTo>
                  <a:lnTo>
                    <a:pt x="161" y="700"/>
                  </a:lnTo>
                  <a:lnTo>
                    <a:pt x="161" y="685"/>
                  </a:lnTo>
                  <a:lnTo>
                    <a:pt x="164" y="672"/>
                  </a:lnTo>
                  <a:lnTo>
                    <a:pt x="165" y="659"/>
                  </a:lnTo>
                  <a:lnTo>
                    <a:pt x="164" y="643"/>
                  </a:lnTo>
                  <a:lnTo>
                    <a:pt x="163" y="626"/>
                  </a:lnTo>
                  <a:lnTo>
                    <a:pt x="160" y="612"/>
                  </a:lnTo>
                  <a:lnTo>
                    <a:pt x="160" y="601"/>
                  </a:lnTo>
                  <a:lnTo>
                    <a:pt x="161" y="588"/>
                  </a:lnTo>
                  <a:lnTo>
                    <a:pt x="163" y="582"/>
                  </a:lnTo>
                  <a:lnTo>
                    <a:pt x="164" y="577"/>
                  </a:lnTo>
                  <a:lnTo>
                    <a:pt x="165" y="573"/>
                  </a:lnTo>
                  <a:lnTo>
                    <a:pt x="167" y="568"/>
                  </a:lnTo>
                  <a:lnTo>
                    <a:pt x="174" y="561"/>
                  </a:lnTo>
                  <a:lnTo>
                    <a:pt x="182" y="553"/>
                  </a:lnTo>
                  <a:lnTo>
                    <a:pt x="185" y="549"/>
                  </a:lnTo>
                  <a:lnTo>
                    <a:pt x="188" y="545"/>
                  </a:lnTo>
                  <a:lnTo>
                    <a:pt x="190" y="540"/>
                  </a:lnTo>
                  <a:lnTo>
                    <a:pt x="191" y="534"/>
                  </a:lnTo>
                  <a:lnTo>
                    <a:pt x="192" y="524"/>
                  </a:lnTo>
                  <a:lnTo>
                    <a:pt x="191" y="515"/>
                  </a:lnTo>
                  <a:lnTo>
                    <a:pt x="189" y="511"/>
                  </a:lnTo>
                  <a:lnTo>
                    <a:pt x="188" y="507"/>
                  </a:lnTo>
                  <a:lnTo>
                    <a:pt x="184" y="505"/>
                  </a:lnTo>
                  <a:lnTo>
                    <a:pt x="180" y="501"/>
                  </a:lnTo>
                  <a:lnTo>
                    <a:pt x="173" y="495"/>
                  </a:lnTo>
                  <a:lnTo>
                    <a:pt x="168" y="489"/>
                  </a:lnTo>
                  <a:lnTo>
                    <a:pt x="166" y="485"/>
                  </a:lnTo>
                  <a:lnTo>
                    <a:pt x="165" y="480"/>
                  </a:lnTo>
                  <a:lnTo>
                    <a:pt x="164" y="474"/>
                  </a:lnTo>
                  <a:lnTo>
                    <a:pt x="164" y="468"/>
                  </a:lnTo>
                  <a:lnTo>
                    <a:pt x="164" y="462"/>
                  </a:lnTo>
                  <a:lnTo>
                    <a:pt x="163" y="456"/>
                  </a:lnTo>
                  <a:lnTo>
                    <a:pt x="161" y="450"/>
                  </a:lnTo>
                  <a:lnTo>
                    <a:pt x="159" y="445"/>
                  </a:lnTo>
                  <a:lnTo>
                    <a:pt x="155" y="439"/>
                  </a:lnTo>
                  <a:lnTo>
                    <a:pt x="152" y="435"/>
                  </a:lnTo>
                  <a:lnTo>
                    <a:pt x="146" y="430"/>
                  </a:lnTo>
                  <a:lnTo>
                    <a:pt x="140" y="425"/>
                  </a:lnTo>
                  <a:lnTo>
                    <a:pt x="127" y="414"/>
                  </a:lnTo>
                  <a:lnTo>
                    <a:pt x="116" y="405"/>
                  </a:lnTo>
                  <a:lnTo>
                    <a:pt x="109" y="398"/>
                  </a:lnTo>
                  <a:lnTo>
                    <a:pt x="104" y="389"/>
                  </a:lnTo>
                  <a:lnTo>
                    <a:pt x="102" y="381"/>
                  </a:lnTo>
                  <a:lnTo>
                    <a:pt x="102" y="372"/>
                  </a:lnTo>
                  <a:lnTo>
                    <a:pt x="102" y="366"/>
                  </a:lnTo>
                  <a:lnTo>
                    <a:pt x="102" y="359"/>
                  </a:lnTo>
                  <a:lnTo>
                    <a:pt x="101" y="351"/>
                  </a:lnTo>
                  <a:lnTo>
                    <a:pt x="98" y="343"/>
                  </a:lnTo>
                  <a:lnTo>
                    <a:pt x="95" y="336"/>
                  </a:lnTo>
                  <a:lnTo>
                    <a:pt x="91" y="330"/>
                  </a:lnTo>
                  <a:lnTo>
                    <a:pt x="88" y="326"/>
                  </a:lnTo>
                  <a:lnTo>
                    <a:pt x="84" y="324"/>
                  </a:lnTo>
                  <a:lnTo>
                    <a:pt x="81" y="323"/>
                  </a:lnTo>
                  <a:lnTo>
                    <a:pt x="77" y="323"/>
                  </a:lnTo>
                  <a:lnTo>
                    <a:pt x="73" y="324"/>
                  </a:lnTo>
                  <a:lnTo>
                    <a:pt x="70" y="325"/>
                  </a:lnTo>
                  <a:lnTo>
                    <a:pt x="63" y="330"/>
                  </a:lnTo>
                  <a:lnTo>
                    <a:pt x="53" y="335"/>
                  </a:lnTo>
                  <a:lnTo>
                    <a:pt x="44" y="340"/>
                  </a:lnTo>
                  <a:lnTo>
                    <a:pt x="37" y="342"/>
                  </a:lnTo>
                  <a:lnTo>
                    <a:pt x="31" y="341"/>
                  </a:lnTo>
                  <a:lnTo>
                    <a:pt x="22" y="338"/>
                  </a:lnTo>
                  <a:lnTo>
                    <a:pt x="14" y="335"/>
                  </a:lnTo>
                  <a:lnTo>
                    <a:pt x="4" y="329"/>
                  </a:lnTo>
                  <a:lnTo>
                    <a:pt x="2" y="324"/>
                  </a:lnTo>
                  <a:lnTo>
                    <a:pt x="0" y="321"/>
                  </a:lnTo>
                  <a:lnTo>
                    <a:pt x="0" y="317"/>
                  </a:lnTo>
                  <a:lnTo>
                    <a:pt x="1" y="313"/>
                  </a:lnTo>
                  <a:lnTo>
                    <a:pt x="7" y="307"/>
                  </a:lnTo>
                  <a:lnTo>
                    <a:pt x="14" y="302"/>
                  </a:lnTo>
                  <a:lnTo>
                    <a:pt x="22" y="296"/>
                  </a:lnTo>
                  <a:lnTo>
                    <a:pt x="31" y="286"/>
                  </a:lnTo>
                  <a:lnTo>
                    <a:pt x="34" y="281"/>
                  </a:lnTo>
                  <a:lnTo>
                    <a:pt x="37" y="277"/>
                  </a:lnTo>
                  <a:lnTo>
                    <a:pt x="39" y="272"/>
                  </a:lnTo>
                  <a:lnTo>
                    <a:pt x="39" y="267"/>
                  </a:lnTo>
                  <a:lnTo>
                    <a:pt x="40" y="256"/>
                  </a:lnTo>
                  <a:lnTo>
                    <a:pt x="40" y="243"/>
                  </a:lnTo>
                  <a:lnTo>
                    <a:pt x="40" y="237"/>
                  </a:lnTo>
                  <a:lnTo>
                    <a:pt x="39" y="231"/>
                  </a:lnTo>
                  <a:lnTo>
                    <a:pt x="38" y="227"/>
                  </a:lnTo>
                  <a:lnTo>
                    <a:pt x="35" y="222"/>
                  </a:lnTo>
                  <a:lnTo>
                    <a:pt x="28" y="215"/>
                  </a:lnTo>
                  <a:lnTo>
                    <a:pt x="23" y="208"/>
                  </a:lnTo>
                  <a:lnTo>
                    <a:pt x="22" y="204"/>
                  </a:lnTo>
                  <a:lnTo>
                    <a:pt x="22" y="200"/>
                  </a:lnTo>
                  <a:lnTo>
                    <a:pt x="23" y="198"/>
                  </a:lnTo>
                  <a:lnTo>
                    <a:pt x="27" y="197"/>
                  </a:lnTo>
                  <a:lnTo>
                    <a:pt x="35" y="196"/>
                  </a:lnTo>
                  <a:lnTo>
                    <a:pt x="44" y="197"/>
                  </a:lnTo>
                  <a:lnTo>
                    <a:pt x="53" y="198"/>
                  </a:lnTo>
                  <a:lnTo>
                    <a:pt x="63" y="197"/>
                  </a:lnTo>
                  <a:lnTo>
                    <a:pt x="72" y="195"/>
                  </a:lnTo>
                  <a:lnTo>
                    <a:pt x="78" y="193"/>
                  </a:lnTo>
                  <a:lnTo>
                    <a:pt x="81" y="195"/>
                  </a:lnTo>
                  <a:lnTo>
                    <a:pt x="82" y="196"/>
                  </a:lnTo>
                  <a:lnTo>
                    <a:pt x="84" y="198"/>
                  </a:lnTo>
                  <a:lnTo>
                    <a:pt x="88" y="203"/>
                  </a:lnTo>
                  <a:lnTo>
                    <a:pt x="95" y="214"/>
                  </a:lnTo>
                  <a:lnTo>
                    <a:pt x="104" y="225"/>
                  </a:lnTo>
                  <a:lnTo>
                    <a:pt x="109" y="231"/>
                  </a:lnTo>
                  <a:lnTo>
                    <a:pt x="115" y="237"/>
                  </a:lnTo>
                  <a:lnTo>
                    <a:pt x="121" y="242"/>
                  </a:lnTo>
                  <a:lnTo>
                    <a:pt x="128" y="246"/>
                  </a:lnTo>
                  <a:lnTo>
                    <a:pt x="140" y="252"/>
                  </a:lnTo>
                  <a:lnTo>
                    <a:pt x="151" y="256"/>
                  </a:lnTo>
                  <a:lnTo>
                    <a:pt x="160" y="261"/>
                  </a:lnTo>
                  <a:lnTo>
                    <a:pt x="168" y="267"/>
                  </a:lnTo>
                  <a:lnTo>
                    <a:pt x="177" y="272"/>
                  </a:lnTo>
                  <a:lnTo>
                    <a:pt x="184" y="274"/>
                  </a:lnTo>
                  <a:lnTo>
                    <a:pt x="186" y="273"/>
                  </a:lnTo>
                  <a:lnTo>
                    <a:pt x="189" y="272"/>
                  </a:lnTo>
                  <a:lnTo>
                    <a:pt x="191" y="268"/>
                  </a:lnTo>
                  <a:lnTo>
                    <a:pt x="192" y="263"/>
                  </a:lnTo>
                  <a:lnTo>
                    <a:pt x="193" y="253"/>
                  </a:lnTo>
                  <a:lnTo>
                    <a:pt x="196" y="241"/>
                  </a:lnTo>
                  <a:lnTo>
                    <a:pt x="197" y="236"/>
                  </a:lnTo>
                  <a:lnTo>
                    <a:pt x="199" y="231"/>
                  </a:lnTo>
                  <a:lnTo>
                    <a:pt x="202" y="227"/>
                  </a:lnTo>
                  <a:lnTo>
                    <a:pt x="207" y="223"/>
                  </a:lnTo>
                  <a:lnTo>
                    <a:pt x="211" y="221"/>
                  </a:lnTo>
                  <a:lnTo>
                    <a:pt x="216" y="220"/>
                  </a:lnTo>
                  <a:lnTo>
                    <a:pt x="222" y="220"/>
                  </a:lnTo>
                  <a:lnTo>
                    <a:pt x="227" y="222"/>
                  </a:lnTo>
                  <a:lnTo>
                    <a:pt x="231" y="224"/>
                  </a:lnTo>
                  <a:lnTo>
                    <a:pt x="236" y="229"/>
                  </a:lnTo>
                  <a:lnTo>
                    <a:pt x="239" y="234"/>
                  </a:lnTo>
                  <a:lnTo>
                    <a:pt x="241" y="240"/>
                  </a:lnTo>
                  <a:lnTo>
                    <a:pt x="246" y="253"/>
                  </a:lnTo>
                  <a:lnTo>
                    <a:pt x="251" y="265"/>
                  </a:lnTo>
                  <a:lnTo>
                    <a:pt x="254" y="271"/>
                  </a:lnTo>
                  <a:lnTo>
                    <a:pt x="258" y="275"/>
                  </a:lnTo>
                  <a:lnTo>
                    <a:pt x="262" y="280"/>
                  </a:lnTo>
                  <a:lnTo>
                    <a:pt x="266" y="283"/>
                  </a:lnTo>
                  <a:lnTo>
                    <a:pt x="277" y="286"/>
                  </a:lnTo>
                  <a:lnTo>
                    <a:pt x="287" y="288"/>
                  </a:lnTo>
                  <a:lnTo>
                    <a:pt x="298" y="290"/>
                  </a:lnTo>
                  <a:lnTo>
                    <a:pt x="308" y="292"/>
                  </a:lnTo>
                  <a:lnTo>
                    <a:pt x="314" y="293"/>
                  </a:lnTo>
                  <a:lnTo>
                    <a:pt x="318" y="293"/>
                  </a:lnTo>
                  <a:lnTo>
                    <a:pt x="323" y="293"/>
                  </a:lnTo>
                  <a:lnTo>
                    <a:pt x="327" y="291"/>
                  </a:lnTo>
                  <a:lnTo>
                    <a:pt x="330" y="288"/>
                  </a:lnTo>
                  <a:lnTo>
                    <a:pt x="334" y="285"/>
                  </a:lnTo>
                  <a:lnTo>
                    <a:pt x="336" y="279"/>
                  </a:lnTo>
                  <a:lnTo>
                    <a:pt x="337" y="272"/>
                  </a:lnTo>
                  <a:lnTo>
                    <a:pt x="337" y="254"/>
                  </a:lnTo>
                  <a:lnTo>
                    <a:pt x="336" y="234"/>
                  </a:lnTo>
                  <a:lnTo>
                    <a:pt x="333" y="214"/>
                  </a:lnTo>
                  <a:lnTo>
                    <a:pt x="328" y="196"/>
                  </a:lnTo>
                  <a:lnTo>
                    <a:pt x="323" y="179"/>
                  </a:lnTo>
                  <a:lnTo>
                    <a:pt x="319" y="161"/>
                  </a:lnTo>
                  <a:lnTo>
                    <a:pt x="319" y="154"/>
                  </a:lnTo>
                  <a:lnTo>
                    <a:pt x="319" y="147"/>
                  </a:lnTo>
                  <a:lnTo>
                    <a:pt x="321" y="141"/>
                  </a:lnTo>
                  <a:lnTo>
                    <a:pt x="322" y="136"/>
                  </a:lnTo>
                  <a:lnTo>
                    <a:pt x="325" y="133"/>
                  </a:lnTo>
                  <a:lnTo>
                    <a:pt x="331" y="130"/>
                  </a:lnTo>
                  <a:lnTo>
                    <a:pt x="338" y="128"/>
                  </a:lnTo>
                  <a:lnTo>
                    <a:pt x="347" y="126"/>
                  </a:lnTo>
                  <a:lnTo>
                    <a:pt x="363" y="122"/>
                  </a:lnTo>
                  <a:lnTo>
                    <a:pt x="378" y="120"/>
                  </a:lnTo>
                  <a:lnTo>
                    <a:pt x="387" y="117"/>
                  </a:lnTo>
                  <a:lnTo>
                    <a:pt x="398" y="114"/>
                  </a:lnTo>
                  <a:lnTo>
                    <a:pt x="401" y="110"/>
                  </a:lnTo>
                  <a:lnTo>
                    <a:pt x="405" y="105"/>
                  </a:lnTo>
                  <a:lnTo>
                    <a:pt x="407" y="101"/>
                  </a:lnTo>
                  <a:lnTo>
                    <a:pt x="407" y="94"/>
                  </a:lnTo>
                  <a:lnTo>
                    <a:pt x="407" y="83"/>
                  </a:lnTo>
                  <a:lnTo>
                    <a:pt x="407" y="73"/>
                  </a:lnTo>
                  <a:lnTo>
                    <a:pt x="407" y="61"/>
                  </a:lnTo>
                  <a:lnTo>
                    <a:pt x="407" y="52"/>
                  </a:lnTo>
                  <a:lnTo>
                    <a:pt x="407" y="41"/>
                  </a:lnTo>
                  <a:lnTo>
                    <a:pt x="407" y="36"/>
                  </a:lnTo>
                  <a:lnTo>
                    <a:pt x="409" y="35"/>
                  </a:lnTo>
                  <a:lnTo>
                    <a:pt x="410" y="35"/>
                  </a:lnTo>
                  <a:lnTo>
                    <a:pt x="413" y="36"/>
                  </a:lnTo>
                  <a:lnTo>
                    <a:pt x="417" y="39"/>
                  </a:lnTo>
                  <a:lnTo>
                    <a:pt x="429" y="42"/>
                  </a:lnTo>
                  <a:lnTo>
                    <a:pt x="441" y="45"/>
                  </a:lnTo>
                  <a:lnTo>
                    <a:pt x="455" y="46"/>
                  </a:lnTo>
                  <a:lnTo>
                    <a:pt x="472" y="47"/>
                  </a:lnTo>
                  <a:lnTo>
                    <a:pt x="479" y="48"/>
                  </a:lnTo>
                  <a:lnTo>
                    <a:pt x="485" y="48"/>
                  </a:lnTo>
                  <a:lnTo>
                    <a:pt x="489" y="47"/>
                  </a:lnTo>
                  <a:lnTo>
                    <a:pt x="493" y="46"/>
                  </a:lnTo>
                  <a:lnTo>
                    <a:pt x="500" y="41"/>
                  </a:lnTo>
                  <a:lnTo>
                    <a:pt x="507" y="35"/>
                  </a:lnTo>
                  <a:lnTo>
                    <a:pt x="511" y="33"/>
                  </a:lnTo>
                  <a:lnTo>
                    <a:pt x="516" y="31"/>
                  </a:lnTo>
                  <a:lnTo>
                    <a:pt x="519" y="31"/>
                  </a:lnTo>
                  <a:lnTo>
                    <a:pt x="523" y="32"/>
                  </a:lnTo>
                  <a:lnTo>
                    <a:pt x="530" y="34"/>
                  </a:lnTo>
                  <a:lnTo>
                    <a:pt x="538" y="38"/>
                  </a:lnTo>
                  <a:lnTo>
                    <a:pt x="542" y="38"/>
                  </a:lnTo>
                  <a:lnTo>
                    <a:pt x="547" y="36"/>
                  </a:lnTo>
                  <a:lnTo>
                    <a:pt x="552" y="35"/>
                  </a:lnTo>
                  <a:lnTo>
                    <a:pt x="558" y="33"/>
                  </a:lnTo>
                  <a:lnTo>
                    <a:pt x="573" y="27"/>
                  </a:lnTo>
                  <a:lnTo>
                    <a:pt x="589" y="19"/>
                  </a:lnTo>
                  <a:lnTo>
                    <a:pt x="601" y="13"/>
                  </a:lnTo>
                  <a:lnTo>
                    <a:pt x="613" y="7"/>
                  </a:lnTo>
                  <a:lnTo>
                    <a:pt x="619" y="3"/>
                  </a:lnTo>
                  <a:lnTo>
                    <a:pt x="623" y="0"/>
                  </a:lnTo>
                  <a:lnTo>
                    <a:pt x="624" y="0"/>
                  </a:lnTo>
                  <a:lnTo>
                    <a:pt x="626" y="0"/>
                  </a:lnTo>
                  <a:lnTo>
                    <a:pt x="627" y="1"/>
                  </a:lnTo>
                  <a:lnTo>
                    <a:pt x="631" y="3"/>
                  </a:lnTo>
                  <a:lnTo>
                    <a:pt x="633" y="4"/>
                  </a:lnTo>
                  <a:lnTo>
                    <a:pt x="637" y="7"/>
                  </a:lnTo>
                  <a:lnTo>
                    <a:pt x="642" y="7"/>
                  </a:lnTo>
                  <a:lnTo>
                    <a:pt x="645" y="7"/>
                  </a:lnTo>
                  <a:lnTo>
                    <a:pt x="653" y="8"/>
                  </a:lnTo>
                  <a:lnTo>
                    <a:pt x="662" y="10"/>
                  </a:lnTo>
                  <a:lnTo>
                    <a:pt x="665" y="13"/>
                  </a:lnTo>
                  <a:lnTo>
                    <a:pt x="669" y="16"/>
                  </a:lnTo>
                  <a:lnTo>
                    <a:pt x="670" y="21"/>
                  </a:lnTo>
                  <a:lnTo>
                    <a:pt x="671" y="26"/>
                  </a:lnTo>
                  <a:lnTo>
                    <a:pt x="671" y="39"/>
                  </a:lnTo>
                  <a:lnTo>
                    <a:pt x="673" y="52"/>
                  </a:lnTo>
                  <a:lnTo>
                    <a:pt x="674" y="65"/>
                  </a:lnTo>
                  <a:lnTo>
                    <a:pt x="677" y="77"/>
                  </a:lnTo>
                  <a:lnTo>
                    <a:pt x="687" y="97"/>
                  </a:lnTo>
                  <a:lnTo>
                    <a:pt x="692" y="111"/>
                  </a:lnTo>
                  <a:lnTo>
                    <a:pt x="692" y="118"/>
                  </a:lnTo>
                  <a:lnTo>
                    <a:pt x="689" y="124"/>
                  </a:lnTo>
                  <a:lnTo>
                    <a:pt x="688" y="132"/>
                  </a:lnTo>
                  <a:lnTo>
                    <a:pt x="686" y="139"/>
                  </a:lnTo>
                  <a:lnTo>
                    <a:pt x="683" y="145"/>
                  </a:lnTo>
                  <a:lnTo>
                    <a:pt x="683" y="151"/>
                  </a:lnTo>
                  <a:lnTo>
                    <a:pt x="683" y="153"/>
                  </a:lnTo>
                  <a:lnTo>
                    <a:pt x="686" y="155"/>
                  </a:lnTo>
                  <a:lnTo>
                    <a:pt x="688" y="159"/>
                  </a:lnTo>
                  <a:lnTo>
                    <a:pt x="692" y="161"/>
                  </a:lnTo>
                  <a:lnTo>
                    <a:pt x="699" y="168"/>
                  </a:lnTo>
                  <a:lnTo>
                    <a:pt x="705" y="177"/>
                  </a:lnTo>
                  <a:lnTo>
                    <a:pt x="707" y="181"/>
                  </a:lnTo>
                  <a:lnTo>
                    <a:pt x="709" y="187"/>
                  </a:lnTo>
                  <a:lnTo>
                    <a:pt x="711" y="195"/>
                  </a:lnTo>
                  <a:lnTo>
                    <a:pt x="711" y="202"/>
                  </a:lnTo>
                  <a:lnTo>
                    <a:pt x="711" y="217"/>
                  </a:lnTo>
                  <a:lnTo>
                    <a:pt x="711" y="229"/>
                  </a:lnTo>
                  <a:lnTo>
                    <a:pt x="712" y="234"/>
                  </a:lnTo>
                  <a:lnTo>
                    <a:pt x="713" y="237"/>
                  </a:lnTo>
                  <a:lnTo>
                    <a:pt x="714" y="241"/>
                  </a:lnTo>
                  <a:lnTo>
                    <a:pt x="717" y="244"/>
                  </a:lnTo>
                  <a:lnTo>
                    <a:pt x="722" y="249"/>
                  </a:lnTo>
                  <a:lnTo>
                    <a:pt x="730" y="253"/>
                  </a:lnTo>
                  <a:lnTo>
                    <a:pt x="737" y="259"/>
                  </a:lnTo>
                  <a:lnTo>
                    <a:pt x="741" y="266"/>
                  </a:lnTo>
                  <a:lnTo>
                    <a:pt x="746" y="272"/>
                  </a:lnTo>
                  <a:lnTo>
                    <a:pt x="752" y="277"/>
                  </a:lnTo>
                  <a:lnTo>
                    <a:pt x="759" y="280"/>
                  </a:lnTo>
                  <a:lnTo>
                    <a:pt x="766" y="284"/>
                  </a:lnTo>
                  <a:lnTo>
                    <a:pt x="777" y="288"/>
                  </a:lnTo>
                  <a:lnTo>
                    <a:pt x="790" y="298"/>
                  </a:lnTo>
                  <a:lnTo>
                    <a:pt x="803" y="307"/>
                  </a:lnTo>
                  <a:lnTo>
                    <a:pt x="814" y="317"/>
                  </a:lnTo>
                  <a:lnTo>
                    <a:pt x="831" y="335"/>
                  </a:lnTo>
                  <a:lnTo>
                    <a:pt x="846" y="349"/>
                  </a:lnTo>
                  <a:lnTo>
                    <a:pt x="851" y="350"/>
                  </a:lnTo>
                  <a:lnTo>
                    <a:pt x="856" y="351"/>
                  </a:lnTo>
                  <a:lnTo>
                    <a:pt x="862" y="353"/>
                  </a:lnTo>
                  <a:lnTo>
                    <a:pt x="867" y="353"/>
                  </a:lnTo>
                  <a:lnTo>
                    <a:pt x="881" y="351"/>
                  </a:lnTo>
                  <a:lnTo>
                    <a:pt x="894" y="348"/>
                  </a:lnTo>
                  <a:lnTo>
                    <a:pt x="913" y="342"/>
                  </a:lnTo>
                  <a:lnTo>
                    <a:pt x="925" y="337"/>
                  </a:lnTo>
                  <a:lnTo>
                    <a:pt x="928" y="335"/>
                  </a:lnTo>
                  <a:lnTo>
                    <a:pt x="932" y="332"/>
                  </a:lnTo>
                  <a:lnTo>
                    <a:pt x="936" y="330"/>
                  </a:lnTo>
                  <a:lnTo>
                    <a:pt x="945" y="330"/>
                  </a:lnTo>
                  <a:lnTo>
                    <a:pt x="954" y="329"/>
                  </a:lnTo>
                  <a:lnTo>
                    <a:pt x="963" y="328"/>
                  </a:lnTo>
                  <a:lnTo>
                    <a:pt x="966" y="325"/>
                  </a:lnTo>
                  <a:lnTo>
                    <a:pt x="970" y="323"/>
                  </a:lnTo>
                  <a:lnTo>
                    <a:pt x="972" y="318"/>
                  </a:lnTo>
                  <a:lnTo>
                    <a:pt x="973" y="313"/>
                  </a:lnTo>
                  <a:lnTo>
                    <a:pt x="974" y="303"/>
                  </a:lnTo>
                  <a:lnTo>
                    <a:pt x="978" y="292"/>
                  </a:lnTo>
                  <a:lnTo>
                    <a:pt x="979" y="288"/>
                  </a:lnTo>
                  <a:lnTo>
                    <a:pt x="982" y="286"/>
                  </a:lnTo>
                  <a:lnTo>
                    <a:pt x="984" y="285"/>
                  </a:lnTo>
                  <a:lnTo>
                    <a:pt x="988" y="285"/>
                  </a:lnTo>
                  <a:lnTo>
                    <a:pt x="997" y="288"/>
                  </a:lnTo>
                  <a:lnTo>
                    <a:pt x="1008" y="293"/>
                  </a:lnTo>
                  <a:lnTo>
                    <a:pt x="1013" y="297"/>
                  </a:lnTo>
                  <a:lnTo>
                    <a:pt x="1017" y="300"/>
                  </a:lnTo>
                  <a:lnTo>
                    <a:pt x="1021" y="305"/>
                  </a:lnTo>
                  <a:lnTo>
                    <a:pt x="1024" y="311"/>
                  </a:lnTo>
                  <a:lnTo>
                    <a:pt x="1028" y="317"/>
                  </a:lnTo>
                  <a:lnTo>
                    <a:pt x="1032" y="322"/>
                  </a:lnTo>
                  <a:lnTo>
                    <a:pt x="1035" y="326"/>
                  </a:lnTo>
                  <a:lnTo>
                    <a:pt x="1040" y="330"/>
                  </a:lnTo>
                  <a:lnTo>
                    <a:pt x="1045" y="334"/>
                  </a:lnTo>
                  <a:lnTo>
                    <a:pt x="1049" y="335"/>
                  </a:lnTo>
                  <a:lnTo>
                    <a:pt x="1055" y="336"/>
                  </a:lnTo>
                  <a:lnTo>
                    <a:pt x="1061" y="335"/>
                  </a:lnTo>
                  <a:lnTo>
                    <a:pt x="1073" y="331"/>
                  </a:lnTo>
                  <a:lnTo>
                    <a:pt x="1084" y="326"/>
                  </a:lnTo>
                  <a:lnTo>
                    <a:pt x="1089" y="324"/>
                  </a:lnTo>
                  <a:lnTo>
                    <a:pt x="1095" y="322"/>
                  </a:lnTo>
                  <a:lnTo>
                    <a:pt x="1100" y="319"/>
                  </a:lnTo>
                  <a:lnTo>
                    <a:pt x="1106" y="319"/>
                  </a:lnTo>
                  <a:lnTo>
                    <a:pt x="1121" y="318"/>
                  </a:lnTo>
                  <a:lnTo>
                    <a:pt x="1134" y="316"/>
                  </a:lnTo>
                  <a:lnTo>
                    <a:pt x="1140" y="313"/>
                  </a:lnTo>
                  <a:lnTo>
                    <a:pt x="1143" y="311"/>
                  </a:lnTo>
                  <a:lnTo>
                    <a:pt x="1147" y="309"/>
                  </a:lnTo>
                  <a:lnTo>
                    <a:pt x="1149" y="305"/>
                  </a:lnTo>
                  <a:lnTo>
                    <a:pt x="1152" y="297"/>
                  </a:lnTo>
                  <a:lnTo>
                    <a:pt x="1156" y="287"/>
                  </a:lnTo>
                  <a:lnTo>
                    <a:pt x="1160" y="283"/>
                  </a:lnTo>
                  <a:lnTo>
                    <a:pt x="1163" y="279"/>
                  </a:lnTo>
                  <a:lnTo>
                    <a:pt x="1169" y="275"/>
                  </a:lnTo>
                  <a:lnTo>
                    <a:pt x="1175" y="272"/>
                  </a:lnTo>
                  <a:lnTo>
                    <a:pt x="1185" y="268"/>
                  </a:lnTo>
                  <a:lnTo>
                    <a:pt x="1196" y="266"/>
                  </a:lnTo>
                  <a:lnTo>
                    <a:pt x="1207" y="263"/>
                  </a:lnTo>
                  <a:lnTo>
                    <a:pt x="1218" y="261"/>
                  </a:lnTo>
                  <a:lnTo>
                    <a:pt x="1225" y="260"/>
                  </a:lnTo>
                  <a:lnTo>
                    <a:pt x="1229" y="260"/>
                  </a:lnTo>
                  <a:lnTo>
                    <a:pt x="1229" y="261"/>
                  </a:lnTo>
                  <a:lnTo>
                    <a:pt x="1228" y="267"/>
                  </a:lnTo>
                  <a:lnTo>
                    <a:pt x="1225" y="273"/>
                  </a:lnTo>
                  <a:lnTo>
                    <a:pt x="1224" y="280"/>
                  </a:lnTo>
                  <a:lnTo>
                    <a:pt x="1224" y="287"/>
                  </a:lnTo>
                  <a:lnTo>
                    <a:pt x="1226" y="293"/>
                  </a:lnTo>
                  <a:lnTo>
                    <a:pt x="1230" y="300"/>
                  </a:lnTo>
                  <a:lnTo>
                    <a:pt x="1232" y="307"/>
                  </a:lnTo>
                  <a:lnTo>
                    <a:pt x="1232" y="313"/>
                  </a:lnTo>
                  <a:lnTo>
                    <a:pt x="1232" y="321"/>
                  </a:lnTo>
                  <a:lnTo>
                    <a:pt x="1234" y="326"/>
                  </a:lnTo>
                  <a:lnTo>
                    <a:pt x="1235" y="332"/>
                  </a:lnTo>
                  <a:lnTo>
                    <a:pt x="1238" y="337"/>
                  </a:lnTo>
                  <a:lnTo>
                    <a:pt x="1244" y="343"/>
                  </a:lnTo>
                  <a:lnTo>
                    <a:pt x="1254" y="350"/>
                  </a:lnTo>
                  <a:lnTo>
                    <a:pt x="1265" y="359"/>
                  </a:lnTo>
                  <a:lnTo>
                    <a:pt x="1276" y="367"/>
                  </a:lnTo>
                  <a:lnTo>
                    <a:pt x="1285" y="375"/>
                  </a:lnTo>
                  <a:lnTo>
                    <a:pt x="1291" y="382"/>
                  </a:lnTo>
                  <a:lnTo>
                    <a:pt x="1297" y="387"/>
                  </a:lnTo>
                  <a:lnTo>
                    <a:pt x="1304" y="391"/>
                  </a:lnTo>
                  <a:lnTo>
                    <a:pt x="1312" y="392"/>
                  </a:lnTo>
                  <a:lnTo>
                    <a:pt x="1322" y="392"/>
                  </a:lnTo>
                  <a:lnTo>
                    <a:pt x="1332" y="393"/>
                  </a:lnTo>
                  <a:lnTo>
                    <a:pt x="1342" y="395"/>
                  </a:lnTo>
                  <a:lnTo>
                    <a:pt x="1351" y="399"/>
                  </a:lnTo>
                  <a:lnTo>
                    <a:pt x="1357" y="400"/>
                  </a:lnTo>
                  <a:lnTo>
                    <a:pt x="1363" y="401"/>
                  </a:lnTo>
                  <a:lnTo>
                    <a:pt x="1370" y="403"/>
                  </a:lnTo>
                  <a:lnTo>
                    <a:pt x="1379" y="403"/>
                  </a:lnTo>
                  <a:lnTo>
                    <a:pt x="1387" y="401"/>
                  </a:lnTo>
                  <a:lnTo>
                    <a:pt x="1395" y="399"/>
                  </a:lnTo>
                  <a:lnTo>
                    <a:pt x="1404" y="397"/>
                  </a:lnTo>
                  <a:lnTo>
                    <a:pt x="1412" y="392"/>
                  </a:lnTo>
                  <a:lnTo>
                    <a:pt x="1427" y="382"/>
                  </a:lnTo>
                  <a:lnTo>
                    <a:pt x="1442" y="370"/>
                  </a:lnTo>
                  <a:lnTo>
                    <a:pt x="1455" y="359"/>
                  </a:lnTo>
                  <a:lnTo>
                    <a:pt x="1467" y="348"/>
                  </a:lnTo>
                  <a:lnTo>
                    <a:pt x="1471" y="344"/>
                  </a:lnTo>
                  <a:lnTo>
                    <a:pt x="1476" y="341"/>
                  </a:lnTo>
                  <a:lnTo>
                    <a:pt x="1482" y="338"/>
                  </a:lnTo>
                  <a:lnTo>
                    <a:pt x="1488" y="336"/>
                  </a:lnTo>
                  <a:lnTo>
                    <a:pt x="1500" y="335"/>
                  </a:lnTo>
                  <a:lnTo>
                    <a:pt x="1513" y="336"/>
                  </a:lnTo>
                  <a:lnTo>
                    <a:pt x="1520" y="337"/>
                  </a:lnTo>
                  <a:lnTo>
                    <a:pt x="1526" y="340"/>
                  </a:lnTo>
                  <a:lnTo>
                    <a:pt x="1532" y="342"/>
                  </a:lnTo>
                  <a:lnTo>
                    <a:pt x="1538" y="345"/>
                  </a:lnTo>
                  <a:lnTo>
                    <a:pt x="1547" y="353"/>
                  </a:lnTo>
                  <a:lnTo>
                    <a:pt x="1557" y="360"/>
                  </a:lnTo>
                  <a:lnTo>
                    <a:pt x="1566" y="363"/>
                  </a:lnTo>
                  <a:lnTo>
                    <a:pt x="1574" y="365"/>
                  </a:lnTo>
                  <a:lnTo>
                    <a:pt x="1583" y="363"/>
                  </a:lnTo>
                  <a:lnTo>
                    <a:pt x="1595" y="361"/>
                  </a:lnTo>
                  <a:lnTo>
                    <a:pt x="1607" y="359"/>
                  </a:lnTo>
                  <a:lnTo>
                    <a:pt x="1618" y="359"/>
                  </a:lnTo>
                  <a:lnTo>
                    <a:pt x="1621" y="360"/>
                  </a:lnTo>
                  <a:lnTo>
                    <a:pt x="1625" y="361"/>
                  </a:lnTo>
                  <a:lnTo>
                    <a:pt x="1627" y="363"/>
                  </a:lnTo>
                  <a:lnTo>
                    <a:pt x="1628" y="366"/>
                  </a:lnTo>
                  <a:lnTo>
                    <a:pt x="1631" y="375"/>
                  </a:lnTo>
                  <a:lnTo>
                    <a:pt x="1635" y="386"/>
                  </a:lnTo>
                  <a:lnTo>
                    <a:pt x="1639" y="392"/>
                  </a:lnTo>
                  <a:lnTo>
                    <a:pt x="1643" y="398"/>
                  </a:lnTo>
                  <a:lnTo>
                    <a:pt x="1647" y="404"/>
                  </a:lnTo>
                  <a:lnTo>
                    <a:pt x="1653" y="411"/>
                  </a:lnTo>
                  <a:lnTo>
                    <a:pt x="1663" y="420"/>
                  </a:lnTo>
                  <a:lnTo>
                    <a:pt x="1672" y="430"/>
                  </a:lnTo>
                  <a:lnTo>
                    <a:pt x="1681" y="438"/>
                  </a:lnTo>
                  <a:lnTo>
                    <a:pt x="1688" y="448"/>
                  </a:lnTo>
                  <a:lnTo>
                    <a:pt x="1688" y="450"/>
                  </a:lnTo>
                  <a:lnTo>
                    <a:pt x="1688" y="451"/>
                  </a:lnTo>
                  <a:lnTo>
                    <a:pt x="1687" y="452"/>
                  </a:lnTo>
                  <a:lnTo>
                    <a:pt x="1685" y="452"/>
                  </a:lnTo>
                  <a:lnTo>
                    <a:pt x="1681" y="454"/>
                  </a:lnTo>
                  <a:lnTo>
                    <a:pt x="1677" y="454"/>
                  </a:lnTo>
                  <a:lnTo>
                    <a:pt x="1672" y="455"/>
                  </a:lnTo>
                  <a:lnTo>
                    <a:pt x="1669" y="457"/>
                  </a:lnTo>
                  <a:lnTo>
                    <a:pt x="1664" y="458"/>
                  </a:lnTo>
                  <a:lnTo>
                    <a:pt x="1663" y="462"/>
                  </a:lnTo>
                  <a:lnTo>
                    <a:pt x="1662" y="466"/>
                  </a:lnTo>
                  <a:lnTo>
                    <a:pt x="1660" y="473"/>
                  </a:lnTo>
                  <a:lnTo>
                    <a:pt x="1660" y="481"/>
                  </a:lnTo>
                  <a:lnTo>
                    <a:pt x="1662" y="491"/>
                  </a:lnTo>
                  <a:lnTo>
                    <a:pt x="1663" y="500"/>
                  </a:lnTo>
                  <a:lnTo>
                    <a:pt x="1664" y="510"/>
                  </a:lnTo>
                  <a:lnTo>
                    <a:pt x="1666" y="518"/>
                  </a:lnTo>
                  <a:lnTo>
                    <a:pt x="1670" y="524"/>
                  </a:lnTo>
                  <a:lnTo>
                    <a:pt x="1675" y="534"/>
                  </a:lnTo>
                  <a:lnTo>
                    <a:pt x="1679" y="545"/>
                  </a:lnTo>
                  <a:lnTo>
                    <a:pt x="1682" y="555"/>
                  </a:lnTo>
                  <a:lnTo>
                    <a:pt x="1684" y="567"/>
                  </a:lnTo>
                  <a:lnTo>
                    <a:pt x="1685" y="573"/>
                  </a:lnTo>
                  <a:lnTo>
                    <a:pt x="1687" y="577"/>
                  </a:lnTo>
                  <a:lnTo>
                    <a:pt x="1689" y="583"/>
                  </a:lnTo>
                  <a:lnTo>
                    <a:pt x="1692" y="587"/>
                  </a:lnTo>
                  <a:lnTo>
                    <a:pt x="1697" y="592"/>
                  </a:lnTo>
                  <a:lnTo>
                    <a:pt x="1704" y="596"/>
                  </a:lnTo>
                  <a:lnTo>
                    <a:pt x="1708" y="599"/>
                  </a:lnTo>
                  <a:lnTo>
                    <a:pt x="1711" y="600"/>
                  </a:lnTo>
                  <a:lnTo>
                    <a:pt x="1715" y="600"/>
                  </a:lnTo>
                  <a:lnTo>
                    <a:pt x="1717" y="599"/>
                  </a:lnTo>
                  <a:lnTo>
                    <a:pt x="1723" y="589"/>
                  </a:lnTo>
                  <a:lnTo>
                    <a:pt x="1728" y="578"/>
                  </a:lnTo>
                  <a:lnTo>
                    <a:pt x="1726" y="570"/>
                  </a:lnTo>
                  <a:lnTo>
                    <a:pt x="1725" y="561"/>
                  </a:lnTo>
                  <a:lnTo>
                    <a:pt x="1727" y="559"/>
                  </a:lnTo>
                  <a:lnTo>
                    <a:pt x="1731" y="559"/>
                  </a:lnTo>
                  <a:lnTo>
                    <a:pt x="1739" y="562"/>
                  </a:lnTo>
                  <a:lnTo>
                    <a:pt x="1746" y="565"/>
                  </a:lnTo>
                  <a:lnTo>
                    <a:pt x="1748" y="567"/>
                  </a:lnTo>
                  <a:lnTo>
                    <a:pt x="1752" y="568"/>
                  </a:lnTo>
                  <a:lnTo>
                    <a:pt x="1754" y="568"/>
                  </a:lnTo>
                  <a:lnTo>
                    <a:pt x="1757" y="565"/>
                  </a:lnTo>
                  <a:lnTo>
                    <a:pt x="1763" y="562"/>
                  </a:lnTo>
                  <a:lnTo>
                    <a:pt x="1770" y="559"/>
                  </a:lnTo>
                  <a:lnTo>
                    <a:pt x="1777" y="559"/>
                  </a:lnTo>
                  <a:lnTo>
                    <a:pt x="1784" y="561"/>
                  </a:lnTo>
                  <a:lnTo>
                    <a:pt x="1792" y="561"/>
                  </a:lnTo>
                  <a:lnTo>
                    <a:pt x="1801" y="561"/>
                  </a:lnTo>
                  <a:lnTo>
                    <a:pt x="1809" y="562"/>
                  </a:lnTo>
                  <a:lnTo>
                    <a:pt x="1816" y="564"/>
                  </a:lnTo>
                  <a:lnTo>
                    <a:pt x="1828" y="571"/>
                  </a:lnTo>
                  <a:lnTo>
                    <a:pt x="1839" y="577"/>
                  </a:lnTo>
                  <a:lnTo>
                    <a:pt x="1842" y="578"/>
                  </a:lnTo>
                  <a:lnTo>
                    <a:pt x="1846" y="581"/>
                  </a:lnTo>
                  <a:lnTo>
                    <a:pt x="1847" y="582"/>
                  </a:lnTo>
                  <a:lnTo>
                    <a:pt x="1848" y="583"/>
                  </a:lnTo>
                  <a:lnTo>
                    <a:pt x="1848" y="584"/>
                  </a:lnTo>
                  <a:lnTo>
                    <a:pt x="1847" y="586"/>
                  </a:lnTo>
                  <a:lnTo>
                    <a:pt x="1837" y="594"/>
                  </a:lnTo>
                  <a:lnTo>
                    <a:pt x="1829" y="602"/>
                  </a:lnTo>
                  <a:lnTo>
                    <a:pt x="1828" y="606"/>
                  </a:lnTo>
                  <a:lnTo>
                    <a:pt x="1827" y="611"/>
                  </a:lnTo>
                  <a:lnTo>
                    <a:pt x="1827" y="614"/>
                  </a:lnTo>
                  <a:lnTo>
                    <a:pt x="1827" y="619"/>
                  </a:lnTo>
                  <a:lnTo>
                    <a:pt x="1828" y="624"/>
                  </a:lnTo>
                  <a:lnTo>
                    <a:pt x="1830" y="628"/>
                  </a:lnTo>
                  <a:lnTo>
                    <a:pt x="1833" y="633"/>
                  </a:lnTo>
                  <a:lnTo>
                    <a:pt x="1836" y="638"/>
                  </a:lnTo>
                  <a:lnTo>
                    <a:pt x="1847" y="649"/>
                  </a:lnTo>
                  <a:lnTo>
                    <a:pt x="1859" y="663"/>
                  </a:lnTo>
                  <a:lnTo>
                    <a:pt x="1871" y="676"/>
                  </a:lnTo>
                  <a:lnTo>
                    <a:pt x="1880" y="687"/>
                  </a:lnTo>
                  <a:lnTo>
                    <a:pt x="1885" y="693"/>
                  </a:lnTo>
                  <a:lnTo>
                    <a:pt x="1889" y="700"/>
                  </a:lnTo>
                  <a:lnTo>
                    <a:pt x="1891" y="706"/>
                  </a:lnTo>
                  <a:lnTo>
                    <a:pt x="1892" y="712"/>
                  </a:lnTo>
                  <a:lnTo>
                    <a:pt x="1893" y="719"/>
                  </a:lnTo>
                  <a:lnTo>
                    <a:pt x="1896" y="726"/>
                  </a:lnTo>
                  <a:lnTo>
                    <a:pt x="1897" y="729"/>
                  </a:lnTo>
                  <a:lnTo>
                    <a:pt x="1899" y="732"/>
                  </a:lnTo>
                  <a:lnTo>
                    <a:pt x="1900" y="734"/>
                  </a:lnTo>
                  <a:lnTo>
                    <a:pt x="1904" y="737"/>
                  </a:lnTo>
                  <a:lnTo>
                    <a:pt x="1909" y="738"/>
                  </a:lnTo>
                  <a:lnTo>
                    <a:pt x="1915" y="737"/>
                  </a:lnTo>
                  <a:lnTo>
                    <a:pt x="1921" y="735"/>
                  </a:lnTo>
                  <a:lnTo>
                    <a:pt x="1927" y="733"/>
                  </a:lnTo>
                  <a:lnTo>
                    <a:pt x="1930" y="733"/>
                  </a:lnTo>
                  <a:lnTo>
                    <a:pt x="1933" y="734"/>
                  </a:lnTo>
                  <a:lnTo>
                    <a:pt x="1934" y="735"/>
                  </a:lnTo>
                  <a:lnTo>
                    <a:pt x="1936" y="738"/>
                  </a:lnTo>
                  <a:lnTo>
                    <a:pt x="1939" y="744"/>
                  </a:lnTo>
                  <a:lnTo>
                    <a:pt x="1941" y="750"/>
                  </a:lnTo>
                  <a:lnTo>
                    <a:pt x="1944" y="757"/>
                  </a:lnTo>
                  <a:lnTo>
                    <a:pt x="1952" y="765"/>
                  </a:lnTo>
                  <a:lnTo>
                    <a:pt x="1956" y="769"/>
                  </a:lnTo>
                  <a:lnTo>
                    <a:pt x="1961" y="771"/>
                  </a:lnTo>
                  <a:lnTo>
                    <a:pt x="1968" y="772"/>
                  </a:lnTo>
                  <a:lnTo>
                    <a:pt x="1975" y="772"/>
                  </a:lnTo>
                  <a:lnTo>
                    <a:pt x="1984" y="771"/>
                  </a:lnTo>
                  <a:lnTo>
                    <a:pt x="1992" y="769"/>
                  </a:lnTo>
                  <a:lnTo>
                    <a:pt x="1999" y="765"/>
                  </a:lnTo>
                  <a:lnTo>
                    <a:pt x="2006" y="762"/>
                  </a:lnTo>
                  <a:lnTo>
                    <a:pt x="2019" y="753"/>
                  </a:lnTo>
                  <a:lnTo>
                    <a:pt x="2029" y="747"/>
                  </a:lnTo>
                  <a:lnTo>
                    <a:pt x="2032" y="744"/>
                  </a:lnTo>
                  <a:lnTo>
                    <a:pt x="2034" y="741"/>
                  </a:lnTo>
                  <a:lnTo>
                    <a:pt x="2035" y="739"/>
                  </a:lnTo>
                  <a:lnTo>
                    <a:pt x="2035" y="735"/>
                  </a:lnTo>
                  <a:lnTo>
                    <a:pt x="2032" y="731"/>
                  </a:lnTo>
                  <a:lnTo>
                    <a:pt x="2029" y="723"/>
                  </a:lnTo>
                  <a:lnTo>
                    <a:pt x="2025" y="712"/>
                  </a:lnTo>
                  <a:lnTo>
                    <a:pt x="2023" y="695"/>
                  </a:lnTo>
                  <a:lnTo>
                    <a:pt x="2023" y="679"/>
                  </a:lnTo>
                  <a:lnTo>
                    <a:pt x="2023" y="669"/>
                  </a:lnTo>
                  <a:lnTo>
                    <a:pt x="2023" y="662"/>
                  </a:lnTo>
                  <a:lnTo>
                    <a:pt x="2021" y="655"/>
                  </a:lnTo>
                  <a:lnTo>
                    <a:pt x="2017" y="649"/>
                  </a:lnTo>
                  <a:lnTo>
                    <a:pt x="2012" y="644"/>
                  </a:lnTo>
                  <a:lnTo>
                    <a:pt x="2009" y="639"/>
                  </a:lnTo>
                  <a:lnTo>
                    <a:pt x="2006" y="634"/>
                  </a:lnTo>
                  <a:lnTo>
                    <a:pt x="2007" y="632"/>
                  </a:lnTo>
                  <a:lnTo>
                    <a:pt x="2009" y="631"/>
                  </a:lnTo>
                  <a:lnTo>
                    <a:pt x="2010" y="630"/>
                  </a:lnTo>
                  <a:lnTo>
                    <a:pt x="2013" y="630"/>
                  </a:lnTo>
                  <a:lnTo>
                    <a:pt x="2022" y="632"/>
                  </a:lnTo>
                  <a:lnTo>
                    <a:pt x="2031" y="633"/>
                  </a:lnTo>
                  <a:lnTo>
                    <a:pt x="2035" y="633"/>
                  </a:lnTo>
                  <a:lnTo>
                    <a:pt x="2040" y="632"/>
                  </a:lnTo>
                  <a:lnTo>
                    <a:pt x="2043" y="630"/>
                  </a:lnTo>
                  <a:lnTo>
                    <a:pt x="2046" y="626"/>
                  </a:lnTo>
                  <a:lnTo>
                    <a:pt x="2049" y="616"/>
                  </a:lnTo>
                  <a:lnTo>
                    <a:pt x="2054" y="605"/>
                  </a:lnTo>
                  <a:lnTo>
                    <a:pt x="2059" y="593"/>
                  </a:lnTo>
                  <a:lnTo>
                    <a:pt x="2063" y="584"/>
                  </a:lnTo>
                  <a:lnTo>
                    <a:pt x="2069" y="577"/>
                  </a:lnTo>
                  <a:lnTo>
                    <a:pt x="2078" y="569"/>
                  </a:lnTo>
                  <a:lnTo>
                    <a:pt x="2085" y="562"/>
                  </a:lnTo>
                  <a:lnTo>
                    <a:pt x="2091" y="558"/>
                  </a:lnTo>
                  <a:lnTo>
                    <a:pt x="2094" y="558"/>
                  </a:lnTo>
                  <a:lnTo>
                    <a:pt x="2097" y="559"/>
                  </a:lnTo>
                  <a:lnTo>
                    <a:pt x="2100" y="562"/>
                  </a:lnTo>
                  <a:lnTo>
                    <a:pt x="2103" y="564"/>
                  </a:lnTo>
                  <a:lnTo>
                    <a:pt x="2111" y="571"/>
                  </a:lnTo>
                  <a:lnTo>
                    <a:pt x="2118" y="578"/>
                  </a:lnTo>
                  <a:lnTo>
                    <a:pt x="2124" y="587"/>
                  </a:lnTo>
                  <a:lnTo>
                    <a:pt x="2129" y="596"/>
                  </a:lnTo>
                  <a:lnTo>
                    <a:pt x="2133" y="608"/>
                  </a:lnTo>
                  <a:lnTo>
                    <a:pt x="2136" y="621"/>
                  </a:lnTo>
                  <a:lnTo>
                    <a:pt x="2137" y="639"/>
                  </a:lnTo>
                  <a:lnTo>
                    <a:pt x="2139" y="660"/>
                  </a:lnTo>
                  <a:lnTo>
                    <a:pt x="2142" y="671"/>
                  </a:lnTo>
                  <a:lnTo>
                    <a:pt x="2143" y="681"/>
                  </a:lnTo>
                  <a:lnTo>
                    <a:pt x="2147" y="689"/>
                  </a:lnTo>
                  <a:lnTo>
                    <a:pt x="2150" y="695"/>
                  </a:lnTo>
                  <a:lnTo>
                    <a:pt x="2167" y="713"/>
                  </a:lnTo>
                  <a:lnTo>
                    <a:pt x="2180" y="729"/>
                  </a:lnTo>
                  <a:lnTo>
                    <a:pt x="2185" y="740"/>
                  </a:lnTo>
                  <a:lnTo>
                    <a:pt x="2189" y="754"/>
                  </a:lnTo>
                  <a:lnTo>
                    <a:pt x="2194" y="769"/>
                  </a:lnTo>
                  <a:lnTo>
                    <a:pt x="2200" y="781"/>
                  </a:lnTo>
                  <a:lnTo>
                    <a:pt x="2208" y="789"/>
                  </a:lnTo>
                  <a:lnTo>
                    <a:pt x="2216" y="795"/>
                  </a:lnTo>
                  <a:lnTo>
                    <a:pt x="2225" y="798"/>
                  </a:lnTo>
                  <a:lnTo>
                    <a:pt x="2236" y="802"/>
                  </a:lnTo>
                  <a:lnTo>
                    <a:pt x="2242" y="803"/>
                  </a:lnTo>
                  <a:lnTo>
                    <a:pt x="2246" y="804"/>
                  </a:lnTo>
                  <a:lnTo>
                    <a:pt x="2251" y="807"/>
                  </a:lnTo>
                  <a:lnTo>
                    <a:pt x="2256" y="809"/>
                  </a:lnTo>
                  <a:lnTo>
                    <a:pt x="2261" y="813"/>
                  </a:lnTo>
                  <a:lnTo>
                    <a:pt x="2264" y="817"/>
                  </a:lnTo>
                  <a:lnTo>
                    <a:pt x="2268" y="822"/>
                  </a:lnTo>
                  <a:lnTo>
                    <a:pt x="2270" y="827"/>
                  </a:lnTo>
                  <a:lnTo>
                    <a:pt x="2276" y="841"/>
                  </a:lnTo>
                  <a:lnTo>
                    <a:pt x="2283" y="858"/>
                  </a:lnTo>
                  <a:lnTo>
                    <a:pt x="2290" y="874"/>
                  </a:lnTo>
                  <a:lnTo>
                    <a:pt x="2298" y="889"/>
                  </a:lnTo>
                  <a:lnTo>
                    <a:pt x="2302" y="901"/>
                  </a:lnTo>
                  <a:lnTo>
                    <a:pt x="2307" y="911"/>
                  </a:lnTo>
                  <a:lnTo>
                    <a:pt x="2309" y="915"/>
                  </a:lnTo>
                  <a:lnTo>
                    <a:pt x="2314" y="917"/>
                  </a:lnTo>
                  <a:lnTo>
                    <a:pt x="2319" y="917"/>
                  </a:lnTo>
                  <a:lnTo>
                    <a:pt x="2327" y="915"/>
                  </a:lnTo>
                  <a:lnTo>
                    <a:pt x="2331" y="914"/>
                  </a:lnTo>
                  <a:lnTo>
                    <a:pt x="2334" y="912"/>
                  </a:lnTo>
                  <a:lnTo>
                    <a:pt x="2338" y="912"/>
                  </a:lnTo>
                  <a:lnTo>
                    <a:pt x="2342" y="914"/>
                  </a:lnTo>
                  <a:lnTo>
                    <a:pt x="2347" y="916"/>
                  </a:lnTo>
                  <a:lnTo>
                    <a:pt x="2352" y="920"/>
                  </a:lnTo>
                  <a:lnTo>
                    <a:pt x="2357" y="924"/>
                  </a:lnTo>
                  <a:lnTo>
                    <a:pt x="2361" y="928"/>
                  </a:lnTo>
                  <a:lnTo>
                    <a:pt x="2365" y="929"/>
                  </a:lnTo>
                  <a:lnTo>
                    <a:pt x="2369" y="929"/>
                  </a:lnTo>
                  <a:lnTo>
                    <a:pt x="2387" y="914"/>
                  </a:lnTo>
                  <a:lnTo>
                    <a:pt x="2399" y="901"/>
                  </a:lnTo>
                  <a:lnTo>
                    <a:pt x="2405" y="899"/>
                  </a:lnTo>
                  <a:lnTo>
                    <a:pt x="2409" y="899"/>
                  </a:lnTo>
                  <a:lnTo>
                    <a:pt x="2413" y="901"/>
                  </a:lnTo>
                  <a:lnTo>
                    <a:pt x="2419" y="901"/>
                  </a:lnTo>
                  <a:lnTo>
                    <a:pt x="2421" y="902"/>
                  </a:lnTo>
                  <a:lnTo>
                    <a:pt x="2425" y="901"/>
                  </a:lnTo>
                  <a:lnTo>
                    <a:pt x="2428" y="899"/>
                  </a:lnTo>
                  <a:lnTo>
                    <a:pt x="2431" y="897"/>
                  </a:lnTo>
                  <a:lnTo>
                    <a:pt x="2432" y="893"/>
                  </a:lnTo>
                  <a:lnTo>
                    <a:pt x="2432" y="890"/>
                  </a:lnTo>
                  <a:lnTo>
                    <a:pt x="2432" y="885"/>
                  </a:lnTo>
                  <a:lnTo>
                    <a:pt x="2429" y="880"/>
                  </a:lnTo>
                  <a:lnTo>
                    <a:pt x="2425" y="870"/>
                  </a:lnTo>
                  <a:lnTo>
                    <a:pt x="2420" y="858"/>
                  </a:lnTo>
                  <a:lnTo>
                    <a:pt x="2416" y="845"/>
                  </a:lnTo>
                  <a:lnTo>
                    <a:pt x="2414" y="833"/>
                  </a:lnTo>
                  <a:lnTo>
                    <a:pt x="2414" y="827"/>
                  </a:lnTo>
                  <a:lnTo>
                    <a:pt x="2415" y="821"/>
                  </a:lnTo>
                  <a:lnTo>
                    <a:pt x="2418" y="816"/>
                  </a:lnTo>
                  <a:lnTo>
                    <a:pt x="2420" y="811"/>
                  </a:lnTo>
                  <a:lnTo>
                    <a:pt x="2425" y="807"/>
                  </a:lnTo>
                  <a:lnTo>
                    <a:pt x="2429" y="803"/>
                  </a:lnTo>
                  <a:lnTo>
                    <a:pt x="2437" y="800"/>
                  </a:lnTo>
                  <a:lnTo>
                    <a:pt x="2443" y="798"/>
                  </a:lnTo>
                  <a:lnTo>
                    <a:pt x="2450" y="796"/>
                  </a:lnTo>
                  <a:lnTo>
                    <a:pt x="2457" y="792"/>
                  </a:lnTo>
                  <a:lnTo>
                    <a:pt x="2463" y="788"/>
                  </a:lnTo>
                  <a:lnTo>
                    <a:pt x="2470" y="782"/>
                  </a:lnTo>
                  <a:lnTo>
                    <a:pt x="2481" y="771"/>
                  </a:lnTo>
                  <a:lnTo>
                    <a:pt x="2491" y="760"/>
                  </a:lnTo>
                  <a:lnTo>
                    <a:pt x="2497" y="757"/>
                  </a:lnTo>
                  <a:lnTo>
                    <a:pt x="2503" y="753"/>
                  </a:lnTo>
                  <a:lnTo>
                    <a:pt x="2509" y="751"/>
                  </a:lnTo>
                  <a:lnTo>
                    <a:pt x="2515" y="750"/>
                  </a:lnTo>
                  <a:lnTo>
                    <a:pt x="2528" y="747"/>
                  </a:lnTo>
                  <a:lnTo>
                    <a:pt x="2540" y="746"/>
                  </a:lnTo>
                  <a:lnTo>
                    <a:pt x="2551" y="744"/>
                  </a:lnTo>
                  <a:lnTo>
                    <a:pt x="2560" y="741"/>
                  </a:lnTo>
                  <a:lnTo>
                    <a:pt x="2564" y="739"/>
                  </a:lnTo>
                  <a:lnTo>
                    <a:pt x="2566" y="735"/>
                  </a:lnTo>
                  <a:lnTo>
                    <a:pt x="2569" y="732"/>
                  </a:lnTo>
                  <a:lnTo>
                    <a:pt x="2571" y="727"/>
                  </a:lnTo>
                  <a:lnTo>
                    <a:pt x="2571" y="716"/>
                  </a:lnTo>
                  <a:lnTo>
                    <a:pt x="2571" y="706"/>
                  </a:lnTo>
                  <a:lnTo>
                    <a:pt x="2571" y="700"/>
                  </a:lnTo>
                  <a:lnTo>
                    <a:pt x="2573" y="694"/>
                  </a:lnTo>
                  <a:lnTo>
                    <a:pt x="2576" y="688"/>
                  </a:lnTo>
                  <a:lnTo>
                    <a:pt x="2580" y="682"/>
                  </a:lnTo>
                  <a:lnTo>
                    <a:pt x="2586" y="677"/>
                  </a:lnTo>
                  <a:lnTo>
                    <a:pt x="2594" y="672"/>
                  </a:lnTo>
                  <a:lnTo>
                    <a:pt x="2599" y="669"/>
                  </a:lnTo>
                  <a:lnTo>
                    <a:pt x="2607" y="668"/>
                  </a:lnTo>
                  <a:lnTo>
                    <a:pt x="2614" y="666"/>
                  </a:lnTo>
                  <a:lnTo>
                    <a:pt x="2619" y="668"/>
                  </a:lnTo>
                  <a:lnTo>
                    <a:pt x="2624" y="670"/>
                  </a:lnTo>
                  <a:lnTo>
                    <a:pt x="2628" y="672"/>
                  </a:lnTo>
                  <a:lnTo>
                    <a:pt x="2633" y="682"/>
                  </a:lnTo>
                  <a:lnTo>
                    <a:pt x="2635" y="691"/>
                  </a:lnTo>
                  <a:lnTo>
                    <a:pt x="2638" y="701"/>
                  </a:lnTo>
                  <a:lnTo>
                    <a:pt x="2641" y="712"/>
                  </a:lnTo>
                  <a:lnTo>
                    <a:pt x="2643" y="716"/>
                  </a:lnTo>
                  <a:lnTo>
                    <a:pt x="2647" y="721"/>
                  </a:lnTo>
                  <a:lnTo>
                    <a:pt x="2652" y="726"/>
                  </a:lnTo>
                  <a:lnTo>
                    <a:pt x="2657" y="728"/>
                  </a:lnTo>
                  <a:lnTo>
                    <a:pt x="2661" y="731"/>
                  </a:lnTo>
                  <a:lnTo>
                    <a:pt x="2666" y="731"/>
                  </a:lnTo>
                  <a:lnTo>
                    <a:pt x="2668" y="731"/>
                  </a:lnTo>
                  <a:lnTo>
                    <a:pt x="2670" y="729"/>
                  </a:lnTo>
                  <a:lnTo>
                    <a:pt x="2671" y="727"/>
                  </a:lnTo>
                  <a:lnTo>
                    <a:pt x="2672" y="726"/>
                  </a:lnTo>
                  <a:lnTo>
                    <a:pt x="2678" y="713"/>
                  </a:lnTo>
                  <a:lnTo>
                    <a:pt x="2685" y="697"/>
                  </a:lnTo>
                  <a:lnTo>
                    <a:pt x="2695" y="682"/>
                  </a:lnTo>
                  <a:lnTo>
                    <a:pt x="2701" y="669"/>
                  </a:lnTo>
                  <a:lnTo>
                    <a:pt x="2706" y="657"/>
                  </a:lnTo>
                  <a:lnTo>
                    <a:pt x="2714" y="646"/>
                  </a:lnTo>
                  <a:lnTo>
                    <a:pt x="2718" y="637"/>
                  </a:lnTo>
                  <a:lnTo>
                    <a:pt x="2722" y="632"/>
                  </a:lnTo>
                  <a:lnTo>
                    <a:pt x="2724" y="631"/>
                  </a:lnTo>
                  <a:lnTo>
                    <a:pt x="2725" y="631"/>
                  </a:lnTo>
                  <a:lnTo>
                    <a:pt x="2725" y="633"/>
                  </a:lnTo>
                  <a:lnTo>
                    <a:pt x="2727" y="636"/>
                  </a:lnTo>
                  <a:lnTo>
                    <a:pt x="2728" y="643"/>
                  </a:lnTo>
                  <a:lnTo>
                    <a:pt x="2729" y="652"/>
                  </a:lnTo>
                  <a:lnTo>
                    <a:pt x="2731" y="662"/>
                  </a:lnTo>
                  <a:lnTo>
                    <a:pt x="2735" y="672"/>
                  </a:lnTo>
                  <a:lnTo>
                    <a:pt x="2741" y="682"/>
                  </a:lnTo>
                  <a:lnTo>
                    <a:pt x="2745" y="691"/>
                  </a:lnTo>
                  <a:lnTo>
                    <a:pt x="2748" y="700"/>
                  </a:lnTo>
                  <a:lnTo>
                    <a:pt x="2749" y="708"/>
                  </a:lnTo>
                  <a:lnTo>
                    <a:pt x="2752" y="718"/>
                  </a:lnTo>
                  <a:lnTo>
                    <a:pt x="2753" y="727"/>
                  </a:lnTo>
                  <a:lnTo>
                    <a:pt x="2754" y="739"/>
                  </a:lnTo>
                  <a:lnTo>
                    <a:pt x="2755" y="751"/>
                  </a:lnTo>
                  <a:lnTo>
                    <a:pt x="2756" y="756"/>
                  </a:lnTo>
                  <a:lnTo>
                    <a:pt x="2758" y="759"/>
                  </a:lnTo>
                  <a:lnTo>
                    <a:pt x="2760" y="762"/>
                  </a:lnTo>
                  <a:lnTo>
                    <a:pt x="2762" y="760"/>
                  </a:lnTo>
                  <a:lnTo>
                    <a:pt x="2767" y="758"/>
                  </a:lnTo>
                  <a:lnTo>
                    <a:pt x="2771" y="758"/>
                  </a:lnTo>
                  <a:lnTo>
                    <a:pt x="2775" y="758"/>
                  </a:lnTo>
                  <a:lnTo>
                    <a:pt x="2780" y="760"/>
                  </a:lnTo>
                  <a:lnTo>
                    <a:pt x="2787" y="772"/>
                  </a:lnTo>
                  <a:lnTo>
                    <a:pt x="2794" y="785"/>
                  </a:lnTo>
                  <a:lnTo>
                    <a:pt x="2797" y="789"/>
                  </a:lnTo>
                  <a:lnTo>
                    <a:pt x="2800" y="792"/>
                  </a:lnTo>
                  <a:lnTo>
                    <a:pt x="2805" y="794"/>
                  </a:lnTo>
                  <a:lnTo>
                    <a:pt x="2809" y="796"/>
                  </a:lnTo>
                  <a:lnTo>
                    <a:pt x="2817" y="797"/>
                  </a:lnTo>
                  <a:lnTo>
                    <a:pt x="2824" y="797"/>
                  </a:lnTo>
                  <a:lnTo>
                    <a:pt x="2831" y="797"/>
                  </a:lnTo>
                  <a:lnTo>
                    <a:pt x="2838" y="798"/>
                  </a:lnTo>
                  <a:lnTo>
                    <a:pt x="2846" y="801"/>
                  </a:lnTo>
                  <a:lnTo>
                    <a:pt x="2851" y="805"/>
                  </a:lnTo>
                  <a:lnTo>
                    <a:pt x="2859" y="813"/>
                  </a:lnTo>
                  <a:lnTo>
                    <a:pt x="2867" y="817"/>
                  </a:lnTo>
                  <a:lnTo>
                    <a:pt x="2876" y="822"/>
                  </a:lnTo>
                  <a:lnTo>
                    <a:pt x="2887" y="826"/>
                  </a:lnTo>
                  <a:lnTo>
                    <a:pt x="2898" y="830"/>
                  </a:lnTo>
                  <a:lnTo>
                    <a:pt x="2909" y="838"/>
                  </a:lnTo>
                  <a:lnTo>
                    <a:pt x="2918" y="845"/>
                  </a:lnTo>
                  <a:lnTo>
                    <a:pt x="2928" y="853"/>
                  </a:lnTo>
                  <a:lnTo>
                    <a:pt x="2931" y="855"/>
                  </a:lnTo>
                  <a:lnTo>
                    <a:pt x="2936" y="858"/>
                  </a:lnTo>
                  <a:lnTo>
                    <a:pt x="2941" y="858"/>
                  </a:lnTo>
                  <a:lnTo>
                    <a:pt x="2944" y="858"/>
                  </a:lnTo>
                  <a:lnTo>
                    <a:pt x="2948" y="857"/>
                  </a:lnTo>
                  <a:lnTo>
                    <a:pt x="2951" y="854"/>
                  </a:lnTo>
                  <a:lnTo>
                    <a:pt x="2954" y="851"/>
                  </a:lnTo>
                  <a:lnTo>
                    <a:pt x="2956" y="847"/>
                  </a:lnTo>
                  <a:lnTo>
                    <a:pt x="2961" y="835"/>
                  </a:lnTo>
                  <a:lnTo>
                    <a:pt x="2968" y="823"/>
                  </a:lnTo>
                  <a:lnTo>
                    <a:pt x="2969" y="821"/>
                  </a:lnTo>
                  <a:lnTo>
                    <a:pt x="2972" y="820"/>
                  </a:lnTo>
                  <a:lnTo>
                    <a:pt x="2973" y="820"/>
                  </a:lnTo>
                  <a:lnTo>
                    <a:pt x="2975" y="820"/>
                  </a:lnTo>
                  <a:lnTo>
                    <a:pt x="2980" y="822"/>
                  </a:lnTo>
                  <a:lnTo>
                    <a:pt x="2985" y="826"/>
                  </a:lnTo>
                  <a:lnTo>
                    <a:pt x="2999" y="838"/>
                  </a:lnTo>
                  <a:lnTo>
                    <a:pt x="3013" y="849"/>
                  </a:lnTo>
                  <a:lnTo>
                    <a:pt x="3017" y="853"/>
                  </a:lnTo>
                  <a:lnTo>
                    <a:pt x="3020" y="854"/>
                  </a:lnTo>
                  <a:lnTo>
                    <a:pt x="3023" y="854"/>
                  </a:lnTo>
                  <a:lnTo>
                    <a:pt x="3025" y="854"/>
                  </a:lnTo>
                  <a:lnTo>
                    <a:pt x="3029" y="851"/>
                  </a:lnTo>
                  <a:lnTo>
                    <a:pt x="3033" y="846"/>
                  </a:lnTo>
                  <a:lnTo>
                    <a:pt x="3039" y="840"/>
                  </a:lnTo>
                  <a:lnTo>
                    <a:pt x="3046" y="833"/>
                  </a:lnTo>
                  <a:lnTo>
                    <a:pt x="3051" y="829"/>
                  </a:lnTo>
                  <a:lnTo>
                    <a:pt x="3055" y="826"/>
                  </a:lnTo>
                  <a:lnTo>
                    <a:pt x="3060" y="823"/>
                  </a:lnTo>
                  <a:lnTo>
                    <a:pt x="3062" y="822"/>
                  </a:lnTo>
                  <a:lnTo>
                    <a:pt x="3064" y="826"/>
                  </a:lnTo>
                  <a:lnTo>
                    <a:pt x="3067" y="833"/>
                  </a:lnTo>
                  <a:close/>
                </a:path>
              </a:pathLst>
            </a:custGeom>
            <a:grpFill/>
            <a:ln w="9525">
              <a:solidFill>
                <a:schemeClr val="bg1"/>
              </a:solidFill>
              <a:round/>
              <a:headEnd/>
              <a:tailEnd/>
            </a:ln>
          </p:spPr>
          <p:txBody>
            <a:bodyPr/>
            <a:lstStyle/>
            <a:p>
              <a:endParaRPr lang="zh-CN" altLang="en-US"/>
            </a:p>
          </p:txBody>
        </p:sp>
        <p:sp>
          <p:nvSpPr>
            <p:cNvPr id="35" name="湖南">
              <a:extLst>
                <a:ext uri="{FF2B5EF4-FFF2-40B4-BE49-F238E27FC236}">
                  <a16:creationId xmlns:a16="http://schemas.microsoft.com/office/drawing/2014/main" xmlns="" id="{000DAE1D-19A0-4A2E-B9E1-BAC0608879C7}"/>
                </a:ext>
              </a:extLst>
            </p:cNvPr>
            <p:cNvSpPr>
              <a:spLocks/>
            </p:cNvSpPr>
            <p:nvPr/>
          </p:nvSpPr>
          <p:spPr bwMode="auto">
            <a:xfrm>
              <a:off x="5626169" y="4762749"/>
              <a:ext cx="552457" cy="628683"/>
            </a:xfrm>
            <a:custGeom>
              <a:avLst/>
              <a:gdLst>
                <a:gd name="T0" fmla="*/ 1870 w 2092"/>
                <a:gd name="T1" fmla="*/ 2073 h 2386"/>
                <a:gd name="T2" fmla="*/ 1729 w 2092"/>
                <a:gd name="T3" fmla="*/ 1997 h 2386"/>
                <a:gd name="T4" fmla="*/ 1575 w 2092"/>
                <a:gd name="T5" fmla="*/ 2103 h 2386"/>
                <a:gd name="T6" fmla="*/ 1639 w 2092"/>
                <a:gd name="T7" fmla="*/ 2220 h 2386"/>
                <a:gd name="T8" fmla="*/ 1554 w 2092"/>
                <a:gd name="T9" fmla="*/ 2265 h 2386"/>
                <a:gd name="T10" fmla="*/ 1347 w 2092"/>
                <a:gd name="T11" fmla="*/ 2157 h 2386"/>
                <a:gd name="T12" fmla="*/ 1280 w 2092"/>
                <a:gd name="T13" fmla="*/ 2308 h 2386"/>
                <a:gd name="T14" fmla="*/ 1071 w 2092"/>
                <a:gd name="T15" fmla="*/ 2386 h 2386"/>
                <a:gd name="T16" fmla="*/ 1030 w 2092"/>
                <a:gd name="T17" fmla="*/ 2244 h 2386"/>
                <a:gd name="T18" fmla="*/ 979 w 2092"/>
                <a:gd name="T19" fmla="*/ 2191 h 2386"/>
                <a:gd name="T20" fmla="*/ 857 w 2092"/>
                <a:gd name="T21" fmla="*/ 2273 h 2386"/>
                <a:gd name="T22" fmla="*/ 897 w 2092"/>
                <a:gd name="T23" fmla="*/ 2110 h 2386"/>
                <a:gd name="T24" fmla="*/ 979 w 2092"/>
                <a:gd name="T25" fmla="*/ 1903 h 2386"/>
                <a:gd name="T26" fmla="*/ 963 w 2092"/>
                <a:gd name="T27" fmla="*/ 1854 h 2386"/>
                <a:gd name="T28" fmla="*/ 948 w 2092"/>
                <a:gd name="T29" fmla="*/ 1737 h 2386"/>
                <a:gd name="T30" fmla="*/ 814 w 2092"/>
                <a:gd name="T31" fmla="*/ 1645 h 2386"/>
                <a:gd name="T32" fmla="*/ 667 w 2092"/>
                <a:gd name="T33" fmla="*/ 1677 h 2386"/>
                <a:gd name="T34" fmla="*/ 555 w 2092"/>
                <a:gd name="T35" fmla="*/ 1815 h 2386"/>
                <a:gd name="T36" fmla="*/ 491 w 2092"/>
                <a:gd name="T37" fmla="*/ 1740 h 2386"/>
                <a:gd name="T38" fmla="*/ 378 w 2092"/>
                <a:gd name="T39" fmla="*/ 1830 h 2386"/>
                <a:gd name="T40" fmla="*/ 346 w 2092"/>
                <a:gd name="T41" fmla="*/ 1810 h 2386"/>
                <a:gd name="T42" fmla="*/ 258 w 2092"/>
                <a:gd name="T43" fmla="*/ 1750 h 2386"/>
                <a:gd name="T44" fmla="*/ 213 w 2092"/>
                <a:gd name="T45" fmla="*/ 1699 h 2386"/>
                <a:gd name="T46" fmla="*/ 230 w 2092"/>
                <a:gd name="T47" fmla="*/ 1494 h 2386"/>
                <a:gd name="T48" fmla="*/ 245 w 2092"/>
                <a:gd name="T49" fmla="*/ 1426 h 2386"/>
                <a:gd name="T50" fmla="*/ 250 w 2092"/>
                <a:gd name="T51" fmla="*/ 1313 h 2386"/>
                <a:gd name="T52" fmla="*/ 121 w 2092"/>
                <a:gd name="T53" fmla="*/ 1321 h 2386"/>
                <a:gd name="T54" fmla="*/ 37 w 2092"/>
                <a:gd name="T55" fmla="*/ 1313 h 2386"/>
                <a:gd name="T56" fmla="*/ 195 w 2092"/>
                <a:gd name="T57" fmla="*/ 1180 h 2386"/>
                <a:gd name="T58" fmla="*/ 196 w 2092"/>
                <a:gd name="T59" fmla="*/ 1038 h 2386"/>
                <a:gd name="T60" fmla="*/ 193 w 2092"/>
                <a:gd name="T61" fmla="*/ 891 h 2386"/>
                <a:gd name="T62" fmla="*/ 180 w 2092"/>
                <a:gd name="T63" fmla="*/ 745 h 2386"/>
                <a:gd name="T64" fmla="*/ 180 w 2092"/>
                <a:gd name="T65" fmla="*/ 632 h 2386"/>
                <a:gd name="T66" fmla="*/ 182 w 2092"/>
                <a:gd name="T67" fmla="*/ 467 h 2386"/>
                <a:gd name="T68" fmla="*/ 208 w 2092"/>
                <a:gd name="T69" fmla="*/ 346 h 2386"/>
                <a:gd name="T70" fmla="*/ 334 w 2092"/>
                <a:gd name="T71" fmla="*/ 226 h 2386"/>
                <a:gd name="T72" fmla="*/ 521 w 2092"/>
                <a:gd name="T73" fmla="*/ 164 h 2386"/>
                <a:gd name="T74" fmla="*/ 684 w 2092"/>
                <a:gd name="T75" fmla="*/ 168 h 2386"/>
                <a:gd name="T76" fmla="*/ 624 w 2092"/>
                <a:gd name="T77" fmla="*/ 38 h 2386"/>
                <a:gd name="T78" fmla="*/ 740 w 2092"/>
                <a:gd name="T79" fmla="*/ 2 h 2386"/>
                <a:gd name="T80" fmla="*/ 942 w 2092"/>
                <a:gd name="T81" fmla="*/ 69 h 2386"/>
                <a:gd name="T82" fmla="*/ 1127 w 2092"/>
                <a:gd name="T83" fmla="*/ 111 h 2386"/>
                <a:gd name="T84" fmla="*/ 1254 w 2092"/>
                <a:gd name="T85" fmla="*/ 214 h 2386"/>
                <a:gd name="T86" fmla="*/ 1353 w 2092"/>
                <a:gd name="T87" fmla="*/ 229 h 2386"/>
                <a:gd name="T88" fmla="*/ 1503 w 2092"/>
                <a:gd name="T89" fmla="*/ 151 h 2386"/>
                <a:gd name="T90" fmla="*/ 1586 w 2092"/>
                <a:gd name="T91" fmla="*/ 162 h 2386"/>
                <a:gd name="T92" fmla="*/ 1597 w 2092"/>
                <a:gd name="T93" fmla="*/ 289 h 2386"/>
                <a:gd name="T94" fmla="*/ 1764 w 2092"/>
                <a:gd name="T95" fmla="*/ 115 h 2386"/>
                <a:gd name="T96" fmla="*/ 1825 w 2092"/>
                <a:gd name="T97" fmla="*/ 227 h 2386"/>
                <a:gd name="T98" fmla="*/ 1815 w 2092"/>
                <a:gd name="T99" fmla="*/ 366 h 2386"/>
                <a:gd name="T100" fmla="*/ 1882 w 2092"/>
                <a:gd name="T101" fmla="*/ 426 h 2386"/>
                <a:gd name="T102" fmla="*/ 1981 w 2092"/>
                <a:gd name="T103" fmla="*/ 521 h 2386"/>
                <a:gd name="T104" fmla="*/ 2037 w 2092"/>
                <a:gd name="T105" fmla="*/ 668 h 2386"/>
                <a:gd name="T106" fmla="*/ 2063 w 2092"/>
                <a:gd name="T107" fmla="*/ 750 h 2386"/>
                <a:gd name="T108" fmla="*/ 1979 w 2092"/>
                <a:gd name="T109" fmla="*/ 883 h 2386"/>
                <a:gd name="T110" fmla="*/ 1824 w 2092"/>
                <a:gd name="T111" fmla="*/ 1070 h 2386"/>
                <a:gd name="T112" fmla="*/ 1848 w 2092"/>
                <a:gd name="T113" fmla="*/ 1160 h 2386"/>
                <a:gd name="T114" fmla="*/ 1930 w 2092"/>
                <a:gd name="T115" fmla="*/ 1195 h 2386"/>
                <a:gd name="T116" fmla="*/ 1932 w 2092"/>
                <a:gd name="T117" fmla="*/ 1439 h 2386"/>
                <a:gd name="T118" fmla="*/ 2025 w 2092"/>
                <a:gd name="T119" fmla="*/ 1594 h 2386"/>
                <a:gd name="T120" fmla="*/ 2083 w 2092"/>
                <a:gd name="T121" fmla="*/ 1677 h 2386"/>
                <a:gd name="T122" fmla="*/ 1982 w 2092"/>
                <a:gd name="T123" fmla="*/ 1883 h 2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92" h="2386">
                  <a:moveTo>
                    <a:pt x="1994" y="2005"/>
                  </a:moveTo>
                  <a:lnTo>
                    <a:pt x="1989" y="2009"/>
                  </a:lnTo>
                  <a:lnTo>
                    <a:pt x="1983" y="2015"/>
                  </a:lnTo>
                  <a:lnTo>
                    <a:pt x="1979" y="2022"/>
                  </a:lnTo>
                  <a:lnTo>
                    <a:pt x="1978" y="2030"/>
                  </a:lnTo>
                  <a:lnTo>
                    <a:pt x="1976" y="2041"/>
                  </a:lnTo>
                  <a:lnTo>
                    <a:pt x="1971" y="2054"/>
                  </a:lnTo>
                  <a:lnTo>
                    <a:pt x="1968" y="2060"/>
                  </a:lnTo>
                  <a:lnTo>
                    <a:pt x="1963" y="2065"/>
                  </a:lnTo>
                  <a:lnTo>
                    <a:pt x="1957" y="2067"/>
                  </a:lnTo>
                  <a:lnTo>
                    <a:pt x="1951" y="2069"/>
                  </a:lnTo>
                  <a:lnTo>
                    <a:pt x="1944" y="2069"/>
                  </a:lnTo>
                  <a:lnTo>
                    <a:pt x="1938" y="2069"/>
                  </a:lnTo>
                  <a:lnTo>
                    <a:pt x="1933" y="2067"/>
                  </a:lnTo>
                  <a:lnTo>
                    <a:pt x="1928" y="2065"/>
                  </a:lnTo>
                  <a:lnTo>
                    <a:pt x="1924" y="2062"/>
                  </a:lnTo>
                  <a:lnTo>
                    <a:pt x="1920" y="2061"/>
                  </a:lnTo>
                  <a:lnTo>
                    <a:pt x="1914" y="2061"/>
                  </a:lnTo>
                  <a:lnTo>
                    <a:pt x="1909" y="2062"/>
                  </a:lnTo>
                  <a:lnTo>
                    <a:pt x="1900" y="2066"/>
                  </a:lnTo>
                  <a:lnTo>
                    <a:pt x="1893" y="2071"/>
                  </a:lnTo>
                  <a:lnTo>
                    <a:pt x="1888" y="2072"/>
                  </a:lnTo>
                  <a:lnTo>
                    <a:pt x="1884" y="2073"/>
                  </a:lnTo>
                  <a:lnTo>
                    <a:pt x="1880" y="2074"/>
                  </a:lnTo>
                  <a:lnTo>
                    <a:pt x="1875" y="2074"/>
                  </a:lnTo>
                  <a:lnTo>
                    <a:pt x="1870" y="2073"/>
                  </a:lnTo>
                  <a:lnTo>
                    <a:pt x="1865" y="2071"/>
                  </a:lnTo>
                  <a:lnTo>
                    <a:pt x="1862" y="2068"/>
                  </a:lnTo>
                  <a:lnTo>
                    <a:pt x="1859" y="2066"/>
                  </a:lnTo>
                  <a:lnTo>
                    <a:pt x="1856" y="2063"/>
                  </a:lnTo>
                  <a:lnTo>
                    <a:pt x="1853" y="2061"/>
                  </a:lnTo>
                  <a:lnTo>
                    <a:pt x="1851" y="2060"/>
                  </a:lnTo>
                  <a:lnTo>
                    <a:pt x="1848" y="2059"/>
                  </a:lnTo>
                  <a:lnTo>
                    <a:pt x="1838" y="2059"/>
                  </a:lnTo>
                  <a:lnTo>
                    <a:pt x="1825" y="2060"/>
                  </a:lnTo>
                  <a:lnTo>
                    <a:pt x="1818" y="2060"/>
                  </a:lnTo>
                  <a:lnTo>
                    <a:pt x="1811" y="2060"/>
                  </a:lnTo>
                  <a:lnTo>
                    <a:pt x="1806" y="2059"/>
                  </a:lnTo>
                  <a:lnTo>
                    <a:pt x="1801" y="2057"/>
                  </a:lnTo>
                  <a:lnTo>
                    <a:pt x="1792" y="2053"/>
                  </a:lnTo>
                  <a:lnTo>
                    <a:pt x="1783" y="2047"/>
                  </a:lnTo>
                  <a:lnTo>
                    <a:pt x="1774" y="2040"/>
                  </a:lnTo>
                  <a:lnTo>
                    <a:pt x="1764" y="2031"/>
                  </a:lnTo>
                  <a:lnTo>
                    <a:pt x="1761" y="2027"/>
                  </a:lnTo>
                  <a:lnTo>
                    <a:pt x="1757" y="2022"/>
                  </a:lnTo>
                  <a:lnTo>
                    <a:pt x="1755" y="2016"/>
                  </a:lnTo>
                  <a:lnTo>
                    <a:pt x="1752" y="2010"/>
                  </a:lnTo>
                  <a:lnTo>
                    <a:pt x="1750" y="2005"/>
                  </a:lnTo>
                  <a:lnTo>
                    <a:pt x="1746" y="2000"/>
                  </a:lnTo>
                  <a:lnTo>
                    <a:pt x="1743" y="1998"/>
                  </a:lnTo>
                  <a:lnTo>
                    <a:pt x="1739" y="1997"/>
                  </a:lnTo>
                  <a:lnTo>
                    <a:pt x="1729" y="1997"/>
                  </a:lnTo>
                  <a:lnTo>
                    <a:pt x="1718" y="1998"/>
                  </a:lnTo>
                  <a:lnTo>
                    <a:pt x="1707" y="1999"/>
                  </a:lnTo>
                  <a:lnTo>
                    <a:pt x="1699" y="2003"/>
                  </a:lnTo>
                  <a:lnTo>
                    <a:pt x="1691" y="2006"/>
                  </a:lnTo>
                  <a:lnTo>
                    <a:pt x="1686" y="2012"/>
                  </a:lnTo>
                  <a:lnTo>
                    <a:pt x="1680" y="2021"/>
                  </a:lnTo>
                  <a:lnTo>
                    <a:pt x="1675" y="2031"/>
                  </a:lnTo>
                  <a:lnTo>
                    <a:pt x="1669" y="2044"/>
                  </a:lnTo>
                  <a:lnTo>
                    <a:pt x="1666" y="2054"/>
                  </a:lnTo>
                  <a:lnTo>
                    <a:pt x="1663" y="2057"/>
                  </a:lnTo>
                  <a:lnTo>
                    <a:pt x="1660" y="2061"/>
                  </a:lnTo>
                  <a:lnTo>
                    <a:pt x="1656" y="2062"/>
                  </a:lnTo>
                  <a:lnTo>
                    <a:pt x="1651" y="2063"/>
                  </a:lnTo>
                  <a:lnTo>
                    <a:pt x="1642" y="2065"/>
                  </a:lnTo>
                  <a:lnTo>
                    <a:pt x="1634" y="2066"/>
                  </a:lnTo>
                  <a:lnTo>
                    <a:pt x="1616" y="2078"/>
                  </a:lnTo>
                  <a:lnTo>
                    <a:pt x="1600" y="2085"/>
                  </a:lnTo>
                  <a:lnTo>
                    <a:pt x="1593" y="2084"/>
                  </a:lnTo>
                  <a:lnTo>
                    <a:pt x="1586" y="2084"/>
                  </a:lnTo>
                  <a:lnTo>
                    <a:pt x="1582" y="2084"/>
                  </a:lnTo>
                  <a:lnTo>
                    <a:pt x="1580" y="2086"/>
                  </a:lnTo>
                  <a:lnTo>
                    <a:pt x="1578" y="2088"/>
                  </a:lnTo>
                  <a:lnTo>
                    <a:pt x="1575" y="2091"/>
                  </a:lnTo>
                  <a:lnTo>
                    <a:pt x="1575" y="2094"/>
                  </a:lnTo>
                  <a:lnTo>
                    <a:pt x="1574" y="2098"/>
                  </a:lnTo>
                  <a:lnTo>
                    <a:pt x="1575" y="2103"/>
                  </a:lnTo>
                  <a:lnTo>
                    <a:pt x="1576" y="2106"/>
                  </a:lnTo>
                  <a:lnTo>
                    <a:pt x="1579" y="2110"/>
                  </a:lnTo>
                  <a:lnTo>
                    <a:pt x="1582" y="2113"/>
                  </a:lnTo>
                  <a:lnTo>
                    <a:pt x="1587" y="2117"/>
                  </a:lnTo>
                  <a:lnTo>
                    <a:pt x="1593" y="2119"/>
                  </a:lnTo>
                  <a:lnTo>
                    <a:pt x="1600" y="2120"/>
                  </a:lnTo>
                  <a:lnTo>
                    <a:pt x="1607" y="2120"/>
                  </a:lnTo>
                  <a:lnTo>
                    <a:pt x="1615" y="2120"/>
                  </a:lnTo>
                  <a:lnTo>
                    <a:pt x="1622" y="2119"/>
                  </a:lnTo>
                  <a:lnTo>
                    <a:pt x="1629" y="2118"/>
                  </a:lnTo>
                  <a:lnTo>
                    <a:pt x="1634" y="2118"/>
                  </a:lnTo>
                  <a:lnTo>
                    <a:pt x="1638" y="2118"/>
                  </a:lnTo>
                  <a:lnTo>
                    <a:pt x="1642" y="2120"/>
                  </a:lnTo>
                  <a:lnTo>
                    <a:pt x="1644" y="2124"/>
                  </a:lnTo>
                  <a:lnTo>
                    <a:pt x="1644" y="2128"/>
                  </a:lnTo>
                  <a:lnTo>
                    <a:pt x="1644" y="2130"/>
                  </a:lnTo>
                  <a:lnTo>
                    <a:pt x="1644" y="2134"/>
                  </a:lnTo>
                  <a:lnTo>
                    <a:pt x="1641" y="2138"/>
                  </a:lnTo>
                  <a:lnTo>
                    <a:pt x="1635" y="2145"/>
                  </a:lnTo>
                  <a:lnTo>
                    <a:pt x="1632" y="2150"/>
                  </a:lnTo>
                  <a:lnTo>
                    <a:pt x="1630" y="2156"/>
                  </a:lnTo>
                  <a:lnTo>
                    <a:pt x="1630" y="2163"/>
                  </a:lnTo>
                  <a:lnTo>
                    <a:pt x="1631" y="2173"/>
                  </a:lnTo>
                  <a:lnTo>
                    <a:pt x="1634" y="2191"/>
                  </a:lnTo>
                  <a:lnTo>
                    <a:pt x="1636" y="2206"/>
                  </a:lnTo>
                  <a:lnTo>
                    <a:pt x="1639" y="2220"/>
                  </a:lnTo>
                  <a:lnTo>
                    <a:pt x="1643" y="2232"/>
                  </a:lnTo>
                  <a:lnTo>
                    <a:pt x="1648" y="2244"/>
                  </a:lnTo>
                  <a:lnTo>
                    <a:pt x="1653" y="2254"/>
                  </a:lnTo>
                  <a:lnTo>
                    <a:pt x="1653" y="2258"/>
                  </a:lnTo>
                  <a:lnTo>
                    <a:pt x="1653" y="2262"/>
                  </a:lnTo>
                  <a:lnTo>
                    <a:pt x="1650" y="2265"/>
                  </a:lnTo>
                  <a:lnTo>
                    <a:pt x="1647" y="2267"/>
                  </a:lnTo>
                  <a:lnTo>
                    <a:pt x="1643" y="2268"/>
                  </a:lnTo>
                  <a:lnTo>
                    <a:pt x="1638" y="2268"/>
                  </a:lnTo>
                  <a:lnTo>
                    <a:pt x="1635" y="2267"/>
                  </a:lnTo>
                  <a:lnTo>
                    <a:pt x="1631" y="2264"/>
                  </a:lnTo>
                  <a:lnTo>
                    <a:pt x="1628" y="2262"/>
                  </a:lnTo>
                  <a:lnTo>
                    <a:pt x="1624" y="2261"/>
                  </a:lnTo>
                  <a:lnTo>
                    <a:pt x="1619" y="2260"/>
                  </a:lnTo>
                  <a:lnTo>
                    <a:pt x="1613" y="2260"/>
                  </a:lnTo>
                  <a:lnTo>
                    <a:pt x="1606" y="2261"/>
                  </a:lnTo>
                  <a:lnTo>
                    <a:pt x="1598" y="2262"/>
                  </a:lnTo>
                  <a:lnTo>
                    <a:pt x="1590" y="2265"/>
                  </a:lnTo>
                  <a:lnTo>
                    <a:pt x="1579" y="2269"/>
                  </a:lnTo>
                  <a:lnTo>
                    <a:pt x="1573" y="2271"/>
                  </a:lnTo>
                  <a:lnTo>
                    <a:pt x="1569" y="2273"/>
                  </a:lnTo>
                  <a:lnTo>
                    <a:pt x="1565" y="2273"/>
                  </a:lnTo>
                  <a:lnTo>
                    <a:pt x="1561" y="2271"/>
                  </a:lnTo>
                  <a:lnTo>
                    <a:pt x="1559" y="2270"/>
                  </a:lnTo>
                  <a:lnTo>
                    <a:pt x="1556" y="2268"/>
                  </a:lnTo>
                  <a:lnTo>
                    <a:pt x="1554" y="2265"/>
                  </a:lnTo>
                  <a:lnTo>
                    <a:pt x="1552" y="2263"/>
                  </a:lnTo>
                  <a:lnTo>
                    <a:pt x="1547" y="2250"/>
                  </a:lnTo>
                  <a:lnTo>
                    <a:pt x="1541" y="2236"/>
                  </a:lnTo>
                  <a:lnTo>
                    <a:pt x="1535" y="2225"/>
                  </a:lnTo>
                  <a:lnTo>
                    <a:pt x="1530" y="2214"/>
                  </a:lnTo>
                  <a:lnTo>
                    <a:pt x="1527" y="2202"/>
                  </a:lnTo>
                  <a:lnTo>
                    <a:pt x="1521" y="2189"/>
                  </a:lnTo>
                  <a:lnTo>
                    <a:pt x="1517" y="2183"/>
                  </a:lnTo>
                  <a:lnTo>
                    <a:pt x="1512" y="2179"/>
                  </a:lnTo>
                  <a:lnTo>
                    <a:pt x="1506" y="2175"/>
                  </a:lnTo>
                  <a:lnTo>
                    <a:pt x="1499" y="2173"/>
                  </a:lnTo>
                  <a:lnTo>
                    <a:pt x="1483" y="2170"/>
                  </a:lnTo>
                  <a:lnTo>
                    <a:pt x="1465" y="2169"/>
                  </a:lnTo>
                  <a:lnTo>
                    <a:pt x="1456" y="2162"/>
                  </a:lnTo>
                  <a:lnTo>
                    <a:pt x="1449" y="2156"/>
                  </a:lnTo>
                  <a:lnTo>
                    <a:pt x="1433" y="2163"/>
                  </a:lnTo>
                  <a:lnTo>
                    <a:pt x="1417" y="2169"/>
                  </a:lnTo>
                  <a:lnTo>
                    <a:pt x="1408" y="2161"/>
                  </a:lnTo>
                  <a:lnTo>
                    <a:pt x="1398" y="2154"/>
                  </a:lnTo>
                  <a:lnTo>
                    <a:pt x="1391" y="2155"/>
                  </a:lnTo>
                  <a:lnTo>
                    <a:pt x="1382" y="2160"/>
                  </a:lnTo>
                  <a:lnTo>
                    <a:pt x="1376" y="2161"/>
                  </a:lnTo>
                  <a:lnTo>
                    <a:pt x="1370" y="2163"/>
                  </a:lnTo>
                  <a:lnTo>
                    <a:pt x="1365" y="2163"/>
                  </a:lnTo>
                  <a:lnTo>
                    <a:pt x="1360" y="2162"/>
                  </a:lnTo>
                  <a:lnTo>
                    <a:pt x="1347" y="2157"/>
                  </a:lnTo>
                  <a:lnTo>
                    <a:pt x="1336" y="2154"/>
                  </a:lnTo>
                  <a:lnTo>
                    <a:pt x="1327" y="2153"/>
                  </a:lnTo>
                  <a:lnTo>
                    <a:pt x="1319" y="2153"/>
                  </a:lnTo>
                  <a:lnTo>
                    <a:pt x="1316" y="2153"/>
                  </a:lnTo>
                  <a:lnTo>
                    <a:pt x="1314" y="2154"/>
                  </a:lnTo>
                  <a:lnTo>
                    <a:pt x="1313" y="2156"/>
                  </a:lnTo>
                  <a:lnTo>
                    <a:pt x="1311" y="2157"/>
                  </a:lnTo>
                  <a:lnTo>
                    <a:pt x="1309" y="2163"/>
                  </a:lnTo>
                  <a:lnTo>
                    <a:pt x="1308" y="2170"/>
                  </a:lnTo>
                  <a:lnTo>
                    <a:pt x="1307" y="2185"/>
                  </a:lnTo>
                  <a:lnTo>
                    <a:pt x="1305" y="2197"/>
                  </a:lnTo>
                  <a:lnTo>
                    <a:pt x="1302" y="2211"/>
                  </a:lnTo>
                  <a:lnTo>
                    <a:pt x="1300" y="2227"/>
                  </a:lnTo>
                  <a:lnTo>
                    <a:pt x="1298" y="2236"/>
                  </a:lnTo>
                  <a:lnTo>
                    <a:pt x="1298" y="2244"/>
                  </a:lnTo>
                  <a:lnTo>
                    <a:pt x="1300" y="2251"/>
                  </a:lnTo>
                  <a:lnTo>
                    <a:pt x="1302" y="2257"/>
                  </a:lnTo>
                  <a:lnTo>
                    <a:pt x="1303" y="2262"/>
                  </a:lnTo>
                  <a:lnTo>
                    <a:pt x="1304" y="2268"/>
                  </a:lnTo>
                  <a:lnTo>
                    <a:pt x="1305" y="2273"/>
                  </a:lnTo>
                  <a:lnTo>
                    <a:pt x="1304" y="2279"/>
                  </a:lnTo>
                  <a:lnTo>
                    <a:pt x="1303" y="2283"/>
                  </a:lnTo>
                  <a:lnTo>
                    <a:pt x="1301" y="2288"/>
                  </a:lnTo>
                  <a:lnTo>
                    <a:pt x="1297" y="2293"/>
                  </a:lnTo>
                  <a:lnTo>
                    <a:pt x="1294" y="2298"/>
                  </a:lnTo>
                  <a:lnTo>
                    <a:pt x="1280" y="2308"/>
                  </a:lnTo>
                  <a:lnTo>
                    <a:pt x="1265" y="2321"/>
                  </a:lnTo>
                  <a:lnTo>
                    <a:pt x="1258" y="2328"/>
                  </a:lnTo>
                  <a:lnTo>
                    <a:pt x="1254" y="2333"/>
                  </a:lnTo>
                  <a:lnTo>
                    <a:pt x="1251" y="2338"/>
                  </a:lnTo>
                  <a:lnTo>
                    <a:pt x="1248" y="2339"/>
                  </a:lnTo>
                  <a:lnTo>
                    <a:pt x="1246" y="2338"/>
                  </a:lnTo>
                  <a:lnTo>
                    <a:pt x="1244" y="2336"/>
                  </a:lnTo>
                  <a:lnTo>
                    <a:pt x="1238" y="2334"/>
                  </a:lnTo>
                  <a:lnTo>
                    <a:pt x="1227" y="2333"/>
                  </a:lnTo>
                  <a:lnTo>
                    <a:pt x="1210" y="2332"/>
                  </a:lnTo>
                  <a:lnTo>
                    <a:pt x="1189" y="2331"/>
                  </a:lnTo>
                  <a:lnTo>
                    <a:pt x="1166" y="2331"/>
                  </a:lnTo>
                  <a:lnTo>
                    <a:pt x="1145" y="2331"/>
                  </a:lnTo>
                  <a:lnTo>
                    <a:pt x="1137" y="2332"/>
                  </a:lnTo>
                  <a:lnTo>
                    <a:pt x="1127" y="2334"/>
                  </a:lnTo>
                  <a:lnTo>
                    <a:pt x="1119" y="2339"/>
                  </a:lnTo>
                  <a:lnTo>
                    <a:pt x="1110" y="2344"/>
                  </a:lnTo>
                  <a:lnTo>
                    <a:pt x="1103" y="2350"/>
                  </a:lnTo>
                  <a:lnTo>
                    <a:pt x="1097" y="2356"/>
                  </a:lnTo>
                  <a:lnTo>
                    <a:pt x="1093" y="2363"/>
                  </a:lnTo>
                  <a:lnTo>
                    <a:pt x="1089" y="2369"/>
                  </a:lnTo>
                  <a:lnTo>
                    <a:pt x="1086" y="2375"/>
                  </a:lnTo>
                  <a:lnTo>
                    <a:pt x="1082" y="2378"/>
                  </a:lnTo>
                  <a:lnTo>
                    <a:pt x="1078" y="2382"/>
                  </a:lnTo>
                  <a:lnTo>
                    <a:pt x="1075" y="2384"/>
                  </a:lnTo>
                  <a:lnTo>
                    <a:pt x="1071" y="2386"/>
                  </a:lnTo>
                  <a:lnTo>
                    <a:pt x="1069" y="2386"/>
                  </a:lnTo>
                  <a:lnTo>
                    <a:pt x="1065" y="2386"/>
                  </a:lnTo>
                  <a:lnTo>
                    <a:pt x="1063" y="2383"/>
                  </a:lnTo>
                  <a:lnTo>
                    <a:pt x="1058" y="2381"/>
                  </a:lnTo>
                  <a:lnTo>
                    <a:pt x="1053" y="2378"/>
                  </a:lnTo>
                  <a:lnTo>
                    <a:pt x="1046" y="2376"/>
                  </a:lnTo>
                  <a:lnTo>
                    <a:pt x="1036" y="2375"/>
                  </a:lnTo>
                  <a:lnTo>
                    <a:pt x="1031" y="2375"/>
                  </a:lnTo>
                  <a:lnTo>
                    <a:pt x="1027" y="2372"/>
                  </a:lnTo>
                  <a:lnTo>
                    <a:pt x="1025" y="2371"/>
                  </a:lnTo>
                  <a:lnTo>
                    <a:pt x="1024" y="2369"/>
                  </a:lnTo>
                  <a:lnTo>
                    <a:pt x="1024" y="2363"/>
                  </a:lnTo>
                  <a:lnTo>
                    <a:pt x="1025" y="2355"/>
                  </a:lnTo>
                  <a:lnTo>
                    <a:pt x="1028" y="2347"/>
                  </a:lnTo>
                  <a:lnTo>
                    <a:pt x="1031" y="2340"/>
                  </a:lnTo>
                  <a:lnTo>
                    <a:pt x="1033" y="2332"/>
                  </a:lnTo>
                  <a:lnTo>
                    <a:pt x="1034" y="2323"/>
                  </a:lnTo>
                  <a:lnTo>
                    <a:pt x="1027" y="2307"/>
                  </a:lnTo>
                  <a:lnTo>
                    <a:pt x="1019" y="2289"/>
                  </a:lnTo>
                  <a:lnTo>
                    <a:pt x="1019" y="2283"/>
                  </a:lnTo>
                  <a:lnTo>
                    <a:pt x="1020" y="2279"/>
                  </a:lnTo>
                  <a:lnTo>
                    <a:pt x="1021" y="2274"/>
                  </a:lnTo>
                  <a:lnTo>
                    <a:pt x="1024" y="2268"/>
                  </a:lnTo>
                  <a:lnTo>
                    <a:pt x="1027" y="2257"/>
                  </a:lnTo>
                  <a:lnTo>
                    <a:pt x="1030" y="2249"/>
                  </a:lnTo>
                  <a:lnTo>
                    <a:pt x="1030" y="2244"/>
                  </a:lnTo>
                  <a:lnTo>
                    <a:pt x="1028" y="2241"/>
                  </a:lnTo>
                  <a:lnTo>
                    <a:pt x="1027" y="2238"/>
                  </a:lnTo>
                  <a:lnTo>
                    <a:pt x="1026" y="2236"/>
                  </a:lnTo>
                  <a:lnTo>
                    <a:pt x="1020" y="2235"/>
                  </a:lnTo>
                  <a:lnTo>
                    <a:pt x="1011" y="2232"/>
                  </a:lnTo>
                  <a:lnTo>
                    <a:pt x="1008" y="2232"/>
                  </a:lnTo>
                  <a:lnTo>
                    <a:pt x="1007" y="2231"/>
                  </a:lnTo>
                  <a:lnTo>
                    <a:pt x="1007" y="2229"/>
                  </a:lnTo>
                  <a:lnTo>
                    <a:pt x="1007" y="2226"/>
                  </a:lnTo>
                  <a:lnTo>
                    <a:pt x="1008" y="2220"/>
                  </a:lnTo>
                  <a:lnTo>
                    <a:pt x="1009" y="2213"/>
                  </a:lnTo>
                  <a:lnTo>
                    <a:pt x="1013" y="2206"/>
                  </a:lnTo>
                  <a:lnTo>
                    <a:pt x="1014" y="2199"/>
                  </a:lnTo>
                  <a:lnTo>
                    <a:pt x="1017" y="2194"/>
                  </a:lnTo>
                  <a:lnTo>
                    <a:pt x="1015" y="2191"/>
                  </a:lnTo>
                  <a:lnTo>
                    <a:pt x="1013" y="2186"/>
                  </a:lnTo>
                  <a:lnTo>
                    <a:pt x="1009" y="2183"/>
                  </a:lnTo>
                  <a:lnTo>
                    <a:pt x="1006" y="2181"/>
                  </a:lnTo>
                  <a:lnTo>
                    <a:pt x="1002" y="2181"/>
                  </a:lnTo>
                  <a:lnTo>
                    <a:pt x="999" y="2181"/>
                  </a:lnTo>
                  <a:lnTo>
                    <a:pt x="995" y="2182"/>
                  </a:lnTo>
                  <a:lnTo>
                    <a:pt x="992" y="2185"/>
                  </a:lnTo>
                  <a:lnTo>
                    <a:pt x="988" y="2187"/>
                  </a:lnTo>
                  <a:lnTo>
                    <a:pt x="984" y="2189"/>
                  </a:lnTo>
                  <a:lnTo>
                    <a:pt x="982" y="2191"/>
                  </a:lnTo>
                  <a:lnTo>
                    <a:pt x="979" y="2191"/>
                  </a:lnTo>
                  <a:lnTo>
                    <a:pt x="976" y="2191"/>
                  </a:lnTo>
                  <a:lnTo>
                    <a:pt x="971" y="2187"/>
                  </a:lnTo>
                  <a:lnTo>
                    <a:pt x="965" y="2182"/>
                  </a:lnTo>
                  <a:lnTo>
                    <a:pt x="962" y="2180"/>
                  </a:lnTo>
                  <a:lnTo>
                    <a:pt x="960" y="2179"/>
                  </a:lnTo>
                  <a:lnTo>
                    <a:pt x="956" y="2179"/>
                  </a:lnTo>
                  <a:lnTo>
                    <a:pt x="954" y="2179"/>
                  </a:lnTo>
                  <a:lnTo>
                    <a:pt x="946" y="2181"/>
                  </a:lnTo>
                  <a:lnTo>
                    <a:pt x="941" y="2187"/>
                  </a:lnTo>
                  <a:lnTo>
                    <a:pt x="925" y="2201"/>
                  </a:lnTo>
                  <a:lnTo>
                    <a:pt x="908" y="2217"/>
                  </a:lnTo>
                  <a:lnTo>
                    <a:pt x="905" y="2220"/>
                  </a:lnTo>
                  <a:lnTo>
                    <a:pt x="902" y="2225"/>
                  </a:lnTo>
                  <a:lnTo>
                    <a:pt x="900" y="2230"/>
                  </a:lnTo>
                  <a:lnTo>
                    <a:pt x="899" y="2235"/>
                  </a:lnTo>
                  <a:lnTo>
                    <a:pt x="897" y="2244"/>
                  </a:lnTo>
                  <a:lnTo>
                    <a:pt x="895" y="2256"/>
                  </a:lnTo>
                  <a:lnTo>
                    <a:pt x="894" y="2261"/>
                  </a:lnTo>
                  <a:lnTo>
                    <a:pt x="892" y="2265"/>
                  </a:lnTo>
                  <a:lnTo>
                    <a:pt x="889" y="2268"/>
                  </a:lnTo>
                  <a:lnTo>
                    <a:pt x="886" y="2270"/>
                  </a:lnTo>
                  <a:lnTo>
                    <a:pt x="881" y="2273"/>
                  </a:lnTo>
                  <a:lnTo>
                    <a:pt x="876" y="2273"/>
                  </a:lnTo>
                  <a:lnTo>
                    <a:pt x="870" y="2274"/>
                  </a:lnTo>
                  <a:lnTo>
                    <a:pt x="863" y="2274"/>
                  </a:lnTo>
                  <a:lnTo>
                    <a:pt x="857" y="2273"/>
                  </a:lnTo>
                  <a:lnTo>
                    <a:pt x="853" y="2271"/>
                  </a:lnTo>
                  <a:lnTo>
                    <a:pt x="848" y="2269"/>
                  </a:lnTo>
                  <a:lnTo>
                    <a:pt x="845" y="2265"/>
                  </a:lnTo>
                  <a:lnTo>
                    <a:pt x="841" y="2256"/>
                  </a:lnTo>
                  <a:lnTo>
                    <a:pt x="838" y="2243"/>
                  </a:lnTo>
                  <a:lnTo>
                    <a:pt x="836" y="2229"/>
                  </a:lnTo>
                  <a:lnTo>
                    <a:pt x="835" y="2213"/>
                  </a:lnTo>
                  <a:lnTo>
                    <a:pt x="835" y="2206"/>
                  </a:lnTo>
                  <a:lnTo>
                    <a:pt x="836" y="2199"/>
                  </a:lnTo>
                  <a:lnTo>
                    <a:pt x="837" y="2192"/>
                  </a:lnTo>
                  <a:lnTo>
                    <a:pt x="839" y="2186"/>
                  </a:lnTo>
                  <a:lnTo>
                    <a:pt x="843" y="2180"/>
                  </a:lnTo>
                  <a:lnTo>
                    <a:pt x="847" y="2175"/>
                  </a:lnTo>
                  <a:lnTo>
                    <a:pt x="851" y="2172"/>
                  </a:lnTo>
                  <a:lnTo>
                    <a:pt x="856" y="2168"/>
                  </a:lnTo>
                  <a:lnTo>
                    <a:pt x="868" y="2162"/>
                  </a:lnTo>
                  <a:lnTo>
                    <a:pt x="879" y="2157"/>
                  </a:lnTo>
                  <a:lnTo>
                    <a:pt x="885" y="2154"/>
                  </a:lnTo>
                  <a:lnTo>
                    <a:pt x="887" y="2151"/>
                  </a:lnTo>
                  <a:lnTo>
                    <a:pt x="889" y="2149"/>
                  </a:lnTo>
                  <a:lnTo>
                    <a:pt x="891" y="2145"/>
                  </a:lnTo>
                  <a:lnTo>
                    <a:pt x="892" y="2138"/>
                  </a:lnTo>
                  <a:lnTo>
                    <a:pt x="893" y="2126"/>
                  </a:lnTo>
                  <a:lnTo>
                    <a:pt x="893" y="2119"/>
                  </a:lnTo>
                  <a:lnTo>
                    <a:pt x="895" y="2115"/>
                  </a:lnTo>
                  <a:lnTo>
                    <a:pt x="897" y="2110"/>
                  </a:lnTo>
                  <a:lnTo>
                    <a:pt x="900" y="2105"/>
                  </a:lnTo>
                  <a:lnTo>
                    <a:pt x="908" y="2095"/>
                  </a:lnTo>
                  <a:lnTo>
                    <a:pt x="920" y="2085"/>
                  </a:lnTo>
                  <a:lnTo>
                    <a:pt x="932" y="2073"/>
                  </a:lnTo>
                  <a:lnTo>
                    <a:pt x="943" y="2061"/>
                  </a:lnTo>
                  <a:lnTo>
                    <a:pt x="954" y="2050"/>
                  </a:lnTo>
                  <a:lnTo>
                    <a:pt x="963" y="2040"/>
                  </a:lnTo>
                  <a:lnTo>
                    <a:pt x="968" y="2035"/>
                  </a:lnTo>
                  <a:lnTo>
                    <a:pt x="970" y="2029"/>
                  </a:lnTo>
                  <a:lnTo>
                    <a:pt x="974" y="2022"/>
                  </a:lnTo>
                  <a:lnTo>
                    <a:pt x="975" y="2015"/>
                  </a:lnTo>
                  <a:lnTo>
                    <a:pt x="976" y="2008"/>
                  </a:lnTo>
                  <a:lnTo>
                    <a:pt x="976" y="2000"/>
                  </a:lnTo>
                  <a:lnTo>
                    <a:pt x="976" y="1994"/>
                  </a:lnTo>
                  <a:lnTo>
                    <a:pt x="975" y="1987"/>
                  </a:lnTo>
                  <a:lnTo>
                    <a:pt x="971" y="1977"/>
                  </a:lnTo>
                  <a:lnTo>
                    <a:pt x="968" y="1967"/>
                  </a:lnTo>
                  <a:lnTo>
                    <a:pt x="964" y="1956"/>
                  </a:lnTo>
                  <a:lnTo>
                    <a:pt x="963" y="1945"/>
                  </a:lnTo>
                  <a:lnTo>
                    <a:pt x="961" y="1933"/>
                  </a:lnTo>
                  <a:lnTo>
                    <a:pt x="960" y="1922"/>
                  </a:lnTo>
                  <a:lnTo>
                    <a:pt x="960" y="1917"/>
                  </a:lnTo>
                  <a:lnTo>
                    <a:pt x="961" y="1914"/>
                  </a:lnTo>
                  <a:lnTo>
                    <a:pt x="964" y="1909"/>
                  </a:lnTo>
                  <a:lnTo>
                    <a:pt x="969" y="1905"/>
                  </a:lnTo>
                  <a:lnTo>
                    <a:pt x="979" y="1903"/>
                  </a:lnTo>
                  <a:lnTo>
                    <a:pt x="992" y="1904"/>
                  </a:lnTo>
                  <a:lnTo>
                    <a:pt x="999" y="1904"/>
                  </a:lnTo>
                  <a:lnTo>
                    <a:pt x="1005" y="1904"/>
                  </a:lnTo>
                  <a:lnTo>
                    <a:pt x="1009" y="1903"/>
                  </a:lnTo>
                  <a:lnTo>
                    <a:pt x="1014" y="1902"/>
                  </a:lnTo>
                  <a:lnTo>
                    <a:pt x="1017" y="1899"/>
                  </a:lnTo>
                  <a:lnTo>
                    <a:pt x="1018" y="1896"/>
                  </a:lnTo>
                  <a:lnTo>
                    <a:pt x="1018" y="1892"/>
                  </a:lnTo>
                  <a:lnTo>
                    <a:pt x="1017" y="1887"/>
                  </a:lnTo>
                  <a:lnTo>
                    <a:pt x="1015" y="1880"/>
                  </a:lnTo>
                  <a:lnTo>
                    <a:pt x="1015" y="1874"/>
                  </a:lnTo>
                  <a:lnTo>
                    <a:pt x="1021" y="1868"/>
                  </a:lnTo>
                  <a:lnTo>
                    <a:pt x="1028" y="1863"/>
                  </a:lnTo>
                  <a:lnTo>
                    <a:pt x="1031" y="1860"/>
                  </a:lnTo>
                  <a:lnTo>
                    <a:pt x="1032" y="1858"/>
                  </a:lnTo>
                  <a:lnTo>
                    <a:pt x="1032" y="1855"/>
                  </a:lnTo>
                  <a:lnTo>
                    <a:pt x="1031" y="1854"/>
                  </a:lnTo>
                  <a:lnTo>
                    <a:pt x="1026" y="1851"/>
                  </a:lnTo>
                  <a:lnTo>
                    <a:pt x="1018" y="1849"/>
                  </a:lnTo>
                  <a:lnTo>
                    <a:pt x="1006" y="1848"/>
                  </a:lnTo>
                  <a:lnTo>
                    <a:pt x="993" y="1845"/>
                  </a:lnTo>
                  <a:lnTo>
                    <a:pt x="986" y="1844"/>
                  </a:lnTo>
                  <a:lnTo>
                    <a:pt x="980" y="1845"/>
                  </a:lnTo>
                  <a:lnTo>
                    <a:pt x="976" y="1846"/>
                  </a:lnTo>
                  <a:lnTo>
                    <a:pt x="971" y="1847"/>
                  </a:lnTo>
                  <a:lnTo>
                    <a:pt x="963" y="1854"/>
                  </a:lnTo>
                  <a:lnTo>
                    <a:pt x="954" y="1865"/>
                  </a:lnTo>
                  <a:lnTo>
                    <a:pt x="948" y="1868"/>
                  </a:lnTo>
                  <a:lnTo>
                    <a:pt x="943" y="1870"/>
                  </a:lnTo>
                  <a:lnTo>
                    <a:pt x="939" y="1870"/>
                  </a:lnTo>
                  <a:lnTo>
                    <a:pt x="937" y="1867"/>
                  </a:lnTo>
                  <a:lnTo>
                    <a:pt x="933" y="1859"/>
                  </a:lnTo>
                  <a:lnTo>
                    <a:pt x="931" y="1849"/>
                  </a:lnTo>
                  <a:lnTo>
                    <a:pt x="931" y="1841"/>
                  </a:lnTo>
                  <a:lnTo>
                    <a:pt x="931" y="1834"/>
                  </a:lnTo>
                  <a:lnTo>
                    <a:pt x="931" y="1832"/>
                  </a:lnTo>
                  <a:lnTo>
                    <a:pt x="930" y="1829"/>
                  </a:lnTo>
                  <a:lnTo>
                    <a:pt x="929" y="1827"/>
                  </a:lnTo>
                  <a:lnTo>
                    <a:pt x="925" y="1824"/>
                  </a:lnTo>
                  <a:lnTo>
                    <a:pt x="923" y="1822"/>
                  </a:lnTo>
                  <a:lnTo>
                    <a:pt x="920" y="1820"/>
                  </a:lnTo>
                  <a:lnTo>
                    <a:pt x="919" y="1816"/>
                  </a:lnTo>
                  <a:lnTo>
                    <a:pt x="919" y="1813"/>
                  </a:lnTo>
                  <a:lnTo>
                    <a:pt x="920" y="1808"/>
                  </a:lnTo>
                  <a:lnTo>
                    <a:pt x="923" y="1803"/>
                  </a:lnTo>
                  <a:lnTo>
                    <a:pt x="925" y="1798"/>
                  </a:lnTo>
                  <a:lnTo>
                    <a:pt x="929" y="1792"/>
                  </a:lnTo>
                  <a:lnTo>
                    <a:pt x="936" y="1782"/>
                  </a:lnTo>
                  <a:lnTo>
                    <a:pt x="941" y="1770"/>
                  </a:lnTo>
                  <a:lnTo>
                    <a:pt x="944" y="1759"/>
                  </a:lnTo>
                  <a:lnTo>
                    <a:pt x="946" y="1747"/>
                  </a:lnTo>
                  <a:lnTo>
                    <a:pt x="948" y="1737"/>
                  </a:lnTo>
                  <a:lnTo>
                    <a:pt x="949" y="1727"/>
                  </a:lnTo>
                  <a:lnTo>
                    <a:pt x="951" y="1718"/>
                  </a:lnTo>
                  <a:lnTo>
                    <a:pt x="954" y="1708"/>
                  </a:lnTo>
                  <a:lnTo>
                    <a:pt x="954" y="1704"/>
                  </a:lnTo>
                  <a:lnTo>
                    <a:pt x="952" y="1701"/>
                  </a:lnTo>
                  <a:lnTo>
                    <a:pt x="950" y="1697"/>
                  </a:lnTo>
                  <a:lnTo>
                    <a:pt x="946" y="1693"/>
                  </a:lnTo>
                  <a:lnTo>
                    <a:pt x="936" y="1685"/>
                  </a:lnTo>
                  <a:lnTo>
                    <a:pt x="923" y="1677"/>
                  </a:lnTo>
                  <a:lnTo>
                    <a:pt x="916" y="1674"/>
                  </a:lnTo>
                  <a:lnTo>
                    <a:pt x="908" y="1671"/>
                  </a:lnTo>
                  <a:lnTo>
                    <a:pt x="902" y="1671"/>
                  </a:lnTo>
                  <a:lnTo>
                    <a:pt x="897" y="1671"/>
                  </a:lnTo>
                  <a:lnTo>
                    <a:pt x="883" y="1672"/>
                  </a:lnTo>
                  <a:lnTo>
                    <a:pt x="869" y="1674"/>
                  </a:lnTo>
                  <a:lnTo>
                    <a:pt x="862" y="1674"/>
                  </a:lnTo>
                  <a:lnTo>
                    <a:pt x="856" y="1671"/>
                  </a:lnTo>
                  <a:lnTo>
                    <a:pt x="851" y="1669"/>
                  </a:lnTo>
                  <a:lnTo>
                    <a:pt x="847" y="1664"/>
                  </a:lnTo>
                  <a:lnTo>
                    <a:pt x="839" y="1655"/>
                  </a:lnTo>
                  <a:lnTo>
                    <a:pt x="831" y="1643"/>
                  </a:lnTo>
                  <a:lnTo>
                    <a:pt x="826" y="1638"/>
                  </a:lnTo>
                  <a:lnTo>
                    <a:pt x="823" y="1637"/>
                  </a:lnTo>
                  <a:lnTo>
                    <a:pt x="819" y="1638"/>
                  </a:lnTo>
                  <a:lnTo>
                    <a:pt x="817" y="1640"/>
                  </a:lnTo>
                  <a:lnTo>
                    <a:pt x="814" y="1645"/>
                  </a:lnTo>
                  <a:lnTo>
                    <a:pt x="812" y="1651"/>
                  </a:lnTo>
                  <a:lnTo>
                    <a:pt x="811" y="1657"/>
                  </a:lnTo>
                  <a:lnTo>
                    <a:pt x="811" y="1663"/>
                  </a:lnTo>
                  <a:lnTo>
                    <a:pt x="810" y="1669"/>
                  </a:lnTo>
                  <a:lnTo>
                    <a:pt x="809" y="1674"/>
                  </a:lnTo>
                  <a:lnTo>
                    <a:pt x="806" y="1678"/>
                  </a:lnTo>
                  <a:lnTo>
                    <a:pt x="804" y="1683"/>
                  </a:lnTo>
                  <a:lnTo>
                    <a:pt x="799" y="1687"/>
                  </a:lnTo>
                  <a:lnTo>
                    <a:pt x="793" y="1690"/>
                  </a:lnTo>
                  <a:lnTo>
                    <a:pt x="786" y="1693"/>
                  </a:lnTo>
                  <a:lnTo>
                    <a:pt x="776" y="1694"/>
                  </a:lnTo>
                  <a:lnTo>
                    <a:pt x="768" y="1695"/>
                  </a:lnTo>
                  <a:lnTo>
                    <a:pt x="761" y="1695"/>
                  </a:lnTo>
                  <a:lnTo>
                    <a:pt x="755" y="1694"/>
                  </a:lnTo>
                  <a:lnTo>
                    <a:pt x="750" y="1691"/>
                  </a:lnTo>
                  <a:lnTo>
                    <a:pt x="743" y="1685"/>
                  </a:lnTo>
                  <a:lnTo>
                    <a:pt x="736" y="1677"/>
                  </a:lnTo>
                  <a:lnTo>
                    <a:pt x="731" y="1672"/>
                  </a:lnTo>
                  <a:lnTo>
                    <a:pt x="725" y="1670"/>
                  </a:lnTo>
                  <a:lnTo>
                    <a:pt x="718" y="1668"/>
                  </a:lnTo>
                  <a:lnTo>
                    <a:pt x="710" y="1666"/>
                  </a:lnTo>
                  <a:lnTo>
                    <a:pt x="693" y="1666"/>
                  </a:lnTo>
                  <a:lnTo>
                    <a:pt x="680" y="1666"/>
                  </a:lnTo>
                  <a:lnTo>
                    <a:pt x="674" y="1669"/>
                  </a:lnTo>
                  <a:lnTo>
                    <a:pt x="671" y="1672"/>
                  </a:lnTo>
                  <a:lnTo>
                    <a:pt x="667" y="1677"/>
                  </a:lnTo>
                  <a:lnTo>
                    <a:pt x="664" y="1683"/>
                  </a:lnTo>
                  <a:lnTo>
                    <a:pt x="660" y="1695"/>
                  </a:lnTo>
                  <a:lnTo>
                    <a:pt x="659" y="1707"/>
                  </a:lnTo>
                  <a:lnTo>
                    <a:pt x="656" y="1715"/>
                  </a:lnTo>
                  <a:lnTo>
                    <a:pt x="654" y="1722"/>
                  </a:lnTo>
                  <a:lnTo>
                    <a:pt x="650" y="1725"/>
                  </a:lnTo>
                  <a:lnTo>
                    <a:pt x="648" y="1727"/>
                  </a:lnTo>
                  <a:lnTo>
                    <a:pt x="643" y="1731"/>
                  </a:lnTo>
                  <a:lnTo>
                    <a:pt x="639" y="1733"/>
                  </a:lnTo>
                  <a:lnTo>
                    <a:pt x="633" y="1735"/>
                  </a:lnTo>
                  <a:lnTo>
                    <a:pt x="628" y="1739"/>
                  </a:lnTo>
                  <a:lnTo>
                    <a:pt x="624" y="1742"/>
                  </a:lnTo>
                  <a:lnTo>
                    <a:pt x="621" y="1746"/>
                  </a:lnTo>
                  <a:lnTo>
                    <a:pt x="615" y="1756"/>
                  </a:lnTo>
                  <a:lnTo>
                    <a:pt x="609" y="1766"/>
                  </a:lnTo>
                  <a:lnTo>
                    <a:pt x="602" y="1779"/>
                  </a:lnTo>
                  <a:lnTo>
                    <a:pt x="593" y="1795"/>
                  </a:lnTo>
                  <a:lnTo>
                    <a:pt x="589" y="1801"/>
                  </a:lnTo>
                  <a:lnTo>
                    <a:pt x="583" y="1808"/>
                  </a:lnTo>
                  <a:lnTo>
                    <a:pt x="578" y="1813"/>
                  </a:lnTo>
                  <a:lnTo>
                    <a:pt x="572" y="1817"/>
                  </a:lnTo>
                  <a:lnTo>
                    <a:pt x="566" y="1820"/>
                  </a:lnTo>
                  <a:lnTo>
                    <a:pt x="562" y="1821"/>
                  </a:lnTo>
                  <a:lnTo>
                    <a:pt x="560" y="1821"/>
                  </a:lnTo>
                  <a:lnTo>
                    <a:pt x="558" y="1820"/>
                  </a:lnTo>
                  <a:lnTo>
                    <a:pt x="555" y="1815"/>
                  </a:lnTo>
                  <a:lnTo>
                    <a:pt x="554" y="1807"/>
                  </a:lnTo>
                  <a:lnTo>
                    <a:pt x="554" y="1797"/>
                  </a:lnTo>
                  <a:lnTo>
                    <a:pt x="552" y="1788"/>
                  </a:lnTo>
                  <a:lnTo>
                    <a:pt x="551" y="1785"/>
                  </a:lnTo>
                  <a:lnTo>
                    <a:pt x="548" y="1782"/>
                  </a:lnTo>
                  <a:lnTo>
                    <a:pt x="547" y="1781"/>
                  </a:lnTo>
                  <a:lnTo>
                    <a:pt x="543" y="1781"/>
                  </a:lnTo>
                  <a:lnTo>
                    <a:pt x="539" y="1782"/>
                  </a:lnTo>
                  <a:lnTo>
                    <a:pt x="533" y="1785"/>
                  </a:lnTo>
                  <a:lnTo>
                    <a:pt x="526" y="1792"/>
                  </a:lnTo>
                  <a:lnTo>
                    <a:pt x="519" y="1801"/>
                  </a:lnTo>
                  <a:lnTo>
                    <a:pt x="515" y="1804"/>
                  </a:lnTo>
                  <a:lnTo>
                    <a:pt x="511" y="1807"/>
                  </a:lnTo>
                  <a:lnTo>
                    <a:pt x="508" y="1809"/>
                  </a:lnTo>
                  <a:lnTo>
                    <a:pt x="504" y="1809"/>
                  </a:lnTo>
                  <a:lnTo>
                    <a:pt x="501" y="1808"/>
                  </a:lnTo>
                  <a:lnTo>
                    <a:pt x="497" y="1805"/>
                  </a:lnTo>
                  <a:lnTo>
                    <a:pt x="495" y="1802"/>
                  </a:lnTo>
                  <a:lnTo>
                    <a:pt x="491" y="1797"/>
                  </a:lnTo>
                  <a:lnTo>
                    <a:pt x="489" y="1791"/>
                  </a:lnTo>
                  <a:lnTo>
                    <a:pt x="489" y="1785"/>
                  </a:lnTo>
                  <a:lnTo>
                    <a:pt x="489" y="1777"/>
                  </a:lnTo>
                  <a:lnTo>
                    <a:pt x="490" y="1770"/>
                  </a:lnTo>
                  <a:lnTo>
                    <a:pt x="491" y="1756"/>
                  </a:lnTo>
                  <a:lnTo>
                    <a:pt x="491" y="1742"/>
                  </a:lnTo>
                  <a:lnTo>
                    <a:pt x="491" y="1740"/>
                  </a:lnTo>
                  <a:lnTo>
                    <a:pt x="490" y="1738"/>
                  </a:lnTo>
                  <a:lnTo>
                    <a:pt x="488" y="1735"/>
                  </a:lnTo>
                  <a:lnTo>
                    <a:pt x="485" y="1734"/>
                  </a:lnTo>
                  <a:lnTo>
                    <a:pt x="479" y="1731"/>
                  </a:lnTo>
                  <a:lnTo>
                    <a:pt x="473" y="1729"/>
                  </a:lnTo>
                  <a:lnTo>
                    <a:pt x="458" y="1728"/>
                  </a:lnTo>
                  <a:lnTo>
                    <a:pt x="444" y="1729"/>
                  </a:lnTo>
                  <a:lnTo>
                    <a:pt x="439" y="1731"/>
                  </a:lnTo>
                  <a:lnTo>
                    <a:pt x="434" y="1732"/>
                  </a:lnTo>
                  <a:lnTo>
                    <a:pt x="431" y="1734"/>
                  </a:lnTo>
                  <a:lnTo>
                    <a:pt x="427" y="1739"/>
                  </a:lnTo>
                  <a:lnTo>
                    <a:pt x="421" y="1750"/>
                  </a:lnTo>
                  <a:lnTo>
                    <a:pt x="415" y="1766"/>
                  </a:lnTo>
                  <a:lnTo>
                    <a:pt x="412" y="1775"/>
                  </a:lnTo>
                  <a:lnTo>
                    <a:pt x="409" y="1782"/>
                  </a:lnTo>
                  <a:lnTo>
                    <a:pt x="407" y="1786"/>
                  </a:lnTo>
                  <a:lnTo>
                    <a:pt x="403" y="1790"/>
                  </a:lnTo>
                  <a:lnTo>
                    <a:pt x="397" y="1794"/>
                  </a:lnTo>
                  <a:lnTo>
                    <a:pt x="389" y="1797"/>
                  </a:lnTo>
                  <a:lnTo>
                    <a:pt x="384" y="1801"/>
                  </a:lnTo>
                  <a:lnTo>
                    <a:pt x="381" y="1804"/>
                  </a:lnTo>
                  <a:lnTo>
                    <a:pt x="378" y="1809"/>
                  </a:lnTo>
                  <a:lnTo>
                    <a:pt x="377" y="1814"/>
                  </a:lnTo>
                  <a:lnTo>
                    <a:pt x="376" y="1819"/>
                  </a:lnTo>
                  <a:lnTo>
                    <a:pt x="377" y="1824"/>
                  </a:lnTo>
                  <a:lnTo>
                    <a:pt x="378" y="1830"/>
                  </a:lnTo>
                  <a:lnTo>
                    <a:pt x="379" y="1835"/>
                  </a:lnTo>
                  <a:lnTo>
                    <a:pt x="383" y="1846"/>
                  </a:lnTo>
                  <a:lnTo>
                    <a:pt x="384" y="1854"/>
                  </a:lnTo>
                  <a:lnTo>
                    <a:pt x="383" y="1858"/>
                  </a:lnTo>
                  <a:lnTo>
                    <a:pt x="381" y="1861"/>
                  </a:lnTo>
                  <a:lnTo>
                    <a:pt x="377" y="1864"/>
                  </a:lnTo>
                  <a:lnTo>
                    <a:pt x="371" y="1865"/>
                  </a:lnTo>
                  <a:lnTo>
                    <a:pt x="365" y="1866"/>
                  </a:lnTo>
                  <a:lnTo>
                    <a:pt x="358" y="1866"/>
                  </a:lnTo>
                  <a:lnTo>
                    <a:pt x="350" y="1865"/>
                  </a:lnTo>
                  <a:lnTo>
                    <a:pt x="344" y="1864"/>
                  </a:lnTo>
                  <a:lnTo>
                    <a:pt x="338" y="1863"/>
                  </a:lnTo>
                  <a:lnTo>
                    <a:pt x="333" y="1859"/>
                  </a:lnTo>
                  <a:lnTo>
                    <a:pt x="329" y="1855"/>
                  </a:lnTo>
                  <a:lnTo>
                    <a:pt x="328" y="1852"/>
                  </a:lnTo>
                  <a:lnTo>
                    <a:pt x="328" y="1847"/>
                  </a:lnTo>
                  <a:lnTo>
                    <a:pt x="331" y="1842"/>
                  </a:lnTo>
                  <a:lnTo>
                    <a:pt x="333" y="1840"/>
                  </a:lnTo>
                  <a:lnTo>
                    <a:pt x="337" y="1836"/>
                  </a:lnTo>
                  <a:lnTo>
                    <a:pt x="340" y="1833"/>
                  </a:lnTo>
                  <a:lnTo>
                    <a:pt x="344" y="1830"/>
                  </a:lnTo>
                  <a:lnTo>
                    <a:pt x="346" y="1826"/>
                  </a:lnTo>
                  <a:lnTo>
                    <a:pt x="347" y="1822"/>
                  </a:lnTo>
                  <a:lnTo>
                    <a:pt x="349" y="1817"/>
                  </a:lnTo>
                  <a:lnTo>
                    <a:pt x="347" y="1814"/>
                  </a:lnTo>
                  <a:lnTo>
                    <a:pt x="346" y="1810"/>
                  </a:lnTo>
                  <a:lnTo>
                    <a:pt x="344" y="1807"/>
                  </a:lnTo>
                  <a:lnTo>
                    <a:pt x="337" y="1802"/>
                  </a:lnTo>
                  <a:lnTo>
                    <a:pt x="326" y="1798"/>
                  </a:lnTo>
                  <a:lnTo>
                    <a:pt x="321" y="1797"/>
                  </a:lnTo>
                  <a:lnTo>
                    <a:pt x="316" y="1797"/>
                  </a:lnTo>
                  <a:lnTo>
                    <a:pt x="312" y="1797"/>
                  </a:lnTo>
                  <a:lnTo>
                    <a:pt x="308" y="1798"/>
                  </a:lnTo>
                  <a:lnTo>
                    <a:pt x="300" y="1802"/>
                  </a:lnTo>
                  <a:lnTo>
                    <a:pt x="290" y="1807"/>
                  </a:lnTo>
                  <a:lnTo>
                    <a:pt x="284" y="1809"/>
                  </a:lnTo>
                  <a:lnTo>
                    <a:pt x="278" y="1810"/>
                  </a:lnTo>
                  <a:lnTo>
                    <a:pt x="274" y="1810"/>
                  </a:lnTo>
                  <a:lnTo>
                    <a:pt x="269" y="1809"/>
                  </a:lnTo>
                  <a:lnTo>
                    <a:pt x="261" y="1803"/>
                  </a:lnTo>
                  <a:lnTo>
                    <a:pt x="253" y="1797"/>
                  </a:lnTo>
                  <a:lnTo>
                    <a:pt x="247" y="1792"/>
                  </a:lnTo>
                  <a:lnTo>
                    <a:pt x="244" y="1789"/>
                  </a:lnTo>
                  <a:lnTo>
                    <a:pt x="242" y="1785"/>
                  </a:lnTo>
                  <a:lnTo>
                    <a:pt x="240" y="1782"/>
                  </a:lnTo>
                  <a:lnTo>
                    <a:pt x="239" y="1778"/>
                  </a:lnTo>
                  <a:lnTo>
                    <a:pt x="240" y="1775"/>
                  </a:lnTo>
                  <a:lnTo>
                    <a:pt x="240" y="1771"/>
                  </a:lnTo>
                  <a:lnTo>
                    <a:pt x="243" y="1767"/>
                  </a:lnTo>
                  <a:lnTo>
                    <a:pt x="249" y="1760"/>
                  </a:lnTo>
                  <a:lnTo>
                    <a:pt x="255" y="1753"/>
                  </a:lnTo>
                  <a:lnTo>
                    <a:pt x="258" y="1750"/>
                  </a:lnTo>
                  <a:lnTo>
                    <a:pt x="259" y="1745"/>
                  </a:lnTo>
                  <a:lnTo>
                    <a:pt x="259" y="1741"/>
                  </a:lnTo>
                  <a:lnTo>
                    <a:pt x="257" y="1737"/>
                  </a:lnTo>
                  <a:lnTo>
                    <a:pt x="251" y="1729"/>
                  </a:lnTo>
                  <a:lnTo>
                    <a:pt x="244" y="1723"/>
                  </a:lnTo>
                  <a:lnTo>
                    <a:pt x="243" y="1720"/>
                  </a:lnTo>
                  <a:lnTo>
                    <a:pt x="242" y="1716"/>
                  </a:lnTo>
                  <a:lnTo>
                    <a:pt x="242" y="1713"/>
                  </a:lnTo>
                  <a:lnTo>
                    <a:pt x="243" y="1707"/>
                  </a:lnTo>
                  <a:lnTo>
                    <a:pt x="245" y="1701"/>
                  </a:lnTo>
                  <a:lnTo>
                    <a:pt x="247" y="1695"/>
                  </a:lnTo>
                  <a:lnTo>
                    <a:pt x="249" y="1688"/>
                  </a:lnTo>
                  <a:lnTo>
                    <a:pt x="249" y="1681"/>
                  </a:lnTo>
                  <a:lnTo>
                    <a:pt x="247" y="1675"/>
                  </a:lnTo>
                  <a:lnTo>
                    <a:pt x="246" y="1670"/>
                  </a:lnTo>
                  <a:lnTo>
                    <a:pt x="243" y="1665"/>
                  </a:lnTo>
                  <a:lnTo>
                    <a:pt x="239" y="1662"/>
                  </a:lnTo>
                  <a:lnTo>
                    <a:pt x="234" y="1660"/>
                  </a:lnTo>
                  <a:lnTo>
                    <a:pt x="231" y="1660"/>
                  </a:lnTo>
                  <a:lnTo>
                    <a:pt x="230" y="1663"/>
                  </a:lnTo>
                  <a:lnTo>
                    <a:pt x="228" y="1666"/>
                  </a:lnTo>
                  <a:lnTo>
                    <a:pt x="226" y="1675"/>
                  </a:lnTo>
                  <a:lnTo>
                    <a:pt x="224" y="1685"/>
                  </a:lnTo>
                  <a:lnTo>
                    <a:pt x="221" y="1691"/>
                  </a:lnTo>
                  <a:lnTo>
                    <a:pt x="218" y="1695"/>
                  </a:lnTo>
                  <a:lnTo>
                    <a:pt x="213" y="1699"/>
                  </a:lnTo>
                  <a:lnTo>
                    <a:pt x="208" y="1700"/>
                  </a:lnTo>
                  <a:lnTo>
                    <a:pt x="203" y="1701"/>
                  </a:lnTo>
                  <a:lnTo>
                    <a:pt x="199" y="1701"/>
                  </a:lnTo>
                  <a:lnTo>
                    <a:pt x="195" y="1700"/>
                  </a:lnTo>
                  <a:lnTo>
                    <a:pt x="192" y="1696"/>
                  </a:lnTo>
                  <a:lnTo>
                    <a:pt x="187" y="1691"/>
                  </a:lnTo>
                  <a:lnTo>
                    <a:pt x="184" y="1684"/>
                  </a:lnTo>
                  <a:lnTo>
                    <a:pt x="182" y="1678"/>
                  </a:lnTo>
                  <a:lnTo>
                    <a:pt x="182" y="1671"/>
                  </a:lnTo>
                  <a:lnTo>
                    <a:pt x="182" y="1665"/>
                  </a:lnTo>
                  <a:lnTo>
                    <a:pt x="183" y="1659"/>
                  </a:lnTo>
                  <a:lnTo>
                    <a:pt x="187" y="1649"/>
                  </a:lnTo>
                  <a:lnTo>
                    <a:pt x="193" y="1637"/>
                  </a:lnTo>
                  <a:lnTo>
                    <a:pt x="200" y="1624"/>
                  </a:lnTo>
                  <a:lnTo>
                    <a:pt x="211" y="1608"/>
                  </a:lnTo>
                  <a:lnTo>
                    <a:pt x="220" y="1593"/>
                  </a:lnTo>
                  <a:lnTo>
                    <a:pt x="225" y="1581"/>
                  </a:lnTo>
                  <a:lnTo>
                    <a:pt x="228" y="1570"/>
                  </a:lnTo>
                  <a:lnTo>
                    <a:pt x="228" y="1559"/>
                  </a:lnTo>
                  <a:lnTo>
                    <a:pt x="227" y="1549"/>
                  </a:lnTo>
                  <a:lnTo>
                    <a:pt x="225" y="1540"/>
                  </a:lnTo>
                  <a:lnTo>
                    <a:pt x="224" y="1532"/>
                  </a:lnTo>
                  <a:lnTo>
                    <a:pt x="223" y="1521"/>
                  </a:lnTo>
                  <a:lnTo>
                    <a:pt x="224" y="1510"/>
                  </a:lnTo>
                  <a:lnTo>
                    <a:pt x="227" y="1499"/>
                  </a:lnTo>
                  <a:lnTo>
                    <a:pt x="230" y="1494"/>
                  </a:lnTo>
                  <a:lnTo>
                    <a:pt x="232" y="1489"/>
                  </a:lnTo>
                  <a:lnTo>
                    <a:pt x="236" y="1486"/>
                  </a:lnTo>
                  <a:lnTo>
                    <a:pt x="239" y="1482"/>
                  </a:lnTo>
                  <a:lnTo>
                    <a:pt x="256" y="1479"/>
                  </a:lnTo>
                  <a:lnTo>
                    <a:pt x="269" y="1479"/>
                  </a:lnTo>
                  <a:lnTo>
                    <a:pt x="271" y="1476"/>
                  </a:lnTo>
                  <a:lnTo>
                    <a:pt x="274" y="1473"/>
                  </a:lnTo>
                  <a:lnTo>
                    <a:pt x="275" y="1468"/>
                  </a:lnTo>
                  <a:lnTo>
                    <a:pt x="276" y="1463"/>
                  </a:lnTo>
                  <a:lnTo>
                    <a:pt x="277" y="1451"/>
                  </a:lnTo>
                  <a:lnTo>
                    <a:pt x="278" y="1442"/>
                  </a:lnTo>
                  <a:lnTo>
                    <a:pt x="277" y="1437"/>
                  </a:lnTo>
                  <a:lnTo>
                    <a:pt x="277" y="1433"/>
                  </a:lnTo>
                  <a:lnTo>
                    <a:pt x="276" y="1431"/>
                  </a:lnTo>
                  <a:lnTo>
                    <a:pt x="274" y="1429"/>
                  </a:lnTo>
                  <a:lnTo>
                    <a:pt x="271" y="1428"/>
                  </a:lnTo>
                  <a:lnTo>
                    <a:pt x="269" y="1428"/>
                  </a:lnTo>
                  <a:lnTo>
                    <a:pt x="266" y="1429"/>
                  </a:lnTo>
                  <a:lnTo>
                    <a:pt x="264" y="1430"/>
                  </a:lnTo>
                  <a:lnTo>
                    <a:pt x="257" y="1433"/>
                  </a:lnTo>
                  <a:lnTo>
                    <a:pt x="250" y="1436"/>
                  </a:lnTo>
                  <a:lnTo>
                    <a:pt x="247" y="1436"/>
                  </a:lnTo>
                  <a:lnTo>
                    <a:pt x="245" y="1435"/>
                  </a:lnTo>
                  <a:lnTo>
                    <a:pt x="244" y="1432"/>
                  </a:lnTo>
                  <a:lnTo>
                    <a:pt x="244" y="1430"/>
                  </a:lnTo>
                  <a:lnTo>
                    <a:pt x="245" y="1426"/>
                  </a:lnTo>
                  <a:lnTo>
                    <a:pt x="247" y="1424"/>
                  </a:lnTo>
                  <a:lnTo>
                    <a:pt x="251" y="1422"/>
                  </a:lnTo>
                  <a:lnTo>
                    <a:pt x="255" y="1419"/>
                  </a:lnTo>
                  <a:lnTo>
                    <a:pt x="263" y="1416"/>
                  </a:lnTo>
                  <a:lnTo>
                    <a:pt x="272" y="1411"/>
                  </a:lnTo>
                  <a:lnTo>
                    <a:pt x="276" y="1408"/>
                  </a:lnTo>
                  <a:lnTo>
                    <a:pt x="278" y="1404"/>
                  </a:lnTo>
                  <a:lnTo>
                    <a:pt x="281" y="1400"/>
                  </a:lnTo>
                  <a:lnTo>
                    <a:pt x="282" y="1395"/>
                  </a:lnTo>
                  <a:lnTo>
                    <a:pt x="282" y="1385"/>
                  </a:lnTo>
                  <a:lnTo>
                    <a:pt x="282" y="1375"/>
                  </a:lnTo>
                  <a:lnTo>
                    <a:pt x="281" y="1367"/>
                  </a:lnTo>
                  <a:lnTo>
                    <a:pt x="278" y="1360"/>
                  </a:lnTo>
                  <a:lnTo>
                    <a:pt x="276" y="1359"/>
                  </a:lnTo>
                  <a:lnTo>
                    <a:pt x="272" y="1356"/>
                  </a:lnTo>
                  <a:lnTo>
                    <a:pt x="269" y="1355"/>
                  </a:lnTo>
                  <a:lnTo>
                    <a:pt x="264" y="1355"/>
                  </a:lnTo>
                  <a:lnTo>
                    <a:pt x="259" y="1354"/>
                  </a:lnTo>
                  <a:lnTo>
                    <a:pt x="256" y="1351"/>
                  </a:lnTo>
                  <a:lnTo>
                    <a:pt x="253" y="1349"/>
                  </a:lnTo>
                  <a:lnTo>
                    <a:pt x="252" y="1345"/>
                  </a:lnTo>
                  <a:lnTo>
                    <a:pt x="252" y="1337"/>
                  </a:lnTo>
                  <a:lnTo>
                    <a:pt x="252" y="1328"/>
                  </a:lnTo>
                  <a:lnTo>
                    <a:pt x="252" y="1322"/>
                  </a:lnTo>
                  <a:lnTo>
                    <a:pt x="251" y="1318"/>
                  </a:lnTo>
                  <a:lnTo>
                    <a:pt x="250" y="1313"/>
                  </a:lnTo>
                  <a:lnTo>
                    <a:pt x="247" y="1310"/>
                  </a:lnTo>
                  <a:lnTo>
                    <a:pt x="243" y="1306"/>
                  </a:lnTo>
                  <a:lnTo>
                    <a:pt x="238" y="1304"/>
                  </a:lnTo>
                  <a:lnTo>
                    <a:pt x="231" y="1302"/>
                  </a:lnTo>
                  <a:lnTo>
                    <a:pt x="223" y="1300"/>
                  </a:lnTo>
                  <a:lnTo>
                    <a:pt x="213" y="1300"/>
                  </a:lnTo>
                  <a:lnTo>
                    <a:pt x="203" y="1302"/>
                  </a:lnTo>
                  <a:lnTo>
                    <a:pt x="195" y="1304"/>
                  </a:lnTo>
                  <a:lnTo>
                    <a:pt x="187" y="1306"/>
                  </a:lnTo>
                  <a:lnTo>
                    <a:pt x="180" y="1310"/>
                  </a:lnTo>
                  <a:lnTo>
                    <a:pt x="174" y="1315"/>
                  </a:lnTo>
                  <a:lnTo>
                    <a:pt x="168" y="1319"/>
                  </a:lnTo>
                  <a:lnTo>
                    <a:pt x="163" y="1324"/>
                  </a:lnTo>
                  <a:lnTo>
                    <a:pt x="155" y="1334"/>
                  </a:lnTo>
                  <a:lnTo>
                    <a:pt x="148" y="1340"/>
                  </a:lnTo>
                  <a:lnTo>
                    <a:pt x="144" y="1342"/>
                  </a:lnTo>
                  <a:lnTo>
                    <a:pt x="140" y="1343"/>
                  </a:lnTo>
                  <a:lnTo>
                    <a:pt x="137" y="1344"/>
                  </a:lnTo>
                  <a:lnTo>
                    <a:pt x="132" y="1344"/>
                  </a:lnTo>
                  <a:lnTo>
                    <a:pt x="129" y="1344"/>
                  </a:lnTo>
                  <a:lnTo>
                    <a:pt x="126" y="1343"/>
                  </a:lnTo>
                  <a:lnTo>
                    <a:pt x="124" y="1342"/>
                  </a:lnTo>
                  <a:lnTo>
                    <a:pt x="121" y="1340"/>
                  </a:lnTo>
                  <a:lnTo>
                    <a:pt x="120" y="1334"/>
                  </a:lnTo>
                  <a:lnTo>
                    <a:pt x="120" y="1325"/>
                  </a:lnTo>
                  <a:lnTo>
                    <a:pt x="121" y="1321"/>
                  </a:lnTo>
                  <a:lnTo>
                    <a:pt x="120" y="1318"/>
                  </a:lnTo>
                  <a:lnTo>
                    <a:pt x="118" y="1315"/>
                  </a:lnTo>
                  <a:lnTo>
                    <a:pt x="116" y="1313"/>
                  </a:lnTo>
                  <a:lnTo>
                    <a:pt x="113" y="1312"/>
                  </a:lnTo>
                  <a:lnTo>
                    <a:pt x="110" y="1313"/>
                  </a:lnTo>
                  <a:lnTo>
                    <a:pt x="106" y="1315"/>
                  </a:lnTo>
                  <a:lnTo>
                    <a:pt x="102" y="1317"/>
                  </a:lnTo>
                  <a:lnTo>
                    <a:pt x="92" y="1325"/>
                  </a:lnTo>
                  <a:lnTo>
                    <a:pt x="77" y="1340"/>
                  </a:lnTo>
                  <a:lnTo>
                    <a:pt x="61" y="1354"/>
                  </a:lnTo>
                  <a:lnTo>
                    <a:pt x="48" y="1366"/>
                  </a:lnTo>
                  <a:lnTo>
                    <a:pt x="43" y="1368"/>
                  </a:lnTo>
                  <a:lnTo>
                    <a:pt x="38" y="1369"/>
                  </a:lnTo>
                  <a:lnTo>
                    <a:pt x="35" y="1369"/>
                  </a:lnTo>
                  <a:lnTo>
                    <a:pt x="31" y="1368"/>
                  </a:lnTo>
                  <a:lnTo>
                    <a:pt x="25" y="1362"/>
                  </a:lnTo>
                  <a:lnTo>
                    <a:pt x="19" y="1356"/>
                  </a:lnTo>
                  <a:lnTo>
                    <a:pt x="11" y="1350"/>
                  </a:lnTo>
                  <a:lnTo>
                    <a:pt x="5" y="1345"/>
                  </a:lnTo>
                  <a:lnTo>
                    <a:pt x="1" y="1343"/>
                  </a:lnTo>
                  <a:lnTo>
                    <a:pt x="0" y="1341"/>
                  </a:lnTo>
                  <a:lnTo>
                    <a:pt x="0" y="1338"/>
                  </a:lnTo>
                  <a:lnTo>
                    <a:pt x="1" y="1335"/>
                  </a:lnTo>
                  <a:lnTo>
                    <a:pt x="11" y="1330"/>
                  </a:lnTo>
                  <a:lnTo>
                    <a:pt x="29" y="1322"/>
                  </a:lnTo>
                  <a:lnTo>
                    <a:pt x="37" y="1313"/>
                  </a:lnTo>
                  <a:lnTo>
                    <a:pt x="43" y="1305"/>
                  </a:lnTo>
                  <a:lnTo>
                    <a:pt x="56" y="1294"/>
                  </a:lnTo>
                  <a:lnTo>
                    <a:pt x="74" y="1280"/>
                  </a:lnTo>
                  <a:lnTo>
                    <a:pt x="82" y="1271"/>
                  </a:lnTo>
                  <a:lnTo>
                    <a:pt x="87" y="1262"/>
                  </a:lnTo>
                  <a:lnTo>
                    <a:pt x="92" y="1255"/>
                  </a:lnTo>
                  <a:lnTo>
                    <a:pt x="95" y="1247"/>
                  </a:lnTo>
                  <a:lnTo>
                    <a:pt x="99" y="1237"/>
                  </a:lnTo>
                  <a:lnTo>
                    <a:pt x="104" y="1225"/>
                  </a:lnTo>
                  <a:lnTo>
                    <a:pt x="108" y="1216"/>
                  </a:lnTo>
                  <a:lnTo>
                    <a:pt x="111" y="1209"/>
                  </a:lnTo>
                  <a:lnTo>
                    <a:pt x="117" y="1199"/>
                  </a:lnTo>
                  <a:lnTo>
                    <a:pt x="120" y="1187"/>
                  </a:lnTo>
                  <a:lnTo>
                    <a:pt x="123" y="1184"/>
                  </a:lnTo>
                  <a:lnTo>
                    <a:pt x="126" y="1181"/>
                  </a:lnTo>
                  <a:lnTo>
                    <a:pt x="132" y="1180"/>
                  </a:lnTo>
                  <a:lnTo>
                    <a:pt x="138" y="1180"/>
                  </a:lnTo>
                  <a:lnTo>
                    <a:pt x="152" y="1183"/>
                  </a:lnTo>
                  <a:lnTo>
                    <a:pt x="169" y="1186"/>
                  </a:lnTo>
                  <a:lnTo>
                    <a:pt x="176" y="1187"/>
                  </a:lnTo>
                  <a:lnTo>
                    <a:pt x="182" y="1189"/>
                  </a:lnTo>
                  <a:lnTo>
                    <a:pt x="187" y="1189"/>
                  </a:lnTo>
                  <a:lnTo>
                    <a:pt x="190" y="1187"/>
                  </a:lnTo>
                  <a:lnTo>
                    <a:pt x="193" y="1185"/>
                  </a:lnTo>
                  <a:lnTo>
                    <a:pt x="194" y="1183"/>
                  </a:lnTo>
                  <a:lnTo>
                    <a:pt x="195" y="1180"/>
                  </a:lnTo>
                  <a:lnTo>
                    <a:pt x="195" y="1176"/>
                  </a:lnTo>
                  <a:lnTo>
                    <a:pt x="195" y="1168"/>
                  </a:lnTo>
                  <a:lnTo>
                    <a:pt x="196" y="1164"/>
                  </a:lnTo>
                  <a:lnTo>
                    <a:pt x="201" y="1158"/>
                  </a:lnTo>
                  <a:lnTo>
                    <a:pt x="208" y="1149"/>
                  </a:lnTo>
                  <a:lnTo>
                    <a:pt x="219" y="1141"/>
                  </a:lnTo>
                  <a:lnTo>
                    <a:pt x="233" y="1133"/>
                  </a:lnTo>
                  <a:lnTo>
                    <a:pt x="239" y="1129"/>
                  </a:lnTo>
                  <a:lnTo>
                    <a:pt x="245" y="1126"/>
                  </a:lnTo>
                  <a:lnTo>
                    <a:pt x="250" y="1121"/>
                  </a:lnTo>
                  <a:lnTo>
                    <a:pt x="252" y="1116"/>
                  </a:lnTo>
                  <a:lnTo>
                    <a:pt x="255" y="1110"/>
                  </a:lnTo>
                  <a:lnTo>
                    <a:pt x="256" y="1104"/>
                  </a:lnTo>
                  <a:lnTo>
                    <a:pt x="257" y="1098"/>
                  </a:lnTo>
                  <a:lnTo>
                    <a:pt x="257" y="1091"/>
                  </a:lnTo>
                  <a:lnTo>
                    <a:pt x="256" y="1084"/>
                  </a:lnTo>
                  <a:lnTo>
                    <a:pt x="255" y="1078"/>
                  </a:lnTo>
                  <a:lnTo>
                    <a:pt x="251" y="1071"/>
                  </a:lnTo>
                  <a:lnTo>
                    <a:pt x="247" y="1065"/>
                  </a:lnTo>
                  <a:lnTo>
                    <a:pt x="243" y="1060"/>
                  </a:lnTo>
                  <a:lnTo>
                    <a:pt x="237" y="1057"/>
                  </a:lnTo>
                  <a:lnTo>
                    <a:pt x="231" y="1054"/>
                  </a:lnTo>
                  <a:lnTo>
                    <a:pt x="224" y="1051"/>
                  </a:lnTo>
                  <a:lnTo>
                    <a:pt x="211" y="1047"/>
                  </a:lnTo>
                  <a:lnTo>
                    <a:pt x="200" y="1041"/>
                  </a:lnTo>
                  <a:lnTo>
                    <a:pt x="196" y="1038"/>
                  </a:lnTo>
                  <a:lnTo>
                    <a:pt x="193" y="1033"/>
                  </a:lnTo>
                  <a:lnTo>
                    <a:pt x="192" y="1027"/>
                  </a:lnTo>
                  <a:lnTo>
                    <a:pt x="190" y="1020"/>
                  </a:lnTo>
                  <a:lnTo>
                    <a:pt x="190" y="1006"/>
                  </a:lnTo>
                  <a:lnTo>
                    <a:pt x="192" y="987"/>
                  </a:lnTo>
                  <a:lnTo>
                    <a:pt x="192" y="978"/>
                  </a:lnTo>
                  <a:lnTo>
                    <a:pt x="193" y="970"/>
                  </a:lnTo>
                  <a:lnTo>
                    <a:pt x="195" y="964"/>
                  </a:lnTo>
                  <a:lnTo>
                    <a:pt x="196" y="959"/>
                  </a:lnTo>
                  <a:lnTo>
                    <a:pt x="201" y="951"/>
                  </a:lnTo>
                  <a:lnTo>
                    <a:pt x="206" y="944"/>
                  </a:lnTo>
                  <a:lnTo>
                    <a:pt x="211" y="938"/>
                  </a:lnTo>
                  <a:lnTo>
                    <a:pt x="214" y="931"/>
                  </a:lnTo>
                  <a:lnTo>
                    <a:pt x="214" y="927"/>
                  </a:lnTo>
                  <a:lnTo>
                    <a:pt x="213" y="925"/>
                  </a:lnTo>
                  <a:lnTo>
                    <a:pt x="211" y="924"/>
                  </a:lnTo>
                  <a:lnTo>
                    <a:pt x="206" y="924"/>
                  </a:lnTo>
                  <a:lnTo>
                    <a:pt x="201" y="922"/>
                  </a:lnTo>
                  <a:lnTo>
                    <a:pt x="198" y="922"/>
                  </a:lnTo>
                  <a:lnTo>
                    <a:pt x="195" y="920"/>
                  </a:lnTo>
                  <a:lnTo>
                    <a:pt x="193" y="918"/>
                  </a:lnTo>
                  <a:lnTo>
                    <a:pt x="192" y="915"/>
                  </a:lnTo>
                  <a:lnTo>
                    <a:pt x="190" y="912"/>
                  </a:lnTo>
                  <a:lnTo>
                    <a:pt x="190" y="907"/>
                  </a:lnTo>
                  <a:lnTo>
                    <a:pt x="190" y="902"/>
                  </a:lnTo>
                  <a:lnTo>
                    <a:pt x="193" y="891"/>
                  </a:lnTo>
                  <a:lnTo>
                    <a:pt x="199" y="880"/>
                  </a:lnTo>
                  <a:lnTo>
                    <a:pt x="206" y="868"/>
                  </a:lnTo>
                  <a:lnTo>
                    <a:pt x="213" y="858"/>
                  </a:lnTo>
                  <a:lnTo>
                    <a:pt x="218" y="853"/>
                  </a:lnTo>
                  <a:lnTo>
                    <a:pt x="221" y="847"/>
                  </a:lnTo>
                  <a:lnTo>
                    <a:pt x="223" y="842"/>
                  </a:lnTo>
                  <a:lnTo>
                    <a:pt x="223" y="832"/>
                  </a:lnTo>
                  <a:lnTo>
                    <a:pt x="223" y="828"/>
                  </a:lnTo>
                  <a:lnTo>
                    <a:pt x="221" y="825"/>
                  </a:lnTo>
                  <a:lnTo>
                    <a:pt x="220" y="823"/>
                  </a:lnTo>
                  <a:lnTo>
                    <a:pt x="219" y="821"/>
                  </a:lnTo>
                  <a:lnTo>
                    <a:pt x="213" y="820"/>
                  </a:lnTo>
                  <a:lnTo>
                    <a:pt x="203" y="820"/>
                  </a:lnTo>
                  <a:lnTo>
                    <a:pt x="198" y="820"/>
                  </a:lnTo>
                  <a:lnTo>
                    <a:pt x="193" y="818"/>
                  </a:lnTo>
                  <a:lnTo>
                    <a:pt x="189" y="815"/>
                  </a:lnTo>
                  <a:lnTo>
                    <a:pt x="186" y="813"/>
                  </a:lnTo>
                  <a:lnTo>
                    <a:pt x="182" y="808"/>
                  </a:lnTo>
                  <a:lnTo>
                    <a:pt x="180" y="805"/>
                  </a:lnTo>
                  <a:lnTo>
                    <a:pt x="180" y="801"/>
                  </a:lnTo>
                  <a:lnTo>
                    <a:pt x="181" y="795"/>
                  </a:lnTo>
                  <a:lnTo>
                    <a:pt x="182" y="788"/>
                  </a:lnTo>
                  <a:lnTo>
                    <a:pt x="183" y="780"/>
                  </a:lnTo>
                  <a:lnTo>
                    <a:pt x="183" y="770"/>
                  </a:lnTo>
                  <a:lnTo>
                    <a:pt x="182" y="758"/>
                  </a:lnTo>
                  <a:lnTo>
                    <a:pt x="180" y="745"/>
                  </a:lnTo>
                  <a:lnTo>
                    <a:pt x="177" y="733"/>
                  </a:lnTo>
                  <a:lnTo>
                    <a:pt x="176" y="723"/>
                  </a:lnTo>
                  <a:lnTo>
                    <a:pt x="176" y="712"/>
                  </a:lnTo>
                  <a:lnTo>
                    <a:pt x="175" y="692"/>
                  </a:lnTo>
                  <a:lnTo>
                    <a:pt x="174" y="679"/>
                  </a:lnTo>
                  <a:lnTo>
                    <a:pt x="173" y="675"/>
                  </a:lnTo>
                  <a:lnTo>
                    <a:pt x="170" y="673"/>
                  </a:lnTo>
                  <a:lnTo>
                    <a:pt x="168" y="672"/>
                  </a:lnTo>
                  <a:lnTo>
                    <a:pt x="164" y="670"/>
                  </a:lnTo>
                  <a:lnTo>
                    <a:pt x="161" y="670"/>
                  </a:lnTo>
                  <a:lnTo>
                    <a:pt x="157" y="669"/>
                  </a:lnTo>
                  <a:lnTo>
                    <a:pt x="154" y="668"/>
                  </a:lnTo>
                  <a:lnTo>
                    <a:pt x="151" y="664"/>
                  </a:lnTo>
                  <a:lnTo>
                    <a:pt x="151" y="662"/>
                  </a:lnTo>
                  <a:lnTo>
                    <a:pt x="151" y="658"/>
                  </a:lnTo>
                  <a:lnTo>
                    <a:pt x="152" y="656"/>
                  </a:lnTo>
                  <a:lnTo>
                    <a:pt x="154" y="654"/>
                  </a:lnTo>
                  <a:lnTo>
                    <a:pt x="159" y="650"/>
                  </a:lnTo>
                  <a:lnTo>
                    <a:pt x="168" y="649"/>
                  </a:lnTo>
                  <a:lnTo>
                    <a:pt x="171" y="648"/>
                  </a:lnTo>
                  <a:lnTo>
                    <a:pt x="174" y="647"/>
                  </a:lnTo>
                  <a:lnTo>
                    <a:pt x="175" y="644"/>
                  </a:lnTo>
                  <a:lnTo>
                    <a:pt x="176" y="642"/>
                  </a:lnTo>
                  <a:lnTo>
                    <a:pt x="177" y="638"/>
                  </a:lnTo>
                  <a:lnTo>
                    <a:pt x="179" y="636"/>
                  </a:lnTo>
                  <a:lnTo>
                    <a:pt x="180" y="632"/>
                  </a:lnTo>
                  <a:lnTo>
                    <a:pt x="182" y="631"/>
                  </a:lnTo>
                  <a:lnTo>
                    <a:pt x="186" y="629"/>
                  </a:lnTo>
                  <a:lnTo>
                    <a:pt x="188" y="626"/>
                  </a:lnTo>
                  <a:lnTo>
                    <a:pt x="189" y="624"/>
                  </a:lnTo>
                  <a:lnTo>
                    <a:pt x="190" y="622"/>
                  </a:lnTo>
                  <a:lnTo>
                    <a:pt x="190" y="619"/>
                  </a:lnTo>
                  <a:lnTo>
                    <a:pt x="189" y="616"/>
                  </a:lnTo>
                  <a:lnTo>
                    <a:pt x="188" y="613"/>
                  </a:lnTo>
                  <a:lnTo>
                    <a:pt x="186" y="610"/>
                  </a:lnTo>
                  <a:lnTo>
                    <a:pt x="180" y="601"/>
                  </a:lnTo>
                  <a:lnTo>
                    <a:pt x="174" y="591"/>
                  </a:lnTo>
                  <a:lnTo>
                    <a:pt x="171" y="585"/>
                  </a:lnTo>
                  <a:lnTo>
                    <a:pt x="170" y="578"/>
                  </a:lnTo>
                  <a:lnTo>
                    <a:pt x="169" y="572"/>
                  </a:lnTo>
                  <a:lnTo>
                    <a:pt x="168" y="566"/>
                  </a:lnTo>
                  <a:lnTo>
                    <a:pt x="169" y="554"/>
                  </a:lnTo>
                  <a:lnTo>
                    <a:pt x="171" y="540"/>
                  </a:lnTo>
                  <a:lnTo>
                    <a:pt x="175" y="527"/>
                  </a:lnTo>
                  <a:lnTo>
                    <a:pt x="181" y="515"/>
                  </a:lnTo>
                  <a:lnTo>
                    <a:pt x="187" y="504"/>
                  </a:lnTo>
                  <a:lnTo>
                    <a:pt x="193" y="493"/>
                  </a:lnTo>
                  <a:lnTo>
                    <a:pt x="194" y="489"/>
                  </a:lnTo>
                  <a:lnTo>
                    <a:pt x="194" y="484"/>
                  </a:lnTo>
                  <a:lnTo>
                    <a:pt x="193" y="479"/>
                  </a:lnTo>
                  <a:lnTo>
                    <a:pt x="190" y="475"/>
                  </a:lnTo>
                  <a:lnTo>
                    <a:pt x="182" y="467"/>
                  </a:lnTo>
                  <a:lnTo>
                    <a:pt x="174" y="459"/>
                  </a:lnTo>
                  <a:lnTo>
                    <a:pt x="171" y="455"/>
                  </a:lnTo>
                  <a:lnTo>
                    <a:pt x="171" y="452"/>
                  </a:lnTo>
                  <a:lnTo>
                    <a:pt x="171" y="447"/>
                  </a:lnTo>
                  <a:lnTo>
                    <a:pt x="173" y="443"/>
                  </a:lnTo>
                  <a:lnTo>
                    <a:pt x="176" y="434"/>
                  </a:lnTo>
                  <a:lnTo>
                    <a:pt x="180" y="429"/>
                  </a:lnTo>
                  <a:lnTo>
                    <a:pt x="182" y="426"/>
                  </a:lnTo>
                  <a:lnTo>
                    <a:pt x="184" y="423"/>
                  </a:lnTo>
                  <a:lnTo>
                    <a:pt x="186" y="418"/>
                  </a:lnTo>
                  <a:lnTo>
                    <a:pt x="186" y="412"/>
                  </a:lnTo>
                  <a:lnTo>
                    <a:pt x="187" y="408"/>
                  </a:lnTo>
                  <a:lnTo>
                    <a:pt x="188" y="404"/>
                  </a:lnTo>
                  <a:lnTo>
                    <a:pt x="189" y="401"/>
                  </a:lnTo>
                  <a:lnTo>
                    <a:pt x="192" y="398"/>
                  </a:lnTo>
                  <a:lnTo>
                    <a:pt x="195" y="396"/>
                  </a:lnTo>
                  <a:lnTo>
                    <a:pt x="200" y="395"/>
                  </a:lnTo>
                  <a:lnTo>
                    <a:pt x="203" y="393"/>
                  </a:lnTo>
                  <a:lnTo>
                    <a:pt x="208" y="391"/>
                  </a:lnTo>
                  <a:lnTo>
                    <a:pt x="211" y="387"/>
                  </a:lnTo>
                  <a:lnTo>
                    <a:pt x="213" y="383"/>
                  </a:lnTo>
                  <a:lnTo>
                    <a:pt x="211" y="374"/>
                  </a:lnTo>
                  <a:lnTo>
                    <a:pt x="208" y="364"/>
                  </a:lnTo>
                  <a:lnTo>
                    <a:pt x="207" y="358"/>
                  </a:lnTo>
                  <a:lnTo>
                    <a:pt x="207" y="352"/>
                  </a:lnTo>
                  <a:lnTo>
                    <a:pt x="208" y="346"/>
                  </a:lnTo>
                  <a:lnTo>
                    <a:pt x="211" y="341"/>
                  </a:lnTo>
                  <a:lnTo>
                    <a:pt x="219" y="335"/>
                  </a:lnTo>
                  <a:lnTo>
                    <a:pt x="225" y="332"/>
                  </a:lnTo>
                  <a:lnTo>
                    <a:pt x="230" y="329"/>
                  </a:lnTo>
                  <a:lnTo>
                    <a:pt x="232" y="327"/>
                  </a:lnTo>
                  <a:lnTo>
                    <a:pt x="234" y="325"/>
                  </a:lnTo>
                  <a:lnTo>
                    <a:pt x="236" y="322"/>
                  </a:lnTo>
                  <a:lnTo>
                    <a:pt x="236" y="316"/>
                  </a:lnTo>
                  <a:lnTo>
                    <a:pt x="236" y="308"/>
                  </a:lnTo>
                  <a:lnTo>
                    <a:pt x="236" y="302"/>
                  </a:lnTo>
                  <a:lnTo>
                    <a:pt x="236" y="295"/>
                  </a:lnTo>
                  <a:lnTo>
                    <a:pt x="237" y="289"/>
                  </a:lnTo>
                  <a:lnTo>
                    <a:pt x="239" y="284"/>
                  </a:lnTo>
                  <a:lnTo>
                    <a:pt x="245" y="275"/>
                  </a:lnTo>
                  <a:lnTo>
                    <a:pt x="252" y="263"/>
                  </a:lnTo>
                  <a:lnTo>
                    <a:pt x="259" y="251"/>
                  </a:lnTo>
                  <a:lnTo>
                    <a:pt x="265" y="242"/>
                  </a:lnTo>
                  <a:lnTo>
                    <a:pt x="270" y="237"/>
                  </a:lnTo>
                  <a:lnTo>
                    <a:pt x="276" y="231"/>
                  </a:lnTo>
                  <a:lnTo>
                    <a:pt x="283" y="226"/>
                  </a:lnTo>
                  <a:lnTo>
                    <a:pt x="290" y="223"/>
                  </a:lnTo>
                  <a:lnTo>
                    <a:pt x="305" y="222"/>
                  </a:lnTo>
                  <a:lnTo>
                    <a:pt x="318" y="222"/>
                  </a:lnTo>
                  <a:lnTo>
                    <a:pt x="327" y="225"/>
                  </a:lnTo>
                  <a:lnTo>
                    <a:pt x="333" y="226"/>
                  </a:lnTo>
                  <a:lnTo>
                    <a:pt x="334" y="226"/>
                  </a:lnTo>
                  <a:lnTo>
                    <a:pt x="337" y="225"/>
                  </a:lnTo>
                  <a:lnTo>
                    <a:pt x="340" y="222"/>
                  </a:lnTo>
                  <a:lnTo>
                    <a:pt x="343" y="220"/>
                  </a:lnTo>
                  <a:lnTo>
                    <a:pt x="346" y="216"/>
                  </a:lnTo>
                  <a:lnTo>
                    <a:pt x="349" y="212"/>
                  </a:lnTo>
                  <a:lnTo>
                    <a:pt x="352" y="206"/>
                  </a:lnTo>
                  <a:lnTo>
                    <a:pt x="353" y="200"/>
                  </a:lnTo>
                  <a:lnTo>
                    <a:pt x="356" y="193"/>
                  </a:lnTo>
                  <a:lnTo>
                    <a:pt x="358" y="187"/>
                  </a:lnTo>
                  <a:lnTo>
                    <a:pt x="362" y="181"/>
                  </a:lnTo>
                  <a:lnTo>
                    <a:pt x="366" y="176"/>
                  </a:lnTo>
                  <a:lnTo>
                    <a:pt x="372" y="171"/>
                  </a:lnTo>
                  <a:lnTo>
                    <a:pt x="381" y="168"/>
                  </a:lnTo>
                  <a:lnTo>
                    <a:pt x="390" y="165"/>
                  </a:lnTo>
                  <a:lnTo>
                    <a:pt x="402" y="163"/>
                  </a:lnTo>
                  <a:lnTo>
                    <a:pt x="425" y="163"/>
                  </a:lnTo>
                  <a:lnTo>
                    <a:pt x="442" y="164"/>
                  </a:lnTo>
                  <a:lnTo>
                    <a:pt x="451" y="165"/>
                  </a:lnTo>
                  <a:lnTo>
                    <a:pt x="458" y="165"/>
                  </a:lnTo>
                  <a:lnTo>
                    <a:pt x="465" y="164"/>
                  </a:lnTo>
                  <a:lnTo>
                    <a:pt x="473" y="163"/>
                  </a:lnTo>
                  <a:lnTo>
                    <a:pt x="488" y="158"/>
                  </a:lnTo>
                  <a:lnTo>
                    <a:pt x="501" y="157"/>
                  </a:lnTo>
                  <a:lnTo>
                    <a:pt x="508" y="158"/>
                  </a:lnTo>
                  <a:lnTo>
                    <a:pt x="515" y="160"/>
                  </a:lnTo>
                  <a:lnTo>
                    <a:pt x="521" y="164"/>
                  </a:lnTo>
                  <a:lnTo>
                    <a:pt x="528" y="170"/>
                  </a:lnTo>
                  <a:lnTo>
                    <a:pt x="547" y="190"/>
                  </a:lnTo>
                  <a:lnTo>
                    <a:pt x="558" y="204"/>
                  </a:lnTo>
                  <a:lnTo>
                    <a:pt x="561" y="209"/>
                  </a:lnTo>
                  <a:lnTo>
                    <a:pt x="567" y="212"/>
                  </a:lnTo>
                  <a:lnTo>
                    <a:pt x="573" y="212"/>
                  </a:lnTo>
                  <a:lnTo>
                    <a:pt x="580" y="212"/>
                  </a:lnTo>
                  <a:lnTo>
                    <a:pt x="585" y="215"/>
                  </a:lnTo>
                  <a:lnTo>
                    <a:pt x="591" y="218"/>
                  </a:lnTo>
                  <a:lnTo>
                    <a:pt x="596" y="216"/>
                  </a:lnTo>
                  <a:lnTo>
                    <a:pt x="599" y="215"/>
                  </a:lnTo>
                  <a:lnTo>
                    <a:pt x="602" y="212"/>
                  </a:lnTo>
                  <a:lnTo>
                    <a:pt x="606" y="207"/>
                  </a:lnTo>
                  <a:lnTo>
                    <a:pt x="610" y="201"/>
                  </a:lnTo>
                  <a:lnTo>
                    <a:pt x="615" y="197"/>
                  </a:lnTo>
                  <a:lnTo>
                    <a:pt x="621" y="195"/>
                  </a:lnTo>
                  <a:lnTo>
                    <a:pt x="627" y="194"/>
                  </a:lnTo>
                  <a:lnTo>
                    <a:pt x="635" y="193"/>
                  </a:lnTo>
                  <a:lnTo>
                    <a:pt x="645" y="191"/>
                  </a:lnTo>
                  <a:lnTo>
                    <a:pt x="654" y="190"/>
                  </a:lnTo>
                  <a:lnTo>
                    <a:pt x="664" y="187"/>
                  </a:lnTo>
                  <a:lnTo>
                    <a:pt x="669" y="184"/>
                  </a:lnTo>
                  <a:lnTo>
                    <a:pt x="674" y="182"/>
                  </a:lnTo>
                  <a:lnTo>
                    <a:pt x="678" y="177"/>
                  </a:lnTo>
                  <a:lnTo>
                    <a:pt x="681" y="172"/>
                  </a:lnTo>
                  <a:lnTo>
                    <a:pt x="684" y="168"/>
                  </a:lnTo>
                  <a:lnTo>
                    <a:pt x="685" y="163"/>
                  </a:lnTo>
                  <a:lnTo>
                    <a:pt x="686" y="158"/>
                  </a:lnTo>
                  <a:lnTo>
                    <a:pt x="685" y="153"/>
                  </a:lnTo>
                  <a:lnTo>
                    <a:pt x="684" y="149"/>
                  </a:lnTo>
                  <a:lnTo>
                    <a:pt x="681" y="144"/>
                  </a:lnTo>
                  <a:lnTo>
                    <a:pt x="679" y="139"/>
                  </a:lnTo>
                  <a:lnTo>
                    <a:pt x="675" y="136"/>
                  </a:lnTo>
                  <a:lnTo>
                    <a:pt x="667" y="127"/>
                  </a:lnTo>
                  <a:lnTo>
                    <a:pt x="658" y="120"/>
                  </a:lnTo>
                  <a:lnTo>
                    <a:pt x="648" y="113"/>
                  </a:lnTo>
                  <a:lnTo>
                    <a:pt x="640" y="106"/>
                  </a:lnTo>
                  <a:lnTo>
                    <a:pt x="634" y="99"/>
                  </a:lnTo>
                  <a:lnTo>
                    <a:pt x="630" y="92"/>
                  </a:lnTo>
                  <a:lnTo>
                    <a:pt x="629" y="88"/>
                  </a:lnTo>
                  <a:lnTo>
                    <a:pt x="629" y="84"/>
                  </a:lnTo>
                  <a:lnTo>
                    <a:pt x="630" y="81"/>
                  </a:lnTo>
                  <a:lnTo>
                    <a:pt x="631" y="78"/>
                  </a:lnTo>
                  <a:lnTo>
                    <a:pt x="636" y="74"/>
                  </a:lnTo>
                  <a:lnTo>
                    <a:pt x="641" y="71"/>
                  </a:lnTo>
                  <a:lnTo>
                    <a:pt x="643" y="70"/>
                  </a:lnTo>
                  <a:lnTo>
                    <a:pt x="643" y="68"/>
                  </a:lnTo>
                  <a:lnTo>
                    <a:pt x="642" y="64"/>
                  </a:lnTo>
                  <a:lnTo>
                    <a:pt x="640" y="61"/>
                  </a:lnTo>
                  <a:lnTo>
                    <a:pt x="634" y="51"/>
                  </a:lnTo>
                  <a:lnTo>
                    <a:pt x="627" y="43"/>
                  </a:lnTo>
                  <a:lnTo>
                    <a:pt x="624" y="38"/>
                  </a:lnTo>
                  <a:lnTo>
                    <a:pt x="623" y="36"/>
                  </a:lnTo>
                  <a:lnTo>
                    <a:pt x="623" y="32"/>
                  </a:lnTo>
                  <a:lnTo>
                    <a:pt x="625" y="30"/>
                  </a:lnTo>
                  <a:lnTo>
                    <a:pt x="631" y="25"/>
                  </a:lnTo>
                  <a:lnTo>
                    <a:pt x="641" y="19"/>
                  </a:lnTo>
                  <a:lnTo>
                    <a:pt x="646" y="17"/>
                  </a:lnTo>
                  <a:lnTo>
                    <a:pt x="653" y="15"/>
                  </a:lnTo>
                  <a:lnTo>
                    <a:pt x="660" y="15"/>
                  </a:lnTo>
                  <a:lnTo>
                    <a:pt x="668" y="15"/>
                  </a:lnTo>
                  <a:lnTo>
                    <a:pt x="675" y="18"/>
                  </a:lnTo>
                  <a:lnTo>
                    <a:pt x="684" y="20"/>
                  </a:lnTo>
                  <a:lnTo>
                    <a:pt x="691" y="23"/>
                  </a:lnTo>
                  <a:lnTo>
                    <a:pt x="697" y="26"/>
                  </a:lnTo>
                  <a:lnTo>
                    <a:pt x="702" y="30"/>
                  </a:lnTo>
                  <a:lnTo>
                    <a:pt x="706" y="32"/>
                  </a:lnTo>
                  <a:lnTo>
                    <a:pt x="712" y="34"/>
                  </a:lnTo>
                  <a:lnTo>
                    <a:pt x="717" y="34"/>
                  </a:lnTo>
                  <a:lnTo>
                    <a:pt x="721" y="34"/>
                  </a:lnTo>
                  <a:lnTo>
                    <a:pt x="724" y="33"/>
                  </a:lnTo>
                  <a:lnTo>
                    <a:pt x="727" y="31"/>
                  </a:lnTo>
                  <a:lnTo>
                    <a:pt x="728" y="26"/>
                  </a:lnTo>
                  <a:lnTo>
                    <a:pt x="730" y="18"/>
                  </a:lnTo>
                  <a:lnTo>
                    <a:pt x="731" y="10"/>
                  </a:lnTo>
                  <a:lnTo>
                    <a:pt x="734" y="7"/>
                  </a:lnTo>
                  <a:lnTo>
                    <a:pt x="736" y="5"/>
                  </a:lnTo>
                  <a:lnTo>
                    <a:pt x="740" y="2"/>
                  </a:lnTo>
                  <a:lnTo>
                    <a:pt x="744" y="1"/>
                  </a:lnTo>
                  <a:lnTo>
                    <a:pt x="757" y="0"/>
                  </a:lnTo>
                  <a:lnTo>
                    <a:pt x="771" y="0"/>
                  </a:lnTo>
                  <a:lnTo>
                    <a:pt x="778" y="1"/>
                  </a:lnTo>
                  <a:lnTo>
                    <a:pt x="782" y="2"/>
                  </a:lnTo>
                  <a:lnTo>
                    <a:pt x="787" y="5"/>
                  </a:lnTo>
                  <a:lnTo>
                    <a:pt x="788" y="7"/>
                  </a:lnTo>
                  <a:lnTo>
                    <a:pt x="792" y="15"/>
                  </a:lnTo>
                  <a:lnTo>
                    <a:pt x="794" y="25"/>
                  </a:lnTo>
                  <a:lnTo>
                    <a:pt x="797" y="29"/>
                  </a:lnTo>
                  <a:lnTo>
                    <a:pt x="799" y="32"/>
                  </a:lnTo>
                  <a:lnTo>
                    <a:pt x="801" y="34"/>
                  </a:lnTo>
                  <a:lnTo>
                    <a:pt x="804" y="36"/>
                  </a:lnTo>
                  <a:lnTo>
                    <a:pt x="816" y="34"/>
                  </a:lnTo>
                  <a:lnTo>
                    <a:pt x="832" y="34"/>
                  </a:lnTo>
                  <a:lnTo>
                    <a:pt x="853" y="34"/>
                  </a:lnTo>
                  <a:lnTo>
                    <a:pt x="872" y="34"/>
                  </a:lnTo>
                  <a:lnTo>
                    <a:pt x="885" y="36"/>
                  </a:lnTo>
                  <a:lnTo>
                    <a:pt x="899" y="38"/>
                  </a:lnTo>
                  <a:lnTo>
                    <a:pt x="913" y="43"/>
                  </a:lnTo>
                  <a:lnTo>
                    <a:pt x="926" y="50"/>
                  </a:lnTo>
                  <a:lnTo>
                    <a:pt x="930" y="52"/>
                  </a:lnTo>
                  <a:lnTo>
                    <a:pt x="933" y="55"/>
                  </a:lnTo>
                  <a:lnTo>
                    <a:pt x="937" y="58"/>
                  </a:lnTo>
                  <a:lnTo>
                    <a:pt x="939" y="64"/>
                  </a:lnTo>
                  <a:lnTo>
                    <a:pt x="942" y="69"/>
                  </a:lnTo>
                  <a:lnTo>
                    <a:pt x="945" y="74"/>
                  </a:lnTo>
                  <a:lnTo>
                    <a:pt x="948" y="77"/>
                  </a:lnTo>
                  <a:lnTo>
                    <a:pt x="950" y="78"/>
                  </a:lnTo>
                  <a:lnTo>
                    <a:pt x="955" y="80"/>
                  </a:lnTo>
                  <a:lnTo>
                    <a:pt x="958" y="82"/>
                  </a:lnTo>
                  <a:lnTo>
                    <a:pt x="960" y="87"/>
                  </a:lnTo>
                  <a:lnTo>
                    <a:pt x="962" y="90"/>
                  </a:lnTo>
                  <a:lnTo>
                    <a:pt x="964" y="94"/>
                  </a:lnTo>
                  <a:lnTo>
                    <a:pt x="969" y="95"/>
                  </a:lnTo>
                  <a:lnTo>
                    <a:pt x="974" y="95"/>
                  </a:lnTo>
                  <a:lnTo>
                    <a:pt x="977" y="93"/>
                  </a:lnTo>
                  <a:lnTo>
                    <a:pt x="981" y="90"/>
                  </a:lnTo>
                  <a:lnTo>
                    <a:pt x="984" y="88"/>
                  </a:lnTo>
                  <a:lnTo>
                    <a:pt x="989" y="88"/>
                  </a:lnTo>
                  <a:lnTo>
                    <a:pt x="995" y="90"/>
                  </a:lnTo>
                  <a:lnTo>
                    <a:pt x="1011" y="97"/>
                  </a:lnTo>
                  <a:lnTo>
                    <a:pt x="1026" y="102"/>
                  </a:lnTo>
                  <a:lnTo>
                    <a:pt x="1040" y="102"/>
                  </a:lnTo>
                  <a:lnTo>
                    <a:pt x="1057" y="101"/>
                  </a:lnTo>
                  <a:lnTo>
                    <a:pt x="1075" y="100"/>
                  </a:lnTo>
                  <a:lnTo>
                    <a:pt x="1091" y="99"/>
                  </a:lnTo>
                  <a:lnTo>
                    <a:pt x="1099" y="99"/>
                  </a:lnTo>
                  <a:lnTo>
                    <a:pt x="1105" y="100"/>
                  </a:lnTo>
                  <a:lnTo>
                    <a:pt x="1110" y="102"/>
                  </a:lnTo>
                  <a:lnTo>
                    <a:pt x="1116" y="105"/>
                  </a:lnTo>
                  <a:lnTo>
                    <a:pt x="1127" y="111"/>
                  </a:lnTo>
                  <a:lnTo>
                    <a:pt x="1139" y="116"/>
                  </a:lnTo>
                  <a:lnTo>
                    <a:pt x="1152" y="125"/>
                  </a:lnTo>
                  <a:lnTo>
                    <a:pt x="1166" y="133"/>
                  </a:lnTo>
                  <a:lnTo>
                    <a:pt x="1178" y="141"/>
                  </a:lnTo>
                  <a:lnTo>
                    <a:pt x="1188" y="150"/>
                  </a:lnTo>
                  <a:lnTo>
                    <a:pt x="1194" y="156"/>
                  </a:lnTo>
                  <a:lnTo>
                    <a:pt x="1198" y="159"/>
                  </a:lnTo>
                  <a:lnTo>
                    <a:pt x="1203" y="162"/>
                  </a:lnTo>
                  <a:lnTo>
                    <a:pt x="1207" y="162"/>
                  </a:lnTo>
                  <a:lnTo>
                    <a:pt x="1209" y="163"/>
                  </a:lnTo>
                  <a:lnTo>
                    <a:pt x="1212" y="163"/>
                  </a:lnTo>
                  <a:lnTo>
                    <a:pt x="1213" y="165"/>
                  </a:lnTo>
                  <a:lnTo>
                    <a:pt x="1214" y="168"/>
                  </a:lnTo>
                  <a:lnTo>
                    <a:pt x="1216" y="174"/>
                  </a:lnTo>
                  <a:lnTo>
                    <a:pt x="1220" y="182"/>
                  </a:lnTo>
                  <a:lnTo>
                    <a:pt x="1222" y="189"/>
                  </a:lnTo>
                  <a:lnTo>
                    <a:pt x="1226" y="195"/>
                  </a:lnTo>
                  <a:lnTo>
                    <a:pt x="1227" y="197"/>
                  </a:lnTo>
                  <a:lnTo>
                    <a:pt x="1229" y="199"/>
                  </a:lnTo>
                  <a:lnTo>
                    <a:pt x="1233" y="200"/>
                  </a:lnTo>
                  <a:lnTo>
                    <a:pt x="1237" y="200"/>
                  </a:lnTo>
                  <a:lnTo>
                    <a:pt x="1242" y="201"/>
                  </a:lnTo>
                  <a:lnTo>
                    <a:pt x="1246" y="203"/>
                  </a:lnTo>
                  <a:lnTo>
                    <a:pt x="1250" y="207"/>
                  </a:lnTo>
                  <a:lnTo>
                    <a:pt x="1253" y="212"/>
                  </a:lnTo>
                  <a:lnTo>
                    <a:pt x="1254" y="214"/>
                  </a:lnTo>
                  <a:lnTo>
                    <a:pt x="1257" y="215"/>
                  </a:lnTo>
                  <a:lnTo>
                    <a:pt x="1259" y="216"/>
                  </a:lnTo>
                  <a:lnTo>
                    <a:pt x="1261" y="216"/>
                  </a:lnTo>
                  <a:lnTo>
                    <a:pt x="1267" y="215"/>
                  </a:lnTo>
                  <a:lnTo>
                    <a:pt x="1272" y="212"/>
                  </a:lnTo>
                  <a:lnTo>
                    <a:pt x="1275" y="209"/>
                  </a:lnTo>
                  <a:lnTo>
                    <a:pt x="1277" y="207"/>
                  </a:lnTo>
                  <a:lnTo>
                    <a:pt x="1280" y="206"/>
                  </a:lnTo>
                  <a:lnTo>
                    <a:pt x="1284" y="204"/>
                  </a:lnTo>
                  <a:lnTo>
                    <a:pt x="1288" y="206"/>
                  </a:lnTo>
                  <a:lnTo>
                    <a:pt x="1290" y="207"/>
                  </a:lnTo>
                  <a:lnTo>
                    <a:pt x="1294" y="212"/>
                  </a:lnTo>
                  <a:lnTo>
                    <a:pt x="1297" y="218"/>
                  </a:lnTo>
                  <a:lnTo>
                    <a:pt x="1302" y="229"/>
                  </a:lnTo>
                  <a:lnTo>
                    <a:pt x="1304" y="240"/>
                  </a:lnTo>
                  <a:lnTo>
                    <a:pt x="1305" y="248"/>
                  </a:lnTo>
                  <a:lnTo>
                    <a:pt x="1305" y="257"/>
                  </a:lnTo>
                  <a:lnTo>
                    <a:pt x="1305" y="260"/>
                  </a:lnTo>
                  <a:lnTo>
                    <a:pt x="1307" y="262"/>
                  </a:lnTo>
                  <a:lnTo>
                    <a:pt x="1309" y="263"/>
                  </a:lnTo>
                  <a:lnTo>
                    <a:pt x="1313" y="263"/>
                  </a:lnTo>
                  <a:lnTo>
                    <a:pt x="1321" y="259"/>
                  </a:lnTo>
                  <a:lnTo>
                    <a:pt x="1330" y="253"/>
                  </a:lnTo>
                  <a:lnTo>
                    <a:pt x="1339" y="246"/>
                  </a:lnTo>
                  <a:lnTo>
                    <a:pt x="1346" y="238"/>
                  </a:lnTo>
                  <a:lnTo>
                    <a:pt x="1353" y="229"/>
                  </a:lnTo>
                  <a:lnTo>
                    <a:pt x="1358" y="222"/>
                  </a:lnTo>
                  <a:lnTo>
                    <a:pt x="1361" y="219"/>
                  </a:lnTo>
                  <a:lnTo>
                    <a:pt x="1365" y="216"/>
                  </a:lnTo>
                  <a:lnTo>
                    <a:pt x="1370" y="214"/>
                  </a:lnTo>
                  <a:lnTo>
                    <a:pt x="1376" y="213"/>
                  </a:lnTo>
                  <a:lnTo>
                    <a:pt x="1389" y="213"/>
                  </a:lnTo>
                  <a:lnTo>
                    <a:pt x="1402" y="215"/>
                  </a:lnTo>
                  <a:lnTo>
                    <a:pt x="1415" y="218"/>
                  </a:lnTo>
                  <a:lnTo>
                    <a:pt x="1424" y="221"/>
                  </a:lnTo>
                  <a:lnTo>
                    <a:pt x="1434" y="225"/>
                  </a:lnTo>
                  <a:lnTo>
                    <a:pt x="1441" y="228"/>
                  </a:lnTo>
                  <a:lnTo>
                    <a:pt x="1445" y="229"/>
                  </a:lnTo>
                  <a:lnTo>
                    <a:pt x="1447" y="229"/>
                  </a:lnTo>
                  <a:lnTo>
                    <a:pt x="1449" y="229"/>
                  </a:lnTo>
                  <a:lnTo>
                    <a:pt x="1452" y="228"/>
                  </a:lnTo>
                  <a:lnTo>
                    <a:pt x="1455" y="223"/>
                  </a:lnTo>
                  <a:lnTo>
                    <a:pt x="1461" y="215"/>
                  </a:lnTo>
                  <a:lnTo>
                    <a:pt x="1477" y="201"/>
                  </a:lnTo>
                  <a:lnTo>
                    <a:pt x="1491" y="187"/>
                  </a:lnTo>
                  <a:lnTo>
                    <a:pt x="1493" y="182"/>
                  </a:lnTo>
                  <a:lnTo>
                    <a:pt x="1496" y="177"/>
                  </a:lnTo>
                  <a:lnTo>
                    <a:pt x="1497" y="174"/>
                  </a:lnTo>
                  <a:lnTo>
                    <a:pt x="1498" y="169"/>
                  </a:lnTo>
                  <a:lnTo>
                    <a:pt x="1498" y="162"/>
                  </a:lnTo>
                  <a:lnTo>
                    <a:pt x="1499" y="156"/>
                  </a:lnTo>
                  <a:lnTo>
                    <a:pt x="1503" y="151"/>
                  </a:lnTo>
                  <a:lnTo>
                    <a:pt x="1510" y="146"/>
                  </a:lnTo>
                  <a:lnTo>
                    <a:pt x="1513" y="143"/>
                  </a:lnTo>
                  <a:lnTo>
                    <a:pt x="1518" y="140"/>
                  </a:lnTo>
                  <a:lnTo>
                    <a:pt x="1523" y="140"/>
                  </a:lnTo>
                  <a:lnTo>
                    <a:pt x="1527" y="141"/>
                  </a:lnTo>
                  <a:lnTo>
                    <a:pt x="1530" y="145"/>
                  </a:lnTo>
                  <a:lnTo>
                    <a:pt x="1531" y="149"/>
                  </a:lnTo>
                  <a:lnTo>
                    <a:pt x="1534" y="153"/>
                  </a:lnTo>
                  <a:lnTo>
                    <a:pt x="1535" y="159"/>
                  </a:lnTo>
                  <a:lnTo>
                    <a:pt x="1536" y="172"/>
                  </a:lnTo>
                  <a:lnTo>
                    <a:pt x="1536" y="184"/>
                  </a:lnTo>
                  <a:lnTo>
                    <a:pt x="1538" y="183"/>
                  </a:lnTo>
                  <a:lnTo>
                    <a:pt x="1546" y="177"/>
                  </a:lnTo>
                  <a:lnTo>
                    <a:pt x="1554" y="169"/>
                  </a:lnTo>
                  <a:lnTo>
                    <a:pt x="1559" y="160"/>
                  </a:lnTo>
                  <a:lnTo>
                    <a:pt x="1561" y="157"/>
                  </a:lnTo>
                  <a:lnTo>
                    <a:pt x="1565" y="150"/>
                  </a:lnTo>
                  <a:lnTo>
                    <a:pt x="1567" y="146"/>
                  </a:lnTo>
                  <a:lnTo>
                    <a:pt x="1569" y="144"/>
                  </a:lnTo>
                  <a:lnTo>
                    <a:pt x="1573" y="141"/>
                  </a:lnTo>
                  <a:lnTo>
                    <a:pt x="1575" y="140"/>
                  </a:lnTo>
                  <a:lnTo>
                    <a:pt x="1579" y="141"/>
                  </a:lnTo>
                  <a:lnTo>
                    <a:pt x="1581" y="145"/>
                  </a:lnTo>
                  <a:lnTo>
                    <a:pt x="1584" y="150"/>
                  </a:lnTo>
                  <a:lnTo>
                    <a:pt x="1585" y="156"/>
                  </a:lnTo>
                  <a:lnTo>
                    <a:pt x="1586" y="162"/>
                  </a:lnTo>
                  <a:lnTo>
                    <a:pt x="1586" y="168"/>
                  </a:lnTo>
                  <a:lnTo>
                    <a:pt x="1585" y="172"/>
                  </a:lnTo>
                  <a:lnTo>
                    <a:pt x="1584" y="176"/>
                  </a:lnTo>
                  <a:lnTo>
                    <a:pt x="1575" y="193"/>
                  </a:lnTo>
                  <a:lnTo>
                    <a:pt x="1566" y="204"/>
                  </a:lnTo>
                  <a:lnTo>
                    <a:pt x="1559" y="214"/>
                  </a:lnTo>
                  <a:lnTo>
                    <a:pt x="1552" y="220"/>
                  </a:lnTo>
                  <a:lnTo>
                    <a:pt x="1541" y="227"/>
                  </a:lnTo>
                  <a:lnTo>
                    <a:pt x="1538" y="231"/>
                  </a:lnTo>
                  <a:lnTo>
                    <a:pt x="1540" y="240"/>
                  </a:lnTo>
                  <a:lnTo>
                    <a:pt x="1542" y="248"/>
                  </a:lnTo>
                  <a:lnTo>
                    <a:pt x="1544" y="259"/>
                  </a:lnTo>
                  <a:lnTo>
                    <a:pt x="1548" y="270"/>
                  </a:lnTo>
                  <a:lnTo>
                    <a:pt x="1549" y="273"/>
                  </a:lnTo>
                  <a:lnTo>
                    <a:pt x="1553" y="275"/>
                  </a:lnTo>
                  <a:lnTo>
                    <a:pt x="1555" y="276"/>
                  </a:lnTo>
                  <a:lnTo>
                    <a:pt x="1560" y="273"/>
                  </a:lnTo>
                  <a:lnTo>
                    <a:pt x="1569" y="269"/>
                  </a:lnTo>
                  <a:lnTo>
                    <a:pt x="1576" y="267"/>
                  </a:lnTo>
                  <a:lnTo>
                    <a:pt x="1580" y="267"/>
                  </a:lnTo>
                  <a:lnTo>
                    <a:pt x="1584" y="269"/>
                  </a:lnTo>
                  <a:lnTo>
                    <a:pt x="1586" y="272"/>
                  </a:lnTo>
                  <a:lnTo>
                    <a:pt x="1588" y="276"/>
                  </a:lnTo>
                  <a:lnTo>
                    <a:pt x="1592" y="284"/>
                  </a:lnTo>
                  <a:lnTo>
                    <a:pt x="1594" y="289"/>
                  </a:lnTo>
                  <a:lnTo>
                    <a:pt x="1597" y="289"/>
                  </a:lnTo>
                  <a:lnTo>
                    <a:pt x="1598" y="289"/>
                  </a:lnTo>
                  <a:lnTo>
                    <a:pt x="1600" y="286"/>
                  </a:lnTo>
                  <a:lnTo>
                    <a:pt x="1603" y="284"/>
                  </a:lnTo>
                  <a:lnTo>
                    <a:pt x="1609" y="277"/>
                  </a:lnTo>
                  <a:lnTo>
                    <a:pt x="1613" y="275"/>
                  </a:lnTo>
                  <a:lnTo>
                    <a:pt x="1616" y="273"/>
                  </a:lnTo>
                  <a:lnTo>
                    <a:pt x="1618" y="275"/>
                  </a:lnTo>
                  <a:lnTo>
                    <a:pt x="1620" y="276"/>
                  </a:lnTo>
                  <a:lnTo>
                    <a:pt x="1623" y="277"/>
                  </a:lnTo>
                  <a:lnTo>
                    <a:pt x="1625" y="279"/>
                  </a:lnTo>
                  <a:lnTo>
                    <a:pt x="1629" y="279"/>
                  </a:lnTo>
                  <a:lnTo>
                    <a:pt x="1631" y="279"/>
                  </a:lnTo>
                  <a:lnTo>
                    <a:pt x="1634" y="277"/>
                  </a:lnTo>
                  <a:lnTo>
                    <a:pt x="1639" y="271"/>
                  </a:lnTo>
                  <a:lnTo>
                    <a:pt x="1645" y="262"/>
                  </a:lnTo>
                  <a:lnTo>
                    <a:pt x="1655" y="246"/>
                  </a:lnTo>
                  <a:lnTo>
                    <a:pt x="1667" y="227"/>
                  </a:lnTo>
                  <a:lnTo>
                    <a:pt x="1680" y="206"/>
                  </a:lnTo>
                  <a:lnTo>
                    <a:pt x="1693" y="188"/>
                  </a:lnTo>
                  <a:lnTo>
                    <a:pt x="1702" y="177"/>
                  </a:lnTo>
                  <a:lnTo>
                    <a:pt x="1712" y="165"/>
                  </a:lnTo>
                  <a:lnTo>
                    <a:pt x="1724" y="153"/>
                  </a:lnTo>
                  <a:lnTo>
                    <a:pt x="1736" y="140"/>
                  </a:lnTo>
                  <a:lnTo>
                    <a:pt x="1749" y="128"/>
                  </a:lnTo>
                  <a:lnTo>
                    <a:pt x="1761" y="118"/>
                  </a:lnTo>
                  <a:lnTo>
                    <a:pt x="1764" y="115"/>
                  </a:lnTo>
                  <a:lnTo>
                    <a:pt x="1767" y="115"/>
                  </a:lnTo>
                  <a:lnTo>
                    <a:pt x="1768" y="118"/>
                  </a:lnTo>
                  <a:lnTo>
                    <a:pt x="1768" y="124"/>
                  </a:lnTo>
                  <a:lnTo>
                    <a:pt x="1769" y="134"/>
                  </a:lnTo>
                  <a:lnTo>
                    <a:pt x="1770" y="146"/>
                  </a:lnTo>
                  <a:lnTo>
                    <a:pt x="1771" y="157"/>
                  </a:lnTo>
                  <a:lnTo>
                    <a:pt x="1773" y="166"/>
                  </a:lnTo>
                  <a:lnTo>
                    <a:pt x="1773" y="172"/>
                  </a:lnTo>
                  <a:lnTo>
                    <a:pt x="1774" y="176"/>
                  </a:lnTo>
                  <a:lnTo>
                    <a:pt x="1776" y="178"/>
                  </a:lnTo>
                  <a:lnTo>
                    <a:pt x="1779" y="179"/>
                  </a:lnTo>
                  <a:lnTo>
                    <a:pt x="1785" y="179"/>
                  </a:lnTo>
                  <a:lnTo>
                    <a:pt x="1795" y="178"/>
                  </a:lnTo>
                  <a:lnTo>
                    <a:pt x="1801" y="178"/>
                  </a:lnTo>
                  <a:lnTo>
                    <a:pt x="1807" y="178"/>
                  </a:lnTo>
                  <a:lnTo>
                    <a:pt x="1812" y="179"/>
                  </a:lnTo>
                  <a:lnTo>
                    <a:pt x="1817" y="181"/>
                  </a:lnTo>
                  <a:lnTo>
                    <a:pt x="1821" y="183"/>
                  </a:lnTo>
                  <a:lnTo>
                    <a:pt x="1825" y="185"/>
                  </a:lnTo>
                  <a:lnTo>
                    <a:pt x="1829" y="189"/>
                  </a:lnTo>
                  <a:lnTo>
                    <a:pt x="1830" y="194"/>
                  </a:lnTo>
                  <a:lnTo>
                    <a:pt x="1832" y="201"/>
                  </a:lnTo>
                  <a:lnTo>
                    <a:pt x="1832" y="207"/>
                  </a:lnTo>
                  <a:lnTo>
                    <a:pt x="1831" y="212"/>
                  </a:lnTo>
                  <a:lnTo>
                    <a:pt x="1830" y="218"/>
                  </a:lnTo>
                  <a:lnTo>
                    <a:pt x="1825" y="227"/>
                  </a:lnTo>
                  <a:lnTo>
                    <a:pt x="1820" y="234"/>
                  </a:lnTo>
                  <a:lnTo>
                    <a:pt x="1819" y="238"/>
                  </a:lnTo>
                  <a:lnTo>
                    <a:pt x="1819" y="241"/>
                  </a:lnTo>
                  <a:lnTo>
                    <a:pt x="1820" y="244"/>
                  </a:lnTo>
                  <a:lnTo>
                    <a:pt x="1821" y="247"/>
                  </a:lnTo>
                  <a:lnTo>
                    <a:pt x="1829" y="253"/>
                  </a:lnTo>
                  <a:lnTo>
                    <a:pt x="1838" y="258"/>
                  </a:lnTo>
                  <a:lnTo>
                    <a:pt x="1843" y="262"/>
                  </a:lnTo>
                  <a:lnTo>
                    <a:pt x="1846" y="266"/>
                  </a:lnTo>
                  <a:lnTo>
                    <a:pt x="1849" y="270"/>
                  </a:lnTo>
                  <a:lnTo>
                    <a:pt x="1850" y="275"/>
                  </a:lnTo>
                  <a:lnTo>
                    <a:pt x="1850" y="281"/>
                  </a:lnTo>
                  <a:lnTo>
                    <a:pt x="1849" y="285"/>
                  </a:lnTo>
                  <a:lnTo>
                    <a:pt x="1846" y="290"/>
                  </a:lnTo>
                  <a:lnTo>
                    <a:pt x="1843" y="294"/>
                  </a:lnTo>
                  <a:lnTo>
                    <a:pt x="1832" y="303"/>
                  </a:lnTo>
                  <a:lnTo>
                    <a:pt x="1820" y="316"/>
                  </a:lnTo>
                  <a:lnTo>
                    <a:pt x="1809" y="328"/>
                  </a:lnTo>
                  <a:lnTo>
                    <a:pt x="1801" y="338"/>
                  </a:lnTo>
                  <a:lnTo>
                    <a:pt x="1798" y="345"/>
                  </a:lnTo>
                  <a:lnTo>
                    <a:pt x="1795" y="352"/>
                  </a:lnTo>
                  <a:lnTo>
                    <a:pt x="1795" y="355"/>
                  </a:lnTo>
                  <a:lnTo>
                    <a:pt x="1795" y="359"/>
                  </a:lnTo>
                  <a:lnTo>
                    <a:pt x="1798" y="361"/>
                  </a:lnTo>
                  <a:lnTo>
                    <a:pt x="1800" y="363"/>
                  </a:lnTo>
                  <a:lnTo>
                    <a:pt x="1815" y="366"/>
                  </a:lnTo>
                  <a:lnTo>
                    <a:pt x="1829" y="371"/>
                  </a:lnTo>
                  <a:lnTo>
                    <a:pt x="1831" y="373"/>
                  </a:lnTo>
                  <a:lnTo>
                    <a:pt x="1831" y="376"/>
                  </a:lnTo>
                  <a:lnTo>
                    <a:pt x="1831" y="380"/>
                  </a:lnTo>
                  <a:lnTo>
                    <a:pt x="1830" y="384"/>
                  </a:lnTo>
                  <a:lnTo>
                    <a:pt x="1827" y="393"/>
                  </a:lnTo>
                  <a:lnTo>
                    <a:pt x="1825" y="404"/>
                  </a:lnTo>
                  <a:lnTo>
                    <a:pt x="1825" y="410"/>
                  </a:lnTo>
                  <a:lnTo>
                    <a:pt x="1826" y="416"/>
                  </a:lnTo>
                  <a:lnTo>
                    <a:pt x="1829" y="422"/>
                  </a:lnTo>
                  <a:lnTo>
                    <a:pt x="1831" y="427"/>
                  </a:lnTo>
                  <a:lnTo>
                    <a:pt x="1838" y="436"/>
                  </a:lnTo>
                  <a:lnTo>
                    <a:pt x="1844" y="442"/>
                  </a:lnTo>
                  <a:lnTo>
                    <a:pt x="1851" y="446"/>
                  </a:lnTo>
                  <a:lnTo>
                    <a:pt x="1858" y="446"/>
                  </a:lnTo>
                  <a:lnTo>
                    <a:pt x="1861" y="446"/>
                  </a:lnTo>
                  <a:lnTo>
                    <a:pt x="1863" y="445"/>
                  </a:lnTo>
                  <a:lnTo>
                    <a:pt x="1864" y="443"/>
                  </a:lnTo>
                  <a:lnTo>
                    <a:pt x="1865" y="441"/>
                  </a:lnTo>
                  <a:lnTo>
                    <a:pt x="1867" y="435"/>
                  </a:lnTo>
                  <a:lnTo>
                    <a:pt x="1869" y="430"/>
                  </a:lnTo>
                  <a:lnTo>
                    <a:pt x="1870" y="427"/>
                  </a:lnTo>
                  <a:lnTo>
                    <a:pt x="1872" y="426"/>
                  </a:lnTo>
                  <a:lnTo>
                    <a:pt x="1874" y="424"/>
                  </a:lnTo>
                  <a:lnTo>
                    <a:pt x="1877" y="423"/>
                  </a:lnTo>
                  <a:lnTo>
                    <a:pt x="1882" y="426"/>
                  </a:lnTo>
                  <a:lnTo>
                    <a:pt x="1888" y="430"/>
                  </a:lnTo>
                  <a:lnTo>
                    <a:pt x="1893" y="436"/>
                  </a:lnTo>
                  <a:lnTo>
                    <a:pt x="1897" y="443"/>
                  </a:lnTo>
                  <a:lnTo>
                    <a:pt x="1902" y="449"/>
                  </a:lnTo>
                  <a:lnTo>
                    <a:pt x="1906" y="454"/>
                  </a:lnTo>
                  <a:lnTo>
                    <a:pt x="1907" y="455"/>
                  </a:lnTo>
                  <a:lnTo>
                    <a:pt x="1909" y="455"/>
                  </a:lnTo>
                  <a:lnTo>
                    <a:pt x="1912" y="455"/>
                  </a:lnTo>
                  <a:lnTo>
                    <a:pt x="1914" y="454"/>
                  </a:lnTo>
                  <a:lnTo>
                    <a:pt x="1925" y="447"/>
                  </a:lnTo>
                  <a:lnTo>
                    <a:pt x="1931" y="443"/>
                  </a:lnTo>
                  <a:lnTo>
                    <a:pt x="1933" y="445"/>
                  </a:lnTo>
                  <a:lnTo>
                    <a:pt x="1934" y="448"/>
                  </a:lnTo>
                  <a:lnTo>
                    <a:pt x="1935" y="454"/>
                  </a:lnTo>
                  <a:lnTo>
                    <a:pt x="1935" y="462"/>
                  </a:lnTo>
                  <a:lnTo>
                    <a:pt x="1935" y="471"/>
                  </a:lnTo>
                  <a:lnTo>
                    <a:pt x="1938" y="478"/>
                  </a:lnTo>
                  <a:lnTo>
                    <a:pt x="1940" y="481"/>
                  </a:lnTo>
                  <a:lnTo>
                    <a:pt x="1943" y="484"/>
                  </a:lnTo>
                  <a:lnTo>
                    <a:pt x="1945" y="486"/>
                  </a:lnTo>
                  <a:lnTo>
                    <a:pt x="1949" y="487"/>
                  </a:lnTo>
                  <a:lnTo>
                    <a:pt x="1956" y="492"/>
                  </a:lnTo>
                  <a:lnTo>
                    <a:pt x="1964" y="499"/>
                  </a:lnTo>
                  <a:lnTo>
                    <a:pt x="1972" y="508"/>
                  </a:lnTo>
                  <a:lnTo>
                    <a:pt x="1977" y="515"/>
                  </a:lnTo>
                  <a:lnTo>
                    <a:pt x="1981" y="521"/>
                  </a:lnTo>
                  <a:lnTo>
                    <a:pt x="1984" y="527"/>
                  </a:lnTo>
                  <a:lnTo>
                    <a:pt x="1987" y="529"/>
                  </a:lnTo>
                  <a:lnTo>
                    <a:pt x="1989" y="530"/>
                  </a:lnTo>
                  <a:lnTo>
                    <a:pt x="1993" y="531"/>
                  </a:lnTo>
                  <a:lnTo>
                    <a:pt x="1996" y="531"/>
                  </a:lnTo>
                  <a:lnTo>
                    <a:pt x="2001" y="531"/>
                  </a:lnTo>
                  <a:lnTo>
                    <a:pt x="2004" y="533"/>
                  </a:lnTo>
                  <a:lnTo>
                    <a:pt x="2008" y="535"/>
                  </a:lnTo>
                  <a:lnTo>
                    <a:pt x="2010" y="537"/>
                  </a:lnTo>
                  <a:lnTo>
                    <a:pt x="2013" y="541"/>
                  </a:lnTo>
                  <a:lnTo>
                    <a:pt x="2015" y="544"/>
                  </a:lnTo>
                  <a:lnTo>
                    <a:pt x="2015" y="548"/>
                  </a:lnTo>
                  <a:lnTo>
                    <a:pt x="2016" y="553"/>
                  </a:lnTo>
                  <a:lnTo>
                    <a:pt x="2016" y="565"/>
                  </a:lnTo>
                  <a:lnTo>
                    <a:pt x="2015" y="581"/>
                  </a:lnTo>
                  <a:lnTo>
                    <a:pt x="2013" y="598"/>
                  </a:lnTo>
                  <a:lnTo>
                    <a:pt x="2010" y="612"/>
                  </a:lnTo>
                  <a:lnTo>
                    <a:pt x="2007" y="623"/>
                  </a:lnTo>
                  <a:lnTo>
                    <a:pt x="2006" y="635"/>
                  </a:lnTo>
                  <a:lnTo>
                    <a:pt x="2006" y="641"/>
                  </a:lnTo>
                  <a:lnTo>
                    <a:pt x="2007" y="645"/>
                  </a:lnTo>
                  <a:lnTo>
                    <a:pt x="2008" y="650"/>
                  </a:lnTo>
                  <a:lnTo>
                    <a:pt x="2010" y="654"/>
                  </a:lnTo>
                  <a:lnTo>
                    <a:pt x="2019" y="660"/>
                  </a:lnTo>
                  <a:lnTo>
                    <a:pt x="2027" y="664"/>
                  </a:lnTo>
                  <a:lnTo>
                    <a:pt x="2037" y="668"/>
                  </a:lnTo>
                  <a:lnTo>
                    <a:pt x="2045" y="673"/>
                  </a:lnTo>
                  <a:lnTo>
                    <a:pt x="2047" y="675"/>
                  </a:lnTo>
                  <a:lnTo>
                    <a:pt x="2050" y="678"/>
                  </a:lnTo>
                  <a:lnTo>
                    <a:pt x="2050" y="681"/>
                  </a:lnTo>
                  <a:lnTo>
                    <a:pt x="2050" y="683"/>
                  </a:lnTo>
                  <a:lnTo>
                    <a:pt x="2048" y="687"/>
                  </a:lnTo>
                  <a:lnTo>
                    <a:pt x="2046" y="689"/>
                  </a:lnTo>
                  <a:lnTo>
                    <a:pt x="2044" y="692"/>
                  </a:lnTo>
                  <a:lnTo>
                    <a:pt x="2040" y="693"/>
                  </a:lnTo>
                  <a:lnTo>
                    <a:pt x="2038" y="694"/>
                  </a:lnTo>
                  <a:lnTo>
                    <a:pt x="2037" y="697"/>
                  </a:lnTo>
                  <a:lnTo>
                    <a:pt x="2035" y="699"/>
                  </a:lnTo>
                  <a:lnTo>
                    <a:pt x="2034" y="701"/>
                  </a:lnTo>
                  <a:lnTo>
                    <a:pt x="2035" y="704"/>
                  </a:lnTo>
                  <a:lnTo>
                    <a:pt x="2037" y="707"/>
                  </a:lnTo>
                  <a:lnTo>
                    <a:pt x="2038" y="708"/>
                  </a:lnTo>
                  <a:lnTo>
                    <a:pt x="2041" y="711"/>
                  </a:lnTo>
                  <a:lnTo>
                    <a:pt x="2048" y="713"/>
                  </a:lnTo>
                  <a:lnTo>
                    <a:pt x="2056" y="717"/>
                  </a:lnTo>
                  <a:lnTo>
                    <a:pt x="2059" y="719"/>
                  </a:lnTo>
                  <a:lnTo>
                    <a:pt x="2063" y="723"/>
                  </a:lnTo>
                  <a:lnTo>
                    <a:pt x="2065" y="725"/>
                  </a:lnTo>
                  <a:lnTo>
                    <a:pt x="2066" y="729"/>
                  </a:lnTo>
                  <a:lnTo>
                    <a:pt x="2067" y="736"/>
                  </a:lnTo>
                  <a:lnTo>
                    <a:pt x="2066" y="743"/>
                  </a:lnTo>
                  <a:lnTo>
                    <a:pt x="2063" y="750"/>
                  </a:lnTo>
                  <a:lnTo>
                    <a:pt x="2056" y="760"/>
                  </a:lnTo>
                  <a:lnTo>
                    <a:pt x="2046" y="770"/>
                  </a:lnTo>
                  <a:lnTo>
                    <a:pt x="2034" y="781"/>
                  </a:lnTo>
                  <a:lnTo>
                    <a:pt x="2022" y="793"/>
                  </a:lnTo>
                  <a:lnTo>
                    <a:pt x="2014" y="805"/>
                  </a:lnTo>
                  <a:lnTo>
                    <a:pt x="2009" y="808"/>
                  </a:lnTo>
                  <a:lnTo>
                    <a:pt x="2006" y="812"/>
                  </a:lnTo>
                  <a:lnTo>
                    <a:pt x="2002" y="815"/>
                  </a:lnTo>
                  <a:lnTo>
                    <a:pt x="1997" y="818"/>
                  </a:lnTo>
                  <a:lnTo>
                    <a:pt x="1989" y="820"/>
                  </a:lnTo>
                  <a:lnTo>
                    <a:pt x="1979" y="821"/>
                  </a:lnTo>
                  <a:lnTo>
                    <a:pt x="1975" y="821"/>
                  </a:lnTo>
                  <a:lnTo>
                    <a:pt x="1972" y="823"/>
                  </a:lnTo>
                  <a:lnTo>
                    <a:pt x="1970" y="825"/>
                  </a:lnTo>
                  <a:lnTo>
                    <a:pt x="1970" y="828"/>
                  </a:lnTo>
                  <a:lnTo>
                    <a:pt x="1971" y="834"/>
                  </a:lnTo>
                  <a:lnTo>
                    <a:pt x="1975" y="842"/>
                  </a:lnTo>
                  <a:lnTo>
                    <a:pt x="1979" y="849"/>
                  </a:lnTo>
                  <a:lnTo>
                    <a:pt x="1984" y="858"/>
                  </a:lnTo>
                  <a:lnTo>
                    <a:pt x="1987" y="863"/>
                  </a:lnTo>
                  <a:lnTo>
                    <a:pt x="1988" y="868"/>
                  </a:lnTo>
                  <a:lnTo>
                    <a:pt x="1989" y="871"/>
                  </a:lnTo>
                  <a:lnTo>
                    <a:pt x="1989" y="875"/>
                  </a:lnTo>
                  <a:lnTo>
                    <a:pt x="1987" y="877"/>
                  </a:lnTo>
                  <a:lnTo>
                    <a:pt x="1983" y="880"/>
                  </a:lnTo>
                  <a:lnTo>
                    <a:pt x="1979" y="883"/>
                  </a:lnTo>
                  <a:lnTo>
                    <a:pt x="1975" y="886"/>
                  </a:lnTo>
                  <a:lnTo>
                    <a:pt x="1962" y="890"/>
                  </a:lnTo>
                  <a:lnTo>
                    <a:pt x="1947" y="894"/>
                  </a:lnTo>
                  <a:lnTo>
                    <a:pt x="1933" y="897"/>
                  </a:lnTo>
                  <a:lnTo>
                    <a:pt x="1919" y="902"/>
                  </a:lnTo>
                  <a:lnTo>
                    <a:pt x="1906" y="906"/>
                  </a:lnTo>
                  <a:lnTo>
                    <a:pt x="1893" y="912"/>
                  </a:lnTo>
                  <a:lnTo>
                    <a:pt x="1887" y="916"/>
                  </a:lnTo>
                  <a:lnTo>
                    <a:pt x="1882" y="920"/>
                  </a:lnTo>
                  <a:lnTo>
                    <a:pt x="1878" y="925"/>
                  </a:lnTo>
                  <a:lnTo>
                    <a:pt x="1876" y="929"/>
                  </a:lnTo>
                  <a:lnTo>
                    <a:pt x="1875" y="935"/>
                  </a:lnTo>
                  <a:lnTo>
                    <a:pt x="1874" y="943"/>
                  </a:lnTo>
                  <a:lnTo>
                    <a:pt x="1872" y="950"/>
                  </a:lnTo>
                  <a:lnTo>
                    <a:pt x="1874" y="957"/>
                  </a:lnTo>
                  <a:lnTo>
                    <a:pt x="1874" y="973"/>
                  </a:lnTo>
                  <a:lnTo>
                    <a:pt x="1874" y="992"/>
                  </a:lnTo>
                  <a:lnTo>
                    <a:pt x="1874" y="1001"/>
                  </a:lnTo>
                  <a:lnTo>
                    <a:pt x="1871" y="1008"/>
                  </a:lnTo>
                  <a:lnTo>
                    <a:pt x="1869" y="1015"/>
                  </a:lnTo>
                  <a:lnTo>
                    <a:pt x="1865" y="1019"/>
                  </a:lnTo>
                  <a:lnTo>
                    <a:pt x="1853" y="1029"/>
                  </a:lnTo>
                  <a:lnTo>
                    <a:pt x="1840" y="1044"/>
                  </a:lnTo>
                  <a:lnTo>
                    <a:pt x="1834" y="1052"/>
                  </a:lnTo>
                  <a:lnTo>
                    <a:pt x="1829" y="1060"/>
                  </a:lnTo>
                  <a:lnTo>
                    <a:pt x="1824" y="1070"/>
                  </a:lnTo>
                  <a:lnTo>
                    <a:pt x="1820" y="1078"/>
                  </a:lnTo>
                  <a:lnTo>
                    <a:pt x="1818" y="1085"/>
                  </a:lnTo>
                  <a:lnTo>
                    <a:pt x="1818" y="1091"/>
                  </a:lnTo>
                  <a:lnTo>
                    <a:pt x="1817" y="1097"/>
                  </a:lnTo>
                  <a:lnTo>
                    <a:pt x="1818" y="1102"/>
                  </a:lnTo>
                  <a:lnTo>
                    <a:pt x="1819" y="1105"/>
                  </a:lnTo>
                  <a:lnTo>
                    <a:pt x="1821" y="1108"/>
                  </a:lnTo>
                  <a:lnTo>
                    <a:pt x="1824" y="1110"/>
                  </a:lnTo>
                  <a:lnTo>
                    <a:pt x="1826" y="1110"/>
                  </a:lnTo>
                  <a:lnTo>
                    <a:pt x="1831" y="1111"/>
                  </a:lnTo>
                  <a:lnTo>
                    <a:pt x="1833" y="1113"/>
                  </a:lnTo>
                  <a:lnTo>
                    <a:pt x="1834" y="1114"/>
                  </a:lnTo>
                  <a:lnTo>
                    <a:pt x="1836" y="1116"/>
                  </a:lnTo>
                  <a:lnTo>
                    <a:pt x="1834" y="1117"/>
                  </a:lnTo>
                  <a:lnTo>
                    <a:pt x="1833" y="1120"/>
                  </a:lnTo>
                  <a:lnTo>
                    <a:pt x="1829" y="1127"/>
                  </a:lnTo>
                  <a:lnTo>
                    <a:pt x="1826" y="1136"/>
                  </a:lnTo>
                  <a:lnTo>
                    <a:pt x="1826" y="1141"/>
                  </a:lnTo>
                  <a:lnTo>
                    <a:pt x="1827" y="1145"/>
                  </a:lnTo>
                  <a:lnTo>
                    <a:pt x="1831" y="1147"/>
                  </a:lnTo>
                  <a:lnTo>
                    <a:pt x="1837" y="1147"/>
                  </a:lnTo>
                  <a:lnTo>
                    <a:pt x="1840" y="1148"/>
                  </a:lnTo>
                  <a:lnTo>
                    <a:pt x="1844" y="1149"/>
                  </a:lnTo>
                  <a:lnTo>
                    <a:pt x="1845" y="1153"/>
                  </a:lnTo>
                  <a:lnTo>
                    <a:pt x="1846" y="1157"/>
                  </a:lnTo>
                  <a:lnTo>
                    <a:pt x="1848" y="1160"/>
                  </a:lnTo>
                  <a:lnTo>
                    <a:pt x="1846" y="1164"/>
                  </a:lnTo>
                  <a:lnTo>
                    <a:pt x="1845" y="1167"/>
                  </a:lnTo>
                  <a:lnTo>
                    <a:pt x="1843" y="1171"/>
                  </a:lnTo>
                  <a:lnTo>
                    <a:pt x="1839" y="1174"/>
                  </a:lnTo>
                  <a:lnTo>
                    <a:pt x="1838" y="1177"/>
                  </a:lnTo>
                  <a:lnTo>
                    <a:pt x="1838" y="1179"/>
                  </a:lnTo>
                  <a:lnTo>
                    <a:pt x="1840" y="1181"/>
                  </a:lnTo>
                  <a:lnTo>
                    <a:pt x="1849" y="1187"/>
                  </a:lnTo>
                  <a:lnTo>
                    <a:pt x="1858" y="1191"/>
                  </a:lnTo>
                  <a:lnTo>
                    <a:pt x="1863" y="1192"/>
                  </a:lnTo>
                  <a:lnTo>
                    <a:pt x="1868" y="1192"/>
                  </a:lnTo>
                  <a:lnTo>
                    <a:pt x="1872" y="1191"/>
                  </a:lnTo>
                  <a:lnTo>
                    <a:pt x="1877" y="1190"/>
                  </a:lnTo>
                  <a:lnTo>
                    <a:pt x="1887" y="1186"/>
                  </a:lnTo>
                  <a:lnTo>
                    <a:pt x="1896" y="1181"/>
                  </a:lnTo>
                  <a:lnTo>
                    <a:pt x="1907" y="1177"/>
                  </a:lnTo>
                  <a:lnTo>
                    <a:pt x="1916" y="1172"/>
                  </a:lnTo>
                  <a:lnTo>
                    <a:pt x="1920" y="1171"/>
                  </a:lnTo>
                  <a:lnTo>
                    <a:pt x="1924" y="1170"/>
                  </a:lnTo>
                  <a:lnTo>
                    <a:pt x="1926" y="1170"/>
                  </a:lnTo>
                  <a:lnTo>
                    <a:pt x="1928" y="1171"/>
                  </a:lnTo>
                  <a:lnTo>
                    <a:pt x="1930" y="1173"/>
                  </a:lnTo>
                  <a:lnTo>
                    <a:pt x="1931" y="1176"/>
                  </a:lnTo>
                  <a:lnTo>
                    <a:pt x="1931" y="1179"/>
                  </a:lnTo>
                  <a:lnTo>
                    <a:pt x="1931" y="1184"/>
                  </a:lnTo>
                  <a:lnTo>
                    <a:pt x="1930" y="1195"/>
                  </a:lnTo>
                  <a:lnTo>
                    <a:pt x="1930" y="1206"/>
                  </a:lnTo>
                  <a:lnTo>
                    <a:pt x="1930" y="1218"/>
                  </a:lnTo>
                  <a:lnTo>
                    <a:pt x="1928" y="1228"/>
                  </a:lnTo>
                  <a:lnTo>
                    <a:pt x="1925" y="1237"/>
                  </a:lnTo>
                  <a:lnTo>
                    <a:pt x="1919" y="1249"/>
                  </a:lnTo>
                  <a:lnTo>
                    <a:pt x="1911" y="1262"/>
                  </a:lnTo>
                  <a:lnTo>
                    <a:pt x="1906" y="1274"/>
                  </a:lnTo>
                  <a:lnTo>
                    <a:pt x="1905" y="1281"/>
                  </a:lnTo>
                  <a:lnTo>
                    <a:pt x="1906" y="1287"/>
                  </a:lnTo>
                  <a:lnTo>
                    <a:pt x="1908" y="1292"/>
                  </a:lnTo>
                  <a:lnTo>
                    <a:pt x="1911" y="1298"/>
                  </a:lnTo>
                  <a:lnTo>
                    <a:pt x="1920" y="1309"/>
                  </a:lnTo>
                  <a:lnTo>
                    <a:pt x="1928" y="1318"/>
                  </a:lnTo>
                  <a:lnTo>
                    <a:pt x="1940" y="1329"/>
                  </a:lnTo>
                  <a:lnTo>
                    <a:pt x="1955" y="1343"/>
                  </a:lnTo>
                  <a:lnTo>
                    <a:pt x="1960" y="1349"/>
                  </a:lnTo>
                  <a:lnTo>
                    <a:pt x="1966" y="1356"/>
                  </a:lnTo>
                  <a:lnTo>
                    <a:pt x="1969" y="1361"/>
                  </a:lnTo>
                  <a:lnTo>
                    <a:pt x="1970" y="1365"/>
                  </a:lnTo>
                  <a:lnTo>
                    <a:pt x="1965" y="1370"/>
                  </a:lnTo>
                  <a:lnTo>
                    <a:pt x="1959" y="1381"/>
                  </a:lnTo>
                  <a:lnTo>
                    <a:pt x="1951" y="1394"/>
                  </a:lnTo>
                  <a:lnTo>
                    <a:pt x="1940" y="1411"/>
                  </a:lnTo>
                  <a:lnTo>
                    <a:pt x="1937" y="1419"/>
                  </a:lnTo>
                  <a:lnTo>
                    <a:pt x="1933" y="1430"/>
                  </a:lnTo>
                  <a:lnTo>
                    <a:pt x="1932" y="1439"/>
                  </a:lnTo>
                  <a:lnTo>
                    <a:pt x="1932" y="1449"/>
                  </a:lnTo>
                  <a:lnTo>
                    <a:pt x="1932" y="1458"/>
                  </a:lnTo>
                  <a:lnTo>
                    <a:pt x="1934" y="1468"/>
                  </a:lnTo>
                  <a:lnTo>
                    <a:pt x="1935" y="1475"/>
                  </a:lnTo>
                  <a:lnTo>
                    <a:pt x="1938" y="1482"/>
                  </a:lnTo>
                  <a:lnTo>
                    <a:pt x="1941" y="1488"/>
                  </a:lnTo>
                  <a:lnTo>
                    <a:pt x="1946" y="1493"/>
                  </a:lnTo>
                  <a:lnTo>
                    <a:pt x="1952" y="1496"/>
                  </a:lnTo>
                  <a:lnTo>
                    <a:pt x="1959" y="1500"/>
                  </a:lnTo>
                  <a:lnTo>
                    <a:pt x="1976" y="1505"/>
                  </a:lnTo>
                  <a:lnTo>
                    <a:pt x="1995" y="1507"/>
                  </a:lnTo>
                  <a:lnTo>
                    <a:pt x="2004" y="1508"/>
                  </a:lnTo>
                  <a:lnTo>
                    <a:pt x="2012" y="1511"/>
                  </a:lnTo>
                  <a:lnTo>
                    <a:pt x="2019" y="1514"/>
                  </a:lnTo>
                  <a:lnTo>
                    <a:pt x="2025" y="1518"/>
                  </a:lnTo>
                  <a:lnTo>
                    <a:pt x="2029" y="1521"/>
                  </a:lnTo>
                  <a:lnTo>
                    <a:pt x="2033" y="1525"/>
                  </a:lnTo>
                  <a:lnTo>
                    <a:pt x="2037" y="1530"/>
                  </a:lnTo>
                  <a:lnTo>
                    <a:pt x="2038" y="1534"/>
                  </a:lnTo>
                  <a:lnTo>
                    <a:pt x="2039" y="1546"/>
                  </a:lnTo>
                  <a:lnTo>
                    <a:pt x="2038" y="1562"/>
                  </a:lnTo>
                  <a:lnTo>
                    <a:pt x="2037" y="1570"/>
                  </a:lnTo>
                  <a:lnTo>
                    <a:pt x="2035" y="1577"/>
                  </a:lnTo>
                  <a:lnTo>
                    <a:pt x="2032" y="1583"/>
                  </a:lnTo>
                  <a:lnTo>
                    <a:pt x="2029" y="1589"/>
                  </a:lnTo>
                  <a:lnTo>
                    <a:pt x="2025" y="1594"/>
                  </a:lnTo>
                  <a:lnTo>
                    <a:pt x="2022" y="1597"/>
                  </a:lnTo>
                  <a:lnTo>
                    <a:pt x="2021" y="1602"/>
                  </a:lnTo>
                  <a:lnTo>
                    <a:pt x="2020" y="1607"/>
                  </a:lnTo>
                  <a:lnTo>
                    <a:pt x="2019" y="1616"/>
                  </a:lnTo>
                  <a:lnTo>
                    <a:pt x="2021" y="1626"/>
                  </a:lnTo>
                  <a:lnTo>
                    <a:pt x="2022" y="1631"/>
                  </a:lnTo>
                  <a:lnTo>
                    <a:pt x="2022" y="1636"/>
                  </a:lnTo>
                  <a:lnTo>
                    <a:pt x="2021" y="1640"/>
                  </a:lnTo>
                  <a:lnTo>
                    <a:pt x="2020" y="1645"/>
                  </a:lnTo>
                  <a:lnTo>
                    <a:pt x="2014" y="1653"/>
                  </a:lnTo>
                  <a:lnTo>
                    <a:pt x="2004" y="1663"/>
                  </a:lnTo>
                  <a:lnTo>
                    <a:pt x="2000" y="1669"/>
                  </a:lnTo>
                  <a:lnTo>
                    <a:pt x="1997" y="1674"/>
                  </a:lnTo>
                  <a:lnTo>
                    <a:pt x="1996" y="1679"/>
                  </a:lnTo>
                  <a:lnTo>
                    <a:pt x="1996" y="1684"/>
                  </a:lnTo>
                  <a:lnTo>
                    <a:pt x="1998" y="1688"/>
                  </a:lnTo>
                  <a:lnTo>
                    <a:pt x="2002" y="1691"/>
                  </a:lnTo>
                  <a:lnTo>
                    <a:pt x="2007" y="1694"/>
                  </a:lnTo>
                  <a:lnTo>
                    <a:pt x="2014" y="1694"/>
                  </a:lnTo>
                  <a:lnTo>
                    <a:pt x="2027" y="1691"/>
                  </a:lnTo>
                  <a:lnTo>
                    <a:pt x="2039" y="1687"/>
                  </a:lnTo>
                  <a:lnTo>
                    <a:pt x="2051" y="1682"/>
                  </a:lnTo>
                  <a:lnTo>
                    <a:pt x="2065" y="1677"/>
                  </a:lnTo>
                  <a:lnTo>
                    <a:pt x="2072" y="1676"/>
                  </a:lnTo>
                  <a:lnTo>
                    <a:pt x="2078" y="1676"/>
                  </a:lnTo>
                  <a:lnTo>
                    <a:pt x="2083" y="1677"/>
                  </a:lnTo>
                  <a:lnTo>
                    <a:pt x="2088" y="1678"/>
                  </a:lnTo>
                  <a:lnTo>
                    <a:pt x="2090" y="1682"/>
                  </a:lnTo>
                  <a:lnTo>
                    <a:pt x="2092" y="1685"/>
                  </a:lnTo>
                  <a:lnTo>
                    <a:pt x="2092" y="1690"/>
                  </a:lnTo>
                  <a:lnTo>
                    <a:pt x="2091" y="1696"/>
                  </a:lnTo>
                  <a:lnTo>
                    <a:pt x="2088" y="1702"/>
                  </a:lnTo>
                  <a:lnTo>
                    <a:pt x="2082" y="1707"/>
                  </a:lnTo>
                  <a:lnTo>
                    <a:pt x="2073" y="1713"/>
                  </a:lnTo>
                  <a:lnTo>
                    <a:pt x="2064" y="1719"/>
                  </a:lnTo>
                  <a:lnTo>
                    <a:pt x="2045" y="1731"/>
                  </a:lnTo>
                  <a:lnTo>
                    <a:pt x="2029" y="1741"/>
                  </a:lnTo>
                  <a:lnTo>
                    <a:pt x="2026" y="1747"/>
                  </a:lnTo>
                  <a:lnTo>
                    <a:pt x="2022" y="1754"/>
                  </a:lnTo>
                  <a:lnTo>
                    <a:pt x="2019" y="1763"/>
                  </a:lnTo>
                  <a:lnTo>
                    <a:pt x="2018" y="1771"/>
                  </a:lnTo>
                  <a:lnTo>
                    <a:pt x="2014" y="1792"/>
                  </a:lnTo>
                  <a:lnTo>
                    <a:pt x="2012" y="1815"/>
                  </a:lnTo>
                  <a:lnTo>
                    <a:pt x="2009" y="1827"/>
                  </a:lnTo>
                  <a:lnTo>
                    <a:pt x="2006" y="1836"/>
                  </a:lnTo>
                  <a:lnTo>
                    <a:pt x="2000" y="1845"/>
                  </a:lnTo>
                  <a:lnTo>
                    <a:pt x="1995" y="1853"/>
                  </a:lnTo>
                  <a:lnTo>
                    <a:pt x="1989" y="1861"/>
                  </a:lnTo>
                  <a:lnTo>
                    <a:pt x="1985" y="1870"/>
                  </a:lnTo>
                  <a:lnTo>
                    <a:pt x="1983" y="1873"/>
                  </a:lnTo>
                  <a:lnTo>
                    <a:pt x="1982" y="1878"/>
                  </a:lnTo>
                  <a:lnTo>
                    <a:pt x="1982" y="1883"/>
                  </a:lnTo>
                  <a:lnTo>
                    <a:pt x="1982" y="1889"/>
                  </a:lnTo>
                  <a:lnTo>
                    <a:pt x="1983" y="1898"/>
                  </a:lnTo>
                  <a:lnTo>
                    <a:pt x="1987" y="1907"/>
                  </a:lnTo>
                  <a:lnTo>
                    <a:pt x="1989" y="1912"/>
                  </a:lnTo>
                  <a:lnTo>
                    <a:pt x="1994" y="1918"/>
                  </a:lnTo>
                  <a:lnTo>
                    <a:pt x="1997" y="1923"/>
                  </a:lnTo>
                  <a:lnTo>
                    <a:pt x="2001" y="1928"/>
                  </a:lnTo>
                  <a:lnTo>
                    <a:pt x="2004" y="1934"/>
                  </a:lnTo>
                  <a:lnTo>
                    <a:pt x="2007" y="1940"/>
                  </a:lnTo>
                  <a:lnTo>
                    <a:pt x="2008" y="1955"/>
                  </a:lnTo>
                  <a:lnTo>
                    <a:pt x="2008" y="1968"/>
                  </a:lnTo>
                  <a:lnTo>
                    <a:pt x="2006" y="1980"/>
                  </a:lnTo>
                  <a:lnTo>
                    <a:pt x="2003" y="1990"/>
                  </a:lnTo>
                  <a:lnTo>
                    <a:pt x="2002" y="1996"/>
                  </a:lnTo>
                  <a:lnTo>
                    <a:pt x="2002" y="1999"/>
                  </a:lnTo>
                  <a:lnTo>
                    <a:pt x="2000" y="2002"/>
                  </a:lnTo>
                  <a:lnTo>
                    <a:pt x="1994" y="2005"/>
                  </a:lnTo>
                  <a:close/>
                </a:path>
              </a:pathLst>
            </a:custGeom>
            <a:grpFill/>
            <a:ln w="9525">
              <a:solidFill>
                <a:schemeClr val="bg1"/>
              </a:solidFill>
              <a:round/>
              <a:headEnd/>
              <a:tailEnd/>
            </a:ln>
          </p:spPr>
          <p:txBody>
            <a:bodyPr/>
            <a:lstStyle/>
            <a:p>
              <a:endParaRPr lang="zh-CN" altLang="en-US"/>
            </a:p>
          </p:txBody>
        </p:sp>
        <p:sp>
          <p:nvSpPr>
            <p:cNvPr id="36" name="江苏">
              <a:extLst>
                <a:ext uri="{FF2B5EF4-FFF2-40B4-BE49-F238E27FC236}">
                  <a16:creationId xmlns:a16="http://schemas.microsoft.com/office/drawing/2014/main" xmlns="" id="{A582C09A-C4C8-4B4D-ACAD-DBB6634EA630}"/>
                </a:ext>
              </a:extLst>
            </p:cNvPr>
            <p:cNvSpPr>
              <a:spLocks/>
            </p:cNvSpPr>
            <p:nvPr/>
          </p:nvSpPr>
          <p:spPr bwMode="auto">
            <a:xfrm>
              <a:off x="6331028" y="4143591"/>
              <a:ext cx="552457" cy="485801"/>
            </a:xfrm>
            <a:custGeom>
              <a:avLst/>
              <a:gdLst>
                <a:gd name="T0" fmla="*/ 1699 w 2079"/>
                <a:gd name="T1" fmla="*/ 1399 h 1843"/>
                <a:gd name="T2" fmla="*/ 1653 w 2079"/>
                <a:gd name="T3" fmla="*/ 1318 h 1843"/>
                <a:gd name="T4" fmla="*/ 1534 w 2079"/>
                <a:gd name="T5" fmla="*/ 1336 h 1843"/>
                <a:gd name="T6" fmla="*/ 1579 w 2079"/>
                <a:gd name="T7" fmla="*/ 1274 h 1843"/>
                <a:gd name="T8" fmla="*/ 1695 w 2079"/>
                <a:gd name="T9" fmla="*/ 1372 h 1843"/>
                <a:gd name="T10" fmla="*/ 1837 w 2079"/>
                <a:gd name="T11" fmla="*/ 1343 h 1843"/>
                <a:gd name="T12" fmla="*/ 2066 w 2079"/>
                <a:gd name="T13" fmla="*/ 1401 h 1843"/>
                <a:gd name="T14" fmla="*/ 2026 w 2079"/>
                <a:gd name="T15" fmla="*/ 1268 h 1843"/>
                <a:gd name="T16" fmla="*/ 1882 w 2079"/>
                <a:gd name="T17" fmla="*/ 1198 h 1843"/>
                <a:gd name="T18" fmla="*/ 1830 w 2079"/>
                <a:gd name="T19" fmla="*/ 1091 h 1843"/>
                <a:gd name="T20" fmla="*/ 1665 w 2079"/>
                <a:gd name="T21" fmla="*/ 975 h 1843"/>
                <a:gd name="T22" fmla="*/ 1666 w 2079"/>
                <a:gd name="T23" fmla="*/ 898 h 1843"/>
                <a:gd name="T24" fmla="*/ 1588 w 2079"/>
                <a:gd name="T25" fmla="*/ 769 h 1843"/>
                <a:gd name="T26" fmla="*/ 1502 w 2079"/>
                <a:gd name="T27" fmla="*/ 581 h 1843"/>
                <a:gd name="T28" fmla="*/ 1443 w 2079"/>
                <a:gd name="T29" fmla="*/ 452 h 1843"/>
                <a:gd name="T30" fmla="*/ 1291 w 2079"/>
                <a:gd name="T31" fmla="*/ 273 h 1843"/>
                <a:gd name="T32" fmla="*/ 1201 w 2079"/>
                <a:gd name="T33" fmla="*/ 247 h 1843"/>
                <a:gd name="T34" fmla="*/ 1119 w 2079"/>
                <a:gd name="T35" fmla="*/ 259 h 1843"/>
                <a:gd name="T36" fmla="*/ 1070 w 2079"/>
                <a:gd name="T37" fmla="*/ 147 h 1843"/>
                <a:gd name="T38" fmla="*/ 987 w 2079"/>
                <a:gd name="T39" fmla="*/ 53 h 1843"/>
                <a:gd name="T40" fmla="*/ 897 w 2079"/>
                <a:gd name="T41" fmla="*/ 34 h 1843"/>
                <a:gd name="T42" fmla="*/ 834 w 2079"/>
                <a:gd name="T43" fmla="*/ 187 h 1843"/>
                <a:gd name="T44" fmla="*/ 728 w 2079"/>
                <a:gd name="T45" fmla="*/ 260 h 1843"/>
                <a:gd name="T46" fmla="*/ 653 w 2079"/>
                <a:gd name="T47" fmla="*/ 344 h 1843"/>
                <a:gd name="T48" fmla="*/ 567 w 2079"/>
                <a:gd name="T49" fmla="*/ 230 h 1843"/>
                <a:gd name="T50" fmla="*/ 478 w 2079"/>
                <a:gd name="T51" fmla="*/ 298 h 1843"/>
                <a:gd name="T52" fmla="*/ 331 w 2079"/>
                <a:gd name="T53" fmla="*/ 286 h 1843"/>
                <a:gd name="T54" fmla="*/ 237 w 2079"/>
                <a:gd name="T55" fmla="*/ 205 h 1843"/>
                <a:gd name="T56" fmla="*/ 68 w 2079"/>
                <a:gd name="T57" fmla="*/ 14 h 1843"/>
                <a:gd name="T58" fmla="*/ 94 w 2079"/>
                <a:gd name="T59" fmla="*/ 146 h 1843"/>
                <a:gd name="T60" fmla="*/ 1 w 2079"/>
                <a:gd name="T61" fmla="*/ 283 h 1843"/>
                <a:gd name="T62" fmla="*/ 152 w 2079"/>
                <a:gd name="T63" fmla="*/ 365 h 1843"/>
                <a:gd name="T64" fmla="*/ 240 w 2079"/>
                <a:gd name="T65" fmla="*/ 449 h 1843"/>
                <a:gd name="T66" fmla="*/ 371 w 2079"/>
                <a:gd name="T67" fmla="*/ 513 h 1843"/>
                <a:gd name="T68" fmla="*/ 439 w 2079"/>
                <a:gd name="T69" fmla="*/ 540 h 1843"/>
                <a:gd name="T70" fmla="*/ 509 w 2079"/>
                <a:gd name="T71" fmla="*/ 582 h 1843"/>
                <a:gd name="T72" fmla="*/ 636 w 2079"/>
                <a:gd name="T73" fmla="*/ 631 h 1843"/>
                <a:gd name="T74" fmla="*/ 660 w 2079"/>
                <a:gd name="T75" fmla="*/ 739 h 1843"/>
                <a:gd name="T76" fmla="*/ 608 w 2079"/>
                <a:gd name="T77" fmla="*/ 835 h 1843"/>
                <a:gd name="T78" fmla="*/ 672 w 2079"/>
                <a:gd name="T79" fmla="*/ 868 h 1843"/>
                <a:gd name="T80" fmla="*/ 730 w 2079"/>
                <a:gd name="T81" fmla="*/ 952 h 1843"/>
                <a:gd name="T82" fmla="*/ 790 w 2079"/>
                <a:gd name="T83" fmla="*/ 1061 h 1843"/>
                <a:gd name="T84" fmla="*/ 914 w 2079"/>
                <a:gd name="T85" fmla="*/ 1006 h 1843"/>
                <a:gd name="T86" fmla="*/ 1002 w 2079"/>
                <a:gd name="T87" fmla="*/ 962 h 1843"/>
                <a:gd name="T88" fmla="*/ 1081 w 2079"/>
                <a:gd name="T89" fmla="*/ 1109 h 1843"/>
                <a:gd name="T90" fmla="*/ 963 w 2079"/>
                <a:gd name="T91" fmla="*/ 1107 h 1843"/>
                <a:gd name="T92" fmla="*/ 874 w 2079"/>
                <a:gd name="T93" fmla="*/ 1163 h 1843"/>
                <a:gd name="T94" fmla="*/ 891 w 2079"/>
                <a:gd name="T95" fmla="*/ 1280 h 1843"/>
                <a:gd name="T96" fmla="*/ 804 w 2079"/>
                <a:gd name="T97" fmla="*/ 1362 h 1843"/>
                <a:gd name="T98" fmla="*/ 861 w 2079"/>
                <a:gd name="T99" fmla="*/ 1470 h 1843"/>
                <a:gd name="T100" fmla="*/ 923 w 2079"/>
                <a:gd name="T101" fmla="*/ 1534 h 1843"/>
                <a:gd name="T102" fmla="*/ 977 w 2079"/>
                <a:gd name="T103" fmla="*/ 1528 h 1843"/>
                <a:gd name="T104" fmla="*/ 987 w 2079"/>
                <a:gd name="T105" fmla="*/ 1638 h 1843"/>
                <a:gd name="T106" fmla="*/ 1011 w 2079"/>
                <a:gd name="T107" fmla="*/ 1698 h 1843"/>
                <a:gd name="T108" fmla="*/ 1177 w 2079"/>
                <a:gd name="T109" fmla="*/ 1665 h 1843"/>
                <a:gd name="T110" fmla="*/ 1271 w 2079"/>
                <a:gd name="T111" fmla="*/ 1716 h 1843"/>
                <a:gd name="T112" fmla="*/ 1402 w 2079"/>
                <a:gd name="T113" fmla="*/ 1699 h 1843"/>
                <a:gd name="T114" fmla="*/ 1543 w 2079"/>
                <a:gd name="T115" fmla="*/ 1784 h 1843"/>
                <a:gd name="T116" fmla="*/ 1643 w 2079"/>
                <a:gd name="T117" fmla="*/ 1821 h 1843"/>
                <a:gd name="T118" fmla="*/ 1722 w 2079"/>
                <a:gd name="T119" fmla="*/ 1730 h 1843"/>
                <a:gd name="T120" fmla="*/ 1819 w 2079"/>
                <a:gd name="T121" fmla="*/ 1555 h 1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79" h="1843">
                  <a:moveTo>
                    <a:pt x="1868" y="1488"/>
                  </a:moveTo>
                  <a:lnTo>
                    <a:pt x="1867" y="1478"/>
                  </a:lnTo>
                  <a:lnTo>
                    <a:pt x="1864" y="1470"/>
                  </a:lnTo>
                  <a:lnTo>
                    <a:pt x="1861" y="1466"/>
                  </a:lnTo>
                  <a:lnTo>
                    <a:pt x="1857" y="1460"/>
                  </a:lnTo>
                  <a:lnTo>
                    <a:pt x="1850" y="1456"/>
                  </a:lnTo>
                  <a:lnTo>
                    <a:pt x="1842" y="1449"/>
                  </a:lnTo>
                  <a:lnTo>
                    <a:pt x="1823" y="1435"/>
                  </a:lnTo>
                  <a:lnTo>
                    <a:pt x="1802" y="1424"/>
                  </a:lnTo>
                  <a:lnTo>
                    <a:pt x="1785" y="1413"/>
                  </a:lnTo>
                  <a:lnTo>
                    <a:pt x="1772" y="1406"/>
                  </a:lnTo>
                  <a:lnTo>
                    <a:pt x="1760" y="1402"/>
                  </a:lnTo>
                  <a:lnTo>
                    <a:pt x="1749" y="1400"/>
                  </a:lnTo>
                  <a:lnTo>
                    <a:pt x="1743" y="1399"/>
                  </a:lnTo>
                  <a:lnTo>
                    <a:pt x="1737" y="1399"/>
                  </a:lnTo>
                  <a:lnTo>
                    <a:pt x="1731" y="1399"/>
                  </a:lnTo>
                  <a:lnTo>
                    <a:pt x="1725" y="1400"/>
                  </a:lnTo>
                  <a:lnTo>
                    <a:pt x="1714" y="1402"/>
                  </a:lnTo>
                  <a:lnTo>
                    <a:pt x="1706" y="1401"/>
                  </a:lnTo>
                  <a:lnTo>
                    <a:pt x="1699" y="1399"/>
                  </a:lnTo>
                  <a:lnTo>
                    <a:pt x="1693" y="1394"/>
                  </a:lnTo>
                  <a:lnTo>
                    <a:pt x="1686" y="1389"/>
                  </a:lnTo>
                  <a:lnTo>
                    <a:pt x="1679" y="1386"/>
                  </a:lnTo>
                  <a:lnTo>
                    <a:pt x="1672" y="1382"/>
                  </a:lnTo>
                  <a:lnTo>
                    <a:pt x="1666" y="1380"/>
                  </a:lnTo>
                  <a:lnTo>
                    <a:pt x="1663" y="1378"/>
                  </a:lnTo>
                  <a:lnTo>
                    <a:pt x="1662" y="1377"/>
                  </a:lnTo>
                  <a:lnTo>
                    <a:pt x="1662" y="1376"/>
                  </a:lnTo>
                  <a:lnTo>
                    <a:pt x="1662" y="1375"/>
                  </a:lnTo>
                  <a:lnTo>
                    <a:pt x="1666" y="1372"/>
                  </a:lnTo>
                  <a:lnTo>
                    <a:pt x="1673" y="1371"/>
                  </a:lnTo>
                  <a:lnTo>
                    <a:pt x="1676" y="1370"/>
                  </a:lnTo>
                  <a:lnTo>
                    <a:pt x="1680" y="1369"/>
                  </a:lnTo>
                  <a:lnTo>
                    <a:pt x="1681" y="1367"/>
                  </a:lnTo>
                  <a:lnTo>
                    <a:pt x="1681" y="1364"/>
                  </a:lnTo>
                  <a:lnTo>
                    <a:pt x="1680" y="1357"/>
                  </a:lnTo>
                  <a:lnTo>
                    <a:pt x="1675" y="1347"/>
                  </a:lnTo>
                  <a:lnTo>
                    <a:pt x="1667" y="1336"/>
                  </a:lnTo>
                  <a:lnTo>
                    <a:pt x="1657" y="1323"/>
                  </a:lnTo>
                  <a:lnTo>
                    <a:pt x="1653" y="1318"/>
                  </a:lnTo>
                  <a:lnTo>
                    <a:pt x="1647" y="1312"/>
                  </a:lnTo>
                  <a:lnTo>
                    <a:pt x="1642" y="1308"/>
                  </a:lnTo>
                  <a:lnTo>
                    <a:pt x="1636" y="1305"/>
                  </a:lnTo>
                  <a:lnTo>
                    <a:pt x="1630" y="1304"/>
                  </a:lnTo>
                  <a:lnTo>
                    <a:pt x="1622" y="1304"/>
                  </a:lnTo>
                  <a:lnTo>
                    <a:pt x="1612" y="1304"/>
                  </a:lnTo>
                  <a:lnTo>
                    <a:pt x="1602" y="1305"/>
                  </a:lnTo>
                  <a:lnTo>
                    <a:pt x="1580" y="1307"/>
                  </a:lnTo>
                  <a:lnTo>
                    <a:pt x="1566" y="1308"/>
                  </a:lnTo>
                  <a:lnTo>
                    <a:pt x="1556" y="1308"/>
                  </a:lnTo>
                  <a:lnTo>
                    <a:pt x="1549" y="1308"/>
                  </a:lnTo>
                  <a:lnTo>
                    <a:pt x="1547" y="1309"/>
                  </a:lnTo>
                  <a:lnTo>
                    <a:pt x="1544" y="1311"/>
                  </a:lnTo>
                  <a:lnTo>
                    <a:pt x="1543" y="1313"/>
                  </a:lnTo>
                  <a:lnTo>
                    <a:pt x="1543" y="1317"/>
                  </a:lnTo>
                  <a:lnTo>
                    <a:pt x="1543" y="1324"/>
                  </a:lnTo>
                  <a:lnTo>
                    <a:pt x="1541" y="1328"/>
                  </a:lnTo>
                  <a:lnTo>
                    <a:pt x="1540" y="1331"/>
                  </a:lnTo>
                  <a:lnTo>
                    <a:pt x="1537" y="1333"/>
                  </a:lnTo>
                  <a:lnTo>
                    <a:pt x="1534" y="1336"/>
                  </a:lnTo>
                  <a:lnTo>
                    <a:pt x="1530" y="1337"/>
                  </a:lnTo>
                  <a:lnTo>
                    <a:pt x="1523" y="1339"/>
                  </a:lnTo>
                  <a:lnTo>
                    <a:pt x="1514" y="1343"/>
                  </a:lnTo>
                  <a:lnTo>
                    <a:pt x="1509" y="1344"/>
                  </a:lnTo>
                  <a:lnTo>
                    <a:pt x="1504" y="1344"/>
                  </a:lnTo>
                  <a:lnTo>
                    <a:pt x="1498" y="1344"/>
                  </a:lnTo>
                  <a:lnTo>
                    <a:pt x="1493" y="1343"/>
                  </a:lnTo>
                  <a:lnTo>
                    <a:pt x="1493" y="1340"/>
                  </a:lnTo>
                  <a:lnTo>
                    <a:pt x="1493" y="1338"/>
                  </a:lnTo>
                  <a:lnTo>
                    <a:pt x="1495" y="1334"/>
                  </a:lnTo>
                  <a:lnTo>
                    <a:pt x="1497" y="1332"/>
                  </a:lnTo>
                  <a:lnTo>
                    <a:pt x="1502" y="1326"/>
                  </a:lnTo>
                  <a:lnTo>
                    <a:pt x="1508" y="1320"/>
                  </a:lnTo>
                  <a:lnTo>
                    <a:pt x="1519" y="1307"/>
                  </a:lnTo>
                  <a:lnTo>
                    <a:pt x="1533" y="1295"/>
                  </a:lnTo>
                  <a:lnTo>
                    <a:pt x="1547" y="1283"/>
                  </a:lnTo>
                  <a:lnTo>
                    <a:pt x="1559" y="1276"/>
                  </a:lnTo>
                  <a:lnTo>
                    <a:pt x="1565" y="1275"/>
                  </a:lnTo>
                  <a:lnTo>
                    <a:pt x="1572" y="1274"/>
                  </a:lnTo>
                  <a:lnTo>
                    <a:pt x="1579" y="1274"/>
                  </a:lnTo>
                  <a:lnTo>
                    <a:pt x="1588" y="1274"/>
                  </a:lnTo>
                  <a:lnTo>
                    <a:pt x="1598" y="1275"/>
                  </a:lnTo>
                  <a:lnTo>
                    <a:pt x="1606" y="1276"/>
                  </a:lnTo>
                  <a:lnTo>
                    <a:pt x="1616" y="1279"/>
                  </a:lnTo>
                  <a:lnTo>
                    <a:pt x="1624" y="1282"/>
                  </a:lnTo>
                  <a:lnTo>
                    <a:pt x="1640" y="1287"/>
                  </a:lnTo>
                  <a:lnTo>
                    <a:pt x="1656" y="1293"/>
                  </a:lnTo>
                  <a:lnTo>
                    <a:pt x="1670" y="1299"/>
                  </a:lnTo>
                  <a:lnTo>
                    <a:pt x="1682" y="1305"/>
                  </a:lnTo>
                  <a:lnTo>
                    <a:pt x="1691" y="1313"/>
                  </a:lnTo>
                  <a:lnTo>
                    <a:pt x="1698" y="1324"/>
                  </a:lnTo>
                  <a:lnTo>
                    <a:pt x="1701" y="1328"/>
                  </a:lnTo>
                  <a:lnTo>
                    <a:pt x="1704" y="1334"/>
                  </a:lnTo>
                  <a:lnTo>
                    <a:pt x="1704" y="1339"/>
                  </a:lnTo>
                  <a:lnTo>
                    <a:pt x="1704" y="1344"/>
                  </a:lnTo>
                  <a:lnTo>
                    <a:pt x="1700" y="1353"/>
                  </a:lnTo>
                  <a:lnTo>
                    <a:pt x="1695" y="1363"/>
                  </a:lnTo>
                  <a:lnTo>
                    <a:pt x="1694" y="1367"/>
                  </a:lnTo>
                  <a:lnTo>
                    <a:pt x="1694" y="1370"/>
                  </a:lnTo>
                  <a:lnTo>
                    <a:pt x="1695" y="1372"/>
                  </a:lnTo>
                  <a:lnTo>
                    <a:pt x="1699" y="1374"/>
                  </a:lnTo>
                  <a:lnTo>
                    <a:pt x="1713" y="1372"/>
                  </a:lnTo>
                  <a:lnTo>
                    <a:pt x="1732" y="1368"/>
                  </a:lnTo>
                  <a:lnTo>
                    <a:pt x="1743" y="1367"/>
                  </a:lnTo>
                  <a:lnTo>
                    <a:pt x="1752" y="1365"/>
                  </a:lnTo>
                  <a:lnTo>
                    <a:pt x="1756" y="1365"/>
                  </a:lnTo>
                  <a:lnTo>
                    <a:pt x="1761" y="1365"/>
                  </a:lnTo>
                  <a:lnTo>
                    <a:pt x="1764" y="1367"/>
                  </a:lnTo>
                  <a:lnTo>
                    <a:pt x="1767" y="1369"/>
                  </a:lnTo>
                  <a:lnTo>
                    <a:pt x="1775" y="1375"/>
                  </a:lnTo>
                  <a:lnTo>
                    <a:pt x="1782" y="1378"/>
                  </a:lnTo>
                  <a:lnTo>
                    <a:pt x="1785" y="1380"/>
                  </a:lnTo>
                  <a:lnTo>
                    <a:pt x="1787" y="1378"/>
                  </a:lnTo>
                  <a:lnTo>
                    <a:pt x="1789" y="1377"/>
                  </a:lnTo>
                  <a:lnTo>
                    <a:pt x="1793" y="1374"/>
                  </a:lnTo>
                  <a:lnTo>
                    <a:pt x="1800" y="1367"/>
                  </a:lnTo>
                  <a:lnTo>
                    <a:pt x="1808" y="1358"/>
                  </a:lnTo>
                  <a:lnTo>
                    <a:pt x="1818" y="1351"/>
                  </a:lnTo>
                  <a:lnTo>
                    <a:pt x="1830" y="1345"/>
                  </a:lnTo>
                  <a:lnTo>
                    <a:pt x="1837" y="1343"/>
                  </a:lnTo>
                  <a:lnTo>
                    <a:pt x="1846" y="1342"/>
                  </a:lnTo>
                  <a:lnTo>
                    <a:pt x="1856" y="1340"/>
                  </a:lnTo>
                  <a:lnTo>
                    <a:pt x="1865" y="1340"/>
                  </a:lnTo>
                  <a:lnTo>
                    <a:pt x="1876" y="1340"/>
                  </a:lnTo>
                  <a:lnTo>
                    <a:pt x="1886" y="1342"/>
                  </a:lnTo>
                  <a:lnTo>
                    <a:pt x="1895" y="1343"/>
                  </a:lnTo>
                  <a:lnTo>
                    <a:pt x="1902" y="1345"/>
                  </a:lnTo>
                  <a:lnTo>
                    <a:pt x="1914" y="1350"/>
                  </a:lnTo>
                  <a:lnTo>
                    <a:pt x="1922" y="1355"/>
                  </a:lnTo>
                  <a:lnTo>
                    <a:pt x="1932" y="1359"/>
                  </a:lnTo>
                  <a:lnTo>
                    <a:pt x="1944" y="1363"/>
                  </a:lnTo>
                  <a:lnTo>
                    <a:pt x="1959" y="1368"/>
                  </a:lnTo>
                  <a:lnTo>
                    <a:pt x="1976" y="1374"/>
                  </a:lnTo>
                  <a:lnTo>
                    <a:pt x="1993" y="1381"/>
                  </a:lnTo>
                  <a:lnTo>
                    <a:pt x="2008" y="1388"/>
                  </a:lnTo>
                  <a:lnTo>
                    <a:pt x="2025" y="1394"/>
                  </a:lnTo>
                  <a:lnTo>
                    <a:pt x="2043" y="1399"/>
                  </a:lnTo>
                  <a:lnTo>
                    <a:pt x="2052" y="1401"/>
                  </a:lnTo>
                  <a:lnTo>
                    <a:pt x="2059" y="1401"/>
                  </a:lnTo>
                  <a:lnTo>
                    <a:pt x="2066" y="1401"/>
                  </a:lnTo>
                  <a:lnTo>
                    <a:pt x="2072" y="1400"/>
                  </a:lnTo>
                  <a:lnTo>
                    <a:pt x="2076" y="1397"/>
                  </a:lnTo>
                  <a:lnTo>
                    <a:pt x="2078" y="1394"/>
                  </a:lnTo>
                  <a:lnTo>
                    <a:pt x="2079" y="1390"/>
                  </a:lnTo>
                  <a:lnTo>
                    <a:pt x="2079" y="1386"/>
                  </a:lnTo>
                  <a:lnTo>
                    <a:pt x="2078" y="1376"/>
                  </a:lnTo>
                  <a:lnTo>
                    <a:pt x="2076" y="1367"/>
                  </a:lnTo>
                  <a:lnTo>
                    <a:pt x="2072" y="1355"/>
                  </a:lnTo>
                  <a:lnTo>
                    <a:pt x="2069" y="1339"/>
                  </a:lnTo>
                  <a:lnTo>
                    <a:pt x="2068" y="1332"/>
                  </a:lnTo>
                  <a:lnTo>
                    <a:pt x="2065" y="1325"/>
                  </a:lnTo>
                  <a:lnTo>
                    <a:pt x="2062" y="1319"/>
                  </a:lnTo>
                  <a:lnTo>
                    <a:pt x="2058" y="1315"/>
                  </a:lnTo>
                  <a:lnTo>
                    <a:pt x="2054" y="1312"/>
                  </a:lnTo>
                  <a:lnTo>
                    <a:pt x="2052" y="1307"/>
                  </a:lnTo>
                  <a:lnTo>
                    <a:pt x="2050" y="1302"/>
                  </a:lnTo>
                  <a:lnTo>
                    <a:pt x="2047" y="1296"/>
                  </a:lnTo>
                  <a:lnTo>
                    <a:pt x="2043" y="1287"/>
                  </a:lnTo>
                  <a:lnTo>
                    <a:pt x="2037" y="1277"/>
                  </a:lnTo>
                  <a:lnTo>
                    <a:pt x="2026" y="1268"/>
                  </a:lnTo>
                  <a:lnTo>
                    <a:pt x="2010" y="1258"/>
                  </a:lnTo>
                  <a:lnTo>
                    <a:pt x="1995" y="1249"/>
                  </a:lnTo>
                  <a:lnTo>
                    <a:pt x="1980" y="1241"/>
                  </a:lnTo>
                  <a:lnTo>
                    <a:pt x="1968" y="1235"/>
                  </a:lnTo>
                  <a:lnTo>
                    <a:pt x="1955" y="1230"/>
                  </a:lnTo>
                  <a:lnTo>
                    <a:pt x="1947" y="1229"/>
                  </a:lnTo>
                  <a:lnTo>
                    <a:pt x="1940" y="1227"/>
                  </a:lnTo>
                  <a:lnTo>
                    <a:pt x="1932" y="1226"/>
                  </a:lnTo>
                  <a:lnTo>
                    <a:pt x="1924" y="1226"/>
                  </a:lnTo>
                  <a:lnTo>
                    <a:pt x="1909" y="1227"/>
                  </a:lnTo>
                  <a:lnTo>
                    <a:pt x="1900" y="1227"/>
                  </a:lnTo>
                  <a:lnTo>
                    <a:pt x="1898" y="1226"/>
                  </a:lnTo>
                  <a:lnTo>
                    <a:pt x="1895" y="1225"/>
                  </a:lnTo>
                  <a:lnTo>
                    <a:pt x="1894" y="1223"/>
                  </a:lnTo>
                  <a:lnTo>
                    <a:pt x="1893" y="1218"/>
                  </a:lnTo>
                  <a:lnTo>
                    <a:pt x="1892" y="1210"/>
                  </a:lnTo>
                  <a:lnTo>
                    <a:pt x="1890" y="1202"/>
                  </a:lnTo>
                  <a:lnTo>
                    <a:pt x="1888" y="1200"/>
                  </a:lnTo>
                  <a:lnTo>
                    <a:pt x="1886" y="1199"/>
                  </a:lnTo>
                  <a:lnTo>
                    <a:pt x="1882" y="1198"/>
                  </a:lnTo>
                  <a:lnTo>
                    <a:pt x="1878" y="1199"/>
                  </a:lnTo>
                  <a:lnTo>
                    <a:pt x="1874" y="1200"/>
                  </a:lnTo>
                  <a:lnTo>
                    <a:pt x="1869" y="1200"/>
                  </a:lnTo>
                  <a:lnTo>
                    <a:pt x="1865" y="1199"/>
                  </a:lnTo>
                  <a:lnTo>
                    <a:pt x="1863" y="1198"/>
                  </a:lnTo>
                  <a:lnTo>
                    <a:pt x="1861" y="1195"/>
                  </a:lnTo>
                  <a:lnTo>
                    <a:pt x="1859" y="1192"/>
                  </a:lnTo>
                  <a:lnTo>
                    <a:pt x="1859" y="1187"/>
                  </a:lnTo>
                  <a:lnTo>
                    <a:pt x="1861" y="1182"/>
                  </a:lnTo>
                  <a:lnTo>
                    <a:pt x="1862" y="1172"/>
                  </a:lnTo>
                  <a:lnTo>
                    <a:pt x="1861" y="1161"/>
                  </a:lnTo>
                  <a:lnTo>
                    <a:pt x="1859" y="1148"/>
                  </a:lnTo>
                  <a:lnTo>
                    <a:pt x="1859" y="1135"/>
                  </a:lnTo>
                  <a:lnTo>
                    <a:pt x="1859" y="1123"/>
                  </a:lnTo>
                  <a:lnTo>
                    <a:pt x="1859" y="1113"/>
                  </a:lnTo>
                  <a:lnTo>
                    <a:pt x="1858" y="1110"/>
                  </a:lnTo>
                  <a:lnTo>
                    <a:pt x="1856" y="1105"/>
                  </a:lnTo>
                  <a:lnTo>
                    <a:pt x="1852" y="1101"/>
                  </a:lnTo>
                  <a:lnTo>
                    <a:pt x="1846" y="1098"/>
                  </a:lnTo>
                  <a:lnTo>
                    <a:pt x="1830" y="1091"/>
                  </a:lnTo>
                  <a:lnTo>
                    <a:pt x="1806" y="1084"/>
                  </a:lnTo>
                  <a:lnTo>
                    <a:pt x="1785" y="1078"/>
                  </a:lnTo>
                  <a:lnTo>
                    <a:pt x="1769" y="1074"/>
                  </a:lnTo>
                  <a:lnTo>
                    <a:pt x="1757" y="1072"/>
                  </a:lnTo>
                  <a:lnTo>
                    <a:pt x="1741" y="1068"/>
                  </a:lnTo>
                  <a:lnTo>
                    <a:pt x="1732" y="1066"/>
                  </a:lnTo>
                  <a:lnTo>
                    <a:pt x="1725" y="1063"/>
                  </a:lnTo>
                  <a:lnTo>
                    <a:pt x="1718" y="1061"/>
                  </a:lnTo>
                  <a:lnTo>
                    <a:pt x="1713" y="1057"/>
                  </a:lnTo>
                  <a:lnTo>
                    <a:pt x="1700" y="1050"/>
                  </a:lnTo>
                  <a:lnTo>
                    <a:pt x="1687" y="1043"/>
                  </a:lnTo>
                  <a:lnTo>
                    <a:pt x="1675" y="1037"/>
                  </a:lnTo>
                  <a:lnTo>
                    <a:pt x="1666" y="1030"/>
                  </a:lnTo>
                  <a:lnTo>
                    <a:pt x="1662" y="1025"/>
                  </a:lnTo>
                  <a:lnTo>
                    <a:pt x="1662" y="1021"/>
                  </a:lnTo>
                  <a:lnTo>
                    <a:pt x="1662" y="1015"/>
                  </a:lnTo>
                  <a:lnTo>
                    <a:pt x="1663" y="1009"/>
                  </a:lnTo>
                  <a:lnTo>
                    <a:pt x="1666" y="996"/>
                  </a:lnTo>
                  <a:lnTo>
                    <a:pt x="1667" y="984"/>
                  </a:lnTo>
                  <a:lnTo>
                    <a:pt x="1665" y="975"/>
                  </a:lnTo>
                  <a:lnTo>
                    <a:pt x="1663" y="972"/>
                  </a:lnTo>
                  <a:lnTo>
                    <a:pt x="1661" y="971"/>
                  </a:lnTo>
                  <a:lnTo>
                    <a:pt x="1656" y="970"/>
                  </a:lnTo>
                  <a:lnTo>
                    <a:pt x="1655" y="968"/>
                  </a:lnTo>
                  <a:lnTo>
                    <a:pt x="1653" y="966"/>
                  </a:lnTo>
                  <a:lnTo>
                    <a:pt x="1651" y="961"/>
                  </a:lnTo>
                  <a:lnTo>
                    <a:pt x="1650" y="956"/>
                  </a:lnTo>
                  <a:lnTo>
                    <a:pt x="1650" y="952"/>
                  </a:lnTo>
                  <a:lnTo>
                    <a:pt x="1651" y="947"/>
                  </a:lnTo>
                  <a:lnTo>
                    <a:pt x="1653" y="943"/>
                  </a:lnTo>
                  <a:lnTo>
                    <a:pt x="1655" y="941"/>
                  </a:lnTo>
                  <a:lnTo>
                    <a:pt x="1661" y="937"/>
                  </a:lnTo>
                  <a:lnTo>
                    <a:pt x="1667" y="934"/>
                  </a:lnTo>
                  <a:lnTo>
                    <a:pt x="1669" y="931"/>
                  </a:lnTo>
                  <a:lnTo>
                    <a:pt x="1672" y="928"/>
                  </a:lnTo>
                  <a:lnTo>
                    <a:pt x="1673" y="924"/>
                  </a:lnTo>
                  <a:lnTo>
                    <a:pt x="1673" y="920"/>
                  </a:lnTo>
                  <a:lnTo>
                    <a:pt x="1670" y="912"/>
                  </a:lnTo>
                  <a:lnTo>
                    <a:pt x="1669" y="904"/>
                  </a:lnTo>
                  <a:lnTo>
                    <a:pt x="1666" y="898"/>
                  </a:lnTo>
                  <a:lnTo>
                    <a:pt x="1660" y="891"/>
                  </a:lnTo>
                  <a:lnTo>
                    <a:pt x="1656" y="886"/>
                  </a:lnTo>
                  <a:lnTo>
                    <a:pt x="1655" y="882"/>
                  </a:lnTo>
                  <a:lnTo>
                    <a:pt x="1654" y="876"/>
                  </a:lnTo>
                  <a:lnTo>
                    <a:pt x="1653" y="870"/>
                  </a:lnTo>
                  <a:lnTo>
                    <a:pt x="1653" y="858"/>
                  </a:lnTo>
                  <a:lnTo>
                    <a:pt x="1653" y="848"/>
                  </a:lnTo>
                  <a:lnTo>
                    <a:pt x="1650" y="845"/>
                  </a:lnTo>
                  <a:lnTo>
                    <a:pt x="1646" y="841"/>
                  </a:lnTo>
                  <a:lnTo>
                    <a:pt x="1637" y="836"/>
                  </a:lnTo>
                  <a:lnTo>
                    <a:pt x="1629" y="830"/>
                  </a:lnTo>
                  <a:lnTo>
                    <a:pt x="1611" y="822"/>
                  </a:lnTo>
                  <a:lnTo>
                    <a:pt x="1602" y="817"/>
                  </a:lnTo>
                  <a:lnTo>
                    <a:pt x="1598" y="815"/>
                  </a:lnTo>
                  <a:lnTo>
                    <a:pt x="1596" y="811"/>
                  </a:lnTo>
                  <a:lnTo>
                    <a:pt x="1593" y="808"/>
                  </a:lnTo>
                  <a:lnTo>
                    <a:pt x="1591" y="804"/>
                  </a:lnTo>
                  <a:lnTo>
                    <a:pt x="1590" y="795"/>
                  </a:lnTo>
                  <a:lnTo>
                    <a:pt x="1588" y="786"/>
                  </a:lnTo>
                  <a:lnTo>
                    <a:pt x="1588" y="769"/>
                  </a:lnTo>
                  <a:lnTo>
                    <a:pt x="1587" y="758"/>
                  </a:lnTo>
                  <a:lnTo>
                    <a:pt x="1584" y="752"/>
                  </a:lnTo>
                  <a:lnTo>
                    <a:pt x="1581" y="750"/>
                  </a:lnTo>
                  <a:lnTo>
                    <a:pt x="1577" y="748"/>
                  </a:lnTo>
                  <a:lnTo>
                    <a:pt x="1571" y="748"/>
                  </a:lnTo>
                  <a:lnTo>
                    <a:pt x="1567" y="748"/>
                  </a:lnTo>
                  <a:lnTo>
                    <a:pt x="1563" y="747"/>
                  </a:lnTo>
                  <a:lnTo>
                    <a:pt x="1561" y="746"/>
                  </a:lnTo>
                  <a:lnTo>
                    <a:pt x="1559" y="744"/>
                  </a:lnTo>
                  <a:lnTo>
                    <a:pt x="1556" y="740"/>
                  </a:lnTo>
                  <a:lnTo>
                    <a:pt x="1554" y="735"/>
                  </a:lnTo>
                  <a:lnTo>
                    <a:pt x="1553" y="731"/>
                  </a:lnTo>
                  <a:lnTo>
                    <a:pt x="1552" y="723"/>
                  </a:lnTo>
                  <a:lnTo>
                    <a:pt x="1548" y="706"/>
                  </a:lnTo>
                  <a:lnTo>
                    <a:pt x="1542" y="684"/>
                  </a:lnTo>
                  <a:lnTo>
                    <a:pt x="1536" y="664"/>
                  </a:lnTo>
                  <a:lnTo>
                    <a:pt x="1531" y="646"/>
                  </a:lnTo>
                  <a:lnTo>
                    <a:pt x="1525" y="632"/>
                  </a:lnTo>
                  <a:lnTo>
                    <a:pt x="1514" y="606"/>
                  </a:lnTo>
                  <a:lnTo>
                    <a:pt x="1502" y="581"/>
                  </a:lnTo>
                  <a:lnTo>
                    <a:pt x="1493" y="565"/>
                  </a:lnTo>
                  <a:lnTo>
                    <a:pt x="1489" y="556"/>
                  </a:lnTo>
                  <a:lnTo>
                    <a:pt x="1485" y="545"/>
                  </a:lnTo>
                  <a:lnTo>
                    <a:pt x="1484" y="540"/>
                  </a:lnTo>
                  <a:lnTo>
                    <a:pt x="1481" y="537"/>
                  </a:lnTo>
                  <a:lnTo>
                    <a:pt x="1479" y="533"/>
                  </a:lnTo>
                  <a:lnTo>
                    <a:pt x="1476" y="533"/>
                  </a:lnTo>
                  <a:lnTo>
                    <a:pt x="1472" y="532"/>
                  </a:lnTo>
                  <a:lnTo>
                    <a:pt x="1471" y="531"/>
                  </a:lnTo>
                  <a:lnTo>
                    <a:pt x="1471" y="527"/>
                  </a:lnTo>
                  <a:lnTo>
                    <a:pt x="1473" y="521"/>
                  </a:lnTo>
                  <a:lnTo>
                    <a:pt x="1474" y="519"/>
                  </a:lnTo>
                  <a:lnTo>
                    <a:pt x="1474" y="515"/>
                  </a:lnTo>
                  <a:lnTo>
                    <a:pt x="1474" y="513"/>
                  </a:lnTo>
                  <a:lnTo>
                    <a:pt x="1473" y="510"/>
                  </a:lnTo>
                  <a:lnTo>
                    <a:pt x="1470" y="505"/>
                  </a:lnTo>
                  <a:lnTo>
                    <a:pt x="1466" y="498"/>
                  </a:lnTo>
                  <a:lnTo>
                    <a:pt x="1460" y="487"/>
                  </a:lnTo>
                  <a:lnTo>
                    <a:pt x="1452" y="470"/>
                  </a:lnTo>
                  <a:lnTo>
                    <a:pt x="1443" y="452"/>
                  </a:lnTo>
                  <a:lnTo>
                    <a:pt x="1436" y="438"/>
                  </a:lnTo>
                  <a:lnTo>
                    <a:pt x="1428" y="425"/>
                  </a:lnTo>
                  <a:lnTo>
                    <a:pt x="1418" y="409"/>
                  </a:lnTo>
                  <a:lnTo>
                    <a:pt x="1410" y="391"/>
                  </a:lnTo>
                  <a:lnTo>
                    <a:pt x="1405" y="376"/>
                  </a:lnTo>
                  <a:lnTo>
                    <a:pt x="1402" y="363"/>
                  </a:lnTo>
                  <a:lnTo>
                    <a:pt x="1398" y="348"/>
                  </a:lnTo>
                  <a:lnTo>
                    <a:pt x="1392" y="334"/>
                  </a:lnTo>
                  <a:lnTo>
                    <a:pt x="1386" y="322"/>
                  </a:lnTo>
                  <a:lnTo>
                    <a:pt x="1383" y="316"/>
                  </a:lnTo>
                  <a:lnTo>
                    <a:pt x="1377" y="312"/>
                  </a:lnTo>
                  <a:lnTo>
                    <a:pt x="1371" y="307"/>
                  </a:lnTo>
                  <a:lnTo>
                    <a:pt x="1364" y="303"/>
                  </a:lnTo>
                  <a:lnTo>
                    <a:pt x="1348" y="296"/>
                  </a:lnTo>
                  <a:lnTo>
                    <a:pt x="1335" y="291"/>
                  </a:lnTo>
                  <a:lnTo>
                    <a:pt x="1325" y="288"/>
                  </a:lnTo>
                  <a:lnTo>
                    <a:pt x="1316" y="286"/>
                  </a:lnTo>
                  <a:lnTo>
                    <a:pt x="1309" y="284"/>
                  </a:lnTo>
                  <a:lnTo>
                    <a:pt x="1301" y="279"/>
                  </a:lnTo>
                  <a:lnTo>
                    <a:pt x="1291" y="273"/>
                  </a:lnTo>
                  <a:lnTo>
                    <a:pt x="1282" y="268"/>
                  </a:lnTo>
                  <a:lnTo>
                    <a:pt x="1272" y="265"/>
                  </a:lnTo>
                  <a:lnTo>
                    <a:pt x="1264" y="263"/>
                  </a:lnTo>
                  <a:lnTo>
                    <a:pt x="1254" y="260"/>
                  </a:lnTo>
                  <a:lnTo>
                    <a:pt x="1243" y="256"/>
                  </a:lnTo>
                  <a:lnTo>
                    <a:pt x="1237" y="254"/>
                  </a:lnTo>
                  <a:lnTo>
                    <a:pt x="1231" y="254"/>
                  </a:lnTo>
                  <a:lnTo>
                    <a:pt x="1226" y="253"/>
                  </a:lnTo>
                  <a:lnTo>
                    <a:pt x="1221" y="254"/>
                  </a:lnTo>
                  <a:lnTo>
                    <a:pt x="1213" y="258"/>
                  </a:lnTo>
                  <a:lnTo>
                    <a:pt x="1206" y="259"/>
                  </a:lnTo>
                  <a:lnTo>
                    <a:pt x="1201" y="260"/>
                  </a:lnTo>
                  <a:lnTo>
                    <a:pt x="1196" y="259"/>
                  </a:lnTo>
                  <a:lnTo>
                    <a:pt x="1194" y="258"/>
                  </a:lnTo>
                  <a:lnTo>
                    <a:pt x="1193" y="256"/>
                  </a:lnTo>
                  <a:lnTo>
                    <a:pt x="1193" y="254"/>
                  </a:lnTo>
                  <a:lnTo>
                    <a:pt x="1193" y="253"/>
                  </a:lnTo>
                  <a:lnTo>
                    <a:pt x="1195" y="249"/>
                  </a:lnTo>
                  <a:lnTo>
                    <a:pt x="1200" y="248"/>
                  </a:lnTo>
                  <a:lnTo>
                    <a:pt x="1201" y="247"/>
                  </a:lnTo>
                  <a:lnTo>
                    <a:pt x="1202" y="244"/>
                  </a:lnTo>
                  <a:lnTo>
                    <a:pt x="1202" y="243"/>
                  </a:lnTo>
                  <a:lnTo>
                    <a:pt x="1201" y="241"/>
                  </a:lnTo>
                  <a:lnTo>
                    <a:pt x="1200" y="240"/>
                  </a:lnTo>
                  <a:lnTo>
                    <a:pt x="1196" y="237"/>
                  </a:lnTo>
                  <a:lnTo>
                    <a:pt x="1191" y="236"/>
                  </a:lnTo>
                  <a:lnTo>
                    <a:pt x="1185" y="236"/>
                  </a:lnTo>
                  <a:lnTo>
                    <a:pt x="1174" y="237"/>
                  </a:lnTo>
                  <a:lnTo>
                    <a:pt x="1163" y="241"/>
                  </a:lnTo>
                  <a:lnTo>
                    <a:pt x="1159" y="243"/>
                  </a:lnTo>
                  <a:lnTo>
                    <a:pt x="1155" y="246"/>
                  </a:lnTo>
                  <a:lnTo>
                    <a:pt x="1151" y="249"/>
                  </a:lnTo>
                  <a:lnTo>
                    <a:pt x="1149" y="253"/>
                  </a:lnTo>
                  <a:lnTo>
                    <a:pt x="1143" y="259"/>
                  </a:lnTo>
                  <a:lnTo>
                    <a:pt x="1138" y="263"/>
                  </a:lnTo>
                  <a:lnTo>
                    <a:pt x="1132" y="265"/>
                  </a:lnTo>
                  <a:lnTo>
                    <a:pt x="1126" y="263"/>
                  </a:lnTo>
                  <a:lnTo>
                    <a:pt x="1122" y="263"/>
                  </a:lnTo>
                  <a:lnTo>
                    <a:pt x="1120" y="261"/>
                  </a:lnTo>
                  <a:lnTo>
                    <a:pt x="1119" y="259"/>
                  </a:lnTo>
                  <a:lnTo>
                    <a:pt x="1119" y="258"/>
                  </a:lnTo>
                  <a:lnTo>
                    <a:pt x="1119" y="255"/>
                  </a:lnTo>
                  <a:lnTo>
                    <a:pt x="1120" y="253"/>
                  </a:lnTo>
                  <a:lnTo>
                    <a:pt x="1122" y="250"/>
                  </a:lnTo>
                  <a:lnTo>
                    <a:pt x="1125" y="248"/>
                  </a:lnTo>
                  <a:lnTo>
                    <a:pt x="1133" y="243"/>
                  </a:lnTo>
                  <a:lnTo>
                    <a:pt x="1139" y="237"/>
                  </a:lnTo>
                  <a:lnTo>
                    <a:pt x="1144" y="230"/>
                  </a:lnTo>
                  <a:lnTo>
                    <a:pt x="1147" y="224"/>
                  </a:lnTo>
                  <a:lnTo>
                    <a:pt x="1149" y="222"/>
                  </a:lnTo>
                  <a:lnTo>
                    <a:pt x="1147" y="218"/>
                  </a:lnTo>
                  <a:lnTo>
                    <a:pt x="1146" y="216"/>
                  </a:lnTo>
                  <a:lnTo>
                    <a:pt x="1143" y="214"/>
                  </a:lnTo>
                  <a:lnTo>
                    <a:pt x="1136" y="206"/>
                  </a:lnTo>
                  <a:lnTo>
                    <a:pt x="1125" y="196"/>
                  </a:lnTo>
                  <a:lnTo>
                    <a:pt x="1112" y="181"/>
                  </a:lnTo>
                  <a:lnTo>
                    <a:pt x="1095" y="165"/>
                  </a:lnTo>
                  <a:lnTo>
                    <a:pt x="1087" y="158"/>
                  </a:lnTo>
                  <a:lnTo>
                    <a:pt x="1078" y="152"/>
                  </a:lnTo>
                  <a:lnTo>
                    <a:pt x="1070" y="147"/>
                  </a:lnTo>
                  <a:lnTo>
                    <a:pt x="1062" y="145"/>
                  </a:lnTo>
                  <a:lnTo>
                    <a:pt x="1055" y="145"/>
                  </a:lnTo>
                  <a:lnTo>
                    <a:pt x="1049" y="146"/>
                  </a:lnTo>
                  <a:lnTo>
                    <a:pt x="1042" y="148"/>
                  </a:lnTo>
                  <a:lnTo>
                    <a:pt x="1034" y="149"/>
                  </a:lnTo>
                  <a:lnTo>
                    <a:pt x="1027" y="152"/>
                  </a:lnTo>
                  <a:lnTo>
                    <a:pt x="1021" y="153"/>
                  </a:lnTo>
                  <a:lnTo>
                    <a:pt x="1015" y="153"/>
                  </a:lnTo>
                  <a:lnTo>
                    <a:pt x="1011" y="152"/>
                  </a:lnTo>
                  <a:lnTo>
                    <a:pt x="1002" y="146"/>
                  </a:lnTo>
                  <a:lnTo>
                    <a:pt x="994" y="138"/>
                  </a:lnTo>
                  <a:lnTo>
                    <a:pt x="987" y="129"/>
                  </a:lnTo>
                  <a:lnTo>
                    <a:pt x="982" y="120"/>
                  </a:lnTo>
                  <a:lnTo>
                    <a:pt x="981" y="115"/>
                  </a:lnTo>
                  <a:lnTo>
                    <a:pt x="981" y="108"/>
                  </a:lnTo>
                  <a:lnTo>
                    <a:pt x="982" y="101"/>
                  </a:lnTo>
                  <a:lnTo>
                    <a:pt x="983" y="92"/>
                  </a:lnTo>
                  <a:lnTo>
                    <a:pt x="986" y="77"/>
                  </a:lnTo>
                  <a:lnTo>
                    <a:pt x="987" y="64"/>
                  </a:lnTo>
                  <a:lnTo>
                    <a:pt x="987" y="53"/>
                  </a:lnTo>
                  <a:lnTo>
                    <a:pt x="988" y="40"/>
                  </a:lnTo>
                  <a:lnTo>
                    <a:pt x="989" y="34"/>
                  </a:lnTo>
                  <a:lnTo>
                    <a:pt x="992" y="29"/>
                  </a:lnTo>
                  <a:lnTo>
                    <a:pt x="994" y="25"/>
                  </a:lnTo>
                  <a:lnTo>
                    <a:pt x="999" y="21"/>
                  </a:lnTo>
                  <a:lnTo>
                    <a:pt x="1010" y="15"/>
                  </a:lnTo>
                  <a:lnTo>
                    <a:pt x="1021" y="7"/>
                  </a:lnTo>
                  <a:lnTo>
                    <a:pt x="1007" y="2"/>
                  </a:lnTo>
                  <a:lnTo>
                    <a:pt x="990" y="0"/>
                  </a:lnTo>
                  <a:lnTo>
                    <a:pt x="982" y="0"/>
                  </a:lnTo>
                  <a:lnTo>
                    <a:pt x="975" y="0"/>
                  </a:lnTo>
                  <a:lnTo>
                    <a:pt x="969" y="1"/>
                  </a:lnTo>
                  <a:lnTo>
                    <a:pt x="962" y="3"/>
                  </a:lnTo>
                  <a:lnTo>
                    <a:pt x="951" y="9"/>
                  </a:lnTo>
                  <a:lnTo>
                    <a:pt x="942" y="16"/>
                  </a:lnTo>
                  <a:lnTo>
                    <a:pt x="935" y="21"/>
                  </a:lnTo>
                  <a:lnTo>
                    <a:pt x="927" y="25"/>
                  </a:lnTo>
                  <a:lnTo>
                    <a:pt x="920" y="28"/>
                  </a:lnTo>
                  <a:lnTo>
                    <a:pt x="913" y="31"/>
                  </a:lnTo>
                  <a:lnTo>
                    <a:pt x="897" y="34"/>
                  </a:lnTo>
                  <a:lnTo>
                    <a:pt x="879" y="38"/>
                  </a:lnTo>
                  <a:lnTo>
                    <a:pt x="870" y="40"/>
                  </a:lnTo>
                  <a:lnTo>
                    <a:pt x="866" y="42"/>
                  </a:lnTo>
                  <a:lnTo>
                    <a:pt x="863" y="47"/>
                  </a:lnTo>
                  <a:lnTo>
                    <a:pt x="861" y="52"/>
                  </a:lnTo>
                  <a:lnTo>
                    <a:pt x="862" y="66"/>
                  </a:lnTo>
                  <a:lnTo>
                    <a:pt x="862" y="83"/>
                  </a:lnTo>
                  <a:lnTo>
                    <a:pt x="861" y="92"/>
                  </a:lnTo>
                  <a:lnTo>
                    <a:pt x="859" y="101"/>
                  </a:lnTo>
                  <a:lnTo>
                    <a:pt x="855" y="108"/>
                  </a:lnTo>
                  <a:lnTo>
                    <a:pt x="851" y="115"/>
                  </a:lnTo>
                  <a:lnTo>
                    <a:pt x="841" y="127"/>
                  </a:lnTo>
                  <a:lnTo>
                    <a:pt x="830" y="139"/>
                  </a:lnTo>
                  <a:lnTo>
                    <a:pt x="825" y="145"/>
                  </a:lnTo>
                  <a:lnTo>
                    <a:pt x="824" y="149"/>
                  </a:lnTo>
                  <a:lnTo>
                    <a:pt x="824" y="155"/>
                  </a:lnTo>
                  <a:lnTo>
                    <a:pt x="825" y="161"/>
                  </a:lnTo>
                  <a:lnTo>
                    <a:pt x="831" y="172"/>
                  </a:lnTo>
                  <a:lnTo>
                    <a:pt x="835" y="183"/>
                  </a:lnTo>
                  <a:lnTo>
                    <a:pt x="834" y="187"/>
                  </a:lnTo>
                  <a:lnTo>
                    <a:pt x="831" y="191"/>
                  </a:lnTo>
                  <a:lnTo>
                    <a:pt x="828" y="193"/>
                  </a:lnTo>
                  <a:lnTo>
                    <a:pt x="823" y="195"/>
                  </a:lnTo>
                  <a:lnTo>
                    <a:pt x="816" y="196"/>
                  </a:lnTo>
                  <a:lnTo>
                    <a:pt x="810" y="196"/>
                  </a:lnTo>
                  <a:lnTo>
                    <a:pt x="803" y="195"/>
                  </a:lnTo>
                  <a:lnTo>
                    <a:pt x="794" y="192"/>
                  </a:lnTo>
                  <a:lnTo>
                    <a:pt x="788" y="191"/>
                  </a:lnTo>
                  <a:lnTo>
                    <a:pt x="781" y="191"/>
                  </a:lnTo>
                  <a:lnTo>
                    <a:pt x="774" y="191"/>
                  </a:lnTo>
                  <a:lnTo>
                    <a:pt x="767" y="192"/>
                  </a:lnTo>
                  <a:lnTo>
                    <a:pt x="761" y="195"/>
                  </a:lnTo>
                  <a:lnTo>
                    <a:pt x="754" y="198"/>
                  </a:lnTo>
                  <a:lnTo>
                    <a:pt x="747" y="203"/>
                  </a:lnTo>
                  <a:lnTo>
                    <a:pt x="740" y="210"/>
                  </a:lnTo>
                  <a:lnTo>
                    <a:pt x="736" y="216"/>
                  </a:lnTo>
                  <a:lnTo>
                    <a:pt x="733" y="223"/>
                  </a:lnTo>
                  <a:lnTo>
                    <a:pt x="730" y="233"/>
                  </a:lnTo>
                  <a:lnTo>
                    <a:pt x="729" y="244"/>
                  </a:lnTo>
                  <a:lnTo>
                    <a:pt x="728" y="260"/>
                  </a:lnTo>
                  <a:lnTo>
                    <a:pt x="728" y="275"/>
                  </a:lnTo>
                  <a:lnTo>
                    <a:pt x="727" y="288"/>
                  </a:lnTo>
                  <a:lnTo>
                    <a:pt x="727" y="299"/>
                  </a:lnTo>
                  <a:lnTo>
                    <a:pt x="727" y="305"/>
                  </a:lnTo>
                  <a:lnTo>
                    <a:pt x="725" y="310"/>
                  </a:lnTo>
                  <a:lnTo>
                    <a:pt x="724" y="315"/>
                  </a:lnTo>
                  <a:lnTo>
                    <a:pt x="722" y="317"/>
                  </a:lnTo>
                  <a:lnTo>
                    <a:pt x="719" y="319"/>
                  </a:lnTo>
                  <a:lnTo>
                    <a:pt x="716" y="321"/>
                  </a:lnTo>
                  <a:lnTo>
                    <a:pt x="711" y="322"/>
                  </a:lnTo>
                  <a:lnTo>
                    <a:pt x="706" y="323"/>
                  </a:lnTo>
                  <a:lnTo>
                    <a:pt x="696" y="324"/>
                  </a:lnTo>
                  <a:lnTo>
                    <a:pt x="687" y="328"/>
                  </a:lnTo>
                  <a:lnTo>
                    <a:pt x="681" y="331"/>
                  </a:lnTo>
                  <a:lnTo>
                    <a:pt x="674" y="338"/>
                  </a:lnTo>
                  <a:lnTo>
                    <a:pt x="670" y="341"/>
                  </a:lnTo>
                  <a:lnTo>
                    <a:pt x="666" y="343"/>
                  </a:lnTo>
                  <a:lnTo>
                    <a:pt x="661" y="344"/>
                  </a:lnTo>
                  <a:lnTo>
                    <a:pt x="656" y="344"/>
                  </a:lnTo>
                  <a:lnTo>
                    <a:pt x="653" y="344"/>
                  </a:lnTo>
                  <a:lnTo>
                    <a:pt x="649" y="342"/>
                  </a:lnTo>
                  <a:lnTo>
                    <a:pt x="646" y="340"/>
                  </a:lnTo>
                  <a:lnTo>
                    <a:pt x="643" y="335"/>
                  </a:lnTo>
                  <a:lnTo>
                    <a:pt x="640" y="325"/>
                  </a:lnTo>
                  <a:lnTo>
                    <a:pt x="637" y="312"/>
                  </a:lnTo>
                  <a:lnTo>
                    <a:pt x="634" y="299"/>
                  </a:lnTo>
                  <a:lnTo>
                    <a:pt x="630" y="287"/>
                  </a:lnTo>
                  <a:lnTo>
                    <a:pt x="624" y="278"/>
                  </a:lnTo>
                  <a:lnTo>
                    <a:pt x="618" y="269"/>
                  </a:lnTo>
                  <a:lnTo>
                    <a:pt x="616" y="266"/>
                  </a:lnTo>
                  <a:lnTo>
                    <a:pt x="612" y="261"/>
                  </a:lnTo>
                  <a:lnTo>
                    <a:pt x="610" y="256"/>
                  </a:lnTo>
                  <a:lnTo>
                    <a:pt x="609" y="250"/>
                  </a:lnTo>
                  <a:lnTo>
                    <a:pt x="607" y="244"/>
                  </a:lnTo>
                  <a:lnTo>
                    <a:pt x="603" y="241"/>
                  </a:lnTo>
                  <a:lnTo>
                    <a:pt x="598" y="236"/>
                  </a:lnTo>
                  <a:lnTo>
                    <a:pt x="591" y="234"/>
                  </a:lnTo>
                  <a:lnTo>
                    <a:pt x="584" y="233"/>
                  </a:lnTo>
                  <a:lnTo>
                    <a:pt x="576" y="231"/>
                  </a:lnTo>
                  <a:lnTo>
                    <a:pt x="567" y="230"/>
                  </a:lnTo>
                  <a:lnTo>
                    <a:pt x="558" y="231"/>
                  </a:lnTo>
                  <a:lnTo>
                    <a:pt x="549" y="233"/>
                  </a:lnTo>
                  <a:lnTo>
                    <a:pt x="542" y="235"/>
                  </a:lnTo>
                  <a:lnTo>
                    <a:pt x="534" y="239"/>
                  </a:lnTo>
                  <a:lnTo>
                    <a:pt x="527" y="242"/>
                  </a:lnTo>
                  <a:lnTo>
                    <a:pt x="521" y="247"/>
                  </a:lnTo>
                  <a:lnTo>
                    <a:pt x="516" y="252"/>
                  </a:lnTo>
                  <a:lnTo>
                    <a:pt x="511" y="258"/>
                  </a:lnTo>
                  <a:lnTo>
                    <a:pt x="509" y="263"/>
                  </a:lnTo>
                  <a:lnTo>
                    <a:pt x="507" y="273"/>
                  </a:lnTo>
                  <a:lnTo>
                    <a:pt x="502" y="287"/>
                  </a:lnTo>
                  <a:lnTo>
                    <a:pt x="500" y="294"/>
                  </a:lnTo>
                  <a:lnTo>
                    <a:pt x="496" y="299"/>
                  </a:lnTo>
                  <a:lnTo>
                    <a:pt x="495" y="300"/>
                  </a:lnTo>
                  <a:lnTo>
                    <a:pt x="494" y="302"/>
                  </a:lnTo>
                  <a:lnTo>
                    <a:pt x="491" y="302"/>
                  </a:lnTo>
                  <a:lnTo>
                    <a:pt x="490" y="300"/>
                  </a:lnTo>
                  <a:lnTo>
                    <a:pt x="486" y="297"/>
                  </a:lnTo>
                  <a:lnTo>
                    <a:pt x="483" y="296"/>
                  </a:lnTo>
                  <a:lnTo>
                    <a:pt x="478" y="298"/>
                  </a:lnTo>
                  <a:lnTo>
                    <a:pt x="471" y="304"/>
                  </a:lnTo>
                  <a:lnTo>
                    <a:pt x="460" y="312"/>
                  </a:lnTo>
                  <a:lnTo>
                    <a:pt x="450" y="321"/>
                  </a:lnTo>
                  <a:lnTo>
                    <a:pt x="444" y="324"/>
                  </a:lnTo>
                  <a:lnTo>
                    <a:pt x="438" y="328"/>
                  </a:lnTo>
                  <a:lnTo>
                    <a:pt x="432" y="330"/>
                  </a:lnTo>
                  <a:lnTo>
                    <a:pt x="427" y="331"/>
                  </a:lnTo>
                  <a:lnTo>
                    <a:pt x="419" y="332"/>
                  </a:lnTo>
                  <a:lnTo>
                    <a:pt x="412" y="332"/>
                  </a:lnTo>
                  <a:lnTo>
                    <a:pt x="403" y="332"/>
                  </a:lnTo>
                  <a:lnTo>
                    <a:pt x="396" y="331"/>
                  </a:lnTo>
                  <a:lnTo>
                    <a:pt x="390" y="328"/>
                  </a:lnTo>
                  <a:lnTo>
                    <a:pt x="383" y="325"/>
                  </a:lnTo>
                  <a:lnTo>
                    <a:pt x="377" y="321"/>
                  </a:lnTo>
                  <a:lnTo>
                    <a:pt x="372" y="316"/>
                  </a:lnTo>
                  <a:lnTo>
                    <a:pt x="365" y="309"/>
                  </a:lnTo>
                  <a:lnTo>
                    <a:pt x="358" y="303"/>
                  </a:lnTo>
                  <a:lnTo>
                    <a:pt x="350" y="297"/>
                  </a:lnTo>
                  <a:lnTo>
                    <a:pt x="341" y="291"/>
                  </a:lnTo>
                  <a:lnTo>
                    <a:pt x="331" y="286"/>
                  </a:lnTo>
                  <a:lnTo>
                    <a:pt x="321" y="283"/>
                  </a:lnTo>
                  <a:lnTo>
                    <a:pt x="309" y="279"/>
                  </a:lnTo>
                  <a:lnTo>
                    <a:pt x="297" y="277"/>
                  </a:lnTo>
                  <a:lnTo>
                    <a:pt x="282" y="275"/>
                  </a:lnTo>
                  <a:lnTo>
                    <a:pt x="265" y="277"/>
                  </a:lnTo>
                  <a:lnTo>
                    <a:pt x="257" y="277"/>
                  </a:lnTo>
                  <a:lnTo>
                    <a:pt x="250" y="275"/>
                  </a:lnTo>
                  <a:lnTo>
                    <a:pt x="243" y="273"/>
                  </a:lnTo>
                  <a:lnTo>
                    <a:pt x="236" y="269"/>
                  </a:lnTo>
                  <a:lnTo>
                    <a:pt x="234" y="267"/>
                  </a:lnTo>
                  <a:lnTo>
                    <a:pt x="233" y="265"/>
                  </a:lnTo>
                  <a:lnTo>
                    <a:pt x="233" y="261"/>
                  </a:lnTo>
                  <a:lnTo>
                    <a:pt x="233" y="258"/>
                  </a:lnTo>
                  <a:lnTo>
                    <a:pt x="236" y="252"/>
                  </a:lnTo>
                  <a:lnTo>
                    <a:pt x="238" y="243"/>
                  </a:lnTo>
                  <a:lnTo>
                    <a:pt x="243" y="236"/>
                  </a:lnTo>
                  <a:lnTo>
                    <a:pt x="245" y="230"/>
                  </a:lnTo>
                  <a:lnTo>
                    <a:pt x="248" y="224"/>
                  </a:lnTo>
                  <a:lnTo>
                    <a:pt x="246" y="220"/>
                  </a:lnTo>
                  <a:lnTo>
                    <a:pt x="237" y="205"/>
                  </a:lnTo>
                  <a:lnTo>
                    <a:pt x="225" y="191"/>
                  </a:lnTo>
                  <a:lnTo>
                    <a:pt x="213" y="178"/>
                  </a:lnTo>
                  <a:lnTo>
                    <a:pt x="204" y="167"/>
                  </a:lnTo>
                  <a:lnTo>
                    <a:pt x="187" y="147"/>
                  </a:lnTo>
                  <a:lnTo>
                    <a:pt x="166" y="123"/>
                  </a:lnTo>
                  <a:lnTo>
                    <a:pt x="154" y="110"/>
                  </a:lnTo>
                  <a:lnTo>
                    <a:pt x="142" y="99"/>
                  </a:lnTo>
                  <a:lnTo>
                    <a:pt x="130" y="89"/>
                  </a:lnTo>
                  <a:lnTo>
                    <a:pt x="119" y="79"/>
                  </a:lnTo>
                  <a:lnTo>
                    <a:pt x="108" y="70"/>
                  </a:lnTo>
                  <a:lnTo>
                    <a:pt x="101" y="60"/>
                  </a:lnTo>
                  <a:lnTo>
                    <a:pt x="94" y="51"/>
                  </a:lnTo>
                  <a:lnTo>
                    <a:pt x="89" y="40"/>
                  </a:lnTo>
                  <a:lnTo>
                    <a:pt x="82" y="21"/>
                  </a:lnTo>
                  <a:lnTo>
                    <a:pt x="78" y="6"/>
                  </a:lnTo>
                  <a:lnTo>
                    <a:pt x="74" y="2"/>
                  </a:lnTo>
                  <a:lnTo>
                    <a:pt x="72" y="1"/>
                  </a:lnTo>
                  <a:lnTo>
                    <a:pt x="70" y="3"/>
                  </a:lnTo>
                  <a:lnTo>
                    <a:pt x="69" y="8"/>
                  </a:lnTo>
                  <a:lnTo>
                    <a:pt x="68" y="14"/>
                  </a:lnTo>
                  <a:lnTo>
                    <a:pt x="68" y="21"/>
                  </a:lnTo>
                  <a:lnTo>
                    <a:pt x="69" y="29"/>
                  </a:lnTo>
                  <a:lnTo>
                    <a:pt x="70" y="36"/>
                  </a:lnTo>
                  <a:lnTo>
                    <a:pt x="74" y="45"/>
                  </a:lnTo>
                  <a:lnTo>
                    <a:pt x="78" y="53"/>
                  </a:lnTo>
                  <a:lnTo>
                    <a:pt x="83" y="63"/>
                  </a:lnTo>
                  <a:lnTo>
                    <a:pt x="89" y="72"/>
                  </a:lnTo>
                  <a:lnTo>
                    <a:pt x="101" y="88"/>
                  </a:lnTo>
                  <a:lnTo>
                    <a:pt x="111" y="99"/>
                  </a:lnTo>
                  <a:lnTo>
                    <a:pt x="119" y="107"/>
                  </a:lnTo>
                  <a:lnTo>
                    <a:pt x="129" y="116"/>
                  </a:lnTo>
                  <a:lnTo>
                    <a:pt x="132" y="120"/>
                  </a:lnTo>
                  <a:lnTo>
                    <a:pt x="133" y="123"/>
                  </a:lnTo>
                  <a:lnTo>
                    <a:pt x="133" y="126"/>
                  </a:lnTo>
                  <a:lnTo>
                    <a:pt x="133" y="127"/>
                  </a:lnTo>
                  <a:lnTo>
                    <a:pt x="132" y="128"/>
                  </a:lnTo>
                  <a:lnTo>
                    <a:pt x="130" y="129"/>
                  </a:lnTo>
                  <a:lnTo>
                    <a:pt x="119" y="135"/>
                  </a:lnTo>
                  <a:lnTo>
                    <a:pt x="107" y="140"/>
                  </a:lnTo>
                  <a:lnTo>
                    <a:pt x="94" y="146"/>
                  </a:lnTo>
                  <a:lnTo>
                    <a:pt x="83" y="151"/>
                  </a:lnTo>
                  <a:lnTo>
                    <a:pt x="67" y="158"/>
                  </a:lnTo>
                  <a:lnTo>
                    <a:pt x="49" y="165"/>
                  </a:lnTo>
                  <a:lnTo>
                    <a:pt x="39" y="170"/>
                  </a:lnTo>
                  <a:lnTo>
                    <a:pt x="32" y="174"/>
                  </a:lnTo>
                  <a:lnTo>
                    <a:pt x="28" y="179"/>
                  </a:lnTo>
                  <a:lnTo>
                    <a:pt x="24" y="185"/>
                  </a:lnTo>
                  <a:lnTo>
                    <a:pt x="22" y="197"/>
                  </a:lnTo>
                  <a:lnTo>
                    <a:pt x="18" y="209"/>
                  </a:lnTo>
                  <a:lnTo>
                    <a:pt x="13" y="220"/>
                  </a:lnTo>
                  <a:lnTo>
                    <a:pt x="6" y="231"/>
                  </a:lnTo>
                  <a:lnTo>
                    <a:pt x="3" y="237"/>
                  </a:lnTo>
                  <a:lnTo>
                    <a:pt x="0" y="246"/>
                  </a:lnTo>
                  <a:lnTo>
                    <a:pt x="0" y="255"/>
                  </a:lnTo>
                  <a:lnTo>
                    <a:pt x="0" y="263"/>
                  </a:lnTo>
                  <a:lnTo>
                    <a:pt x="1" y="271"/>
                  </a:lnTo>
                  <a:lnTo>
                    <a:pt x="1" y="275"/>
                  </a:lnTo>
                  <a:lnTo>
                    <a:pt x="0" y="279"/>
                  </a:lnTo>
                  <a:lnTo>
                    <a:pt x="0" y="281"/>
                  </a:lnTo>
                  <a:lnTo>
                    <a:pt x="1" y="283"/>
                  </a:lnTo>
                  <a:lnTo>
                    <a:pt x="6" y="281"/>
                  </a:lnTo>
                  <a:lnTo>
                    <a:pt x="12" y="280"/>
                  </a:lnTo>
                  <a:lnTo>
                    <a:pt x="17" y="281"/>
                  </a:lnTo>
                  <a:lnTo>
                    <a:pt x="29" y="290"/>
                  </a:lnTo>
                  <a:lnTo>
                    <a:pt x="43" y="303"/>
                  </a:lnTo>
                  <a:lnTo>
                    <a:pt x="56" y="317"/>
                  </a:lnTo>
                  <a:lnTo>
                    <a:pt x="67" y="328"/>
                  </a:lnTo>
                  <a:lnTo>
                    <a:pt x="70" y="331"/>
                  </a:lnTo>
                  <a:lnTo>
                    <a:pt x="74" y="335"/>
                  </a:lnTo>
                  <a:lnTo>
                    <a:pt x="79" y="338"/>
                  </a:lnTo>
                  <a:lnTo>
                    <a:pt x="83" y="341"/>
                  </a:lnTo>
                  <a:lnTo>
                    <a:pt x="94" y="344"/>
                  </a:lnTo>
                  <a:lnTo>
                    <a:pt x="106" y="346"/>
                  </a:lnTo>
                  <a:lnTo>
                    <a:pt x="119" y="346"/>
                  </a:lnTo>
                  <a:lnTo>
                    <a:pt x="130" y="347"/>
                  </a:lnTo>
                  <a:lnTo>
                    <a:pt x="135" y="348"/>
                  </a:lnTo>
                  <a:lnTo>
                    <a:pt x="139" y="349"/>
                  </a:lnTo>
                  <a:lnTo>
                    <a:pt x="143" y="351"/>
                  </a:lnTo>
                  <a:lnTo>
                    <a:pt x="146" y="356"/>
                  </a:lnTo>
                  <a:lnTo>
                    <a:pt x="152" y="365"/>
                  </a:lnTo>
                  <a:lnTo>
                    <a:pt x="160" y="372"/>
                  </a:lnTo>
                  <a:lnTo>
                    <a:pt x="164" y="374"/>
                  </a:lnTo>
                  <a:lnTo>
                    <a:pt x="170" y="376"/>
                  </a:lnTo>
                  <a:lnTo>
                    <a:pt x="176" y="378"/>
                  </a:lnTo>
                  <a:lnTo>
                    <a:pt x="183" y="378"/>
                  </a:lnTo>
                  <a:lnTo>
                    <a:pt x="199" y="376"/>
                  </a:lnTo>
                  <a:lnTo>
                    <a:pt x="209" y="375"/>
                  </a:lnTo>
                  <a:lnTo>
                    <a:pt x="214" y="376"/>
                  </a:lnTo>
                  <a:lnTo>
                    <a:pt x="218" y="378"/>
                  </a:lnTo>
                  <a:lnTo>
                    <a:pt x="220" y="381"/>
                  </a:lnTo>
                  <a:lnTo>
                    <a:pt x="221" y="385"/>
                  </a:lnTo>
                  <a:lnTo>
                    <a:pt x="221" y="395"/>
                  </a:lnTo>
                  <a:lnTo>
                    <a:pt x="221" y="405"/>
                  </a:lnTo>
                  <a:lnTo>
                    <a:pt x="221" y="410"/>
                  </a:lnTo>
                  <a:lnTo>
                    <a:pt x="221" y="414"/>
                  </a:lnTo>
                  <a:lnTo>
                    <a:pt x="223" y="418"/>
                  </a:lnTo>
                  <a:lnTo>
                    <a:pt x="225" y="423"/>
                  </a:lnTo>
                  <a:lnTo>
                    <a:pt x="231" y="431"/>
                  </a:lnTo>
                  <a:lnTo>
                    <a:pt x="236" y="441"/>
                  </a:lnTo>
                  <a:lnTo>
                    <a:pt x="240" y="449"/>
                  </a:lnTo>
                  <a:lnTo>
                    <a:pt x="243" y="458"/>
                  </a:lnTo>
                  <a:lnTo>
                    <a:pt x="244" y="466"/>
                  </a:lnTo>
                  <a:lnTo>
                    <a:pt x="246" y="474"/>
                  </a:lnTo>
                  <a:lnTo>
                    <a:pt x="249" y="477"/>
                  </a:lnTo>
                  <a:lnTo>
                    <a:pt x="252" y="482"/>
                  </a:lnTo>
                  <a:lnTo>
                    <a:pt x="258" y="487"/>
                  </a:lnTo>
                  <a:lnTo>
                    <a:pt x="267" y="492"/>
                  </a:lnTo>
                  <a:lnTo>
                    <a:pt x="275" y="496"/>
                  </a:lnTo>
                  <a:lnTo>
                    <a:pt x="284" y="501"/>
                  </a:lnTo>
                  <a:lnTo>
                    <a:pt x="294" y="505"/>
                  </a:lnTo>
                  <a:lnTo>
                    <a:pt x="303" y="508"/>
                  </a:lnTo>
                  <a:lnTo>
                    <a:pt x="313" y="511"/>
                  </a:lnTo>
                  <a:lnTo>
                    <a:pt x="322" y="512"/>
                  </a:lnTo>
                  <a:lnTo>
                    <a:pt x="331" y="512"/>
                  </a:lnTo>
                  <a:lnTo>
                    <a:pt x="339" y="511"/>
                  </a:lnTo>
                  <a:lnTo>
                    <a:pt x="352" y="507"/>
                  </a:lnTo>
                  <a:lnTo>
                    <a:pt x="363" y="507"/>
                  </a:lnTo>
                  <a:lnTo>
                    <a:pt x="366" y="508"/>
                  </a:lnTo>
                  <a:lnTo>
                    <a:pt x="369" y="510"/>
                  </a:lnTo>
                  <a:lnTo>
                    <a:pt x="371" y="513"/>
                  </a:lnTo>
                  <a:lnTo>
                    <a:pt x="374" y="518"/>
                  </a:lnTo>
                  <a:lnTo>
                    <a:pt x="376" y="521"/>
                  </a:lnTo>
                  <a:lnTo>
                    <a:pt x="378" y="525"/>
                  </a:lnTo>
                  <a:lnTo>
                    <a:pt x="382" y="527"/>
                  </a:lnTo>
                  <a:lnTo>
                    <a:pt x="385" y="529"/>
                  </a:lnTo>
                  <a:lnTo>
                    <a:pt x="390" y="529"/>
                  </a:lnTo>
                  <a:lnTo>
                    <a:pt x="395" y="527"/>
                  </a:lnTo>
                  <a:lnTo>
                    <a:pt x="401" y="526"/>
                  </a:lnTo>
                  <a:lnTo>
                    <a:pt x="406" y="523"/>
                  </a:lnTo>
                  <a:lnTo>
                    <a:pt x="412" y="520"/>
                  </a:lnTo>
                  <a:lnTo>
                    <a:pt x="415" y="518"/>
                  </a:lnTo>
                  <a:lnTo>
                    <a:pt x="420" y="518"/>
                  </a:lnTo>
                  <a:lnTo>
                    <a:pt x="423" y="518"/>
                  </a:lnTo>
                  <a:lnTo>
                    <a:pt x="426" y="519"/>
                  </a:lnTo>
                  <a:lnTo>
                    <a:pt x="428" y="521"/>
                  </a:lnTo>
                  <a:lnTo>
                    <a:pt x="431" y="525"/>
                  </a:lnTo>
                  <a:lnTo>
                    <a:pt x="432" y="530"/>
                  </a:lnTo>
                  <a:lnTo>
                    <a:pt x="434" y="534"/>
                  </a:lnTo>
                  <a:lnTo>
                    <a:pt x="437" y="538"/>
                  </a:lnTo>
                  <a:lnTo>
                    <a:pt x="439" y="540"/>
                  </a:lnTo>
                  <a:lnTo>
                    <a:pt x="442" y="542"/>
                  </a:lnTo>
                  <a:lnTo>
                    <a:pt x="450" y="542"/>
                  </a:lnTo>
                  <a:lnTo>
                    <a:pt x="458" y="539"/>
                  </a:lnTo>
                  <a:lnTo>
                    <a:pt x="462" y="539"/>
                  </a:lnTo>
                  <a:lnTo>
                    <a:pt x="466" y="538"/>
                  </a:lnTo>
                  <a:lnTo>
                    <a:pt x="470" y="538"/>
                  </a:lnTo>
                  <a:lnTo>
                    <a:pt x="472" y="539"/>
                  </a:lnTo>
                  <a:lnTo>
                    <a:pt x="475" y="542"/>
                  </a:lnTo>
                  <a:lnTo>
                    <a:pt x="477" y="544"/>
                  </a:lnTo>
                  <a:lnTo>
                    <a:pt x="478" y="549"/>
                  </a:lnTo>
                  <a:lnTo>
                    <a:pt x="479" y="552"/>
                  </a:lnTo>
                  <a:lnTo>
                    <a:pt x="479" y="562"/>
                  </a:lnTo>
                  <a:lnTo>
                    <a:pt x="482" y="569"/>
                  </a:lnTo>
                  <a:lnTo>
                    <a:pt x="484" y="574"/>
                  </a:lnTo>
                  <a:lnTo>
                    <a:pt x="489" y="580"/>
                  </a:lnTo>
                  <a:lnTo>
                    <a:pt x="492" y="581"/>
                  </a:lnTo>
                  <a:lnTo>
                    <a:pt x="497" y="582"/>
                  </a:lnTo>
                  <a:lnTo>
                    <a:pt x="501" y="582"/>
                  </a:lnTo>
                  <a:lnTo>
                    <a:pt x="505" y="582"/>
                  </a:lnTo>
                  <a:lnTo>
                    <a:pt x="509" y="582"/>
                  </a:lnTo>
                  <a:lnTo>
                    <a:pt x="511" y="583"/>
                  </a:lnTo>
                  <a:lnTo>
                    <a:pt x="514" y="586"/>
                  </a:lnTo>
                  <a:lnTo>
                    <a:pt x="514" y="589"/>
                  </a:lnTo>
                  <a:lnTo>
                    <a:pt x="513" y="599"/>
                  </a:lnTo>
                  <a:lnTo>
                    <a:pt x="511" y="609"/>
                  </a:lnTo>
                  <a:lnTo>
                    <a:pt x="510" y="619"/>
                  </a:lnTo>
                  <a:lnTo>
                    <a:pt x="509" y="630"/>
                  </a:lnTo>
                  <a:lnTo>
                    <a:pt x="510" y="634"/>
                  </a:lnTo>
                  <a:lnTo>
                    <a:pt x="510" y="637"/>
                  </a:lnTo>
                  <a:lnTo>
                    <a:pt x="513" y="639"/>
                  </a:lnTo>
                  <a:lnTo>
                    <a:pt x="516" y="641"/>
                  </a:lnTo>
                  <a:lnTo>
                    <a:pt x="525" y="643"/>
                  </a:lnTo>
                  <a:lnTo>
                    <a:pt x="540" y="643"/>
                  </a:lnTo>
                  <a:lnTo>
                    <a:pt x="558" y="643"/>
                  </a:lnTo>
                  <a:lnTo>
                    <a:pt x="573" y="643"/>
                  </a:lnTo>
                  <a:lnTo>
                    <a:pt x="588" y="640"/>
                  </a:lnTo>
                  <a:lnTo>
                    <a:pt x="605" y="637"/>
                  </a:lnTo>
                  <a:lnTo>
                    <a:pt x="616" y="636"/>
                  </a:lnTo>
                  <a:lnTo>
                    <a:pt x="627" y="633"/>
                  </a:lnTo>
                  <a:lnTo>
                    <a:pt x="636" y="631"/>
                  </a:lnTo>
                  <a:lnTo>
                    <a:pt x="645" y="630"/>
                  </a:lnTo>
                  <a:lnTo>
                    <a:pt x="652" y="630"/>
                  </a:lnTo>
                  <a:lnTo>
                    <a:pt x="656" y="630"/>
                  </a:lnTo>
                  <a:lnTo>
                    <a:pt x="660" y="632"/>
                  </a:lnTo>
                  <a:lnTo>
                    <a:pt x="664" y="636"/>
                  </a:lnTo>
                  <a:lnTo>
                    <a:pt x="665" y="639"/>
                  </a:lnTo>
                  <a:lnTo>
                    <a:pt x="666" y="643"/>
                  </a:lnTo>
                  <a:lnTo>
                    <a:pt x="667" y="649"/>
                  </a:lnTo>
                  <a:lnTo>
                    <a:pt x="667" y="653"/>
                  </a:lnTo>
                  <a:lnTo>
                    <a:pt x="667" y="662"/>
                  </a:lnTo>
                  <a:lnTo>
                    <a:pt x="665" y="670"/>
                  </a:lnTo>
                  <a:lnTo>
                    <a:pt x="662" y="678"/>
                  </a:lnTo>
                  <a:lnTo>
                    <a:pt x="660" y="685"/>
                  </a:lnTo>
                  <a:lnTo>
                    <a:pt x="658" y="693"/>
                  </a:lnTo>
                  <a:lnTo>
                    <a:pt x="659" y="700"/>
                  </a:lnTo>
                  <a:lnTo>
                    <a:pt x="660" y="706"/>
                  </a:lnTo>
                  <a:lnTo>
                    <a:pt x="661" y="713"/>
                  </a:lnTo>
                  <a:lnTo>
                    <a:pt x="664" y="727"/>
                  </a:lnTo>
                  <a:lnTo>
                    <a:pt x="664" y="738"/>
                  </a:lnTo>
                  <a:lnTo>
                    <a:pt x="660" y="739"/>
                  </a:lnTo>
                  <a:lnTo>
                    <a:pt x="653" y="739"/>
                  </a:lnTo>
                  <a:lnTo>
                    <a:pt x="645" y="738"/>
                  </a:lnTo>
                  <a:lnTo>
                    <a:pt x="639" y="737"/>
                  </a:lnTo>
                  <a:lnTo>
                    <a:pt x="631" y="734"/>
                  </a:lnTo>
                  <a:lnTo>
                    <a:pt x="627" y="734"/>
                  </a:lnTo>
                  <a:lnTo>
                    <a:pt x="626" y="738"/>
                  </a:lnTo>
                  <a:lnTo>
                    <a:pt x="624" y="745"/>
                  </a:lnTo>
                  <a:lnTo>
                    <a:pt x="623" y="756"/>
                  </a:lnTo>
                  <a:lnTo>
                    <a:pt x="624" y="767"/>
                  </a:lnTo>
                  <a:lnTo>
                    <a:pt x="626" y="777"/>
                  </a:lnTo>
                  <a:lnTo>
                    <a:pt x="627" y="785"/>
                  </a:lnTo>
                  <a:lnTo>
                    <a:pt x="626" y="789"/>
                  </a:lnTo>
                  <a:lnTo>
                    <a:pt x="624" y="791"/>
                  </a:lnTo>
                  <a:lnTo>
                    <a:pt x="623" y="795"/>
                  </a:lnTo>
                  <a:lnTo>
                    <a:pt x="620" y="798"/>
                  </a:lnTo>
                  <a:lnTo>
                    <a:pt x="615" y="804"/>
                  </a:lnTo>
                  <a:lnTo>
                    <a:pt x="611" y="809"/>
                  </a:lnTo>
                  <a:lnTo>
                    <a:pt x="609" y="816"/>
                  </a:lnTo>
                  <a:lnTo>
                    <a:pt x="609" y="826"/>
                  </a:lnTo>
                  <a:lnTo>
                    <a:pt x="608" y="835"/>
                  </a:lnTo>
                  <a:lnTo>
                    <a:pt x="607" y="844"/>
                  </a:lnTo>
                  <a:lnTo>
                    <a:pt x="605" y="847"/>
                  </a:lnTo>
                  <a:lnTo>
                    <a:pt x="607" y="852"/>
                  </a:lnTo>
                  <a:lnTo>
                    <a:pt x="608" y="855"/>
                  </a:lnTo>
                  <a:lnTo>
                    <a:pt x="609" y="860"/>
                  </a:lnTo>
                  <a:lnTo>
                    <a:pt x="614" y="866"/>
                  </a:lnTo>
                  <a:lnTo>
                    <a:pt x="617" y="871"/>
                  </a:lnTo>
                  <a:lnTo>
                    <a:pt x="620" y="877"/>
                  </a:lnTo>
                  <a:lnTo>
                    <a:pt x="622" y="883"/>
                  </a:lnTo>
                  <a:lnTo>
                    <a:pt x="623" y="888"/>
                  </a:lnTo>
                  <a:lnTo>
                    <a:pt x="626" y="890"/>
                  </a:lnTo>
                  <a:lnTo>
                    <a:pt x="628" y="891"/>
                  </a:lnTo>
                  <a:lnTo>
                    <a:pt x="634" y="891"/>
                  </a:lnTo>
                  <a:lnTo>
                    <a:pt x="640" y="891"/>
                  </a:lnTo>
                  <a:lnTo>
                    <a:pt x="647" y="891"/>
                  </a:lnTo>
                  <a:lnTo>
                    <a:pt x="654" y="889"/>
                  </a:lnTo>
                  <a:lnTo>
                    <a:pt x="661" y="885"/>
                  </a:lnTo>
                  <a:lnTo>
                    <a:pt x="665" y="882"/>
                  </a:lnTo>
                  <a:lnTo>
                    <a:pt x="668" y="876"/>
                  </a:lnTo>
                  <a:lnTo>
                    <a:pt x="672" y="868"/>
                  </a:lnTo>
                  <a:lnTo>
                    <a:pt x="674" y="861"/>
                  </a:lnTo>
                  <a:lnTo>
                    <a:pt x="678" y="853"/>
                  </a:lnTo>
                  <a:lnTo>
                    <a:pt x="680" y="846"/>
                  </a:lnTo>
                  <a:lnTo>
                    <a:pt x="684" y="841"/>
                  </a:lnTo>
                  <a:lnTo>
                    <a:pt x="687" y="839"/>
                  </a:lnTo>
                  <a:lnTo>
                    <a:pt x="692" y="840"/>
                  </a:lnTo>
                  <a:lnTo>
                    <a:pt x="696" y="841"/>
                  </a:lnTo>
                  <a:lnTo>
                    <a:pt x="698" y="844"/>
                  </a:lnTo>
                  <a:lnTo>
                    <a:pt x="700" y="848"/>
                  </a:lnTo>
                  <a:lnTo>
                    <a:pt x="703" y="853"/>
                  </a:lnTo>
                  <a:lnTo>
                    <a:pt x="704" y="858"/>
                  </a:lnTo>
                  <a:lnTo>
                    <a:pt x="705" y="865"/>
                  </a:lnTo>
                  <a:lnTo>
                    <a:pt x="706" y="871"/>
                  </a:lnTo>
                  <a:lnTo>
                    <a:pt x="708" y="892"/>
                  </a:lnTo>
                  <a:lnTo>
                    <a:pt x="711" y="904"/>
                  </a:lnTo>
                  <a:lnTo>
                    <a:pt x="714" y="916"/>
                  </a:lnTo>
                  <a:lnTo>
                    <a:pt x="718" y="929"/>
                  </a:lnTo>
                  <a:lnTo>
                    <a:pt x="721" y="936"/>
                  </a:lnTo>
                  <a:lnTo>
                    <a:pt x="725" y="943"/>
                  </a:lnTo>
                  <a:lnTo>
                    <a:pt x="730" y="952"/>
                  </a:lnTo>
                  <a:lnTo>
                    <a:pt x="736" y="959"/>
                  </a:lnTo>
                  <a:lnTo>
                    <a:pt x="738" y="961"/>
                  </a:lnTo>
                  <a:lnTo>
                    <a:pt x="738" y="964"/>
                  </a:lnTo>
                  <a:lnTo>
                    <a:pt x="737" y="966"/>
                  </a:lnTo>
                  <a:lnTo>
                    <a:pt x="735" y="968"/>
                  </a:lnTo>
                  <a:lnTo>
                    <a:pt x="731" y="971"/>
                  </a:lnTo>
                  <a:lnTo>
                    <a:pt x="729" y="974"/>
                  </a:lnTo>
                  <a:lnTo>
                    <a:pt x="727" y="977"/>
                  </a:lnTo>
                  <a:lnTo>
                    <a:pt x="725" y="980"/>
                  </a:lnTo>
                  <a:lnTo>
                    <a:pt x="725" y="986"/>
                  </a:lnTo>
                  <a:lnTo>
                    <a:pt x="725" y="993"/>
                  </a:lnTo>
                  <a:lnTo>
                    <a:pt x="728" y="1002"/>
                  </a:lnTo>
                  <a:lnTo>
                    <a:pt x="733" y="1010"/>
                  </a:lnTo>
                  <a:lnTo>
                    <a:pt x="740" y="1022"/>
                  </a:lnTo>
                  <a:lnTo>
                    <a:pt x="750" y="1035"/>
                  </a:lnTo>
                  <a:lnTo>
                    <a:pt x="762" y="1046"/>
                  </a:lnTo>
                  <a:lnTo>
                    <a:pt x="771" y="1054"/>
                  </a:lnTo>
                  <a:lnTo>
                    <a:pt x="777" y="1059"/>
                  </a:lnTo>
                  <a:lnTo>
                    <a:pt x="784" y="1061"/>
                  </a:lnTo>
                  <a:lnTo>
                    <a:pt x="790" y="1061"/>
                  </a:lnTo>
                  <a:lnTo>
                    <a:pt x="797" y="1059"/>
                  </a:lnTo>
                  <a:lnTo>
                    <a:pt x="805" y="1056"/>
                  </a:lnTo>
                  <a:lnTo>
                    <a:pt x="816" y="1055"/>
                  </a:lnTo>
                  <a:lnTo>
                    <a:pt x="829" y="1055"/>
                  </a:lnTo>
                  <a:lnTo>
                    <a:pt x="838" y="1056"/>
                  </a:lnTo>
                  <a:lnTo>
                    <a:pt x="850" y="1057"/>
                  </a:lnTo>
                  <a:lnTo>
                    <a:pt x="866" y="1055"/>
                  </a:lnTo>
                  <a:lnTo>
                    <a:pt x="880" y="1054"/>
                  </a:lnTo>
                  <a:lnTo>
                    <a:pt x="891" y="1054"/>
                  </a:lnTo>
                  <a:lnTo>
                    <a:pt x="899" y="1053"/>
                  </a:lnTo>
                  <a:lnTo>
                    <a:pt x="906" y="1052"/>
                  </a:lnTo>
                  <a:lnTo>
                    <a:pt x="908" y="1049"/>
                  </a:lnTo>
                  <a:lnTo>
                    <a:pt x="911" y="1047"/>
                  </a:lnTo>
                  <a:lnTo>
                    <a:pt x="913" y="1043"/>
                  </a:lnTo>
                  <a:lnTo>
                    <a:pt x="913" y="1040"/>
                  </a:lnTo>
                  <a:lnTo>
                    <a:pt x="912" y="1029"/>
                  </a:lnTo>
                  <a:lnTo>
                    <a:pt x="911" y="1018"/>
                  </a:lnTo>
                  <a:lnTo>
                    <a:pt x="911" y="1013"/>
                  </a:lnTo>
                  <a:lnTo>
                    <a:pt x="912" y="1010"/>
                  </a:lnTo>
                  <a:lnTo>
                    <a:pt x="914" y="1006"/>
                  </a:lnTo>
                  <a:lnTo>
                    <a:pt x="919" y="1004"/>
                  </a:lnTo>
                  <a:lnTo>
                    <a:pt x="924" y="1000"/>
                  </a:lnTo>
                  <a:lnTo>
                    <a:pt x="926" y="997"/>
                  </a:lnTo>
                  <a:lnTo>
                    <a:pt x="929" y="992"/>
                  </a:lnTo>
                  <a:lnTo>
                    <a:pt x="929" y="986"/>
                  </a:lnTo>
                  <a:lnTo>
                    <a:pt x="929" y="980"/>
                  </a:lnTo>
                  <a:lnTo>
                    <a:pt x="930" y="973"/>
                  </a:lnTo>
                  <a:lnTo>
                    <a:pt x="931" y="967"/>
                  </a:lnTo>
                  <a:lnTo>
                    <a:pt x="935" y="961"/>
                  </a:lnTo>
                  <a:lnTo>
                    <a:pt x="939" y="956"/>
                  </a:lnTo>
                  <a:lnTo>
                    <a:pt x="945" y="954"/>
                  </a:lnTo>
                  <a:lnTo>
                    <a:pt x="952" y="952"/>
                  </a:lnTo>
                  <a:lnTo>
                    <a:pt x="960" y="950"/>
                  </a:lnTo>
                  <a:lnTo>
                    <a:pt x="974" y="950"/>
                  </a:lnTo>
                  <a:lnTo>
                    <a:pt x="986" y="950"/>
                  </a:lnTo>
                  <a:lnTo>
                    <a:pt x="989" y="950"/>
                  </a:lnTo>
                  <a:lnTo>
                    <a:pt x="993" y="952"/>
                  </a:lnTo>
                  <a:lnTo>
                    <a:pt x="995" y="953"/>
                  </a:lnTo>
                  <a:lnTo>
                    <a:pt x="998" y="955"/>
                  </a:lnTo>
                  <a:lnTo>
                    <a:pt x="1002" y="962"/>
                  </a:lnTo>
                  <a:lnTo>
                    <a:pt x="1007" y="971"/>
                  </a:lnTo>
                  <a:lnTo>
                    <a:pt x="1010" y="975"/>
                  </a:lnTo>
                  <a:lnTo>
                    <a:pt x="1013" y="979"/>
                  </a:lnTo>
                  <a:lnTo>
                    <a:pt x="1017" y="983"/>
                  </a:lnTo>
                  <a:lnTo>
                    <a:pt x="1021" y="986"/>
                  </a:lnTo>
                  <a:lnTo>
                    <a:pt x="1031" y="992"/>
                  </a:lnTo>
                  <a:lnTo>
                    <a:pt x="1040" y="996"/>
                  </a:lnTo>
                  <a:lnTo>
                    <a:pt x="1051" y="1000"/>
                  </a:lnTo>
                  <a:lnTo>
                    <a:pt x="1063" y="1008"/>
                  </a:lnTo>
                  <a:lnTo>
                    <a:pt x="1068" y="1011"/>
                  </a:lnTo>
                  <a:lnTo>
                    <a:pt x="1073" y="1017"/>
                  </a:lnTo>
                  <a:lnTo>
                    <a:pt x="1076" y="1023"/>
                  </a:lnTo>
                  <a:lnTo>
                    <a:pt x="1077" y="1030"/>
                  </a:lnTo>
                  <a:lnTo>
                    <a:pt x="1081" y="1046"/>
                  </a:lnTo>
                  <a:lnTo>
                    <a:pt x="1083" y="1062"/>
                  </a:lnTo>
                  <a:lnTo>
                    <a:pt x="1084" y="1076"/>
                  </a:lnTo>
                  <a:lnTo>
                    <a:pt x="1086" y="1090"/>
                  </a:lnTo>
                  <a:lnTo>
                    <a:pt x="1084" y="1096"/>
                  </a:lnTo>
                  <a:lnTo>
                    <a:pt x="1083" y="1103"/>
                  </a:lnTo>
                  <a:lnTo>
                    <a:pt x="1081" y="1109"/>
                  </a:lnTo>
                  <a:lnTo>
                    <a:pt x="1077" y="1116"/>
                  </a:lnTo>
                  <a:lnTo>
                    <a:pt x="1071" y="1129"/>
                  </a:lnTo>
                  <a:lnTo>
                    <a:pt x="1067" y="1141"/>
                  </a:lnTo>
                  <a:lnTo>
                    <a:pt x="1063" y="1149"/>
                  </a:lnTo>
                  <a:lnTo>
                    <a:pt x="1061" y="1155"/>
                  </a:lnTo>
                  <a:lnTo>
                    <a:pt x="1057" y="1160"/>
                  </a:lnTo>
                  <a:lnTo>
                    <a:pt x="1055" y="1162"/>
                  </a:lnTo>
                  <a:lnTo>
                    <a:pt x="1054" y="1162"/>
                  </a:lnTo>
                  <a:lnTo>
                    <a:pt x="1051" y="1162"/>
                  </a:lnTo>
                  <a:lnTo>
                    <a:pt x="1049" y="1161"/>
                  </a:lnTo>
                  <a:lnTo>
                    <a:pt x="1045" y="1160"/>
                  </a:lnTo>
                  <a:lnTo>
                    <a:pt x="1039" y="1155"/>
                  </a:lnTo>
                  <a:lnTo>
                    <a:pt x="1033" y="1148"/>
                  </a:lnTo>
                  <a:lnTo>
                    <a:pt x="1024" y="1138"/>
                  </a:lnTo>
                  <a:lnTo>
                    <a:pt x="1012" y="1128"/>
                  </a:lnTo>
                  <a:lnTo>
                    <a:pt x="999" y="1119"/>
                  </a:lnTo>
                  <a:lnTo>
                    <a:pt x="987" y="1112"/>
                  </a:lnTo>
                  <a:lnTo>
                    <a:pt x="980" y="1111"/>
                  </a:lnTo>
                  <a:lnTo>
                    <a:pt x="973" y="1109"/>
                  </a:lnTo>
                  <a:lnTo>
                    <a:pt x="963" y="1107"/>
                  </a:lnTo>
                  <a:lnTo>
                    <a:pt x="954" y="1106"/>
                  </a:lnTo>
                  <a:lnTo>
                    <a:pt x="936" y="1106"/>
                  </a:lnTo>
                  <a:lnTo>
                    <a:pt x="922" y="1107"/>
                  </a:lnTo>
                  <a:lnTo>
                    <a:pt x="912" y="1109"/>
                  </a:lnTo>
                  <a:lnTo>
                    <a:pt x="901" y="1111"/>
                  </a:lnTo>
                  <a:lnTo>
                    <a:pt x="891" y="1113"/>
                  </a:lnTo>
                  <a:lnTo>
                    <a:pt x="880" y="1113"/>
                  </a:lnTo>
                  <a:lnTo>
                    <a:pt x="874" y="1113"/>
                  </a:lnTo>
                  <a:lnTo>
                    <a:pt x="869" y="1113"/>
                  </a:lnTo>
                  <a:lnTo>
                    <a:pt x="866" y="1115"/>
                  </a:lnTo>
                  <a:lnTo>
                    <a:pt x="862" y="1116"/>
                  </a:lnTo>
                  <a:lnTo>
                    <a:pt x="861" y="1118"/>
                  </a:lnTo>
                  <a:lnTo>
                    <a:pt x="860" y="1122"/>
                  </a:lnTo>
                  <a:lnTo>
                    <a:pt x="860" y="1125"/>
                  </a:lnTo>
                  <a:lnTo>
                    <a:pt x="861" y="1130"/>
                  </a:lnTo>
                  <a:lnTo>
                    <a:pt x="867" y="1143"/>
                  </a:lnTo>
                  <a:lnTo>
                    <a:pt x="870" y="1154"/>
                  </a:lnTo>
                  <a:lnTo>
                    <a:pt x="872" y="1157"/>
                  </a:lnTo>
                  <a:lnTo>
                    <a:pt x="873" y="1161"/>
                  </a:lnTo>
                  <a:lnTo>
                    <a:pt x="874" y="1163"/>
                  </a:lnTo>
                  <a:lnTo>
                    <a:pt x="876" y="1164"/>
                  </a:lnTo>
                  <a:lnTo>
                    <a:pt x="881" y="1167"/>
                  </a:lnTo>
                  <a:lnTo>
                    <a:pt x="887" y="1168"/>
                  </a:lnTo>
                  <a:lnTo>
                    <a:pt x="891" y="1169"/>
                  </a:lnTo>
                  <a:lnTo>
                    <a:pt x="894" y="1170"/>
                  </a:lnTo>
                  <a:lnTo>
                    <a:pt x="895" y="1174"/>
                  </a:lnTo>
                  <a:lnTo>
                    <a:pt x="898" y="1178"/>
                  </a:lnTo>
                  <a:lnTo>
                    <a:pt x="899" y="1186"/>
                  </a:lnTo>
                  <a:lnTo>
                    <a:pt x="900" y="1198"/>
                  </a:lnTo>
                  <a:lnTo>
                    <a:pt x="900" y="1211"/>
                  </a:lnTo>
                  <a:lnTo>
                    <a:pt x="900" y="1223"/>
                  </a:lnTo>
                  <a:lnTo>
                    <a:pt x="901" y="1235"/>
                  </a:lnTo>
                  <a:lnTo>
                    <a:pt x="903" y="1244"/>
                  </a:lnTo>
                  <a:lnTo>
                    <a:pt x="904" y="1248"/>
                  </a:lnTo>
                  <a:lnTo>
                    <a:pt x="903" y="1252"/>
                  </a:lnTo>
                  <a:lnTo>
                    <a:pt x="903" y="1257"/>
                  </a:lnTo>
                  <a:lnTo>
                    <a:pt x="901" y="1261"/>
                  </a:lnTo>
                  <a:lnTo>
                    <a:pt x="897" y="1269"/>
                  </a:lnTo>
                  <a:lnTo>
                    <a:pt x="893" y="1277"/>
                  </a:lnTo>
                  <a:lnTo>
                    <a:pt x="891" y="1280"/>
                  </a:lnTo>
                  <a:lnTo>
                    <a:pt x="886" y="1281"/>
                  </a:lnTo>
                  <a:lnTo>
                    <a:pt x="881" y="1280"/>
                  </a:lnTo>
                  <a:lnTo>
                    <a:pt x="875" y="1280"/>
                  </a:lnTo>
                  <a:lnTo>
                    <a:pt x="868" y="1279"/>
                  </a:lnTo>
                  <a:lnTo>
                    <a:pt x="861" y="1279"/>
                  </a:lnTo>
                  <a:lnTo>
                    <a:pt x="854" y="1279"/>
                  </a:lnTo>
                  <a:lnTo>
                    <a:pt x="847" y="1281"/>
                  </a:lnTo>
                  <a:lnTo>
                    <a:pt x="845" y="1287"/>
                  </a:lnTo>
                  <a:lnTo>
                    <a:pt x="848" y="1301"/>
                  </a:lnTo>
                  <a:lnTo>
                    <a:pt x="849" y="1314"/>
                  </a:lnTo>
                  <a:lnTo>
                    <a:pt x="849" y="1321"/>
                  </a:lnTo>
                  <a:lnTo>
                    <a:pt x="837" y="1330"/>
                  </a:lnTo>
                  <a:lnTo>
                    <a:pt x="826" y="1338"/>
                  </a:lnTo>
                  <a:lnTo>
                    <a:pt x="816" y="1345"/>
                  </a:lnTo>
                  <a:lnTo>
                    <a:pt x="810" y="1350"/>
                  </a:lnTo>
                  <a:lnTo>
                    <a:pt x="805" y="1352"/>
                  </a:lnTo>
                  <a:lnTo>
                    <a:pt x="803" y="1355"/>
                  </a:lnTo>
                  <a:lnTo>
                    <a:pt x="801" y="1357"/>
                  </a:lnTo>
                  <a:lnTo>
                    <a:pt x="801" y="1358"/>
                  </a:lnTo>
                  <a:lnTo>
                    <a:pt x="804" y="1362"/>
                  </a:lnTo>
                  <a:lnTo>
                    <a:pt x="806" y="1369"/>
                  </a:lnTo>
                  <a:lnTo>
                    <a:pt x="806" y="1377"/>
                  </a:lnTo>
                  <a:lnTo>
                    <a:pt x="806" y="1387"/>
                  </a:lnTo>
                  <a:lnTo>
                    <a:pt x="804" y="1395"/>
                  </a:lnTo>
                  <a:lnTo>
                    <a:pt x="803" y="1403"/>
                  </a:lnTo>
                  <a:lnTo>
                    <a:pt x="803" y="1407"/>
                  </a:lnTo>
                  <a:lnTo>
                    <a:pt x="804" y="1412"/>
                  </a:lnTo>
                  <a:lnTo>
                    <a:pt x="806" y="1415"/>
                  </a:lnTo>
                  <a:lnTo>
                    <a:pt x="810" y="1420"/>
                  </a:lnTo>
                  <a:lnTo>
                    <a:pt x="816" y="1425"/>
                  </a:lnTo>
                  <a:lnTo>
                    <a:pt x="824" y="1429"/>
                  </a:lnTo>
                  <a:lnTo>
                    <a:pt x="834" y="1433"/>
                  </a:lnTo>
                  <a:lnTo>
                    <a:pt x="842" y="1437"/>
                  </a:lnTo>
                  <a:lnTo>
                    <a:pt x="848" y="1439"/>
                  </a:lnTo>
                  <a:lnTo>
                    <a:pt x="851" y="1443"/>
                  </a:lnTo>
                  <a:lnTo>
                    <a:pt x="854" y="1446"/>
                  </a:lnTo>
                  <a:lnTo>
                    <a:pt x="855" y="1451"/>
                  </a:lnTo>
                  <a:lnTo>
                    <a:pt x="856" y="1458"/>
                  </a:lnTo>
                  <a:lnTo>
                    <a:pt x="857" y="1465"/>
                  </a:lnTo>
                  <a:lnTo>
                    <a:pt x="861" y="1470"/>
                  </a:lnTo>
                  <a:lnTo>
                    <a:pt x="864" y="1473"/>
                  </a:lnTo>
                  <a:lnTo>
                    <a:pt x="869" y="1477"/>
                  </a:lnTo>
                  <a:lnTo>
                    <a:pt x="875" y="1479"/>
                  </a:lnTo>
                  <a:lnTo>
                    <a:pt x="882" y="1481"/>
                  </a:lnTo>
                  <a:lnTo>
                    <a:pt x="891" y="1481"/>
                  </a:lnTo>
                  <a:lnTo>
                    <a:pt x="904" y="1481"/>
                  </a:lnTo>
                  <a:lnTo>
                    <a:pt x="913" y="1483"/>
                  </a:lnTo>
                  <a:lnTo>
                    <a:pt x="917" y="1484"/>
                  </a:lnTo>
                  <a:lnTo>
                    <a:pt x="920" y="1487"/>
                  </a:lnTo>
                  <a:lnTo>
                    <a:pt x="922" y="1490"/>
                  </a:lnTo>
                  <a:lnTo>
                    <a:pt x="922" y="1494"/>
                  </a:lnTo>
                  <a:lnTo>
                    <a:pt x="920" y="1502"/>
                  </a:lnTo>
                  <a:lnTo>
                    <a:pt x="917" y="1510"/>
                  </a:lnTo>
                  <a:lnTo>
                    <a:pt x="916" y="1515"/>
                  </a:lnTo>
                  <a:lnTo>
                    <a:pt x="914" y="1519"/>
                  </a:lnTo>
                  <a:lnTo>
                    <a:pt x="914" y="1522"/>
                  </a:lnTo>
                  <a:lnTo>
                    <a:pt x="916" y="1527"/>
                  </a:lnTo>
                  <a:lnTo>
                    <a:pt x="917" y="1531"/>
                  </a:lnTo>
                  <a:lnTo>
                    <a:pt x="919" y="1533"/>
                  </a:lnTo>
                  <a:lnTo>
                    <a:pt x="923" y="1534"/>
                  </a:lnTo>
                  <a:lnTo>
                    <a:pt x="925" y="1534"/>
                  </a:lnTo>
                  <a:lnTo>
                    <a:pt x="929" y="1533"/>
                  </a:lnTo>
                  <a:lnTo>
                    <a:pt x="933" y="1532"/>
                  </a:lnTo>
                  <a:lnTo>
                    <a:pt x="937" y="1529"/>
                  </a:lnTo>
                  <a:lnTo>
                    <a:pt x="941" y="1525"/>
                  </a:lnTo>
                  <a:lnTo>
                    <a:pt x="948" y="1516"/>
                  </a:lnTo>
                  <a:lnTo>
                    <a:pt x="955" y="1509"/>
                  </a:lnTo>
                  <a:lnTo>
                    <a:pt x="957" y="1507"/>
                  </a:lnTo>
                  <a:lnTo>
                    <a:pt x="960" y="1506"/>
                  </a:lnTo>
                  <a:lnTo>
                    <a:pt x="962" y="1507"/>
                  </a:lnTo>
                  <a:lnTo>
                    <a:pt x="963" y="1509"/>
                  </a:lnTo>
                  <a:lnTo>
                    <a:pt x="964" y="1517"/>
                  </a:lnTo>
                  <a:lnTo>
                    <a:pt x="966" y="1525"/>
                  </a:lnTo>
                  <a:lnTo>
                    <a:pt x="967" y="1528"/>
                  </a:lnTo>
                  <a:lnTo>
                    <a:pt x="968" y="1531"/>
                  </a:lnTo>
                  <a:lnTo>
                    <a:pt x="969" y="1533"/>
                  </a:lnTo>
                  <a:lnTo>
                    <a:pt x="971" y="1534"/>
                  </a:lnTo>
                  <a:lnTo>
                    <a:pt x="974" y="1533"/>
                  </a:lnTo>
                  <a:lnTo>
                    <a:pt x="976" y="1532"/>
                  </a:lnTo>
                  <a:lnTo>
                    <a:pt x="977" y="1528"/>
                  </a:lnTo>
                  <a:lnTo>
                    <a:pt x="980" y="1526"/>
                  </a:lnTo>
                  <a:lnTo>
                    <a:pt x="982" y="1522"/>
                  </a:lnTo>
                  <a:lnTo>
                    <a:pt x="985" y="1520"/>
                  </a:lnTo>
                  <a:lnTo>
                    <a:pt x="988" y="1519"/>
                  </a:lnTo>
                  <a:lnTo>
                    <a:pt x="993" y="1519"/>
                  </a:lnTo>
                  <a:lnTo>
                    <a:pt x="994" y="1520"/>
                  </a:lnTo>
                  <a:lnTo>
                    <a:pt x="996" y="1521"/>
                  </a:lnTo>
                  <a:lnTo>
                    <a:pt x="999" y="1523"/>
                  </a:lnTo>
                  <a:lnTo>
                    <a:pt x="1000" y="1526"/>
                  </a:lnTo>
                  <a:lnTo>
                    <a:pt x="1002" y="1533"/>
                  </a:lnTo>
                  <a:lnTo>
                    <a:pt x="1004" y="1541"/>
                  </a:lnTo>
                  <a:lnTo>
                    <a:pt x="1005" y="1558"/>
                  </a:lnTo>
                  <a:lnTo>
                    <a:pt x="1005" y="1570"/>
                  </a:lnTo>
                  <a:lnTo>
                    <a:pt x="1005" y="1580"/>
                  </a:lnTo>
                  <a:lnTo>
                    <a:pt x="1004" y="1596"/>
                  </a:lnTo>
                  <a:lnTo>
                    <a:pt x="1001" y="1604"/>
                  </a:lnTo>
                  <a:lnTo>
                    <a:pt x="1000" y="1613"/>
                  </a:lnTo>
                  <a:lnTo>
                    <a:pt x="996" y="1620"/>
                  </a:lnTo>
                  <a:lnTo>
                    <a:pt x="993" y="1627"/>
                  </a:lnTo>
                  <a:lnTo>
                    <a:pt x="987" y="1638"/>
                  </a:lnTo>
                  <a:lnTo>
                    <a:pt x="980" y="1643"/>
                  </a:lnTo>
                  <a:lnTo>
                    <a:pt x="973" y="1648"/>
                  </a:lnTo>
                  <a:lnTo>
                    <a:pt x="966" y="1651"/>
                  </a:lnTo>
                  <a:lnTo>
                    <a:pt x="962" y="1652"/>
                  </a:lnTo>
                  <a:lnTo>
                    <a:pt x="958" y="1654"/>
                  </a:lnTo>
                  <a:lnTo>
                    <a:pt x="956" y="1658"/>
                  </a:lnTo>
                  <a:lnTo>
                    <a:pt x="955" y="1660"/>
                  </a:lnTo>
                  <a:lnTo>
                    <a:pt x="954" y="1664"/>
                  </a:lnTo>
                  <a:lnTo>
                    <a:pt x="955" y="1667"/>
                  </a:lnTo>
                  <a:lnTo>
                    <a:pt x="956" y="1670"/>
                  </a:lnTo>
                  <a:lnTo>
                    <a:pt x="958" y="1673"/>
                  </a:lnTo>
                  <a:lnTo>
                    <a:pt x="966" y="1678"/>
                  </a:lnTo>
                  <a:lnTo>
                    <a:pt x="970" y="1683"/>
                  </a:lnTo>
                  <a:lnTo>
                    <a:pt x="975" y="1689"/>
                  </a:lnTo>
                  <a:lnTo>
                    <a:pt x="977" y="1695"/>
                  </a:lnTo>
                  <a:lnTo>
                    <a:pt x="980" y="1697"/>
                  </a:lnTo>
                  <a:lnTo>
                    <a:pt x="983" y="1698"/>
                  </a:lnTo>
                  <a:lnTo>
                    <a:pt x="989" y="1699"/>
                  </a:lnTo>
                  <a:lnTo>
                    <a:pt x="996" y="1699"/>
                  </a:lnTo>
                  <a:lnTo>
                    <a:pt x="1011" y="1698"/>
                  </a:lnTo>
                  <a:lnTo>
                    <a:pt x="1024" y="1697"/>
                  </a:lnTo>
                  <a:lnTo>
                    <a:pt x="1040" y="1695"/>
                  </a:lnTo>
                  <a:lnTo>
                    <a:pt x="1063" y="1693"/>
                  </a:lnTo>
                  <a:lnTo>
                    <a:pt x="1075" y="1691"/>
                  </a:lnTo>
                  <a:lnTo>
                    <a:pt x="1086" y="1690"/>
                  </a:lnTo>
                  <a:lnTo>
                    <a:pt x="1094" y="1686"/>
                  </a:lnTo>
                  <a:lnTo>
                    <a:pt x="1101" y="1683"/>
                  </a:lnTo>
                  <a:lnTo>
                    <a:pt x="1109" y="1676"/>
                  </a:lnTo>
                  <a:lnTo>
                    <a:pt x="1115" y="1668"/>
                  </a:lnTo>
                  <a:lnTo>
                    <a:pt x="1118" y="1666"/>
                  </a:lnTo>
                  <a:lnTo>
                    <a:pt x="1120" y="1665"/>
                  </a:lnTo>
                  <a:lnTo>
                    <a:pt x="1124" y="1665"/>
                  </a:lnTo>
                  <a:lnTo>
                    <a:pt x="1128" y="1667"/>
                  </a:lnTo>
                  <a:lnTo>
                    <a:pt x="1138" y="1672"/>
                  </a:lnTo>
                  <a:lnTo>
                    <a:pt x="1145" y="1676"/>
                  </a:lnTo>
                  <a:lnTo>
                    <a:pt x="1150" y="1676"/>
                  </a:lnTo>
                  <a:lnTo>
                    <a:pt x="1153" y="1677"/>
                  </a:lnTo>
                  <a:lnTo>
                    <a:pt x="1158" y="1676"/>
                  </a:lnTo>
                  <a:lnTo>
                    <a:pt x="1163" y="1674"/>
                  </a:lnTo>
                  <a:lnTo>
                    <a:pt x="1177" y="1665"/>
                  </a:lnTo>
                  <a:lnTo>
                    <a:pt x="1188" y="1660"/>
                  </a:lnTo>
                  <a:lnTo>
                    <a:pt x="1189" y="1660"/>
                  </a:lnTo>
                  <a:lnTo>
                    <a:pt x="1190" y="1661"/>
                  </a:lnTo>
                  <a:lnTo>
                    <a:pt x="1191" y="1662"/>
                  </a:lnTo>
                  <a:lnTo>
                    <a:pt x="1193" y="1665"/>
                  </a:lnTo>
                  <a:lnTo>
                    <a:pt x="1194" y="1672"/>
                  </a:lnTo>
                  <a:lnTo>
                    <a:pt x="1194" y="1683"/>
                  </a:lnTo>
                  <a:lnTo>
                    <a:pt x="1194" y="1693"/>
                  </a:lnTo>
                  <a:lnTo>
                    <a:pt x="1196" y="1703"/>
                  </a:lnTo>
                  <a:lnTo>
                    <a:pt x="1199" y="1708"/>
                  </a:lnTo>
                  <a:lnTo>
                    <a:pt x="1201" y="1710"/>
                  </a:lnTo>
                  <a:lnTo>
                    <a:pt x="1204" y="1712"/>
                  </a:lnTo>
                  <a:lnTo>
                    <a:pt x="1210" y="1714"/>
                  </a:lnTo>
                  <a:lnTo>
                    <a:pt x="1223" y="1712"/>
                  </a:lnTo>
                  <a:lnTo>
                    <a:pt x="1239" y="1710"/>
                  </a:lnTo>
                  <a:lnTo>
                    <a:pt x="1246" y="1709"/>
                  </a:lnTo>
                  <a:lnTo>
                    <a:pt x="1253" y="1708"/>
                  </a:lnTo>
                  <a:lnTo>
                    <a:pt x="1259" y="1709"/>
                  </a:lnTo>
                  <a:lnTo>
                    <a:pt x="1264" y="1711"/>
                  </a:lnTo>
                  <a:lnTo>
                    <a:pt x="1271" y="1716"/>
                  </a:lnTo>
                  <a:lnTo>
                    <a:pt x="1278" y="1720"/>
                  </a:lnTo>
                  <a:lnTo>
                    <a:pt x="1283" y="1722"/>
                  </a:lnTo>
                  <a:lnTo>
                    <a:pt x="1286" y="1722"/>
                  </a:lnTo>
                  <a:lnTo>
                    <a:pt x="1290" y="1721"/>
                  </a:lnTo>
                  <a:lnTo>
                    <a:pt x="1294" y="1720"/>
                  </a:lnTo>
                  <a:lnTo>
                    <a:pt x="1300" y="1716"/>
                  </a:lnTo>
                  <a:lnTo>
                    <a:pt x="1307" y="1710"/>
                  </a:lnTo>
                  <a:lnTo>
                    <a:pt x="1313" y="1705"/>
                  </a:lnTo>
                  <a:lnTo>
                    <a:pt x="1322" y="1700"/>
                  </a:lnTo>
                  <a:lnTo>
                    <a:pt x="1327" y="1699"/>
                  </a:lnTo>
                  <a:lnTo>
                    <a:pt x="1332" y="1697"/>
                  </a:lnTo>
                  <a:lnTo>
                    <a:pt x="1338" y="1697"/>
                  </a:lnTo>
                  <a:lnTo>
                    <a:pt x="1345" y="1696"/>
                  </a:lnTo>
                  <a:lnTo>
                    <a:pt x="1359" y="1696"/>
                  </a:lnTo>
                  <a:lnTo>
                    <a:pt x="1372" y="1696"/>
                  </a:lnTo>
                  <a:lnTo>
                    <a:pt x="1384" y="1695"/>
                  </a:lnTo>
                  <a:lnTo>
                    <a:pt x="1392" y="1695"/>
                  </a:lnTo>
                  <a:lnTo>
                    <a:pt x="1396" y="1696"/>
                  </a:lnTo>
                  <a:lnTo>
                    <a:pt x="1398" y="1697"/>
                  </a:lnTo>
                  <a:lnTo>
                    <a:pt x="1402" y="1699"/>
                  </a:lnTo>
                  <a:lnTo>
                    <a:pt x="1405" y="1703"/>
                  </a:lnTo>
                  <a:lnTo>
                    <a:pt x="1409" y="1708"/>
                  </a:lnTo>
                  <a:lnTo>
                    <a:pt x="1411" y="1714"/>
                  </a:lnTo>
                  <a:lnTo>
                    <a:pt x="1414" y="1720"/>
                  </a:lnTo>
                  <a:lnTo>
                    <a:pt x="1416" y="1725"/>
                  </a:lnTo>
                  <a:lnTo>
                    <a:pt x="1418" y="1733"/>
                  </a:lnTo>
                  <a:lnTo>
                    <a:pt x="1422" y="1740"/>
                  </a:lnTo>
                  <a:lnTo>
                    <a:pt x="1427" y="1748"/>
                  </a:lnTo>
                  <a:lnTo>
                    <a:pt x="1433" y="1755"/>
                  </a:lnTo>
                  <a:lnTo>
                    <a:pt x="1439" y="1762"/>
                  </a:lnTo>
                  <a:lnTo>
                    <a:pt x="1446" y="1769"/>
                  </a:lnTo>
                  <a:lnTo>
                    <a:pt x="1453" y="1774"/>
                  </a:lnTo>
                  <a:lnTo>
                    <a:pt x="1460" y="1778"/>
                  </a:lnTo>
                  <a:lnTo>
                    <a:pt x="1477" y="1783"/>
                  </a:lnTo>
                  <a:lnTo>
                    <a:pt x="1495" y="1786"/>
                  </a:lnTo>
                  <a:lnTo>
                    <a:pt x="1504" y="1787"/>
                  </a:lnTo>
                  <a:lnTo>
                    <a:pt x="1514" y="1787"/>
                  </a:lnTo>
                  <a:lnTo>
                    <a:pt x="1522" y="1786"/>
                  </a:lnTo>
                  <a:lnTo>
                    <a:pt x="1530" y="1785"/>
                  </a:lnTo>
                  <a:lnTo>
                    <a:pt x="1543" y="1784"/>
                  </a:lnTo>
                  <a:lnTo>
                    <a:pt x="1556" y="1783"/>
                  </a:lnTo>
                  <a:lnTo>
                    <a:pt x="1562" y="1783"/>
                  </a:lnTo>
                  <a:lnTo>
                    <a:pt x="1568" y="1783"/>
                  </a:lnTo>
                  <a:lnTo>
                    <a:pt x="1574" y="1785"/>
                  </a:lnTo>
                  <a:lnTo>
                    <a:pt x="1580" y="1786"/>
                  </a:lnTo>
                  <a:lnTo>
                    <a:pt x="1585" y="1791"/>
                  </a:lnTo>
                  <a:lnTo>
                    <a:pt x="1590" y="1796"/>
                  </a:lnTo>
                  <a:lnTo>
                    <a:pt x="1593" y="1802"/>
                  </a:lnTo>
                  <a:lnTo>
                    <a:pt x="1597" y="1809"/>
                  </a:lnTo>
                  <a:lnTo>
                    <a:pt x="1602" y="1823"/>
                  </a:lnTo>
                  <a:lnTo>
                    <a:pt x="1606" y="1836"/>
                  </a:lnTo>
                  <a:lnTo>
                    <a:pt x="1609" y="1840"/>
                  </a:lnTo>
                  <a:lnTo>
                    <a:pt x="1612" y="1842"/>
                  </a:lnTo>
                  <a:lnTo>
                    <a:pt x="1616" y="1843"/>
                  </a:lnTo>
                  <a:lnTo>
                    <a:pt x="1621" y="1843"/>
                  </a:lnTo>
                  <a:lnTo>
                    <a:pt x="1625" y="1842"/>
                  </a:lnTo>
                  <a:lnTo>
                    <a:pt x="1630" y="1840"/>
                  </a:lnTo>
                  <a:lnTo>
                    <a:pt x="1634" y="1835"/>
                  </a:lnTo>
                  <a:lnTo>
                    <a:pt x="1637" y="1830"/>
                  </a:lnTo>
                  <a:lnTo>
                    <a:pt x="1643" y="1821"/>
                  </a:lnTo>
                  <a:lnTo>
                    <a:pt x="1649" y="1813"/>
                  </a:lnTo>
                  <a:lnTo>
                    <a:pt x="1657" y="1809"/>
                  </a:lnTo>
                  <a:lnTo>
                    <a:pt x="1669" y="1803"/>
                  </a:lnTo>
                  <a:lnTo>
                    <a:pt x="1675" y="1799"/>
                  </a:lnTo>
                  <a:lnTo>
                    <a:pt x="1681" y="1794"/>
                  </a:lnTo>
                  <a:lnTo>
                    <a:pt x="1687" y="1791"/>
                  </a:lnTo>
                  <a:lnTo>
                    <a:pt x="1691" y="1786"/>
                  </a:lnTo>
                  <a:lnTo>
                    <a:pt x="1693" y="1781"/>
                  </a:lnTo>
                  <a:lnTo>
                    <a:pt x="1695" y="1777"/>
                  </a:lnTo>
                  <a:lnTo>
                    <a:pt x="1697" y="1772"/>
                  </a:lnTo>
                  <a:lnTo>
                    <a:pt x="1695" y="1768"/>
                  </a:lnTo>
                  <a:lnTo>
                    <a:pt x="1694" y="1765"/>
                  </a:lnTo>
                  <a:lnTo>
                    <a:pt x="1694" y="1760"/>
                  </a:lnTo>
                  <a:lnTo>
                    <a:pt x="1694" y="1755"/>
                  </a:lnTo>
                  <a:lnTo>
                    <a:pt x="1695" y="1752"/>
                  </a:lnTo>
                  <a:lnTo>
                    <a:pt x="1698" y="1747"/>
                  </a:lnTo>
                  <a:lnTo>
                    <a:pt x="1701" y="1743"/>
                  </a:lnTo>
                  <a:lnTo>
                    <a:pt x="1705" y="1739"/>
                  </a:lnTo>
                  <a:lnTo>
                    <a:pt x="1710" y="1736"/>
                  </a:lnTo>
                  <a:lnTo>
                    <a:pt x="1722" y="1730"/>
                  </a:lnTo>
                  <a:lnTo>
                    <a:pt x="1737" y="1725"/>
                  </a:lnTo>
                  <a:lnTo>
                    <a:pt x="1751" y="1722"/>
                  </a:lnTo>
                  <a:lnTo>
                    <a:pt x="1763" y="1720"/>
                  </a:lnTo>
                  <a:lnTo>
                    <a:pt x="1766" y="1718"/>
                  </a:lnTo>
                  <a:lnTo>
                    <a:pt x="1768" y="1718"/>
                  </a:lnTo>
                  <a:lnTo>
                    <a:pt x="1769" y="1716"/>
                  </a:lnTo>
                  <a:lnTo>
                    <a:pt x="1770" y="1709"/>
                  </a:lnTo>
                  <a:lnTo>
                    <a:pt x="1774" y="1699"/>
                  </a:lnTo>
                  <a:lnTo>
                    <a:pt x="1780" y="1689"/>
                  </a:lnTo>
                  <a:lnTo>
                    <a:pt x="1794" y="1670"/>
                  </a:lnTo>
                  <a:lnTo>
                    <a:pt x="1804" y="1655"/>
                  </a:lnTo>
                  <a:lnTo>
                    <a:pt x="1806" y="1647"/>
                  </a:lnTo>
                  <a:lnTo>
                    <a:pt x="1810" y="1634"/>
                  </a:lnTo>
                  <a:lnTo>
                    <a:pt x="1813" y="1620"/>
                  </a:lnTo>
                  <a:lnTo>
                    <a:pt x="1814" y="1610"/>
                  </a:lnTo>
                  <a:lnTo>
                    <a:pt x="1815" y="1601"/>
                  </a:lnTo>
                  <a:lnTo>
                    <a:pt x="1818" y="1588"/>
                  </a:lnTo>
                  <a:lnTo>
                    <a:pt x="1819" y="1575"/>
                  </a:lnTo>
                  <a:lnTo>
                    <a:pt x="1819" y="1564"/>
                  </a:lnTo>
                  <a:lnTo>
                    <a:pt x="1819" y="1555"/>
                  </a:lnTo>
                  <a:lnTo>
                    <a:pt x="1819" y="1547"/>
                  </a:lnTo>
                  <a:lnTo>
                    <a:pt x="1819" y="1540"/>
                  </a:lnTo>
                  <a:lnTo>
                    <a:pt x="1821" y="1534"/>
                  </a:lnTo>
                  <a:lnTo>
                    <a:pt x="1826" y="1529"/>
                  </a:lnTo>
                  <a:lnTo>
                    <a:pt x="1835" y="1522"/>
                  </a:lnTo>
                  <a:lnTo>
                    <a:pt x="1844" y="1516"/>
                  </a:lnTo>
                  <a:lnTo>
                    <a:pt x="1855" y="1509"/>
                  </a:lnTo>
                  <a:lnTo>
                    <a:pt x="1869" y="1501"/>
                  </a:lnTo>
                  <a:lnTo>
                    <a:pt x="1873" y="1497"/>
                  </a:lnTo>
                  <a:lnTo>
                    <a:pt x="1871" y="1496"/>
                  </a:lnTo>
                  <a:lnTo>
                    <a:pt x="1869" y="1492"/>
                  </a:lnTo>
                  <a:lnTo>
                    <a:pt x="1868" y="1489"/>
                  </a:lnTo>
                  <a:lnTo>
                    <a:pt x="1868" y="1488"/>
                  </a:lnTo>
                  <a:close/>
                </a:path>
              </a:pathLst>
            </a:custGeom>
            <a:grpFill/>
            <a:ln w="9525">
              <a:solidFill>
                <a:schemeClr val="bg1"/>
              </a:solidFill>
              <a:round/>
              <a:headEnd/>
              <a:tailEnd/>
            </a:ln>
          </p:spPr>
          <p:txBody>
            <a:bodyPr/>
            <a:lstStyle/>
            <a:p>
              <a:endParaRPr lang="zh-CN" altLang="en-US"/>
            </a:p>
          </p:txBody>
        </p:sp>
        <p:sp>
          <p:nvSpPr>
            <p:cNvPr id="37" name="福建">
              <a:extLst>
                <a:ext uri="{FF2B5EF4-FFF2-40B4-BE49-F238E27FC236}">
                  <a16:creationId xmlns:a16="http://schemas.microsoft.com/office/drawing/2014/main" xmlns="" id="{915F59DC-8C99-4185-8FE9-E09217671806}"/>
                </a:ext>
              </a:extLst>
            </p:cNvPr>
            <p:cNvSpPr>
              <a:spLocks/>
            </p:cNvSpPr>
            <p:nvPr/>
          </p:nvSpPr>
          <p:spPr bwMode="auto">
            <a:xfrm>
              <a:off x="6350078" y="4934208"/>
              <a:ext cx="447680" cy="542954"/>
            </a:xfrm>
            <a:custGeom>
              <a:avLst/>
              <a:gdLst>
                <a:gd name="T0" fmla="*/ 1565 w 1689"/>
                <a:gd name="T1" fmla="*/ 334 h 2064"/>
                <a:gd name="T2" fmla="*/ 1442 w 1689"/>
                <a:gd name="T3" fmla="*/ 393 h 2064"/>
                <a:gd name="T4" fmla="*/ 1376 w 1689"/>
                <a:gd name="T5" fmla="*/ 269 h 2064"/>
                <a:gd name="T6" fmla="*/ 1307 w 1689"/>
                <a:gd name="T7" fmla="*/ 313 h 2064"/>
                <a:gd name="T8" fmla="*/ 1189 w 1689"/>
                <a:gd name="T9" fmla="*/ 346 h 2064"/>
                <a:gd name="T10" fmla="*/ 1100 w 1689"/>
                <a:gd name="T11" fmla="*/ 306 h 2064"/>
                <a:gd name="T12" fmla="*/ 1033 w 1689"/>
                <a:gd name="T13" fmla="*/ 78 h 2064"/>
                <a:gd name="T14" fmla="*/ 963 w 1689"/>
                <a:gd name="T15" fmla="*/ 22 h 2064"/>
                <a:gd name="T16" fmla="*/ 872 w 1689"/>
                <a:gd name="T17" fmla="*/ 23 h 2064"/>
                <a:gd name="T18" fmla="*/ 792 w 1689"/>
                <a:gd name="T19" fmla="*/ 129 h 2064"/>
                <a:gd name="T20" fmla="*/ 666 w 1689"/>
                <a:gd name="T21" fmla="*/ 211 h 2064"/>
                <a:gd name="T22" fmla="*/ 545 w 1689"/>
                <a:gd name="T23" fmla="*/ 190 h 2064"/>
                <a:gd name="T24" fmla="*/ 413 w 1689"/>
                <a:gd name="T25" fmla="*/ 318 h 2064"/>
                <a:gd name="T26" fmla="*/ 406 w 1689"/>
                <a:gd name="T27" fmla="*/ 378 h 2064"/>
                <a:gd name="T28" fmla="*/ 378 w 1689"/>
                <a:gd name="T29" fmla="*/ 591 h 2064"/>
                <a:gd name="T30" fmla="*/ 213 w 1689"/>
                <a:gd name="T31" fmla="*/ 738 h 2064"/>
                <a:gd name="T32" fmla="*/ 249 w 1689"/>
                <a:gd name="T33" fmla="*/ 886 h 2064"/>
                <a:gd name="T34" fmla="*/ 186 w 1689"/>
                <a:gd name="T35" fmla="*/ 982 h 2064"/>
                <a:gd name="T36" fmla="*/ 97 w 1689"/>
                <a:gd name="T37" fmla="*/ 1114 h 2064"/>
                <a:gd name="T38" fmla="*/ 69 w 1689"/>
                <a:gd name="T39" fmla="*/ 1267 h 2064"/>
                <a:gd name="T40" fmla="*/ 17 w 1689"/>
                <a:gd name="T41" fmla="*/ 1465 h 2064"/>
                <a:gd name="T42" fmla="*/ 98 w 1689"/>
                <a:gd name="T43" fmla="*/ 1568 h 2064"/>
                <a:gd name="T44" fmla="*/ 220 w 1689"/>
                <a:gd name="T45" fmla="*/ 1592 h 2064"/>
                <a:gd name="T46" fmla="*/ 385 w 1689"/>
                <a:gd name="T47" fmla="*/ 1629 h 2064"/>
                <a:gd name="T48" fmla="*/ 428 w 1689"/>
                <a:gd name="T49" fmla="*/ 1753 h 2064"/>
                <a:gd name="T50" fmla="*/ 461 w 1689"/>
                <a:gd name="T51" fmla="*/ 1903 h 2064"/>
                <a:gd name="T52" fmla="*/ 562 w 1689"/>
                <a:gd name="T53" fmla="*/ 2059 h 2064"/>
                <a:gd name="T54" fmla="*/ 604 w 1689"/>
                <a:gd name="T55" fmla="*/ 2032 h 2064"/>
                <a:gd name="T56" fmla="*/ 665 w 1689"/>
                <a:gd name="T57" fmla="*/ 1976 h 2064"/>
                <a:gd name="T58" fmla="*/ 740 w 1689"/>
                <a:gd name="T59" fmla="*/ 1946 h 2064"/>
                <a:gd name="T60" fmla="*/ 753 w 1689"/>
                <a:gd name="T61" fmla="*/ 1919 h 2064"/>
                <a:gd name="T62" fmla="*/ 792 w 1689"/>
                <a:gd name="T63" fmla="*/ 1923 h 2064"/>
                <a:gd name="T64" fmla="*/ 927 w 1689"/>
                <a:gd name="T65" fmla="*/ 1768 h 2064"/>
                <a:gd name="T66" fmla="*/ 820 w 1689"/>
                <a:gd name="T67" fmla="*/ 1683 h 2064"/>
                <a:gd name="T68" fmla="*/ 832 w 1689"/>
                <a:gd name="T69" fmla="*/ 1641 h 2064"/>
                <a:gd name="T70" fmla="*/ 899 w 1689"/>
                <a:gd name="T71" fmla="*/ 1685 h 2064"/>
                <a:gd name="T72" fmla="*/ 924 w 1689"/>
                <a:gd name="T73" fmla="*/ 1584 h 2064"/>
                <a:gd name="T74" fmla="*/ 992 w 1689"/>
                <a:gd name="T75" fmla="*/ 1612 h 2064"/>
                <a:gd name="T76" fmla="*/ 1040 w 1689"/>
                <a:gd name="T77" fmla="*/ 1592 h 2064"/>
                <a:gd name="T78" fmla="*/ 1122 w 1689"/>
                <a:gd name="T79" fmla="*/ 1608 h 2064"/>
                <a:gd name="T80" fmla="*/ 1130 w 1689"/>
                <a:gd name="T81" fmla="*/ 1518 h 2064"/>
                <a:gd name="T82" fmla="*/ 1231 w 1689"/>
                <a:gd name="T83" fmla="*/ 1468 h 2064"/>
                <a:gd name="T84" fmla="*/ 1231 w 1689"/>
                <a:gd name="T85" fmla="*/ 1403 h 2064"/>
                <a:gd name="T86" fmla="*/ 1210 w 1689"/>
                <a:gd name="T87" fmla="*/ 1386 h 2064"/>
                <a:gd name="T88" fmla="*/ 1227 w 1689"/>
                <a:gd name="T89" fmla="*/ 1327 h 2064"/>
                <a:gd name="T90" fmla="*/ 1411 w 1689"/>
                <a:gd name="T91" fmla="*/ 1335 h 2064"/>
                <a:gd name="T92" fmla="*/ 1278 w 1689"/>
                <a:gd name="T93" fmla="*/ 1222 h 2064"/>
                <a:gd name="T94" fmla="*/ 1373 w 1689"/>
                <a:gd name="T95" fmla="*/ 1203 h 2064"/>
                <a:gd name="T96" fmla="*/ 1474 w 1689"/>
                <a:gd name="T97" fmla="*/ 1215 h 2064"/>
                <a:gd name="T98" fmla="*/ 1387 w 1689"/>
                <a:gd name="T99" fmla="*/ 1128 h 2064"/>
                <a:gd name="T100" fmla="*/ 1474 w 1689"/>
                <a:gd name="T101" fmla="*/ 987 h 2064"/>
                <a:gd name="T102" fmla="*/ 1448 w 1689"/>
                <a:gd name="T103" fmla="*/ 862 h 2064"/>
                <a:gd name="T104" fmla="*/ 1524 w 1689"/>
                <a:gd name="T105" fmla="*/ 793 h 2064"/>
                <a:gd name="T106" fmla="*/ 1443 w 1689"/>
                <a:gd name="T107" fmla="*/ 800 h 2064"/>
                <a:gd name="T108" fmla="*/ 1492 w 1689"/>
                <a:gd name="T109" fmla="*/ 743 h 2064"/>
                <a:gd name="T110" fmla="*/ 1397 w 1689"/>
                <a:gd name="T111" fmla="*/ 703 h 2064"/>
                <a:gd name="T112" fmla="*/ 1440 w 1689"/>
                <a:gd name="T113" fmla="*/ 633 h 2064"/>
                <a:gd name="T114" fmla="*/ 1448 w 1689"/>
                <a:gd name="T115" fmla="*/ 623 h 2064"/>
                <a:gd name="T116" fmla="*/ 1474 w 1689"/>
                <a:gd name="T117" fmla="*/ 618 h 2064"/>
                <a:gd name="T118" fmla="*/ 1528 w 1689"/>
                <a:gd name="T119" fmla="*/ 603 h 2064"/>
                <a:gd name="T120" fmla="*/ 1497 w 1689"/>
                <a:gd name="T121" fmla="*/ 705 h 2064"/>
                <a:gd name="T122" fmla="*/ 1598 w 1689"/>
                <a:gd name="T123" fmla="*/ 640 h 2064"/>
                <a:gd name="T124" fmla="*/ 1622 w 1689"/>
                <a:gd name="T125" fmla="*/ 526 h 2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9" h="2064">
                  <a:moveTo>
                    <a:pt x="1689" y="435"/>
                  </a:moveTo>
                  <a:lnTo>
                    <a:pt x="1685" y="429"/>
                  </a:lnTo>
                  <a:lnTo>
                    <a:pt x="1680" y="425"/>
                  </a:lnTo>
                  <a:lnTo>
                    <a:pt x="1676" y="419"/>
                  </a:lnTo>
                  <a:lnTo>
                    <a:pt x="1673" y="414"/>
                  </a:lnTo>
                  <a:lnTo>
                    <a:pt x="1668" y="401"/>
                  </a:lnTo>
                  <a:lnTo>
                    <a:pt x="1663" y="385"/>
                  </a:lnTo>
                  <a:lnTo>
                    <a:pt x="1659" y="371"/>
                  </a:lnTo>
                  <a:lnTo>
                    <a:pt x="1655" y="360"/>
                  </a:lnTo>
                  <a:lnTo>
                    <a:pt x="1651" y="353"/>
                  </a:lnTo>
                  <a:lnTo>
                    <a:pt x="1649" y="346"/>
                  </a:lnTo>
                  <a:lnTo>
                    <a:pt x="1647" y="344"/>
                  </a:lnTo>
                  <a:lnTo>
                    <a:pt x="1644" y="341"/>
                  </a:lnTo>
                  <a:lnTo>
                    <a:pt x="1641" y="339"/>
                  </a:lnTo>
                  <a:lnTo>
                    <a:pt x="1637" y="338"/>
                  </a:lnTo>
                  <a:lnTo>
                    <a:pt x="1629" y="338"/>
                  </a:lnTo>
                  <a:lnTo>
                    <a:pt x="1619" y="335"/>
                  </a:lnTo>
                  <a:lnTo>
                    <a:pt x="1610" y="334"/>
                  </a:lnTo>
                  <a:lnTo>
                    <a:pt x="1599" y="330"/>
                  </a:lnTo>
                  <a:lnTo>
                    <a:pt x="1593" y="328"/>
                  </a:lnTo>
                  <a:lnTo>
                    <a:pt x="1587" y="327"/>
                  </a:lnTo>
                  <a:lnTo>
                    <a:pt x="1581" y="327"/>
                  </a:lnTo>
                  <a:lnTo>
                    <a:pt x="1575" y="328"/>
                  </a:lnTo>
                  <a:lnTo>
                    <a:pt x="1571" y="331"/>
                  </a:lnTo>
                  <a:lnTo>
                    <a:pt x="1565" y="334"/>
                  </a:lnTo>
                  <a:lnTo>
                    <a:pt x="1561" y="338"/>
                  </a:lnTo>
                  <a:lnTo>
                    <a:pt x="1557" y="343"/>
                  </a:lnTo>
                  <a:lnTo>
                    <a:pt x="1550" y="351"/>
                  </a:lnTo>
                  <a:lnTo>
                    <a:pt x="1544" y="357"/>
                  </a:lnTo>
                  <a:lnTo>
                    <a:pt x="1541" y="359"/>
                  </a:lnTo>
                  <a:lnTo>
                    <a:pt x="1538" y="360"/>
                  </a:lnTo>
                  <a:lnTo>
                    <a:pt x="1536" y="360"/>
                  </a:lnTo>
                  <a:lnTo>
                    <a:pt x="1534" y="359"/>
                  </a:lnTo>
                  <a:lnTo>
                    <a:pt x="1530" y="356"/>
                  </a:lnTo>
                  <a:lnTo>
                    <a:pt x="1524" y="352"/>
                  </a:lnTo>
                  <a:lnTo>
                    <a:pt x="1522" y="351"/>
                  </a:lnTo>
                  <a:lnTo>
                    <a:pt x="1518" y="350"/>
                  </a:lnTo>
                  <a:lnTo>
                    <a:pt x="1515" y="351"/>
                  </a:lnTo>
                  <a:lnTo>
                    <a:pt x="1512" y="353"/>
                  </a:lnTo>
                  <a:lnTo>
                    <a:pt x="1506" y="360"/>
                  </a:lnTo>
                  <a:lnTo>
                    <a:pt x="1502" y="368"/>
                  </a:lnTo>
                  <a:lnTo>
                    <a:pt x="1498" y="375"/>
                  </a:lnTo>
                  <a:lnTo>
                    <a:pt x="1496" y="379"/>
                  </a:lnTo>
                  <a:lnTo>
                    <a:pt x="1492" y="382"/>
                  </a:lnTo>
                  <a:lnTo>
                    <a:pt x="1484" y="383"/>
                  </a:lnTo>
                  <a:lnTo>
                    <a:pt x="1474" y="384"/>
                  </a:lnTo>
                  <a:lnTo>
                    <a:pt x="1466" y="384"/>
                  </a:lnTo>
                  <a:lnTo>
                    <a:pt x="1455" y="387"/>
                  </a:lnTo>
                  <a:lnTo>
                    <a:pt x="1447" y="390"/>
                  </a:lnTo>
                  <a:lnTo>
                    <a:pt x="1442" y="393"/>
                  </a:lnTo>
                  <a:lnTo>
                    <a:pt x="1441" y="393"/>
                  </a:lnTo>
                  <a:lnTo>
                    <a:pt x="1441" y="389"/>
                  </a:lnTo>
                  <a:lnTo>
                    <a:pt x="1441" y="383"/>
                  </a:lnTo>
                  <a:lnTo>
                    <a:pt x="1436" y="377"/>
                  </a:lnTo>
                  <a:lnTo>
                    <a:pt x="1430" y="370"/>
                  </a:lnTo>
                  <a:lnTo>
                    <a:pt x="1421" y="363"/>
                  </a:lnTo>
                  <a:lnTo>
                    <a:pt x="1411" y="357"/>
                  </a:lnTo>
                  <a:lnTo>
                    <a:pt x="1410" y="353"/>
                  </a:lnTo>
                  <a:lnTo>
                    <a:pt x="1409" y="350"/>
                  </a:lnTo>
                  <a:lnTo>
                    <a:pt x="1408" y="346"/>
                  </a:lnTo>
                  <a:lnTo>
                    <a:pt x="1408" y="341"/>
                  </a:lnTo>
                  <a:lnTo>
                    <a:pt x="1409" y="330"/>
                  </a:lnTo>
                  <a:lnTo>
                    <a:pt x="1409" y="319"/>
                  </a:lnTo>
                  <a:lnTo>
                    <a:pt x="1409" y="314"/>
                  </a:lnTo>
                  <a:lnTo>
                    <a:pt x="1408" y="311"/>
                  </a:lnTo>
                  <a:lnTo>
                    <a:pt x="1407" y="307"/>
                  </a:lnTo>
                  <a:lnTo>
                    <a:pt x="1404" y="303"/>
                  </a:lnTo>
                  <a:lnTo>
                    <a:pt x="1402" y="301"/>
                  </a:lnTo>
                  <a:lnTo>
                    <a:pt x="1397" y="301"/>
                  </a:lnTo>
                  <a:lnTo>
                    <a:pt x="1393" y="300"/>
                  </a:lnTo>
                  <a:lnTo>
                    <a:pt x="1389" y="300"/>
                  </a:lnTo>
                  <a:lnTo>
                    <a:pt x="1385" y="288"/>
                  </a:lnTo>
                  <a:lnTo>
                    <a:pt x="1380" y="275"/>
                  </a:lnTo>
                  <a:lnTo>
                    <a:pt x="1378" y="272"/>
                  </a:lnTo>
                  <a:lnTo>
                    <a:pt x="1376" y="269"/>
                  </a:lnTo>
                  <a:lnTo>
                    <a:pt x="1374" y="265"/>
                  </a:lnTo>
                  <a:lnTo>
                    <a:pt x="1373" y="262"/>
                  </a:lnTo>
                  <a:lnTo>
                    <a:pt x="1373" y="253"/>
                  </a:lnTo>
                  <a:lnTo>
                    <a:pt x="1373" y="245"/>
                  </a:lnTo>
                  <a:lnTo>
                    <a:pt x="1372" y="243"/>
                  </a:lnTo>
                  <a:lnTo>
                    <a:pt x="1370" y="240"/>
                  </a:lnTo>
                  <a:lnTo>
                    <a:pt x="1367" y="239"/>
                  </a:lnTo>
                  <a:lnTo>
                    <a:pt x="1365" y="238"/>
                  </a:lnTo>
                  <a:lnTo>
                    <a:pt x="1360" y="238"/>
                  </a:lnTo>
                  <a:lnTo>
                    <a:pt x="1354" y="238"/>
                  </a:lnTo>
                  <a:lnTo>
                    <a:pt x="1351" y="239"/>
                  </a:lnTo>
                  <a:lnTo>
                    <a:pt x="1347" y="242"/>
                  </a:lnTo>
                  <a:lnTo>
                    <a:pt x="1342" y="244"/>
                  </a:lnTo>
                  <a:lnTo>
                    <a:pt x="1339" y="246"/>
                  </a:lnTo>
                  <a:lnTo>
                    <a:pt x="1334" y="252"/>
                  </a:lnTo>
                  <a:lnTo>
                    <a:pt x="1329" y="259"/>
                  </a:lnTo>
                  <a:lnTo>
                    <a:pt x="1327" y="267"/>
                  </a:lnTo>
                  <a:lnTo>
                    <a:pt x="1324" y="275"/>
                  </a:lnTo>
                  <a:lnTo>
                    <a:pt x="1321" y="290"/>
                  </a:lnTo>
                  <a:lnTo>
                    <a:pt x="1317" y="302"/>
                  </a:lnTo>
                  <a:lnTo>
                    <a:pt x="1316" y="307"/>
                  </a:lnTo>
                  <a:lnTo>
                    <a:pt x="1314" y="311"/>
                  </a:lnTo>
                  <a:lnTo>
                    <a:pt x="1311" y="312"/>
                  </a:lnTo>
                  <a:lnTo>
                    <a:pt x="1309" y="313"/>
                  </a:lnTo>
                  <a:lnTo>
                    <a:pt x="1307" y="313"/>
                  </a:lnTo>
                  <a:lnTo>
                    <a:pt x="1304" y="312"/>
                  </a:lnTo>
                  <a:lnTo>
                    <a:pt x="1301" y="311"/>
                  </a:lnTo>
                  <a:lnTo>
                    <a:pt x="1298" y="308"/>
                  </a:lnTo>
                  <a:lnTo>
                    <a:pt x="1295" y="307"/>
                  </a:lnTo>
                  <a:lnTo>
                    <a:pt x="1291" y="308"/>
                  </a:lnTo>
                  <a:lnTo>
                    <a:pt x="1286" y="311"/>
                  </a:lnTo>
                  <a:lnTo>
                    <a:pt x="1282" y="314"/>
                  </a:lnTo>
                  <a:lnTo>
                    <a:pt x="1272" y="325"/>
                  </a:lnTo>
                  <a:lnTo>
                    <a:pt x="1265" y="335"/>
                  </a:lnTo>
                  <a:lnTo>
                    <a:pt x="1259" y="346"/>
                  </a:lnTo>
                  <a:lnTo>
                    <a:pt x="1252" y="356"/>
                  </a:lnTo>
                  <a:lnTo>
                    <a:pt x="1247" y="359"/>
                  </a:lnTo>
                  <a:lnTo>
                    <a:pt x="1242" y="363"/>
                  </a:lnTo>
                  <a:lnTo>
                    <a:pt x="1238" y="365"/>
                  </a:lnTo>
                  <a:lnTo>
                    <a:pt x="1232" y="368"/>
                  </a:lnTo>
                  <a:lnTo>
                    <a:pt x="1220" y="369"/>
                  </a:lnTo>
                  <a:lnTo>
                    <a:pt x="1209" y="370"/>
                  </a:lnTo>
                  <a:lnTo>
                    <a:pt x="1204" y="369"/>
                  </a:lnTo>
                  <a:lnTo>
                    <a:pt x="1201" y="368"/>
                  </a:lnTo>
                  <a:lnTo>
                    <a:pt x="1198" y="365"/>
                  </a:lnTo>
                  <a:lnTo>
                    <a:pt x="1196" y="363"/>
                  </a:lnTo>
                  <a:lnTo>
                    <a:pt x="1196" y="357"/>
                  </a:lnTo>
                  <a:lnTo>
                    <a:pt x="1195" y="353"/>
                  </a:lnTo>
                  <a:lnTo>
                    <a:pt x="1193" y="350"/>
                  </a:lnTo>
                  <a:lnTo>
                    <a:pt x="1189" y="346"/>
                  </a:lnTo>
                  <a:lnTo>
                    <a:pt x="1185" y="344"/>
                  </a:lnTo>
                  <a:lnTo>
                    <a:pt x="1181" y="343"/>
                  </a:lnTo>
                  <a:lnTo>
                    <a:pt x="1174" y="341"/>
                  </a:lnTo>
                  <a:lnTo>
                    <a:pt x="1165" y="341"/>
                  </a:lnTo>
                  <a:lnTo>
                    <a:pt x="1149" y="341"/>
                  </a:lnTo>
                  <a:lnTo>
                    <a:pt x="1134" y="344"/>
                  </a:lnTo>
                  <a:lnTo>
                    <a:pt x="1121" y="346"/>
                  </a:lnTo>
                  <a:lnTo>
                    <a:pt x="1111" y="349"/>
                  </a:lnTo>
                  <a:lnTo>
                    <a:pt x="1106" y="349"/>
                  </a:lnTo>
                  <a:lnTo>
                    <a:pt x="1102" y="349"/>
                  </a:lnTo>
                  <a:lnTo>
                    <a:pt x="1097" y="347"/>
                  </a:lnTo>
                  <a:lnTo>
                    <a:pt x="1094" y="344"/>
                  </a:lnTo>
                  <a:lnTo>
                    <a:pt x="1090" y="340"/>
                  </a:lnTo>
                  <a:lnTo>
                    <a:pt x="1088" y="337"/>
                  </a:lnTo>
                  <a:lnTo>
                    <a:pt x="1087" y="333"/>
                  </a:lnTo>
                  <a:lnTo>
                    <a:pt x="1086" y="330"/>
                  </a:lnTo>
                  <a:lnTo>
                    <a:pt x="1087" y="327"/>
                  </a:lnTo>
                  <a:lnTo>
                    <a:pt x="1087" y="324"/>
                  </a:lnTo>
                  <a:lnTo>
                    <a:pt x="1089" y="321"/>
                  </a:lnTo>
                  <a:lnTo>
                    <a:pt x="1091" y="319"/>
                  </a:lnTo>
                  <a:lnTo>
                    <a:pt x="1096" y="315"/>
                  </a:lnTo>
                  <a:lnTo>
                    <a:pt x="1100" y="312"/>
                  </a:lnTo>
                  <a:lnTo>
                    <a:pt x="1100" y="311"/>
                  </a:lnTo>
                  <a:lnTo>
                    <a:pt x="1101" y="308"/>
                  </a:lnTo>
                  <a:lnTo>
                    <a:pt x="1100" y="306"/>
                  </a:lnTo>
                  <a:lnTo>
                    <a:pt x="1099" y="302"/>
                  </a:lnTo>
                  <a:lnTo>
                    <a:pt x="1095" y="294"/>
                  </a:lnTo>
                  <a:lnTo>
                    <a:pt x="1090" y="283"/>
                  </a:lnTo>
                  <a:lnTo>
                    <a:pt x="1086" y="271"/>
                  </a:lnTo>
                  <a:lnTo>
                    <a:pt x="1081" y="257"/>
                  </a:lnTo>
                  <a:lnTo>
                    <a:pt x="1076" y="242"/>
                  </a:lnTo>
                  <a:lnTo>
                    <a:pt x="1071" y="225"/>
                  </a:lnTo>
                  <a:lnTo>
                    <a:pt x="1067" y="208"/>
                  </a:lnTo>
                  <a:lnTo>
                    <a:pt x="1061" y="194"/>
                  </a:lnTo>
                  <a:lnTo>
                    <a:pt x="1053" y="180"/>
                  </a:lnTo>
                  <a:lnTo>
                    <a:pt x="1045" y="169"/>
                  </a:lnTo>
                  <a:lnTo>
                    <a:pt x="1037" y="160"/>
                  </a:lnTo>
                  <a:lnTo>
                    <a:pt x="1028" y="151"/>
                  </a:lnTo>
                  <a:lnTo>
                    <a:pt x="1024" y="148"/>
                  </a:lnTo>
                  <a:lnTo>
                    <a:pt x="1020" y="143"/>
                  </a:lnTo>
                  <a:lnTo>
                    <a:pt x="1017" y="137"/>
                  </a:lnTo>
                  <a:lnTo>
                    <a:pt x="1014" y="132"/>
                  </a:lnTo>
                  <a:lnTo>
                    <a:pt x="1012" y="119"/>
                  </a:lnTo>
                  <a:lnTo>
                    <a:pt x="1011" y="108"/>
                  </a:lnTo>
                  <a:lnTo>
                    <a:pt x="1011" y="104"/>
                  </a:lnTo>
                  <a:lnTo>
                    <a:pt x="1013" y="99"/>
                  </a:lnTo>
                  <a:lnTo>
                    <a:pt x="1015" y="94"/>
                  </a:lnTo>
                  <a:lnTo>
                    <a:pt x="1019" y="91"/>
                  </a:lnTo>
                  <a:lnTo>
                    <a:pt x="1027" y="85"/>
                  </a:lnTo>
                  <a:lnTo>
                    <a:pt x="1033" y="78"/>
                  </a:lnTo>
                  <a:lnTo>
                    <a:pt x="1036" y="74"/>
                  </a:lnTo>
                  <a:lnTo>
                    <a:pt x="1037" y="69"/>
                  </a:lnTo>
                  <a:lnTo>
                    <a:pt x="1036" y="66"/>
                  </a:lnTo>
                  <a:lnTo>
                    <a:pt x="1036" y="62"/>
                  </a:lnTo>
                  <a:lnTo>
                    <a:pt x="1032" y="54"/>
                  </a:lnTo>
                  <a:lnTo>
                    <a:pt x="1028" y="48"/>
                  </a:lnTo>
                  <a:lnTo>
                    <a:pt x="1026" y="41"/>
                  </a:lnTo>
                  <a:lnTo>
                    <a:pt x="1026" y="32"/>
                  </a:lnTo>
                  <a:lnTo>
                    <a:pt x="1026" y="29"/>
                  </a:lnTo>
                  <a:lnTo>
                    <a:pt x="1025" y="24"/>
                  </a:lnTo>
                  <a:lnTo>
                    <a:pt x="1024" y="19"/>
                  </a:lnTo>
                  <a:lnTo>
                    <a:pt x="1020" y="13"/>
                  </a:lnTo>
                  <a:lnTo>
                    <a:pt x="1017" y="9"/>
                  </a:lnTo>
                  <a:lnTo>
                    <a:pt x="1012" y="5"/>
                  </a:lnTo>
                  <a:lnTo>
                    <a:pt x="1008" y="3"/>
                  </a:lnTo>
                  <a:lnTo>
                    <a:pt x="1004" y="0"/>
                  </a:lnTo>
                  <a:lnTo>
                    <a:pt x="999" y="0"/>
                  </a:lnTo>
                  <a:lnTo>
                    <a:pt x="994" y="1"/>
                  </a:lnTo>
                  <a:lnTo>
                    <a:pt x="989" y="4"/>
                  </a:lnTo>
                  <a:lnTo>
                    <a:pt x="986" y="9"/>
                  </a:lnTo>
                  <a:lnTo>
                    <a:pt x="977" y="16"/>
                  </a:lnTo>
                  <a:lnTo>
                    <a:pt x="970" y="21"/>
                  </a:lnTo>
                  <a:lnTo>
                    <a:pt x="968" y="22"/>
                  </a:lnTo>
                  <a:lnTo>
                    <a:pt x="965" y="22"/>
                  </a:lnTo>
                  <a:lnTo>
                    <a:pt x="963" y="22"/>
                  </a:lnTo>
                  <a:lnTo>
                    <a:pt x="961" y="21"/>
                  </a:lnTo>
                  <a:lnTo>
                    <a:pt x="958" y="17"/>
                  </a:lnTo>
                  <a:lnTo>
                    <a:pt x="955" y="13"/>
                  </a:lnTo>
                  <a:lnTo>
                    <a:pt x="952" y="12"/>
                  </a:lnTo>
                  <a:lnTo>
                    <a:pt x="949" y="11"/>
                  </a:lnTo>
                  <a:lnTo>
                    <a:pt x="945" y="11"/>
                  </a:lnTo>
                  <a:lnTo>
                    <a:pt x="941" y="12"/>
                  </a:lnTo>
                  <a:lnTo>
                    <a:pt x="936" y="13"/>
                  </a:lnTo>
                  <a:lnTo>
                    <a:pt x="933" y="16"/>
                  </a:lnTo>
                  <a:lnTo>
                    <a:pt x="931" y="18"/>
                  </a:lnTo>
                  <a:lnTo>
                    <a:pt x="930" y="22"/>
                  </a:lnTo>
                  <a:lnTo>
                    <a:pt x="927" y="24"/>
                  </a:lnTo>
                  <a:lnTo>
                    <a:pt x="925" y="26"/>
                  </a:lnTo>
                  <a:lnTo>
                    <a:pt x="920" y="29"/>
                  </a:lnTo>
                  <a:lnTo>
                    <a:pt x="914" y="30"/>
                  </a:lnTo>
                  <a:lnTo>
                    <a:pt x="906" y="30"/>
                  </a:lnTo>
                  <a:lnTo>
                    <a:pt x="900" y="29"/>
                  </a:lnTo>
                  <a:lnTo>
                    <a:pt x="895" y="26"/>
                  </a:lnTo>
                  <a:lnTo>
                    <a:pt x="892" y="23"/>
                  </a:lnTo>
                  <a:lnTo>
                    <a:pt x="889" y="21"/>
                  </a:lnTo>
                  <a:lnTo>
                    <a:pt x="887" y="19"/>
                  </a:lnTo>
                  <a:lnTo>
                    <a:pt x="885" y="18"/>
                  </a:lnTo>
                  <a:lnTo>
                    <a:pt x="882" y="18"/>
                  </a:lnTo>
                  <a:lnTo>
                    <a:pt x="878" y="21"/>
                  </a:lnTo>
                  <a:lnTo>
                    <a:pt x="872" y="23"/>
                  </a:lnTo>
                  <a:lnTo>
                    <a:pt x="868" y="25"/>
                  </a:lnTo>
                  <a:lnTo>
                    <a:pt x="864" y="28"/>
                  </a:lnTo>
                  <a:lnTo>
                    <a:pt x="862" y="31"/>
                  </a:lnTo>
                  <a:lnTo>
                    <a:pt x="860" y="35"/>
                  </a:lnTo>
                  <a:lnTo>
                    <a:pt x="858" y="40"/>
                  </a:lnTo>
                  <a:lnTo>
                    <a:pt x="858" y="43"/>
                  </a:lnTo>
                  <a:lnTo>
                    <a:pt x="860" y="48"/>
                  </a:lnTo>
                  <a:lnTo>
                    <a:pt x="863" y="54"/>
                  </a:lnTo>
                  <a:lnTo>
                    <a:pt x="867" y="60"/>
                  </a:lnTo>
                  <a:lnTo>
                    <a:pt x="869" y="66"/>
                  </a:lnTo>
                  <a:lnTo>
                    <a:pt x="870" y="73"/>
                  </a:lnTo>
                  <a:lnTo>
                    <a:pt x="872" y="80"/>
                  </a:lnTo>
                  <a:lnTo>
                    <a:pt x="872" y="86"/>
                  </a:lnTo>
                  <a:lnTo>
                    <a:pt x="872" y="92"/>
                  </a:lnTo>
                  <a:lnTo>
                    <a:pt x="869" y="98"/>
                  </a:lnTo>
                  <a:lnTo>
                    <a:pt x="867" y="101"/>
                  </a:lnTo>
                  <a:lnTo>
                    <a:pt x="862" y="105"/>
                  </a:lnTo>
                  <a:lnTo>
                    <a:pt x="857" y="107"/>
                  </a:lnTo>
                  <a:lnTo>
                    <a:pt x="850" y="110"/>
                  </a:lnTo>
                  <a:lnTo>
                    <a:pt x="843" y="112"/>
                  </a:lnTo>
                  <a:lnTo>
                    <a:pt x="826" y="117"/>
                  </a:lnTo>
                  <a:lnTo>
                    <a:pt x="811" y="120"/>
                  </a:lnTo>
                  <a:lnTo>
                    <a:pt x="804" y="123"/>
                  </a:lnTo>
                  <a:lnTo>
                    <a:pt x="797" y="125"/>
                  </a:lnTo>
                  <a:lnTo>
                    <a:pt x="792" y="129"/>
                  </a:lnTo>
                  <a:lnTo>
                    <a:pt x="787" y="132"/>
                  </a:lnTo>
                  <a:lnTo>
                    <a:pt x="784" y="136"/>
                  </a:lnTo>
                  <a:lnTo>
                    <a:pt x="780" y="141"/>
                  </a:lnTo>
                  <a:lnTo>
                    <a:pt x="778" y="147"/>
                  </a:lnTo>
                  <a:lnTo>
                    <a:pt x="776" y="151"/>
                  </a:lnTo>
                  <a:lnTo>
                    <a:pt x="775" y="156"/>
                  </a:lnTo>
                  <a:lnTo>
                    <a:pt x="774" y="158"/>
                  </a:lnTo>
                  <a:lnTo>
                    <a:pt x="772" y="161"/>
                  </a:lnTo>
                  <a:lnTo>
                    <a:pt x="768" y="161"/>
                  </a:lnTo>
                  <a:lnTo>
                    <a:pt x="761" y="161"/>
                  </a:lnTo>
                  <a:lnTo>
                    <a:pt x="753" y="157"/>
                  </a:lnTo>
                  <a:lnTo>
                    <a:pt x="747" y="157"/>
                  </a:lnTo>
                  <a:lnTo>
                    <a:pt x="741" y="157"/>
                  </a:lnTo>
                  <a:lnTo>
                    <a:pt x="734" y="158"/>
                  </a:lnTo>
                  <a:lnTo>
                    <a:pt x="727" y="161"/>
                  </a:lnTo>
                  <a:lnTo>
                    <a:pt x="718" y="163"/>
                  </a:lnTo>
                  <a:lnTo>
                    <a:pt x="710" y="167"/>
                  </a:lnTo>
                  <a:lnTo>
                    <a:pt x="703" y="171"/>
                  </a:lnTo>
                  <a:lnTo>
                    <a:pt x="696" y="176"/>
                  </a:lnTo>
                  <a:lnTo>
                    <a:pt x="689" y="181"/>
                  </a:lnTo>
                  <a:lnTo>
                    <a:pt x="683" y="187"/>
                  </a:lnTo>
                  <a:lnTo>
                    <a:pt x="677" y="193"/>
                  </a:lnTo>
                  <a:lnTo>
                    <a:pt x="672" y="199"/>
                  </a:lnTo>
                  <a:lnTo>
                    <a:pt x="668" y="205"/>
                  </a:lnTo>
                  <a:lnTo>
                    <a:pt x="666" y="211"/>
                  </a:lnTo>
                  <a:lnTo>
                    <a:pt x="664" y="215"/>
                  </a:lnTo>
                  <a:lnTo>
                    <a:pt x="664" y="220"/>
                  </a:lnTo>
                  <a:lnTo>
                    <a:pt x="662" y="224"/>
                  </a:lnTo>
                  <a:lnTo>
                    <a:pt x="660" y="229"/>
                  </a:lnTo>
                  <a:lnTo>
                    <a:pt x="656" y="232"/>
                  </a:lnTo>
                  <a:lnTo>
                    <a:pt x="653" y="236"/>
                  </a:lnTo>
                  <a:lnTo>
                    <a:pt x="648" y="238"/>
                  </a:lnTo>
                  <a:lnTo>
                    <a:pt x="642" y="239"/>
                  </a:lnTo>
                  <a:lnTo>
                    <a:pt x="636" y="240"/>
                  </a:lnTo>
                  <a:lnTo>
                    <a:pt x="630" y="239"/>
                  </a:lnTo>
                  <a:lnTo>
                    <a:pt x="623" y="237"/>
                  </a:lnTo>
                  <a:lnTo>
                    <a:pt x="617" y="232"/>
                  </a:lnTo>
                  <a:lnTo>
                    <a:pt x="611" y="227"/>
                  </a:lnTo>
                  <a:lnTo>
                    <a:pt x="606" y="223"/>
                  </a:lnTo>
                  <a:lnTo>
                    <a:pt x="597" y="209"/>
                  </a:lnTo>
                  <a:lnTo>
                    <a:pt x="590" y="198"/>
                  </a:lnTo>
                  <a:lnTo>
                    <a:pt x="585" y="192"/>
                  </a:lnTo>
                  <a:lnTo>
                    <a:pt x="582" y="187"/>
                  </a:lnTo>
                  <a:lnTo>
                    <a:pt x="577" y="185"/>
                  </a:lnTo>
                  <a:lnTo>
                    <a:pt x="572" y="182"/>
                  </a:lnTo>
                  <a:lnTo>
                    <a:pt x="568" y="181"/>
                  </a:lnTo>
                  <a:lnTo>
                    <a:pt x="564" y="181"/>
                  </a:lnTo>
                  <a:lnTo>
                    <a:pt x="559" y="182"/>
                  </a:lnTo>
                  <a:lnTo>
                    <a:pt x="554" y="183"/>
                  </a:lnTo>
                  <a:lnTo>
                    <a:pt x="545" y="190"/>
                  </a:lnTo>
                  <a:lnTo>
                    <a:pt x="534" y="199"/>
                  </a:lnTo>
                  <a:lnTo>
                    <a:pt x="523" y="208"/>
                  </a:lnTo>
                  <a:lnTo>
                    <a:pt x="515" y="217"/>
                  </a:lnTo>
                  <a:lnTo>
                    <a:pt x="511" y="219"/>
                  </a:lnTo>
                  <a:lnTo>
                    <a:pt x="508" y="221"/>
                  </a:lnTo>
                  <a:lnTo>
                    <a:pt x="504" y="224"/>
                  </a:lnTo>
                  <a:lnTo>
                    <a:pt x="501" y="225"/>
                  </a:lnTo>
                  <a:lnTo>
                    <a:pt x="492" y="226"/>
                  </a:lnTo>
                  <a:lnTo>
                    <a:pt x="485" y="227"/>
                  </a:lnTo>
                  <a:lnTo>
                    <a:pt x="482" y="227"/>
                  </a:lnTo>
                  <a:lnTo>
                    <a:pt x="479" y="231"/>
                  </a:lnTo>
                  <a:lnTo>
                    <a:pt x="477" y="236"/>
                  </a:lnTo>
                  <a:lnTo>
                    <a:pt x="476" y="242"/>
                  </a:lnTo>
                  <a:lnTo>
                    <a:pt x="475" y="256"/>
                  </a:lnTo>
                  <a:lnTo>
                    <a:pt x="473" y="269"/>
                  </a:lnTo>
                  <a:lnTo>
                    <a:pt x="471" y="276"/>
                  </a:lnTo>
                  <a:lnTo>
                    <a:pt x="467" y="282"/>
                  </a:lnTo>
                  <a:lnTo>
                    <a:pt x="461" y="288"/>
                  </a:lnTo>
                  <a:lnTo>
                    <a:pt x="456" y="293"/>
                  </a:lnTo>
                  <a:lnTo>
                    <a:pt x="442" y="301"/>
                  </a:lnTo>
                  <a:lnTo>
                    <a:pt x="433" y="306"/>
                  </a:lnTo>
                  <a:lnTo>
                    <a:pt x="425" y="309"/>
                  </a:lnTo>
                  <a:lnTo>
                    <a:pt x="417" y="312"/>
                  </a:lnTo>
                  <a:lnTo>
                    <a:pt x="415" y="314"/>
                  </a:lnTo>
                  <a:lnTo>
                    <a:pt x="413" y="318"/>
                  </a:lnTo>
                  <a:lnTo>
                    <a:pt x="412" y="320"/>
                  </a:lnTo>
                  <a:lnTo>
                    <a:pt x="410" y="325"/>
                  </a:lnTo>
                  <a:lnTo>
                    <a:pt x="410" y="328"/>
                  </a:lnTo>
                  <a:lnTo>
                    <a:pt x="409" y="331"/>
                  </a:lnTo>
                  <a:lnTo>
                    <a:pt x="408" y="333"/>
                  </a:lnTo>
                  <a:lnTo>
                    <a:pt x="406" y="334"/>
                  </a:lnTo>
                  <a:lnTo>
                    <a:pt x="400" y="334"/>
                  </a:lnTo>
                  <a:lnTo>
                    <a:pt x="394" y="333"/>
                  </a:lnTo>
                  <a:lnTo>
                    <a:pt x="387" y="331"/>
                  </a:lnTo>
                  <a:lnTo>
                    <a:pt x="382" y="330"/>
                  </a:lnTo>
                  <a:lnTo>
                    <a:pt x="379" y="331"/>
                  </a:lnTo>
                  <a:lnTo>
                    <a:pt x="378" y="333"/>
                  </a:lnTo>
                  <a:lnTo>
                    <a:pt x="377" y="337"/>
                  </a:lnTo>
                  <a:lnTo>
                    <a:pt x="376" y="343"/>
                  </a:lnTo>
                  <a:lnTo>
                    <a:pt x="376" y="349"/>
                  </a:lnTo>
                  <a:lnTo>
                    <a:pt x="377" y="355"/>
                  </a:lnTo>
                  <a:lnTo>
                    <a:pt x="378" y="360"/>
                  </a:lnTo>
                  <a:lnTo>
                    <a:pt x="381" y="365"/>
                  </a:lnTo>
                  <a:lnTo>
                    <a:pt x="383" y="370"/>
                  </a:lnTo>
                  <a:lnTo>
                    <a:pt x="387" y="372"/>
                  </a:lnTo>
                  <a:lnTo>
                    <a:pt x="390" y="375"/>
                  </a:lnTo>
                  <a:lnTo>
                    <a:pt x="395" y="375"/>
                  </a:lnTo>
                  <a:lnTo>
                    <a:pt x="400" y="375"/>
                  </a:lnTo>
                  <a:lnTo>
                    <a:pt x="403" y="376"/>
                  </a:lnTo>
                  <a:lnTo>
                    <a:pt x="406" y="378"/>
                  </a:lnTo>
                  <a:lnTo>
                    <a:pt x="408" y="382"/>
                  </a:lnTo>
                  <a:lnTo>
                    <a:pt x="410" y="389"/>
                  </a:lnTo>
                  <a:lnTo>
                    <a:pt x="415" y="397"/>
                  </a:lnTo>
                  <a:lnTo>
                    <a:pt x="419" y="404"/>
                  </a:lnTo>
                  <a:lnTo>
                    <a:pt x="421" y="412"/>
                  </a:lnTo>
                  <a:lnTo>
                    <a:pt x="422" y="421"/>
                  </a:lnTo>
                  <a:lnTo>
                    <a:pt x="421" y="433"/>
                  </a:lnTo>
                  <a:lnTo>
                    <a:pt x="422" y="440"/>
                  </a:lnTo>
                  <a:lnTo>
                    <a:pt x="423" y="447"/>
                  </a:lnTo>
                  <a:lnTo>
                    <a:pt x="426" y="453"/>
                  </a:lnTo>
                  <a:lnTo>
                    <a:pt x="429" y="459"/>
                  </a:lnTo>
                  <a:lnTo>
                    <a:pt x="435" y="470"/>
                  </a:lnTo>
                  <a:lnTo>
                    <a:pt x="440" y="480"/>
                  </a:lnTo>
                  <a:lnTo>
                    <a:pt x="441" y="486"/>
                  </a:lnTo>
                  <a:lnTo>
                    <a:pt x="440" y="491"/>
                  </a:lnTo>
                  <a:lnTo>
                    <a:pt x="438" y="496"/>
                  </a:lnTo>
                  <a:lnTo>
                    <a:pt x="435" y="501"/>
                  </a:lnTo>
                  <a:lnTo>
                    <a:pt x="428" y="511"/>
                  </a:lnTo>
                  <a:lnTo>
                    <a:pt x="420" y="522"/>
                  </a:lnTo>
                  <a:lnTo>
                    <a:pt x="413" y="535"/>
                  </a:lnTo>
                  <a:lnTo>
                    <a:pt x="407" y="551"/>
                  </a:lnTo>
                  <a:lnTo>
                    <a:pt x="401" y="564"/>
                  </a:lnTo>
                  <a:lnTo>
                    <a:pt x="395" y="574"/>
                  </a:lnTo>
                  <a:lnTo>
                    <a:pt x="388" y="583"/>
                  </a:lnTo>
                  <a:lnTo>
                    <a:pt x="378" y="591"/>
                  </a:lnTo>
                  <a:lnTo>
                    <a:pt x="373" y="595"/>
                  </a:lnTo>
                  <a:lnTo>
                    <a:pt x="369" y="598"/>
                  </a:lnTo>
                  <a:lnTo>
                    <a:pt x="365" y="599"/>
                  </a:lnTo>
                  <a:lnTo>
                    <a:pt x="360" y="601"/>
                  </a:lnTo>
                  <a:lnTo>
                    <a:pt x="352" y="601"/>
                  </a:lnTo>
                  <a:lnTo>
                    <a:pt x="345" y="602"/>
                  </a:lnTo>
                  <a:lnTo>
                    <a:pt x="337" y="604"/>
                  </a:lnTo>
                  <a:lnTo>
                    <a:pt x="326" y="608"/>
                  </a:lnTo>
                  <a:lnTo>
                    <a:pt x="314" y="612"/>
                  </a:lnTo>
                  <a:lnTo>
                    <a:pt x="302" y="616"/>
                  </a:lnTo>
                  <a:lnTo>
                    <a:pt x="288" y="621"/>
                  </a:lnTo>
                  <a:lnTo>
                    <a:pt x="272" y="626"/>
                  </a:lnTo>
                  <a:lnTo>
                    <a:pt x="264" y="630"/>
                  </a:lnTo>
                  <a:lnTo>
                    <a:pt x="256" y="636"/>
                  </a:lnTo>
                  <a:lnTo>
                    <a:pt x="247" y="645"/>
                  </a:lnTo>
                  <a:lnTo>
                    <a:pt x="240" y="653"/>
                  </a:lnTo>
                  <a:lnTo>
                    <a:pt x="228" y="671"/>
                  </a:lnTo>
                  <a:lnTo>
                    <a:pt x="221" y="683"/>
                  </a:lnTo>
                  <a:lnTo>
                    <a:pt x="220" y="688"/>
                  </a:lnTo>
                  <a:lnTo>
                    <a:pt x="219" y="694"/>
                  </a:lnTo>
                  <a:lnTo>
                    <a:pt x="218" y="702"/>
                  </a:lnTo>
                  <a:lnTo>
                    <a:pt x="218" y="709"/>
                  </a:lnTo>
                  <a:lnTo>
                    <a:pt x="217" y="723"/>
                  </a:lnTo>
                  <a:lnTo>
                    <a:pt x="214" y="734"/>
                  </a:lnTo>
                  <a:lnTo>
                    <a:pt x="213" y="738"/>
                  </a:lnTo>
                  <a:lnTo>
                    <a:pt x="212" y="743"/>
                  </a:lnTo>
                  <a:lnTo>
                    <a:pt x="211" y="748"/>
                  </a:lnTo>
                  <a:lnTo>
                    <a:pt x="212" y="753"/>
                  </a:lnTo>
                  <a:lnTo>
                    <a:pt x="212" y="759"/>
                  </a:lnTo>
                  <a:lnTo>
                    <a:pt x="214" y="762"/>
                  </a:lnTo>
                  <a:lnTo>
                    <a:pt x="215" y="767"/>
                  </a:lnTo>
                  <a:lnTo>
                    <a:pt x="219" y="769"/>
                  </a:lnTo>
                  <a:lnTo>
                    <a:pt x="224" y="775"/>
                  </a:lnTo>
                  <a:lnTo>
                    <a:pt x="226" y="782"/>
                  </a:lnTo>
                  <a:lnTo>
                    <a:pt x="228" y="792"/>
                  </a:lnTo>
                  <a:lnTo>
                    <a:pt x="230" y="804"/>
                  </a:lnTo>
                  <a:lnTo>
                    <a:pt x="231" y="810"/>
                  </a:lnTo>
                  <a:lnTo>
                    <a:pt x="233" y="816"/>
                  </a:lnTo>
                  <a:lnTo>
                    <a:pt x="237" y="820"/>
                  </a:lnTo>
                  <a:lnTo>
                    <a:pt x="240" y="825"/>
                  </a:lnTo>
                  <a:lnTo>
                    <a:pt x="249" y="835"/>
                  </a:lnTo>
                  <a:lnTo>
                    <a:pt x="256" y="842"/>
                  </a:lnTo>
                  <a:lnTo>
                    <a:pt x="258" y="845"/>
                  </a:lnTo>
                  <a:lnTo>
                    <a:pt x="259" y="850"/>
                  </a:lnTo>
                  <a:lnTo>
                    <a:pt x="261" y="855"/>
                  </a:lnTo>
                  <a:lnTo>
                    <a:pt x="259" y="860"/>
                  </a:lnTo>
                  <a:lnTo>
                    <a:pt x="256" y="869"/>
                  </a:lnTo>
                  <a:lnTo>
                    <a:pt x="252" y="879"/>
                  </a:lnTo>
                  <a:lnTo>
                    <a:pt x="251" y="882"/>
                  </a:lnTo>
                  <a:lnTo>
                    <a:pt x="249" y="886"/>
                  </a:lnTo>
                  <a:lnTo>
                    <a:pt x="247" y="888"/>
                  </a:lnTo>
                  <a:lnTo>
                    <a:pt x="245" y="888"/>
                  </a:lnTo>
                  <a:lnTo>
                    <a:pt x="243" y="888"/>
                  </a:lnTo>
                  <a:lnTo>
                    <a:pt x="240" y="887"/>
                  </a:lnTo>
                  <a:lnTo>
                    <a:pt x="238" y="885"/>
                  </a:lnTo>
                  <a:lnTo>
                    <a:pt x="236" y="881"/>
                  </a:lnTo>
                  <a:lnTo>
                    <a:pt x="232" y="879"/>
                  </a:lnTo>
                  <a:lnTo>
                    <a:pt x="228" y="876"/>
                  </a:lnTo>
                  <a:lnTo>
                    <a:pt x="225" y="876"/>
                  </a:lnTo>
                  <a:lnTo>
                    <a:pt x="221" y="876"/>
                  </a:lnTo>
                  <a:lnTo>
                    <a:pt x="218" y="879"/>
                  </a:lnTo>
                  <a:lnTo>
                    <a:pt x="214" y="882"/>
                  </a:lnTo>
                  <a:lnTo>
                    <a:pt x="211" y="886"/>
                  </a:lnTo>
                  <a:lnTo>
                    <a:pt x="208" y="892"/>
                  </a:lnTo>
                  <a:lnTo>
                    <a:pt x="201" y="906"/>
                  </a:lnTo>
                  <a:lnTo>
                    <a:pt x="193" y="924"/>
                  </a:lnTo>
                  <a:lnTo>
                    <a:pt x="189" y="935"/>
                  </a:lnTo>
                  <a:lnTo>
                    <a:pt x="186" y="944"/>
                  </a:lnTo>
                  <a:lnTo>
                    <a:pt x="183" y="954"/>
                  </a:lnTo>
                  <a:lnTo>
                    <a:pt x="182" y="962"/>
                  </a:lnTo>
                  <a:lnTo>
                    <a:pt x="181" y="969"/>
                  </a:lnTo>
                  <a:lnTo>
                    <a:pt x="182" y="974"/>
                  </a:lnTo>
                  <a:lnTo>
                    <a:pt x="182" y="977"/>
                  </a:lnTo>
                  <a:lnTo>
                    <a:pt x="184" y="980"/>
                  </a:lnTo>
                  <a:lnTo>
                    <a:pt x="186" y="982"/>
                  </a:lnTo>
                  <a:lnTo>
                    <a:pt x="189" y="983"/>
                  </a:lnTo>
                  <a:lnTo>
                    <a:pt x="193" y="983"/>
                  </a:lnTo>
                  <a:lnTo>
                    <a:pt x="196" y="983"/>
                  </a:lnTo>
                  <a:lnTo>
                    <a:pt x="205" y="984"/>
                  </a:lnTo>
                  <a:lnTo>
                    <a:pt x="211" y="987"/>
                  </a:lnTo>
                  <a:lnTo>
                    <a:pt x="213" y="989"/>
                  </a:lnTo>
                  <a:lnTo>
                    <a:pt x="214" y="992"/>
                  </a:lnTo>
                  <a:lnTo>
                    <a:pt x="214" y="995"/>
                  </a:lnTo>
                  <a:lnTo>
                    <a:pt x="213" y="1000"/>
                  </a:lnTo>
                  <a:lnTo>
                    <a:pt x="209" y="1009"/>
                  </a:lnTo>
                  <a:lnTo>
                    <a:pt x="203" y="1017"/>
                  </a:lnTo>
                  <a:lnTo>
                    <a:pt x="198" y="1025"/>
                  </a:lnTo>
                  <a:lnTo>
                    <a:pt x="189" y="1033"/>
                  </a:lnTo>
                  <a:lnTo>
                    <a:pt x="182" y="1045"/>
                  </a:lnTo>
                  <a:lnTo>
                    <a:pt x="175" y="1058"/>
                  </a:lnTo>
                  <a:lnTo>
                    <a:pt x="169" y="1072"/>
                  </a:lnTo>
                  <a:lnTo>
                    <a:pt x="161" y="1083"/>
                  </a:lnTo>
                  <a:lnTo>
                    <a:pt x="154" y="1090"/>
                  </a:lnTo>
                  <a:lnTo>
                    <a:pt x="145" y="1095"/>
                  </a:lnTo>
                  <a:lnTo>
                    <a:pt x="136" y="1099"/>
                  </a:lnTo>
                  <a:lnTo>
                    <a:pt x="121" y="1102"/>
                  </a:lnTo>
                  <a:lnTo>
                    <a:pt x="114" y="1105"/>
                  </a:lnTo>
                  <a:lnTo>
                    <a:pt x="107" y="1108"/>
                  </a:lnTo>
                  <a:lnTo>
                    <a:pt x="101" y="1110"/>
                  </a:lnTo>
                  <a:lnTo>
                    <a:pt x="97" y="1114"/>
                  </a:lnTo>
                  <a:lnTo>
                    <a:pt x="93" y="1118"/>
                  </a:lnTo>
                  <a:lnTo>
                    <a:pt x="91" y="1121"/>
                  </a:lnTo>
                  <a:lnTo>
                    <a:pt x="89" y="1125"/>
                  </a:lnTo>
                  <a:lnTo>
                    <a:pt x="88" y="1128"/>
                  </a:lnTo>
                  <a:lnTo>
                    <a:pt x="99" y="1143"/>
                  </a:lnTo>
                  <a:lnTo>
                    <a:pt x="113" y="1162"/>
                  </a:lnTo>
                  <a:lnTo>
                    <a:pt x="113" y="1164"/>
                  </a:lnTo>
                  <a:lnTo>
                    <a:pt x="113" y="1166"/>
                  </a:lnTo>
                  <a:lnTo>
                    <a:pt x="112" y="1167"/>
                  </a:lnTo>
                  <a:lnTo>
                    <a:pt x="111" y="1170"/>
                  </a:lnTo>
                  <a:lnTo>
                    <a:pt x="106" y="1172"/>
                  </a:lnTo>
                  <a:lnTo>
                    <a:pt x="101" y="1175"/>
                  </a:lnTo>
                  <a:lnTo>
                    <a:pt x="95" y="1177"/>
                  </a:lnTo>
                  <a:lnTo>
                    <a:pt x="89" y="1179"/>
                  </a:lnTo>
                  <a:lnTo>
                    <a:pt x="83" y="1183"/>
                  </a:lnTo>
                  <a:lnTo>
                    <a:pt x="80" y="1189"/>
                  </a:lnTo>
                  <a:lnTo>
                    <a:pt x="74" y="1203"/>
                  </a:lnTo>
                  <a:lnTo>
                    <a:pt x="69" y="1221"/>
                  </a:lnTo>
                  <a:lnTo>
                    <a:pt x="68" y="1229"/>
                  </a:lnTo>
                  <a:lnTo>
                    <a:pt x="67" y="1238"/>
                  </a:lnTo>
                  <a:lnTo>
                    <a:pt x="67" y="1246"/>
                  </a:lnTo>
                  <a:lnTo>
                    <a:pt x="68" y="1252"/>
                  </a:lnTo>
                  <a:lnTo>
                    <a:pt x="69" y="1258"/>
                  </a:lnTo>
                  <a:lnTo>
                    <a:pt x="69" y="1263"/>
                  </a:lnTo>
                  <a:lnTo>
                    <a:pt x="69" y="1267"/>
                  </a:lnTo>
                  <a:lnTo>
                    <a:pt x="68" y="1271"/>
                  </a:lnTo>
                  <a:lnTo>
                    <a:pt x="64" y="1278"/>
                  </a:lnTo>
                  <a:lnTo>
                    <a:pt x="60" y="1285"/>
                  </a:lnTo>
                  <a:lnTo>
                    <a:pt x="57" y="1296"/>
                  </a:lnTo>
                  <a:lnTo>
                    <a:pt x="56" y="1308"/>
                  </a:lnTo>
                  <a:lnTo>
                    <a:pt x="56" y="1320"/>
                  </a:lnTo>
                  <a:lnTo>
                    <a:pt x="53" y="1330"/>
                  </a:lnTo>
                  <a:lnTo>
                    <a:pt x="50" y="1341"/>
                  </a:lnTo>
                  <a:lnTo>
                    <a:pt x="50" y="1353"/>
                  </a:lnTo>
                  <a:lnTo>
                    <a:pt x="50" y="1359"/>
                  </a:lnTo>
                  <a:lnTo>
                    <a:pt x="49" y="1365"/>
                  </a:lnTo>
                  <a:lnTo>
                    <a:pt x="49" y="1371"/>
                  </a:lnTo>
                  <a:lnTo>
                    <a:pt x="47" y="1376"/>
                  </a:lnTo>
                  <a:lnTo>
                    <a:pt x="39" y="1385"/>
                  </a:lnTo>
                  <a:lnTo>
                    <a:pt x="30" y="1395"/>
                  </a:lnTo>
                  <a:lnTo>
                    <a:pt x="19" y="1404"/>
                  </a:lnTo>
                  <a:lnTo>
                    <a:pt x="7" y="1414"/>
                  </a:lnTo>
                  <a:lnTo>
                    <a:pt x="3" y="1419"/>
                  </a:lnTo>
                  <a:lnTo>
                    <a:pt x="0" y="1425"/>
                  </a:lnTo>
                  <a:lnTo>
                    <a:pt x="0" y="1433"/>
                  </a:lnTo>
                  <a:lnTo>
                    <a:pt x="0" y="1440"/>
                  </a:lnTo>
                  <a:lnTo>
                    <a:pt x="3" y="1447"/>
                  </a:lnTo>
                  <a:lnTo>
                    <a:pt x="6" y="1454"/>
                  </a:lnTo>
                  <a:lnTo>
                    <a:pt x="11" y="1460"/>
                  </a:lnTo>
                  <a:lnTo>
                    <a:pt x="17" y="1465"/>
                  </a:lnTo>
                  <a:lnTo>
                    <a:pt x="22" y="1469"/>
                  </a:lnTo>
                  <a:lnTo>
                    <a:pt x="25" y="1473"/>
                  </a:lnTo>
                  <a:lnTo>
                    <a:pt x="28" y="1478"/>
                  </a:lnTo>
                  <a:lnTo>
                    <a:pt x="28" y="1481"/>
                  </a:lnTo>
                  <a:lnTo>
                    <a:pt x="26" y="1485"/>
                  </a:lnTo>
                  <a:lnTo>
                    <a:pt x="23" y="1488"/>
                  </a:lnTo>
                  <a:lnTo>
                    <a:pt x="19" y="1493"/>
                  </a:lnTo>
                  <a:lnTo>
                    <a:pt x="14" y="1498"/>
                  </a:lnTo>
                  <a:lnTo>
                    <a:pt x="12" y="1500"/>
                  </a:lnTo>
                  <a:lnTo>
                    <a:pt x="11" y="1504"/>
                  </a:lnTo>
                  <a:lnTo>
                    <a:pt x="10" y="1507"/>
                  </a:lnTo>
                  <a:lnTo>
                    <a:pt x="10" y="1510"/>
                  </a:lnTo>
                  <a:lnTo>
                    <a:pt x="11" y="1517"/>
                  </a:lnTo>
                  <a:lnTo>
                    <a:pt x="13" y="1524"/>
                  </a:lnTo>
                  <a:lnTo>
                    <a:pt x="18" y="1530"/>
                  </a:lnTo>
                  <a:lnTo>
                    <a:pt x="24" y="1536"/>
                  </a:lnTo>
                  <a:lnTo>
                    <a:pt x="31" y="1540"/>
                  </a:lnTo>
                  <a:lnTo>
                    <a:pt x="38" y="1542"/>
                  </a:lnTo>
                  <a:lnTo>
                    <a:pt x="51" y="1544"/>
                  </a:lnTo>
                  <a:lnTo>
                    <a:pt x="62" y="1549"/>
                  </a:lnTo>
                  <a:lnTo>
                    <a:pt x="72" y="1554"/>
                  </a:lnTo>
                  <a:lnTo>
                    <a:pt x="80" y="1561"/>
                  </a:lnTo>
                  <a:lnTo>
                    <a:pt x="85" y="1564"/>
                  </a:lnTo>
                  <a:lnTo>
                    <a:pt x="91" y="1566"/>
                  </a:lnTo>
                  <a:lnTo>
                    <a:pt x="98" y="1568"/>
                  </a:lnTo>
                  <a:lnTo>
                    <a:pt x="104" y="1568"/>
                  </a:lnTo>
                  <a:lnTo>
                    <a:pt x="119" y="1569"/>
                  </a:lnTo>
                  <a:lnTo>
                    <a:pt x="133" y="1568"/>
                  </a:lnTo>
                  <a:lnTo>
                    <a:pt x="145" y="1569"/>
                  </a:lnTo>
                  <a:lnTo>
                    <a:pt x="154" y="1572"/>
                  </a:lnTo>
                  <a:lnTo>
                    <a:pt x="161" y="1575"/>
                  </a:lnTo>
                  <a:lnTo>
                    <a:pt x="165" y="1581"/>
                  </a:lnTo>
                  <a:lnTo>
                    <a:pt x="171" y="1586"/>
                  </a:lnTo>
                  <a:lnTo>
                    <a:pt x="176" y="1588"/>
                  </a:lnTo>
                  <a:lnTo>
                    <a:pt x="182" y="1589"/>
                  </a:lnTo>
                  <a:lnTo>
                    <a:pt x="188" y="1588"/>
                  </a:lnTo>
                  <a:lnTo>
                    <a:pt x="199" y="1578"/>
                  </a:lnTo>
                  <a:lnTo>
                    <a:pt x="213" y="1562"/>
                  </a:lnTo>
                  <a:lnTo>
                    <a:pt x="223" y="1557"/>
                  </a:lnTo>
                  <a:lnTo>
                    <a:pt x="228" y="1555"/>
                  </a:lnTo>
                  <a:lnTo>
                    <a:pt x="230" y="1556"/>
                  </a:lnTo>
                  <a:lnTo>
                    <a:pt x="231" y="1557"/>
                  </a:lnTo>
                  <a:lnTo>
                    <a:pt x="232" y="1560"/>
                  </a:lnTo>
                  <a:lnTo>
                    <a:pt x="231" y="1562"/>
                  </a:lnTo>
                  <a:lnTo>
                    <a:pt x="224" y="1572"/>
                  </a:lnTo>
                  <a:lnTo>
                    <a:pt x="214" y="1581"/>
                  </a:lnTo>
                  <a:lnTo>
                    <a:pt x="213" y="1584"/>
                  </a:lnTo>
                  <a:lnTo>
                    <a:pt x="214" y="1586"/>
                  </a:lnTo>
                  <a:lnTo>
                    <a:pt x="217" y="1588"/>
                  </a:lnTo>
                  <a:lnTo>
                    <a:pt x="220" y="1592"/>
                  </a:lnTo>
                  <a:lnTo>
                    <a:pt x="231" y="1598"/>
                  </a:lnTo>
                  <a:lnTo>
                    <a:pt x="242" y="1605"/>
                  </a:lnTo>
                  <a:lnTo>
                    <a:pt x="251" y="1612"/>
                  </a:lnTo>
                  <a:lnTo>
                    <a:pt x="258" y="1620"/>
                  </a:lnTo>
                  <a:lnTo>
                    <a:pt x="263" y="1629"/>
                  </a:lnTo>
                  <a:lnTo>
                    <a:pt x="265" y="1638"/>
                  </a:lnTo>
                  <a:lnTo>
                    <a:pt x="269" y="1648"/>
                  </a:lnTo>
                  <a:lnTo>
                    <a:pt x="271" y="1655"/>
                  </a:lnTo>
                  <a:lnTo>
                    <a:pt x="274" y="1658"/>
                  </a:lnTo>
                  <a:lnTo>
                    <a:pt x="276" y="1661"/>
                  </a:lnTo>
                  <a:lnTo>
                    <a:pt x="278" y="1662"/>
                  </a:lnTo>
                  <a:lnTo>
                    <a:pt x="283" y="1662"/>
                  </a:lnTo>
                  <a:lnTo>
                    <a:pt x="289" y="1661"/>
                  </a:lnTo>
                  <a:lnTo>
                    <a:pt x="294" y="1660"/>
                  </a:lnTo>
                  <a:lnTo>
                    <a:pt x="300" y="1656"/>
                  </a:lnTo>
                  <a:lnTo>
                    <a:pt x="307" y="1651"/>
                  </a:lnTo>
                  <a:lnTo>
                    <a:pt x="318" y="1645"/>
                  </a:lnTo>
                  <a:lnTo>
                    <a:pt x="330" y="1641"/>
                  </a:lnTo>
                  <a:lnTo>
                    <a:pt x="341" y="1637"/>
                  </a:lnTo>
                  <a:lnTo>
                    <a:pt x="353" y="1633"/>
                  </a:lnTo>
                  <a:lnTo>
                    <a:pt x="365" y="1631"/>
                  </a:lnTo>
                  <a:lnTo>
                    <a:pt x="375" y="1629"/>
                  </a:lnTo>
                  <a:lnTo>
                    <a:pt x="379" y="1627"/>
                  </a:lnTo>
                  <a:lnTo>
                    <a:pt x="383" y="1627"/>
                  </a:lnTo>
                  <a:lnTo>
                    <a:pt x="385" y="1629"/>
                  </a:lnTo>
                  <a:lnTo>
                    <a:pt x="387" y="1630"/>
                  </a:lnTo>
                  <a:lnTo>
                    <a:pt x="388" y="1636"/>
                  </a:lnTo>
                  <a:lnTo>
                    <a:pt x="387" y="1643"/>
                  </a:lnTo>
                  <a:lnTo>
                    <a:pt x="383" y="1652"/>
                  </a:lnTo>
                  <a:lnTo>
                    <a:pt x="379" y="1664"/>
                  </a:lnTo>
                  <a:lnTo>
                    <a:pt x="378" y="1670"/>
                  </a:lnTo>
                  <a:lnTo>
                    <a:pt x="377" y="1676"/>
                  </a:lnTo>
                  <a:lnTo>
                    <a:pt x="377" y="1682"/>
                  </a:lnTo>
                  <a:lnTo>
                    <a:pt x="378" y="1687"/>
                  </a:lnTo>
                  <a:lnTo>
                    <a:pt x="381" y="1692"/>
                  </a:lnTo>
                  <a:lnTo>
                    <a:pt x="382" y="1695"/>
                  </a:lnTo>
                  <a:lnTo>
                    <a:pt x="385" y="1698"/>
                  </a:lnTo>
                  <a:lnTo>
                    <a:pt x="389" y="1699"/>
                  </a:lnTo>
                  <a:lnTo>
                    <a:pt x="396" y="1701"/>
                  </a:lnTo>
                  <a:lnTo>
                    <a:pt x="401" y="1704"/>
                  </a:lnTo>
                  <a:lnTo>
                    <a:pt x="404" y="1708"/>
                  </a:lnTo>
                  <a:lnTo>
                    <a:pt x="407" y="1715"/>
                  </a:lnTo>
                  <a:lnTo>
                    <a:pt x="409" y="1725"/>
                  </a:lnTo>
                  <a:lnTo>
                    <a:pt x="410" y="1733"/>
                  </a:lnTo>
                  <a:lnTo>
                    <a:pt x="412" y="1738"/>
                  </a:lnTo>
                  <a:lnTo>
                    <a:pt x="414" y="1742"/>
                  </a:lnTo>
                  <a:lnTo>
                    <a:pt x="415" y="1744"/>
                  </a:lnTo>
                  <a:lnTo>
                    <a:pt x="419" y="1746"/>
                  </a:lnTo>
                  <a:lnTo>
                    <a:pt x="423" y="1750"/>
                  </a:lnTo>
                  <a:lnTo>
                    <a:pt x="428" y="1753"/>
                  </a:lnTo>
                  <a:lnTo>
                    <a:pt x="432" y="1761"/>
                  </a:lnTo>
                  <a:lnTo>
                    <a:pt x="434" y="1774"/>
                  </a:lnTo>
                  <a:lnTo>
                    <a:pt x="436" y="1782"/>
                  </a:lnTo>
                  <a:lnTo>
                    <a:pt x="438" y="1788"/>
                  </a:lnTo>
                  <a:lnTo>
                    <a:pt x="440" y="1794"/>
                  </a:lnTo>
                  <a:lnTo>
                    <a:pt x="444" y="1800"/>
                  </a:lnTo>
                  <a:lnTo>
                    <a:pt x="450" y="1808"/>
                  </a:lnTo>
                  <a:lnTo>
                    <a:pt x="458" y="1816"/>
                  </a:lnTo>
                  <a:lnTo>
                    <a:pt x="463" y="1821"/>
                  </a:lnTo>
                  <a:lnTo>
                    <a:pt x="466" y="1825"/>
                  </a:lnTo>
                  <a:lnTo>
                    <a:pt x="469" y="1830"/>
                  </a:lnTo>
                  <a:lnTo>
                    <a:pt x="470" y="1833"/>
                  </a:lnTo>
                  <a:lnTo>
                    <a:pt x="470" y="1838"/>
                  </a:lnTo>
                  <a:lnTo>
                    <a:pt x="469" y="1843"/>
                  </a:lnTo>
                  <a:lnTo>
                    <a:pt x="466" y="1846"/>
                  </a:lnTo>
                  <a:lnTo>
                    <a:pt x="461" y="1851"/>
                  </a:lnTo>
                  <a:lnTo>
                    <a:pt x="457" y="1856"/>
                  </a:lnTo>
                  <a:lnTo>
                    <a:pt x="453" y="1862"/>
                  </a:lnTo>
                  <a:lnTo>
                    <a:pt x="452" y="1868"/>
                  </a:lnTo>
                  <a:lnTo>
                    <a:pt x="451" y="1874"/>
                  </a:lnTo>
                  <a:lnTo>
                    <a:pt x="451" y="1879"/>
                  </a:lnTo>
                  <a:lnTo>
                    <a:pt x="452" y="1884"/>
                  </a:lnTo>
                  <a:lnTo>
                    <a:pt x="453" y="1890"/>
                  </a:lnTo>
                  <a:lnTo>
                    <a:pt x="456" y="1895"/>
                  </a:lnTo>
                  <a:lnTo>
                    <a:pt x="461" y="1903"/>
                  </a:lnTo>
                  <a:lnTo>
                    <a:pt x="465" y="1912"/>
                  </a:lnTo>
                  <a:lnTo>
                    <a:pt x="467" y="1922"/>
                  </a:lnTo>
                  <a:lnTo>
                    <a:pt x="469" y="1933"/>
                  </a:lnTo>
                  <a:lnTo>
                    <a:pt x="469" y="1939"/>
                  </a:lnTo>
                  <a:lnTo>
                    <a:pt x="470" y="1945"/>
                  </a:lnTo>
                  <a:lnTo>
                    <a:pt x="472" y="1951"/>
                  </a:lnTo>
                  <a:lnTo>
                    <a:pt x="475" y="1958"/>
                  </a:lnTo>
                  <a:lnTo>
                    <a:pt x="482" y="1971"/>
                  </a:lnTo>
                  <a:lnTo>
                    <a:pt x="492" y="1985"/>
                  </a:lnTo>
                  <a:lnTo>
                    <a:pt x="498" y="1992"/>
                  </a:lnTo>
                  <a:lnTo>
                    <a:pt x="502" y="2001"/>
                  </a:lnTo>
                  <a:lnTo>
                    <a:pt x="505" y="2009"/>
                  </a:lnTo>
                  <a:lnTo>
                    <a:pt x="508" y="2017"/>
                  </a:lnTo>
                  <a:lnTo>
                    <a:pt x="510" y="2024"/>
                  </a:lnTo>
                  <a:lnTo>
                    <a:pt x="513" y="2032"/>
                  </a:lnTo>
                  <a:lnTo>
                    <a:pt x="515" y="2039"/>
                  </a:lnTo>
                  <a:lnTo>
                    <a:pt x="519" y="2045"/>
                  </a:lnTo>
                  <a:lnTo>
                    <a:pt x="526" y="2051"/>
                  </a:lnTo>
                  <a:lnTo>
                    <a:pt x="534" y="2057"/>
                  </a:lnTo>
                  <a:lnTo>
                    <a:pt x="543" y="2060"/>
                  </a:lnTo>
                  <a:lnTo>
                    <a:pt x="555" y="2064"/>
                  </a:lnTo>
                  <a:lnTo>
                    <a:pt x="558" y="2063"/>
                  </a:lnTo>
                  <a:lnTo>
                    <a:pt x="560" y="2061"/>
                  </a:lnTo>
                  <a:lnTo>
                    <a:pt x="561" y="2060"/>
                  </a:lnTo>
                  <a:lnTo>
                    <a:pt x="562" y="2059"/>
                  </a:lnTo>
                  <a:lnTo>
                    <a:pt x="564" y="2057"/>
                  </a:lnTo>
                  <a:lnTo>
                    <a:pt x="564" y="2053"/>
                  </a:lnTo>
                  <a:lnTo>
                    <a:pt x="564" y="2047"/>
                  </a:lnTo>
                  <a:lnTo>
                    <a:pt x="561" y="2042"/>
                  </a:lnTo>
                  <a:lnTo>
                    <a:pt x="559" y="2040"/>
                  </a:lnTo>
                  <a:lnTo>
                    <a:pt x="555" y="2038"/>
                  </a:lnTo>
                  <a:lnTo>
                    <a:pt x="553" y="2034"/>
                  </a:lnTo>
                  <a:lnTo>
                    <a:pt x="551" y="2030"/>
                  </a:lnTo>
                  <a:lnTo>
                    <a:pt x="549" y="2026"/>
                  </a:lnTo>
                  <a:lnTo>
                    <a:pt x="552" y="2021"/>
                  </a:lnTo>
                  <a:lnTo>
                    <a:pt x="553" y="2020"/>
                  </a:lnTo>
                  <a:lnTo>
                    <a:pt x="555" y="2019"/>
                  </a:lnTo>
                  <a:lnTo>
                    <a:pt x="559" y="2017"/>
                  </a:lnTo>
                  <a:lnTo>
                    <a:pt x="561" y="2017"/>
                  </a:lnTo>
                  <a:lnTo>
                    <a:pt x="565" y="2019"/>
                  </a:lnTo>
                  <a:lnTo>
                    <a:pt x="568" y="2020"/>
                  </a:lnTo>
                  <a:lnTo>
                    <a:pt x="572" y="2021"/>
                  </a:lnTo>
                  <a:lnTo>
                    <a:pt x="574" y="2023"/>
                  </a:lnTo>
                  <a:lnTo>
                    <a:pt x="578" y="2027"/>
                  </a:lnTo>
                  <a:lnTo>
                    <a:pt x="584" y="2030"/>
                  </a:lnTo>
                  <a:lnTo>
                    <a:pt x="587" y="2033"/>
                  </a:lnTo>
                  <a:lnTo>
                    <a:pt x="592" y="2034"/>
                  </a:lnTo>
                  <a:lnTo>
                    <a:pt x="597" y="2034"/>
                  </a:lnTo>
                  <a:lnTo>
                    <a:pt x="602" y="2033"/>
                  </a:lnTo>
                  <a:lnTo>
                    <a:pt x="604" y="2032"/>
                  </a:lnTo>
                  <a:lnTo>
                    <a:pt x="606" y="2030"/>
                  </a:lnTo>
                  <a:lnTo>
                    <a:pt x="608" y="2028"/>
                  </a:lnTo>
                  <a:lnTo>
                    <a:pt x="608" y="2026"/>
                  </a:lnTo>
                  <a:lnTo>
                    <a:pt x="608" y="2021"/>
                  </a:lnTo>
                  <a:lnTo>
                    <a:pt x="608" y="2015"/>
                  </a:lnTo>
                  <a:lnTo>
                    <a:pt x="603" y="2004"/>
                  </a:lnTo>
                  <a:lnTo>
                    <a:pt x="599" y="1996"/>
                  </a:lnTo>
                  <a:lnTo>
                    <a:pt x="598" y="1994"/>
                  </a:lnTo>
                  <a:lnTo>
                    <a:pt x="598" y="1991"/>
                  </a:lnTo>
                  <a:lnTo>
                    <a:pt x="598" y="1988"/>
                  </a:lnTo>
                  <a:lnTo>
                    <a:pt x="601" y="1985"/>
                  </a:lnTo>
                  <a:lnTo>
                    <a:pt x="602" y="1983"/>
                  </a:lnTo>
                  <a:lnTo>
                    <a:pt x="605" y="1982"/>
                  </a:lnTo>
                  <a:lnTo>
                    <a:pt x="610" y="1982"/>
                  </a:lnTo>
                  <a:lnTo>
                    <a:pt x="616" y="1983"/>
                  </a:lnTo>
                  <a:lnTo>
                    <a:pt x="621" y="1985"/>
                  </a:lnTo>
                  <a:lnTo>
                    <a:pt x="626" y="1985"/>
                  </a:lnTo>
                  <a:lnTo>
                    <a:pt x="628" y="1984"/>
                  </a:lnTo>
                  <a:lnTo>
                    <a:pt x="630" y="1983"/>
                  </a:lnTo>
                  <a:lnTo>
                    <a:pt x="633" y="1980"/>
                  </a:lnTo>
                  <a:lnTo>
                    <a:pt x="635" y="1979"/>
                  </a:lnTo>
                  <a:lnTo>
                    <a:pt x="639" y="1978"/>
                  </a:lnTo>
                  <a:lnTo>
                    <a:pt x="643" y="1977"/>
                  </a:lnTo>
                  <a:lnTo>
                    <a:pt x="654" y="1977"/>
                  </a:lnTo>
                  <a:lnTo>
                    <a:pt x="665" y="1976"/>
                  </a:lnTo>
                  <a:lnTo>
                    <a:pt x="669" y="1975"/>
                  </a:lnTo>
                  <a:lnTo>
                    <a:pt x="674" y="1972"/>
                  </a:lnTo>
                  <a:lnTo>
                    <a:pt x="678" y="1970"/>
                  </a:lnTo>
                  <a:lnTo>
                    <a:pt x="681" y="1965"/>
                  </a:lnTo>
                  <a:lnTo>
                    <a:pt x="685" y="1957"/>
                  </a:lnTo>
                  <a:lnTo>
                    <a:pt x="689" y="1951"/>
                  </a:lnTo>
                  <a:lnTo>
                    <a:pt x="689" y="1947"/>
                  </a:lnTo>
                  <a:lnTo>
                    <a:pt x="689" y="1945"/>
                  </a:lnTo>
                  <a:lnTo>
                    <a:pt x="687" y="1942"/>
                  </a:lnTo>
                  <a:lnTo>
                    <a:pt x="686" y="1941"/>
                  </a:lnTo>
                  <a:lnTo>
                    <a:pt x="671" y="1933"/>
                  </a:lnTo>
                  <a:lnTo>
                    <a:pt x="653" y="1922"/>
                  </a:lnTo>
                  <a:lnTo>
                    <a:pt x="652" y="1920"/>
                  </a:lnTo>
                  <a:lnTo>
                    <a:pt x="650" y="1919"/>
                  </a:lnTo>
                  <a:lnTo>
                    <a:pt x="652" y="1916"/>
                  </a:lnTo>
                  <a:lnTo>
                    <a:pt x="653" y="1915"/>
                  </a:lnTo>
                  <a:lnTo>
                    <a:pt x="658" y="1914"/>
                  </a:lnTo>
                  <a:lnTo>
                    <a:pt x="667" y="1914"/>
                  </a:lnTo>
                  <a:lnTo>
                    <a:pt x="680" y="1916"/>
                  </a:lnTo>
                  <a:lnTo>
                    <a:pt x="697" y="1919"/>
                  </a:lnTo>
                  <a:lnTo>
                    <a:pt x="712" y="1922"/>
                  </a:lnTo>
                  <a:lnTo>
                    <a:pt x="723" y="1926"/>
                  </a:lnTo>
                  <a:lnTo>
                    <a:pt x="730" y="1931"/>
                  </a:lnTo>
                  <a:lnTo>
                    <a:pt x="736" y="1938"/>
                  </a:lnTo>
                  <a:lnTo>
                    <a:pt x="740" y="1946"/>
                  </a:lnTo>
                  <a:lnTo>
                    <a:pt x="742" y="1956"/>
                  </a:lnTo>
                  <a:lnTo>
                    <a:pt x="741" y="1964"/>
                  </a:lnTo>
                  <a:lnTo>
                    <a:pt x="737" y="1975"/>
                  </a:lnTo>
                  <a:lnTo>
                    <a:pt x="732" y="1985"/>
                  </a:lnTo>
                  <a:lnTo>
                    <a:pt x="728" y="1995"/>
                  </a:lnTo>
                  <a:lnTo>
                    <a:pt x="727" y="2000"/>
                  </a:lnTo>
                  <a:lnTo>
                    <a:pt x="728" y="2004"/>
                  </a:lnTo>
                  <a:lnTo>
                    <a:pt x="729" y="2008"/>
                  </a:lnTo>
                  <a:lnTo>
                    <a:pt x="730" y="2009"/>
                  </a:lnTo>
                  <a:lnTo>
                    <a:pt x="732" y="2010"/>
                  </a:lnTo>
                  <a:lnTo>
                    <a:pt x="736" y="2009"/>
                  </a:lnTo>
                  <a:lnTo>
                    <a:pt x="741" y="2007"/>
                  </a:lnTo>
                  <a:lnTo>
                    <a:pt x="746" y="2003"/>
                  </a:lnTo>
                  <a:lnTo>
                    <a:pt x="750" y="1998"/>
                  </a:lnTo>
                  <a:lnTo>
                    <a:pt x="755" y="1994"/>
                  </a:lnTo>
                  <a:lnTo>
                    <a:pt x="757" y="1988"/>
                  </a:lnTo>
                  <a:lnTo>
                    <a:pt x="760" y="1980"/>
                  </a:lnTo>
                  <a:lnTo>
                    <a:pt x="760" y="1973"/>
                  </a:lnTo>
                  <a:lnTo>
                    <a:pt x="760" y="1965"/>
                  </a:lnTo>
                  <a:lnTo>
                    <a:pt x="759" y="1957"/>
                  </a:lnTo>
                  <a:lnTo>
                    <a:pt x="756" y="1948"/>
                  </a:lnTo>
                  <a:lnTo>
                    <a:pt x="755" y="1940"/>
                  </a:lnTo>
                  <a:lnTo>
                    <a:pt x="753" y="1932"/>
                  </a:lnTo>
                  <a:lnTo>
                    <a:pt x="753" y="1925"/>
                  </a:lnTo>
                  <a:lnTo>
                    <a:pt x="753" y="1919"/>
                  </a:lnTo>
                  <a:lnTo>
                    <a:pt x="755" y="1908"/>
                  </a:lnTo>
                  <a:lnTo>
                    <a:pt x="756" y="1896"/>
                  </a:lnTo>
                  <a:lnTo>
                    <a:pt x="757" y="1884"/>
                  </a:lnTo>
                  <a:lnTo>
                    <a:pt x="760" y="1877"/>
                  </a:lnTo>
                  <a:lnTo>
                    <a:pt x="765" y="1875"/>
                  </a:lnTo>
                  <a:lnTo>
                    <a:pt x="775" y="1872"/>
                  </a:lnTo>
                  <a:lnTo>
                    <a:pt x="780" y="1871"/>
                  </a:lnTo>
                  <a:lnTo>
                    <a:pt x="785" y="1871"/>
                  </a:lnTo>
                  <a:lnTo>
                    <a:pt x="790" y="1872"/>
                  </a:lnTo>
                  <a:lnTo>
                    <a:pt x="791" y="1874"/>
                  </a:lnTo>
                  <a:lnTo>
                    <a:pt x="792" y="1876"/>
                  </a:lnTo>
                  <a:lnTo>
                    <a:pt x="792" y="1879"/>
                  </a:lnTo>
                  <a:lnTo>
                    <a:pt x="791" y="1884"/>
                  </a:lnTo>
                  <a:lnTo>
                    <a:pt x="788" y="1889"/>
                  </a:lnTo>
                  <a:lnTo>
                    <a:pt x="785" y="1896"/>
                  </a:lnTo>
                  <a:lnTo>
                    <a:pt x="780" y="1903"/>
                  </a:lnTo>
                  <a:lnTo>
                    <a:pt x="776" y="1912"/>
                  </a:lnTo>
                  <a:lnTo>
                    <a:pt x="775" y="1921"/>
                  </a:lnTo>
                  <a:lnTo>
                    <a:pt x="775" y="1923"/>
                  </a:lnTo>
                  <a:lnTo>
                    <a:pt x="778" y="1926"/>
                  </a:lnTo>
                  <a:lnTo>
                    <a:pt x="780" y="1928"/>
                  </a:lnTo>
                  <a:lnTo>
                    <a:pt x="782" y="1928"/>
                  </a:lnTo>
                  <a:lnTo>
                    <a:pt x="786" y="1928"/>
                  </a:lnTo>
                  <a:lnTo>
                    <a:pt x="790" y="1927"/>
                  </a:lnTo>
                  <a:lnTo>
                    <a:pt x="792" y="1923"/>
                  </a:lnTo>
                  <a:lnTo>
                    <a:pt x="794" y="1919"/>
                  </a:lnTo>
                  <a:lnTo>
                    <a:pt x="799" y="1908"/>
                  </a:lnTo>
                  <a:lnTo>
                    <a:pt x="806" y="1898"/>
                  </a:lnTo>
                  <a:lnTo>
                    <a:pt x="815" y="1890"/>
                  </a:lnTo>
                  <a:lnTo>
                    <a:pt x="823" y="1883"/>
                  </a:lnTo>
                  <a:lnTo>
                    <a:pt x="830" y="1877"/>
                  </a:lnTo>
                  <a:lnTo>
                    <a:pt x="836" y="1872"/>
                  </a:lnTo>
                  <a:lnTo>
                    <a:pt x="841" y="1868"/>
                  </a:lnTo>
                  <a:lnTo>
                    <a:pt x="842" y="1865"/>
                  </a:lnTo>
                  <a:lnTo>
                    <a:pt x="841" y="1849"/>
                  </a:lnTo>
                  <a:lnTo>
                    <a:pt x="841" y="1834"/>
                  </a:lnTo>
                  <a:lnTo>
                    <a:pt x="843" y="1822"/>
                  </a:lnTo>
                  <a:lnTo>
                    <a:pt x="845" y="1812"/>
                  </a:lnTo>
                  <a:lnTo>
                    <a:pt x="849" y="1805"/>
                  </a:lnTo>
                  <a:lnTo>
                    <a:pt x="854" y="1799"/>
                  </a:lnTo>
                  <a:lnTo>
                    <a:pt x="860" y="1794"/>
                  </a:lnTo>
                  <a:lnTo>
                    <a:pt x="867" y="1790"/>
                  </a:lnTo>
                  <a:lnTo>
                    <a:pt x="879" y="1789"/>
                  </a:lnTo>
                  <a:lnTo>
                    <a:pt x="892" y="1788"/>
                  </a:lnTo>
                  <a:lnTo>
                    <a:pt x="899" y="1787"/>
                  </a:lnTo>
                  <a:lnTo>
                    <a:pt x="907" y="1784"/>
                  </a:lnTo>
                  <a:lnTo>
                    <a:pt x="914" y="1781"/>
                  </a:lnTo>
                  <a:lnTo>
                    <a:pt x="921" y="1775"/>
                  </a:lnTo>
                  <a:lnTo>
                    <a:pt x="925" y="1771"/>
                  </a:lnTo>
                  <a:lnTo>
                    <a:pt x="927" y="1768"/>
                  </a:lnTo>
                  <a:lnTo>
                    <a:pt x="927" y="1763"/>
                  </a:lnTo>
                  <a:lnTo>
                    <a:pt x="927" y="1758"/>
                  </a:lnTo>
                  <a:lnTo>
                    <a:pt x="925" y="1748"/>
                  </a:lnTo>
                  <a:lnTo>
                    <a:pt x="920" y="1737"/>
                  </a:lnTo>
                  <a:lnTo>
                    <a:pt x="917" y="1734"/>
                  </a:lnTo>
                  <a:lnTo>
                    <a:pt x="910" y="1730"/>
                  </a:lnTo>
                  <a:lnTo>
                    <a:pt x="899" y="1725"/>
                  </a:lnTo>
                  <a:lnTo>
                    <a:pt x="886" y="1721"/>
                  </a:lnTo>
                  <a:lnTo>
                    <a:pt x="872" y="1718"/>
                  </a:lnTo>
                  <a:lnTo>
                    <a:pt x="856" y="1715"/>
                  </a:lnTo>
                  <a:lnTo>
                    <a:pt x="842" y="1714"/>
                  </a:lnTo>
                  <a:lnTo>
                    <a:pt x="829" y="1715"/>
                  </a:lnTo>
                  <a:lnTo>
                    <a:pt x="822" y="1717"/>
                  </a:lnTo>
                  <a:lnTo>
                    <a:pt x="816" y="1717"/>
                  </a:lnTo>
                  <a:lnTo>
                    <a:pt x="811" y="1715"/>
                  </a:lnTo>
                  <a:lnTo>
                    <a:pt x="807" y="1714"/>
                  </a:lnTo>
                  <a:lnTo>
                    <a:pt x="805" y="1712"/>
                  </a:lnTo>
                  <a:lnTo>
                    <a:pt x="804" y="1709"/>
                  </a:lnTo>
                  <a:lnTo>
                    <a:pt x="805" y="1706"/>
                  </a:lnTo>
                  <a:lnTo>
                    <a:pt x="806" y="1702"/>
                  </a:lnTo>
                  <a:lnTo>
                    <a:pt x="807" y="1698"/>
                  </a:lnTo>
                  <a:lnTo>
                    <a:pt x="810" y="1693"/>
                  </a:lnTo>
                  <a:lnTo>
                    <a:pt x="812" y="1689"/>
                  </a:lnTo>
                  <a:lnTo>
                    <a:pt x="816" y="1686"/>
                  </a:lnTo>
                  <a:lnTo>
                    <a:pt x="820" y="1683"/>
                  </a:lnTo>
                  <a:lnTo>
                    <a:pt x="828" y="1681"/>
                  </a:lnTo>
                  <a:lnTo>
                    <a:pt x="836" y="1680"/>
                  </a:lnTo>
                  <a:lnTo>
                    <a:pt x="847" y="1679"/>
                  </a:lnTo>
                  <a:lnTo>
                    <a:pt x="854" y="1679"/>
                  </a:lnTo>
                  <a:lnTo>
                    <a:pt x="858" y="1679"/>
                  </a:lnTo>
                  <a:lnTo>
                    <a:pt x="861" y="1680"/>
                  </a:lnTo>
                  <a:lnTo>
                    <a:pt x="864" y="1682"/>
                  </a:lnTo>
                  <a:lnTo>
                    <a:pt x="866" y="1682"/>
                  </a:lnTo>
                  <a:lnTo>
                    <a:pt x="868" y="1682"/>
                  </a:lnTo>
                  <a:lnTo>
                    <a:pt x="869" y="1681"/>
                  </a:lnTo>
                  <a:lnTo>
                    <a:pt x="872" y="1679"/>
                  </a:lnTo>
                  <a:lnTo>
                    <a:pt x="875" y="1674"/>
                  </a:lnTo>
                  <a:lnTo>
                    <a:pt x="878" y="1668"/>
                  </a:lnTo>
                  <a:lnTo>
                    <a:pt x="878" y="1661"/>
                  </a:lnTo>
                  <a:lnTo>
                    <a:pt x="876" y="1655"/>
                  </a:lnTo>
                  <a:lnTo>
                    <a:pt x="875" y="1652"/>
                  </a:lnTo>
                  <a:lnTo>
                    <a:pt x="872" y="1650"/>
                  </a:lnTo>
                  <a:lnTo>
                    <a:pt x="868" y="1649"/>
                  </a:lnTo>
                  <a:lnTo>
                    <a:pt x="864" y="1649"/>
                  </a:lnTo>
                  <a:lnTo>
                    <a:pt x="855" y="1648"/>
                  </a:lnTo>
                  <a:lnTo>
                    <a:pt x="845" y="1647"/>
                  </a:lnTo>
                  <a:lnTo>
                    <a:pt x="842" y="1647"/>
                  </a:lnTo>
                  <a:lnTo>
                    <a:pt x="837" y="1644"/>
                  </a:lnTo>
                  <a:lnTo>
                    <a:pt x="835" y="1643"/>
                  </a:lnTo>
                  <a:lnTo>
                    <a:pt x="832" y="1641"/>
                  </a:lnTo>
                  <a:lnTo>
                    <a:pt x="832" y="1637"/>
                  </a:lnTo>
                  <a:lnTo>
                    <a:pt x="835" y="1633"/>
                  </a:lnTo>
                  <a:lnTo>
                    <a:pt x="839" y="1630"/>
                  </a:lnTo>
                  <a:lnTo>
                    <a:pt x="845" y="1626"/>
                  </a:lnTo>
                  <a:lnTo>
                    <a:pt x="860" y="1620"/>
                  </a:lnTo>
                  <a:lnTo>
                    <a:pt x="873" y="1618"/>
                  </a:lnTo>
                  <a:lnTo>
                    <a:pt x="878" y="1618"/>
                  </a:lnTo>
                  <a:lnTo>
                    <a:pt x="882" y="1619"/>
                  </a:lnTo>
                  <a:lnTo>
                    <a:pt x="887" y="1620"/>
                  </a:lnTo>
                  <a:lnTo>
                    <a:pt x="891" y="1623"/>
                  </a:lnTo>
                  <a:lnTo>
                    <a:pt x="895" y="1625"/>
                  </a:lnTo>
                  <a:lnTo>
                    <a:pt x="898" y="1627"/>
                  </a:lnTo>
                  <a:lnTo>
                    <a:pt x="901" y="1631"/>
                  </a:lnTo>
                  <a:lnTo>
                    <a:pt x="904" y="1635"/>
                  </a:lnTo>
                  <a:lnTo>
                    <a:pt x="905" y="1638"/>
                  </a:lnTo>
                  <a:lnTo>
                    <a:pt x="905" y="1642"/>
                  </a:lnTo>
                  <a:lnTo>
                    <a:pt x="905" y="1647"/>
                  </a:lnTo>
                  <a:lnTo>
                    <a:pt x="905" y="1650"/>
                  </a:lnTo>
                  <a:lnTo>
                    <a:pt x="902" y="1657"/>
                  </a:lnTo>
                  <a:lnTo>
                    <a:pt x="899" y="1666"/>
                  </a:lnTo>
                  <a:lnTo>
                    <a:pt x="898" y="1669"/>
                  </a:lnTo>
                  <a:lnTo>
                    <a:pt x="898" y="1673"/>
                  </a:lnTo>
                  <a:lnTo>
                    <a:pt x="898" y="1676"/>
                  </a:lnTo>
                  <a:lnTo>
                    <a:pt x="898" y="1681"/>
                  </a:lnTo>
                  <a:lnTo>
                    <a:pt x="899" y="1685"/>
                  </a:lnTo>
                  <a:lnTo>
                    <a:pt x="901" y="1688"/>
                  </a:lnTo>
                  <a:lnTo>
                    <a:pt x="904" y="1692"/>
                  </a:lnTo>
                  <a:lnTo>
                    <a:pt x="907" y="1694"/>
                  </a:lnTo>
                  <a:lnTo>
                    <a:pt x="912" y="1695"/>
                  </a:lnTo>
                  <a:lnTo>
                    <a:pt x="917" y="1694"/>
                  </a:lnTo>
                  <a:lnTo>
                    <a:pt x="923" y="1692"/>
                  </a:lnTo>
                  <a:lnTo>
                    <a:pt x="929" y="1688"/>
                  </a:lnTo>
                  <a:lnTo>
                    <a:pt x="933" y="1683"/>
                  </a:lnTo>
                  <a:lnTo>
                    <a:pt x="938" y="1679"/>
                  </a:lnTo>
                  <a:lnTo>
                    <a:pt x="942" y="1675"/>
                  </a:lnTo>
                  <a:lnTo>
                    <a:pt x="944" y="1670"/>
                  </a:lnTo>
                  <a:lnTo>
                    <a:pt x="944" y="1664"/>
                  </a:lnTo>
                  <a:lnTo>
                    <a:pt x="943" y="1658"/>
                  </a:lnTo>
                  <a:lnTo>
                    <a:pt x="939" y="1654"/>
                  </a:lnTo>
                  <a:lnTo>
                    <a:pt x="933" y="1649"/>
                  </a:lnTo>
                  <a:lnTo>
                    <a:pt x="930" y="1647"/>
                  </a:lnTo>
                  <a:lnTo>
                    <a:pt x="926" y="1642"/>
                  </a:lnTo>
                  <a:lnTo>
                    <a:pt x="924" y="1637"/>
                  </a:lnTo>
                  <a:lnTo>
                    <a:pt x="921" y="1631"/>
                  </a:lnTo>
                  <a:lnTo>
                    <a:pt x="919" y="1625"/>
                  </a:lnTo>
                  <a:lnTo>
                    <a:pt x="918" y="1617"/>
                  </a:lnTo>
                  <a:lnTo>
                    <a:pt x="918" y="1608"/>
                  </a:lnTo>
                  <a:lnTo>
                    <a:pt x="919" y="1599"/>
                  </a:lnTo>
                  <a:lnTo>
                    <a:pt x="921" y="1591"/>
                  </a:lnTo>
                  <a:lnTo>
                    <a:pt x="924" y="1584"/>
                  </a:lnTo>
                  <a:lnTo>
                    <a:pt x="926" y="1580"/>
                  </a:lnTo>
                  <a:lnTo>
                    <a:pt x="929" y="1578"/>
                  </a:lnTo>
                  <a:lnTo>
                    <a:pt x="931" y="1578"/>
                  </a:lnTo>
                  <a:lnTo>
                    <a:pt x="932" y="1579"/>
                  </a:lnTo>
                  <a:lnTo>
                    <a:pt x="935" y="1581"/>
                  </a:lnTo>
                  <a:lnTo>
                    <a:pt x="936" y="1584"/>
                  </a:lnTo>
                  <a:lnTo>
                    <a:pt x="937" y="1594"/>
                  </a:lnTo>
                  <a:lnTo>
                    <a:pt x="937" y="1608"/>
                  </a:lnTo>
                  <a:lnTo>
                    <a:pt x="937" y="1623"/>
                  </a:lnTo>
                  <a:lnTo>
                    <a:pt x="938" y="1631"/>
                  </a:lnTo>
                  <a:lnTo>
                    <a:pt x="941" y="1635"/>
                  </a:lnTo>
                  <a:lnTo>
                    <a:pt x="943" y="1637"/>
                  </a:lnTo>
                  <a:lnTo>
                    <a:pt x="946" y="1638"/>
                  </a:lnTo>
                  <a:lnTo>
                    <a:pt x="949" y="1638"/>
                  </a:lnTo>
                  <a:lnTo>
                    <a:pt x="954" y="1639"/>
                  </a:lnTo>
                  <a:lnTo>
                    <a:pt x="961" y="1638"/>
                  </a:lnTo>
                  <a:lnTo>
                    <a:pt x="963" y="1638"/>
                  </a:lnTo>
                  <a:lnTo>
                    <a:pt x="967" y="1636"/>
                  </a:lnTo>
                  <a:lnTo>
                    <a:pt x="969" y="1633"/>
                  </a:lnTo>
                  <a:lnTo>
                    <a:pt x="971" y="1631"/>
                  </a:lnTo>
                  <a:lnTo>
                    <a:pt x="974" y="1626"/>
                  </a:lnTo>
                  <a:lnTo>
                    <a:pt x="977" y="1623"/>
                  </a:lnTo>
                  <a:lnTo>
                    <a:pt x="981" y="1619"/>
                  </a:lnTo>
                  <a:lnTo>
                    <a:pt x="986" y="1616"/>
                  </a:lnTo>
                  <a:lnTo>
                    <a:pt x="992" y="1612"/>
                  </a:lnTo>
                  <a:lnTo>
                    <a:pt x="996" y="1610"/>
                  </a:lnTo>
                  <a:lnTo>
                    <a:pt x="1004" y="1610"/>
                  </a:lnTo>
                  <a:lnTo>
                    <a:pt x="1009" y="1610"/>
                  </a:lnTo>
                  <a:lnTo>
                    <a:pt x="1015" y="1610"/>
                  </a:lnTo>
                  <a:lnTo>
                    <a:pt x="1020" y="1610"/>
                  </a:lnTo>
                  <a:lnTo>
                    <a:pt x="1024" y="1608"/>
                  </a:lnTo>
                  <a:lnTo>
                    <a:pt x="1026" y="1607"/>
                  </a:lnTo>
                  <a:lnTo>
                    <a:pt x="1027" y="1606"/>
                  </a:lnTo>
                  <a:lnTo>
                    <a:pt x="1028" y="1603"/>
                  </a:lnTo>
                  <a:lnTo>
                    <a:pt x="1028" y="1599"/>
                  </a:lnTo>
                  <a:lnTo>
                    <a:pt x="1027" y="1595"/>
                  </a:lnTo>
                  <a:lnTo>
                    <a:pt x="1027" y="1586"/>
                  </a:lnTo>
                  <a:lnTo>
                    <a:pt x="1027" y="1578"/>
                  </a:lnTo>
                  <a:lnTo>
                    <a:pt x="1028" y="1573"/>
                  </a:lnTo>
                  <a:lnTo>
                    <a:pt x="1028" y="1569"/>
                  </a:lnTo>
                  <a:lnTo>
                    <a:pt x="1030" y="1567"/>
                  </a:lnTo>
                  <a:lnTo>
                    <a:pt x="1032" y="1566"/>
                  </a:lnTo>
                  <a:lnTo>
                    <a:pt x="1033" y="1566"/>
                  </a:lnTo>
                  <a:lnTo>
                    <a:pt x="1034" y="1566"/>
                  </a:lnTo>
                  <a:lnTo>
                    <a:pt x="1036" y="1568"/>
                  </a:lnTo>
                  <a:lnTo>
                    <a:pt x="1037" y="1570"/>
                  </a:lnTo>
                  <a:lnTo>
                    <a:pt x="1038" y="1576"/>
                  </a:lnTo>
                  <a:lnTo>
                    <a:pt x="1039" y="1585"/>
                  </a:lnTo>
                  <a:lnTo>
                    <a:pt x="1039" y="1588"/>
                  </a:lnTo>
                  <a:lnTo>
                    <a:pt x="1040" y="1592"/>
                  </a:lnTo>
                  <a:lnTo>
                    <a:pt x="1042" y="1594"/>
                  </a:lnTo>
                  <a:lnTo>
                    <a:pt x="1044" y="1598"/>
                  </a:lnTo>
                  <a:lnTo>
                    <a:pt x="1048" y="1600"/>
                  </a:lnTo>
                  <a:lnTo>
                    <a:pt x="1051" y="1603"/>
                  </a:lnTo>
                  <a:lnTo>
                    <a:pt x="1056" y="1604"/>
                  </a:lnTo>
                  <a:lnTo>
                    <a:pt x="1062" y="1604"/>
                  </a:lnTo>
                  <a:lnTo>
                    <a:pt x="1074" y="1603"/>
                  </a:lnTo>
                  <a:lnTo>
                    <a:pt x="1083" y="1603"/>
                  </a:lnTo>
                  <a:lnTo>
                    <a:pt x="1087" y="1604"/>
                  </a:lnTo>
                  <a:lnTo>
                    <a:pt x="1089" y="1606"/>
                  </a:lnTo>
                  <a:lnTo>
                    <a:pt x="1090" y="1610"/>
                  </a:lnTo>
                  <a:lnTo>
                    <a:pt x="1090" y="1616"/>
                  </a:lnTo>
                  <a:lnTo>
                    <a:pt x="1089" y="1626"/>
                  </a:lnTo>
                  <a:lnTo>
                    <a:pt x="1090" y="1635"/>
                  </a:lnTo>
                  <a:lnTo>
                    <a:pt x="1091" y="1638"/>
                  </a:lnTo>
                  <a:lnTo>
                    <a:pt x="1093" y="1641"/>
                  </a:lnTo>
                  <a:lnTo>
                    <a:pt x="1095" y="1642"/>
                  </a:lnTo>
                  <a:lnTo>
                    <a:pt x="1097" y="1643"/>
                  </a:lnTo>
                  <a:lnTo>
                    <a:pt x="1101" y="1644"/>
                  </a:lnTo>
                  <a:lnTo>
                    <a:pt x="1103" y="1642"/>
                  </a:lnTo>
                  <a:lnTo>
                    <a:pt x="1106" y="1638"/>
                  </a:lnTo>
                  <a:lnTo>
                    <a:pt x="1108" y="1635"/>
                  </a:lnTo>
                  <a:lnTo>
                    <a:pt x="1113" y="1625"/>
                  </a:lnTo>
                  <a:lnTo>
                    <a:pt x="1118" y="1617"/>
                  </a:lnTo>
                  <a:lnTo>
                    <a:pt x="1122" y="1608"/>
                  </a:lnTo>
                  <a:lnTo>
                    <a:pt x="1126" y="1601"/>
                  </a:lnTo>
                  <a:lnTo>
                    <a:pt x="1127" y="1597"/>
                  </a:lnTo>
                  <a:lnTo>
                    <a:pt x="1127" y="1594"/>
                  </a:lnTo>
                  <a:lnTo>
                    <a:pt x="1126" y="1591"/>
                  </a:lnTo>
                  <a:lnTo>
                    <a:pt x="1124" y="1588"/>
                  </a:lnTo>
                  <a:lnTo>
                    <a:pt x="1119" y="1584"/>
                  </a:lnTo>
                  <a:lnTo>
                    <a:pt x="1114" y="1578"/>
                  </a:lnTo>
                  <a:lnTo>
                    <a:pt x="1112" y="1575"/>
                  </a:lnTo>
                  <a:lnTo>
                    <a:pt x="1111" y="1573"/>
                  </a:lnTo>
                  <a:lnTo>
                    <a:pt x="1111" y="1569"/>
                  </a:lnTo>
                  <a:lnTo>
                    <a:pt x="1112" y="1568"/>
                  </a:lnTo>
                  <a:lnTo>
                    <a:pt x="1124" y="1566"/>
                  </a:lnTo>
                  <a:lnTo>
                    <a:pt x="1137" y="1563"/>
                  </a:lnTo>
                  <a:lnTo>
                    <a:pt x="1146" y="1553"/>
                  </a:lnTo>
                  <a:lnTo>
                    <a:pt x="1157" y="1538"/>
                  </a:lnTo>
                  <a:lnTo>
                    <a:pt x="1159" y="1536"/>
                  </a:lnTo>
                  <a:lnTo>
                    <a:pt x="1160" y="1532"/>
                  </a:lnTo>
                  <a:lnTo>
                    <a:pt x="1162" y="1529"/>
                  </a:lnTo>
                  <a:lnTo>
                    <a:pt x="1162" y="1526"/>
                  </a:lnTo>
                  <a:lnTo>
                    <a:pt x="1160" y="1524"/>
                  </a:lnTo>
                  <a:lnTo>
                    <a:pt x="1159" y="1522"/>
                  </a:lnTo>
                  <a:lnTo>
                    <a:pt x="1156" y="1521"/>
                  </a:lnTo>
                  <a:lnTo>
                    <a:pt x="1152" y="1521"/>
                  </a:lnTo>
                  <a:lnTo>
                    <a:pt x="1143" y="1519"/>
                  </a:lnTo>
                  <a:lnTo>
                    <a:pt x="1130" y="1518"/>
                  </a:lnTo>
                  <a:lnTo>
                    <a:pt x="1119" y="1516"/>
                  </a:lnTo>
                  <a:lnTo>
                    <a:pt x="1112" y="1512"/>
                  </a:lnTo>
                  <a:lnTo>
                    <a:pt x="1108" y="1507"/>
                  </a:lnTo>
                  <a:lnTo>
                    <a:pt x="1106" y="1501"/>
                  </a:lnTo>
                  <a:lnTo>
                    <a:pt x="1106" y="1499"/>
                  </a:lnTo>
                  <a:lnTo>
                    <a:pt x="1107" y="1496"/>
                  </a:lnTo>
                  <a:lnTo>
                    <a:pt x="1108" y="1493"/>
                  </a:lnTo>
                  <a:lnTo>
                    <a:pt x="1111" y="1491"/>
                  </a:lnTo>
                  <a:lnTo>
                    <a:pt x="1115" y="1488"/>
                  </a:lnTo>
                  <a:lnTo>
                    <a:pt x="1120" y="1486"/>
                  </a:lnTo>
                  <a:lnTo>
                    <a:pt x="1125" y="1486"/>
                  </a:lnTo>
                  <a:lnTo>
                    <a:pt x="1130" y="1488"/>
                  </a:lnTo>
                  <a:lnTo>
                    <a:pt x="1137" y="1490"/>
                  </a:lnTo>
                  <a:lnTo>
                    <a:pt x="1149" y="1490"/>
                  </a:lnTo>
                  <a:lnTo>
                    <a:pt x="1162" y="1488"/>
                  </a:lnTo>
                  <a:lnTo>
                    <a:pt x="1174" y="1486"/>
                  </a:lnTo>
                  <a:lnTo>
                    <a:pt x="1183" y="1482"/>
                  </a:lnTo>
                  <a:lnTo>
                    <a:pt x="1191" y="1480"/>
                  </a:lnTo>
                  <a:lnTo>
                    <a:pt x="1200" y="1478"/>
                  </a:lnTo>
                  <a:lnTo>
                    <a:pt x="1213" y="1477"/>
                  </a:lnTo>
                  <a:lnTo>
                    <a:pt x="1225" y="1475"/>
                  </a:lnTo>
                  <a:lnTo>
                    <a:pt x="1232" y="1474"/>
                  </a:lnTo>
                  <a:lnTo>
                    <a:pt x="1233" y="1472"/>
                  </a:lnTo>
                  <a:lnTo>
                    <a:pt x="1232" y="1471"/>
                  </a:lnTo>
                  <a:lnTo>
                    <a:pt x="1231" y="1468"/>
                  </a:lnTo>
                  <a:lnTo>
                    <a:pt x="1227" y="1467"/>
                  </a:lnTo>
                  <a:lnTo>
                    <a:pt x="1219" y="1465"/>
                  </a:lnTo>
                  <a:lnTo>
                    <a:pt x="1209" y="1462"/>
                  </a:lnTo>
                  <a:lnTo>
                    <a:pt x="1206" y="1461"/>
                  </a:lnTo>
                  <a:lnTo>
                    <a:pt x="1201" y="1459"/>
                  </a:lnTo>
                  <a:lnTo>
                    <a:pt x="1197" y="1456"/>
                  </a:lnTo>
                  <a:lnTo>
                    <a:pt x="1194" y="1453"/>
                  </a:lnTo>
                  <a:lnTo>
                    <a:pt x="1193" y="1449"/>
                  </a:lnTo>
                  <a:lnTo>
                    <a:pt x="1193" y="1447"/>
                  </a:lnTo>
                  <a:lnTo>
                    <a:pt x="1195" y="1444"/>
                  </a:lnTo>
                  <a:lnTo>
                    <a:pt x="1198" y="1443"/>
                  </a:lnTo>
                  <a:lnTo>
                    <a:pt x="1209" y="1443"/>
                  </a:lnTo>
                  <a:lnTo>
                    <a:pt x="1219" y="1444"/>
                  </a:lnTo>
                  <a:lnTo>
                    <a:pt x="1228" y="1447"/>
                  </a:lnTo>
                  <a:lnTo>
                    <a:pt x="1235" y="1447"/>
                  </a:lnTo>
                  <a:lnTo>
                    <a:pt x="1239" y="1446"/>
                  </a:lnTo>
                  <a:lnTo>
                    <a:pt x="1240" y="1444"/>
                  </a:lnTo>
                  <a:lnTo>
                    <a:pt x="1241" y="1443"/>
                  </a:lnTo>
                  <a:lnTo>
                    <a:pt x="1242" y="1441"/>
                  </a:lnTo>
                  <a:lnTo>
                    <a:pt x="1239" y="1430"/>
                  </a:lnTo>
                  <a:lnTo>
                    <a:pt x="1237" y="1414"/>
                  </a:lnTo>
                  <a:lnTo>
                    <a:pt x="1235" y="1406"/>
                  </a:lnTo>
                  <a:lnTo>
                    <a:pt x="1234" y="1403"/>
                  </a:lnTo>
                  <a:lnTo>
                    <a:pt x="1232" y="1402"/>
                  </a:lnTo>
                  <a:lnTo>
                    <a:pt x="1231" y="1403"/>
                  </a:lnTo>
                  <a:lnTo>
                    <a:pt x="1228" y="1405"/>
                  </a:lnTo>
                  <a:lnTo>
                    <a:pt x="1226" y="1408"/>
                  </a:lnTo>
                  <a:lnTo>
                    <a:pt x="1222" y="1411"/>
                  </a:lnTo>
                  <a:lnTo>
                    <a:pt x="1219" y="1414"/>
                  </a:lnTo>
                  <a:lnTo>
                    <a:pt x="1215" y="1416"/>
                  </a:lnTo>
                  <a:lnTo>
                    <a:pt x="1212" y="1417"/>
                  </a:lnTo>
                  <a:lnTo>
                    <a:pt x="1208" y="1417"/>
                  </a:lnTo>
                  <a:lnTo>
                    <a:pt x="1204" y="1417"/>
                  </a:lnTo>
                  <a:lnTo>
                    <a:pt x="1201" y="1416"/>
                  </a:lnTo>
                  <a:lnTo>
                    <a:pt x="1200" y="1414"/>
                  </a:lnTo>
                  <a:lnTo>
                    <a:pt x="1195" y="1408"/>
                  </a:lnTo>
                  <a:lnTo>
                    <a:pt x="1190" y="1402"/>
                  </a:lnTo>
                  <a:lnTo>
                    <a:pt x="1185" y="1396"/>
                  </a:lnTo>
                  <a:lnTo>
                    <a:pt x="1181" y="1392"/>
                  </a:lnTo>
                  <a:lnTo>
                    <a:pt x="1179" y="1390"/>
                  </a:lnTo>
                  <a:lnTo>
                    <a:pt x="1178" y="1389"/>
                  </a:lnTo>
                  <a:lnTo>
                    <a:pt x="1177" y="1387"/>
                  </a:lnTo>
                  <a:lnTo>
                    <a:pt x="1177" y="1385"/>
                  </a:lnTo>
                  <a:lnTo>
                    <a:pt x="1178" y="1384"/>
                  </a:lnTo>
                  <a:lnTo>
                    <a:pt x="1181" y="1384"/>
                  </a:lnTo>
                  <a:lnTo>
                    <a:pt x="1184" y="1383"/>
                  </a:lnTo>
                  <a:lnTo>
                    <a:pt x="1188" y="1384"/>
                  </a:lnTo>
                  <a:lnTo>
                    <a:pt x="1198" y="1386"/>
                  </a:lnTo>
                  <a:lnTo>
                    <a:pt x="1207" y="1386"/>
                  </a:lnTo>
                  <a:lnTo>
                    <a:pt x="1210" y="1386"/>
                  </a:lnTo>
                  <a:lnTo>
                    <a:pt x="1214" y="1385"/>
                  </a:lnTo>
                  <a:lnTo>
                    <a:pt x="1215" y="1383"/>
                  </a:lnTo>
                  <a:lnTo>
                    <a:pt x="1216" y="1379"/>
                  </a:lnTo>
                  <a:lnTo>
                    <a:pt x="1215" y="1374"/>
                  </a:lnTo>
                  <a:lnTo>
                    <a:pt x="1214" y="1368"/>
                  </a:lnTo>
                  <a:lnTo>
                    <a:pt x="1213" y="1364"/>
                  </a:lnTo>
                  <a:lnTo>
                    <a:pt x="1210" y="1359"/>
                  </a:lnTo>
                  <a:lnTo>
                    <a:pt x="1206" y="1352"/>
                  </a:lnTo>
                  <a:lnTo>
                    <a:pt x="1200" y="1343"/>
                  </a:lnTo>
                  <a:lnTo>
                    <a:pt x="1194" y="1337"/>
                  </a:lnTo>
                  <a:lnTo>
                    <a:pt x="1189" y="1333"/>
                  </a:lnTo>
                  <a:lnTo>
                    <a:pt x="1185" y="1328"/>
                  </a:lnTo>
                  <a:lnTo>
                    <a:pt x="1184" y="1323"/>
                  </a:lnTo>
                  <a:lnTo>
                    <a:pt x="1187" y="1318"/>
                  </a:lnTo>
                  <a:lnTo>
                    <a:pt x="1189" y="1313"/>
                  </a:lnTo>
                  <a:lnTo>
                    <a:pt x="1193" y="1309"/>
                  </a:lnTo>
                  <a:lnTo>
                    <a:pt x="1197" y="1305"/>
                  </a:lnTo>
                  <a:lnTo>
                    <a:pt x="1202" y="1303"/>
                  </a:lnTo>
                  <a:lnTo>
                    <a:pt x="1207" y="1302"/>
                  </a:lnTo>
                  <a:lnTo>
                    <a:pt x="1212" y="1302"/>
                  </a:lnTo>
                  <a:lnTo>
                    <a:pt x="1215" y="1304"/>
                  </a:lnTo>
                  <a:lnTo>
                    <a:pt x="1219" y="1308"/>
                  </a:lnTo>
                  <a:lnTo>
                    <a:pt x="1221" y="1314"/>
                  </a:lnTo>
                  <a:lnTo>
                    <a:pt x="1225" y="1320"/>
                  </a:lnTo>
                  <a:lnTo>
                    <a:pt x="1227" y="1327"/>
                  </a:lnTo>
                  <a:lnTo>
                    <a:pt x="1232" y="1341"/>
                  </a:lnTo>
                  <a:lnTo>
                    <a:pt x="1237" y="1354"/>
                  </a:lnTo>
                  <a:lnTo>
                    <a:pt x="1241" y="1362"/>
                  </a:lnTo>
                  <a:lnTo>
                    <a:pt x="1245" y="1368"/>
                  </a:lnTo>
                  <a:lnTo>
                    <a:pt x="1250" y="1371"/>
                  </a:lnTo>
                  <a:lnTo>
                    <a:pt x="1252" y="1372"/>
                  </a:lnTo>
                  <a:lnTo>
                    <a:pt x="1259" y="1371"/>
                  </a:lnTo>
                  <a:lnTo>
                    <a:pt x="1265" y="1370"/>
                  </a:lnTo>
                  <a:lnTo>
                    <a:pt x="1270" y="1367"/>
                  </a:lnTo>
                  <a:lnTo>
                    <a:pt x="1273" y="1365"/>
                  </a:lnTo>
                  <a:lnTo>
                    <a:pt x="1281" y="1359"/>
                  </a:lnTo>
                  <a:lnTo>
                    <a:pt x="1286" y="1352"/>
                  </a:lnTo>
                  <a:lnTo>
                    <a:pt x="1290" y="1347"/>
                  </a:lnTo>
                  <a:lnTo>
                    <a:pt x="1295" y="1342"/>
                  </a:lnTo>
                  <a:lnTo>
                    <a:pt x="1301" y="1339"/>
                  </a:lnTo>
                  <a:lnTo>
                    <a:pt x="1310" y="1334"/>
                  </a:lnTo>
                  <a:lnTo>
                    <a:pt x="1323" y="1329"/>
                  </a:lnTo>
                  <a:lnTo>
                    <a:pt x="1335" y="1327"/>
                  </a:lnTo>
                  <a:lnTo>
                    <a:pt x="1346" y="1326"/>
                  </a:lnTo>
                  <a:lnTo>
                    <a:pt x="1357" y="1324"/>
                  </a:lnTo>
                  <a:lnTo>
                    <a:pt x="1367" y="1326"/>
                  </a:lnTo>
                  <a:lnTo>
                    <a:pt x="1376" y="1327"/>
                  </a:lnTo>
                  <a:lnTo>
                    <a:pt x="1385" y="1328"/>
                  </a:lnTo>
                  <a:lnTo>
                    <a:pt x="1393" y="1330"/>
                  </a:lnTo>
                  <a:lnTo>
                    <a:pt x="1411" y="1335"/>
                  </a:lnTo>
                  <a:lnTo>
                    <a:pt x="1427" y="1336"/>
                  </a:lnTo>
                  <a:lnTo>
                    <a:pt x="1433" y="1336"/>
                  </a:lnTo>
                  <a:lnTo>
                    <a:pt x="1437" y="1335"/>
                  </a:lnTo>
                  <a:lnTo>
                    <a:pt x="1441" y="1333"/>
                  </a:lnTo>
                  <a:lnTo>
                    <a:pt x="1445" y="1330"/>
                  </a:lnTo>
                  <a:lnTo>
                    <a:pt x="1446" y="1327"/>
                  </a:lnTo>
                  <a:lnTo>
                    <a:pt x="1446" y="1322"/>
                  </a:lnTo>
                  <a:lnTo>
                    <a:pt x="1443" y="1318"/>
                  </a:lnTo>
                  <a:lnTo>
                    <a:pt x="1440" y="1315"/>
                  </a:lnTo>
                  <a:lnTo>
                    <a:pt x="1435" y="1310"/>
                  </a:lnTo>
                  <a:lnTo>
                    <a:pt x="1428" y="1307"/>
                  </a:lnTo>
                  <a:lnTo>
                    <a:pt x="1421" y="1303"/>
                  </a:lnTo>
                  <a:lnTo>
                    <a:pt x="1411" y="1299"/>
                  </a:lnTo>
                  <a:lnTo>
                    <a:pt x="1370" y="1285"/>
                  </a:lnTo>
                  <a:lnTo>
                    <a:pt x="1326" y="1272"/>
                  </a:lnTo>
                  <a:lnTo>
                    <a:pt x="1305" y="1265"/>
                  </a:lnTo>
                  <a:lnTo>
                    <a:pt x="1291" y="1259"/>
                  </a:lnTo>
                  <a:lnTo>
                    <a:pt x="1281" y="1253"/>
                  </a:lnTo>
                  <a:lnTo>
                    <a:pt x="1272" y="1248"/>
                  </a:lnTo>
                  <a:lnTo>
                    <a:pt x="1270" y="1242"/>
                  </a:lnTo>
                  <a:lnTo>
                    <a:pt x="1270" y="1236"/>
                  </a:lnTo>
                  <a:lnTo>
                    <a:pt x="1270" y="1232"/>
                  </a:lnTo>
                  <a:lnTo>
                    <a:pt x="1272" y="1228"/>
                  </a:lnTo>
                  <a:lnTo>
                    <a:pt x="1275" y="1225"/>
                  </a:lnTo>
                  <a:lnTo>
                    <a:pt x="1278" y="1222"/>
                  </a:lnTo>
                  <a:lnTo>
                    <a:pt x="1288" y="1219"/>
                  </a:lnTo>
                  <a:lnTo>
                    <a:pt x="1296" y="1216"/>
                  </a:lnTo>
                  <a:lnTo>
                    <a:pt x="1303" y="1215"/>
                  </a:lnTo>
                  <a:lnTo>
                    <a:pt x="1310" y="1210"/>
                  </a:lnTo>
                  <a:lnTo>
                    <a:pt x="1314" y="1207"/>
                  </a:lnTo>
                  <a:lnTo>
                    <a:pt x="1317" y="1203"/>
                  </a:lnTo>
                  <a:lnTo>
                    <a:pt x="1320" y="1198"/>
                  </a:lnTo>
                  <a:lnTo>
                    <a:pt x="1322" y="1192"/>
                  </a:lnTo>
                  <a:lnTo>
                    <a:pt x="1322" y="1182"/>
                  </a:lnTo>
                  <a:lnTo>
                    <a:pt x="1321" y="1170"/>
                  </a:lnTo>
                  <a:lnTo>
                    <a:pt x="1321" y="1164"/>
                  </a:lnTo>
                  <a:lnTo>
                    <a:pt x="1322" y="1159"/>
                  </a:lnTo>
                  <a:lnTo>
                    <a:pt x="1326" y="1154"/>
                  </a:lnTo>
                  <a:lnTo>
                    <a:pt x="1329" y="1151"/>
                  </a:lnTo>
                  <a:lnTo>
                    <a:pt x="1334" y="1148"/>
                  </a:lnTo>
                  <a:lnTo>
                    <a:pt x="1339" y="1148"/>
                  </a:lnTo>
                  <a:lnTo>
                    <a:pt x="1342" y="1148"/>
                  </a:lnTo>
                  <a:lnTo>
                    <a:pt x="1347" y="1151"/>
                  </a:lnTo>
                  <a:lnTo>
                    <a:pt x="1354" y="1156"/>
                  </a:lnTo>
                  <a:lnTo>
                    <a:pt x="1361" y="1164"/>
                  </a:lnTo>
                  <a:lnTo>
                    <a:pt x="1366" y="1173"/>
                  </a:lnTo>
                  <a:lnTo>
                    <a:pt x="1371" y="1183"/>
                  </a:lnTo>
                  <a:lnTo>
                    <a:pt x="1373" y="1192"/>
                  </a:lnTo>
                  <a:lnTo>
                    <a:pt x="1373" y="1200"/>
                  </a:lnTo>
                  <a:lnTo>
                    <a:pt x="1373" y="1203"/>
                  </a:lnTo>
                  <a:lnTo>
                    <a:pt x="1376" y="1206"/>
                  </a:lnTo>
                  <a:lnTo>
                    <a:pt x="1378" y="1206"/>
                  </a:lnTo>
                  <a:lnTo>
                    <a:pt x="1382" y="1206"/>
                  </a:lnTo>
                  <a:lnTo>
                    <a:pt x="1391" y="1204"/>
                  </a:lnTo>
                  <a:lnTo>
                    <a:pt x="1403" y="1203"/>
                  </a:lnTo>
                  <a:lnTo>
                    <a:pt x="1407" y="1203"/>
                  </a:lnTo>
                  <a:lnTo>
                    <a:pt x="1409" y="1204"/>
                  </a:lnTo>
                  <a:lnTo>
                    <a:pt x="1410" y="1206"/>
                  </a:lnTo>
                  <a:lnTo>
                    <a:pt x="1412" y="1208"/>
                  </a:lnTo>
                  <a:lnTo>
                    <a:pt x="1415" y="1214"/>
                  </a:lnTo>
                  <a:lnTo>
                    <a:pt x="1416" y="1221"/>
                  </a:lnTo>
                  <a:lnTo>
                    <a:pt x="1417" y="1229"/>
                  </a:lnTo>
                  <a:lnTo>
                    <a:pt x="1418" y="1236"/>
                  </a:lnTo>
                  <a:lnTo>
                    <a:pt x="1421" y="1241"/>
                  </a:lnTo>
                  <a:lnTo>
                    <a:pt x="1423" y="1246"/>
                  </a:lnTo>
                  <a:lnTo>
                    <a:pt x="1426" y="1246"/>
                  </a:lnTo>
                  <a:lnTo>
                    <a:pt x="1428" y="1247"/>
                  </a:lnTo>
                  <a:lnTo>
                    <a:pt x="1433" y="1246"/>
                  </a:lnTo>
                  <a:lnTo>
                    <a:pt x="1436" y="1245"/>
                  </a:lnTo>
                  <a:lnTo>
                    <a:pt x="1447" y="1242"/>
                  </a:lnTo>
                  <a:lnTo>
                    <a:pt x="1456" y="1236"/>
                  </a:lnTo>
                  <a:lnTo>
                    <a:pt x="1466" y="1230"/>
                  </a:lnTo>
                  <a:lnTo>
                    <a:pt x="1472" y="1222"/>
                  </a:lnTo>
                  <a:lnTo>
                    <a:pt x="1474" y="1219"/>
                  </a:lnTo>
                  <a:lnTo>
                    <a:pt x="1474" y="1215"/>
                  </a:lnTo>
                  <a:lnTo>
                    <a:pt x="1474" y="1211"/>
                  </a:lnTo>
                  <a:lnTo>
                    <a:pt x="1472" y="1208"/>
                  </a:lnTo>
                  <a:lnTo>
                    <a:pt x="1466" y="1201"/>
                  </a:lnTo>
                  <a:lnTo>
                    <a:pt x="1459" y="1191"/>
                  </a:lnTo>
                  <a:lnTo>
                    <a:pt x="1454" y="1188"/>
                  </a:lnTo>
                  <a:lnTo>
                    <a:pt x="1449" y="1185"/>
                  </a:lnTo>
                  <a:lnTo>
                    <a:pt x="1446" y="1183"/>
                  </a:lnTo>
                  <a:lnTo>
                    <a:pt x="1441" y="1182"/>
                  </a:lnTo>
                  <a:lnTo>
                    <a:pt x="1437" y="1182"/>
                  </a:lnTo>
                  <a:lnTo>
                    <a:pt x="1435" y="1181"/>
                  </a:lnTo>
                  <a:lnTo>
                    <a:pt x="1434" y="1177"/>
                  </a:lnTo>
                  <a:lnTo>
                    <a:pt x="1433" y="1173"/>
                  </a:lnTo>
                  <a:lnTo>
                    <a:pt x="1433" y="1163"/>
                  </a:lnTo>
                  <a:lnTo>
                    <a:pt x="1433" y="1152"/>
                  </a:lnTo>
                  <a:lnTo>
                    <a:pt x="1433" y="1150"/>
                  </a:lnTo>
                  <a:lnTo>
                    <a:pt x="1431" y="1147"/>
                  </a:lnTo>
                  <a:lnTo>
                    <a:pt x="1430" y="1145"/>
                  </a:lnTo>
                  <a:lnTo>
                    <a:pt x="1428" y="1144"/>
                  </a:lnTo>
                  <a:lnTo>
                    <a:pt x="1423" y="1141"/>
                  </a:lnTo>
                  <a:lnTo>
                    <a:pt x="1417" y="1140"/>
                  </a:lnTo>
                  <a:lnTo>
                    <a:pt x="1403" y="1138"/>
                  </a:lnTo>
                  <a:lnTo>
                    <a:pt x="1393" y="1135"/>
                  </a:lnTo>
                  <a:lnTo>
                    <a:pt x="1391" y="1134"/>
                  </a:lnTo>
                  <a:lnTo>
                    <a:pt x="1389" y="1131"/>
                  </a:lnTo>
                  <a:lnTo>
                    <a:pt x="1387" y="1128"/>
                  </a:lnTo>
                  <a:lnTo>
                    <a:pt x="1386" y="1125"/>
                  </a:lnTo>
                  <a:lnTo>
                    <a:pt x="1387" y="1121"/>
                  </a:lnTo>
                  <a:lnTo>
                    <a:pt x="1389" y="1118"/>
                  </a:lnTo>
                  <a:lnTo>
                    <a:pt x="1391" y="1114"/>
                  </a:lnTo>
                  <a:lnTo>
                    <a:pt x="1393" y="1110"/>
                  </a:lnTo>
                  <a:lnTo>
                    <a:pt x="1398" y="1108"/>
                  </a:lnTo>
                  <a:lnTo>
                    <a:pt x="1403" y="1106"/>
                  </a:lnTo>
                  <a:lnTo>
                    <a:pt x="1408" y="1103"/>
                  </a:lnTo>
                  <a:lnTo>
                    <a:pt x="1414" y="1103"/>
                  </a:lnTo>
                  <a:lnTo>
                    <a:pt x="1424" y="1102"/>
                  </a:lnTo>
                  <a:lnTo>
                    <a:pt x="1436" y="1102"/>
                  </a:lnTo>
                  <a:lnTo>
                    <a:pt x="1441" y="1102"/>
                  </a:lnTo>
                  <a:lnTo>
                    <a:pt x="1445" y="1100"/>
                  </a:lnTo>
                  <a:lnTo>
                    <a:pt x="1447" y="1095"/>
                  </a:lnTo>
                  <a:lnTo>
                    <a:pt x="1448" y="1090"/>
                  </a:lnTo>
                  <a:lnTo>
                    <a:pt x="1450" y="1078"/>
                  </a:lnTo>
                  <a:lnTo>
                    <a:pt x="1450" y="1063"/>
                  </a:lnTo>
                  <a:lnTo>
                    <a:pt x="1448" y="1033"/>
                  </a:lnTo>
                  <a:lnTo>
                    <a:pt x="1448" y="1012"/>
                  </a:lnTo>
                  <a:lnTo>
                    <a:pt x="1450" y="1006"/>
                  </a:lnTo>
                  <a:lnTo>
                    <a:pt x="1454" y="1000"/>
                  </a:lnTo>
                  <a:lnTo>
                    <a:pt x="1459" y="996"/>
                  </a:lnTo>
                  <a:lnTo>
                    <a:pt x="1465" y="993"/>
                  </a:lnTo>
                  <a:lnTo>
                    <a:pt x="1470" y="990"/>
                  </a:lnTo>
                  <a:lnTo>
                    <a:pt x="1474" y="987"/>
                  </a:lnTo>
                  <a:lnTo>
                    <a:pt x="1478" y="983"/>
                  </a:lnTo>
                  <a:lnTo>
                    <a:pt x="1479" y="980"/>
                  </a:lnTo>
                  <a:lnTo>
                    <a:pt x="1480" y="974"/>
                  </a:lnTo>
                  <a:lnTo>
                    <a:pt x="1479" y="969"/>
                  </a:lnTo>
                  <a:lnTo>
                    <a:pt x="1478" y="963"/>
                  </a:lnTo>
                  <a:lnTo>
                    <a:pt x="1477" y="958"/>
                  </a:lnTo>
                  <a:lnTo>
                    <a:pt x="1473" y="950"/>
                  </a:lnTo>
                  <a:lnTo>
                    <a:pt x="1470" y="945"/>
                  </a:lnTo>
                  <a:lnTo>
                    <a:pt x="1460" y="944"/>
                  </a:lnTo>
                  <a:lnTo>
                    <a:pt x="1441" y="944"/>
                  </a:lnTo>
                  <a:lnTo>
                    <a:pt x="1421" y="945"/>
                  </a:lnTo>
                  <a:lnTo>
                    <a:pt x="1408" y="946"/>
                  </a:lnTo>
                  <a:lnTo>
                    <a:pt x="1402" y="946"/>
                  </a:lnTo>
                  <a:lnTo>
                    <a:pt x="1398" y="944"/>
                  </a:lnTo>
                  <a:lnTo>
                    <a:pt x="1397" y="942"/>
                  </a:lnTo>
                  <a:lnTo>
                    <a:pt x="1397" y="937"/>
                  </a:lnTo>
                  <a:lnTo>
                    <a:pt x="1398" y="932"/>
                  </a:lnTo>
                  <a:lnTo>
                    <a:pt x="1401" y="927"/>
                  </a:lnTo>
                  <a:lnTo>
                    <a:pt x="1404" y="921"/>
                  </a:lnTo>
                  <a:lnTo>
                    <a:pt x="1408" y="917"/>
                  </a:lnTo>
                  <a:lnTo>
                    <a:pt x="1418" y="906"/>
                  </a:lnTo>
                  <a:lnTo>
                    <a:pt x="1430" y="891"/>
                  </a:lnTo>
                  <a:lnTo>
                    <a:pt x="1441" y="876"/>
                  </a:lnTo>
                  <a:lnTo>
                    <a:pt x="1447" y="866"/>
                  </a:lnTo>
                  <a:lnTo>
                    <a:pt x="1448" y="862"/>
                  </a:lnTo>
                  <a:lnTo>
                    <a:pt x="1450" y="860"/>
                  </a:lnTo>
                  <a:lnTo>
                    <a:pt x="1454" y="857"/>
                  </a:lnTo>
                  <a:lnTo>
                    <a:pt x="1459" y="855"/>
                  </a:lnTo>
                  <a:lnTo>
                    <a:pt x="1467" y="851"/>
                  </a:lnTo>
                  <a:lnTo>
                    <a:pt x="1477" y="847"/>
                  </a:lnTo>
                  <a:lnTo>
                    <a:pt x="1489" y="838"/>
                  </a:lnTo>
                  <a:lnTo>
                    <a:pt x="1496" y="834"/>
                  </a:lnTo>
                  <a:lnTo>
                    <a:pt x="1502" y="829"/>
                  </a:lnTo>
                  <a:lnTo>
                    <a:pt x="1509" y="823"/>
                  </a:lnTo>
                  <a:lnTo>
                    <a:pt x="1517" y="816"/>
                  </a:lnTo>
                  <a:lnTo>
                    <a:pt x="1525" y="811"/>
                  </a:lnTo>
                  <a:lnTo>
                    <a:pt x="1535" y="806"/>
                  </a:lnTo>
                  <a:lnTo>
                    <a:pt x="1543" y="803"/>
                  </a:lnTo>
                  <a:lnTo>
                    <a:pt x="1547" y="801"/>
                  </a:lnTo>
                  <a:lnTo>
                    <a:pt x="1549" y="799"/>
                  </a:lnTo>
                  <a:lnTo>
                    <a:pt x="1550" y="797"/>
                  </a:lnTo>
                  <a:lnTo>
                    <a:pt x="1552" y="794"/>
                  </a:lnTo>
                  <a:lnTo>
                    <a:pt x="1552" y="793"/>
                  </a:lnTo>
                  <a:lnTo>
                    <a:pt x="1550" y="792"/>
                  </a:lnTo>
                  <a:lnTo>
                    <a:pt x="1548" y="792"/>
                  </a:lnTo>
                  <a:lnTo>
                    <a:pt x="1546" y="792"/>
                  </a:lnTo>
                  <a:lnTo>
                    <a:pt x="1538" y="794"/>
                  </a:lnTo>
                  <a:lnTo>
                    <a:pt x="1531" y="795"/>
                  </a:lnTo>
                  <a:lnTo>
                    <a:pt x="1528" y="794"/>
                  </a:lnTo>
                  <a:lnTo>
                    <a:pt x="1524" y="793"/>
                  </a:lnTo>
                  <a:lnTo>
                    <a:pt x="1521" y="792"/>
                  </a:lnTo>
                  <a:lnTo>
                    <a:pt x="1518" y="788"/>
                  </a:lnTo>
                  <a:lnTo>
                    <a:pt x="1513" y="781"/>
                  </a:lnTo>
                  <a:lnTo>
                    <a:pt x="1512" y="775"/>
                  </a:lnTo>
                  <a:lnTo>
                    <a:pt x="1511" y="774"/>
                  </a:lnTo>
                  <a:lnTo>
                    <a:pt x="1510" y="772"/>
                  </a:lnTo>
                  <a:lnTo>
                    <a:pt x="1508" y="771"/>
                  </a:lnTo>
                  <a:lnTo>
                    <a:pt x="1505" y="771"/>
                  </a:lnTo>
                  <a:lnTo>
                    <a:pt x="1502" y="772"/>
                  </a:lnTo>
                  <a:lnTo>
                    <a:pt x="1498" y="773"/>
                  </a:lnTo>
                  <a:lnTo>
                    <a:pt x="1493" y="776"/>
                  </a:lnTo>
                  <a:lnTo>
                    <a:pt x="1490" y="779"/>
                  </a:lnTo>
                  <a:lnTo>
                    <a:pt x="1481" y="787"/>
                  </a:lnTo>
                  <a:lnTo>
                    <a:pt x="1475" y="795"/>
                  </a:lnTo>
                  <a:lnTo>
                    <a:pt x="1471" y="804"/>
                  </a:lnTo>
                  <a:lnTo>
                    <a:pt x="1467" y="811"/>
                  </a:lnTo>
                  <a:lnTo>
                    <a:pt x="1465" y="814"/>
                  </a:lnTo>
                  <a:lnTo>
                    <a:pt x="1460" y="817"/>
                  </a:lnTo>
                  <a:lnTo>
                    <a:pt x="1459" y="817"/>
                  </a:lnTo>
                  <a:lnTo>
                    <a:pt x="1456" y="816"/>
                  </a:lnTo>
                  <a:lnTo>
                    <a:pt x="1455" y="814"/>
                  </a:lnTo>
                  <a:lnTo>
                    <a:pt x="1453" y="812"/>
                  </a:lnTo>
                  <a:lnTo>
                    <a:pt x="1450" y="806"/>
                  </a:lnTo>
                  <a:lnTo>
                    <a:pt x="1448" y="803"/>
                  </a:lnTo>
                  <a:lnTo>
                    <a:pt x="1443" y="800"/>
                  </a:lnTo>
                  <a:lnTo>
                    <a:pt x="1441" y="799"/>
                  </a:lnTo>
                  <a:lnTo>
                    <a:pt x="1439" y="798"/>
                  </a:lnTo>
                  <a:lnTo>
                    <a:pt x="1437" y="795"/>
                  </a:lnTo>
                  <a:lnTo>
                    <a:pt x="1436" y="793"/>
                  </a:lnTo>
                  <a:lnTo>
                    <a:pt x="1436" y="790"/>
                  </a:lnTo>
                  <a:lnTo>
                    <a:pt x="1431" y="778"/>
                  </a:lnTo>
                  <a:lnTo>
                    <a:pt x="1424" y="767"/>
                  </a:lnTo>
                  <a:lnTo>
                    <a:pt x="1423" y="760"/>
                  </a:lnTo>
                  <a:lnTo>
                    <a:pt x="1424" y="756"/>
                  </a:lnTo>
                  <a:lnTo>
                    <a:pt x="1427" y="754"/>
                  </a:lnTo>
                  <a:lnTo>
                    <a:pt x="1428" y="751"/>
                  </a:lnTo>
                  <a:lnTo>
                    <a:pt x="1429" y="750"/>
                  </a:lnTo>
                  <a:lnTo>
                    <a:pt x="1431" y="749"/>
                  </a:lnTo>
                  <a:lnTo>
                    <a:pt x="1433" y="749"/>
                  </a:lnTo>
                  <a:lnTo>
                    <a:pt x="1435" y="750"/>
                  </a:lnTo>
                  <a:lnTo>
                    <a:pt x="1441" y="753"/>
                  </a:lnTo>
                  <a:lnTo>
                    <a:pt x="1450" y="755"/>
                  </a:lnTo>
                  <a:lnTo>
                    <a:pt x="1462" y="759"/>
                  </a:lnTo>
                  <a:lnTo>
                    <a:pt x="1472" y="760"/>
                  </a:lnTo>
                  <a:lnTo>
                    <a:pt x="1479" y="759"/>
                  </a:lnTo>
                  <a:lnTo>
                    <a:pt x="1485" y="756"/>
                  </a:lnTo>
                  <a:lnTo>
                    <a:pt x="1490" y="751"/>
                  </a:lnTo>
                  <a:lnTo>
                    <a:pt x="1492" y="748"/>
                  </a:lnTo>
                  <a:lnTo>
                    <a:pt x="1493" y="746"/>
                  </a:lnTo>
                  <a:lnTo>
                    <a:pt x="1492" y="743"/>
                  </a:lnTo>
                  <a:lnTo>
                    <a:pt x="1491" y="742"/>
                  </a:lnTo>
                  <a:lnTo>
                    <a:pt x="1487" y="738"/>
                  </a:lnTo>
                  <a:lnTo>
                    <a:pt x="1484" y="735"/>
                  </a:lnTo>
                  <a:lnTo>
                    <a:pt x="1481" y="730"/>
                  </a:lnTo>
                  <a:lnTo>
                    <a:pt x="1479" y="725"/>
                  </a:lnTo>
                  <a:lnTo>
                    <a:pt x="1478" y="719"/>
                  </a:lnTo>
                  <a:lnTo>
                    <a:pt x="1475" y="712"/>
                  </a:lnTo>
                  <a:lnTo>
                    <a:pt x="1471" y="705"/>
                  </a:lnTo>
                  <a:lnTo>
                    <a:pt x="1468" y="702"/>
                  </a:lnTo>
                  <a:lnTo>
                    <a:pt x="1465" y="698"/>
                  </a:lnTo>
                  <a:lnTo>
                    <a:pt x="1461" y="694"/>
                  </a:lnTo>
                  <a:lnTo>
                    <a:pt x="1458" y="693"/>
                  </a:lnTo>
                  <a:lnTo>
                    <a:pt x="1448" y="691"/>
                  </a:lnTo>
                  <a:lnTo>
                    <a:pt x="1436" y="688"/>
                  </a:lnTo>
                  <a:lnTo>
                    <a:pt x="1431" y="688"/>
                  </a:lnTo>
                  <a:lnTo>
                    <a:pt x="1426" y="690"/>
                  </a:lnTo>
                  <a:lnTo>
                    <a:pt x="1421" y="692"/>
                  </a:lnTo>
                  <a:lnTo>
                    <a:pt x="1417" y="696"/>
                  </a:lnTo>
                  <a:lnTo>
                    <a:pt x="1414" y="699"/>
                  </a:lnTo>
                  <a:lnTo>
                    <a:pt x="1410" y="702"/>
                  </a:lnTo>
                  <a:lnTo>
                    <a:pt x="1408" y="704"/>
                  </a:lnTo>
                  <a:lnTo>
                    <a:pt x="1404" y="705"/>
                  </a:lnTo>
                  <a:lnTo>
                    <a:pt x="1402" y="705"/>
                  </a:lnTo>
                  <a:lnTo>
                    <a:pt x="1399" y="704"/>
                  </a:lnTo>
                  <a:lnTo>
                    <a:pt x="1397" y="703"/>
                  </a:lnTo>
                  <a:lnTo>
                    <a:pt x="1396" y="700"/>
                  </a:lnTo>
                  <a:lnTo>
                    <a:pt x="1392" y="688"/>
                  </a:lnTo>
                  <a:lnTo>
                    <a:pt x="1387" y="671"/>
                  </a:lnTo>
                  <a:lnTo>
                    <a:pt x="1386" y="661"/>
                  </a:lnTo>
                  <a:lnTo>
                    <a:pt x="1385" y="652"/>
                  </a:lnTo>
                  <a:lnTo>
                    <a:pt x="1384" y="645"/>
                  </a:lnTo>
                  <a:lnTo>
                    <a:pt x="1385" y="637"/>
                  </a:lnTo>
                  <a:lnTo>
                    <a:pt x="1387" y="629"/>
                  </a:lnTo>
                  <a:lnTo>
                    <a:pt x="1391" y="623"/>
                  </a:lnTo>
                  <a:lnTo>
                    <a:pt x="1393" y="622"/>
                  </a:lnTo>
                  <a:lnTo>
                    <a:pt x="1396" y="622"/>
                  </a:lnTo>
                  <a:lnTo>
                    <a:pt x="1399" y="623"/>
                  </a:lnTo>
                  <a:lnTo>
                    <a:pt x="1403" y="626"/>
                  </a:lnTo>
                  <a:lnTo>
                    <a:pt x="1412" y="633"/>
                  </a:lnTo>
                  <a:lnTo>
                    <a:pt x="1423" y="640"/>
                  </a:lnTo>
                  <a:lnTo>
                    <a:pt x="1433" y="646"/>
                  </a:lnTo>
                  <a:lnTo>
                    <a:pt x="1440" y="649"/>
                  </a:lnTo>
                  <a:lnTo>
                    <a:pt x="1441" y="648"/>
                  </a:lnTo>
                  <a:lnTo>
                    <a:pt x="1443" y="647"/>
                  </a:lnTo>
                  <a:lnTo>
                    <a:pt x="1445" y="645"/>
                  </a:lnTo>
                  <a:lnTo>
                    <a:pt x="1445" y="642"/>
                  </a:lnTo>
                  <a:lnTo>
                    <a:pt x="1445" y="640"/>
                  </a:lnTo>
                  <a:lnTo>
                    <a:pt x="1443" y="636"/>
                  </a:lnTo>
                  <a:lnTo>
                    <a:pt x="1442" y="634"/>
                  </a:lnTo>
                  <a:lnTo>
                    <a:pt x="1440" y="633"/>
                  </a:lnTo>
                  <a:lnTo>
                    <a:pt x="1433" y="628"/>
                  </a:lnTo>
                  <a:lnTo>
                    <a:pt x="1427" y="623"/>
                  </a:lnTo>
                  <a:lnTo>
                    <a:pt x="1424" y="620"/>
                  </a:lnTo>
                  <a:lnTo>
                    <a:pt x="1423" y="617"/>
                  </a:lnTo>
                  <a:lnTo>
                    <a:pt x="1423" y="612"/>
                  </a:lnTo>
                  <a:lnTo>
                    <a:pt x="1423" y="609"/>
                  </a:lnTo>
                  <a:lnTo>
                    <a:pt x="1424" y="605"/>
                  </a:lnTo>
                  <a:lnTo>
                    <a:pt x="1424" y="602"/>
                  </a:lnTo>
                  <a:lnTo>
                    <a:pt x="1423" y="598"/>
                  </a:lnTo>
                  <a:lnTo>
                    <a:pt x="1422" y="595"/>
                  </a:lnTo>
                  <a:lnTo>
                    <a:pt x="1420" y="587"/>
                  </a:lnTo>
                  <a:lnTo>
                    <a:pt x="1417" y="583"/>
                  </a:lnTo>
                  <a:lnTo>
                    <a:pt x="1416" y="580"/>
                  </a:lnTo>
                  <a:lnTo>
                    <a:pt x="1416" y="578"/>
                  </a:lnTo>
                  <a:lnTo>
                    <a:pt x="1417" y="577"/>
                  </a:lnTo>
                  <a:lnTo>
                    <a:pt x="1420" y="576"/>
                  </a:lnTo>
                  <a:lnTo>
                    <a:pt x="1422" y="574"/>
                  </a:lnTo>
                  <a:lnTo>
                    <a:pt x="1424" y="576"/>
                  </a:lnTo>
                  <a:lnTo>
                    <a:pt x="1427" y="577"/>
                  </a:lnTo>
                  <a:lnTo>
                    <a:pt x="1428" y="580"/>
                  </a:lnTo>
                  <a:lnTo>
                    <a:pt x="1434" y="590"/>
                  </a:lnTo>
                  <a:lnTo>
                    <a:pt x="1439" y="601"/>
                  </a:lnTo>
                  <a:lnTo>
                    <a:pt x="1443" y="610"/>
                  </a:lnTo>
                  <a:lnTo>
                    <a:pt x="1447" y="618"/>
                  </a:lnTo>
                  <a:lnTo>
                    <a:pt x="1448" y="623"/>
                  </a:lnTo>
                  <a:lnTo>
                    <a:pt x="1450" y="627"/>
                  </a:lnTo>
                  <a:lnTo>
                    <a:pt x="1454" y="628"/>
                  </a:lnTo>
                  <a:lnTo>
                    <a:pt x="1458" y="628"/>
                  </a:lnTo>
                  <a:lnTo>
                    <a:pt x="1459" y="627"/>
                  </a:lnTo>
                  <a:lnTo>
                    <a:pt x="1460" y="626"/>
                  </a:lnTo>
                  <a:lnTo>
                    <a:pt x="1461" y="622"/>
                  </a:lnTo>
                  <a:lnTo>
                    <a:pt x="1461" y="618"/>
                  </a:lnTo>
                  <a:lnTo>
                    <a:pt x="1461" y="610"/>
                  </a:lnTo>
                  <a:lnTo>
                    <a:pt x="1461" y="602"/>
                  </a:lnTo>
                  <a:lnTo>
                    <a:pt x="1462" y="597"/>
                  </a:lnTo>
                  <a:lnTo>
                    <a:pt x="1464" y="595"/>
                  </a:lnTo>
                  <a:lnTo>
                    <a:pt x="1465" y="591"/>
                  </a:lnTo>
                  <a:lnTo>
                    <a:pt x="1467" y="589"/>
                  </a:lnTo>
                  <a:lnTo>
                    <a:pt x="1472" y="585"/>
                  </a:lnTo>
                  <a:lnTo>
                    <a:pt x="1478" y="583"/>
                  </a:lnTo>
                  <a:lnTo>
                    <a:pt x="1480" y="582"/>
                  </a:lnTo>
                  <a:lnTo>
                    <a:pt x="1483" y="583"/>
                  </a:lnTo>
                  <a:lnTo>
                    <a:pt x="1484" y="584"/>
                  </a:lnTo>
                  <a:lnTo>
                    <a:pt x="1484" y="585"/>
                  </a:lnTo>
                  <a:lnTo>
                    <a:pt x="1483" y="591"/>
                  </a:lnTo>
                  <a:lnTo>
                    <a:pt x="1479" y="596"/>
                  </a:lnTo>
                  <a:lnTo>
                    <a:pt x="1475" y="602"/>
                  </a:lnTo>
                  <a:lnTo>
                    <a:pt x="1474" y="606"/>
                  </a:lnTo>
                  <a:lnTo>
                    <a:pt x="1474" y="611"/>
                  </a:lnTo>
                  <a:lnTo>
                    <a:pt x="1474" y="618"/>
                  </a:lnTo>
                  <a:lnTo>
                    <a:pt x="1475" y="633"/>
                  </a:lnTo>
                  <a:lnTo>
                    <a:pt x="1475" y="646"/>
                  </a:lnTo>
                  <a:lnTo>
                    <a:pt x="1477" y="649"/>
                  </a:lnTo>
                  <a:lnTo>
                    <a:pt x="1479" y="652"/>
                  </a:lnTo>
                  <a:lnTo>
                    <a:pt x="1481" y="653"/>
                  </a:lnTo>
                  <a:lnTo>
                    <a:pt x="1486" y="653"/>
                  </a:lnTo>
                  <a:lnTo>
                    <a:pt x="1490" y="652"/>
                  </a:lnTo>
                  <a:lnTo>
                    <a:pt x="1493" y="652"/>
                  </a:lnTo>
                  <a:lnTo>
                    <a:pt x="1497" y="653"/>
                  </a:lnTo>
                  <a:lnTo>
                    <a:pt x="1500" y="655"/>
                  </a:lnTo>
                  <a:lnTo>
                    <a:pt x="1503" y="656"/>
                  </a:lnTo>
                  <a:lnTo>
                    <a:pt x="1505" y="656"/>
                  </a:lnTo>
                  <a:lnTo>
                    <a:pt x="1506" y="656"/>
                  </a:lnTo>
                  <a:lnTo>
                    <a:pt x="1509" y="656"/>
                  </a:lnTo>
                  <a:lnTo>
                    <a:pt x="1512" y="653"/>
                  </a:lnTo>
                  <a:lnTo>
                    <a:pt x="1516" y="647"/>
                  </a:lnTo>
                  <a:lnTo>
                    <a:pt x="1518" y="641"/>
                  </a:lnTo>
                  <a:lnTo>
                    <a:pt x="1521" y="634"/>
                  </a:lnTo>
                  <a:lnTo>
                    <a:pt x="1522" y="627"/>
                  </a:lnTo>
                  <a:lnTo>
                    <a:pt x="1523" y="618"/>
                  </a:lnTo>
                  <a:lnTo>
                    <a:pt x="1523" y="614"/>
                  </a:lnTo>
                  <a:lnTo>
                    <a:pt x="1523" y="610"/>
                  </a:lnTo>
                  <a:lnTo>
                    <a:pt x="1524" y="606"/>
                  </a:lnTo>
                  <a:lnTo>
                    <a:pt x="1527" y="604"/>
                  </a:lnTo>
                  <a:lnTo>
                    <a:pt x="1528" y="603"/>
                  </a:lnTo>
                  <a:lnTo>
                    <a:pt x="1531" y="602"/>
                  </a:lnTo>
                  <a:lnTo>
                    <a:pt x="1534" y="601"/>
                  </a:lnTo>
                  <a:lnTo>
                    <a:pt x="1537" y="602"/>
                  </a:lnTo>
                  <a:lnTo>
                    <a:pt x="1550" y="603"/>
                  </a:lnTo>
                  <a:lnTo>
                    <a:pt x="1562" y="603"/>
                  </a:lnTo>
                  <a:lnTo>
                    <a:pt x="1566" y="604"/>
                  </a:lnTo>
                  <a:lnTo>
                    <a:pt x="1568" y="604"/>
                  </a:lnTo>
                  <a:lnTo>
                    <a:pt x="1569" y="606"/>
                  </a:lnTo>
                  <a:lnTo>
                    <a:pt x="1571" y="608"/>
                  </a:lnTo>
                  <a:lnTo>
                    <a:pt x="1571" y="610"/>
                  </a:lnTo>
                  <a:lnTo>
                    <a:pt x="1569" y="612"/>
                  </a:lnTo>
                  <a:lnTo>
                    <a:pt x="1568" y="615"/>
                  </a:lnTo>
                  <a:lnTo>
                    <a:pt x="1566" y="618"/>
                  </a:lnTo>
                  <a:lnTo>
                    <a:pt x="1560" y="623"/>
                  </a:lnTo>
                  <a:lnTo>
                    <a:pt x="1554" y="630"/>
                  </a:lnTo>
                  <a:lnTo>
                    <a:pt x="1549" y="639"/>
                  </a:lnTo>
                  <a:lnTo>
                    <a:pt x="1546" y="647"/>
                  </a:lnTo>
                  <a:lnTo>
                    <a:pt x="1543" y="656"/>
                  </a:lnTo>
                  <a:lnTo>
                    <a:pt x="1538" y="665"/>
                  </a:lnTo>
                  <a:lnTo>
                    <a:pt x="1533" y="672"/>
                  </a:lnTo>
                  <a:lnTo>
                    <a:pt x="1525" y="678"/>
                  </a:lnTo>
                  <a:lnTo>
                    <a:pt x="1517" y="684"/>
                  </a:lnTo>
                  <a:lnTo>
                    <a:pt x="1509" y="691"/>
                  </a:lnTo>
                  <a:lnTo>
                    <a:pt x="1502" y="698"/>
                  </a:lnTo>
                  <a:lnTo>
                    <a:pt x="1497" y="705"/>
                  </a:lnTo>
                  <a:lnTo>
                    <a:pt x="1494" y="712"/>
                  </a:lnTo>
                  <a:lnTo>
                    <a:pt x="1493" y="718"/>
                  </a:lnTo>
                  <a:lnTo>
                    <a:pt x="1493" y="721"/>
                  </a:lnTo>
                  <a:lnTo>
                    <a:pt x="1494" y="723"/>
                  </a:lnTo>
                  <a:lnTo>
                    <a:pt x="1497" y="724"/>
                  </a:lnTo>
                  <a:lnTo>
                    <a:pt x="1500" y="725"/>
                  </a:lnTo>
                  <a:lnTo>
                    <a:pt x="1504" y="725"/>
                  </a:lnTo>
                  <a:lnTo>
                    <a:pt x="1508" y="724"/>
                  </a:lnTo>
                  <a:lnTo>
                    <a:pt x="1511" y="723"/>
                  </a:lnTo>
                  <a:lnTo>
                    <a:pt x="1516" y="722"/>
                  </a:lnTo>
                  <a:lnTo>
                    <a:pt x="1523" y="716"/>
                  </a:lnTo>
                  <a:lnTo>
                    <a:pt x="1530" y="709"/>
                  </a:lnTo>
                  <a:lnTo>
                    <a:pt x="1535" y="699"/>
                  </a:lnTo>
                  <a:lnTo>
                    <a:pt x="1537" y="692"/>
                  </a:lnTo>
                  <a:lnTo>
                    <a:pt x="1538" y="688"/>
                  </a:lnTo>
                  <a:lnTo>
                    <a:pt x="1541" y="686"/>
                  </a:lnTo>
                  <a:lnTo>
                    <a:pt x="1543" y="685"/>
                  </a:lnTo>
                  <a:lnTo>
                    <a:pt x="1547" y="684"/>
                  </a:lnTo>
                  <a:lnTo>
                    <a:pt x="1557" y="683"/>
                  </a:lnTo>
                  <a:lnTo>
                    <a:pt x="1574" y="678"/>
                  </a:lnTo>
                  <a:lnTo>
                    <a:pt x="1588" y="673"/>
                  </a:lnTo>
                  <a:lnTo>
                    <a:pt x="1596" y="669"/>
                  </a:lnTo>
                  <a:lnTo>
                    <a:pt x="1597" y="660"/>
                  </a:lnTo>
                  <a:lnTo>
                    <a:pt x="1598" y="650"/>
                  </a:lnTo>
                  <a:lnTo>
                    <a:pt x="1598" y="640"/>
                  </a:lnTo>
                  <a:lnTo>
                    <a:pt x="1599" y="630"/>
                  </a:lnTo>
                  <a:lnTo>
                    <a:pt x="1598" y="620"/>
                  </a:lnTo>
                  <a:lnTo>
                    <a:pt x="1594" y="605"/>
                  </a:lnTo>
                  <a:lnTo>
                    <a:pt x="1592" y="599"/>
                  </a:lnTo>
                  <a:lnTo>
                    <a:pt x="1590" y="595"/>
                  </a:lnTo>
                  <a:lnTo>
                    <a:pt x="1587" y="591"/>
                  </a:lnTo>
                  <a:lnTo>
                    <a:pt x="1585" y="590"/>
                  </a:lnTo>
                  <a:lnTo>
                    <a:pt x="1580" y="591"/>
                  </a:lnTo>
                  <a:lnTo>
                    <a:pt x="1574" y="590"/>
                  </a:lnTo>
                  <a:lnTo>
                    <a:pt x="1572" y="589"/>
                  </a:lnTo>
                  <a:lnTo>
                    <a:pt x="1568" y="586"/>
                  </a:lnTo>
                  <a:lnTo>
                    <a:pt x="1566" y="584"/>
                  </a:lnTo>
                  <a:lnTo>
                    <a:pt x="1563" y="580"/>
                  </a:lnTo>
                  <a:lnTo>
                    <a:pt x="1561" y="577"/>
                  </a:lnTo>
                  <a:lnTo>
                    <a:pt x="1562" y="572"/>
                  </a:lnTo>
                  <a:lnTo>
                    <a:pt x="1563" y="566"/>
                  </a:lnTo>
                  <a:lnTo>
                    <a:pt x="1566" y="561"/>
                  </a:lnTo>
                  <a:lnTo>
                    <a:pt x="1571" y="555"/>
                  </a:lnTo>
                  <a:lnTo>
                    <a:pt x="1574" y="551"/>
                  </a:lnTo>
                  <a:lnTo>
                    <a:pt x="1579" y="547"/>
                  </a:lnTo>
                  <a:lnTo>
                    <a:pt x="1584" y="545"/>
                  </a:lnTo>
                  <a:lnTo>
                    <a:pt x="1598" y="540"/>
                  </a:lnTo>
                  <a:lnTo>
                    <a:pt x="1611" y="534"/>
                  </a:lnTo>
                  <a:lnTo>
                    <a:pt x="1617" y="530"/>
                  </a:lnTo>
                  <a:lnTo>
                    <a:pt x="1622" y="526"/>
                  </a:lnTo>
                  <a:lnTo>
                    <a:pt x="1625" y="521"/>
                  </a:lnTo>
                  <a:lnTo>
                    <a:pt x="1629" y="515"/>
                  </a:lnTo>
                  <a:lnTo>
                    <a:pt x="1630" y="508"/>
                  </a:lnTo>
                  <a:lnTo>
                    <a:pt x="1629" y="501"/>
                  </a:lnTo>
                  <a:lnTo>
                    <a:pt x="1628" y="494"/>
                  </a:lnTo>
                  <a:lnTo>
                    <a:pt x="1624" y="488"/>
                  </a:lnTo>
                  <a:lnTo>
                    <a:pt x="1622" y="480"/>
                  </a:lnTo>
                  <a:lnTo>
                    <a:pt x="1620" y="475"/>
                  </a:lnTo>
                  <a:lnTo>
                    <a:pt x="1619" y="470"/>
                  </a:lnTo>
                  <a:lnTo>
                    <a:pt x="1620" y="465"/>
                  </a:lnTo>
                  <a:lnTo>
                    <a:pt x="1623" y="463"/>
                  </a:lnTo>
                  <a:lnTo>
                    <a:pt x="1626" y="461"/>
                  </a:lnTo>
                  <a:lnTo>
                    <a:pt x="1632" y="463"/>
                  </a:lnTo>
                  <a:lnTo>
                    <a:pt x="1638" y="463"/>
                  </a:lnTo>
                  <a:lnTo>
                    <a:pt x="1650" y="466"/>
                  </a:lnTo>
                  <a:lnTo>
                    <a:pt x="1660" y="467"/>
                  </a:lnTo>
                  <a:lnTo>
                    <a:pt x="1666" y="466"/>
                  </a:lnTo>
                  <a:lnTo>
                    <a:pt x="1672" y="465"/>
                  </a:lnTo>
                  <a:lnTo>
                    <a:pt x="1675" y="461"/>
                  </a:lnTo>
                  <a:lnTo>
                    <a:pt x="1680" y="457"/>
                  </a:lnTo>
                  <a:lnTo>
                    <a:pt x="1682" y="452"/>
                  </a:lnTo>
                  <a:lnTo>
                    <a:pt x="1686" y="447"/>
                  </a:lnTo>
                  <a:lnTo>
                    <a:pt x="1687" y="441"/>
                  </a:lnTo>
                  <a:lnTo>
                    <a:pt x="1689" y="435"/>
                  </a:lnTo>
                  <a:close/>
                </a:path>
              </a:pathLst>
            </a:custGeom>
            <a:grpFill/>
            <a:ln w="9525">
              <a:solidFill>
                <a:schemeClr val="bg1"/>
              </a:solidFill>
              <a:round/>
              <a:headEnd/>
              <a:tailEnd/>
            </a:ln>
          </p:spPr>
          <p:txBody>
            <a:bodyPr/>
            <a:lstStyle/>
            <a:p>
              <a:endParaRPr lang="zh-CN" altLang="en-US"/>
            </a:p>
          </p:txBody>
        </p:sp>
        <p:sp>
          <p:nvSpPr>
            <p:cNvPr id="38" name="河南">
              <a:extLst>
                <a:ext uri="{FF2B5EF4-FFF2-40B4-BE49-F238E27FC236}">
                  <a16:creationId xmlns:a16="http://schemas.microsoft.com/office/drawing/2014/main" xmlns="" id="{4C572A6C-D1F3-4A7A-9058-B9ED1D15ED67}"/>
                </a:ext>
              </a:extLst>
            </p:cNvPr>
            <p:cNvSpPr>
              <a:spLocks/>
            </p:cNvSpPr>
            <p:nvPr/>
          </p:nvSpPr>
          <p:spPr bwMode="auto">
            <a:xfrm>
              <a:off x="5778571" y="4029286"/>
              <a:ext cx="581032" cy="571530"/>
            </a:xfrm>
            <a:custGeom>
              <a:avLst/>
              <a:gdLst>
                <a:gd name="T0" fmla="*/ 591 w 2215"/>
                <a:gd name="T1" fmla="*/ 492 h 2153"/>
                <a:gd name="T2" fmla="*/ 779 w 2215"/>
                <a:gd name="T3" fmla="*/ 510 h 2153"/>
                <a:gd name="T4" fmla="*/ 878 w 2215"/>
                <a:gd name="T5" fmla="*/ 497 h 2153"/>
                <a:gd name="T6" fmla="*/ 957 w 2215"/>
                <a:gd name="T7" fmla="*/ 458 h 2153"/>
                <a:gd name="T8" fmla="*/ 1025 w 2215"/>
                <a:gd name="T9" fmla="*/ 395 h 2153"/>
                <a:gd name="T10" fmla="*/ 1115 w 2215"/>
                <a:gd name="T11" fmla="*/ 278 h 2153"/>
                <a:gd name="T12" fmla="*/ 1124 w 2215"/>
                <a:gd name="T13" fmla="*/ 169 h 2153"/>
                <a:gd name="T14" fmla="*/ 1147 w 2215"/>
                <a:gd name="T15" fmla="*/ 12 h 2153"/>
                <a:gd name="T16" fmla="*/ 1318 w 2215"/>
                <a:gd name="T17" fmla="*/ 31 h 2153"/>
                <a:gd name="T18" fmla="*/ 1549 w 2215"/>
                <a:gd name="T19" fmla="*/ 85 h 2153"/>
                <a:gd name="T20" fmla="*/ 1675 w 2215"/>
                <a:gd name="T21" fmla="*/ 68 h 2153"/>
                <a:gd name="T22" fmla="*/ 1741 w 2215"/>
                <a:gd name="T23" fmla="*/ 117 h 2153"/>
                <a:gd name="T24" fmla="*/ 1730 w 2215"/>
                <a:gd name="T25" fmla="*/ 205 h 2153"/>
                <a:gd name="T26" fmla="*/ 1853 w 2215"/>
                <a:gd name="T27" fmla="*/ 127 h 2153"/>
                <a:gd name="T28" fmla="*/ 1905 w 2215"/>
                <a:gd name="T29" fmla="*/ 136 h 2153"/>
                <a:gd name="T30" fmla="*/ 1822 w 2215"/>
                <a:gd name="T31" fmla="*/ 236 h 2153"/>
                <a:gd name="T32" fmla="*/ 1710 w 2215"/>
                <a:gd name="T33" fmla="*/ 353 h 2153"/>
                <a:gd name="T34" fmla="*/ 1587 w 2215"/>
                <a:gd name="T35" fmla="*/ 477 h 2153"/>
                <a:gd name="T36" fmla="*/ 1600 w 2215"/>
                <a:gd name="T37" fmla="*/ 592 h 2153"/>
                <a:gd name="T38" fmla="*/ 1719 w 2215"/>
                <a:gd name="T39" fmla="*/ 647 h 2153"/>
                <a:gd name="T40" fmla="*/ 1891 w 2215"/>
                <a:gd name="T41" fmla="*/ 749 h 2153"/>
                <a:gd name="T42" fmla="*/ 2033 w 2215"/>
                <a:gd name="T43" fmla="*/ 780 h 2153"/>
                <a:gd name="T44" fmla="*/ 2150 w 2215"/>
                <a:gd name="T45" fmla="*/ 864 h 2153"/>
                <a:gd name="T46" fmla="*/ 2212 w 2215"/>
                <a:gd name="T47" fmla="*/ 994 h 2153"/>
                <a:gd name="T48" fmla="*/ 2111 w 2215"/>
                <a:gd name="T49" fmla="*/ 1089 h 2153"/>
                <a:gd name="T50" fmla="*/ 1991 w 2215"/>
                <a:gd name="T51" fmla="*/ 1044 h 2153"/>
                <a:gd name="T52" fmla="*/ 1869 w 2215"/>
                <a:gd name="T53" fmla="*/ 976 h 2153"/>
                <a:gd name="T54" fmla="*/ 1848 w 2215"/>
                <a:gd name="T55" fmla="*/ 1084 h 2153"/>
                <a:gd name="T56" fmla="*/ 1828 w 2215"/>
                <a:gd name="T57" fmla="*/ 1194 h 2153"/>
                <a:gd name="T58" fmla="*/ 1762 w 2215"/>
                <a:gd name="T59" fmla="*/ 1329 h 2153"/>
                <a:gd name="T60" fmla="*/ 1630 w 2215"/>
                <a:gd name="T61" fmla="*/ 1398 h 2153"/>
                <a:gd name="T62" fmla="*/ 1658 w 2215"/>
                <a:gd name="T63" fmla="*/ 1500 h 2153"/>
                <a:gd name="T64" fmla="*/ 1726 w 2215"/>
                <a:gd name="T65" fmla="*/ 1604 h 2153"/>
                <a:gd name="T66" fmla="*/ 1803 w 2215"/>
                <a:gd name="T67" fmla="*/ 1642 h 2153"/>
                <a:gd name="T68" fmla="*/ 1920 w 2215"/>
                <a:gd name="T69" fmla="*/ 1664 h 2153"/>
                <a:gd name="T70" fmla="*/ 1999 w 2215"/>
                <a:gd name="T71" fmla="*/ 1613 h 2153"/>
                <a:gd name="T72" fmla="*/ 2012 w 2215"/>
                <a:gd name="T73" fmla="*/ 1871 h 2153"/>
                <a:gd name="T74" fmla="*/ 1890 w 2215"/>
                <a:gd name="T75" fmla="*/ 1998 h 2153"/>
                <a:gd name="T76" fmla="*/ 1783 w 2215"/>
                <a:gd name="T77" fmla="*/ 2152 h 2153"/>
                <a:gd name="T78" fmla="*/ 1750 w 2215"/>
                <a:gd name="T79" fmla="*/ 2067 h 2153"/>
                <a:gd name="T80" fmla="*/ 1625 w 2215"/>
                <a:gd name="T81" fmla="*/ 2136 h 2153"/>
                <a:gd name="T82" fmla="*/ 1532 w 2215"/>
                <a:gd name="T83" fmla="*/ 2058 h 2153"/>
                <a:gd name="T84" fmla="*/ 1391 w 2215"/>
                <a:gd name="T85" fmla="*/ 1971 h 2153"/>
                <a:gd name="T86" fmla="*/ 1309 w 2215"/>
                <a:gd name="T87" fmla="*/ 1985 h 2153"/>
                <a:gd name="T88" fmla="*/ 1248 w 2215"/>
                <a:gd name="T89" fmla="*/ 1932 h 2153"/>
                <a:gd name="T90" fmla="*/ 1225 w 2215"/>
                <a:gd name="T91" fmla="*/ 1826 h 2153"/>
                <a:gd name="T92" fmla="*/ 1196 w 2215"/>
                <a:gd name="T93" fmla="*/ 1745 h 2153"/>
                <a:gd name="T94" fmla="*/ 1078 w 2215"/>
                <a:gd name="T95" fmla="*/ 1796 h 2153"/>
                <a:gd name="T96" fmla="*/ 985 w 2215"/>
                <a:gd name="T97" fmla="*/ 1765 h 2153"/>
                <a:gd name="T98" fmla="*/ 781 w 2215"/>
                <a:gd name="T99" fmla="*/ 1780 h 2153"/>
                <a:gd name="T100" fmla="*/ 586 w 2215"/>
                <a:gd name="T101" fmla="*/ 1742 h 2153"/>
                <a:gd name="T102" fmla="*/ 442 w 2215"/>
                <a:gd name="T103" fmla="*/ 1688 h 2153"/>
                <a:gd name="T104" fmla="*/ 343 w 2215"/>
                <a:gd name="T105" fmla="*/ 1563 h 2153"/>
                <a:gd name="T106" fmla="*/ 273 w 2215"/>
                <a:gd name="T107" fmla="*/ 1453 h 2153"/>
                <a:gd name="T108" fmla="*/ 229 w 2215"/>
                <a:gd name="T109" fmla="*/ 1270 h 2153"/>
                <a:gd name="T110" fmla="*/ 84 w 2215"/>
                <a:gd name="T111" fmla="*/ 1124 h 2153"/>
                <a:gd name="T112" fmla="*/ 83 w 2215"/>
                <a:gd name="T113" fmla="*/ 1025 h 2153"/>
                <a:gd name="T114" fmla="*/ 38 w 2215"/>
                <a:gd name="T115" fmla="*/ 914 h 2153"/>
                <a:gd name="T116" fmla="*/ 20 w 2215"/>
                <a:gd name="T117" fmla="*/ 806 h 2153"/>
                <a:gd name="T118" fmla="*/ 229 w 2215"/>
                <a:gd name="T119" fmla="*/ 744 h 2153"/>
                <a:gd name="T120" fmla="*/ 446 w 2215"/>
                <a:gd name="T121" fmla="*/ 649 h 2153"/>
                <a:gd name="T122" fmla="*/ 556 w 2215"/>
                <a:gd name="T123" fmla="*/ 583 h 2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15" h="2153">
                  <a:moveTo>
                    <a:pt x="572" y="591"/>
                  </a:moveTo>
                  <a:lnTo>
                    <a:pt x="575" y="593"/>
                  </a:lnTo>
                  <a:lnTo>
                    <a:pt x="576" y="593"/>
                  </a:lnTo>
                  <a:lnTo>
                    <a:pt x="576" y="592"/>
                  </a:lnTo>
                  <a:lnTo>
                    <a:pt x="578" y="589"/>
                  </a:lnTo>
                  <a:lnTo>
                    <a:pt x="579" y="583"/>
                  </a:lnTo>
                  <a:lnTo>
                    <a:pt x="579" y="582"/>
                  </a:lnTo>
                  <a:lnTo>
                    <a:pt x="580" y="578"/>
                  </a:lnTo>
                  <a:lnTo>
                    <a:pt x="581" y="571"/>
                  </a:lnTo>
                  <a:lnTo>
                    <a:pt x="582" y="563"/>
                  </a:lnTo>
                  <a:lnTo>
                    <a:pt x="584" y="555"/>
                  </a:lnTo>
                  <a:lnTo>
                    <a:pt x="582" y="549"/>
                  </a:lnTo>
                  <a:lnTo>
                    <a:pt x="580" y="539"/>
                  </a:lnTo>
                  <a:lnTo>
                    <a:pt x="578" y="530"/>
                  </a:lnTo>
                  <a:lnTo>
                    <a:pt x="578" y="526"/>
                  </a:lnTo>
                  <a:lnTo>
                    <a:pt x="578" y="521"/>
                  </a:lnTo>
                  <a:lnTo>
                    <a:pt x="578" y="516"/>
                  </a:lnTo>
                  <a:lnTo>
                    <a:pt x="579" y="513"/>
                  </a:lnTo>
                  <a:lnTo>
                    <a:pt x="582" y="504"/>
                  </a:lnTo>
                  <a:lnTo>
                    <a:pt x="587" y="496"/>
                  </a:lnTo>
                  <a:lnTo>
                    <a:pt x="591" y="492"/>
                  </a:lnTo>
                  <a:lnTo>
                    <a:pt x="594" y="490"/>
                  </a:lnTo>
                  <a:lnTo>
                    <a:pt x="600" y="489"/>
                  </a:lnTo>
                  <a:lnTo>
                    <a:pt x="606" y="489"/>
                  </a:lnTo>
                  <a:lnTo>
                    <a:pt x="624" y="498"/>
                  </a:lnTo>
                  <a:lnTo>
                    <a:pt x="638" y="505"/>
                  </a:lnTo>
                  <a:lnTo>
                    <a:pt x="648" y="507"/>
                  </a:lnTo>
                  <a:lnTo>
                    <a:pt x="655" y="508"/>
                  </a:lnTo>
                  <a:lnTo>
                    <a:pt x="662" y="509"/>
                  </a:lnTo>
                  <a:lnTo>
                    <a:pt x="667" y="513"/>
                  </a:lnTo>
                  <a:lnTo>
                    <a:pt x="670" y="514"/>
                  </a:lnTo>
                  <a:lnTo>
                    <a:pt x="675" y="515"/>
                  </a:lnTo>
                  <a:lnTo>
                    <a:pt x="682" y="515"/>
                  </a:lnTo>
                  <a:lnTo>
                    <a:pt x="691" y="515"/>
                  </a:lnTo>
                  <a:lnTo>
                    <a:pt x="707" y="515"/>
                  </a:lnTo>
                  <a:lnTo>
                    <a:pt x="723" y="514"/>
                  </a:lnTo>
                  <a:lnTo>
                    <a:pt x="738" y="514"/>
                  </a:lnTo>
                  <a:lnTo>
                    <a:pt x="756" y="514"/>
                  </a:lnTo>
                  <a:lnTo>
                    <a:pt x="763" y="514"/>
                  </a:lnTo>
                  <a:lnTo>
                    <a:pt x="770" y="514"/>
                  </a:lnTo>
                  <a:lnTo>
                    <a:pt x="776" y="513"/>
                  </a:lnTo>
                  <a:lnTo>
                    <a:pt x="779" y="510"/>
                  </a:lnTo>
                  <a:lnTo>
                    <a:pt x="783" y="505"/>
                  </a:lnTo>
                  <a:lnTo>
                    <a:pt x="789" y="500"/>
                  </a:lnTo>
                  <a:lnTo>
                    <a:pt x="793" y="497"/>
                  </a:lnTo>
                  <a:lnTo>
                    <a:pt x="796" y="497"/>
                  </a:lnTo>
                  <a:lnTo>
                    <a:pt x="800" y="497"/>
                  </a:lnTo>
                  <a:lnTo>
                    <a:pt x="803" y="501"/>
                  </a:lnTo>
                  <a:lnTo>
                    <a:pt x="808" y="504"/>
                  </a:lnTo>
                  <a:lnTo>
                    <a:pt x="813" y="507"/>
                  </a:lnTo>
                  <a:lnTo>
                    <a:pt x="818" y="509"/>
                  </a:lnTo>
                  <a:lnTo>
                    <a:pt x="822" y="511"/>
                  </a:lnTo>
                  <a:lnTo>
                    <a:pt x="827" y="513"/>
                  </a:lnTo>
                  <a:lnTo>
                    <a:pt x="832" y="513"/>
                  </a:lnTo>
                  <a:lnTo>
                    <a:pt x="836" y="511"/>
                  </a:lnTo>
                  <a:lnTo>
                    <a:pt x="839" y="509"/>
                  </a:lnTo>
                  <a:lnTo>
                    <a:pt x="845" y="504"/>
                  </a:lnTo>
                  <a:lnTo>
                    <a:pt x="851" y="500"/>
                  </a:lnTo>
                  <a:lnTo>
                    <a:pt x="855" y="498"/>
                  </a:lnTo>
                  <a:lnTo>
                    <a:pt x="858" y="497"/>
                  </a:lnTo>
                  <a:lnTo>
                    <a:pt x="864" y="497"/>
                  </a:lnTo>
                  <a:lnTo>
                    <a:pt x="871" y="497"/>
                  </a:lnTo>
                  <a:lnTo>
                    <a:pt x="878" y="497"/>
                  </a:lnTo>
                  <a:lnTo>
                    <a:pt x="887" y="497"/>
                  </a:lnTo>
                  <a:lnTo>
                    <a:pt x="894" y="496"/>
                  </a:lnTo>
                  <a:lnTo>
                    <a:pt x="900" y="494"/>
                  </a:lnTo>
                  <a:lnTo>
                    <a:pt x="906" y="491"/>
                  </a:lnTo>
                  <a:lnTo>
                    <a:pt x="910" y="488"/>
                  </a:lnTo>
                  <a:lnTo>
                    <a:pt x="913" y="485"/>
                  </a:lnTo>
                  <a:lnTo>
                    <a:pt x="914" y="480"/>
                  </a:lnTo>
                  <a:lnTo>
                    <a:pt x="914" y="473"/>
                  </a:lnTo>
                  <a:lnTo>
                    <a:pt x="913" y="466"/>
                  </a:lnTo>
                  <a:lnTo>
                    <a:pt x="914" y="463"/>
                  </a:lnTo>
                  <a:lnTo>
                    <a:pt x="915" y="460"/>
                  </a:lnTo>
                  <a:lnTo>
                    <a:pt x="918" y="459"/>
                  </a:lnTo>
                  <a:lnTo>
                    <a:pt x="922" y="458"/>
                  </a:lnTo>
                  <a:lnTo>
                    <a:pt x="931" y="459"/>
                  </a:lnTo>
                  <a:lnTo>
                    <a:pt x="937" y="461"/>
                  </a:lnTo>
                  <a:lnTo>
                    <a:pt x="941" y="465"/>
                  </a:lnTo>
                  <a:lnTo>
                    <a:pt x="946" y="467"/>
                  </a:lnTo>
                  <a:lnTo>
                    <a:pt x="949" y="467"/>
                  </a:lnTo>
                  <a:lnTo>
                    <a:pt x="951" y="465"/>
                  </a:lnTo>
                  <a:lnTo>
                    <a:pt x="953" y="463"/>
                  </a:lnTo>
                  <a:lnTo>
                    <a:pt x="957" y="458"/>
                  </a:lnTo>
                  <a:lnTo>
                    <a:pt x="963" y="448"/>
                  </a:lnTo>
                  <a:lnTo>
                    <a:pt x="968" y="439"/>
                  </a:lnTo>
                  <a:lnTo>
                    <a:pt x="973" y="429"/>
                  </a:lnTo>
                  <a:lnTo>
                    <a:pt x="981" y="421"/>
                  </a:lnTo>
                  <a:lnTo>
                    <a:pt x="983" y="419"/>
                  </a:lnTo>
                  <a:lnTo>
                    <a:pt x="987" y="416"/>
                  </a:lnTo>
                  <a:lnTo>
                    <a:pt x="990" y="415"/>
                  </a:lnTo>
                  <a:lnTo>
                    <a:pt x="994" y="415"/>
                  </a:lnTo>
                  <a:lnTo>
                    <a:pt x="1002" y="417"/>
                  </a:lnTo>
                  <a:lnTo>
                    <a:pt x="1010" y="420"/>
                  </a:lnTo>
                  <a:lnTo>
                    <a:pt x="1013" y="419"/>
                  </a:lnTo>
                  <a:lnTo>
                    <a:pt x="1015" y="417"/>
                  </a:lnTo>
                  <a:lnTo>
                    <a:pt x="1016" y="415"/>
                  </a:lnTo>
                  <a:lnTo>
                    <a:pt x="1015" y="412"/>
                  </a:lnTo>
                  <a:lnTo>
                    <a:pt x="1014" y="407"/>
                  </a:lnTo>
                  <a:lnTo>
                    <a:pt x="1014" y="403"/>
                  </a:lnTo>
                  <a:lnTo>
                    <a:pt x="1014" y="400"/>
                  </a:lnTo>
                  <a:lnTo>
                    <a:pt x="1016" y="397"/>
                  </a:lnTo>
                  <a:lnTo>
                    <a:pt x="1019" y="396"/>
                  </a:lnTo>
                  <a:lnTo>
                    <a:pt x="1021" y="395"/>
                  </a:lnTo>
                  <a:lnTo>
                    <a:pt x="1025" y="395"/>
                  </a:lnTo>
                  <a:lnTo>
                    <a:pt x="1029" y="395"/>
                  </a:lnTo>
                  <a:lnTo>
                    <a:pt x="1034" y="395"/>
                  </a:lnTo>
                  <a:lnTo>
                    <a:pt x="1041" y="394"/>
                  </a:lnTo>
                  <a:lnTo>
                    <a:pt x="1048" y="391"/>
                  </a:lnTo>
                  <a:lnTo>
                    <a:pt x="1055" y="388"/>
                  </a:lnTo>
                  <a:lnTo>
                    <a:pt x="1064" y="383"/>
                  </a:lnTo>
                  <a:lnTo>
                    <a:pt x="1072" y="377"/>
                  </a:lnTo>
                  <a:lnTo>
                    <a:pt x="1079" y="369"/>
                  </a:lnTo>
                  <a:lnTo>
                    <a:pt x="1085" y="360"/>
                  </a:lnTo>
                  <a:lnTo>
                    <a:pt x="1094" y="344"/>
                  </a:lnTo>
                  <a:lnTo>
                    <a:pt x="1098" y="332"/>
                  </a:lnTo>
                  <a:lnTo>
                    <a:pt x="1101" y="327"/>
                  </a:lnTo>
                  <a:lnTo>
                    <a:pt x="1103" y="325"/>
                  </a:lnTo>
                  <a:lnTo>
                    <a:pt x="1105" y="322"/>
                  </a:lnTo>
                  <a:lnTo>
                    <a:pt x="1109" y="321"/>
                  </a:lnTo>
                  <a:lnTo>
                    <a:pt x="1115" y="321"/>
                  </a:lnTo>
                  <a:lnTo>
                    <a:pt x="1118" y="319"/>
                  </a:lnTo>
                  <a:lnTo>
                    <a:pt x="1121" y="313"/>
                  </a:lnTo>
                  <a:lnTo>
                    <a:pt x="1121" y="305"/>
                  </a:lnTo>
                  <a:lnTo>
                    <a:pt x="1118" y="292"/>
                  </a:lnTo>
                  <a:lnTo>
                    <a:pt x="1115" y="278"/>
                  </a:lnTo>
                  <a:lnTo>
                    <a:pt x="1111" y="267"/>
                  </a:lnTo>
                  <a:lnTo>
                    <a:pt x="1108" y="257"/>
                  </a:lnTo>
                  <a:lnTo>
                    <a:pt x="1107" y="251"/>
                  </a:lnTo>
                  <a:lnTo>
                    <a:pt x="1107" y="246"/>
                  </a:lnTo>
                  <a:lnTo>
                    <a:pt x="1108" y="244"/>
                  </a:lnTo>
                  <a:lnTo>
                    <a:pt x="1109" y="242"/>
                  </a:lnTo>
                  <a:lnTo>
                    <a:pt x="1113" y="240"/>
                  </a:lnTo>
                  <a:lnTo>
                    <a:pt x="1116" y="239"/>
                  </a:lnTo>
                  <a:lnTo>
                    <a:pt x="1124" y="236"/>
                  </a:lnTo>
                  <a:lnTo>
                    <a:pt x="1129" y="232"/>
                  </a:lnTo>
                  <a:lnTo>
                    <a:pt x="1130" y="230"/>
                  </a:lnTo>
                  <a:lnTo>
                    <a:pt x="1132" y="226"/>
                  </a:lnTo>
                  <a:lnTo>
                    <a:pt x="1130" y="224"/>
                  </a:lnTo>
                  <a:lnTo>
                    <a:pt x="1129" y="219"/>
                  </a:lnTo>
                  <a:lnTo>
                    <a:pt x="1127" y="211"/>
                  </a:lnTo>
                  <a:lnTo>
                    <a:pt x="1123" y="200"/>
                  </a:lnTo>
                  <a:lnTo>
                    <a:pt x="1121" y="190"/>
                  </a:lnTo>
                  <a:lnTo>
                    <a:pt x="1120" y="182"/>
                  </a:lnTo>
                  <a:lnTo>
                    <a:pt x="1121" y="176"/>
                  </a:lnTo>
                  <a:lnTo>
                    <a:pt x="1123" y="171"/>
                  </a:lnTo>
                  <a:lnTo>
                    <a:pt x="1124" y="169"/>
                  </a:lnTo>
                  <a:lnTo>
                    <a:pt x="1127" y="168"/>
                  </a:lnTo>
                  <a:lnTo>
                    <a:pt x="1130" y="168"/>
                  </a:lnTo>
                  <a:lnTo>
                    <a:pt x="1133" y="167"/>
                  </a:lnTo>
                  <a:lnTo>
                    <a:pt x="1136" y="167"/>
                  </a:lnTo>
                  <a:lnTo>
                    <a:pt x="1139" y="166"/>
                  </a:lnTo>
                  <a:lnTo>
                    <a:pt x="1140" y="163"/>
                  </a:lnTo>
                  <a:lnTo>
                    <a:pt x="1141" y="161"/>
                  </a:lnTo>
                  <a:lnTo>
                    <a:pt x="1140" y="155"/>
                  </a:lnTo>
                  <a:lnTo>
                    <a:pt x="1136" y="148"/>
                  </a:lnTo>
                  <a:lnTo>
                    <a:pt x="1135" y="145"/>
                  </a:lnTo>
                  <a:lnTo>
                    <a:pt x="1134" y="141"/>
                  </a:lnTo>
                  <a:lnTo>
                    <a:pt x="1133" y="136"/>
                  </a:lnTo>
                  <a:lnTo>
                    <a:pt x="1133" y="130"/>
                  </a:lnTo>
                  <a:lnTo>
                    <a:pt x="1133" y="116"/>
                  </a:lnTo>
                  <a:lnTo>
                    <a:pt x="1135" y="100"/>
                  </a:lnTo>
                  <a:lnTo>
                    <a:pt x="1136" y="84"/>
                  </a:lnTo>
                  <a:lnTo>
                    <a:pt x="1139" y="64"/>
                  </a:lnTo>
                  <a:lnTo>
                    <a:pt x="1141" y="48"/>
                  </a:lnTo>
                  <a:lnTo>
                    <a:pt x="1143" y="32"/>
                  </a:lnTo>
                  <a:lnTo>
                    <a:pt x="1146" y="21"/>
                  </a:lnTo>
                  <a:lnTo>
                    <a:pt x="1147" y="12"/>
                  </a:lnTo>
                  <a:lnTo>
                    <a:pt x="1149" y="10"/>
                  </a:lnTo>
                  <a:lnTo>
                    <a:pt x="1152" y="9"/>
                  </a:lnTo>
                  <a:lnTo>
                    <a:pt x="1157" y="7"/>
                  </a:lnTo>
                  <a:lnTo>
                    <a:pt x="1164" y="6"/>
                  </a:lnTo>
                  <a:lnTo>
                    <a:pt x="1174" y="4"/>
                  </a:lnTo>
                  <a:lnTo>
                    <a:pt x="1185" y="1"/>
                  </a:lnTo>
                  <a:lnTo>
                    <a:pt x="1195" y="0"/>
                  </a:lnTo>
                  <a:lnTo>
                    <a:pt x="1204" y="0"/>
                  </a:lnTo>
                  <a:lnTo>
                    <a:pt x="1214" y="1"/>
                  </a:lnTo>
                  <a:lnTo>
                    <a:pt x="1221" y="4"/>
                  </a:lnTo>
                  <a:lnTo>
                    <a:pt x="1229" y="6"/>
                  </a:lnTo>
                  <a:lnTo>
                    <a:pt x="1240" y="7"/>
                  </a:lnTo>
                  <a:lnTo>
                    <a:pt x="1253" y="7"/>
                  </a:lnTo>
                  <a:lnTo>
                    <a:pt x="1266" y="7"/>
                  </a:lnTo>
                  <a:lnTo>
                    <a:pt x="1273" y="7"/>
                  </a:lnTo>
                  <a:lnTo>
                    <a:pt x="1279" y="9"/>
                  </a:lnTo>
                  <a:lnTo>
                    <a:pt x="1286" y="11"/>
                  </a:lnTo>
                  <a:lnTo>
                    <a:pt x="1292" y="13"/>
                  </a:lnTo>
                  <a:lnTo>
                    <a:pt x="1304" y="21"/>
                  </a:lnTo>
                  <a:lnTo>
                    <a:pt x="1313" y="28"/>
                  </a:lnTo>
                  <a:lnTo>
                    <a:pt x="1318" y="31"/>
                  </a:lnTo>
                  <a:lnTo>
                    <a:pt x="1324" y="32"/>
                  </a:lnTo>
                  <a:lnTo>
                    <a:pt x="1330" y="31"/>
                  </a:lnTo>
                  <a:lnTo>
                    <a:pt x="1336" y="31"/>
                  </a:lnTo>
                  <a:lnTo>
                    <a:pt x="1342" y="30"/>
                  </a:lnTo>
                  <a:lnTo>
                    <a:pt x="1348" y="29"/>
                  </a:lnTo>
                  <a:lnTo>
                    <a:pt x="1354" y="30"/>
                  </a:lnTo>
                  <a:lnTo>
                    <a:pt x="1357" y="31"/>
                  </a:lnTo>
                  <a:lnTo>
                    <a:pt x="1367" y="38"/>
                  </a:lnTo>
                  <a:lnTo>
                    <a:pt x="1379" y="47"/>
                  </a:lnTo>
                  <a:lnTo>
                    <a:pt x="1393" y="56"/>
                  </a:lnTo>
                  <a:lnTo>
                    <a:pt x="1407" y="64"/>
                  </a:lnTo>
                  <a:lnTo>
                    <a:pt x="1417" y="70"/>
                  </a:lnTo>
                  <a:lnTo>
                    <a:pt x="1425" y="74"/>
                  </a:lnTo>
                  <a:lnTo>
                    <a:pt x="1434" y="78"/>
                  </a:lnTo>
                  <a:lnTo>
                    <a:pt x="1441" y="79"/>
                  </a:lnTo>
                  <a:lnTo>
                    <a:pt x="1457" y="81"/>
                  </a:lnTo>
                  <a:lnTo>
                    <a:pt x="1479" y="81"/>
                  </a:lnTo>
                  <a:lnTo>
                    <a:pt x="1504" y="81"/>
                  </a:lnTo>
                  <a:lnTo>
                    <a:pt x="1529" y="82"/>
                  </a:lnTo>
                  <a:lnTo>
                    <a:pt x="1539" y="84"/>
                  </a:lnTo>
                  <a:lnTo>
                    <a:pt x="1549" y="85"/>
                  </a:lnTo>
                  <a:lnTo>
                    <a:pt x="1556" y="86"/>
                  </a:lnTo>
                  <a:lnTo>
                    <a:pt x="1563" y="88"/>
                  </a:lnTo>
                  <a:lnTo>
                    <a:pt x="1569" y="91"/>
                  </a:lnTo>
                  <a:lnTo>
                    <a:pt x="1574" y="92"/>
                  </a:lnTo>
                  <a:lnTo>
                    <a:pt x="1580" y="93"/>
                  </a:lnTo>
                  <a:lnTo>
                    <a:pt x="1584" y="93"/>
                  </a:lnTo>
                  <a:lnTo>
                    <a:pt x="1589" y="92"/>
                  </a:lnTo>
                  <a:lnTo>
                    <a:pt x="1594" y="89"/>
                  </a:lnTo>
                  <a:lnTo>
                    <a:pt x="1598" y="87"/>
                  </a:lnTo>
                  <a:lnTo>
                    <a:pt x="1600" y="82"/>
                  </a:lnTo>
                  <a:lnTo>
                    <a:pt x="1606" y="72"/>
                  </a:lnTo>
                  <a:lnTo>
                    <a:pt x="1613" y="61"/>
                  </a:lnTo>
                  <a:lnTo>
                    <a:pt x="1619" y="55"/>
                  </a:lnTo>
                  <a:lnTo>
                    <a:pt x="1625" y="50"/>
                  </a:lnTo>
                  <a:lnTo>
                    <a:pt x="1631" y="47"/>
                  </a:lnTo>
                  <a:lnTo>
                    <a:pt x="1639" y="45"/>
                  </a:lnTo>
                  <a:lnTo>
                    <a:pt x="1647" y="47"/>
                  </a:lnTo>
                  <a:lnTo>
                    <a:pt x="1655" y="49"/>
                  </a:lnTo>
                  <a:lnTo>
                    <a:pt x="1661" y="53"/>
                  </a:lnTo>
                  <a:lnTo>
                    <a:pt x="1667" y="57"/>
                  </a:lnTo>
                  <a:lnTo>
                    <a:pt x="1675" y="68"/>
                  </a:lnTo>
                  <a:lnTo>
                    <a:pt x="1682" y="78"/>
                  </a:lnTo>
                  <a:lnTo>
                    <a:pt x="1686" y="82"/>
                  </a:lnTo>
                  <a:lnTo>
                    <a:pt x="1689" y="85"/>
                  </a:lnTo>
                  <a:lnTo>
                    <a:pt x="1694" y="87"/>
                  </a:lnTo>
                  <a:lnTo>
                    <a:pt x="1699" y="89"/>
                  </a:lnTo>
                  <a:lnTo>
                    <a:pt x="1703" y="89"/>
                  </a:lnTo>
                  <a:lnTo>
                    <a:pt x="1708" y="88"/>
                  </a:lnTo>
                  <a:lnTo>
                    <a:pt x="1712" y="87"/>
                  </a:lnTo>
                  <a:lnTo>
                    <a:pt x="1716" y="85"/>
                  </a:lnTo>
                  <a:lnTo>
                    <a:pt x="1724" y="78"/>
                  </a:lnTo>
                  <a:lnTo>
                    <a:pt x="1733" y="69"/>
                  </a:lnTo>
                  <a:lnTo>
                    <a:pt x="1738" y="66"/>
                  </a:lnTo>
                  <a:lnTo>
                    <a:pt x="1743" y="63"/>
                  </a:lnTo>
                  <a:lnTo>
                    <a:pt x="1747" y="62"/>
                  </a:lnTo>
                  <a:lnTo>
                    <a:pt x="1751" y="63"/>
                  </a:lnTo>
                  <a:lnTo>
                    <a:pt x="1751" y="69"/>
                  </a:lnTo>
                  <a:lnTo>
                    <a:pt x="1750" y="81"/>
                  </a:lnTo>
                  <a:lnTo>
                    <a:pt x="1747" y="93"/>
                  </a:lnTo>
                  <a:lnTo>
                    <a:pt x="1746" y="99"/>
                  </a:lnTo>
                  <a:lnTo>
                    <a:pt x="1744" y="107"/>
                  </a:lnTo>
                  <a:lnTo>
                    <a:pt x="1741" y="117"/>
                  </a:lnTo>
                  <a:lnTo>
                    <a:pt x="1738" y="122"/>
                  </a:lnTo>
                  <a:lnTo>
                    <a:pt x="1734" y="126"/>
                  </a:lnTo>
                  <a:lnTo>
                    <a:pt x="1731" y="130"/>
                  </a:lnTo>
                  <a:lnTo>
                    <a:pt x="1728" y="133"/>
                  </a:lnTo>
                  <a:lnTo>
                    <a:pt x="1719" y="141"/>
                  </a:lnTo>
                  <a:lnTo>
                    <a:pt x="1710" y="148"/>
                  </a:lnTo>
                  <a:lnTo>
                    <a:pt x="1708" y="152"/>
                  </a:lnTo>
                  <a:lnTo>
                    <a:pt x="1706" y="158"/>
                  </a:lnTo>
                  <a:lnTo>
                    <a:pt x="1705" y="166"/>
                  </a:lnTo>
                  <a:lnTo>
                    <a:pt x="1703" y="173"/>
                  </a:lnTo>
                  <a:lnTo>
                    <a:pt x="1703" y="189"/>
                  </a:lnTo>
                  <a:lnTo>
                    <a:pt x="1702" y="204"/>
                  </a:lnTo>
                  <a:lnTo>
                    <a:pt x="1702" y="206"/>
                  </a:lnTo>
                  <a:lnTo>
                    <a:pt x="1703" y="208"/>
                  </a:lnTo>
                  <a:lnTo>
                    <a:pt x="1705" y="211"/>
                  </a:lnTo>
                  <a:lnTo>
                    <a:pt x="1706" y="212"/>
                  </a:lnTo>
                  <a:lnTo>
                    <a:pt x="1710" y="214"/>
                  </a:lnTo>
                  <a:lnTo>
                    <a:pt x="1715" y="214"/>
                  </a:lnTo>
                  <a:lnTo>
                    <a:pt x="1721" y="213"/>
                  </a:lnTo>
                  <a:lnTo>
                    <a:pt x="1726" y="209"/>
                  </a:lnTo>
                  <a:lnTo>
                    <a:pt x="1730" y="205"/>
                  </a:lnTo>
                  <a:lnTo>
                    <a:pt x="1733" y="198"/>
                  </a:lnTo>
                  <a:lnTo>
                    <a:pt x="1734" y="188"/>
                  </a:lnTo>
                  <a:lnTo>
                    <a:pt x="1733" y="179"/>
                  </a:lnTo>
                  <a:lnTo>
                    <a:pt x="1732" y="169"/>
                  </a:lnTo>
                  <a:lnTo>
                    <a:pt x="1732" y="161"/>
                  </a:lnTo>
                  <a:lnTo>
                    <a:pt x="1733" y="156"/>
                  </a:lnTo>
                  <a:lnTo>
                    <a:pt x="1737" y="151"/>
                  </a:lnTo>
                  <a:lnTo>
                    <a:pt x="1739" y="150"/>
                  </a:lnTo>
                  <a:lnTo>
                    <a:pt x="1741" y="149"/>
                  </a:lnTo>
                  <a:lnTo>
                    <a:pt x="1744" y="149"/>
                  </a:lnTo>
                  <a:lnTo>
                    <a:pt x="1746" y="150"/>
                  </a:lnTo>
                  <a:lnTo>
                    <a:pt x="1758" y="156"/>
                  </a:lnTo>
                  <a:lnTo>
                    <a:pt x="1772" y="163"/>
                  </a:lnTo>
                  <a:lnTo>
                    <a:pt x="1778" y="166"/>
                  </a:lnTo>
                  <a:lnTo>
                    <a:pt x="1784" y="168"/>
                  </a:lnTo>
                  <a:lnTo>
                    <a:pt x="1789" y="168"/>
                  </a:lnTo>
                  <a:lnTo>
                    <a:pt x="1794" y="166"/>
                  </a:lnTo>
                  <a:lnTo>
                    <a:pt x="1802" y="158"/>
                  </a:lnTo>
                  <a:lnTo>
                    <a:pt x="1815" y="149"/>
                  </a:lnTo>
                  <a:lnTo>
                    <a:pt x="1832" y="138"/>
                  </a:lnTo>
                  <a:lnTo>
                    <a:pt x="1853" y="127"/>
                  </a:lnTo>
                  <a:lnTo>
                    <a:pt x="1873" y="119"/>
                  </a:lnTo>
                  <a:lnTo>
                    <a:pt x="1889" y="112"/>
                  </a:lnTo>
                  <a:lnTo>
                    <a:pt x="1903" y="105"/>
                  </a:lnTo>
                  <a:lnTo>
                    <a:pt x="1917" y="98"/>
                  </a:lnTo>
                  <a:lnTo>
                    <a:pt x="1932" y="89"/>
                  </a:lnTo>
                  <a:lnTo>
                    <a:pt x="1942" y="85"/>
                  </a:lnTo>
                  <a:lnTo>
                    <a:pt x="1951" y="82"/>
                  </a:lnTo>
                  <a:lnTo>
                    <a:pt x="1955" y="82"/>
                  </a:lnTo>
                  <a:lnTo>
                    <a:pt x="1958" y="84"/>
                  </a:lnTo>
                  <a:lnTo>
                    <a:pt x="1959" y="84"/>
                  </a:lnTo>
                  <a:lnTo>
                    <a:pt x="1959" y="86"/>
                  </a:lnTo>
                  <a:lnTo>
                    <a:pt x="1959" y="87"/>
                  </a:lnTo>
                  <a:lnTo>
                    <a:pt x="1958" y="97"/>
                  </a:lnTo>
                  <a:lnTo>
                    <a:pt x="1953" y="110"/>
                  </a:lnTo>
                  <a:lnTo>
                    <a:pt x="1951" y="117"/>
                  </a:lnTo>
                  <a:lnTo>
                    <a:pt x="1946" y="122"/>
                  </a:lnTo>
                  <a:lnTo>
                    <a:pt x="1941" y="125"/>
                  </a:lnTo>
                  <a:lnTo>
                    <a:pt x="1935" y="129"/>
                  </a:lnTo>
                  <a:lnTo>
                    <a:pt x="1922" y="132"/>
                  </a:lnTo>
                  <a:lnTo>
                    <a:pt x="1910" y="133"/>
                  </a:lnTo>
                  <a:lnTo>
                    <a:pt x="1905" y="136"/>
                  </a:lnTo>
                  <a:lnTo>
                    <a:pt x="1902" y="138"/>
                  </a:lnTo>
                  <a:lnTo>
                    <a:pt x="1898" y="141"/>
                  </a:lnTo>
                  <a:lnTo>
                    <a:pt x="1895" y="145"/>
                  </a:lnTo>
                  <a:lnTo>
                    <a:pt x="1891" y="150"/>
                  </a:lnTo>
                  <a:lnTo>
                    <a:pt x="1890" y="156"/>
                  </a:lnTo>
                  <a:lnTo>
                    <a:pt x="1888" y="162"/>
                  </a:lnTo>
                  <a:lnTo>
                    <a:pt x="1886" y="169"/>
                  </a:lnTo>
                  <a:lnTo>
                    <a:pt x="1885" y="175"/>
                  </a:lnTo>
                  <a:lnTo>
                    <a:pt x="1882" y="179"/>
                  </a:lnTo>
                  <a:lnTo>
                    <a:pt x="1879" y="182"/>
                  </a:lnTo>
                  <a:lnTo>
                    <a:pt x="1875" y="185"/>
                  </a:lnTo>
                  <a:lnTo>
                    <a:pt x="1865" y="187"/>
                  </a:lnTo>
                  <a:lnTo>
                    <a:pt x="1856" y="187"/>
                  </a:lnTo>
                  <a:lnTo>
                    <a:pt x="1851" y="188"/>
                  </a:lnTo>
                  <a:lnTo>
                    <a:pt x="1846" y="192"/>
                  </a:lnTo>
                  <a:lnTo>
                    <a:pt x="1842" y="196"/>
                  </a:lnTo>
                  <a:lnTo>
                    <a:pt x="1839" y="202"/>
                  </a:lnTo>
                  <a:lnTo>
                    <a:pt x="1832" y="215"/>
                  </a:lnTo>
                  <a:lnTo>
                    <a:pt x="1827" y="227"/>
                  </a:lnTo>
                  <a:lnTo>
                    <a:pt x="1825" y="232"/>
                  </a:lnTo>
                  <a:lnTo>
                    <a:pt x="1822" y="236"/>
                  </a:lnTo>
                  <a:lnTo>
                    <a:pt x="1820" y="239"/>
                  </a:lnTo>
                  <a:lnTo>
                    <a:pt x="1816" y="240"/>
                  </a:lnTo>
                  <a:lnTo>
                    <a:pt x="1808" y="243"/>
                  </a:lnTo>
                  <a:lnTo>
                    <a:pt x="1798" y="242"/>
                  </a:lnTo>
                  <a:lnTo>
                    <a:pt x="1794" y="242"/>
                  </a:lnTo>
                  <a:lnTo>
                    <a:pt x="1788" y="243"/>
                  </a:lnTo>
                  <a:lnTo>
                    <a:pt x="1783" y="244"/>
                  </a:lnTo>
                  <a:lnTo>
                    <a:pt x="1778" y="246"/>
                  </a:lnTo>
                  <a:lnTo>
                    <a:pt x="1769" y="252"/>
                  </a:lnTo>
                  <a:lnTo>
                    <a:pt x="1762" y="259"/>
                  </a:lnTo>
                  <a:lnTo>
                    <a:pt x="1746" y="271"/>
                  </a:lnTo>
                  <a:lnTo>
                    <a:pt x="1733" y="286"/>
                  </a:lnTo>
                  <a:lnTo>
                    <a:pt x="1727" y="294"/>
                  </a:lnTo>
                  <a:lnTo>
                    <a:pt x="1722" y="300"/>
                  </a:lnTo>
                  <a:lnTo>
                    <a:pt x="1718" y="307"/>
                  </a:lnTo>
                  <a:lnTo>
                    <a:pt x="1713" y="318"/>
                  </a:lnTo>
                  <a:lnTo>
                    <a:pt x="1709" y="328"/>
                  </a:lnTo>
                  <a:lnTo>
                    <a:pt x="1708" y="335"/>
                  </a:lnTo>
                  <a:lnTo>
                    <a:pt x="1709" y="341"/>
                  </a:lnTo>
                  <a:lnTo>
                    <a:pt x="1710" y="349"/>
                  </a:lnTo>
                  <a:lnTo>
                    <a:pt x="1710" y="353"/>
                  </a:lnTo>
                  <a:lnTo>
                    <a:pt x="1709" y="357"/>
                  </a:lnTo>
                  <a:lnTo>
                    <a:pt x="1706" y="362"/>
                  </a:lnTo>
                  <a:lnTo>
                    <a:pt x="1701" y="366"/>
                  </a:lnTo>
                  <a:lnTo>
                    <a:pt x="1690" y="376"/>
                  </a:lnTo>
                  <a:lnTo>
                    <a:pt x="1682" y="383"/>
                  </a:lnTo>
                  <a:lnTo>
                    <a:pt x="1675" y="388"/>
                  </a:lnTo>
                  <a:lnTo>
                    <a:pt x="1670" y="390"/>
                  </a:lnTo>
                  <a:lnTo>
                    <a:pt x="1665" y="391"/>
                  </a:lnTo>
                  <a:lnTo>
                    <a:pt x="1659" y="391"/>
                  </a:lnTo>
                  <a:lnTo>
                    <a:pt x="1655" y="393"/>
                  </a:lnTo>
                  <a:lnTo>
                    <a:pt x="1646" y="396"/>
                  </a:lnTo>
                  <a:lnTo>
                    <a:pt x="1638" y="402"/>
                  </a:lnTo>
                  <a:lnTo>
                    <a:pt x="1626" y="412"/>
                  </a:lnTo>
                  <a:lnTo>
                    <a:pt x="1621" y="417"/>
                  </a:lnTo>
                  <a:lnTo>
                    <a:pt x="1618" y="423"/>
                  </a:lnTo>
                  <a:lnTo>
                    <a:pt x="1615" y="428"/>
                  </a:lnTo>
                  <a:lnTo>
                    <a:pt x="1614" y="433"/>
                  </a:lnTo>
                  <a:lnTo>
                    <a:pt x="1612" y="442"/>
                  </a:lnTo>
                  <a:lnTo>
                    <a:pt x="1608" y="451"/>
                  </a:lnTo>
                  <a:lnTo>
                    <a:pt x="1600" y="463"/>
                  </a:lnTo>
                  <a:lnTo>
                    <a:pt x="1587" y="477"/>
                  </a:lnTo>
                  <a:lnTo>
                    <a:pt x="1573" y="491"/>
                  </a:lnTo>
                  <a:lnTo>
                    <a:pt x="1563" y="502"/>
                  </a:lnTo>
                  <a:lnTo>
                    <a:pt x="1560" y="505"/>
                  </a:lnTo>
                  <a:lnTo>
                    <a:pt x="1557" y="510"/>
                  </a:lnTo>
                  <a:lnTo>
                    <a:pt x="1556" y="516"/>
                  </a:lnTo>
                  <a:lnTo>
                    <a:pt x="1556" y="521"/>
                  </a:lnTo>
                  <a:lnTo>
                    <a:pt x="1556" y="532"/>
                  </a:lnTo>
                  <a:lnTo>
                    <a:pt x="1556" y="541"/>
                  </a:lnTo>
                  <a:lnTo>
                    <a:pt x="1555" y="547"/>
                  </a:lnTo>
                  <a:lnTo>
                    <a:pt x="1554" y="553"/>
                  </a:lnTo>
                  <a:lnTo>
                    <a:pt x="1551" y="559"/>
                  </a:lnTo>
                  <a:lnTo>
                    <a:pt x="1549" y="566"/>
                  </a:lnTo>
                  <a:lnTo>
                    <a:pt x="1548" y="568"/>
                  </a:lnTo>
                  <a:lnTo>
                    <a:pt x="1546" y="571"/>
                  </a:lnTo>
                  <a:lnTo>
                    <a:pt x="1546" y="576"/>
                  </a:lnTo>
                  <a:lnTo>
                    <a:pt x="1550" y="577"/>
                  </a:lnTo>
                  <a:lnTo>
                    <a:pt x="1557" y="579"/>
                  </a:lnTo>
                  <a:lnTo>
                    <a:pt x="1568" y="583"/>
                  </a:lnTo>
                  <a:lnTo>
                    <a:pt x="1580" y="586"/>
                  </a:lnTo>
                  <a:lnTo>
                    <a:pt x="1590" y="590"/>
                  </a:lnTo>
                  <a:lnTo>
                    <a:pt x="1600" y="592"/>
                  </a:lnTo>
                  <a:lnTo>
                    <a:pt x="1606" y="592"/>
                  </a:lnTo>
                  <a:lnTo>
                    <a:pt x="1611" y="592"/>
                  </a:lnTo>
                  <a:lnTo>
                    <a:pt x="1614" y="591"/>
                  </a:lnTo>
                  <a:lnTo>
                    <a:pt x="1619" y="589"/>
                  </a:lnTo>
                  <a:lnTo>
                    <a:pt x="1626" y="585"/>
                  </a:lnTo>
                  <a:lnTo>
                    <a:pt x="1633" y="582"/>
                  </a:lnTo>
                  <a:lnTo>
                    <a:pt x="1638" y="580"/>
                  </a:lnTo>
                  <a:lnTo>
                    <a:pt x="1643" y="580"/>
                  </a:lnTo>
                  <a:lnTo>
                    <a:pt x="1646" y="582"/>
                  </a:lnTo>
                  <a:lnTo>
                    <a:pt x="1651" y="583"/>
                  </a:lnTo>
                  <a:lnTo>
                    <a:pt x="1656" y="584"/>
                  </a:lnTo>
                  <a:lnTo>
                    <a:pt x="1659" y="587"/>
                  </a:lnTo>
                  <a:lnTo>
                    <a:pt x="1663" y="591"/>
                  </a:lnTo>
                  <a:lnTo>
                    <a:pt x="1668" y="597"/>
                  </a:lnTo>
                  <a:lnTo>
                    <a:pt x="1675" y="610"/>
                  </a:lnTo>
                  <a:lnTo>
                    <a:pt x="1683" y="624"/>
                  </a:lnTo>
                  <a:lnTo>
                    <a:pt x="1688" y="631"/>
                  </a:lnTo>
                  <a:lnTo>
                    <a:pt x="1693" y="637"/>
                  </a:lnTo>
                  <a:lnTo>
                    <a:pt x="1699" y="642"/>
                  </a:lnTo>
                  <a:lnTo>
                    <a:pt x="1705" y="645"/>
                  </a:lnTo>
                  <a:lnTo>
                    <a:pt x="1719" y="647"/>
                  </a:lnTo>
                  <a:lnTo>
                    <a:pt x="1734" y="652"/>
                  </a:lnTo>
                  <a:lnTo>
                    <a:pt x="1741" y="655"/>
                  </a:lnTo>
                  <a:lnTo>
                    <a:pt x="1747" y="659"/>
                  </a:lnTo>
                  <a:lnTo>
                    <a:pt x="1752" y="665"/>
                  </a:lnTo>
                  <a:lnTo>
                    <a:pt x="1756" y="671"/>
                  </a:lnTo>
                  <a:lnTo>
                    <a:pt x="1759" y="684"/>
                  </a:lnTo>
                  <a:lnTo>
                    <a:pt x="1763" y="696"/>
                  </a:lnTo>
                  <a:lnTo>
                    <a:pt x="1768" y="709"/>
                  </a:lnTo>
                  <a:lnTo>
                    <a:pt x="1772" y="723"/>
                  </a:lnTo>
                  <a:lnTo>
                    <a:pt x="1777" y="729"/>
                  </a:lnTo>
                  <a:lnTo>
                    <a:pt x="1781" y="735"/>
                  </a:lnTo>
                  <a:lnTo>
                    <a:pt x="1785" y="740"/>
                  </a:lnTo>
                  <a:lnTo>
                    <a:pt x="1791" y="743"/>
                  </a:lnTo>
                  <a:lnTo>
                    <a:pt x="1797" y="747"/>
                  </a:lnTo>
                  <a:lnTo>
                    <a:pt x="1803" y="749"/>
                  </a:lnTo>
                  <a:lnTo>
                    <a:pt x="1809" y="750"/>
                  </a:lnTo>
                  <a:lnTo>
                    <a:pt x="1815" y="750"/>
                  </a:lnTo>
                  <a:lnTo>
                    <a:pt x="1832" y="750"/>
                  </a:lnTo>
                  <a:lnTo>
                    <a:pt x="1853" y="749"/>
                  </a:lnTo>
                  <a:lnTo>
                    <a:pt x="1875" y="748"/>
                  </a:lnTo>
                  <a:lnTo>
                    <a:pt x="1891" y="749"/>
                  </a:lnTo>
                  <a:lnTo>
                    <a:pt x="1903" y="750"/>
                  </a:lnTo>
                  <a:lnTo>
                    <a:pt x="1913" y="750"/>
                  </a:lnTo>
                  <a:lnTo>
                    <a:pt x="1921" y="748"/>
                  </a:lnTo>
                  <a:lnTo>
                    <a:pt x="1930" y="743"/>
                  </a:lnTo>
                  <a:lnTo>
                    <a:pt x="1942" y="737"/>
                  </a:lnTo>
                  <a:lnTo>
                    <a:pt x="1958" y="732"/>
                  </a:lnTo>
                  <a:lnTo>
                    <a:pt x="1965" y="731"/>
                  </a:lnTo>
                  <a:lnTo>
                    <a:pt x="1973" y="731"/>
                  </a:lnTo>
                  <a:lnTo>
                    <a:pt x="1980" y="731"/>
                  </a:lnTo>
                  <a:lnTo>
                    <a:pt x="1986" y="732"/>
                  </a:lnTo>
                  <a:lnTo>
                    <a:pt x="1998" y="736"/>
                  </a:lnTo>
                  <a:lnTo>
                    <a:pt x="2011" y="742"/>
                  </a:lnTo>
                  <a:lnTo>
                    <a:pt x="2023" y="747"/>
                  </a:lnTo>
                  <a:lnTo>
                    <a:pt x="2033" y="750"/>
                  </a:lnTo>
                  <a:lnTo>
                    <a:pt x="2036" y="750"/>
                  </a:lnTo>
                  <a:lnTo>
                    <a:pt x="2039" y="751"/>
                  </a:lnTo>
                  <a:lnTo>
                    <a:pt x="2041" y="753"/>
                  </a:lnTo>
                  <a:lnTo>
                    <a:pt x="2041" y="755"/>
                  </a:lnTo>
                  <a:lnTo>
                    <a:pt x="2040" y="760"/>
                  </a:lnTo>
                  <a:lnTo>
                    <a:pt x="2036" y="769"/>
                  </a:lnTo>
                  <a:lnTo>
                    <a:pt x="2033" y="780"/>
                  </a:lnTo>
                  <a:lnTo>
                    <a:pt x="2031" y="788"/>
                  </a:lnTo>
                  <a:lnTo>
                    <a:pt x="2033" y="794"/>
                  </a:lnTo>
                  <a:lnTo>
                    <a:pt x="2035" y="801"/>
                  </a:lnTo>
                  <a:lnTo>
                    <a:pt x="2037" y="809"/>
                  </a:lnTo>
                  <a:lnTo>
                    <a:pt x="2042" y="816"/>
                  </a:lnTo>
                  <a:lnTo>
                    <a:pt x="2047" y="822"/>
                  </a:lnTo>
                  <a:lnTo>
                    <a:pt x="2052" y="828"/>
                  </a:lnTo>
                  <a:lnTo>
                    <a:pt x="2056" y="831"/>
                  </a:lnTo>
                  <a:lnTo>
                    <a:pt x="2061" y="834"/>
                  </a:lnTo>
                  <a:lnTo>
                    <a:pt x="2066" y="835"/>
                  </a:lnTo>
                  <a:lnTo>
                    <a:pt x="2072" y="837"/>
                  </a:lnTo>
                  <a:lnTo>
                    <a:pt x="2077" y="841"/>
                  </a:lnTo>
                  <a:lnTo>
                    <a:pt x="2081" y="844"/>
                  </a:lnTo>
                  <a:lnTo>
                    <a:pt x="2091" y="853"/>
                  </a:lnTo>
                  <a:lnTo>
                    <a:pt x="2099" y="864"/>
                  </a:lnTo>
                  <a:lnTo>
                    <a:pt x="2104" y="869"/>
                  </a:lnTo>
                  <a:lnTo>
                    <a:pt x="2110" y="872"/>
                  </a:lnTo>
                  <a:lnTo>
                    <a:pt x="2116" y="873"/>
                  </a:lnTo>
                  <a:lnTo>
                    <a:pt x="2123" y="873"/>
                  </a:lnTo>
                  <a:lnTo>
                    <a:pt x="2137" y="869"/>
                  </a:lnTo>
                  <a:lnTo>
                    <a:pt x="2150" y="864"/>
                  </a:lnTo>
                  <a:lnTo>
                    <a:pt x="2155" y="862"/>
                  </a:lnTo>
                  <a:lnTo>
                    <a:pt x="2159" y="860"/>
                  </a:lnTo>
                  <a:lnTo>
                    <a:pt x="2162" y="860"/>
                  </a:lnTo>
                  <a:lnTo>
                    <a:pt x="2165" y="860"/>
                  </a:lnTo>
                  <a:lnTo>
                    <a:pt x="2167" y="863"/>
                  </a:lnTo>
                  <a:lnTo>
                    <a:pt x="2168" y="867"/>
                  </a:lnTo>
                  <a:lnTo>
                    <a:pt x="2168" y="874"/>
                  </a:lnTo>
                  <a:lnTo>
                    <a:pt x="2167" y="885"/>
                  </a:lnTo>
                  <a:lnTo>
                    <a:pt x="2167" y="896"/>
                  </a:lnTo>
                  <a:lnTo>
                    <a:pt x="2167" y="907"/>
                  </a:lnTo>
                  <a:lnTo>
                    <a:pt x="2169" y="917"/>
                  </a:lnTo>
                  <a:lnTo>
                    <a:pt x="2172" y="926"/>
                  </a:lnTo>
                  <a:lnTo>
                    <a:pt x="2174" y="936"/>
                  </a:lnTo>
                  <a:lnTo>
                    <a:pt x="2179" y="944"/>
                  </a:lnTo>
                  <a:lnTo>
                    <a:pt x="2185" y="950"/>
                  </a:lnTo>
                  <a:lnTo>
                    <a:pt x="2191" y="956"/>
                  </a:lnTo>
                  <a:lnTo>
                    <a:pt x="2198" y="962"/>
                  </a:lnTo>
                  <a:lnTo>
                    <a:pt x="2203" y="968"/>
                  </a:lnTo>
                  <a:lnTo>
                    <a:pt x="2206" y="974"/>
                  </a:lnTo>
                  <a:lnTo>
                    <a:pt x="2209" y="981"/>
                  </a:lnTo>
                  <a:lnTo>
                    <a:pt x="2212" y="994"/>
                  </a:lnTo>
                  <a:lnTo>
                    <a:pt x="2213" y="1009"/>
                  </a:lnTo>
                  <a:lnTo>
                    <a:pt x="2215" y="1017"/>
                  </a:lnTo>
                  <a:lnTo>
                    <a:pt x="2213" y="1021"/>
                  </a:lnTo>
                  <a:lnTo>
                    <a:pt x="2211" y="1024"/>
                  </a:lnTo>
                  <a:lnTo>
                    <a:pt x="2209" y="1026"/>
                  </a:lnTo>
                  <a:lnTo>
                    <a:pt x="2200" y="1027"/>
                  </a:lnTo>
                  <a:lnTo>
                    <a:pt x="2190" y="1028"/>
                  </a:lnTo>
                  <a:lnTo>
                    <a:pt x="2182" y="1031"/>
                  </a:lnTo>
                  <a:lnTo>
                    <a:pt x="2175" y="1034"/>
                  </a:lnTo>
                  <a:lnTo>
                    <a:pt x="2167" y="1038"/>
                  </a:lnTo>
                  <a:lnTo>
                    <a:pt x="2159" y="1044"/>
                  </a:lnTo>
                  <a:lnTo>
                    <a:pt x="2152" y="1050"/>
                  </a:lnTo>
                  <a:lnTo>
                    <a:pt x="2144" y="1055"/>
                  </a:lnTo>
                  <a:lnTo>
                    <a:pt x="2140" y="1061"/>
                  </a:lnTo>
                  <a:lnTo>
                    <a:pt x="2136" y="1066"/>
                  </a:lnTo>
                  <a:lnTo>
                    <a:pt x="2132" y="1075"/>
                  </a:lnTo>
                  <a:lnTo>
                    <a:pt x="2128" y="1081"/>
                  </a:lnTo>
                  <a:lnTo>
                    <a:pt x="2125" y="1083"/>
                  </a:lnTo>
                  <a:lnTo>
                    <a:pt x="2122" y="1085"/>
                  </a:lnTo>
                  <a:lnTo>
                    <a:pt x="2117" y="1087"/>
                  </a:lnTo>
                  <a:lnTo>
                    <a:pt x="2111" y="1089"/>
                  </a:lnTo>
                  <a:lnTo>
                    <a:pt x="2099" y="1093"/>
                  </a:lnTo>
                  <a:lnTo>
                    <a:pt x="2089" y="1099"/>
                  </a:lnTo>
                  <a:lnTo>
                    <a:pt x="2077" y="1105"/>
                  </a:lnTo>
                  <a:lnTo>
                    <a:pt x="2064" y="1112"/>
                  </a:lnTo>
                  <a:lnTo>
                    <a:pt x="2056" y="1114"/>
                  </a:lnTo>
                  <a:lnTo>
                    <a:pt x="2049" y="1115"/>
                  </a:lnTo>
                  <a:lnTo>
                    <a:pt x="2043" y="1114"/>
                  </a:lnTo>
                  <a:lnTo>
                    <a:pt x="2037" y="1110"/>
                  </a:lnTo>
                  <a:lnTo>
                    <a:pt x="2033" y="1107"/>
                  </a:lnTo>
                  <a:lnTo>
                    <a:pt x="2027" y="1102"/>
                  </a:lnTo>
                  <a:lnTo>
                    <a:pt x="2023" y="1096"/>
                  </a:lnTo>
                  <a:lnTo>
                    <a:pt x="2018" y="1091"/>
                  </a:lnTo>
                  <a:lnTo>
                    <a:pt x="2016" y="1085"/>
                  </a:lnTo>
                  <a:lnTo>
                    <a:pt x="2014" y="1080"/>
                  </a:lnTo>
                  <a:lnTo>
                    <a:pt x="2012" y="1075"/>
                  </a:lnTo>
                  <a:lnTo>
                    <a:pt x="2011" y="1069"/>
                  </a:lnTo>
                  <a:lnTo>
                    <a:pt x="2009" y="1063"/>
                  </a:lnTo>
                  <a:lnTo>
                    <a:pt x="2008" y="1058"/>
                  </a:lnTo>
                  <a:lnTo>
                    <a:pt x="2004" y="1053"/>
                  </a:lnTo>
                  <a:lnTo>
                    <a:pt x="1999" y="1050"/>
                  </a:lnTo>
                  <a:lnTo>
                    <a:pt x="1991" y="1044"/>
                  </a:lnTo>
                  <a:lnTo>
                    <a:pt x="1985" y="1038"/>
                  </a:lnTo>
                  <a:lnTo>
                    <a:pt x="1980" y="1030"/>
                  </a:lnTo>
                  <a:lnTo>
                    <a:pt x="1977" y="1018"/>
                  </a:lnTo>
                  <a:lnTo>
                    <a:pt x="1974" y="1012"/>
                  </a:lnTo>
                  <a:lnTo>
                    <a:pt x="1972" y="1007"/>
                  </a:lnTo>
                  <a:lnTo>
                    <a:pt x="1968" y="1002"/>
                  </a:lnTo>
                  <a:lnTo>
                    <a:pt x="1964" y="1000"/>
                  </a:lnTo>
                  <a:lnTo>
                    <a:pt x="1955" y="998"/>
                  </a:lnTo>
                  <a:lnTo>
                    <a:pt x="1948" y="996"/>
                  </a:lnTo>
                  <a:lnTo>
                    <a:pt x="1941" y="996"/>
                  </a:lnTo>
                  <a:lnTo>
                    <a:pt x="1934" y="995"/>
                  </a:lnTo>
                  <a:lnTo>
                    <a:pt x="1927" y="994"/>
                  </a:lnTo>
                  <a:lnTo>
                    <a:pt x="1921" y="990"/>
                  </a:lnTo>
                  <a:lnTo>
                    <a:pt x="1916" y="984"/>
                  </a:lnTo>
                  <a:lnTo>
                    <a:pt x="1910" y="979"/>
                  </a:lnTo>
                  <a:lnTo>
                    <a:pt x="1905" y="976"/>
                  </a:lnTo>
                  <a:lnTo>
                    <a:pt x="1901" y="974"/>
                  </a:lnTo>
                  <a:lnTo>
                    <a:pt x="1895" y="973"/>
                  </a:lnTo>
                  <a:lnTo>
                    <a:pt x="1886" y="973"/>
                  </a:lnTo>
                  <a:lnTo>
                    <a:pt x="1877" y="974"/>
                  </a:lnTo>
                  <a:lnTo>
                    <a:pt x="1869" y="976"/>
                  </a:lnTo>
                  <a:lnTo>
                    <a:pt x="1860" y="980"/>
                  </a:lnTo>
                  <a:lnTo>
                    <a:pt x="1853" y="986"/>
                  </a:lnTo>
                  <a:lnTo>
                    <a:pt x="1847" y="992"/>
                  </a:lnTo>
                  <a:lnTo>
                    <a:pt x="1841" y="998"/>
                  </a:lnTo>
                  <a:lnTo>
                    <a:pt x="1837" y="1006"/>
                  </a:lnTo>
                  <a:lnTo>
                    <a:pt x="1834" y="1014"/>
                  </a:lnTo>
                  <a:lnTo>
                    <a:pt x="1832" y="1021"/>
                  </a:lnTo>
                  <a:lnTo>
                    <a:pt x="1831" y="1030"/>
                  </a:lnTo>
                  <a:lnTo>
                    <a:pt x="1831" y="1037"/>
                  </a:lnTo>
                  <a:lnTo>
                    <a:pt x="1832" y="1043"/>
                  </a:lnTo>
                  <a:lnTo>
                    <a:pt x="1834" y="1047"/>
                  </a:lnTo>
                  <a:lnTo>
                    <a:pt x="1837" y="1052"/>
                  </a:lnTo>
                  <a:lnTo>
                    <a:pt x="1840" y="1056"/>
                  </a:lnTo>
                  <a:lnTo>
                    <a:pt x="1844" y="1058"/>
                  </a:lnTo>
                  <a:lnTo>
                    <a:pt x="1846" y="1061"/>
                  </a:lnTo>
                  <a:lnTo>
                    <a:pt x="1850" y="1064"/>
                  </a:lnTo>
                  <a:lnTo>
                    <a:pt x="1851" y="1068"/>
                  </a:lnTo>
                  <a:lnTo>
                    <a:pt x="1851" y="1071"/>
                  </a:lnTo>
                  <a:lnTo>
                    <a:pt x="1851" y="1076"/>
                  </a:lnTo>
                  <a:lnTo>
                    <a:pt x="1850" y="1080"/>
                  </a:lnTo>
                  <a:lnTo>
                    <a:pt x="1848" y="1084"/>
                  </a:lnTo>
                  <a:lnTo>
                    <a:pt x="1847" y="1088"/>
                  </a:lnTo>
                  <a:lnTo>
                    <a:pt x="1842" y="1096"/>
                  </a:lnTo>
                  <a:lnTo>
                    <a:pt x="1840" y="1103"/>
                  </a:lnTo>
                  <a:lnTo>
                    <a:pt x="1839" y="1112"/>
                  </a:lnTo>
                  <a:lnTo>
                    <a:pt x="1840" y="1120"/>
                  </a:lnTo>
                  <a:lnTo>
                    <a:pt x="1841" y="1132"/>
                  </a:lnTo>
                  <a:lnTo>
                    <a:pt x="1839" y="1144"/>
                  </a:lnTo>
                  <a:lnTo>
                    <a:pt x="1839" y="1150"/>
                  </a:lnTo>
                  <a:lnTo>
                    <a:pt x="1840" y="1154"/>
                  </a:lnTo>
                  <a:lnTo>
                    <a:pt x="1844" y="1160"/>
                  </a:lnTo>
                  <a:lnTo>
                    <a:pt x="1847" y="1166"/>
                  </a:lnTo>
                  <a:lnTo>
                    <a:pt x="1853" y="1175"/>
                  </a:lnTo>
                  <a:lnTo>
                    <a:pt x="1858" y="1183"/>
                  </a:lnTo>
                  <a:lnTo>
                    <a:pt x="1860" y="1187"/>
                  </a:lnTo>
                  <a:lnTo>
                    <a:pt x="1860" y="1189"/>
                  </a:lnTo>
                  <a:lnTo>
                    <a:pt x="1860" y="1191"/>
                  </a:lnTo>
                  <a:lnTo>
                    <a:pt x="1860" y="1192"/>
                  </a:lnTo>
                  <a:lnTo>
                    <a:pt x="1856" y="1192"/>
                  </a:lnTo>
                  <a:lnTo>
                    <a:pt x="1850" y="1192"/>
                  </a:lnTo>
                  <a:lnTo>
                    <a:pt x="1839" y="1192"/>
                  </a:lnTo>
                  <a:lnTo>
                    <a:pt x="1828" y="1194"/>
                  </a:lnTo>
                  <a:lnTo>
                    <a:pt x="1817" y="1196"/>
                  </a:lnTo>
                  <a:lnTo>
                    <a:pt x="1807" y="1198"/>
                  </a:lnTo>
                  <a:lnTo>
                    <a:pt x="1802" y="1201"/>
                  </a:lnTo>
                  <a:lnTo>
                    <a:pt x="1797" y="1203"/>
                  </a:lnTo>
                  <a:lnTo>
                    <a:pt x="1793" y="1207"/>
                  </a:lnTo>
                  <a:lnTo>
                    <a:pt x="1788" y="1211"/>
                  </a:lnTo>
                  <a:lnTo>
                    <a:pt x="1772" y="1222"/>
                  </a:lnTo>
                  <a:lnTo>
                    <a:pt x="1763" y="1228"/>
                  </a:lnTo>
                  <a:lnTo>
                    <a:pt x="1760" y="1232"/>
                  </a:lnTo>
                  <a:lnTo>
                    <a:pt x="1759" y="1238"/>
                  </a:lnTo>
                  <a:lnTo>
                    <a:pt x="1759" y="1246"/>
                  </a:lnTo>
                  <a:lnTo>
                    <a:pt x="1759" y="1254"/>
                  </a:lnTo>
                  <a:lnTo>
                    <a:pt x="1762" y="1272"/>
                  </a:lnTo>
                  <a:lnTo>
                    <a:pt x="1765" y="1286"/>
                  </a:lnTo>
                  <a:lnTo>
                    <a:pt x="1769" y="1298"/>
                  </a:lnTo>
                  <a:lnTo>
                    <a:pt x="1770" y="1309"/>
                  </a:lnTo>
                  <a:lnTo>
                    <a:pt x="1769" y="1314"/>
                  </a:lnTo>
                  <a:lnTo>
                    <a:pt x="1769" y="1317"/>
                  </a:lnTo>
                  <a:lnTo>
                    <a:pt x="1768" y="1321"/>
                  </a:lnTo>
                  <a:lnTo>
                    <a:pt x="1765" y="1324"/>
                  </a:lnTo>
                  <a:lnTo>
                    <a:pt x="1762" y="1329"/>
                  </a:lnTo>
                  <a:lnTo>
                    <a:pt x="1759" y="1335"/>
                  </a:lnTo>
                  <a:lnTo>
                    <a:pt x="1758" y="1343"/>
                  </a:lnTo>
                  <a:lnTo>
                    <a:pt x="1758" y="1352"/>
                  </a:lnTo>
                  <a:lnTo>
                    <a:pt x="1758" y="1360"/>
                  </a:lnTo>
                  <a:lnTo>
                    <a:pt x="1758" y="1370"/>
                  </a:lnTo>
                  <a:lnTo>
                    <a:pt x="1757" y="1374"/>
                  </a:lnTo>
                  <a:lnTo>
                    <a:pt x="1754" y="1379"/>
                  </a:lnTo>
                  <a:lnTo>
                    <a:pt x="1751" y="1384"/>
                  </a:lnTo>
                  <a:lnTo>
                    <a:pt x="1746" y="1387"/>
                  </a:lnTo>
                  <a:lnTo>
                    <a:pt x="1734" y="1396"/>
                  </a:lnTo>
                  <a:lnTo>
                    <a:pt x="1721" y="1403"/>
                  </a:lnTo>
                  <a:lnTo>
                    <a:pt x="1707" y="1409"/>
                  </a:lnTo>
                  <a:lnTo>
                    <a:pt x="1691" y="1412"/>
                  </a:lnTo>
                  <a:lnTo>
                    <a:pt x="1683" y="1414"/>
                  </a:lnTo>
                  <a:lnTo>
                    <a:pt x="1676" y="1414"/>
                  </a:lnTo>
                  <a:lnTo>
                    <a:pt x="1669" y="1412"/>
                  </a:lnTo>
                  <a:lnTo>
                    <a:pt x="1662" y="1410"/>
                  </a:lnTo>
                  <a:lnTo>
                    <a:pt x="1649" y="1405"/>
                  </a:lnTo>
                  <a:lnTo>
                    <a:pt x="1638" y="1399"/>
                  </a:lnTo>
                  <a:lnTo>
                    <a:pt x="1633" y="1398"/>
                  </a:lnTo>
                  <a:lnTo>
                    <a:pt x="1630" y="1398"/>
                  </a:lnTo>
                  <a:lnTo>
                    <a:pt x="1626" y="1400"/>
                  </a:lnTo>
                  <a:lnTo>
                    <a:pt x="1625" y="1404"/>
                  </a:lnTo>
                  <a:lnTo>
                    <a:pt x="1624" y="1409"/>
                  </a:lnTo>
                  <a:lnTo>
                    <a:pt x="1624" y="1414"/>
                  </a:lnTo>
                  <a:lnTo>
                    <a:pt x="1624" y="1419"/>
                  </a:lnTo>
                  <a:lnTo>
                    <a:pt x="1625" y="1425"/>
                  </a:lnTo>
                  <a:lnTo>
                    <a:pt x="1626" y="1437"/>
                  </a:lnTo>
                  <a:lnTo>
                    <a:pt x="1626" y="1448"/>
                  </a:lnTo>
                  <a:lnTo>
                    <a:pt x="1625" y="1460"/>
                  </a:lnTo>
                  <a:lnTo>
                    <a:pt x="1623" y="1469"/>
                  </a:lnTo>
                  <a:lnTo>
                    <a:pt x="1621" y="1474"/>
                  </a:lnTo>
                  <a:lnTo>
                    <a:pt x="1621" y="1479"/>
                  </a:lnTo>
                  <a:lnTo>
                    <a:pt x="1623" y="1485"/>
                  </a:lnTo>
                  <a:lnTo>
                    <a:pt x="1624" y="1490"/>
                  </a:lnTo>
                  <a:lnTo>
                    <a:pt x="1626" y="1494"/>
                  </a:lnTo>
                  <a:lnTo>
                    <a:pt x="1631" y="1498"/>
                  </a:lnTo>
                  <a:lnTo>
                    <a:pt x="1636" y="1500"/>
                  </a:lnTo>
                  <a:lnTo>
                    <a:pt x="1642" y="1503"/>
                  </a:lnTo>
                  <a:lnTo>
                    <a:pt x="1649" y="1503"/>
                  </a:lnTo>
                  <a:lnTo>
                    <a:pt x="1653" y="1501"/>
                  </a:lnTo>
                  <a:lnTo>
                    <a:pt x="1658" y="1500"/>
                  </a:lnTo>
                  <a:lnTo>
                    <a:pt x="1663" y="1498"/>
                  </a:lnTo>
                  <a:lnTo>
                    <a:pt x="1670" y="1494"/>
                  </a:lnTo>
                  <a:lnTo>
                    <a:pt x="1678" y="1491"/>
                  </a:lnTo>
                  <a:lnTo>
                    <a:pt x="1683" y="1491"/>
                  </a:lnTo>
                  <a:lnTo>
                    <a:pt x="1688" y="1492"/>
                  </a:lnTo>
                  <a:lnTo>
                    <a:pt x="1693" y="1494"/>
                  </a:lnTo>
                  <a:lnTo>
                    <a:pt x="1697" y="1497"/>
                  </a:lnTo>
                  <a:lnTo>
                    <a:pt x="1707" y="1503"/>
                  </a:lnTo>
                  <a:lnTo>
                    <a:pt x="1714" y="1510"/>
                  </a:lnTo>
                  <a:lnTo>
                    <a:pt x="1718" y="1516"/>
                  </a:lnTo>
                  <a:lnTo>
                    <a:pt x="1721" y="1524"/>
                  </a:lnTo>
                  <a:lnTo>
                    <a:pt x="1722" y="1535"/>
                  </a:lnTo>
                  <a:lnTo>
                    <a:pt x="1721" y="1547"/>
                  </a:lnTo>
                  <a:lnTo>
                    <a:pt x="1719" y="1563"/>
                  </a:lnTo>
                  <a:lnTo>
                    <a:pt x="1715" y="1581"/>
                  </a:lnTo>
                  <a:lnTo>
                    <a:pt x="1712" y="1592"/>
                  </a:lnTo>
                  <a:lnTo>
                    <a:pt x="1712" y="1597"/>
                  </a:lnTo>
                  <a:lnTo>
                    <a:pt x="1715" y="1598"/>
                  </a:lnTo>
                  <a:lnTo>
                    <a:pt x="1721" y="1599"/>
                  </a:lnTo>
                  <a:lnTo>
                    <a:pt x="1724" y="1601"/>
                  </a:lnTo>
                  <a:lnTo>
                    <a:pt x="1726" y="1604"/>
                  </a:lnTo>
                  <a:lnTo>
                    <a:pt x="1727" y="1606"/>
                  </a:lnTo>
                  <a:lnTo>
                    <a:pt x="1727" y="1611"/>
                  </a:lnTo>
                  <a:lnTo>
                    <a:pt x="1727" y="1618"/>
                  </a:lnTo>
                  <a:lnTo>
                    <a:pt x="1730" y="1624"/>
                  </a:lnTo>
                  <a:lnTo>
                    <a:pt x="1731" y="1626"/>
                  </a:lnTo>
                  <a:lnTo>
                    <a:pt x="1733" y="1629"/>
                  </a:lnTo>
                  <a:lnTo>
                    <a:pt x="1737" y="1629"/>
                  </a:lnTo>
                  <a:lnTo>
                    <a:pt x="1740" y="1630"/>
                  </a:lnTo>
                  <a:lnTo>
                    <a:pt x="1749" y="1630"/>
                  </a:lnTo>
                  <a:lnTo>
                    <a:pt x="1753" y="1631"/>
                  </a:lnTo>
                  <a:lnTo>
                    <a:pt x="1756" y="1632"/>
                  </a:lnTo>
                  <a:lnTo>
                    <a:pt x="1758" y="1636"/>
                  </a:lnTo>
                  <a:lnTo>
                    <a:pt x="1760" y="1639"/>
                  </a:lnTo>
                  <a:lnTo>
                    <a:pt x="1764" y="1643"/>
                  </a:lnTo>
                  <a:lnTo>
                    <a:pt x="1766" y="1644"/>
                  </a:lnTo>
                  <a:lnTo>
                    <a:pt x="1770" y="1645"/>
                  </a:lnTo>
                  <a:lnTo>
                    <a:pt x="1773" y="1645"/>
                  </a:lnTo>
                  <a:lnTo>
                    <a:pt x="1778" y="1644"/>
                  </a:lnTo>
                  <a:lnTo>
                    <a:pt x="1788" y="1642"/>
                  </a:lnTo>
                  <a:lnTo>
                    <a:pt x="1798" y="1641"/>
                  </a:lnTo>
                  <a:lnTo>
                    <a:pt x="1803" y="1642"/>
                  </a:lnTo>
                  <a:lnTo>
                    <a:pt x="1809" y="1643"/>
                  </a:lnTo>
                  <a:lnTo>
                    <a:pt x="1814" y="1645"/>
                  </a:lnTo>
                  <a:lnTo>
                    <a:pt x="1820" y="1649"/>
                  </a:lnTo>
                  <a:lnTo>
                    <a:pt x="1829" y="1661"/>
                  </a:lnTo>
                  <a:lnTo>
                    <a:pt x="1839" y="1673"/>
                  </a:lnTo>
                  <a:lnTo>
                    <a:pt x="1848" y="1683"/>
                  </a:lnTo>
                  <a:lnTo>
                    <a:pt x="1854" y="1692"/>
                  </a:lnTo>
                  <a:lnTo>
                    <a:pt x="1859" y="1695"/>
                  </a:lnTo>
                  <a:lnTo>
                    <a:pt x="1864" y="1696"/>
                  </a:lnTo>
                  <a:lnTo>
                    <a:pt x="1871" y="1699"/>
                  </a:lnTo>
                  <a:lnTo>
                    <a:pt x="1877" y="1700"/>
                  </a:lnTo>
                  <a:lnTo>
                    <a:pt x="1884" y="1699"/>
                  </a:lnTo>
                  <a:lnTo>
                    <a:pt x="1891" y="1698"/>
                  </a:lnTo>
                  <a:lnTo>
                    <a:pt x="1896" y="1695"/>
                  </a:lnTo>
                  <a:lnTo>
                    <a:pt x="1901" y="1692"/>
                  </a:lnTo>
                  <a:lnTo>
                    <a:pt x="1905" y="1683"/>
                  </a:lnTo>
                  <a:lnTo>
                    <a:pt x="1909" y="1675"/>
                  </a:lnTo>
                  <a:lnTo>
                    <a:pt x="1910" y="1671"/>
                  </a:lnTo>
                  <a:lnTo>
                    <a:pt x="1913" y="1669"/>
                  </a:lnTo>
                  <a:lnTo>
                    <a:pt x="1916" y="1667"/>
                  </a:lnTo>
                  <a:lnTo>
                    <a:pt x="1920" y="1664"/>
                  </a:lnTo>
                  <a:lnTo>
                    <a:pt x="1924" y="1663"/>
                  </a:lnTo>
                  <a:lnTo>
                    <a:pt x="1928" y="1662"/>
                  </a:lnTo>
                  <a:lnTo>
                    <a:pt x="1932" y="1663"/>
                  </a:lnTo>
                  <a:lnTo>
                    <a:pt x="1934" y="1664"/>
                  </a:lnTo>
                  <a:lnTo>
                    <a:pt x="1940" y="1667"/>
                  </a:lnTo>
                  <a:lnTo>
                    <a:pt x="1947" y="1668"/>
                  </a:lnTo>
                  <a:lnTo>
                    <a:pt x="1951" y="1667"/>
                  </a:lnTo>
                  <a:lnTo>
                    <a:pt x="1954" y="1666"/>
                  </a:lnTo>
                  <a:lnTo>
                    <a:pt x="1957" y="1664"/>
                  </a:lnTo>
                  <a:lnTo>
                    <a:pt x="1958" y="1662"/>
                  </a:lnTo>
                  <a:lnTo>
                    <a:pt x="1961" y="1656"/>
                  </a:lnTo>
                  <a:lnTo>
                    <a:pt x="1966" y="1649"/>
                  </a:lnTo>
                  <a:lnTo>
                    <a:pt x="1970" y="1641"/>
                  </a:lnTo>
                  <a:lnTo>
                    <a:pt x="1976" y="1632"/>
                  </a:lnTo>
                  <a:lnTo>
                    <a:pt x="1982" y="1624"/>
                  </a:lnTo>
                  <a:lnTo>
                    <a:pt x="1989" y="1617"/>
                  </a:lnTo>
                  <a:lnTo>
                    <a:pt x="1993" y="1612"/>
                  </a:lnTo>
                  <a:lnTo>
                    <a:pt x="1999" y="1611"/>
                  </a:lnTo>
                  <a:lnTo>
                    <a:pt x="2001" y="1611"/>
                  </a:lnTo>
                  <a:lnTo>
                    <a:pt x="2001" y="1612"/>
                  </a:lnTo>
                  <a:lnTo>
                    <a:pt x="1999" y="1613"/>
                  </a:lnTo>
                  <a:lnTo>
                    <a:pt x="1999" y="1617"/>
                  </a:lnTo>
                  <a:lnTo>
                    <a:pt x="1996" y="1623"/>
                  </a:lnTo>
                  <a:lnTo>
                    <a:pt x="1993" y="1630"/>
                  </a:lnTo>
                  <a:lnTo>
                    <a:pt x="1987" y="1648"/>
                  </a:lnTo>
                  <a:lnTo>
                    <a:pt x="1983" y="1662"/>
                  </a:lnTo>
                  <a:lnTo>
                    <a:pt x="1982" y="1667"/>
                  </a:lnTo>
                  <a:lnTo>
                    <a:pt x="1982" y="1670"/>
                  </a:lnTo>
                  <a:lnTo>
                    <a:pt x="1983" y="1675"/>
                  </a:lnTo>
                  <a:lnTo>
                    <a:pt x="1984" y="1680"/>
                  </a:lnTo>
                  <a:lnTo>
                    <a:pt x="1986" y="1690"/>
                  </a:lnTo>
                  <a:lnTo>
                    <a:pt x="1989" y="1702"/>
                  </a:lnTo>
                  <a:lnTo>
                    <a:pt x="1991" y="1714"/>
                  </a:lnTo>
                  <a:lnTo>
                    <a:pt x="1993" y="1727"/>
                  </a:lnTo>
                  <a:lnTo>
                    <a:pt x="1996" y="1745"/>
                  </a:lnTo>
                  <a:lnTo>
                    <a:pt x="1997" y="1761"/>
                  </a:lnTo>
                  <a:lnTo>
                    <a:pt x="1999" y="1774"/>
                  </a:lnTo>
                  <a:lnTo>
                    <a:pt x="2002" y="1788"/>
                  </a:lnTo>
                  <a:lnTo>
                    <a:pt x="2004" y="1806"/>
                  </a:lnTo>
                  <a:lnTo>
                    <a:pt x="2006" y="1830"/>
                  </a:lnTo>
                  <a:lnTo>
                    <a:pt x="2010" y="1853"/>
                  </a:lnTo>
                  <a:lnTo>
                    <a:pt x="2012" y="1871"/>
                  </a:lnTo>
                  <a:lnTo>
                    <a:pt x="2014" y="1883"/>
                  </a:lnTo>
                  <a:lnTo>
                    <a:pt x="2012" y="1894"/>
                  </a:lnTo>
                  <a:lnTo>
                    <a:pt x="2009" y="1903"/>
                  </a:lnTo>
                  <a:lnTo>
                    <a:pt x="2005" y="1912"/>
                  </a:lnTo>
                  <a:lnTo>
                    <a:pt x="2004" y="1915"/>
                  </a:lnTo>
                  <a:lnTo>
                    <a:pt x="2004" y="1920"/>
                  </a:lnTo>
                  <a:lnTo>
                    <a:pt x="2004" y="1925"/>
                  </a:lnTo>
                  <a:lnTo>
                    <a:pt x="2005" y="1931"/>
                  </a:lnTo>
                  <a:lnTo>
                    <a:pt x="2006" y="1942"/>
                  </a:lnTo>
                  <a:lnTo>
                    <a:pt x="2008" y="1952"/>
                  </a:lnTo>
                  <a:lnTo>
                    <a:pt x="2006" y="1956"/>
                  </a:lnTo>
                  <a:lnTo>
                    <a:pt x="2003" y="1959"/>
                  </a:lnTo>
                  <a:lnTo>
                    <a:pt x="1999" y="1961"/>
                  </a:lnTo>
                  <a:lnTo>
                    <a:pt x="1993" y="1963"/>
                  </a:lnTo>
                  <a:lnTo>
                    <a:pt x="1979" y="1966"/>
                  </a:lnTo>
                  <a:lnTo>
                    <a:pt x="1963" y="1970"/>
                  </a:lnTo>
                  <a:lnTo>
                    <a:pt x="1945" y="1976"/>
                  </a:lnTo>
                  <a:lnTo>
                    <a:pt x="1928" y="1982"/>
                  </a:lnTo>
                  <a:lnTo>
                    <a:pt x="1913" y="1989"/>
                  </a:lnTo>
                  <a:lnTo>
                    <a:pt x="1897" y="1995"/>
                  </a:lnTo>
                  <a:lnTo>
                    <a:pt x="1890" y="1998"/>
                  </a:lnTo>
                  <a:lnTo>
                    <a:pt x="1883" y="2002"/>
                  </a:lnTo>
                  <a:lnTo>
                    <a:pt x="1877" y="2008"/>
                  </a:lnTo>
                  <a:lnTo>
                    <a:pt x="1870" y="2014"/>
                  </a:lnTo>
                  <a:lnTo>
                    <a:pt x="1864" y="2020"/>
                  </a:lnTo>
                  <a:lnTo>
                    <a:pt x="1858" y="2027"/>
                  </a:lnTo>
                  <a:lnTo>
                    <a:pt x="1853" y="2033"/>
                  </a:lnTo>
                  <a:lnTo>
                    <a:pt x="1850" y="2040"/>
                  </a:lnTo>
                  <a:lnTo>
                    <a:pt x="1842" y="2055"/>
                  </a:lnTo>
                  <a:lnTo>
                    <a:pt x="1838" y="2076"/>
                  </a:lnTo>
                  <a:lnTo>
                    <a:pt x="1833" y="2095"/>
                  </a:lnTo>
                  <a:lnTo>
                    <a:pt x="1832" y="2110"/>
                  </a:lnTo>
                  <a:lnTo>
                    <a:pt x="1829" y="2128"/>
                  </a:lnTo>
                  <a:lnTo>
                    <a:pt x="1827" y="2145"/>
                  </a:lnTo>
                  <a:lnTo>
                    <a:pt x="1825" y="2145"/>
                  </a:lnTo>
                  <a:lnTo>
                    <a:pt x="1820" y="2145"/>
                  </a:lnTo>
                  <a:lnTo>
                    <a:pt x="1814" y="2147"/>
                  </a:lnTo>
                  <a:lnTo>
                    <a:pt x="1807" y="2149"/>
                  </a:lnTo>
                  <a:lnTo>
                    <a:pt x="1797" y="2152"/>
                  </a:lnTo>
                  <a:lnTo>
                    <a:pt x="1789" y="2153"/>
                  </a:lnTo>
                  <a:lnTo>
                    <a:pt x="1785" y="2153"/>
                  </a:lnTo>
                  <a:lnTo>
                    <a:pt x="1783" y="2152"/>
                  </a:lnTo>
                  <a:lnTo>
                    <a:pt x="1782" y="2150"/>
                  </a:lnTo>
                  <a:lnTo>
                    <a:pt x="1781" y="2148"/>
                  </a:lnTo>
                  <a:lnTo>
                    <a:pt x="1781" y="2143"/>
                  </a:lnTo>
                  <a:lnTo>
                    <a:pt x="1779" y="2141"/>
                  </a:lnTo>
                  <a:lnTo>
                    <a:pt x="1777" y="2140"/>
                  </a:lnTo>
                  <a:lnTo>
                    <a:pt x="1773" y="2140"/>
                  </a:lnTo>
                  <a:lnTo>
                    <a:pt x="1769" y="2140"/>
                  </a:lnTo>
                  <a:lnTo>
                    <a:pt x="1765" y="2139"/>
                  </a:lnTo>
                  <a:lnTo>
                    <a:pt x="1762" y="2135"/>
                  </a:lnTo>
                  <a:lnTo>
                    <a:pt x="1759" y="2128"/>
                  </a:lnTo>
                  <a:lnTo>
                    <a:pt x="1759" y="2123"/>
                  </a:lnTo>
                  <a:lnTo>
                    <a:pt x="1759" y="2118"/>
                  </a:lnTo>
                  <a:lnTo>
                    <a:pt x="1760" y="2112"/>
                  </a:lnTo>
                  <a:lnTo>
                    <a:pt x="1762" y="2108"/>
                  </a:lnTo>
                  <a:lnTo>
                    <a:pt x="1764" y="2097"/>
                  </a:lnTo>
                  <a:lnTo>
                    <a:pt x="1765" y="2086"/>
                  </a:lnTo>
                  <a:lnTo>
                    <a:pt x="1764" y="2082"/>
                  </a:lnTo>
                  <a:lnTo>
                    <a:pt x="1763" y="2077"/>
                  </a:lnTo>
                  <a:lnTo>
                    <a:pt x="1759" y="2073"/>
                  </a:lnTo>
                  <a:lnTo>
                    <a:pt x="1754" y="2070"/>
                  </a:lnTo>
                  <a:lnTo>
                    <a:pt x="1750" y="2067"/>
                  </a:lnTo>
                  <a:lnTo>
                    <a:pt x="1745" y="2065"/>
                  </a:lnTo>
                  <a:lnTo>
                    <a:pt x="1739" y="2065"/>
                  </a:lnTo>
                  <a:lnTo>
                    <a:pt x="1734" y="2065"/>
                  </a:lnTo>
                  <a:lnTo>
                    <a:pt x="1730" y="2068"/>
                  </a:lnTo>
                  <a:lnTo>
                    <a:pt x="1726" y="2073"/>
                  </a:lnTo>
                  <a:lnTo>
                    <a:pt x="1724" y="2079"/>
                  </a:lnTo>
                  <a:lnTo>
                    <a:pt x="1722" y="2086"/>
                  </a:lnTo>
                  <a:lnTo>
                    <a:pt x="1719" y="2102"/>
                  </a:lnTo>
                  <a:lnTo>
                    <a:pt x="1716" y="2116"/>
                  </a:lnTo>
                  <a:lnTo>
                    <a:pt x="1714" y="2121"/>
                  </a:lnTo>
                  <a:lnTo>
                    <a:pt x="1710" y="2124"/>
                  </a:lnTo>
                  <a:lnTo>
                    <a:pt x="1707" y="2127"/>
                  </a:lnTo>
                  <a:lnTo>
                    <a:pt x="1702" y="2128"/>
                  </a:lnTo>
                  <a:lnTo>
                    <a:pt x="1691" y="2130"/>
                  </a:lnTo>
                  <a:lnTo>
                    <a:pt x="1681" y="2131"/>
                  </a:lnTo>
                  <a:lnTo>
                    <a:pt x="1667" y="2134"/>
                  </a:lnTo>
                  <a:lnTo>
                    <a:pt x="1652" y="2137"/>
                  </a:lnTo>
                  <a:lnTo>
                    <a:pt x="1645" y="2139"/>
                  </a:lnTo>
                  <a:lnTo>
                    <a:pt x="1638" y="2139"/>
                  </a:lnTo>
                  <a:lnTo>
                    <a:pt x="1632" y="2139"/>
                  </a:lnTo>
                  <a:lnTo>
                    <a:pt x="1625" y="2136"/>
                  </a:lnTo>
                  <a:lnTo>
                    <a:pt x="1619" y="2134"/>
                  </a:lnTo>
                  <a:lnTo>
                    <a:pt x="1611" y="2129"/>
                  </a:lnTo>
                  <a:lnTo>
                    <a:pt x="1602" y="2124"/>
                  </a:lnTo>
                  <a:lnTo>
                    <a:pt x="1594" y="2117"/>
                  </a:lnTo>
                  <a:lnTo>
                    <a:pt x="1579" y="2105"/>
                  </a:lnTo>
                  <a:lnTo>
                    <a:pt x="1568" y="2095"/>
                  </a:lnTo>
                  <a:lnTo>
                    <a:pt x="1564" y="2090"/>
                  </a:lnTo>
                  <a:lnTo>
                    <a:pt x="1561" y="2087"/>
                  </a:lnTo>
                  <a:lnTo>
                    <a:pt x="1558" y="2085"/>
                  </a:lnTo>
                  <a:lnTo>
                    <a:pt x="1556" y="2085"/>
                  </a:lnTo>
                  <a:lnTo>
                    <a:pt x="1550" y="2086"/>
                  </a:lnTo>
                  <a:lnTo>
                    <a:pt x="1543" y="2091"/>
                  </a:lnTo>
                  <a:lnTo>
                    <a:pt x="1538" y="2093"/>
                  </a:lnTo>
                  <a:lnTo>
                    <a:pt x="1535" y="2093"/>
                  </a:lnTo>
                  <a:lnTo>
                    <a:pt x="1532" y="2092"/>
                  </a:lnTo>
                  <a:lnTo>
                    <a:pt x="1529" y="2090"/>
                  </a:lnTo>
                  <a:lnTo>
                    <a:pt x="1527" y="2086"/>
                  </a:lnTo>
                  <a:lnTo>
                    <a:pt x="1526" y="2082"/>
                  </a:lnTo>
                  <a:lnTo>
                    <a:pt x="1526" y="2077"/>
                  </a:lnTo>
                  <a:lnTo>
                    <a:pt x="1526" y="2073"/>
                  </a:lnTo>
                  <a:lnTo>
                    <a:pt x="1532" y="2058"/>
                  </a:lnTo>
                  <a:lnTo>
                    <a:pt x="1539" y="2042"/>
                  </a:lnTo>
                  <a:lnTo>
                    <a:pt x="1539" y="2032"/>
                  </a:lnTo>
                  <a:lnTo>
                    <a:pt x="1539" y="2020"/>
                  </a:lnTo>
                  <a:lnTo>
                    <a:pt x="1538" y="2015"/>
                  </a:lnTo>
                  <a:lnTo>
                    <a:pt x="1536" y="2010"/>
                  </a:lnTo>
                  <a:lnTo>
                    <a:pt x="1532" y="2008"/>
                  </a:lnTo>
                  <a:lnTo>
                    <a:pt x="1529" y="2007"/>
                  </a:lnTo>
                  <a:lnTo>
                    <a:pt x="1513" y="2015"/>
                  </a:lnTo>
                  <a:lnTo>
                    <a:pt x="1497" y="2022"/>
                  </a:lnTo>
                  <a:lnTo>
                    <a:pt x="1483" y="2023"/>
                  </a:lnTo>
                  <a:lnTo>
                    <a:pt x="1468" y="2022"/>
                  </a:lnTo>
                  <a:lnTo>
                    <a:pt x="1454" y="2021"/>
                  </a:lnTo>
                  <a:lnTo>
                    <a:pt x="1444" y="2019"/>
                  </a:lnTo>
                  <a:lnTo>
                    <a:pt x="1436" y="2013"/>
                  </a:lnTo>
                  <a:lnTo>
                    <a:pt x="1424" y="2002"/>
                  </a:lnTo>
                  <a:lnTo>
                    <a:pt x="1413" y="1991"/>
                  </a:lnTo>
                  <a:lnTo>
                    <a:pt x="1405" y="1982"/>
                  </a:lnTo>
                  <a:lnTo>
                    <a:pt x="1401" y="1978"/>
                  </a:lnTo>
                  <a:lnTo>
                    <a:pt x="1398" y="1975"/>
                  </a:lnTo>
                  <a:lnTo>
                    <a:pt x="1394" y="1972"/>
                  </a:lnTo>
                  <a:lnTo>
                    <a:pt x="1391" y="1971"/>
                  </a:lnTo>
                  <a:lnTo>
                    <a:pt x="1387" y="1971"/>
                  </a:lnTo>
                  <a:lnTo>
                    <a:pt x="1384" y="1972"/>
                  </a:lnTo>
                  <a:lnTo>
                    <a:pt x="1380" y="1976"/>
                  </a:lnTo>
                  <a:lnTo>
                    <a:pt x="1375" y="1980"/>
                  </a:lnTo>
                  <a:lnTo>
                    <a:pt x="1367" y="1995"/>
                  </a:lnTo>
                  <a:lnTo>
                    <a:pt x="1359" y="2008"/>
                  </a:lnTo>
                  <a:lnTo>
                    <a:pt x="1354" y="2014"/>
                  </a:lnTo>
                  <a:lnTo>
                    <a:pt x="1349" y="2020"/>
                  </a:lnTo>
                  <a:lnTo>
                    <a:pt x="1343" y="2024"/>
                  </a:lnTo>
                  <a:lnTo>
                    <a:pt x="1338" y="2028"/>
                  </a:lnTo>
                  <a:lnTo>
                    <a:pt x="1328" y="2034"/>
                  </a:lnTo>
                  <a:lnTo>
                    <a:pt x="1318" y="2036"/>
                  </a:lnTo>
                  <a:lnTo>
                    <a:pt x="1315" y="2036"/>
                  </a:lnTo>
                  <a:lnTo>
                    <a:pt x="1312" y="2035"/>
                  </a:lnTo>
                  <a:lnTo>
                    <a:pt x="1310" y="2034"/>
                  </a:lnTo>
                  <a:lnTo>
                    <a:pt x="1309" y="2032"/>
                  </a:lnTo>
                  <a:lnTo>
                    <a:pt x="1308" y="2023"/>
                  </a:lnTo>
                  <a:lnTo>
                    <a:pt x="1308" y="2014"/>
                  </a:lnTo>
                  <a:lnTo>
                    <a:pt x="1309" y="2003"/>
                  </a:lnTo>
                  <a:lnTo>
                    <a:pt x="1310" y="1990"/>
                  </a:lnTo>
                  <a:lnTo>
                    <a:pt x="1309" y="1985"/>
                  </a:lnTo>
                  <a:lnTo>
                    <a:pt x="1308" y="1982"/>
                  </a:lnTo>
                  <a:lnTo>
                    <a:pt x="1305" y="1978"/>
                  </a:lnTo>
                  <a:lnTo>
                    <a:pt x="1303" y="1977"/>
                  </a:lnTo>
                  <a:lnTo>
                    <a:pt x="1299" y="1977"/>
                  </a:lnTo>
                  <a:lnTo>
                    <a:pt x="1297" y="1978"/>
                  </a:lnTo>
                  <a:lnTo>
                    <a:pt x="1293" y="1979"/>
                  </a:lnTo>
                  <a:lnTo>
                    <a:pt x="1291" y="1982"/>
                  </a:lnTo>
                  <a:lnTo>
                    <a:pt x="1287" y="1986"/>
                  </a:lnTo>
                  <a:lnTo>
                    <a:pt x="1283" y="1990"/>
                  </a:lnTo>
                  <a:lnTo>
                    <a:pt x="1280" y="1991"/>
                  </a:lnTo>
                  <a:lnTo>
                    <a:pt x="1278" y="1991"/>
                  </a:lnTo>
                  <a:lnTo>
                    <a:pt x="1275" y="1990"/>
                  </a:lnTo>
                  <a:lnTo>
                    <a:pt x="1273" y="1989"/>
                  </a:lnTo>
                  <a:lnTo>
                    <a:pt x="1269" y="1983"/>
                  </a:lnTo>
                  <a:lnTo>
                    <a:pt x="1267" y="1976"/>
                  </a:lnTo>
                  <a:lnTo>
                    <a:pt x="1265" y="1966"/>
                  </a:lnTo>
                  <a:lnTo>
                    <a:pt x="1262" y="1957"/>
                  </a:lnTo>
                  <a:lnTo>
                    <a:pt x="1259" y="1946"/>
                  </a:lnTo>
                  <a:lnTo>
                    <a:pt x="1255" y="1939"/>
                  </a:lnTo>
                  <a:lnTo>
                    <a:pt x="1252" y="1934"/>
                  </a:lnTo>
                  <a:lnTo>
                    <a:pt x="1248" y="1932"/>
                  </a:lnTo>
                  <a:lnTo>
                    <a:pt x="1243" y="1929"/>
                  </a:lnTo>
                  <a:lnTo>
                    <a:pt x="1240" y="1928"/>
                  </a:lnTo>
                  <a:lnTo>
                    <a:pt x="1237" y="1926"/>
                  </a:lnTo>
                  <a:lnTo>
                    <a:pt x="1236" y="1921"/>
                  </a:lnTo>
                  <a:lnTo>
                    <a:pt x="1236" y="1915"/>
                  </a:lnTo>
                  <a:lnTo>
                    <a:pt x="1236" y="1909"/>
                  </a:lnTo>
                  <a:lnTo>
                    <a:pt x="1235" y="1903"/>
                  </a:lnTo>
                  <a:lnTo>
                    <a:pt x="1231" y="1896"/>
                  </a:lnTo>
                  <a:lnTo>
                    <a:pt x="1229" y="1893"/>
                  </a:lnTo>
                  <a:lnTo>
                    <a:pt x="1228" y="1889"/>
                  </a:lnTo>
                  <a:lnTo>
                    <a:pt x="1227" y="1885"/>
                  </a:lnTo>
                  <a:lnTo>
                    <a:pt x="1228" y="1881"/>
                  </a:lnTo>
                  <a:lnTo>
                    <a:pt x="1229" y="1871"/>
                  </a:lnTo>
                  <a:lnTo>
                    <a:pt x="1234" y="1860"/>
                  </a:lnTo>
                  <a:lnTo>
                    <a:pt x="1236" y="1856"/>
                  </a:lnTo>
                  <a:lnTo>
                    <a:pt x="1237" y="1851"/>
                  </a:lnTo>
                  <a:lnTo>
                    <a:pt x="1237" y="1846"/>
                  </a:lnTo>
                  <a:lnTo>
                    <a:pt x="1237" y="1843"/>
                  </a:lnTo>
                  <a:lnTo>
                    <a:pt x="1235" y="1838"/>
                  </a:lnTo>
                  <a:lnTo>
                    <a:pt x="1230" y="1832"/>
                  </a:lnTo>
                  <a:lnTo>
                    <a:pt x="1225" y="1826"/>
                  </a:lnTo>
                  <a:lnTo>
                    <a:pt x="1223" y="1819"/>
                  </a:lnTo>
                  <a:lnTo>
                    <a:pt x="1222" y="1814"/>
                  </a:lnTo>
                  <a:lnTo>
                    <a:pt x="1222" y="1811"/>
                  </a:lnTo>
                  <a:lnTo>
                    <a:pt x="1223" y="1808"/>
                  </a:lnTo>
                  <a:lnTo>
                    <a:pt x="1224" y="1806"/>
                  </a:lnTo>
                  <a:lnTo>
                    <a:pt x="1229" y="1800"/>
                  </a:lnTo>
                  <a:lnTo>
                    <a:pt x="1233" y="1793"/>
                  </a:lnTo>
                  <a:lnTo>
                    <a:pt x="1235" y="1789"/>
                  </a:lnTo>
                  <a:lnTo>
                    <a:pt x="1235" y="1784"/>
                  </a:lnTo>
                  <a:lnTo>
                    <a:pt x="1236" y="1780"/>
                  </a:lnTo>
                  <a:lnTo>
                    <a:pt x="1235" y="1776"/>
                  </a:lnTo>
                  <a:lnTo>
                    <a:pt x="1231" y="1764"/>
                  </a:lnTo>
                  <a:lnTo>
                    <a:pt x="1228" y="1750"/>
                  </a:lnTo>
                  <a:lnTo>
                    <a:pt x="1225" y="1744"/>
                  </a:lnTo>
                  <a:lnTo>
                    <a:pt x="1224" y="1739"/>
                  </a:lnTo>
                  <a:lnTo>
                    <a:pt x="1222" y="1738"/>
                  </a:lnTo>
                  <a:lnTo>
                    <a:pt x="1221" y="1737"/>
                  </a:lnTo>
                  <a:lnTo>
                    <a:pt x="1217" y="1737"/>
                  </a:lnTo>
                  <a:lnTo>
                    <a:pt x="1214" y="1738"/>
                  </a:lnTo>
                  <a:lnTo>
                    <a:pt x="1204" y="1740"/>
                  </a:lnTo>
                  <a:lnTo>
                    <a:pt x="1196" y="1745"/>
                  </a:lnTo>
                  <a:lnTo>
                    <a:pt x="1180" y="1759"/>
                  </a:lnTo>
                  <a:lnTo>
                    <a:pt x="1162" y="1776"/>
                  </a:lnTo>
                  <a:lnTo>
                    <a:pt x="1159" y="1778"/>
                  </a:lnTo>
                  <a:lnTo>
                    <a:pt x="1154" y="1781"/>
                  </a:lnTo>
                  <a:lnTo>
                    <a:pt x="1149" y="1783"/>
                  </a:lnTo>
                  <a:lnTo>
                    <a:pt x="1146" y="1783"/>
                  </a:lnTo>
                  <a:lnTo>
                    <a:pt x="1138" y="1784"/>
                  </a:lnTo>
                  <a:lnTo>
                    <a:pt x="1130" y="1784"/>
                  </a:lnTo>
                  <a:lnTo>
                    <a:pt x="1126" y="1784"/>
                  </a:lnTo>
                  <a:lnTo>
                    <a:pt x="1123" y="1786"/>
                  </a:lnTo>
                  <a:lnTo>
                    <a:pt x="1120" y="1789"/>
                  </a:lnTo>
                  <a:lnTo>
                    <a:pt x="1114" y="1794"/>
                  </a:lnTo>
                  <a:lnTo>
                    <a:pt x="1111" y="1796"/>
                  </a:lnTo>
                  <a:lnTo>
                    <a:pt x="1108" y="1799"/>
                  </a:lnTo>
                  <a:lnTo>
                    <a:pt x="1103" y="1800"/>
                  </a:lnTo>
                  <a:lnTo>
                    <a:pt x="1099" y="1801"/>
                  </a:lnTo>
                  <a:lnTo>
                    <a:pt x="1096" y="1802"/>
                  </a:lnTo>
                  <a:lnTo>
                    <a:pt x="1091" y="1801"/>
                  </a:lnTo>
                  <a:lnTo>
                    <a:pt x="1088" y="1800"/>
                  </a:lnTo>
                  <a:lnTo>
                    <a:pt x="1083" y="1799"/>
                  </a:lnTo>
                  <a:lnTo>
                    <a:pt x="1078" y="1796"/>
                  </a:lnTo>
                  <a:lnTo>
                    <a:pt x="1073" y="1793"/>
                  </a:lnTo>
                  <a:lnTo>
                    <a:pt x="1069" y="1789"/>
                  </a:lnTo>
                  <a:lnTo>
                    <a:pt x="1065" y="1786"/>
                  </a:lnTo>
                  <a:lnTo>
                    <a:pt x="1059" y="1776"/>
                  </a:lnTo>
                  <a:lnTo>
                    <a:pt x="1054" y="1768"/>
                  </a:lnTo>
                  <a:lnTo>
                    <a:pt x="1050" y="1759"/>
                  </a:lnTo>
                  <a:lnTo>
                    <a:pt x="1045" y="1755"/>
                  </a:lnTo>
                  <a:lnTo>
                    <a:pt x="1038" y="1751"/>
                  </a:lnTo>
                  <a:lnTo>
                    <a:pt x="1029" y="1750"/>
                  </a:lnTo>
                  <a:lnTo>
                    <a:pt x="1023" y="1750"/>
                  </a:lnTo>
                  <a:lnTo>
                    <a:pt x="1020" y="1751"/>
                  </a:lnTo>
                  <a:lnTo>
                    <a:pt x="1016" y="1752"/>
                  </a:lnTo>
                  <a:lnTo>
                    <a:pt x="1014" y="1753"/>
                  </a:lnTo>
                  <a:lnTo>
                    <a:pt x="1009" y="1758"/>
                  </a:lnTo>
                  <a:lnTo>
                    <a:pt x="1006" y="1763"/>
                  </a:lnTo>
                  <a:lnTo>
                    <a:pt x="1003" y="1767"/>
                  </a:lnTo>
                  <a:lnTo>
                    <a:pt x="1001" y="1768"/>
                  </a:lnTo>
                  <a:lnTo>
                    <a:pt x="998" y="1769"/>
                  </a:lnTo>
                  <a:lnTo>
                    <a:pt x="996" y="1770"/>
                  </a:lnTo>
                  <a:lnTo>
                    <a:pt x="990" y="1769"/>
                  </a:lnTo>
                  <a:lnTo>
                    <a:pt x="985" y="1765"/>
                  </a:lnTo>
                  <a:lnTo>
                    <a:pt x="982" y="1762"/>
                  </a:lnTo>
                  <a:lnTo>
                    <a:pt x="979" y="1759"/>
                  </a:lnTo>
                  <a:lnTo>
                    <a:pt x="973" y="1756"/>
                  </a:lnTo>
                  <a:lnTo>
                    <a:pt x="964" y="1753"/>
                  </a:lnTo>
                  <a:lnTo>
                    <a:pt x="958" y="1752"/>
                  </a:lnTo>
                  <a:lnTo>
                    <a:pt x="952" y="1753"/>
                  </a:lnTo>
                  <a:lnTo>
                    <a:pt x="946" y="1755"/>
                  </a:lnTo>
                  <a:lnTo>
                    <a:pt x="940" y="1757"/>
                  </a:lnTo>
                  <a:lnTo>
                    <a:pt x="927" y="1763"/>
                  </a:lnTo>
                  <a:lnTo>
                    <a:pt x="913" y="1767"/>
                  </a:lnTo>
                  <a:lnTo>
                    <a:pt x="899" y="1771"/>
                  </a:lnTo>
                  <a:lnTo>
                    <a:pt x="884" y="1777"/>
                  </a:lnTo>
                  <a:lnTo>
                    <a:pt x="878" y="1780"/>
                  </a:lnTo>
                  <a:lnTo>
                    <a:pt x="871" y="1782"/>
                  </a:lnTo>
                  <a:lnTo>
                    <a:pt x="865" y="1783"/>
                  </a:lnTo>
                  <a:lnTo>
                    <a:pt x="861" y="1784"/>
                  </a:lnTo>
                  <a:lnTo>
                    <a:pt x="849" y="1783"/>
                  </a:lnTo>
                  <a:lnTo>
                    <a:pt x="837" y="1781"/>
                  </a:lnTo>
                  <a:lnTo>
                    <a:pt x="821" y="1780"/>
                  </a:lnTo>
                  <a:lnTo>
                    <a:pt x="802" y="1778"/>
                  </a:lnTo>
                  <a:lnTo>
                    <a:pt x="781" y="1780"/>
                  </a:lnTo>
                  <a:lnTo>
                    <a:pt x="761" y="1782"/>
                  </a:lnTo>
                  <a:lnTo>
                    <a:pt x="744" y="1786"/>
                  </a:lnTo>
                  <a:lnTo>
                    <a:pt x="731" y="1789"/>
                  </a:lnTo>
                  <a:lnTo>
                    <a:pt x="721" y="1790"/>
                  </a:lnTo>
                  <a:lnTo>
                    <a:pt x="710" y="1792"/>
                  </a:lnTo>
                  <a:lnTo>
                    <a:pt x="704" y="1790"/>
                  </a:lnTo>
                  <a:lnTo>
                    <a:pt x="699" y="1789"/>
                  </a:lnTo>
                  <a:lnTo>
                    <a:pt x="693" y="1788"/>
                  </a:lnTo>
                  <a:lnTo>
                    <a:pt x="688" y="1786"/>
                  </a:lnTo>
                  <a:lnTo>
                    <a:pt x="676" y="1778"/>
                  </a:lnTo>
                  <a:lnTo>
                    <a:pt x="662" y="1771"/>
                  </a:lnTo>
                  <a:lnTo>
                    <a:pt x="649" y="1765"/>
                  </a:lnTo>
                  <a:lnTo>
                    <a:pt x="641" y="1759"/>
                  </a:lnTo>
                  <a:lnTo>
                    <a:pt x="635" y="1755"/>
                  </a:lnTo>
                  <a:lnTo>
                    <a:pt x="629" y="1750"/>
                  </a:lnTo>
                  <a:lnTo>
                    <a:pt x="619" y="1748"/>
                  </a:lnTo>
                  <a:lnTo>
                    <a:pt x="606" y="1746"/>
                  </a:lnTo>
                  <a:lnTo>
                    <a:pt x="599" y="1746"/>
                  </a:lnTo>
                  <a:lnTo>
                    <a:pt x="594" y="1745"/>
                  </a:lnTo>
                  <a:lnTo>
                    <a:pt x="590" y="1744"/>
                  </a:lnTo>
                  <a:lnTo>
                    <a:pt x="586" y="1742"/>
                  </a:lnTo>
                  <a:lnTo>
                    <a:pt x="580" y="1736"/>
                  </a:lnTo>
                  <a:lnTo>
                    <a:pt x="573" y="1730"/>
                  </a:lnTo>
                  <a:lnTo>
                    <a:pt x="563" y="1724"/>
                  </a:lnTo>
                  <a:lnTo>
                    <a:pt x="553" y="1720"/>
                  </a:lnTo>
                  <a:lnTo>
                    <a:pt x="541" y="1718"/>
                  </a:lnTo>
                  <a:lnTo>
                    <a:pt x="530" y="1717"/>
                  </a:lnTo>
                  <a:lnTo>
                    <a:pt x="525" y="1715"/>
                  </a:lnTo>
                  <a:lnTo>
                    <a:pt x="521" y="1714"/>
                  </a:lnTo>
                  <a:lnTo>
                    <a:pt x="516" y="1712"/>
                  </a:lnTo>
                  <a:lnTo>
                    <a:pt x="512" y="1709"/>
                  </a:lnTo>
                  <a:lnTo>
                    <a:pt x="506" y="1701"/>
                  </a:lnTo>
                  <a:lnTo>
                    <a:pt x="500" y="1692"/>
                  </a:lnTo>
                  <a:lnTo>
                    <a:pt x="498" y="1688"/>
                  </a:lnTo>
                  <a:lnTo>
                    <a:pt x="494" y="1686"/>
                  </a:lnTo>
                  <a:lnTo>
                    <a:pt x="491" y="1685"/>
                  </a:lnTo>
                  <a:lnTo>
                    <a:pt x="485" y="1685"/>
                  </a:lnTo>
                  <a:lnTo>
                    <a:pt x="473" y="1686"/>
                  </a:lnTo>
                  <a:lnTo>
                    <a:pt x="459" y="1689"/>
                  </a:lnTo>
                  <a:lnTo>
                    <a:pt x="452" y="1689"/>
                  </a:lnTo>
                  <a:lnTo>
                    <a:pt x="446" y="1689"/>
                  </a:lnTo>
                  <a:lnTo>
                    <a:pt x="442" y="1688"/>
                  </a:lnTo>
                  <a:lnTo>
                    <a:pt x="439" y="1686"/>
                  </a:lnTo>
                  <a:lnTo>
                    <a:pt x="431" y="1679"/>
                  </a:lnTo>
                  <a:lnTo>
                    <a:pt x="423" y="1671"/>
                  </a:lnTo>
                  <a:lnTo>
                    <a:pt x="414" y="1662"/>
                  </a:lnTo>
                  <a:lnTo>
                    <a:pt x="404" y="1651"/>
                  </a:lnTo>
                  <a:lnTo>
                    <a:pt x="397" y="1641"/>
                  </a:lnTo>
                  <a:lnTo>
                    <a:pt x="391" y="1632"/>
                  </a:lnTo>
                  <a:lnTo>
                    <a:pt x="386" y="1624"/>
                  </a:lnTo>
                  <a:lnTo>
                    <a:pt x="380" y="1613"/>
                  </a:lnTo>
                  <a:lnTo>
                    <a:pt x="378" y="1607"/>
                  </a:lnTo>
                  <a:lnTo>
                    <a:pt x="377" y="1603"/>
                  </a:lnTo>
                  <a:lnTo>
                    <a:pt x="377" y="1598"/>
                  </a:lnTo>
                  <a:lnTo>
                    <a:pt x="378" y="1594"/>
                  </a:lnTo>
                  <a:lnTo>
                    <a:pt x="380" y="1587"/>
                  </a:lnTo>
                  <a:lnTo>
                    <a:pt x="379" y="1581"/>
                  </a:lnTo>
                  <a:lnTo>
                    <a:pt x="378" y="1578"/>
                  </a:lnTo>
                  <a:lnTo>
                    <a:pt x="377" y="1575"/>
                  </a:lnTo>
                  <a:lnTo>
                    <a:pt x="373" y="1574"/>
                  </a:lnTo>
                  <a:lnTo>
                    <a:pt x="368" y="1573"/>
                  </a:lnTo>
                  <a:lnTo>
                    <a:pt x="357" y="1569"/>
                  </a:lnTo>
                  <a:lnTo>
                    <a:pt x="343" y="1563"/>
                  </a:lnTo>
                  <a:lnTo>
                    <a:pt x="330" y="1556"/>
                  </a:lnTo>
                  <a:lnTo>
                    <a:pt x="321" y="1549"/>
                  </a:lnTo>
                  <a:lnTo>
                    <a:pt x="317" y="1545"/>
                  </a:lnTo>
                  <a:lnTo>
                    <a:pt x="315" y="1541"/>
                  </a:lnTo>
                  <a:lnTo>
                    <a:pt x="314" y="1535"/>
                  </a:lnTo>
                  <a:lnTo>
                    <a:pt x="313" y="1528"/>
                  </a:lnTo>
                  <a:lnTo>
                    <a:pt x="311" y="1516"/>
                  </a:lnTo>
                  <a:lnTo>
                    <a:pt x="313" y="1504"/>
                  </a:lnTo>
                  <a:lnTo>
                    <a:pt x="313" y="1499"/>
                  </a:lnTo>
                  <a:lnTo>
                    <a:pt x="311" y="1496"/>
                  </a:lnTo>
                  <a:lnTo>
                    <a:pt x="310" y="1492"/>
                  </a:lnTo>
                  <a:lnTo>
                    <a:pt x="309" y="1488"/>
                  </a:lnTo>
                  <a:lnTo>
                    <a:pt x="307" y="1486"/>
                  </a:lnTo>
                  <a:lnTo>
                    <a:pt x="304" y="1482"/>
                  </a:lnTo>
                  <a:lnTo>
                    <a:pt x="301" y="1481"/>
                  </a:lnTo>
                  <a:lnTo>
                    <a:pt x="297" y="1479"/>
                  </a:lnTo>
                  <a:lnTo>
                    <a:pt x="289" y="1475"/>
                  </a:lnTo>
                  <a:lnTo>
                    <a:pt x="283" y="1471"/>
                  </a:lnTo>
                  <a:lnTo>
                    <a:pt x="278" y="1466"/>
                  </a:lnTo>
                  <a:lnTo>
                    <a:pt x="276" y="1460"/>
                  </a:lnTo>
                  <a:lnTo>
                    <a:pt x="273" y="1453"/>
                  </a:lnTo>
                  <a:lnTo>
                    <a:pt x="271" y="1447"/>
                  </a:lnTo>
                  <a:lnTo>
                    <a:pt x="267" y="1441"/>
                  </a:lnTo>
                  <a:lnTo>
                    <a:pt x="261" y="1435"/>
                  </a:lnTo>
                  <a:lnTo>
                    <a:pt x="245" y="1423"/>
                  </a:lnTo>
                  <a:lnTo>
                    <a:pt x="227" y="1408"/>
                  </a:lnTo>
                  <a:lnTo>
                    <a:pt x="222" y="1404"/>
                  </a:lnTo>
                  <a:lnTo>
                    <a:pt x="219" y="1400"/>
                  </a:lnTo>
                  <a:lnTo>
                    <a:pt x="216" y="1398"/>
                  </a:lnTo>
                  <a:lnTo>
                    <a:pt x="216" y="1397"/>
                  </a:lnTo>
                  <a:lnTo>
                    <a:pt x="217" y="1392"/>
                  </a:lnTo>
                  <a:lnTo>
                    <a:pt x="222" y="1386"/>
                  </a:lnTo>
                  <a:lnTo>
                    <a:pt x="227" y="1377"/>
                  </a:lnTo>
                  <a:lnTo>
                    <a:pt x="230" y="1370"/>
                  </a:lnTo>
                  <a:lnTo>
                    <a:pt x="233" y="1358"/>
                  </a:lnTo>
                  <a:lnTo>
                    <a:pt x="235" y="1343"/>
                  </a:lnTo>
                  <a:lnTo>
                    <a:pt x="235" y="1327"/>
                  </a:lnTo>
                  <a:lnTo>
                    <a:pt x="236" y="1310"/>
                  </a:lnTo>
                  <a:lnTo>
                    <a:pt x="236" y="1296"/>
                  </a:lnTo>
                  <a:lnTo>
                    <a:pt x="234" y="1283"/>
                  </a:lnTo>
                  <a:lnTo>
                    <a:pt x="232" y="1276"/>
                  </a:lnTo>
                  <a:lnTo>
                    <a:pt x="229" y="1270"/>
                  </a:lnTo>
                  <a:lnTo>
                    <a:pt x="226" y="1264"/>
                  </a:lnTo>
                  <a:lnTo>
                    <a:pt x="220" y="1258"/>
                  </a:lnTo>
                  <a:lnTo>
                    <a:pt x="208" y="1246"/>
                  </a:lnTo>
                  <a:lnTo>
                    <a:pt x="194" y="1234"/>
                  </a:lnTo>
                  <a:lnTo>
                    <a:pt x="179" y="1223"/>
                  </a:lnTo>
                  <a:lnTo>
                    <a:pt x="165" y="1210"/>
                  </a:lnTo>
                  <a:lnTo>
                    <a:pt x="160" y="1204"/>
                  </a:lnTo>
                  <a:lnTo>
                    <a:pt x="157" y="1198"/>
                  </a:lnTo>
                  <a:lnTo>
                    <a:pt x="154" y="1191"/>
                  </a:lnTo>
                  <a:lnTo>
                    <a:pt x="152" y="1184"/>
                  </a:lnTo>
                  <a:lnTo>
                    <a:pt x="150" y="1171"/>
                  </a:lnTo>
                  <a:lnTo>
                    <a:pt x="145" y="1157"/>
                  </a:lnTo>
                  <a:lnTo>
                    <a:pt x="140" y="1150"/>
                  </a:lnTo>
                  <a:lnTo>
                    <a:pt x="135" y="1145"/>
                  </a:lnTo>
                  <a:lnTo>
                    <a:pt x="129" y="1141"/>
                  </a:lnTo>
                  <a:lnTo>
                    <a:pt x="122" y="1139"/>
                  </a:lnTo>
                  <a:lnTo>
                    <a:pt x="109" y="1134"/>
                  </a:lnTo>
                  <a:lnTo>
                    <a:pt x="95" y="1132"/>
                  </a:lnTo>
                  <a:lnTo>
                    <a:pt x="90" y="1129"/>
                  </a:lnTo>
                  <a:lnTo>
                    <a:pt x="87" y="1127"/>
                  </a:lnTo>
                  <a:lnTo>
                    <a:pt x="84" y="1124"/>
                  </a:lnTo>
                  <a:lnTo>
                    <a:pt x="84" y="1120"/>
                  </a:lnTo>
                  <a:lnTo>
                    <a:pt x="84" y="1116"/>
                  </a:lnTo>
                  <a:lnTo>
                    <a:pt x="85" y="1112"/>
                  </a:lnTo>
                  <a:lnTo>
                    <a:pt x="88" y="1108"/>
                  </a:lnTo>
                  <a:lnTo>
                    <a:pt x="90" y="1105"/>
                  </a:lnTo>
                  <a:lnTo>
                    <a:pt x="95" y="1097"/>
                  </a:lnTo>
                  <a:lnTo>
                    <a:pt x="99" y="1091"/>
                  </a:lnTo>
                  <a:lnTo>
                    <a:pt x="100" y="1088"/>
                  </a:lnTo>
                  <a:lnTo>
                    <a:pt x="100" y="1085"/>
                  </a:lnTo>
                  <a:lnTo>
                    <a:pt x="100" y="1082"/>
                  </a:lnTo>
                  <a:lnTo>
                    <a:pt x="99" y="1080"/>
                  </a:lnTo>
                  <a:lnTo>
                    <a:pt x="94" y="1074"/>
                  </a:lnTo>
                  <a:lnTo>
                    <a:pt x="88" y="1066"/>
                  </a:lnTo>
                  <a:lnTo>
                    <a:pt x="84" y="1062"/>
                  </a:lnTo>
                  <a:lnTo>
                    <a:pt x="82" y="1057"/>
                  </a:lnTo>
                  <a:lnTo>
                    <a:pt x="80" y="1051"/>
                  </a:lnTo>
                  <a:lnTo>
                    <a:pt x="78" y="1045"/>
                  </a:lnTo>
                  <a:lnTo>
                    <a:pt x="78" y="1039"/>
                  </a:lnTo>
                  <a:lnTo>
                    <a:pt x="80" y="1033"/>
                  </a:lnTo>
                  <a:lnTo>
                    <a:pt x="81" y="1028"/>
                  </a:lnTo>
                  <a:lnTo>
                    <a:pt x="83" y="1025"/>
                  </a:lnTo>
                  <a:lnTo>
                    <a:pt x="89" y="1018"/>
                  </a:lnTo>
                  <a:lnTo>
                    <a:pt x="94" y="1012"/>
                  </a:lnTo>
                  <a:lnTo>
                    <a:pt x="96" y="1007"/>
                  </a:lnTo>
                  <a:lnTo>
                    <a:pt x="97" y="1001"/>
                  </a:lnTo>
                  <a:lnTo>
                    <a:pt x="96" y="999"/>
                  </a:lnTo>
                  <a:lnTo>
                    <a:pt x="95" y="995"/>
                  </a:lnTo>
                  <a:lnTo>
                    <a:pt x="91" y="993"/>
                  </a:lnTo>
                  <a:lnTo>
                    <a:pt x="88" y="989"/>
                  </a:lnTo>
                  <a:lnTo>
                    <a:pt x="75" y="982"/>
                  </a:lnTo>
                  <a:lnTo>
                    <a:pt x="57" y="975"/>
                  </a:lnTo>
                  <a:lnTo>
                    <a:pt x="40" y="967"/>
                  </a:lnTo>
                  <a:lnTo>
                    <a:pt x="26" y="959"/>
                  </a:lnTo>
                  <a:lnTo>
                    <a:pt x="21" y="956"/>
                  </a:lnTo>
                  <a:lnTo>
                    <a:pt x="20" y="951"/>
                  </a:lnTo>
                  <a:lnTo>
                    <a:pt x="19" y="948"/>
                  </a:lnTo>
                  <a:lnTo>
                    <a:pt x="20" y="943"/>
                  </a:lnTo>
                  <a:lnTo>
                    <a:pt x="25" y="933"/>
                  </a:lnTo>
                  <a:lnTo>
                    <a:pt x="32" y="925"/>
                  </a:lnTo>
                  <a:lnTo>
                    <a:pt x="34" y="921"/>
                  </a:lnTo>
                  <a:lnTo>
                    <a:pt x="37" y="918"/>
                  </a:lnTo>
                  <a:lnTo>
                    <a:pt x="38" y="914"/>
                  </a:lnTo>
                  <a:lnTo>
                    <a:pt x="39" y="911"/>
                  </a:lnTo>
                  <a:lnTo>
                    <a:pt x="38" y="907"/>
                  </a:lnTo>
                  <a:lnTo>
                    <a:pt x="37" y="904"/>
                  </a:lnTo>
                  <a:lnTo>
                    <a:pt x="34" y="899"/>
                  </a:lnTo>
                  <a:lnTo>
                    <a:pt x="32" y="895"/>
                  </a:lnTo>
                  <a:lnTo>
                    <a:pt x="24" y="888"/>
                  </a:lnTo>
                  <a:lnTo>
                    <a:pt x="14" y="880"/>
                  </a:lnTo>
                  <a:lnTo>
                    <a:pt x="9" y="875"/>
                  </a:lnTo>
                  <a:lnTo>
                    <a:pt x="6" y="869"/>
                  </a:lnTo>
                  <a:lnTo>
                    <a:pt x="2" y="862"/>
                  </a:lnTo>
                  <a:lnTo>
                    <a:pt x="1" y="853"/>
                  </a:lnTo>
                  <a:lnTo>
                    <a:pt x="0" y="843"/>
                  </a:lnTo>
                  <a:lnTo>
                    <a:pt x="1" y="834"/>
                  </a:lnTo>
                  <a:lnTo>
                    <a:pt x="3" y="825"/>
                  </a:lnTo>
                  <a:lnTo>
                    <a:pt x="6" y="818"/>
                  </a:lnTo>
                  <a:lnTo>
                    <a:pt x="7" y="814"/>
                  </a:lnTo>
                  <a:lnTo>
                    <a:pt x="8" y="812"/>
                  </a:lnTo>
                  <a:lnTo>
                    <a:pt x="11" y="809"/>
                  </a:lnTo>
                  <a:lnTo>
                    <a:pt x="12" y="807"/>
                  </a:lnTo>
                  <a:lnTo>
                    <a:pt x="14" y="806"/>
                  </a:lnTo>
                  <a:lnTo>
                    <a:pt x="20" y="806"/>
                  </a:lnTo>
                  <a:lnTo>
                    <a:pt x="37" y="805"/>
                  </a:lnTo>
                  <a:lnTo>
                    <a:pt x="55" y="805"/>
                  </a:lnTo>
                  <a:lnTo>
                    <a:pt x="74" y="804"/>
                  </a:lnTo>
                  <a:lnTo>
                    <a:pt x="94" y="803"/>
                  </a:lnTo>
                  <a:lnTo>
                    <a:pt x="102" y="801"/>
                  </a:lnTo>
                  <a:lnTo>
                    <a:pt x="110" y="799"/>
                  </a:lnTo>
                  <a:lnTo>
                    <a:pt x="116" y="797"/>
                  </a:lnTo>
                  <a:lnTo>
                    <a:pt x="121" y="793"/>
                  </a:lnTo>
                  <a:lnTo>
                    <a:pt x="129" y="787"/>
                  </a:lnTo>
                  <a:lnTo>
                    <a:pt x="138" y="782"/>
                  </a:lnTo>
                  <a:lnTo>
                    <a:pt x="147" y="778"/>
                  </a:lnTo>
                  <a:lnTo>
                    <a:pt x="159" y="775"/>
                  </a:lnTo>
                  <a:lnTo>
                    <a:pt x="170" y="772"/>
                  </a:lnTo>
                  <a:lnTo>
                    <a:pt x="179" y="767"/>
                  </a:lnTo>
                  <a:lnTo>
                    <a:pt x="185" y="762"/>
                  </a:lnTo>
                  <a:lnTo>
                    <a:pt x="190" y="757"/>
                  </a:lnTo>
                  <a:lnTo>
                    <a:pt x="196" y="754"/>
                  </a:lnTo>
                  <a:lnTo>
                    <a:pt x="203" y="750"/>
                  </a:lnTo>
                  <a:lnTo>
                    <a:pt x="211" y="748"/>
                  </a:lnTo>
                  <a:lnTo>
                    <a:pt x="220" y="747"/>
                  </a:lnTo>
                  <a:lnTo>
                    <a:pt x="229" y="744"/>
                  </a:lnTo>
                  <a:lnTo>
                    <a:pt x="240" y="741"/>
                  </a:lnTo>
                  <a:lnTo>
                    <a:pt x="251" y="735"/>
                  </a:lnTo>
                  <a:lnTo>
                    <a:pt x="259" y="729"/>
                  </a:lnTo>
                  <a:lnTo>
                    <a:pt x="265" y="722"/>
                  </a:lnTo>
                  <a:lnTo>
                    <a:pt x="272" y="717"/>
                  </a:lnTo>
                  <a:lnTo>
                    <a:pt x="276" y="715"/>
                  </a:lnTo>
                  <a:lnTo>
                    <a:pt x="280" y="712"/>
                  </a:lnTo>
                  <a:lnTo>
                    <a:pt x="285" y="711"/>
                  </a:lnTo>
                  <a:lnTo>
                    <a:pt x="291" y="710"/>
                  </a:lnTo>
                  <a:lnTo>
                    <a:pt x="303" y="708"/>
                  </a:lnTo>
                  <a:lnTo>
                    <a:pt x="317" y="705"/>
                  </a:lnTo>
                  <a:lnTo>
                    <a:pt x="333" y="703"/>
                  </a:lnTo>
                  <a:lnTo>
                    <a:pt x="349" y="700"/>
                  </a:lnTo>
                  <a:lnTo>
                    <a:pt x="370" y="698"/>
                  </a:lnTo>
                  <a:lnTo>
                    <a:pt x="391" y="693"/>
                  </a:lnTo>
                  <a:lnTo>
                    <a:pt x="400" y="691"/>
                  </a:lnTo>
                  <a:lnTo>
                    <a:pt x="409" y="688"/>
                  </a:lnTo>
                  <a:lnTo>
                    <a:pt x="416" y="685"/>
                  </a:lnTo>
                  <a:lnTo>
                    <a:pt x="421" y="681"/>
                  </a:lnTo>
                  <a:lnTo>
                    <a:pt x="435" y="665"/>
                  </a:lnTo>
                  <a:lnTo>
                    <a:pt x="446" y="649"/>
                  </a:lnTo>
                  <a:lnTo>
                    <a:pt x="450" y="645"/>
                  </a:lnTo>
                  <a:lnTo>
                    <a:pt x="454" y="641"/>
                  </a:lnTo>
                  <a:lnTo>
                    <a:pt x="456" y="637"/>
                  </a:lnTo>
                  <a:lnTo>
                    <a:pt x="458" y="633"/>
                  </a:lnTo>
                  <a:lnTo>
                    <a:pt x="459" y="628"/>
                  </a:lnTo>
                  <a:lnTo>
                    <a:pt x="461" y="623"/>
                  </a:lnTo>
                  <a:lnTo>
                    <a:pt x="465" y="620"/>
                  </a:lnTo>
                  <a:lnTo>
                    <a:pt x="468" y="617"/>
                  </a:lnTo>
                  <a:lnTo>
                    <a:pt x="475" y="615"/>
                  </a:lnTo>
                  <a:lnTo>
                    <a:pt x="483" y="611"/>
                  </a:lnTo>
                  <a:lnTo>
                    <a:pt x="491" y="606"/>
                  </a:lnTo>
                  <a:lnTo>
                    <a:pt x="498" y="599"/>
                  </a:lnTo>
                  <a:lnTo>
                    <a:pt x="504" y="593"/>
                  </a:lnTo>
                  <a:lnTo>
                    <a:pt x="510" y="587"/>
                  </a:lnTo>
                  <a:lnTo>
                    <a:pt x="513" y="586"/>
                  </a:lnTo>
                  <a:lnTo>
                    <a:pt x="519" y="584"/>
                  </a:lnTo>
                  <a:lnTo>
                    <a:pt x="525" y="583"/>
                  </a:lnTo>
                  <a:lnTo>
                    <a:pt x="532" y="582"/>
                  </a:lnTo>
                  <a:lnTo>
                    <a:pt x="541" y="582"/>
                  </a:lnTo>
                  <a:lnTo>
                    <a:pt x="549" y="582"/>
                  </a:lnTo>
                  <a:lnTo>
                    <a:pt x="556" y="583"/>
                  </a:lnTo>
                  <a:lnTo>
                    <a:pt x="562" y="584"/>
                  </a:lnTo>
                  <a:lnTo>
                    <a:pt x="568" y="586"/>
                  </a:lnTo>
                  <a:lnTo>
                    <a:pt x="572" y="591"/>
                  </a:lnTo>
                  <a:close/>
                </a:path>
              </a:pathLst>
            </a:custGeom>
            <a:grpFill/>
            <a:ln w="9525">
              <a:solidFill>
                <a:schemeClr val="bg1"/>
              </a:solidFill>
              <a:round/>
              <a:headEnd/>
              <a:tailEnd/>
            </a:ln>
          </p:spPr>
          <p:txBody>
            <a:bodyPr/>
            <a:lstStyle/>
            <a:p>
              <a:endParaRPr lang="zh-CN" altLang="en-US"/>
            </a:p>
          </p:txBody>
        </p:sp>
        <p:sp>
          <p:nvSpPr>
            <p:cNvPr id="39" name="辽宁">
              <a:extLst>
                <a:ext uri="{FF2B5EF4-FFF2-40B4-BE49-F238E27FC236}">
                  <a16:creationId xmlns:a16="http://schemas.microsoft.com/office/drawing/2014/main" xmlns="" id="{6BD27BB1-77D8-4DA8-B2D3-CB170BFC5268}"/>
                </a:ext>
              </a:extLst>
            </p:cNvPr>
            <p:cNvSpPr>
              <a:spLocks noEditPoints="1"/>
            </p:cNvSpPr>
            <p:nvPr/>
          </p:nvSpPr>
          <p:spPr bwMode="auto">
            <a:xfrm>
              <a:off x="6492955" y="3124363"/>
              <a:ext cx="590558" cy="581055"/>
            </a:xfrm>
            <a:custGeom>
              <a:avLst/>
              <a:gdLst>
                <a:gd name="T0" fmla="*/ 259 w 2212"/>
                <a:gd name="T1" fmla="*/ 1537 h 2187"/>
                <a:gd name="T2" fmla="*/ 137 w 2212"/>
                <a:gd name="T3" fmla="*/ 1452 h 2187"/>
                <a:gd name="T4" fmla="*/ 8 w 2212"/>
                <a:gd name="T5" fmla="*/ 1353 h 2187"/>
                <a:gd name="T6" fmla="*/ 26 w 2212"/>
                <a:gd name="T7" fmla="*/ 1249 h 2187"/>
                <a:gd name="T8" fmla="*/ 103 w 2212"/>
                <a:gd name="T9" fmla="*/ 1131 h 2187"/>
                <a:gd name="T10" fmla="*/ 154 w 2212"/>
                <a:gd name="T11" fmla="*/ 1037 h 2187"/>
                <a:gd name="T12" fmla="*/ 115 w 2212"/>
                <a:gd name="T13" fmla="*/ 918 h 2187"/>
                <a:gd name="T14" fmla="*/ 84 w 2212"/>
                <a:gd name="T15" fmla="*/ 727 h 2187"/>
                <a:gd name="T16" fmla="*/ 219 w 2212"/>
                <a:gd name="T17" fmla="*/ 704 h 2187"/>
                <a:gd name="T18" fmla="*/ 340 w 2212"/>
                <a:gd name="T19" fmla="*/ 910 h 2187"/>
                <a:gd name="T20" fmla="*/ 449 w 2212"/>
                <a:gd name="T21" fmla="*/ 787 h 2187"/>
                <a:gd name="T22" fmla="*/ 623 w 2212"/>
                <a:gd name="T23" fmla="*/ 652 h 2187"/>
                <a:gd name="T24" fmla="*/ 820 w 2212"/>
                <a:gd name="T25" fmla="*/ 538 h 2187"/>
                <a:gd name="T26" fmla="*/ 931 w 2212"/>
                <a:gd name="T27" fmla="*/ 415 h 2187"/>
                <a:gd name="T28" fmla="*/ 1051 w 2212"/>
                <a:gd name="T29" fmla="*/ 392 h 2187"/>
                <a:gd name="T30" fmla="*/ 1120 w 2212"/>
                <a:gd name="T31" fmla="*/ 362 h 2187"/>
                <a:gd name="T32" fmla="*/ 1258 w 2212"/>
                <a:gd name="T33" fmla="*/ 331 h 2187"/>
                <a:gd name="T34" fmla="*/ 1343 w 2212"/>
                <a:gd name="T35" fmla="*/ 211 h 2187"/>
                <a:gd name="T36" fmla="*/ 1422 w 2212"/>
                <a:gd name="T37" fmla="*/ 0 h 2187"/>
                <a:gd name="T38" fmla="*/ 1601 w 2212"/>
                <a:gd name="T39" fmla="*/ 94 h 2187"/>
                <a:gd name="T40" fmla="*/ 1638 w 2212"/>
                <a:gd name="T41" fmla="*/ 197 h 2187"/>
                <a:gd name="T42" fmla="*/ 1695 w 2212"/>
                <a:gd name="T43" fmla="*/ 236 h 2187"/>
                <a:gd name="T44" fmla="*/ 1797 w 2212"/>
                <a:gd name="T45" fmla="*/ 181 h 2187"/>
                <a:gd name="T46" fmla="*/ 1854 w 2212"/>
                <a:gd name="T47" fmla="*/ 319 h 2187"/>
                <a:gd name="T48" fmla="*/ 1930 w 2212"/>
                <a:gd name="T49" fmla="*/ 415 h 2187"/>
                <a:gd name="T50" fmla="*/ 2003 w 2212"/>
                <a:gd name="T51" fmla="*/ 508 h 2187"/>
                <a:gd name="T52" fmla="*/ 2001 w 2212"/>
                <a:gd name="T53" fmla="*/ 622 h 2187"/>
                <a:gd name="T54" fmla="*/ 2075 w 2212"/>
                <a:gd name="T55" fmla="*/ 758 h 2187"/>
                <a:gd name="T56" fmla="*/ 2191 w 2212"/>
                <a:gd name="T57" fmla="*/ 907 h 2187"/>
                <a:gd name="T58" fmla="*/ 2156 w 2212"/>
                <a:gd name="T59" fmla="*/ 1031 h 2187"/>
                <a:gd name="T60" fmla="*/ 2188 w 2212"/>
                <a:gd name="T61" fmla="*/ 1096 h 2187"/>
                <a:gd name="T62" fmla="*/ 2033 w 2212"/>
                <a:gd name="T63" fmla="*/ 1210 h 2187"/>
                <a:gd name="T64" fmla="*/ 1844 w 2212"/>
                <a:gd name="T65" fmla="*/ 1409 h 2187"/>
                <a:gd name="T66" fmla="*/ 1732 w 2212"/>
                <a:gd name="T67" fmla="*/ 1586 h 2187"/>
                <a:gd name="T68" fmla="*/ 1548 w 2212"/>
                <a:gd name="T69" fmla="*/ 1630 h 2187"/>
                <a:gd name="T70" fmla="*/ 1334 w 2212"/>
                <a:gd name="T71" fmla="*/ 1752 h 2187"/>
                <a:gd name="T72" fmla="*/ 1129 w 2212"/>
                <a:gd name="T73" fmla="*/ 1956 h 2187"/>
                <a:gd name="T74" fmla="*/ 1116 w 2212"/>
                <a:gd name="T75" fmla="*/ 1997 h 2187"/>
                <a:gd name="T76" fmla="*/ 1078 w 2212"/>
                <a:gd name="T77" fmla="*/ 2064 h 2187"/>
                <a:gd name="T78" fmla="*/ 995 w 2212"/>
                <a:gd name="T79" fmla="*/ 2048 h 2187"/>
                <a:gd name="T80" fmla="*/ 975 w 2212"/>
                <a:gd name="T81" fmla="*/ 2107 h 2187"/>
                <a:gd name="T82" fmla="*/ 853 w 2212"/>
                <a:gd name="T83" fmla="*/ 2185 h 2187"/>
                <a:gd name="T84" fmla="*/ 857 w 2212"/>
                <a:gd name="T85" fmla="*/ 2091 h 2187"/>
                <a:gd name="T86" fmla="*/ 966 w 2212"/>
                <a:gd name="T87" fmla="*/ 2027 h 2187"/>
                <a:gd name="T88" fmla="*/ 975 w 2212"/>
                <a:gd name="T89" fmla="*/ 1946 h 2187"/>
                <a:gd name="T90" fmla="*/ 1042 w 2212"/>
                <a:gd name="T91" fmla="*/ 1886 h 2187"/>
                <a:gd name="T92" fmla="*/ 940 w 2212"/>
                <a:gd name="T93" fmla="*/ 1897 h 2187"/>
                <a:gd name="T94" fmla="*/ 903 w 2212"/>
                <a:gd name="T95" fmla="*/ 1739 h 2187"/>
                <a:gd name="T96" fmla="*/ 1002 w 2212"/>
                <a:gd name="T97" fmla="*/ 1599 h 2187"/>
                <a:gd name="T98" fmla="*/ 1070 w 2212"/>
                <a:gd name="T99" fmla="*/ 1496 h 2187"/>
                <a:gd name="T100" fmla="*/ 1059 w 2212"/>
                <a:gd name="T101" fmla="*/ 1302 h 2187"/>
                <a:gd name="T102" fmla="*/ 952 w 2212"/>
                <a:gd name="T103" fmla="*/ 1152 h 2187"/>
                <a:gd name="T104" fmla="*/ 905 w 2212"/>
                <a:gd name="T105" fmla="*/ 1225 h 2187"/>
                <a:gd name="T106" fmla="*/ 786 w 2212"/>
                <a:gd name="T107" fmla="*/ 1207 h 2187"/>
                <a:gd name="T108" fmla="*/ 655 w 2212"/>
                <a:gd name="T109" fmla="*/ 1301 h 2187"/>
                <a:gd name="T110" fmla="*/ 618 w 2212"/>
                <a:gd name="T111" fmla="*/ 1401 h 2187"/>
                <a:gd name="T112" fmla="*/ 534 w 2212"/>
                <a:gd name="T113" fmla="*/ 1566 h 2187"/>
                <a:gd name="T114" fmla="*/ 878 w 2212"/>
                <a:gd name="T115" fmla="*/ 1788 h 2187"/>
                <a:gd name="T116" fmla="*/ 850 w 2212"/>
                <a:gd name="T117" fmla="*/ 1838 h 2187"/>
                <a:gd name="T118" fmla="*/ 899 w 2212"/>
                <a:gd name="T119" fmla="*/ 1886 h 2187"/>
                <a:gd name="T120" fmla="*/ 845 w 2212"/>
                <a:gd name="T121" fmla="*/ 1899 h 2187"/>
                <a:gd name="T122" fmla="*/ 1229 w 2212"/>
                <a:gd name="T123" fmla="*/ 1939 h 2187"/>
                <a:gd name="T124" fmla="*/ 1350 w 2212"/>
                <a:gd name="T125" fmla="*/ 1990 h 2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12" h="2187">
                  <a:moveTo>
                    <a:pt x="372" y="1668"/>
                  </a:moveTo>
                  <a:lnTo>
                    <a:pt x="368" y="1659"/>
                  </a:lnTo>
                  <a:lnTo>
                    <a:pt x="365" y="1648"/>
                  </a:lnTo>
                  <a:lnTo>
                    <a:pt x="364" y="1642"/>
                  </a:lnTo>
                  <a:lnTo>
                    <a:pt x="362" y="1638"/>
                  </a:lnTo>
                  <a:lnTo>
                    <a:pt x="360" y="1635"/>
                  </a:lnTo>
                  <a:lnTo>
                    <a:pt x="358" y="1635"/>
                  </a:lnTo>
                  <a:lnTo>
                    <a:pt x="348" y="1635"/>
                  </a:lnTo>
                  <a:lnTo>
                    <a:pt x="340" y="1635"/>
                  </a:lnTo>
                  <a:lnTo>
                    <a:pt x="336" y="1634"/>
                  </a:lnTo>
                  <a:lnTo>
                    <a:pt x="334" y="1632"/>
                  </a:lnTo>
                  <a:lnTo>
                    <a:pt x="332" y="1629"/>
                  </a:lnTo>
                  <a:lnTo>
                    <a:pt x="330" y="1624"/>
                  </a:lnTo>
                  <a:lnTo>
                    <a:pt x="327" y="1612"/>
                  </a:lnTo>
                  <a:lnTo>
                    <a:pt x="322" y="1602"/>
                  </a:lnTo>
                  <a:lnTo>
                    <a:pt x="319" y="1597"/>
                  </a:lnTo>
                  <a:lnTo>
                    <a:pt x="315" y="1592"/>
                  </a:lnTo>
                  <a:lnTo>
                    <a:pt x="311" y="1587"/>
                  </a:lnTo>
                  <a:lnTo>
                    <a:pt x="307" y="1584"/>
                  </a:lnTo>
                  <a:lnTo>
                    <a:pt x="289" y="1572"/>
                  </a:lnTo>
                  <a:lnTo>
                    <a:pt x="275" y="1560"/>
                  </a:lnTo>
                  <a:lnTo>
                    <a:pt x="269" y="1554"/>
                  </a:lnTo>
                  <a:lnTo>
                    <a:pt x="264" y="1546"/>
                  </a:lnTo>
                  <a:lnTo>
                    <a:pt x="259" y="1537"/>
                  </a:lnTo>
                  <a:lnTo>
                    <a:pt x="258" y="1528"/>
                  </a:lnTo>
                  <a:lnTo>
                    <a:pt x="258" y="1514"/>
                  </a:lnTo>
                  <a:lnTo>
                    <a:pt x="260" y="1497"/>
                  </a:lnTo>
                  <a:lnTo>
                    <a:pt x="260" y="1490"/>
                  </a:lnTo>
                  <a:lnTo>
                    <a:pt x="259" y="1481"/>
                  </a:lnTo>
                  <a:lnTo>
                    <a:pt x="257" y="1473"/>
                  </a:lnTo>
                  <a:lnTo>
                    <a:pt x="253" y="1464"/>
                  </a:lnTo>
                  <a:lnTo>
                    <a:pt x="251" y="1460"/>
                  </a:lnTo>
                  <a:lnTo>
                    <a:pt x="247" y="1457"/>
                  </a:lnTo>
                  <a:lnTo>
                    <a:pt x="244" y="1454"/>
                  </a:lnTo>
                  <a:lnTo>
                    <a:pt x="240" y="1452"/>
                  </a:lnTo>
                  <a:lnTo>
                    <a:pt x="232" y="1448"/>
                  </a:lnTo>
                  <a:lnTo>
                    <a:pt x="222" y="1447"/>
                  </a:lnTo>
                  <a:lnTo>
                    <a:pt x="213" y="1447"/>
                  </a:lnTo>
                  <a:lnTo>
                    <a:pt x="204" y="1448"/>
                  </a:lnTo>
                  <a:lnTo>
                    <a:pt x="196" y="1451"/>
                  </a:lnTo>
                  <a:lnTo>
                    <a:pt x="189" y="1453"/>
                  </a:lnTo>
                  <a:lnTo>
                    <a:pt x="177" y="1459"/>
                  </a:lnTo>
                  <a:lnTo>
                    <a:pt x="166" y="1461"/>
                  </a:lnTo>
                  <a:lnTo>
                    <a:pt x="162" y="1461"/>
                  </a:lnTo>
                  <a:lnTo>
                    <a:pt x="156" y="1461"/>
                  </a:lnTo>
                  <a:lnTo>
                    <a:pt x="150" y="1459"/>
                  </a:lnTo>
                  <a:lnTo>
                    <a:pt x="144" y="1457"/>
                  </a:lnTo>
                  <a:lnTo>
                    <a:pt x="137" y="1452"/>
                  </a:lnTo>
                  <a:lnTo>
                    <a:pt x="131" y="1448"/>
                  </a:lnTo>
                  <a:lnTo>
                    <a:pt x="124" y="1442"/>
                  </a:lnTo>
                  <a:lnTo>
                    <a:pt x="118" y="1437"/>
                  </a:lnTo>
                  <a:lnTo>
                    <a:pt x="113" y="1432"/>
                  </a:lnTo>
                  <a:lnTo>
                    <a:pt x="109" y="1426"/>
                  </a:lnTo>
                  <a:lnTo>
                    <a:pt x="107" y="1420"/>
                  </a:lnTo>
                  <a:lnTo>
                    <a:pt x="106" y="1414"/>
                  </a:lnTo>
                  <a:lnTo>
                    <a:pt x="106" y="1405"/>
                  </a:lnTo>
                  <a:lnTo>
                    <a:pt x="105" y="1401"/>
                  </a:lnTo>
                  <a:lnTo>
                    <a:pt x="103" y="1399"/>
                  </a:lnTo>
                  <a:lnTo>
                    <a:pt x="101" y="1399"/>
                  </a:lnTo>
                  <a:lnTo>
                    <a:pt x="97" y="1401"/>
                  </a:lnTo>
                  <a:lnTo>
                    <a:pt x="94" y="1402"/>
                  </a:lnTo>
                  <a:lnTo>
                    <a:pt x="86" y="1407"/>
                  </a:lnTo>
                  <a:lnTo>
                    <a:pt x="78" y="1408"/>
                  </a:lnTo>
                  <a:lnTo>
                    <a:pt x="74" y="1408"/>
                  </a:lnTo>
                  <a:lnTo>
                    <a:pt x="69" y="1407"/>
                  </a:lnTo>
                  <a:lnTo>
                    <a:pt x="63" y="1404"/>
                  </a:lnTo>
                  <a:lnTo>
                    <a:pt x="56" y="1399"/>
                  </a:lnTo>
                  <a:lnTo>
                    <a:pt x="42" y="1389"/>
                  </a:lnTo>
                  <a:lnTo>
                    <a:pt x="26" y="1374"/>
                  </a:lnTo>
                  <a:lnTo>
                    <a:pt x="19" y="1367"/>
                  </a:lnTo>
                  <a:lnTo>
                    <a:pt x="13" y="1360"/>
                  </a:lnTo>
                  <a:lnTo>
                    <a:pt x="8" y="1353"/>
                  </a:lnTo>
                  <a:lnTo>
                    <a:pt x="6" y="1347"/>
                  </a:lnTo>
                  <a:lnTo>
                    <a:pt x="2" y="1335"/>
                  </a:lnTo>
                  <a:lnTo>
                    <a:pt x="0" y="1323"/>
                  </a:lnTo>
                  <a:lnTo>
                    <a:pt x="0" y="1317"/>
                  </a:lnTo>
                  <a:lnTo>
                    <a:pt x="2" y="1311"/>
                  </a:lnTo>
                  <a:lnTo>
                    <a:pt x="6" y="1306"/>
                  </a:lnTo>
                  <a:lnTo>
                    <a:pt x="11" y="1300"/>
                  </a:lnTo>
                  <a:lnTo>
                    <a:pt x="15" y="1296"/>
                  </a:lnTo>
                  <a:lnTo>
                    <a:pt x="23" y="1292"/>
                  </a:lnTo>
                  <a:lnTo>
                    <a:pt x="30" y="1291"/>
                  </a:lnTo>
                  <a:lnTo>
                    <a:pt x="38" y="1290"/>
                  </a:lnTo>
                  <a:lnTo>
                    <a:pt x="44" y="1288"/>
                  </a:lnTo>
                  <a:lnTo>
                    <a:pt x="50" y="1287"/>
                  </a:lnTo>
                  <a:lnTo>
                    <a:pt x="52" y="1285"/>
                  </a:lnTo>
                  <a:lnTo>
                    <a:pt x="53" y="1284"/>
                  </a:lnTo>
                  <a:lnTo>
                    <a:pt x="55" y="1282"/>
                  </a:lnTo>
                  <a:lnTo>
                    <a:pt x="56" y="1281"/>
                  </a:lnTo>
                  <a:lnTo>
                    <a:pt x="55" y="1276"/>
                  </a:lnTo>
                  <a:lnTo>
                    <a:pt x="53" y="1272"/>
                  </a:lnTo>
                  <a:lnTo>
                    <a:pt x="51" y="1269"/>
                  </a:lnTo>
                  <a:lnTo>
                    <a:pt x="49" y="1265"/>
                  </a:lnTo>
                  <a:lnTo>
                    <a:pt x="42" y="1259"/>
                  </a:lnTo>
                  <a:lnTo>
                    <a:pt x="34" y="1254"/>
                  </a:lnTo>
                  <a:lnTo>
                    <a:pt x="26" y="1249"/>
                  </a:lnTo>
                  <a:lnTo>
                    <a:pt x="19" y="1243"/>
                  </a:lnTo>
                  <a:lnTo>
                    <a:pt x="17" y="1239"/>
                  </a:lnTo>
                  <a:lnTo>
                    <a:pt x="14" y="1237"/>
                  </a:lnTo>
                  <a:lnTo>
                    <a:pt x="13" y="1233"/>
                  </a:lnTo>
                  <a:lnTo>
                    <a:pt x="13" y="1229"/>
                  </a:lnTo>
                  <a:lnTo>
                    <a:pt x="13" y="1226"/>
                  </a:lnTo>
                  <a:lnTo>
                    <a:pt x="15" y="1225"/>
                  </a:lnTo>
                  <a:lnTo>
                    <a:pt x="18" y="1222"/>
                  </a:lnTo>
                  <a:lnTo>
                    <a:pt x="20" y="1221"/>
                  </a:lnTo>
                  <a:lnTo>
                    <a:pt x="27" y="1220"/>
                  </a:lnTo>
                  <a:lnTo>
                    <a:pt x="37" y="1219"/>
                  </a:lnTo>
                  <a:lnTo>
                    <a:pt x="46" y="1219"/>
                  </a:lnTo>
                  <a:lnTo>
                    <a:pt x="55" y="1219"/>
                  </a:lnTo>
                  <a:lnTo>
                    <a:pt x="63" y="1218"/>
                  </a:lnTo>
                  <a:lnTo>
                    <a:pt x="68" y="1215"/>
                  </a:lnTo>
                  <a:lnTo>
                    <a:pt x="72" y="1212"/>
                  </a:lnTo>
                  <a:lnTo>
                    <a:pt x="76" y="1206"/>
                  </a:lnTo>
                  <a:lnTo>
                    <a:pt x="80" y="1197"/>
                  </a:lnTo>
                  <a:lnTo>
                    <a:pt x="83" y="1189"/>
                  </a:lnTo>
                  <a:lnTo>
                    <a:pt x="90" y="1171"/>
                  </a:lnTo>
                  <a:lnTo>
                    <a:pt x="95" y="1157"/>
                  </a:lnTo>
                  <a:lnTo>
                    <a:pt x="99" y="1146"/>
                  </a:lnTo>
                  <a:lnTo>
                    <a:pt x="101" y="1138"/>
                  </a:lnTo>
                  <a:lnTo>
                    <a:pt x="103" y="1131"/>
                  </a:lnTo>
                  <a:lnTo>
                    <a:pt x="105" y="1125"/>
                  </a:lnTo>
                  <a:lnTo>
                    <a:pt x="107" y="1123"/>
                  </a:lnTo>
                  <a:lnTo>
                    <a:pt x="109" y="1120"/>
                  </a:lnTo>
                  <a:lnTo>
                    <a:pt x="115" y="1117"/>
                  </a:lnTo>
                  <a:lnTo>
                    <a:pt x="127" y="1111"/>
                  </a:lnTo>
                  <a:lnTo>
                    <a:pt x="132" y="1107"/>
                  </a:lnTo>
                  <a:lnTo>
                    <a:pt x="135" y="1103"/>
                  </a:lnTo>
                  <a:lnTo>
                    <a:pt x="138" y="1100"/>
                  </a:lnTo>
                  <a:lnTo>
                    <a:pt x="139" y="1096"/>
                  </a:lnTo>
                  <a:lnTo>
                    <a:pt x="140" y="1093"/>
                  </a:lnTo>
                  <a:lnTo>
                    <a:pt x="139" y="1089"/>
                  </a:lnTo>
                  <a:lnTo>
                    <a:pt x="138" y="1086"/>
                  </a:lnTo>
                  <a:lnTo>
                    <a:pt x="135" y="1082"/>
                  </a:lnTo>
                  <a:lnTo>
                    <a:pt x="134" y="1079"/>
                  </a:lnTo>
                  <a:lnTo>
                    <a:pt x="133" y="1076"/>
                  </a:lnTo>
                  <a:lnTo>
                    <a:pt x="133" y="1073"/>
                  </a:lnTo>
                  <a:lnTo>
                    <a:pt x="134" y="1070"/>
                  </a:lnTo>
                  <a:lnTo>
                    <a:pt x="139" y="1065"/>
                  </a:lnTo>
                  <a:lnTo>
                    <a:pt x="145" y="1060"/>
                  </a:lnTo>
                  <a:lnTo>
                    <a:pt x="149" y="1056"/>
                  </a:lnTo>
                  <a:lnTo>
                    <a:pt x="152" y="1051"/>
                  </a:lnTo>
                  <a:lnTo>
                    <a:pt x="154" y="1046"/>
                  </a:lnTo>
                  <a:lnTo>
                    <a:pt x="154" y="1042"/>
                  </a:lnTo>
                  <a:lnTo>
                    <a:pt x="154" y="1037"/>
                  </a:lnTo>
                  <a:lnTo>
                    <a:pt x="152" y="1032"/>
                  </a:lnTo>
                  <a:lnTo>
                    <a:pt x="147" y="1027"/>
                  </a:lnTo>
                  <a:lnTo>
                    <a:pt x="141" y="1023"/>
                  </a:lnTo>
                  <a:lnTo>
                    <a:pt x="134" y="1019"/>
                  </a:lnTo>
                  <a:lnTo>
                    <a:pt x="132" y="1016"/>
                  </a:lnTo>
                  <a:lnTo>
                    <a:pt x="131" y="1011"/>
                  </a:lnTo>
                  <a:lnTo>
                    <a:pt x="132" y="1007"/>
                  </a:lnTo>
                  <a:lnTo>
                    <a:pt x="139" y="1000"/>
                  </a:lnTo>
                  <a:lnTo>
                    <a:pt x="149" y="993"/>
                  </a:lnTo>
                  <a:lnTo>
                    <a:pt x="152" y="991"/>
                  </a:lnTo>
                  <a:lnTo>
                    <a:pt x="153" y="986"/>
                  </a:lnTo>
                  <a:lnTo>
                    <a:pt x="152" y="981"/>
                  </a:lnTo>
                  <a:lnTo>
                    <a:pt x="151" y="976"/>
                  </a:lnTo>
                  <a:lnTo>
                    <a:pt x="147" y="972"/>
                  </a:lnTo>
                  <a:lnTo>
                    <a:pt x="143" y="966"/>
                  </a:lnTo>
                  <a:lnTo>
                    <a:pt x="138" y="961"/>
                  </a:lnTo>
                  <a:lnTo>
                    <a:pt x="131" y="957"/>
                  </a:lnTo>
                  <a:lnTo>
                    <a:pt x="120" y="953"/>
                  </a:lnTo>
                  <a:lnTo>
                    <a:pt x="115" y="951"/>
                  </a:lnTo>
                  <a:lnTo>
                    <a:pt x="114" y="949"/>
                  </a:lnTo>
                  <a:lnTo>
                    <a:pt x="114" y="947"/>
                  </a:lnTo>
                  <a:lnTo>
                    <a:pt x="114" y="942"/>
                  </a:lnTo>
                  <a:lnTo>
                    <a:pt x="114" y="934"/>
                  </a:lnTo>
                  <a:lnTo>
                    <a:pt x="115" y="918"/>
                  </a:lnTo>
                  <a:lnTo>
                    <a:pt x="114" y="907"/>
                  </a:lnTo>
                  <a:lnTo>
                    <a:pt x="115" y="897"/>
                  </a:lnTo>
                  <a:lnTo>
                    <a:pt x="119" y="886"/>
                  </a:lnTo>
                  <a:lnTo>
                    <a:pt x="120" y="881"/>
                  </a:lnTo>
                  <a:lnTo>
                    <a:pt x="120" y="875"/>
                  </a:lnTo>
                  <a:lnTo>
                    <a:pt x="120" y="869"/>
                  </a:lnTo>
                  <a:lnTo>
                    <a:pt x="119" y="863"/>
                  </a:lnTo>
                  <a:lnTo>
                    <a:pt x="118" y="852"/>
                  </a:lnTo>
                  <a:lnTo>
                    <a:pt x="118" y="838"/>
                  </a:lnTo>
                  <a:lnTo>
                    <a:pt x="119" y="825"/>
                  </a:lnTo>
                  <a:lnTo>
                    <a:pt x="121" y="811"/>
                  </a:lnTo>
                  <a:lnTo>
                    <a:pt x="122" y="805"/>
                  </a:lnTo>
                  <a:lnTo>
                    <a:pt x="124" y="798"/>
                  </a:lnTo>
                  <a:lnTo>
                    <a:pt x="124" y="792"/>
                  </a:lnTo>
                  <a:lnTo>
                    <a:pt x="122" y="786"/>
                  </a:lnTo>
                  <a:lnTo>
                    <a:pt x="119" y="775"/>
                  </a:lnTo>
                  <a:lnTo>
                    <a:pt x="114" y="765"/>
                  </a:lnTo>
                  <a:lnTo>
                    <a:pt x="108" y="755"/>
                  </a:lnTo>
                  <a:lnTo>
                    <a:pt x="101" y="748"/>
                  </a:lnTo>
                  <a:lnTo>
                    <a:pt x="94" y="741"/>
                  </a:lnTo>
                  <a:lnTo>
                    <a:pt x="89" y="735"/>
                  </a:lnTo>
                  <a:lnTo>
                    <a:pt x="87" y="733"/>
                  </a:lnTo>
                  <a:lnTo>
                    <a:pt x="86" y="730"/>
                  </a:lnTo>
                  <a:lnTo>
                    <a:pt x="84" y="727"/>
                  </a:lnTo>
                  <a:lnTo>
                    <a:pt x="84" y="722"/>
                  </a:lnTo>
                  <a:lnTo>
                    <a:pt x="86" y="718"/>
                  </a:lnTo>
                  <a:lnTo>
                    <a:pt x="88" y="714"/>
                  </a:lnTo>
                  <a:lnTo>
                    <a:pt x="93" y="709"/>
                  </a:lnTo>
                  <a:lnTo>
                    <a:pt x="97" y="703"/>
                  </a:lnTo>
                  <a:lnTo>
                    <a:pt x="108" y="693"/>
                  </a:lnTo>
                  <a:lnTo>
                    <a:pt x="121" y="682"/>
                  </a:lnTo>
                  <a:lnTo>
                    <a:pt x="134" y="670"/>
                  </a:lnTo>
                  <a:lnTo>
                    <a:pt x="146" y="657"/>
                  </a:lnTo>
                  <a:lnTo>
                    <a:pt x="153" y="646"/>
                  </a:lnTo>
                  <a:lnTo>
                    <a:pt x="157" y="639"/>
                  </a:lnTo>
                  <a:lnTo>
                    <a:pt x="159" y="639"/>
                  </a:lnTo>
                  <a:lnTo>
                    <a:pt x="160" y="640"/>
                  </a:lnTo>
                  <a:lnTo>
                    <a:pt x="163" y="645"/>
                  </a:lnTo>
                  <a:lnTo>
                    <a:pt x="166" y="652"/>
                  </a:lnTo>
                  <a:lnTo>
                    <a:pt x="172" y="667"/>
                  </a:lnTo>
                  <a:lnTo>
                    <a:pt x="179" y="682"/>
                  </a:lnTo>
                  <a:lnTo>
                    <a:pt x="183" y="687"/>
                  </a:lnTo>
                  <a:lnTo>
                    <a:pt x="188" y="693"/>
                  </a:lnTo>
                  <a:lnTo>
                    <a:pt x="194" y="697"/>
                  </a:lnTo>
                  <a:lnTo>
                    <a:pt x="200" y="699"/>
                  </a:lnTo>
                  <a:lnTo>
                    <a:pt x="206" y="702"/>
                  </a:lnTo>
                  <a:lnTo>
                    <a:pt x="212" y="703"/>
                  </a:lnTo>
                  <a:lnTo>
                    <a:pt x="219" y="704"/>
                  </a:lnTo>
                  <a:lnTo>
                    <a:pt x="226" y="704"/>
                  </a:lnTo>
                  <a:lnTo>
                    <a:pt x="239" y="704"/>
                  </a:lnTo>
                  <a:lnTo>
                    <a:pt x="251" y="705"/>
                  </a:lnTo>
                  <a:lnTo>
                    <a:pt x="256" y="708"/>
                  </a:lnTo>
                  <a:lnTo>
                    <a:pt x="260" y="710"/>
                  </a:lnTo>
                  <a:lnTo>
                    <a:pt x="263" y="714"/>
                  </a:lnTo>
                  <a:lnTo>
                    <a:pt x="265" y="718"/>
                  </a:lnTo>
                  <a:lnTo>
                    <a:pt x="267" y="730"/>
                  </a:lnTo>
                  <a:lnTo>
                    <a:pt x="270" y="742"/>
                  </a:lnTo>
                  <a:lnTo>
                    <a:pt x="272" y="754"/>
                  </a:lnTo>
                  <a:lnTo>
                    <a:pt x="278" y="766"/>
                  </a:lnTo>
                  <a:lnTo>
                    <a:pt x="286" y="780"/>
                  </a:lnTo>
                  <a:lnTo>
                    <a:pt x="296" y="794"/>
                  </a:lnTo>
                  <a:lnTo>
                    <a:pt x="305" y="811"/>
                  </a:lnTo>
                  <a:lnTo>
                    <a:pt x="315" y="828"/>
                  </a:lnTo>
                  <a:lnTo>
                    <a:pt x="324" y="843"/>
                  </a:lnTo>
                  <a:lnTo>
                    <a:pt x="332" y="856"/>
                  </a:lnTo>
                  <a:lnTo>
                    <a:pt x="334" y="862"/>
                  </a:lnTo>
                  <a:lnTo>
                    <a:pt x="336" y="869"/>
                  </a:lnTo>
                  <a:lnTo>
                    <a:pt x="338" y="875"/>
                  </a:lnTo>
                  <a:lnTo>
                    <a:pt x="339" y="882"/>
                  </a:lnTo>
                  <a:lnTo>
                    <a:pt x="339" y="895"/>
                  </a:lnTo>
                  <a:lnTo>
                    <a:pt x="339" y="905"/>
                  </a:lnTo>
                  <a:lnTo>
                    <a:pt x="340" y="910"/>
                  </a:lnTo>
                  <a:lnTo>
                    <a:pt x="341" y="912"/>
                  </a:lnTo>
                  <a:lnTo>
                    <a:pt x="343" y="915"/>
                  </a:lnTo>
                  <a:lnTo>
                    <a:pt x="347" y="917"/>
                  </a:lnTo>
                  <a:lnTo>
                    <a:pt x="355" y="919"/>
                  </a:lnTo>
                  <a:lnTo>
                    <a:pt x="365" y="920"/>
                  </a:lnTo>
                  <a:lnTo>
                    <a:pt x="368" y="919"/>
                  </a:lnTo>
                  <a:lnTo>
                    <a:pt x="372" y="918"/>
                  </a:lnTo>
                  <a:lnTo>
                    <a:pt x="374" y="915"/>
                  </a:lnTo>
                  <a:lnTo>
                    <a:pt x="376" y="911"/>
                  </a:lnTo>
                  <a:lnTo>
                    <a:pt x="374" y="899"/>
                  </a:lnTo>
                  <a:lnTo>
                    <a:pt x="374" y="887"/>
                  </a:lnTo>
                  <a:lnTo>
                    <a:pt x="376" y="880"/>
                  </a:lnTo>
                  <a:lnTo>
                    <a:pt x="378" y="873"/>
                  </a:lnTo>
                  <a:lnTo>
                    <a:pt x="382" y="866"/>
                  </a:lnTo>
                  <a:lnTo>
                    <a:pt x="386" y="859"/>
                  </a:lnTo>
                  <a:lnTo>
                    <a:pt x="397" y="846"/>
                  </a:lnTo>
                  <a:lnTo>
                    <a:pt x="404" y="832"/>
                  </a:lnTo>
                  <a:lnTo>
                    <a:pt x="410" y="821"/>
                  </a:lnTo>
                  <a:lnTo>
                    <a:pt x="415" y="811"/>
                  </a:lnTo>
                  <a:lnTo>
                    <a:pt x="420" y="803"/>
                  </a:lnTo>
                  <a:lnTo>
                    <a:pt x="426" y="797"/>
                  </a:lnTo>
                  <a:lnTo>
                    <a:pt x="433" y="793"/>
                  </a:lnTo>
                  <a:lnTo>
                    <a:pt x="440" y="791"/>
                  </a:lnTo>
                  <a:lnTo>
                    <a:pt x="449" y="787"/>
                  </a:lnTo>
                  <a:lnTo>
                    <a:pt x="459" y="781"/>
                  </a:lnTo>
                  <a:lnTo>
                    <a:pt x="464" y="777"/>
                  </a:lnTo>
                  <a:lnTo>
                    <a:pt x="468" y="773"/>
                  </a:lnTo>
                  <a:lnTo>
                    <a:pt x="471" y="768"/>
                  </a:lnTo>
                  <a:lnTo>
                    <a:pt x="472" y="764"/>
                  </a:lnTo>
                  <a:lnTo>
                    <a:pt x="471" y="753"/>
                  </a:lnTo>
                  <a:lnTo>
                    <a:pt x="469" y="741"/>
                  </a:lnTo>
                  <a:lnTo>
                    <a:pt x="469" y="735"/>
                  </a:lnTo>
                  <a:lnTo>
                    <a:pt x="471" y="730"/>
                  </a:lnTo>
                  <a:lnTo>
                    <a:pt x="472" y="724"/>
                  </a:lnTo>
                  <a:lnTo>
                    <a:pt x="477" y="721"/>
                  </a:lnTo>
                  <a:lnTo>
                    <a:pt x="492" y="711"/>
                  </a:lnTo>
                  <a:lnTo>
                    <a:pt x="513" y="699"/>
                  </a:lnTo>
                  <a:lnTo>
                    <a:pt x="536" y="689"/>
                  </a:lnTo>
                  <a:lnTo>
                    <a:pt x="552" y="680"/>
                  </a:lnTo>
                  <a:lnTo>
                    <a:pt x="560" y="676"/>
                  </a:lnTo>
                  <a:lnTo>
                    <a:pt x="571" y="668"/>
                  </a:lnTo>
                  <a:lnTo>
                    <a:pt x="582" y="659"/>
                  </a:lnTo>
                  <a:lnTo>
                    <a:pt x="593" y="649"/>
                  </a:lnTo>
                  <a:lnTo>
                    <a:pt x="603" y="642"/>
                  </a:lnTo>
                  <a:lnTo>
                    <a:pt x="609" y="640"/>
                  </a:lnTo>
                  <a:lnTo>
                    <a:pt x="613" y="642"/>
                  </a:lnTo>
                  <a:lnTo>
                    <a:pt x="619" y="647"/>
                  </a:lnTo>
                  <a:lnTo>
                    <a:pt x="623" y="652"/>
                  </a:lnTo>
                  <a:lnTo>
                    <a:pt x="626" y="654"/>
                  </a:lnTo>
                  <a:lnTo>
                    <a:pt x="630" y="655"/>
                  </a:lnTo>
                  <a:lnTo>
                    <a:pt x="632" y="655"/>
                  </a:lnTo>
                  <a:lnTo>
                    <a:pt x="639" y="651"/>
                  </a:lnTo>
                  <a:lnTo>
                    <a:pt x="648" y="642"/>
                  </a:lnTo>
                  <a:lnTo>
                    <a:pt x="663" y="628"/>
                  </a:lnTo>
                  <a:lnTo>
                    <a:pt x="678" y="613"/>
                  </a:lnTo>
                  <a:lnTo>
                    <a:pt x="689" y="600"/>
                  </a:lnTo>
                  <a:lnTo>
                    <a:pt x="705" y="581"/>
                  </a:lnTo>
                  <a:lnTo>
                    <a:pt x="720" y="561"/>
                  </a:lnTo>
                  <a:lnTo>
                    <a:pt x="735" y="545"/>
                  </a:lnTo>
                  <a:lnTo>
                    <a:pt x="742" y="539"/>
                  </a:lnTo>
                  <a:lnTo>
                    <a:pt x="748" y="535"/>
                  </a:lnTo>
                  <a:lnTo>
                    <a:pt x="754" y="533"/>
                  </a:lnTo>
                  <a:lnTo>
                    <a:pt x="758" y="532"/>
                  </a:lnTo>
                  <a:lnTo>
                    <a:pt x="769" y="531"/>
                  </a:lnTo>
                  <a:lnTo>
                    <a:pt x="779" y="528"/>
                  </a:lnTo>
                  <a:lnTo>
                    <a:pt x="787" y="526"/>
                  </a:lnTo>
                  <a:lnTo>
                    <a:pt x="795" y="523"/>
                  </a:lnTo>
                  <a:lnTo>
                    <a:pt x="800" y="522"/>
                  </a:lnTo>
                  <a:lnTo>
                    <a:pt x="805" y="522"/>
                  </a:lnTo>
                  <a:lnTo>
                    <a:pt x="807" y="525"/>
                  </a:lnTo>
                  <a:lnTo>
                    <a:pt x="811" y="528"/>
                  </a:lnTo>
                  <a:lnTo>
                    <a:pt x="820" y="538"/>
                  </a:lnTo>
                  <a:lnTo>
                    <a:pt x="831" y="548"/>
                  </a:lnTo>
                  <a:lnTo>
                    <a:pt x="833" y="551"/>
                  </a:lnTo>
                  <a:lnTo>
                    <a:pt x="837" y="552"/>
                  </a:lnTo>
                  <a:lnTo>
                    <a:pt x="839" y="553"/>
                  </a:lnTo>
                  <a:lnTo>
                    <a:pt x="842" y="552"/>
                  </a:lnTo>
                  <a:lnTo>
                    <a:pt x="845" y="548"/>
                  </a:lnTo>
                  <a:lnTo>
                    <a:pt x="848" y="542"/>
                  </a:lnTo>
                  <a:lnTo>
                    <a:pt x="855" y="531"/>
                  </a:lnTo>
                  <a:lnTo>
                    <a:pt x="862" y="516"/>
                  </a:lnTo>
                  <a:lnTo>
                    <a:pt x="869" y="508"/>
                  </a:lnTo>
                  <a:lnTo>
                    <a:pt x="880" y="497"/>
                  </a:lnTo>
                  <a:lnTo>
                    <a:pt x="884" y="490"/>
                  </a:lnTo>
                  <a:lnTo>
                    <a:pt x="889" y="484"/>
                  </a:lnTo>
                  <a:lnTo>
                    <a:pt x="894" y="478"/>
                  </a:lnTo>
                  <a:lnTo>
                    <a:pt x="896" y="474"/>
                  </a:lnTo>
                  <a:lnTo>
                    <a:pt x="900" y="462"/>
                  </a:lnTo>
                  <a:lnTo>
                    <a:pt x="903" y="449"/>
                  </a:lnTo>
                  <a:lnTo>
                    <a:pt x="907" y="436"/>
                  </a:lnTo>
                  <a:lnTo>
                    <a:pt x="912" y="426"/>
                  </a:lnTo>
                  <a:lnTo>
                    <a:pt x="913" y="424"/>
                  </a:lnTo>
                  <a:lnTo>
                    <a:pt x="915" y="421"/>
                  </a:lnTo>
                  <a:lnTo>
                    <a:pt x="919" y="419"/>
                  </a:lnTo>
                  <a:lnTo>
                    <a:pt x="922" y="418"/>
                  </a:lnTo>
                  <a:lnTo>
                    <a:pt x="931" y="415"/>
                  </a:lnTo>
                  <a:lnTo>
                    <a:pt x="941" y="415"/>
                  </a:lnTo>
                  <a:lnTo>
                    <a:pt x="951" y="416"/>
                  </a:lnTo>
                  <a:lnTo>
                    <a:pt x="959" y="418"/>
                  </a:lnTo>
                  <a:lnTo>
                    <a:pt x="966" y="416"/>
                  </a:lnTo>
                  <a:lnTo>
                    <a:pt x="970" y="415"/>
                  </a:lnTo>
                  <a:lnTo>
                    <a:pt x="974" y="412"/>
                  </a:lnTo>
                  <a:lnTo>
                    <a:pt x="976" y="409"/>
                  </a:lnTo>
                  <a:lnTo>
                    <a:pt x="978" y="407"/>
                  </a:lnTo>
                  <a:lnTo>
                    <a:pt x="981" y="405"/>
                  </a:lnTo>
                  <a:lnTo>
                    <a:pt x="984" y="406"/>
                  </a:lnTo>
                  <a:lnTo>
                    <a:pt x="989" y="408"/>
                  </a:lnTo>
                  <a:lnTo>
                    <a:pt x="994" y="412"/>
                  </a:lnTo>
                  <a:lnTo>
                    <a:pt x="1000" y="415"/>
                  </a:lnTo>
                  <a:lnTo>
                    <a:pt x="1004" y="416"/>
                  </a:lnTo>
                  <a:lnTo>
                    <a:pt x="1010" y="418"/>
                  </a:lnTo>
                  <a:lnTo>
                    <a:pt x="1016" y="419"/>
                  </a:lnTo>
                  <a:lnTo>
                    <a:pt x="1022" y="419"/>
                  </a:lnTo>
                  <a:lnTo>
                    <a:pt x="1028" y="418"/>
                  </a:lnTo>
                  <a:lnTo>
                    <a:pt x="1033" y="415"/>
                  </a:lnTo>
                  <a:lnTo>
                    <a:pt x="1039" y="413"/>
                  </a:lnTo>
                  <a:lnTo>
                    <a:pt x="1044" y="408"/>
                  </a:lnTo>
                  <a:lnTo>
                    <a:pt x="1047" y="403"/>
                  </a:lnTo>
                  <a:lnTo>
                    <a:pt x="1050" y="397"/>
                  </a:lnTo>
                  <a:lnTo>
                    <a:pt x="1051" y="392"/>
                  </a:lnTo>
                  <a:lnTo>
                    <a:pt x="1052" y="386"/>
                  </a:lnTo>
                  <a:lnTo>
                    <a:pt x="1051" y="381"/>
                  </a:lnTo>
                  <a:lnTo>
                    <a:pt x="1047" y="377"/>
                  </a:lnTo>
                  <a:lnTo>
                    <a:pt x="1038" y="374"/>
                  </a:lnTo>
                  <a:lnTo>
                    <a:pt x="1028" y="369"/>
                  </a:lnTo>
                  <a:lnTo>
                    <a:pt x="1025" y="368"/>
                  </a:lnTo>
                  <a:lnTo>
                    <a:pt x="1021" y="364"/>
                  </a:lnTo>
                  <a:lnTo>
                    <a:pt x="1019" y="362"/>
                  </a:lnTo>
                  <a:lnTo>
                    <a:pt x="1018" y="358"/>
                  </a:lnTo>
                  <a:lnTo>
                    <a:pt x="1018" y="355"/>
                  </a:lnTo>
                  <a:lnTo>
                    <a:pt x="1020" y="351"/>
                  </a:lnTo>
                  <a:lnTo>
                    <a:pt x="1022" y="348"/>
                  </a:lnTo>
                  <a:lnTo>
                    <a:pt x="1027" y="345"/>
                  </a:lnTo>
                  <a:lnTo>
                    <a:pt x="1033" y="343"/>
                  </a:lnTo>
                  <a:lnTo>
                    <a:pt x="1039" y="340"/>
                  </a:lnTo>
                  <a:lnTo>
                    <a:pt x="1047" y="340"/>
                  </a:lnTo>
                  <a:lnTo>
                    <a:pt x="1056" y="340"/>
                  </a:lnTo>
                  <a:lnTo>
                    <a:pt x="1069" y="344"/>
                  </a:lnTo>
                  <a:lnTo>
                    <a:pt x="1078" y="348"/>
                  </a:lnTo>
                  <a:lnTo>
                    <a:pt x="1084" y="351"/>
                  </a:lnTo>
                  <a:lnTo>
                    <a:pt x="1092" y="356"/>
                  </a:lnTo>
                  <a:lnTo>
                    <a:pt x="1101" y="359"/>
                  </a:lnTo>
                  <a:lnTo>
                    <a:pt x="1110" y="362"/>
                  </a:lnTo>
                  <a:lnTo>
                    <a:pt x="1120" y="362"/>
                  </a:lnTo>
                  <a:lnTo>
                    <a:pt x="1127" y="362"/>
                  </a:lnTo>
                  <a:lnTo>
                    <a:pt x="1133" y="362"/>
                  </a:lnTo>
                  <a:lnTo>
                    <a:pt x="1141" y="363"/>
                  </a:lnTo>
                  <a:lnTo>
                    <a:pt x="1149" y="365"/>
                  </a:lnTo>
                  <a:lnTo>
                    <a:pt x="1159" y="370"/>
                  </a:lnTo>
                  <a:lnTo>
                    <a:pt x="1163" y="373"/>
                  </a:lnTo>
                  <a:lnTo>
                    <a:pt x="1166" y="374"/>
                  </a:lnTo>
                  <a:lnTo>
                    <a:pt x="1170" y="375"/>
                  </a:lnTo>
                  <a:lnTo>
                    <a:pt x="1173" y="375"/>
                  </a:lnTo>
                  <a:lnTo>
                    <a:pt x="1176" y="375"/>
                  </a:lnTo>
                  <a:lnTo>
                    <a:pt x="1177" y="373"/>
                  </a:lnTo>
                  <a:lnTo>
                    <a:pt x="1178" y="371"/>
                  </a:lnTo>
                  <a:lnTo>
                    <a:pt x="1179" y="369"/>
                  </a:lnTo>
                  <a:lnTo>
                    <a:pt x="1183" y="362"/>
                  </a:lnTo>
                  <a:lnTo>
                    <a:pt x="1190" y="350"/>
                  </a:lnTo>
                  <a:lnTo>
                    <a:pt x="1193" y="345"/>
                  </a:lnTo>
                  <a:lnTo>
                    <a:pt x="1197" y="340"/>
                  </a:lnTo>
                  <a:lnTo>
                    <a:pt x="1202" y="338"/>
                  </a:lnTo>
                  <a:lnTo>
                    <a:pt x="1204" y="337"/>
                  </a:lnTo>
                  <a:lnTo>
                    <a:pt x="1217" y="340"/>
                  </a:lnTo>
                  <a:lnTo>
                    <a:pt x="1227" y="342"/>
                  </a:lnTo>
                  <a:lnTo>
                    <a:pt x="1235" y="342"/>
                  </a:lnTo>
                  <a:lnTo>
                    <a:pt x="1242" y="339"/>
                  </a:lnTo>
                  <a:lnTo>
                    <a:pt x="1258" y="331"/>
                  </a:lnTo>
                  <a:lnTo>
                    <a:pt x="1274" y="324"/>
                  </a:lnTo>
                  <a:lnTo>
                    <a:pt x="1286" y="319"/>
                  </a:lnTo>
                  <a:lnTo>
                    <a:pt x="1293" y="313"/>
                  </a:lnTo>
                  <a:lnTo>
                    <a:pt x="1294" y="311"/>
                  </a:lnTo>
                  <a:lnTo>
                    <a:pt x="1296" y="308"/>
                  </a:lnTo>
                  <a:lnTo>
                    <a:pt x="1294" y="307"/>
                  </a:lnTo>
                  <a:lnTo>
                    <a:pt x="1292" y="305"/>
                  </a:lnTo>
                  <a:lnTo>
                    <a:pt x="1284" y="300"/>
                  </a:lnTo>
                  <a:lnTo>
                    <a:pt x="1277" y="293"/>
                  </a:lnTo>
                  <a:lnTo>
                    <a:pt x="1273" y="288"/>
                  </a:lnTo>
                  <a:lnTo>
                    <a:pt x="1272" y="283"/>
                  </a:lnTo>
                  <a:lnTo>
                    <a:pt x="1271" y="277"/>
                  </a:lnTo>
                  <a:lnTo>
                    <a:pt x="1273" y="271"/>
                  </a:lnTo>
                  <a:lnTo>
                    <a:pt x="1275" y="266"/>
                  </a:lnTo>
                  <a:lnTo>
                    <a:pt x="1279" y="260"/>
                  </a:lnTo>
                  <a:lnTo>
                    <a:pt x="1284" y="252"/>
                  </a:lnTo>
                  <a:lnTo>
                    <a:pt x="1289" y="247"/>
                  </a:lnTo>
                  <a:lnTo>
                    <a:pt x="1294" y="241"/>
                  </a:lnTo>
                  <a:lnTo>
                    <a:pt x="1300" y="236"/>
                  </a:lnTo>
                  <a:lnTo>
                    <a:pt x="1306" y="231"/>
                  </a:lnTo>
                  <a:lnTo>
                    <a:pt x="1312" y="228"/>
                  </a:lnTo>
                  <a:lnTo>
                    <a:pt x="1324" y="222"/>
                  </a:lnTo>
                  <a:lnTo>
                    <a:pt x="1336" y="214"/>
                  </a:lnTo>
                  <a:lnTo>
                    <a:pt x="1343" y="211"/>
                  </a:lnTo>
                  <a:lnTo>
                    <a:pt x="1350" y="208"/>
                  </a:lnTo>
                  <a:lnTo>
                    <a:pt x="1359" y="207"/>
                  </a:lnTo>
                  <a:lnTo>
                    <a:pt x="1366" y="207"/>
                  </a:lnTo>
                  <a:lnTo>
                    <a:pt x="1369" y="210"/>
                  </a:lnTo>
                  <a:lnTo>
                    <a:pt x="1375" y="214"/>
                  </a:lnTo>
                  <a:lnTo>
                    <a:pt x="1379" y="216"/>
                  </a:lnTo>
                  <a:lnTo>
                    <a:pt x="1381" y="216"/>
                  </a:lnTo>
                  <a:lnTo>
                    <a:pt x="1385" y="216"/>
                  </a:lnTo>
                  <a:lnTo>
                    <a:pt x="1387" y="213"/>
                  </a:lnTo>
                  <a:lnTo>
                    <a:pt x="1392" y="207"/>
                  </a:lnTo>
                  <a:lnTo>
                    <a:pt x="1396" y="199"/>
                  </a:lnTo>
                  <a:lnTo>
                    <a:pt x="1398" y="191"/>
                  </a:lnTo>
                  <a:lnTo>
                    <a:pt x="1400" y="180"/>
                  </a:lnTo>
                  <a:lnTo>
                    <a:pt x="1400" y="168"/>
                  </a:lnTo>
                  <a:lnTo>
                    <a:pt x="1401" y="155"/>
                  </a:lnTo>
                  <a:lnTo>
                    <a:pt x="1403" y="130"/>
                  </a:lnTo>
                  <a:lnTo>
                    <a:pt x="1404" y="109"/>
                  </a:lnTo>
                  <a:lnTo>
                    <a:pt x="1407" y="87"/>
                  </a:lnTo>
                  <a:lnTo>
                    <a:pt x="1407" y="66"/>
                  </a:lnTo>
                  <a:lnTo>
                    <a:pt x="1410" y="44"/>
                  </a:lnTo>
                  <a:lnTo>
                    <a:pt x="1413" y="22"/>
                  </a:lnTo>
                  <a:lnTo>
                    <a:pt x="1416" y="10"/>
                  </a:lnTo>
                  <a:lnTo>
                    <a:pt x="1419" y="2"/>
                  </a:lnTo>
                  <a:lnTo>
                    <a:pt x="1422" y="0"/>
                  </a:lnTo>
                  <a:lnTo>
                    <a:pt x="1425" y="0"/>
                  </a:lnTo>
                  <a:lnTo>
                    <a:pt x="1429" y="2"/>
                  </a:lnTo>
                  <a:lnTo>
                    <a:pt x="1432" y="3"/>
                  </a:lnTo>
                  <a:lnTo>
                    <a:pt x="1438" y="4"/>
                  </a:lnTo>
                  <a:lnTo>
                    <a:pt x="1443" y="6"/>
                  </a:lnTo>
                  <a:lnTo>
                    <a:pt x="1449" y="10"/>
                  </a:lnTo>
                  <a:lnTo>
                    <a:pt x="1451" y="15"/>
                  </a:lnTo>
                  <a:lnTo>
                    <a:pt x="1456" y="25"/>
                  </a:lnTo>
                  <a:lnTo>
                    <a:pt x="1462" y="36"/>
                  </a:lnTo>
                  <a:lnTo>
                    <a:pt x="1466" y="42"/>
                  </a:lnTo>
                  <a:lnTo>
                    <a:pt x="1469" y="47"/>
                  </a:lnTo>
                  <a:lnTo>
                    <a:pt x="1474" y="50"/>
                  </a:lnTo>
                  <a:lnTo>
                    <a:pt x="1479" y="54"/>
                  </a:lnTo>
                  <a:lnTo>
                    <a:pt x="1491" y="62"/>
                  </a:lnTo>
                  <a:lnTo>
                    <a:pt x="1507" y="69"/>
                  </a:lnTo>
                  <a:lnTo>
                    <a:pt x="1525" y="78"/>
                  </a:lnTo>
                  <a:lnTo>
                    <a:pt x="1539" y="82"/>
                  </a:lnTo>
                  <a:lnTo>
                    <a:pt x="1550" y="86"/>
                  </a:lnTo>
                  <a:lnTo>
                    <a:pt x="1561" y="87"/>
                  </a:lnTo>
                  <a:lnTo>
                    <a:pt x="1571" y="90"/>
                  </a:lnTo>
                  <a:lnTo>
                    <a:pt x="1582" y="90"/>
                  </a:lnTo>
                  <a:lnTo>
                    <a:pt x="1592" y="91"/>
                  </a:lnTo>
                  <a:lnTo>
                    <a:pt x="1599" y="93"/>
                  </a:lnTo>
                  <a:lnTo>
                    <a:pt x="1601" y="94"/>
                  </a:lnTo>
                  <a:lnTo>
                    <a:pt x="1604" y="97"/>
                  </a:lnTo>
                  <a:lnTo>
                    <a:pt x="1605" y="100"/>
                  </a:lnTo>
                  <a:lnTo>
                    <a:pt x="1606" y="104"/>
                  </a:lnTo>
                  <a:lnTo>
                    <a:pt x="1608" y="113"/>
                  </a:lnTo>
                  <a:lnTo>
                    <a:pt x="1614" y="123"/>
                  </a:lnTo>
                  <a:lnTo>
                    <a:pt x="1618" y="129"/>
                  </a:lnTo>
                  <a:lnTo>
                    <a:pt x="1623" y="134"/>
                  </a:lnTo>
                  <a:lnTo>
                    <a:pt x="1627" y="137"/>
                  </a:lnTo>
                  <a:lnTo>
                    <a:pt x="1633" y="142"/>
                  </a:lnTo>
                  <a:lnTo>
                    <a:pt x="1638" y="145"/>
                  </a:lnTo>
                  <a:lnTo>
                    <a:pt x="1642" y="148"/>
                  </a:lnTo>
                  <a:lnTo>
                    <a:pt x="1644" y="151"/>
                  </a:lnTo>
                  <a:lnTo>
                    <a:pt x="1646" y="154"/>
                  </a:lnTo>
                  <a:lnTo>
                    <a:pt x="1646" y="157"/>
                  </a:lnTo>
                  <a:lnTo>
                    <a:pt x="1646" y="160"/>
                  </a:lnTo>
                  <a:lnTo>
                    <a:pt x="1646" y="162"/>
                  </a:lnTo>
                  <a:lnTo>
                    <a:pt x="1645" y="166"/>
                  </a:lnTo>
                  <a:lnTo>
                    <a:pt x="1642" y="173"/>
                  </a:lnTo>
                  <a:lnTo>
                    <a:pt x="1638" y="179"/>
                  </a:lnTo>
                  <a:lnTo>
                    <a:pt x="1637" y="186"/>
                  </a:lnTo>
                  <a:lnTo>
                    <a:pt x="1636" y="191"/>
                  </a:lnTo>
                  <a:lnTo>
                    <a:pt x="1636" y="193"/>
                  </a:lnTo>
                  <a:lnTo>
                    <a:pt x="1637" y="195"/>
                  </a:lnTo>
                  <a:lnTo>
                    <a:pt x="1638" y="197"/>
                  </a:lnTo>
                  <a:lnTo>
                    <a:pt x="1639" y="198"/>
                  </a:lnTo>
                  <a:lnTo>
                    <a:pt x="1645" y="200"/>
                  </a:lnTo>
                  <a:lnTo>
                    <a:pt x="1651" y="200"/>
                  </a:lnTo>
                  <a:lnTo>
                    <a:pt x="1655" y="201"/>
                  </a:lnTo>
                  <a:lnTo>
                    <a:pt x="1656" y="203"/>
                  </a:lnTo>
                  <a:lnTo>
                    <a:pt x="1657" y="204"/>
                  </a:lnTo>
                  <a:lnTo>
                    <a:pt x="1658" y="206"/>
                  </a:lnTo>
                  <a:lnTo>
                    <a:pt x="1656" y="210"/>
                  </a:lnTo>
                  <a:lnTo>
                    <a:pt x="1653" y="214"/>
                  </a:lnTo>
                  <a:lnTo>
                    <a:pt x="1650" y="219"/>
                  </a:lnTo>
                  <a:lnTo>
                    <a:pt x="1648" y="228"/>
                  </a:lnTo>
                  <a:lnTo>
                    <a:pt x="1648" y="231"/>
                  </a:lnTo>
                  <a:lnTo>
                    <a:pt x="1649" y="235"/>
                  </a:lnTo>
                  <a:lnTo>
                    <a:pt x="1650" y="239"/>
                  </a:lnTo>
                  <a:lnTo>
                    <a:pt x="1653" y="243"/>
                  </a:lnTo>
                  <a:lnTo>
                    <a:pt x="1658" y="245"/>
                  </a:lnTo>
                  <a:lnTo>
                    <a:pt x="1662" y="248"/>
                  </a:lnTo>
                  <a:lnTo>
                    <a:pt x="1665" y="250"/>
                  </a:lnTo>
                  <a:lnTo>
                    <a:pt x="1670" y="251"/>
                  </a:lnTo>
                  <a:lnTo>
                    <a:pt x="1674" y="251"/>
                  </a:lnTo>
                  <a:lnTo>
                    <a:pt x="1678" y="250"/>
                  </a:lnTo>
                  <a:lnTo>
                    <a:pt x="1682" y="248"/>
                  </a:lnTo>
                  <a:lnTo>
                    <a:pt x="1687" y="245"/>
                  </a:lnTo>
                  <a:lnTo>
                    <a:pt x="1695" y="236"/>
                  </a:lnTo>
                  <a:lnTo>
                    <a:pt x="1703" y="226"/>
                  </a:lnTo>
                  <a:lnTo>
                    <a:pt x="1711" y="216"/>
                  </a:lnTo>
                  <a:lnTo>
                    <a:pt x="1718" y="204"/>
                  </a:lnTo>
                  <a:lnTo>
                    <a:pt x="1725" y="188"/>
                  </a:lnTo>
                  <a:lnTo>
                    <a:pt x="1733" y="169"/>
                  </a:lnTo>
                  <a:lnTo>
                    <a:pt x="1743" y="150"/>
                  </a:lnTo>
                  <a:lnTo>
                    <a:pt x="1750" y="136"/>
                  </a:lnTo>
                  <a:lnTo>
                    <a:pt x="1755" y="130"/>
                  </a:lnTo>
                  <a:lnTo>
                    <a:pt x="1759" y="125"/>
                  </a:lnTo>
                  <a:lnTo>
                    <a:pt x="1764" y="122"/>
                  </a:lnTo>
                  <a:lnTo>
                    <a:pt x="1770" y="119"/>
                  </a:lnTo>
                  <a:lnTo>
                    <a:pt x="1776" y="118"/>
                  </a:lnTo>
                  <a:lnTo>
                    <a:pt x="1782" y="119"/>
                  </a:lnTo>
                  <a:lnTo>
                    <a:pt x="1784" y="121"/>
                  </a:lnTo>
                  <a:lnTo>
                    <a:pt x="1787" y="123"/>
                  </a:lnTo>
                  <a:lnTo>
                    <a:pt x="1789" y="126"/>
                  </a:lnTo>
                  <a:lnTo>
                    <a:pt x="1789" y="130"/>
                  </a:lnTo>
                  <a:lnTo>
                    <a:pt x="1787" y="147"/>
                  </a:lnTo>
                  <a:lnTo>
                    <a:pt x="1785" y="163"/>
                  </a:lnTo>
                  <a:lnTo>
                    <a:pt x="1787" y="167"/>
                  </a:lnTo>
                  <a:lnTo>
                    <a:pt x="1788" y="170"/>
                  </a:lnTo>
                  <a:lnTo>
                    <a:pt x="1789" y="173"/>
                  </a:lnTo>
                  <a:lnTo>
                    <a:pt x="1793" y="176"/>
                  </a:lnTo>
                  <a:lnTo>
                    <a:pt x="1797" y="181"/>
                  </a:lnTo>
                  <a:lnTo>
                    <a:pt x="1802" y="187"/>
                  </a:lnTo>
                  <a:lnTo>
                    <a:pt x="1803" y="189"/>
                  </a:lnTo>
                  <a:lnTo>
                    <a:pt x="1804" y="193"/>
                  </a:lnTo>
                  <a:lnTo>
                    <a:pt x="1806" y="198"/>
                  </a:lnTo>
                  <a:lnTo>
                    <a:pt x="1806" y="203"/>
                  </a:lnTo>
                  <a:lnTo>
                    <a:pt x="1803" y="211"/>
                  </a:lnTo>
                  <a:lnTo>
                    <a:pt x="1801" y="218"/>
                  </a:lnTo>
                  <a:lnTo>
                    <a:pt x="1800" y="222"/>
                  </a:lnTo>
                  <a:lnTo>
                    <a:pt x="1800" y="225"/>
                  </a:lnTo>
                  <a:lnTo>
                    <a:pt x="1801" y="229"/>
                  </a:lnTo>
                  <a:lnTo>
                    <a:pt x="1803" y="233"/>
                  </a:lnTo>
                  <a:lnTo>
                    <a:pt x="1810" y="242"/>
                  </a:lnTo>
                  <a:lnTo>
                    <a:pt x="1820" y="251"/>
                  </a:lnTo>
                  <a:lnTo>
                    <a:pt x="1825" y="256"/>
                  </a:lnTo>
                  <a:lnTo>
                    <a:pt x="1829" y="262"/>
                  </a:lnTo>
                  <a:lnTo>
                    <a:pt x="1834" y="268"/>
                  </a:lnTo>
                  <a:lnTo>
                    <a:pt x="1837" y="276"/>
                  </a:lnTo>
                  <a:lnTo>
                    <a:pt x="1840" y="291"/>
                  </a:lnTo>
                  <a:lnTo>
                    <a:pt x="1842" y="302"/>
                  </a:lnTo>
                  <a:lnTo>
                    <a:pt x="1844" y="307"/>
                  </a:lnTo>
                  <a:lnTo>
                    <a:pt x="1846" y="311"/>
                  </a:lnTo>
                  <a:lnTo>
                    <a:pt x="1847" y="314"/>
                  </a:lnTo>
                  <a:lnTo>
                    <a:pt x="1851" y="317"/>
                  </a:lnTo>
                  <a:lnTo>
                    <a:pt x="1854" y="319"/>
                  </a:lnTo>
                  <a:lnTo>
                    <a:pt x="1858" y="320"/>
                  </a:lnTo>
                  <a:lnTo>
                    <a:pt x="1862" y="320"/>
                  </a:lnTo>
                  <a:lnTo>
                    <a:pt x="1864" y="320"/>
                  </a:lnTo>
                  <a:lnTo>
                    <a:pt x="1871" y="319"/>
                  </a:lnTo>
                  <a:lnTo>
                    <a:pt x="1878" y="319"/>
                  </a:lnTo>
                  <a:lnTo>
                    <a:pt x="1882" y="319"/>
                  </a:lnTo>
                  <a:lnTo>
                    <a:pt x="1885" y="320"/>
                  </a:lnTo>
                  <a:lnTo>
                    <a:pt x="1888" y="321"/>
                  </a:lnTo>
                  <a:lnTo>
                    <a:pt x="1890" y="325"/>
                  </a:lnTo>
                  <a:lnTo>
                    <a:pt x="1892" y="329"/>
                  </a:lnTo>
                  <a:lnTo>
                    <a:pt x="1894" y="332"/>
                  </a:lnTo>
                  <a:lnTo>
                    <a:pt x="1895" y="337"/>
                  </a:lnTo>
                  <a:lnTo>
                    <a:pt x="1896" y="342"/>
                  </a:lnTo>
                  <a:lnTo>
                    <a:pt x="1896" y="352"/>
                  </a:lnTo>
                  <a:lnTo>
                    <a:pt x="1898" y="363"/>
                  </a:lnTo>
                  <a:lnTo>
                    <a:pt x="1900" y="368"/>
                  </a:lnTo>
                  <a:lnTo>
                    <a:pt x="1901" y="373"/>
                  </a:lnTo>
                  <a:lnTo>
                    <a:pt x="1904" y="377"/>
                  </a:lnTo>
                  <a:lnTo>
                    <a:pt x="1908" y="382"/>
                  </a:lnTo>
                  <a:lnTo>
                    <a:pt x="1916" y="392"/>
                  </a:lnTo>
                  <a:lnTo>
                    <a:pt x="1925" y="401"/>
                  </a:lnTo>
                  <a:lnTo>
                    <a:pt x="1927" y="406"/>
                  </a:lnTo>
                  <a:lnTo>
                    <a:pt x="1929" y="411"/>
                  </a:lnTo>
                  <a:lnTo>
                    <a:pt x="1930" y="415"/>
                  </a:lnTo>
                  <a:lnTo>
                    <a:pt x="1932" y="420"/>
                  </a:lnTo>
                  <a:lnTo>
                    <a:pt x="1932" y="431"/>
                  </a:lnTo>
                  <a:lnTo>
                    <a:pt x="1932" y="439"/>
                  </a:lnTo>
                  <a:lnTo>
                    <a:pt x="1933" y="441"/>
                  </a:lnTo>
                  <a:lnTo>
                    <a:pt x="1935" y="445"/>
                  </a:lnTo>
                  <a:lnTo>
                    <a:pt x="1938" y="446"/>
                  </a:lnTo>
                  <a:lnTo>
                    <a:pt x="1942" y="446"/>
                  </a:lnTo>
                  <a:lnTo>
                    <a:pt x="1952" y="447"/>
                  </a:lnTo>
                  <a:lnTo>
                    <a:pt x="1961" y="450"/>
                  </a:lnTo>
                  <a:lnTo>
                    <a:pt x="1965" y="452"/>
                  </a:lnTo>
                  <a:lnTo>
                    <a:pt x="1969" y="457"/>
                  </a:lnTo>
                  <a:lnTo>
                    <a:pt x="1972" y="462"/>
                  </a:lnTo>
                  <a:lnTo>
                    <a:pt x="1974" y="469"/>
                  </a:lnTo>
                  <a:lnTo>
                    <a:pt x="1980" y="482"/>
                  </a:lnTo>
                  <a:lnTo>
                    <a:pt x="1985" y="493"/>
                  </a:lnTo>
                  <a:lnTo>
                    <a:pt x="1989" y="501"/>
                  </a:lnTo>
                  <a:lnTo>
                    <a:pt x="1991" y="509"/>
                  </a:lnTo>
                  <a:lnTo>
                    <a:pt x="1992" y="516"/>
                  </a:lnTo>
                  <a:lnTo>
                    <a:pt x="1995" y="521"/>
                  </a:lnTo>
                  <a:lnTo>
                    <a:pt x="1996" y="521"/>
                  </a:lnTo>
                  <a:lnTo>
                    <a:pt x="1997" y="520"/>
                  </a:lnTo>
                  <a:lnTo>
                    <a:pt x="1999" y="516"/>
                  </a:lnTo>
                  <a:lnTo>
                    <a:pt x="2001" y="513"/>
                  </a:lnTo>
                  <a:lnTo>
                    <a:pt x="2003" y="508"/>
                  </a:lnTo>
                  <a:lnTo>
                    <a:pt x="2005" y="504"/>
                  </a:lnTo>
                  <a:lnTo>
                    <a:pt x="2008" y="502"/>
                  </a:lnTo>
                  <a:lnTo>
                    <a:pt x="2011" y="501"/>
                  </a:lnTo>
                  <a:lnTo>
                    <a:pt x="2018" y="501"/>
                  </a:lnTo>
                  <a:lnTo>
                    <a:pt x="2028" y="503"/>
                  </a:lnTo>
                  <a:lnTo>
                    <a:pt x="2033" y="504"/>
                  </a:lnTo>
                  <a:lnTo>
                    <a:pt x="2036" y="507"/>
                  </a:lnTo>
                  <a:lnTo>
                    <a:pt x="2040" y="509"/>
                  </a:lnTo>
                  <a:lnTo>
                    <a:pt x="2042" y="512"/>
                  </a:lnTo>
                  <a:lnTo>
                    <a:pt x="2043" y="514"/>
                  </a:lnTo>
                  <a:lnTo>
                    <a:pt x="2043" y="518"/>
                  </a:lnTo>
                  <a:lnTo>
                    <a:pt x="2042" y="521"/>
                  </a:lnTo>
                  <a:lnTo>
                    <a:pt x="2040" y="525"/>
                  </a:lnTo>
                  <a:lnTo>
                    <a:pt x="2033" y="537"/>
                  </a:lnTo>
                  <a:lnTo>
                    <a:pt x="2023" y="551"/>
                  </a:lnTo>
                  <a:lnTo>
                    <a:pt x="2014" y="564"/>
                  </a:lnTo>
                  <a:lnTo>
                    <a:pt x="2008" y="575"/>
                  </a:lnTo>
                  <a:lnTo>
                    <a:pt x="2004" y="582"/>
                  </a:lnTo>
                  <a:lnTo>
                    <a:pt x="1999" y="590"/>
                  </a:lnTo>
                  <a:lnTo>
                    <a:pt x="1998" y="594"/>
                  </a:lnTo>
                  <a:lnTo>
                    <a:pt x="1998" y="598"/>
                  </a:lnTo>
                  <a:lnTo>
                    <a:pt x="1998" y="603"/>
                  </a:lnTo>
                  <a:lnTo>
                    <a:pt x="1998" y="609"/>
                  </a:lnTo>
                  <a:lnTo>
                    <a:pt x="2001" y="622"/>
                  </a:lnTo>
                  <a:lnTo>
                    <a:pt x="2002" y="635"/>
                  </a:lnTo>
                  <a:lnTo>
                    <a:pt x="2003" y="647"/>
                  </a:lnTo>
                  <a:lnTo>
                    <a:pt x="2004" y="657"/>
                  </a:lnTo>
                  <a:lnTo>
                    <a:pt x="2012" y="668"/>
                  </a:lnTo>
                  <a:lnTo>
                    <a:pt x="2022" y="686"/>
                  </a:lnTo>
                  <a:lnTo>
                    <a:pt x="2023" y="698"/>
                  </a:lnTo>
                  <a:lnTo>
                    <a:pt x="2024" y="710"/>
                  </a:lnTo>
                  <a:lnTo>
                    <a:pt x="2027" y="714"/>
                  </a:lnTo>
                  <a:lnTo>
                    <a:pt x="2029" y="715"/>
                  </a:lnTo>
                  <a:lnTo>
                    <a:pt x="2033" y="714"/>
                  </a:lnTo>
                  <a:lnTo>
                    <a:pt x="2039" y="709"/>
                  </a:lnTo>
                  <a:lnTo>
                    <a:pt x="2046" y="704"/>
                  </a:lnTo>
                  <a:lnTo>
                    <a:pt x="2052" y="701"/>
                  </a:lnTo>
                  <a:lnTo>
                    <a:pt x="2056" y="698"/>
                  </a:lnTo>
                  <a:lnTo>
                    <a:pt x="2061" y="699"/>
                  </a:lnTo>
                  <a:lnTo>
                    <a:pt x="2065" y="701"/>
                  </a:lnTo>
                  <a:lnTo>
                    <a:pt x="2068" y="703"/>
                  </a:lnTo>
                  <a:lnTo>
                    <a:pt x="2070" y="708"/>
                  </a:lnTo>
                  <a:lnTo>
                    <a:pt x="2070" y="712"/>
                  </a:lnTo>
                  <a:lnTo>
                    <a:pt x="2070" y="726"/>
                  </a:lnTo>
                  <a:lnTo>
                    <a:pt x="2070" y="740"/>
                  </a:lnTo>
                  <a:lnTo>
                    <a:pt x="2071" y="746"/>
                  </a:lnTo>
                  <a:lnTo>
                    <a:pt x="2073" y="753"/>
                  </a:lnTo>
                  <a:lnTo>
                    <a:pt x="2075" y="758"/>
                  </a:lnTo>
                  <a:lnTo>
                    <a:pt x="2078" y="764"/>
                  </a:lnTo>
                  <a:lnTo>
                    <a:pt x="2084" y="773"/>
                  </a:lnTo>
                  <a:lnTo>
                    <a:pt x="2092" y="785"/>
                  </a:lnTo>
                  <a:lnTo>
                    <a:pt x="2099" y="798"/>
                  </a:lnTo>
                  <a:lnTo>
                    <a:pt x="2108" y="813"/>
                  </a:lnTo>
                  <a:lnTo>
                    <a:pt x="2116" y="830"/>
                  </a:lnTo>
                  <a:lnTo>
                    <a:pt x="2125" y="848"/>
                  </a:lnTo>
                  <a:lnTo>
                    <a:pt x="2135" y="866"/>
                  </a:lnTo>
                  <a:lnTo>
                    <a:pt x="2143" y="879"/>
                  </a:lnTo>
                  <a:lnTo>
                    <a:pt x="2153" y="876"/>
                  </a:lnTo>
                  <a:lnTo>
                    <a:pt x="2161" y="874"/>
                  </a:lnTo>
                  <a:lnTo>
                    <a:pt x="2165" y="881"/>
                  </a:lnTo>
                  <a:lnTo>
                    <a:pt x="2166" y="887"/>
                  </a:lnTo>
                  <a:lnTo>
                    <a:pt x="2167" y="890"/>
                  </a:lnTo>
                  <a:lnTo>
                    <a:pt x="2168" y="891"/>
                  </a:lnTo>
                  <a:lnTo>
                    <a:pt x="2171" y="891"/>
                  </a:lnTo>
                  <a:lnTo>
                    <a:pt x="2175" y="890"/>
                  </a:lnTo>
                  <a:lnTo>
                    <a:pt x="2181" y="888"/>
                  </a:lnTo>
                  <a:lnTo>
                    <a:pt x="2186" y="887"/>
                  </a:lnTo>
                  <a:lnTo>
                    <a:pt x="2188" y="887"/>
                  </a:lnTo>
                  <a:lnTo>
                    <a:pt x="2190" y="887"/>
                  </a:lnTo>
                  <a:lnTo>
                    <a:pt x="2191" y="888"/>
                  </a:lnTo>
                  <a:lnTo>
                    <a:pt x="2192" y="890"/>
                  </a:lnTo>
                  <a:lnTo>
                    <a:pt x="2191" y="907"/>
                  </a:lnTo>
                  <a:lnTo>
                    <a:pt x="2190" y="920"/>
                  </a:lnTo>
                  <a:lnTo>
                    <a:pt x="2200" y="923"/>
                  </a:lnTo>
                  <a:lnTo>
                    <a:pt x="2211" y="926"/>
                  </a:lnTo>
                  <a:lnTo>
                    <a:pt x="2212" y="928"/>
                  </a:lnTo>
                  <a:lnTo>
                    <a:pt x="2211" y="929"/>
                  </a:lnTo>
                  <a:lnTo>
                    <a:pt x="2210" y="930"/>
                  </a:lnTo>
                  <a:lnTo>
                    <a:pt x="2209" y="932"/>
                  </a:lnTo>
                  <a:lnTo>
                    <a:pt x="2203" y="936"/>
                  </a:lnTo>
                  <a:lnTo>
                    <a:pt x="2198" y="939"/>
                  </a:lnTo>
                  <a:lnTo>
                    <a:pt x="2194" y="942"/>
                  </a:lnTo>
                  <a:lnTo>
                    <a:pt x="2192" y="945"/>
                  </a:lnTo>
                  <a:lnTo>
                    <a:pt x="2190" y="949"/>
                  </a:lnTo>
                  <a:lnTo>
                    <a:pt x="2188" y="954"/>
                  </a:lnTo>
                  <a:lnTo>
                    <a:pt x="2190" y="962"/>
                  </a:lnTo>
                  <a:lnTo>
                    <a:pt x="2191" y="970"/>
                  </a:lnTo>
                  <a:lnTo>
                    <a:pt x="2192" y="979"/>
                  </a:lnTo>
                  <a:lnTo>
                    <a:pt x="2193" y="985"/>
                  </a:lnTo>
                  <a:lnTo>
                    <a:pt x="2193" y="988"/>
                  </a:lnTo>
                  <a:lnTo>
                    <a:pt x="2192" y="992"/>
                  </a:lnTo>
                  <a:lnTo>
                    <a:pt x="2190" y="995"/>
                  </a:lnTo>
                  <a:lnTo>
                    <a:pt x="2187" y="999"/>
                  </a:lnTo>
                  <a:lnTo>
                    <a:pt x="2177" y="1011"/>
                  </a:lnTo>
                  <a:lnTo>
                    <a:pt x="2163" y="1025"/>
                  </a:lnTo>
                  <a:lnTo>
                    <a:pt x="2156" y="1031"/>
                  </a:lnTo>
                  <a:lnTo>
                    <a:pt x="2152" y="1036"/>
                  </a:lnTo>
                  <a:lnTo>
                    <a:pt x="2150" y="1038"/>
                  </a:lnTo>
                  <a:lnTo>
                    <a:pt x="2149" y="1041"/>
                  </a:lnTo>
                  <a:lnTo>
                    <a:pt x="2149" y="1042"/>
                  </a:lnTo>
                  <a:lnTo>
                    <a:pt x="2150" y="1044"/>
                  </a:lnTo>
                  <a:lnTo>
                    <a:pt x="2153" y="1045"/>
                  </a:lnTo>
                  <a:lnTo>
                    <a:pt x="2155" y="1046"/>
                  </a:lnTo>
                  <a:lnTo>
                    <a:pt x="2158" y="1046"/>
                  </a:lnTo>
                  <a:lnTo>
                    <a:pt x="2161" y="1046"/>
                  </a:lnTo>
                  <a:lnTo>
                    <a:pt x="2167" y="1045"/>
                  </a:lnTo>
                  <a:lnTo>
                    <a:pt x="2174" y="1043"/>
                  </a:lnTo>
                  <a:lnTo>
                    <a:pt x="2181" y="1041"/>
                  </a:lnTo>
                  <a:lnTo>
                    <a:pt x="2192" y="1041"/>
                  </a:lnTo>
                  <a:lnTo>
                    <a:pt x="2199" y="1043"/>
                  </a:lnTo>
                  <a:lnTo>
                    <a:pt x="2204" y="1044"/>
                  </a:lnTo>
                  <a:lnTo>
                    <a:pt x="2205" y="1046"/>
                  </a:lnTo>
                  <a:lnTo>
                    <a:pt x="2205" y="1049"/>
                  </a:lnTo>
                  <a:lnTo>
                    <a:pt x="2201" y="1055"/>
                  </a:lnTo>
                  <a:lnTo>
                    <a:pt x="2197" y="1062"/>
                  </a:lnTo>
                  <a:lnTo>
                    <a:pt x="2193" y="1069"/>
                  </a:lnTo>
                  <a:lnTo>
                    <a:pt x="2191" y="1077"/>
                  </a:lnTo>
                  <a:lnTo>
                    <a:pt x="2190" y="1084"/>
                  </a:lnTo>
                  <a:lnTo>
                    <a:pt x="2188" y="1092"/>
                  </a:lnTo>
                  <a:lnTo>
                    <a:pt x="2188" y="1096"/>
                  </a:lnTo>
                  <a:lnTo>
                    <a:pt x="2187" y="1100"/>
                  </a:lnTo>
                  <a:lnTo>
                    <a:pt x="2184" y="1102"/>
                  </a:lnTo>
                  <a:lnTo>
                    <a:pt x="2181" y="1105"/>
                  </a:lnTo>
                  <a:lnTo>
                    <a:pt x="2173" y="1107"/>
                  </a:lnTo>
                  <a:lnTo>
                    <a:pt x="2165" y="1107"/>
                  </a:lnTo>
                  <a:lnTo>
                    <a:pt x="2160" y="1108"/>
                  </a:lnTo>
                  <a:lnTo>
                    <a:pt x="2158" y="1109"/>
                  </a:lnTo>
                  <a:lnTo>
                    <a:pt x="2155" y="1115"/>
                  </a:lnTo>
                  <a:lnTo>
                    <a:pt x="2149" y="1127"/>
                  </a:lnTo>
                  <a:lnTo>
                    <a:pt x="2136" y="1142"/>
                  </a:lnTo>
                  <a:lnTo>
                    <a:pt x="2124" y="1155"/>
                  </a:lnTo>
                  <a:lnTo>
                    <a:pt x="2119" y="1161"/>
                  </a:lnTo>
                  <a:lnTo>
                    <a:pt x="2115" y="1165"/>
                  </a:lnTo>
                  <a:lnTo>
                    <a:pt x="2106" y="1168"/>
                  </a:lnTo>
                  <a:lnTo>
                    <a:pt x="2095" y="1170"/>
                  </a:lnTo>
                  <a:lnTo>
                    <a:pt x="2087" y="1172"/>
                  </a:lnTo>
                  <a:lnTo>
                    <a:pt x="2081" y="1175"/>
                  </a:lnTo>
                  <a:lnTo>
                    <a:pt x="2075" y="1177"/>
                  </a:lnTo>
                  <a:lnTo>
                    <a:pt x="2071" y="1181"/>
                  </a:lnTo>
                  <a:lnTo>
                    <a:pt x="2062" y="1188"/>
                  </a:lnTo>
                  <a:lnTo>
                    <a:pt x="2054" y="1194"/>
                  </a:lnTo>
                  <a:lnTo>
                    <a:pt x="2047" y="1200"/>
                  </a:lnTo>
                  <a:lnTo>
                    <a:pt x="2040" y="1206"/>
                  </a:lnTo>
                  <a:lnTo>
                    <a:pt x="2033" y="1210"/>
                  </a:lnTo>
                  <a:lnTo>
                    <a:pt x="2022" y="1214"/>
                  </a:lnTo>
                  <a:lnTo>
                    <a:pt x="2012" y="1220"/>
                  </a:lnTo>
                  <a:lnTo>
                    <a:pt x="2005" y="1226"/>
                  </a:lnTo>
                  <a:lnTo>
                    <a:pt x="2003" y="1228"/>
                  </a:lnTo>
                  <a:lnTo>
                    <a:pt x="2001" y="1232"/>
                  </a:lnTo>
                  <a:lnTo>
                    <a:pt x="1999" y="1235"/>
                  </a:lnTo>
                  <a:lnTo>
                    <a:pt x="1998" y="1238"/>
                  </a:lnTo>
                  <a:lnTo>
                    <a:pt x="1997" y="1244"/>
                  </a:lnTo>
                  <a:lnTo>
                    <a:pt x="1995" y="1250"/>
                  </a:lnTo>
                  <a:lnTo>
                    <a:pt x="1992" y="1254"/>
                  </a:lnTo>
                  <a:lnTo>
                    <a:pt x="1989" y="1258"/>
                  </a:lnTo>
                  <a:lnTo>
                    <a:pt x="1979" y="1265"/>
                  </a:lnTo>
                  <a:lnTo>
                    <a:pt x="1970" y="1272"/>
                  </a:lnTo>
                  <a:lnTo>
                    <a:pt x="1958" y="1281"/>
                  </a:lnTo>
                  <a:lnTo>
                    <a:pt x="1945" y="1290"/>
                  </a:lnTo>
                  <a:lnTo>
                    <a:pt x="1933" y="1298"/>
                  </a:lnTo>
                  <a:lnTo>
                    <a:pt x="1923" y="1308"/>
                  </a:lnTo>
                  <a:lnTo>
                    <a:pt x="1916" y="1317"/>
                  </a:lnTo>
                  <a:lnTo>
                    <a:pt x="1910" y="1329"/>
                  </a:lnTo>
                  <a:lnTo>
                    <a:pt x="1902" y="1341"/>
                  </a:lnTo>
                  <a:lnTo>
                    <a:pt x="1892" y="1353"/>
                  </a:lnTo>
                  <a:lnTo>
                    <a:pt x="1878" y="1369"/>
                  </a:lnTo>
                  <a:lnTo>
                    <a:pt x="1862" y="1389"/>
                  </a:lnTo>
                  <a:lnTo>
                    <a:pt x="1844" y="1409"/>
                  </a:lnTo>
                  <a:lnTo>
                    <a:pt x="1827" y="1426"/>
                  </a:lnTo>
                  <a:lnTo>
                    <a:pt x="1821" y="1430"/>
                  </a:lnTo>
                  <a:lnTo>
                    <a:pt x="1818" y="1436"/>
                  </a:lnTo>
                  <a:lnTo>
                    <a:pt x="1815" y="1441"/>
                  </a:lnTo>
                  <a:lnTo>
                    <a:pt x="1814" y="1445"/>
                  </a:lnTo>
                  <a:lnTo>
                    <a:pt x="1813" y="1446"/>
                  </a:lnTo>
                  <a:lnTo>
                    <a:pt x="1812" y="1448"/>
                  </a:lnTo>
                  <a:lnTo>
                    <a:pt x="1809" y="1457"/>
                  </a:lnTo>
                  <a:lnTo>
                    <a:pt x="1808" y="1466"/>
                  </a:lnTo>
                  <a:lnTo>
                    <a:pt x="1807" y="1477"/>
                  </a:lnTo>
                  <a:lnTo>
                    <a:pt x="1807" y="1485"/>
                  </a:lnTo>
                  <a:lnTo>
                    <a:pt x="1800" y="1500"/>
                  </a:lnTo>
                  <a:lnTo>
                    <a:pt x="1790" y="1520"/>
                  </a:lnTo>
                  <a:lnTo>
                    <a:pt x="1785" y="1529"/>
                  </a:lnTo>
                  <a:lnTo>
                    <a:pt x="1782" y="1537"/>
                  </a:lnTo>
                  <a:lnTo>
                    <a:pt x="1776" y="1544"/>
                  </a:lnTo>
                  <a:lnTo>
                    <a:pt x="1769" y="1554"/>
                  </a:lnTo>
                  <a:lnTo>
                    <a:pt x="1763" y="1563"/>
                  </a:lnTo>
                  <a:lnTo>
                    <a:pt x="1757" y="1571"/>
                  </a:lnTo>
                  <a:lnTo>
                    <a:pt x="1751" y="1575"/>
                  </a:lnTo>
                  <a:lnTo>
                    <a:pt x="1745" y="1580"/>
                  </a:lnTo>
                  <a:lnTo>
                    <a:pt x="1740" y="1582"/>
                  </a:lnTo>
                  <a:lnTo>
                    <a:pt x="1736" y="1585"/>
                  </a:lnTo>
                  <a:lnTo>
                    <a:pt x="1732" y="1586"/>
                  </a:lnTo>
                  <a:lnTo>
                    <a:pt x="1727" y="1586"/>
                  </a:lnTo>
                  <a:lnTo>
                    <a:pt x="1708" y="1582"/>
                  </a:lnTo>
                  <a:lnTo>
                    <a:pt x="1682" y="1578"/>
                  </a:lnTo>
                  <a:lnTo>
                    <a:pt x="1676" y="1579"/>
                  </a:lnTo>
                  <a:lnTo>
                    <a:pt x="1671" y="1580"/>
                  </a:lnTo>
                  <a:lnTo>
                    <a:pt x="1667" y="1582"/>
                  </a:lnTo>
                  <a:lnTo>
                    <a:pt x="1662" y="1586"/>
                  </a:lnTo>
                  <a:lnTo>
                    <a:pt x="1657" y="1588"/>
                  </a:lnTo>
                  <a:lnTo>
                    <a:pt x="1651" y="1592"/>
                  </a:lnTo>
                  <a:lnTo>
                    <a:pt x="1645" y="1594"/>
                  </a:lnTo>
                  <a:lnTo>
                    <a:pt x="1639" y="1596"/>
                  </a:lnTo>
                  <a:lnTo>
                    <a:pt x="1633" y="1596"/>
                  </a:lnTo>
                  <a:lnTo>
                    <a:pt x="1627" y="1594"/>
                  </a:lnTo>
                  <a:lnTo>
                    <a:pt x="1620" y="1593"/>
                  </a:lnTo>
                  <a:lnTo>
                    <a:pt x="1615" y="1592"/>
                  </a:lnTo>
                  <a:lnTo>
                    <a:pt x="1609" y="1590"/>
                  </a:lnTo>
                  <a:lnTo>
                    <a:pt x="1604" y="1590"/>
                  </a:lnTo>
                  <a:lnTo>
                    <a:pt x="1598" y="1590"/>
                  </a:lnTo>
                  <a:lnTo>
                    <a:pt x="1592" y="1591"/>
                  </a:lnTo>
                  <a:lnTo>
                    <a:pt x="1585" y="1594"/>
                  </a:lnTo>
                  <a:lnTo>
                    <a:pt x="1577" y="1600"/>
                  </a:lnTo>
                  <a:lnTo>
                    <a:pt x="1570" y="1607"/>
                  </a:lnTo>
                  <a:lnTo>
                    <a:pt x="1562" y="1615"/>
                  </a:lnTo>
                  <a:lnTo>
                    <a:pt x="1548" y="1630"/>
                  </a:lnTo>
                  <a:lnTo>
                    <a:pt x="1536" y="1641"/>
                  </a:lnTo>
                  <a:lnTo>
                    <a:pt x="1479" y="1678"/>
                  </a:lnTo>
                  <a:lnTo>
                    <a:pt x="1466" y="1687"/>
                  </a:lnTo>
                  <a:lnTo>
                    <a:pt x="1456" y="1694"/>
                  </a:lnTo>
                  <a:lnTo>
                    <a:pt x="1450" y="1697"/>
                  </a:lnTo>
                  <a:lnTo>
                    <a:pt x="1442" y="1698"/>
                  </a:lnTo>
                  <a:lnTo>
                    <a:pt x="1431" y="1697"/>
                  </a:lnTo>
                  <a:lnTo>
                    <a:pt x="1417" y="1695"/>
                  </a:lnTo>
                  <a:lnTo>
                    <a:pt x="1410" y="1694"/>
                  </a:lnTo>
                  <a:lnTo>
                    <a:pt x="1405" y="1695"/>
                  </a:lnTo>
                  <a:lnTo>
                    <a:pt x="1401" y="1697"/>
                  </a:lnTo>
                  <a:lnTo>
                    <a:pt x="1398" y="1699"/>
                  </a:lnTo>
                  <a:lnTo>
                    <a:pt x="1394" y="1706"/>
                  </a:lnTo>
                  <a:lnTo>
                    <a:pt x="1391" y="1717"/>
                  </a:lnTo>
                  <a:lnTo>
                    <a:pt x="1390" y="1720"/>
                  </a:lnTo>
                  <a:lnTo>
                    <a:pt x="1387" y="1723"/>
                  </a:lnTo>
                  <a:lnTo>
                    <a:pt x="1385" y="1725"/>
                  </a:lnTo>
                  <a:lnTo>
                    <a:pt x="1381" y="1728"/>
                  </a:lnTo>
                  <a:lnTo>
                    <a:pt x="1374" y="1731"/>
                  </a:lnTo>
                  <a:lnTo>
                    <a:pt x="1365" y="1736"/>
                  </a:lnTo>
                  <a:lnTo>
                    <a:pt x="1355" y="1739"/>
                  </a:lnTo>
                  <a:lnTo>
                    <a:pt x="1347" y="1743"/>
                  </a:lnTo>
                  <a:lnTo>
                    <a:pt x="1340" y="1748"/>
                  </a:lnTo>
                  <a:lnTo>
                    <a:pt x="1334" y="1752"/>
                  </a:lnTo>
                  <a:lnTo>
                    <a:pt x="1322" y="1767"/>
                  </a:lnTo>
                  <a:lnTo>
                    <a:pt x="1304" y="1786"/>
                  </a:lnTo>
                  <a:lnTo>
                    <a:pt x="1286" y="1804"/>
                  </a:lnTo>
                  <a:lnTo>
                    <a:pt x="1272" y="1817"/>
                  </a:lnTo>
                  <a:lnTo>
                    <a:pt x="1259" y="1824"/>
                  </a:lnTo>
                  <a:lnTo>
                    <a:pt x="1247" y="1829"/>
                  </a:lnTo>
                  <a:lnTo>
                    <a:pt x="1234" y="1833"/>
                  </a:lnTo>
                  <a:lnTo>
                    <a:pt x="1222" y="1838"/>
                  </a:lnTo>
                  <a:lnTo>
                    <a:pt x="1216" y="1843"/>
                  </a:lnTo>
                  <a:lnTo>
                    <a:pt x="1210" y="1850"/>
                  </a:lnTo>
                  <a:lnTo>
                    <a:pt x="1204" y="1858"/>
                  </a:lnTo>
                  <a:lnTo>
                    <a:pt x="1198" y="1868"/>
                  </a:lnTo>
                  <a:lnTo>
                    <a:pt x="1189" y="1886"/>
                  </a:lnTo>
                  <a:lnTo>
                    <a:pt x="1180" y="1897"/>
                  </a:lnTo>
                  <a:lnTo>
                    <a:pt x="1174" y="1905"/>
                  </a:lnTo>
                  <a:lnTo>
                    <a:pt x="1168" y="1911"/>
                  </a:lnTo>
                  <a:lnTo>
                    <a:pt x="1163" y="1914"/>
                  </a:lnTo>
                  <a:lnTo>
                    <a:pt x="1158" y="1918"/>
                  </a:lnTo>
                  <a:lnTo>
                    <a:pt x="1154" y="1920"/>
                  </a:lnTo>
                  <a:lnTo>
                    <a:pt x="1148" y="1924"/>
                  </a:lnTo>
                  <a:lnTo>
                    <a:pt x="1141" y="1931"/>
                  </a:lnTo>
                  <a:lnTo>
                    <a:pt x="1135" y="1939"/>
                  </a:lnTo>
                  <a:lnTo>
                    <a:pt x="1130" y="1949"/>
                  </a:lnTo>
                  <a:lnTo>
                    <a:pt x="1129" y="1956"/>
                  </a:lnTo>
                  <a:lnTo>
                    <a:pt x="1129" y="1957"/>
                  </a:lnTo>
                  <a:lnTo>
                    <a:pt x="1130" y="1959"/>
                  </a:lnTo>
                  <a:lnTo>
                    <a:pt x="1132" y="1959"/>
                  </a:lnTo>
                  <a:lnTo>
                    <a:pt x="1134" y="1959"/>
                  </a:lnTo>
                  <a:lnTo>
                    <a:pt x="1140" y="1959"/>
                  </a:lnTo>
                  <a:lnTo>
                    <a:pt x="1145" y="1960"/>
                  </a:lnTo>
                  <a:lnTo>
                    <a:pt x="1147" y="1962"/>
                  </a:lnTo>
                  <a:lnTo>
                    <a:pt x="1148" y="1964"/>
                  </a:lnTo>
                  <a:lnTo>
                    <a:pt x="1148" y="1965"/>
                  </a:lnTo>
                  <a:lnTo>
                    <a:pt x="1147" y="1968"/>
                  </a:lnTo>
                  <a:lnTo>
                    <a:pt x="1144" y="1972"/>
                  </a:lnTo>
                  <a:lnTo>
                    <a:pt x="1138" y="1977"/>
                  </a:lnTo>
                  <a:lnTo>
                    <a:pt x="1134" y="1978"/>
                  </a:lnTo>
                  <a:lnTo>
                    <a:pt x="1130" y="1978"/>
                  </a:lnTo>
                  <a:lnTo>
                    <a:pt x="1127" y="1979"/>
                  </a:lnTo>
                  <a:lnTo>
                    <a:pt x="1122" y="1978"/>
                  </a:lnTo>
                  <a:lnTo>
                    <a:pt x="1117" y="1978"/>
                  </a:lnTo>
                  <a:lnTo>
                    <a:pt x="1115" y="1978"/>
                  </a:lnTo>
                  <a:lnTo>
                    <a:pt x="1113" y="1979"/>
                  </a:lnTo>
                  <a:lnTo>
                    <a:pt x="1113" y="1981"/>
                  </a:lnTo>
                  <a:lnTo>
                    <a:pt x="1113" y="1985"/>
                  </a:lnTo>
                  <a:lnTo>
                    <a:pt x="1114" y="1990"/>
                  </a:lnTo>
                  <a:lnTo>
                    <a:pt x="1115" y="1994"/>
                  </a:lnTo>
                  <a:lnTo>
                    <a:pt x="1116" y="1997"/>
                  </a:lnTo>
                  <a:lnTo>
                    <a:pt x="1115" y="2002"/>
                  </a:lnTo>
                  <a:lnTo>
                    <a:pt x="1114" y="2006"/>
                  </a:lnTo>
                  <a:lnTo>
                    <a:pt x="1110" y="2013"/>
                  </a:lnTo>
                  <a:lnTo>
                    <a:pt x="1105" y="2020"/>
                  </a:lnTo>
                  <a:lnTo>
                    <a:pt x="1098" y="2025"/>
                  </a:lnTo>
                  <a:lnTo>
                    <a:pt x="1091" y="2028"/>
                  </a:lnTo>
                  <a:lnTo>
                    <a:pt x="1088" y="2029"/>
                  </a:lnTo>
                  <a:lnTo>
                    <a:pt x="1083" y="2031"/>
                  </a:lnTo>
                  <a:lnTo>
                    <a:pt x="1079" y="2031"/>
                  </a:lnTo>
                  <a:lnTo>
                    <a:pt x="1077" y="2029"/>
                  </a:lnTo>
                  <a:lnTo>
                    <a:pt x="1073" y="2029"/>
                  </a:lnTo>
                  <a:lnTo>
                    <a:pt x="1070" y="2028"/>
                  </a:lnTo>
                  <a:lnTo>
                    <a:pt x="1067" y="2029"/>
                  </a:lnTo>
                  <a:lnTo>
                    <a:pt x="1066" y="2031"/>
                  </a:lnTo>
                  <a:lnTo>
                    <a:pt x="1065" y="2032"/>
                  </a:lnTo>
                  <a:lnTo>
                    <a:pt x="1066" y="2034"/>
                  </a:lnTo>
                  <a:lnTo>
                    <a:pt x="1069" y="2037"/>
                  </a:lnTo>
                  <a:lnTo>
                    <a:pt x="1072" y="2039"/>
                  </a:lnTo>
                  <a:lnTo>
                    <a:pt x="1076" y="2042"/>
                  </a:lnTo>
                  <a:lnTo>
                    <a:pt x="1079" y="2047"/>
                  </a:lnTo>
                  <a:lnTo>
                    <a:pt x="1081" y="2052"/>
                  </a:lnTo>
                  <a:lnTo>
                    <a:pt x="1081" y="2057"/>
                  </a:lnTo>
                  <a:lnTo>
                    <a:pt x="1081" y="2060"/>
                  </a:lnTo>
                  <a:lnTo>
                    <a:pt x="1078" y="2064"/>
                  </a:lnTo>
                  <a:lnTo>
                    <a:pt x="1076" y="2065"/>
                  </a:lnTo>
                  <a:lnTo>
                    <a:pt x="1071" y="2066"/>
                  </a:lnTo>
                  <a:lnTo>
                    <a:pt x="1066" y="2064"/>
                  </a:lnTo>
                  <a:lnTo>
                    <a:pt x="1061" y="2061"/>
                  </a:lnTo>
                  <a:lnTo>
                    <a:pt x="1057" y="2059"/>
                  </a:lnTo>
                  <a:lnTo>
                    <a:pt x="1052" y="2054"/>
                  </a:lnTo>
                  <a:lnTo>
                    <a:pt x="1044" y="2045"/>
                  </a:lnTo>
                  <a:lnTo>
                    <a:pt x="1037" y="2035"/>
                  </a:lnTo>
                  <a:lnTo>
                    <a:pt x="1033" y="2031"/>
                  </a:lnTo>
                  <a:lnTo>
                    <a:pt x="1029" y="2027"/>
                  </a:lnTo>
                  <a:lnTo>
                    <a:pt x="1027" y="2026"/>
                  </a:lnTo>
                  <a:lnTo>
                    <a:pt x="1023" y="2025"/>
                  </a:lnTo>
                  <a:lnTo>
                    <a:pt x="1021" y="2025"/>
                  </a:lnTo>
                  <a:lnTo>
                    <a:pt x="1020" y="2026"/>
                  </a:lnTo>
                  <a:lnTo>
                    <a:pt x="1019" y="2027"/>
                  </a:lnTo>
                  <a:lnTo>
                    <a:pt x="1018" y="2029"/>
                  </a:lnTo>
                  <a:lnTo>
                    <a:pt x="1018" y="2035"/>
                  </a:lnTo>
                  <a:lnTo>
                    <a:pt x="1016" y="2040"/>
                  </a:lnTo>
                  <a:lnTo>
                    <a:pt x="1015" y="2042"/>
                  </a:lnTo>
                  <a:lnTo>
                    <a:pt x="1014" y="2044"/>
                  </a:lnTo>
                  <a:lnTo>
                    <a:pt x="1012" y="2045"/>
                  </a:lnTo>
                  <a:lnTo>
                    <a:pt x="1008" y="2045"/>
                  </a:lnTo>
                  <a:lnTo>
                    <a:pt x="1002" y="2046"/>
                  </a:lnTo>
                  <a:lnTo>
                    <a:pt x="995" y="2048"/>
                  </a:lnTo>
                  <a:lnTo>
                    <a:pt x="993" y="2050"/>
                  </a:lnTo>
                  <a:lnTo>
                    <a:pt x="989" y="2052"/>
                  </a:lnTo>
                  <a:lnTo>
                    <a:pt x="988" y="2056"/>
                  </a:lnTo>
                  <a:lnTo>
                    <a:pt x="987" y="2059"/>
                  </a:lnTo>
                  <a:lnTo>
                    <a:pt x="987" y="2063"/>
                  </a:lnTo>
                  <a:lnTo>
                    <a:pt x="988" y="2066"/>
                  </a:lnTo>
                  <a:lnTo>
                    <a:pt x="990" y="2069"/>
                  </a:lnTo>
                  <a:lnTo>
                    <a:pt x="993" y="2072"/>
                  </a:lnTo>
                  <a:lnTo>
                    <a:pt x="1000" y="2076"/>
                  </a:lnTo>
                  <a:lnTo>
                    <a:pt x="1008" y="2079"/>
                  </a:lnTo>
                  <a:lnTo>
                    <a:pt x="1014" y="2084"/>
                  </a:lnTo>
                  <a:lnTo>
                    <a:pt x="1020" y="2090"/>
                  </a:lnTo>
                  <a:lnTo>
                    <a:pt x="1022" y="2094"/>
                  </a:lnTo>
                  <a:lnTo>
                    <a:pt x="1023" y="2097"/>
                  </a:lnTo>
                  <a:lnTo>
                    <a:pt x="1023" y="2100"/>
                  </a:lnTo>
                  <a:lnTo>
                    <a:pt x="1023" y="2102"/>
                  </a:lnTo>
                  <a:lnTo>
                    <a:pt x="1021" y="2103"/>
                  </a:lnTo>
                  <a:lnTo>
                    <a:pt x="1018" y="2104"/>
                  </a:lnTo>
                  <a:lnTo>
                    <a:pt x="1014" y="2105"/>
                  </a:lnTo>
                  <a:lnTo>
                    <a:pt x="1008" y="2105"/>
                  </a:lnTo>
                  <a:lnTo>
                    <a:pt x="997" y="2105"/>
                  </a:lnTo>
                  <a:lnTo>
                    <a:pt x="985" y="2105"/>
                  </a:lnTo>
                  <a:lnTo>
                    <a:pt x="979" y="2105"/>
                  </a:lnTo>
                  <a:lnTo>
                    <a:pt x="975" y="2107"/>
                  </a:lnTo>
                  <a:lnTo>
                    <a:pt x="971" y="2108"/>
                  </a:lnTo>
                  <a:lnTo>
                    <a:pt x="969" y="2110"/>
                  </a:lnTo>
                  <a:lnTo>
                    <a:pt x="964" y="2116"/>
                  </a:lnTo>
                  <a:lnTo>
                    <a:pt x="960" y="2123"/>
                  </a:lnTo>
                  <a:lnTo>
                    <a:pt x="957" y="2128"/>
                  </a:lnTo>
                  <a:lnTo>
                    <a:pt x="952" y="2133"/>
                  </a:lnTo>
                  <a:lnTo>
                    <a:pt x="945" y="2134"/>
                  </a:lnTo>
                  <a:lnTo>
                    <a:pt x="934" y="2135"/>
                  </a:lnTo>
                  <a:lnTo>
                    <a:pt x="924" y="2135"/>
                  </a:lnTo>
                  <a:lnTo>
                    <a:pt x="915" y="2136"/>
                  </a:lnTo>
                  <a:lnTo>
                    <a:pt x="908" y="2139"/>
                  </a:lnTo>
                  <a:lnTo>
                    <a:pt x="903" y="2142"/>
                  </a:lnTo>
                  <a:lnTo>
                    <a:pt x="897" y="2147"/>
                  </a:lnTo>
                  <a:lnTo>
                    <a:pt x="891" y="2151"/>
                  </a:lnTo>
                  <a:lnTo>
                    <a:pt x="884" y="2153"/>
                  </a:lnTo>
                  <a:lnTo>
                    <a:pt x="877" y="2153"/>
                  </a:lnTo>
                  <a:lnTo>
                    <a:pt x="872" y="2153"/>
                  </a:lnTo>
                  <a:lnTo>
                    <a:pt x="870" y="2154"/>
                  </a:lnTo>
                  <a:lnTo>
                    <a:pt x="867" y="2157"/>
                  </a:lnTo>
                  <a:lnTo>
                    <a:pt x="864" y="2160"/>
                  </a:lnTo>
                  <a:lnTo>
                    <a:pt x="861" y="2167"/>
                  </a:lnTo>
                  <a:lnTo>
                    <a:pt x="859" y="2174"/>
                  </a:lnTo>
                  <a:lnTo>
                    <a:pt x="857" y="2182"/>
                  </a:lnTo>
                  <a:lnTo>
                    <a:pt x="853" y="2185"/>
                  </a:lnTo>
                  <a:lnTo>
                    <a:pt x="852" y="2186"/>
                  </a:lnTo>
                  <a:lnTo>
                    <a:pt x="850" y="2187"/>
                  </a:lnTo>
                  <a:lnTo>
                    <a:pt x="846" y="2187"/>
                  </a:lnTo>
                  <a:lnTo>
                    <a:pt x="844" y="2186"/>
                  </a:lnTo>
                  <a:lnTo>
                    <a:pt x="840" y="2185"/>
                  </a:lnTo>
                  <a:lnTo>
                    <a:pt x="838" y="2183"/>
                  </a:lnTo>
                  <a:lnTo>
                    <a:pt x="837" y="2179"/>
                  </a:lnTo>
                  <a:lnTo>
                    <a:pt x="834" y="2176"/>
                  </a:lnTo>
                  <a:lnTo>
                    <a:pt x="833" y="2165"/>
                  </a:lnTo>
                  <a:lnTo>
                    <a:pt x="832" y="2153"/>
                  </a:lnTo>
                  <a:lnTo>
                    <a:pt x="832" y="2146"/>
                  </a:lnTo>
                  <a:lnTo>
                    <a:pt x="830" y="2140"/>
                  </a:lnTo>
                  <a:lnTo>
                    <a:pt x="827" y="2134"/>
                  </a:lnTo>
                  <a:lnTo>
                    <a:pt x="825" y="2129"/>
                  </a:lnTo>
                  <a:lnTo>
                    <a:pt x="819" y="2120"/>
                  </a:lnTo>
                  <a:lnTo>
                    <a:pt x="817" y="2114"/>
                  </a:lnTo>
                  <a:lnTo>
                    <a:pt x="817" y="2109"/>
                  </a:lnTo>
                  <a:lnTo>
                    <a:pt x="818" y="2103"/>
                  </a:lnTo>
                  <a:lnTo>
                    <a:pt x="819" y="2100"/>
                  </a:lnTo>
                  <a:lnTo>
                    <a:pt x="821" y="2097"/>
                  </a:lnTo>
                  <a:lnTo>
                    <a:pt x="825" y="2096"/>
                  </a:lnTo>
                  <a:lnTo>
                    <a:pt x="830" y="2095"/>
                  </a:lnTo>
                  <a:lnTo>
                    <a:pt x="843" y="2094"/>
                  </a:lnTo>
                  <a:lnTo>
                    <a:pt x="857" y="2091"/>
                  </a:lnTo>
                  <a:lnTo>
                    <a:pt x="871" y="2088"/>
                  </a:lnTo>
                  <a:lnTo>
                    <a:pt x="883" y="2083"/>
                  </a:lnTo>
                  <a:lnTo>
                    <a:pt x="887" y="2079"/>
                  </a:lnTo>
                  <a:lnTo>
                    <a:pt x="889" y="2076"/>
                  </a:lnTo>
                  <a:lnTo>
                    <a:pt x="890" y="2072"/>
                  </a:lnTo>
                  <a:lnTo>
                    <a:pt x="891" y="2069"/>
                  </a:lnTo>
                  <a:lnTo>
                    <a:pt x="890" y="2059"/>
                  </a:lnTo>
                  <a:lnTo>
                    <a:pt x="889" y="2050"/>
                  </a:lnTo>
                  <a:lnTo>
                    <a:pt x="890" y="2046"/>
                  </a:lnTo>
                  <a:lnTo>
                    <a:pt x="891" y="2042"/>
                  </a:lnTo>
                  <a:lnTo>
                    <a:pt x="894" y="2040"/>
                  </a:lnTo>
                  <a:lnTo>
                    <a:pt x="896" y="2038"/>
                  </a:lnTo>
                  <a:lnTo>
                    <a:pt x="900" y="2037"/>
                  </a:lnTo>
                  <a:lnTo>
                    <a:pt x="903" y="2037"/>
                  </a:lnTo>
                  <a:lnTo>
                    <a:pt x="907" y="2038"/>
                  </a:lnTo>
                  <a:lnTo>
                    <a:pt x="909" y="2039"/>
                  </a:lnTo>
                  <a:lnTo>
                    <a:pt x="915" y="2042"/>
                  </a:lnTo>
                  <a:lnTo>
                    <a:pt x="921" y="2045"/>
                  </a:lnTo>
                  <a:lnTo>
                    <a:pt x="928" y="2046"/>
                  </a:lnTo>
                  <a:lnTo>
                    <a:pt x="938" y="2044"/>
                  </a:lnTo>
                  <a:lnTo>
                    <a:pt x="944" y="2041"/>
                  </a:lnTo>
                  <a:lnTo>
                    <a:pt x="951" y="2038"/>
                  </a:lnTo>
                  <a:lnTo>
                    <a:pt x="958" y="2033"/>
                  </a:lnTo>
                  <a:lnTo>
                    <a:pt x="966" y="2027"/>
                  </a:lnTo>
                  <a:lnTo>
                    <a:pt x="975" y="2020"/>
                  </a:lnTo>
                  <a:lnTo>
                    <a:pt x="981" y="2013"/>
                  </a:lnTo>
                  <a:lnTo>
                    <a:pt x="987" y="2006"/>
                  </a:lnTo>
                  <a:lnTo>
                    <a:pt x="990" y="2000"/>
                  </a:lnTo>
                  <a:lnTo>
                    <a:pt x="993" y="1993"/>
                  </a:lnTo>
                  <a:lnTo>
                    <a:pt x="993" y="1988"/>
                  </a:lnTo>
                  <a:lnTo>
                    <a:pt x="993" y="1983"/>
                  </a:lnTo>
                  <a:lnTo>
                    <a:pt x="990" y="1979"/>
                  </a:lnTo>
                  <a:lnTo>
                    <a:pt x="988" y="1977"/>
                  </a:lnTo>
                  <a:lnTo>
                    <a:pt x="984" y="1975"/>
                  </a:lnTo>
                  <a:lnTo>
                    <a:pt x="979" y="1974"/>
                  </a:lnTo>
                  <a:lnTo>
                    <a:pt x="976" y="1974"/>
                  </a:lnTo>
                  <a:lnTo>
                    <a:pt x="968" y="1974"/>
                  </a:lnTo>
                  <a:lnTo>
                    <a:pt x="960" y="1972"/>
                  </a:lnTo>
                  <a:lnTo>
                    <a:pt x="958" y="1971"/>
                  </a:lnTo>
                  <a:lnTo>
                    <a:pt x="957" y="1970"/>
                  </a:lnTo>
                  <a:lnTo>
                    <a:pt x="956" y="1968"/>
                  </a:lnTo>
                  <a:lnTo>
                    <a:pt x="956" y="1965"/>
                  </a:lnTo>
                  <a:lnTo>
                    <a:pt x="958" y="1962"/>
                  </a:lnTo>
                  <a:lnTo>
                    <a:pt x="963" y="1957"/>
                  </a:lnTo>
                  <a:lnTo>
                    <a:pt x="966" y="1955"/>
                  </a:lnTo>
                  <a:lnTo>
                    <a:pt x="971" y="1952"/>
                  </a:lnTo>
                  <a:lnTo>
                    <a:pt x="974" y="1950"/>
                  </a:lnTo>
                  <a:lnTo>
                    <a:pt x="975" y="1946"/>
                  </a:lnTo>
                  <a:lnTo>
                    <a:pt x="974" y="1945"/>
                  </a:lnTo>
                  <a:lnTo>
                    <a:pt x="972" y="1944"/>
                  </a:lnTo>
                  <a:lnTo>
                    <a:pt x="969" y="1941"/>
                  </a:lnTo>
                  <a:lnTo>
                    <a:pt x="965" y="1940"/>
                  </a:lnTo>
                  <a:lnTo>
                    <a:pt x="960" y="1939"/>
                  </a:lnTo>
                  <a:lnTo>
                    <a:pt x="959" y="1938"/>
                  </a:lnTo>
                  <a:lnTo>
                    <a:pt x="959" y="1936"/>
                  </a:lnTo>
                  <a:lnTo>
                    <a:pt x="960" y="1933"/>
                  </a:lnTo>
                  <a:lnTo>
                    <a:pt x="964" y="1932"/>
                  </a:lnTo>
                  <a:lnTo>
                    <a:pt x="968" y="1930"/>
                  </a:lnTo>
                  <a:lnTo>
                    <a:pt x="972" y="1928"/>
                  </a:lnTo>
                  <a:lnTo>
                    <a:pt x="978" y="1928"/>
                  </a:lnTo>
                  <a:lnTo>
                    <a:pt x="983" y="1927"/>
                  </a:lnTo>
                  <a:lnTo>
                    <a:pt x="988" y="1926"/>
                  </a:lnTo>
                  <a:lnTo>
                    <a:pt x="991" y="1925"/>
                  </a:lnTo>
                  <a:lnTo>
                    <a:pt x="995" y="1922"/>
                  </a:lnTo>
                  <a:lnTo>
                    <a:pt x="998" y="1918"/>
                  </a:lnTo>
                  <a:lnTo>
                    <a:pt x="1001" y="1912"/>
                  </a:lnTo>
                  <a:lnTo>
                    <a:pt x="1001" y="1907"/>
                  </a:lnTo>
                  <a:lnTo>
                    <a:pt x="1003" y="1902"/>
                  </a:lnTo>
                  <a:lnTo>
                    <a:pt x="1009" y="1899"/>
                  </a:lnTo>
                  <a:lnTo>
                    <a:pt x="1019" y="1894"/>
                  </a:lnTo>
                  <a:lnTo>
                    <a:pt x="1031" y="1890"/>
                  </a:lnTo>
                  <a:lnTo>
                    <a:pt x="1042" y="1886"/>
                  </a:lnTo>
                  <a:lnTo>
                    <a:pt x="1054" y="1882"/>
                  </a:lnTo>
                  <a:lnTo>
                    <a:pt x="1064" y="1880"/>
                  </a:lnTo>
                  <a:lnTo>
                    <a:pt x="1069" y="1878"/>
                  </a:lnTo>
                  <a:lnTo>
                    <a:pt x="1072" y="1876"/>
                  </a:lnTo>
                  <a:lnTo>
                    <a:pt x="1075" y="1873"/>
                  </a:lnTo>
                  <a:lnTo>
                    <a:pt x="1077" y="1870"/>
                  </a:lnTo>
                  <a:lnTo>
                    <a:pt x="1078" y="1867"/>
                  </a:lnTo>
                  <a:lnTo>
                    <a:pt x="1077" y="1864"/>
                  </a:lnTo>
                  <a:lnTo>
                    <a:pt x="1076" y="1862"/>
                  </a:lnTo>
                  <a:lnTo>
                    <a:pt x="1073" y="1859"/>
                  </a:lnTo>
                  <a:lnTo>
                    <a:pt x="1065" y="1858"/>
                  </a:lnTo>
                  <a:lnTo>
                    <a:pt x="1052" y="1858"/>
                  </a:lnTo>
                  <a:lnTo>
                    <a:pt x="1037" y="1859"/>
                  </a:lnTo>
                  <a:lnTo>
                    <a:pt x="1023" y="1862"/>
                  </a:lnTo>
                  <a:lnTo>
                    <a:pt x="1012" y="1867"/>
                  </a:lnTo>
                  <a:lnTo>
                    <a:pt x="998" y="1875"/>
                  </a:lnTo>
                  <a:lnTo>
                    <a:pt x="985" y="1882"/>
                  </a:lnTo>
                  <a:lnTo>
                    <a:pt x="975" y="1890"/>
                  </a:lnTo>
                  <a:lnTo>
                    <a:pt x="970" y="1893"/>
                  </a:lnTo>
                  <a:lnTo>
                    <a:pt x="964" y="1895"/>
                  </a:lnTo>
                  <a:lnTo>
                    <a:pt x="958" y="1897"/>
                  </a:lnTo>
                  <a:lnTo>
                    <a:pt x="952" y="1899"/>
                  </a:lnTo>
                  <a:lnTo>
                    <a:pt x="945" y="1899"/>
                  </a:lnTo>
                  <a:lnTo>
                    <a:pt x="940" y="1897"/>
                  </a:lnTo>
                  <a:lnTo>
                    <a:pt x="935" y="1897"/>
                  </a:lnTo>
                  <a:lnTo>
                    <a:pt x="932" y="1895"/>
                  </a:lnTo>
                  <a:lnTo>
                    <a:pt x="926" y="1889"/>
                  </a:lnTo>
                  <a:lnTo>
                    <a:pt x="919" y="1880"/>
                  </a:lnTo>
                  <a:lnTo>
                    <a:pt x="913" y="1867"/>
                  </a:lnTo>
                  <a:lnTo>
                    <a:pt x="909" y="1853"/>
                  </a:lnTo>
                  <a:lnTo>
                    <a:pt x="908" y="1848"/>
                  </a:lnTo>
                  <a:lnTo>
                    <a:pt x="909" y="1843"/>
                  </a:lnTo>
                  <a:lnTo>
                    <a:pt x="911" y="1839"/>
                  </a:lnTo>
                  <a:lnTo>
                    <a:pt x="914" y="1837"/>
                  </a:lnTo>
                  <a:lnTo>
                    <a:pt x="920" y="1833"/>
                  </a:lnTo>
                  <a:lnTo>
                    <a:pt x="925" y="1830"/>
                  </a:lnTo>
                  <a:lnTo>
                    <a:pt x="926" y="1826"/>
                  </a:lnTo>
                  <a:lnTo>
                    <a:pt x="927" y="1821"/>
                  </a:lnTo>
                  <a:lnTo>
                    <a:pt x="927" y="1814"/>
                  </a:lnTo>
                  <a:lnTo>
                    <a:pt x="927" y="1806"/>
                  </a:lnTo>
                  <a:lnTo>
                    <a:pt x="926" y="1788"/>
                  </a:lnTo>
                  <a:lnTo>
                    <a:pt x="925" y="1773"/>
                  </a:lnTo>
                  <a:lnTo>
                    <a:pt x="924" y="1766"/>
                  </a:lnTo>
                  <a:lnTo>
                    <a:pt x="922" y="1760"/>
                  </a:lnTo>
                  <a:lnTo>
                    <a:pt x="920" y="1756"/>
                  </a:lnTo>
                  <a:lnTo>
                    <a:pt x="916" y="1751"/>
                  </a:lnTo>
                  <a:lnTo>
                    <a:pt x="911" y="1745"/>
                  </a:lnTo>
                  <a:lnTo>
                    <a:pt x="903" y="1739"/>
                  </a:lnTo>
                  <a:lnTo>
                    <a:pt x="901" y="1735"/>
                  </a:lnTo>
                  <a:lnTo>
                    <a:pt x="899" y="1730"/>
                  </a:lnTo>
                  <a:lnTo>
                    <a:pt x="897" y="1723"/>
                  </a:lnTo>
                  <a:lnTo>
                    <a:pt x="897" y="1716"/>
                  </a:lnTo>
                  <a:lnTo>
                    <a:pt x="899" y="1708"/>
                  </a:lnTo>
                  <a:lnTo>
                    <a:pt x="900" y="1701"/>
                  </a:lnTo>
                  <a:lnTo>
                    <a:pt x="902" y="1694"/>
                  </a:lnTo>
                  <a:lnTo>
                    <a:pt x="905" y="1687"/>
                  </a:lnTo>
                  <a:lnTo>
                    <a:pt x="907" y="1682"/>
                  </a:lnTo>
                  <a:lnTo>
                    <a:pt x="911" y="1679"/>
                  </a:lnTo>
                  <a:lnTo>
                    <a:pt x="915" y="1675"/>
                  </a:lnTo>
                  <a:lnTo>
                    <a:pt x="921" y="1672"/>
                  </a:lnTo>
                  <a:lnTo>
                    <a:pt x="932" y="1666"/>
                  </a:lnTo>
                  <a:lnTo>
                    <a:pt x="943" y="1661"/>
                  </a:lnTo>
                  <a:lnTo>
                    <a:pt x="960" y="1648"/>
                  </a:lnTo>
                  <a:lnTo>
                    <a:pt x="977" y="1637"/>
                  </a:lnTo>
                  <a:lnTo>
                    <a:pt x="982" y="1635"/>
                  </a:lnTo>
                  <a:lnTo>
                    <a:pt x="987" y="1630"/>
                  </a:lnTo>
                  <a:lnTo>
                    <a:pt x="993" y="1625"/>
                  </a:lnTo>
                  <a:lnTo>
                    <a:pt x="996" y="1619"/>
                  </a:lnTo>
                  <a:lnTo>
                    <a:pt x="1001" y="1613"/>
                  </a:lnTo>
                  <a:lnTo>
                    <a:pt x="1003" y="1609"/>
                  </a:lnTo>
                  <a:lnTo>
                    <a:pt x="1003" y="1603"/>
                  </a:lnTo>
                  <a:lnTo>
                    <a:pt x="1002" y="1599"/>
                  </a:lnTo>
                  <a:lnTo>
                    <a:pt x="1001" y="1596"/>
                  </a:lnTo>
                  <a:lnTo>
                    <a:pt x="1000" y="1592"/>
                  </a:lnTo>
                  <a:lnTo>
                    <a:pt x="1000" y="1590"/>
                  </a:lnTo>
                  <a:lnTo>
                    <a:pt x="1001" y="1588"/>
                  </a:lnTo>
                  <a:lnTo>
                    <a:pt x="1004" y="1585"/>
                  </a:lnTo>
                  <a:lnTo>
                    <a:pt x="1010" y="1582"/>
                  </a:lnTo>
                  <a:lnTo>
                    <a:pt x="1015" y="1578"/>
                  </a:lnTo>
                  <a:lnTo>
                    <a:pt x="1021" y="1571"/>
                  </a:lnTo>
                  <a:lnTo>
                    <a:pt x="1025" y="1562"/>
                  </a:lnTo>
                  <a:lnTo>
                    <a:pt x="1029" y="1554"/>
                  </a:lnTo>
                  <a:lnTo>
                    <a:pt x="1034" y="1548"/>
                  </a:lnTo>
                  <a:lnTo>
                    <a:pt x="1039" y="1542"/>
                  </a:lnTo>
                  <a:lnTo>
                    <a:pt x="1041" y="1539"/>
                  </a:lnTo>
                  <a:lnTo>
                    <a:pt x="1042" y="1535"/>
                  </a:lnTo>
                  <a:lnTo>
                    <a:pt x="1044" y="1531"/>
                  </a:lnTo>
                  <a:lnTo>
                    <a:pt x="1044" y="1527"/>
                  </a:lnTo>
                  <a:lnTo>
                    <a:pt x="1044" y="1523"/>
                  </a:lnTo>
                  <a:lnTo>
                    <a:pt x="1045" y="1518"/>
                  </a:lnTo>
                  <a:lnTo>
                    <a:pt x="1047" y="1516"/>
                  </a:lnTo>
                  <a:lnTo>
                    <a:pt x="1048" y="1512"/>
                  </a:lnTo>
                  <a:lnTo>
                    <a:pt x="1056" y="1508"/>
                  </a:lnTo>
                  <a:lnTo>
                    <a:pt x="1063" y="1503"/>
                  </a:lnTo>
                  <a:lnTo>
                    <a:pt x="1066" y="1499"/>
                  </a:lnTo>
                  <a:lnTo>
                    <a:pt x="1070" y="1496"/>
                  </a:lnTo>
                  <a:lnTo>
                    <a:pt x="1072" y="1491"/>
                  </a:lnTo>
                  <a:lnTo>
                    <a:pt x="1073" y="1486"/>
                  </a:lnTo>
                  <a:lnTo>
                    <a:pt x="1075" y="1476"/>
                  </a:lnTo>
                  <a:lnTo>
                    <a:pt x="1073" y="1466"/>
                  </a:lnTo>
                  <a:lnTo>
                    <a:pt x="1073" y="1461"/>
                  </a:lnTo>
                  <a:lnTo>
                    <a:pt x="1073" y="1458"/>
                  </a:lnTo>
                  <a:lnTo>
                    <a:pt x="1073" y="1454"/>
                  </a:lnTo>
                  <a:lnTo>
                    <a:pt x="1076" y="1449"/>
                  </a:lnTo>
                  <a:lnTo>
                    <a:pt x="1082" y="1440"/>
                  </a:lnTo>
                  <a:lnTo>
                    <a:pt x="1091" y="1427"/>
                  </a:lnTo>
                  <a:lnTo>
                    <a:pt x="1103" y="1413"/>
                  </a:lnTo>
                  <a:lnTo>
                    <a:pt x="1110" y="1398"/>
                  </a:lnTo>
                  <a:lnTo>
                    <a:pt x="1113" y="1392"/>
                  </a:lnTo>
                  <a:lnTo>
                    <a:pt x="1114" y="1386"/>
                  </a:lnTo>
                  <a:lnTo>
                    <a:pt x="1115" y="1380"/>
                  </a:lnTo>
                  <a:lnTo>
                    <a:pt x="1115" y="1374"/>
                  </a:lnTo>
                  <a:lnTo>
                    <a:pt x="1113" y="1367"/>
                  </a:lnTo>
                  <a:lnTo>
                    <a:pt x="1110" y="1361"/>
                  </a:lnTo>
                  <a:lnTo>
                    <a:pt x="1105" y="1354"/>
                  </a:lnTo>
                  <a:lnTo>
                    <a:pt x="1101" y="1348"/>
                  </a:lnTo>
                  <a:lnTo>
                    <a:pt x="1089" y="1335"/>
                  </a:lnTo>
                  <a:lnTo>
                    <a:pt x="1079" y="1325"/>
                  </a:lnTo>
                  <a:lnTo>
                    <a:pt x="1070" y="1314"/>
                  </a:lnTo>
                  <a:lnTo>
                    <a:pt x="1059" y="1302"/>
                  </a:lnTo>
                  <a:lnTo>
                    <a:pt x="1050" y="1291"/>
                  </a:lnTo>
                  <a:lnTo>
                    <a:pt x="1042" y="1283"/>
                  </a:lnTo>
                  <a:lnTo>
                    <a:pt x="1028" y="1272"/>
                  </a:lnTo>
                  <a:lnTo>
                    <a:pt x="1009" y="1259"/>
                  </a:lnTo>
                  <a:lnTo>
                    <a:pt x="1006" y="1257"/>
                  </a:lnTo>
                  <a:lnTo>
                    <a:pt x="1003" y="1253"/>
                  </a:lnTo>
                  <a:lnTo>
                    <a:pt x="1002" y="1250"/>
                  </a:lnTo>
                  <a:lnTo>
                    <a:pt x="1001" y="1247"/>
                  </a:lnTo>
                  <a:lnTo>
                    <a:pt x="1001" y="1239"/>
                  </a:lnTo>
                  <a:lnTo>
                    <a:pt x="1002" y="1231"/>
                  </a:lnTo>
                  <a:lnTo>
                    <a:pt x="1002" y="1222"/>
                  </a:lnTo>
                  <a:lnTo>
                    <a:pt x="1001" y="1214"/>
                  </a:lnTo>
                  <a:lnTo>
                    <a:pt x="998" y="1207"/>
                  </a:lnTo>
                  <a:lnTo>
                    <a:pt x="994" y="1199"/>
                  </a:lnTo>
                  <a:lnTo>
                    <a:pt x="987" y="1188"/>
                  </a:lnTo>
                  <a:lnTo>
                    <a:pt x="978" y="1174"/>
                  </a:lnTo>
                  <a:lnTo>
                    <a:pt x="969" y="1159"/>
                  </a:lnTo>
                  <a:lnTo>
                    <a:pt x="963" y="1149"/>
                  </a:lnTo>
                  <a:lnTo>
                    <a:pt x="960" y="1146"/>
                  </a:lnTo>
                  <a:lnTo>
                    <a:pt x="959" y="1145"/>
                  </a:lnTo>
                  <a:lnTo>
                    <a:pt x="957" y="1145"/>
                  </a:lnTo>
                  <a:lnTo>
                    <a:pt x="954" y="1146"/>
                  </a:lnTo>
                  <a:lnTo>
                    <a:pt x="953" y="1150"/>
                  </a:lnTo>
                  <a:lnTo>
                    <a:pt x="952" y="1152"/>
                  </a:lnTo>
                  <a:lnTo>
                    <a:pt x="951" y="1157"/>
                  </a:lnTo>
                  <a:lnTo>
                    <a:pt x="951" y="1162"/>
                  </a:lnTo>
                  <a:lnTo>
                    <a:pt x="950" y="1165"/>
                  </a:lnTo>
                  <a:lnTo>
                    <a:pt x="950" y="1168"/>
                  </a:lnTo>
                  <a:lnTo>
                    <a:pt x="949" y="1168"/>
                  </a:lnTo>
                  <a:lnTo>
                    <a:pt x="947" y="1168"/>
                  </a:lnTo>
                  <a:lnTo>
                    <a:pt x="945" y="1163"/>
                  </a:lnTo>
                  <a:lnTo>
                    <a:pt x="940" y="1157"/>
                  </a:lnTo>
                  <a:lnTo>
                    <a:pt x="938" y="1153"/>
                  </a:lnTo>
                  <a:lnTo>
                    <a:pt x="935" y="1151"/>
                  </a:lnTo>
                  <a:lnTo>
                    <a:pt x="932" y="1151"/>
                  </a:lnTo>
                  <a:lnTo>
                    <a:pt x="930" y="1151"/>
                  </a:lnTo>
                  <a:lnTo>
                    <a:pt x="927" y="1151"/>
                  </a:lnTo>
                  <a:lnTo>
                    <a:pt x="925" y="1153"/>
                  </a:lnTo>
                  <a:lnTo>
                    <a:pt x="922" y="1156"/>
                  </a:lnTo>
                  <a:lnTo>
                    <a:pt x="921" y="1159"/>
                  </a:lnTo>
                  <a:lnTo>
                    <a:pt x="924" y="1177"/>
                  </a:lnTo>
                  <a:lnTo>
                    <a:pt x="928" y="1194"/>
                  </a:lnTo>
                  <a:lnTo>
                    <a:pt x="927" y="1201"/>
                  </a:lnTo>
                  <a:lnTo>
                    <a:pt x="924" y="1207"/>
                  </a:lnTo>
                  <a:lnTo>
                    <a:pt x="918" y="1214"/>
                  </a:lnTo>
                  <a:lnTo>
                    <a:pt x="911" y="1220"/>
                  </a:lnTo>
                  <a:lnTo>
                    <a:pt x="907" y="1222"/>
                  </a:lnTo>
                  <a:lnTo>
                    <a:pt x="905" y="1225"/>
                  </a:lnTo>
                  <a:lnTo>
                    <a:pt x="901" y="1225"/>
                  </a:lnTo>
                  <a:lnTo>
                    <a:pt x="900" y="1224"/>
                  </a:lnTo>
                  <a:lnTo>
                    <a:pt x="896" y="1221"/>
                  </a:lnTo>
                  <a:lnTo>
                    <a:pt x="891" y="1216"/>
                  </a:lnTo>
                  <a:lnTo>
                    <a:pt x="889" y="1214"/>
                  </a:lnTo>
                  <a:lnTo>
                    <a:pt x="887" y="1214"/>
                  </a:lnTo>
                  <a:lnTo>
                    <a:pt x="886" y="1215"/>
                  </a:lnTo>
                  <a:lnTo>
                    <a:pt x="883" y="1216"/>
                  </a:lnTo>
                  <a:lnTo>
                    <a:pt x="881" y="1219"/>
                  </a:lnTo>
                  <a:lnTo>
                    <a:pt x="878" y="1220"/>
                  </a:lnTo>
                  <a:lnTo>
                    <a:pt x="876" y="1221"/>
                  </a:lnTo>
                  <a:lnTo>
                    <a:pt x="872" y="1221"/>
                  </a:lnTo>
                  <a:lnTo>
                    <a:pt x="867" y="1219"/>
                  </a:lnTo>
                  <a:lnTo>
                    <a:pt x="861" y="1220"/>
                  </a:lnTo>
                  <a:lnTo>
                    <a:pt x="855" y="1224"/>
                  </a:lnTo>
                  <a:lnTo>
                    <a:pt x="849" y="1228"/>
                  </a:lnTo>
                  <a:lnTo>
                    <a:pt x="844" y="1229"/>
                  </a:lnTo>
                  <a:lnTo>
                    <a:pt x="838" y="1231"/>
                  </a:lnTo>
                  <a:lnTo>
                    <a:pt x="832" y="1229"/>
                  </a:lnTo>
                  <a:lnTo>
                    <a:pt x="825" y="1227"/>
                  </a:lnTo>
                  <a:lnTo>
                    <a:pt x="811" y="1222"/>
                  </a:lnTo>
                  <a:lnTo>
                    <a:pt x="800" y="1215"/>
                  </a:lnTo>
                  <a:lnTo>
                    <a:pt x="792" y="1210"/>
                  </a:lnTo>
                  <a:lnTo>
                    <a:pt x="786" y="1207"/>
                  </a:lnTo>
                  <a:lnTo>
                    <a:pt x="783" y="1207"/>
                  </a:lnTo>
                  <a:lnTo>
                    <a:pt x="782" y="1207"/>
                  </a:lnTo>
                  <a:lnTo>
                    <a:pt x="781" y="1209"/>
                  </a:lnTo>
                  <a:lnTo>
                    <a:pt x="781" y="1213"/>
                  </a:lnTo>
                  <a:lnTo>
                    <a:pt x="780" y="1218"/>
                  </a:lnTo>
                  <a:lnTo>
                    <a:pt x="777" y="1220"/>
                  </a:lnTo>
                  <a:lnTo>
                    <a:pt x="775" y="1222"/>
                  </a:lnTo>
                  <a:lnTo>
                    <a:pt x="773" y="1224"/>
                  </a:lnTo>
                  <a:lnTo>
                    <a:pt x="765" y="1224"/>
                  </a:lnTo>
                  <a:lnTo>
                    <a:pt x="761" y="1221"/>
                  </a:lnTo>
                  <a:lnTo>
                    <a:pt x="756" y="1219"/>
                  </a:lnTo>
                  <a:lnTo>
                    <a:pt x="751" y="1216"/>
                  </a:lnTo>
                  <a:lnTo>
                    <a:pt x="749" y="1216"/>
                  </a:lnTo>
                  <a:lnTo>
                    <a:pt x="746" y="1219"/>
                  </a:lnTo>
                  <a:lnTo>
                    <a:pt x="744" y="1221"/>
                  </a:lnTo>
                  <a:lnTo>
                    <a:pt x="741" y="1225"/>
                  </a:lnTo>
                  <a:lnTo>
                    <a:pt x="729" y="1239"/>
                  </a:lnTo>
                  <a:lnTo>
                    <a:pt x="710" y="1259"/>
                  </a:lnTo>
                  <a:lnTo>
                    <a:pt x="688" y="1278"/>
                  </a:lnTo>
                  <a:lnTo>
                    <a:pt x="674" y="1289"/>
                  </a:lnTo>
                  <a:lnTo>
                    <a:pt x="666" y="1294"/>
                  </a:lnTo>
                  <a:lnTo>
                    <a:pt x="658" y="1297"/>
                  </a:lnTo>
                  <a:lnTo>
                    <a:pt x="656" y="1300"/>
                  </a:lnTo>
                  <a:lnTo>
                    <a:pt x="655" y="1301"/>
                  </a:lnTo>
                  <a:lnTo>
                    <a:pt x="654" y="1303"/>
                  </a:lnTo>
                  <a:lnTo>
                    <a:pt x="655" y="1306"/>
                  </a:lnTo>
                  <a:lnTo>
                    <a:pt x="672" y="1315"/>
                  </a:lnTo>
                  <a:lnTo>
                    <a:pt x="686" y="1326"/>
                  </a:lnTo>
                  <a:lnTo>
                    <a:pt x="686" y="1329"/>
                  </a:lnTo>
                  <a:lnTo>
                    <a:pt x="685" y="1332"/>
                  </a:lnTo>
                  <a:lnTo>
                    <a:pt x="683" y="1334"/>
                  </a:lnTo>
                  <a:lnTo>
                    <a:pt x="681" y="1335"/>
                  </a:lnTo>
                  <a:lnTo>
                    <a:pt x="679" y="1336"/>
                  </a:lnTo>
                  <a:lnTo>
                    <a:pt x="674" y="1338"/>
                  </a:lnTo>
                  <a:lnTo>
                    <a:pt x="669" y="1338"/>
                  </a:lnTo>
                  <a:lnTo>
                    <a:pt x="664" y="1336"/>
                  </a:lnTo>
                  <a:lnTo>
                    <a:pt x="653" y="1336"/>
                  </a:lnTo>
                  <a:lnTo>
                    <a:pt x="644" y="1338"/>
                  </a:lnTo>
                  <a:lnTo>
                    <a:pt x="641" y="1339"/>
                  </a:lnTo>
                  <a:lnTo>
                    <a:pt x="638" y="1341"/>
                  </a:lnTo>
                  <a:lnTo>
                    <a:pt x="636" y="1344"/>
                  </a:lnTo>
                  <a:lnTo>
                    <a:pt x="635" y="1347"/>
                  </a:lnTo>
                  <a:lnTo>
                    <a:pt x="632" y="1359"/>
                  </a:lnTo>
                  <a:lnTo>
                    <a:pt x="629" y="1374"/>
                  </a:lnTo>
                  <a:lnTo>
                    <a:pt x="626" y="1383"/>
                  </a:lnTo>
                  <a:lnTo>
                    <a:pt x="624" y="1390"/>
                  </a:lnTo>
                  <a:lnTo>
                    <a:pt x="622" y="1397"/>
                  </a:lnTo>
                  <a:lnTo>
                    <a:pt x="618" y="1401"/>
                  </a:lnTo>
                  <a:lnTo>
                    <a:pt x="612" y="1409"/>
                  </a:lnTo>
                  <a:lnTo>
                    <a:pt x="605" y="1421"/>
                  </a:lnTo>
                  <a:lnTo>
                    <a:pt x="600" y="1426"/>
                  </a:lnTo>
                  <a:lnTo>
                    <a:pt x="597" y="1432"/>
                  </a:lnTo>
                  <a:lnTo>
                    <a:pt x="592" y="1435"/>
                  </a:lnTo>
                  <a:lnTo>
                    <a:pt x="588" y="1437"/>
                  </a:lnTo>
                  <a:lnTo>
                    <a:pt x="585" y="1441"/>
                  </a:lnTo>
                  <a:lnTo>
                    <a:pt x="581" y="1445"/>
                  </a:lnTo>
                  <a:lnTo>
                    <a:pt x="579" y="1448"/>
                  </a:lnTo>
                  <a:lnTo>
                    <a:pt x="576" y="1453"/>
                  </a:lnTo>
                  <a:lnTo>
                    <a:pt x="572" y="1464"/>
                  </a:lnTo>
                  <a:lnTo>
                    <a:pt x="566" y="1472"/>
                  </a:lnTo>
                  <a:lnTo>
                    <a:pt x="563" y="1477"/>
                  </a:lnTo>
                  <a:lnTo>
                    <a:pt x="562" y="1487"/>
                  </a:lnTo>
                  <a:lnTo>
                    <a:pt x="562" y="1499"/>
                  </a:lnTo>
                  <a:lnTo>
                    <a:pt x="561" y="1512"/>
                  </a:lnTo>
                  <a:lnTo>
                    <a:pt x="557" y="1525"/>
                  </a:lnTo>
                  <a:lnTo>
                    <a:pt x="554" y="1536"/>
                  </a:lnTo>
                  <a:lnTo>
                    <a:pt x="550" y="1544"/>
                  </a:lnTo>
                  <a:lnTo>
                    <a:pt x="549" y="1548"/>
                  </a:lnTo>
                  <a:lnTo>
                    <a:pt x="547" y="1554"/>
                  </a:lnTo>
                  <a:lnTo>
                    <a:pt x="543" y="1559"/>
                  </a:lnTo>
                  <a:lnTo>
                    <a:pt x="540" y="1562"/>
                  </a:lnTo>
                  <a:lnTo>
                    <a:pt x="534" y="1566"/>
                  </a:lnTo>
                  <a:lnTo>
                    <a:pt x="521" y="1571"/>
                  </a:lnTo>
                  <a:lnTo>
                    <a:pt x="505" y="1575"/>
                  </a:lnTo>
                  <a:lnTo>
                    <a:pt x="496" y="1579"/>
                  </a:lnTo>
                  <a:lnTo>
                    <a:pt x="487" y="1584"/>
                  </a:lnTo>
                  <a:lnTo>
                    <a:pt x="479" y="1588"/>
                  </a:lnTo>
                  <a:lnTo>
                    <a:pt x="471" y="1594"/>
                  </a:lnTo>
                  <a:lnTo>
                    <a:pt x="455" y="1609"/>
                  </a:lnTo>
                  <a:lnTo>
                    <a:pt x="441" y="1622"/>
                  </a:lnTo>
                  <a:lnTo>
                    <a:pt x="435" y="1629"/>
                  </a:lnTo>
                  <a:lnTo>
                    <a:pt x="429" y="1634"/>
                  </a:lnTo>
                  <a:lnTo>
                    <a:pt x="424" y="1637"/>
                  </a:lnTo>
                  <a:lnTo>
                    <a:pt x="420" y="1641"/>
                  </a:lnTo>
                  <a:lnTo>
                    <a:pt x="408" y="1644"/>
                  </a:lnTo>
                  <a:lnTo>
                    <a:pt x="395" y="1647"/>
                  </a:lnTo>
                  <a:lnTo>
                    <a:pt x="390" y="1648"/>
                  </a:lnTo>
                  <a:lnTo>
                    <a:pt x="386" y="1649"/>
                  </a:lnTo>
                  <a:lnTo>
                    <a:pt x="384" y="1650"/>
                  </a:lnTo>
                  <a:lnTo>
                    <a:pt x="383" y="1653"/>
                  </a:lnTo>
                  <a:lnTo>
                    <a:pt x="380" y="1659"/>
                  </a:lnTo>
                  <a:lnTo>
                    <a:pt x="372" y="1668"/>
                  </a:lnTo>
                  <a:close/>
                  <a:moveTo>
                    <a:pt x="858" y="1792"/>
                  </a:moveTo>
                  <a:lnTo>
                    <a:pt x="865" y="1792"/>
                  </a:lnTo>
                  <a:lnTo>
                    <a:pt x="871" y="1791"/>
                  </a:lnTo>
                  <a:lnTo>
                    <a:pt x="878" y="1788"/>
                  </a:lnTo>
                  <a:lnTo>
                    <a:pt x="886" y="1783"/>
                  </a:lnTo>
                  <a:lnTo>
                    <a:pt x="893" y="1777"/>
                  </a:lnTo>
                  <a:lnTo>
                    <a:pt x="899" y="1774"/>
                  </a:lnTo>
                  <a:lnTo>
                    <a:pt x="905" y="1773"/>
                  </a:lnTo>
                  <a:lnTo>
                    <a:pt x="908" y="1773"/>
                  </a:lnTo>
                  <a:lnTo>
                    <a:pt x="909" y="1774"/>
                  </a:lnTo>
                  <a:lnTo>
                    <a:pt x="911" y="1775"/>
                  </a:lnTo>
                  <a:lnTo>
                    <a:pt x="911" y="1779"/>
                  </a:lnTo>
                  <a:lnTo>
                    <a:pt x="911" y="1781"/>
                  </a:lnTo>
                  <a:lnTo>
                    <a:pt x="911" y="1788"/>
                  </a:lnTo>
                  <a:lnTo>
                    <a:pt x="909" y="1796"/>
                  </a:lnTo>
                  <a:lnTo>
                    <a:pt x="909" y="1804"/>
                  </a:lnTo>
                  <a:lnTo>
                    <a:pt x="909" y="1812"/>
                  </a:lnTo>
                  <a:lnTo>
                    <a:pt x="908" y="1819"/>
                  </a:lnTo>
                  <a:lnTo>
                    <a:pt x="906" y="1825"/>
                  </a:lnTo>
                  <a:lnTo>
                    <a:pt x="902" y="1830"/>
                  </a:lnTo>
                  <a:lnTo>
                    <a:pt x="896" y="1832"/>
                  </a:lnTo>
                  <a:lnTo>
                    <a:pt x="889" y="1833"/>
                  </a:lnTo>
                  <a:lnTo>
                    <a:pt x="881" y="1832"/>
                  </a:lnTo>
                  <a:lnTo>
                    <a:pt x="874" y="1832"/>
                  </a:lnTo>
                  <a:lnTo>
                    <a:pt x="868" y="1832"/>
                  </a:lnTo>
                  <a:lnTo>
                    <a:pt x="861" y="1833"/>
                  </a:lnTo>
                  <a:lnTo>
                    <a:pt x="853" y="1837"/>
                  </a:lnTo>
                  <a:lnTo>
                    <a:pt x="850" y="1838"/>
                  </a:lnTo>
                  <a:lnTo>
                    <a:pt x="846" y="1839"/>
                  </a:lnTo>
                  <a:lnTo>
                    <a:pt x="844" y="1839"/>
                  </a:lnTo>
                  <a:lnTo>
                    <a:pt x="840" y="1838"/>
                  </a:lnTo>
                  <a:lnTo>
                    <a:pt x="839" y="1837"/>
                  </a:lnTo>
                  <a:lnTo>
                    <a:pt x="837" y="1836"/>
                  </a:lnTo>
                  <a:lnTo>
                    <a:pt x="836" y="1833"/>
                  </a:lnTo>
                  <a:lnTo>
                    <a:pt x="834" y="1831"/>
                  </a:lnTo>
                  <a:lnTo>
                    <a:pt x="834" y="1826"/>
                  </a:lnTo>
                  <a:lnTo>
                    <a:pt x="836" y="1820"/>
                  </a:lnTo>
                  <a:lnTo>
                    <a:pt x="838" y="1813"/>
                  </a:lnTo>
                  <a:lnTo>
                    <a:pt x="842" y="1807"/>
                  </a:lnTo>
                  <a:lnTo>
                    <a:pt x="845" y="1801"/>
                  </a:lnTo>
                  <a:lnTo>
                    <a:pt x="850" y="1796"/>
                  </a:lnTo>
                  <a:lnTo>
                    <a:pt x="855" y="1793"/>
                  </a:lnTo>
                  <a:lnTo>
                    <a:pt x="858" y="1792"/>
                  </a:lnTo>
                  <a:close/>
                  <a:moveTo>
                    <a:pt x="877" y="1851"/>
                  </a:moveTo>
                  <a:lnTo>
                    <a:pt x="882" y="1851"/>
                  </a:lnTo>
                  <a:lnTo>
                    <a:pt x="886" y="1852"/>
                  </a:lnTo>
                  <a:lnTo>
                    <a:pt x="888" y="1855"/>
                  </a:lnTo>
                  <a:lnTo>
                    <a:pt x="890" y="1857"/>
                  </a:lnTo>
                  <a:lnTo>
                    <a:pt x="894" y="1863"/>
                  </a:lnTo>
                  <a:lnTo>
                    <a:pt x="896" y="1870"/>
                  </a:lnTo>
                  <a:lnTo>
                    <a:pt x="897" y="1878"/>
                  </a:lnTo>
                  <a:lnTo>
                    <a:pt x="899" y="1886"/>
                  </a:lnTo>
                  <a:lnTo>
                    <a:pt x="897" y="1889"/>
                  </a:lnTo>
                  <a:lnTo>
                    <a:pt x="896" y="1892"/>
                  </a:lnTo>
                  <a:lnTo>
                    <a:pt x="894" y="1894"/>
                  </a:lnTo>
                  <a:lnTo>
                    <a:pt x="890" y="1895"/>
                  </a:lnTo>
                  <a:lnTo>
                    <a:pt x="883" y="1896"/>
                  </a:lnTo>
                  <a:lnTo>
                    <a:pt x="876" y="1894"/>
                  </a:lnTo>
                  <a:lnTo>
                    <a:pt x="874" y="1893"/>
                  </a:lnTo>
                  <a:lnTo>
                    <a:pt x="871" y="1890"/>
                  </a:lnTo>
                  <a:lnTo>
                    <a:pt x="870" y="1888"/>
                  </a:lnTo>
                  <a:lnTo>
                    <a:pt x="870" y="1886"/>
                  </a:lnTo>
                  <a:lnTo>
                    <a:pt x="872" y="1878"/>
                  </a:lnTo>
                  <a:lnTo>
                    <a:pt x="875" y="1873"/>
                  </a:lnTo>
                  <a:lnTo>
                    <a:pt x="876" y="1870"/>
                  </a:lnTo>
                  <a:lnTo>
                    <a:pt x="876" y="1868"/>
                  </a:lnTo>
                  <a:lnTo>
                    <a:pt x="876" y="1867"/>
                  </a:lnTo>
                  <a:lnTo>
                    <a:pt x="875" y="1865"/>
                  </a:lnTo>
                  <a:lnTo>
                    <a:pt x="870" y="1867"/>
                  </a:lnTo>
                  <a:lnTo>
                    <a:pt x="865" y="1871"/>
                  </a:lnTo>
                  <a:lnTo>
                    <a:pt x="861" y="1876"/>
                  </a:lnTo>
                  <a:lnTo>
                    <a:pt x="857" y="1882"/>
                  </a:lnTo>
                  <a:lnTo>
                    <a:pt x="855" y="1888"/>
                  </a:lnTo>
                  <a:lnTo>
                    <a:pt x="852" y="1893"/>
                  </a:lnTo>
                  <a:lnTo>
                    <a:pt x="850" y="1896"/>
                  </a:lnTo>
                  <a:lnTo>
                    <a:pt x="845" y="1899"/>
                  </a:lnTo>
                  <a:lnTo>
                    <a:pt x="844" y="1899"/>
                  </a:lnTo>
                  <a:lnTo>
                    <a:pt x="843" y="1896"/>
                  </a:lnTo>
                  <a:lnTo>
                    <a:pt x="842" y="1894"/>
                  </a:lnTo>
                  <a:lnTo>
                    <a:pt x="842" y="1889"/>
                  </a:lnTo>
                  <a:lnTo>
                    <a:pt x="842" y="1881"/>
                  </a:lnTo>
                  <a:lnTo>
                    <a:pt x="844" y="1871"/>
                  </a:lnTo>
                  <a:lnTo>
                    <a:pt x="846" y="1868"/>
                  </a:lnTo>
                  <a:lnTo>
                    <a:pt x="850" y="1863"/>
                  </a:lnTo>
                  <a:lnTo>
                    <a:pt x="853" y="1859"/>
                  </a:lnTo>
                  <a:lnTo>
                    <a:pt x="858" y="1857"/>
                  </a:lnTo>
                  <a:lnTo>
                    <a:pt x="863" y="1853"/>
                  </a:lnTo>
                  <a:lnTo>
                    <a:pt x="868" y="1852"/>
                  </a:lnTo>
                  <a:lnTo>
                    <a:pt x="872" y="1851"/>
                  </a:lnTo>
                  <a:lnTo>
                    <a:pt x="877" y="1851"/>
                  </a:lnTo>
                  <a:close/>
                  <a:moveTo>
                    <a:pt x="1209" y="1939"/>
                  </a:moveTo>
                  <a:lnTo>
                    <a:pt x="1211" y="1937"/>
                  </a:lnTo>
                  <a:lnTo>
                    <a:pt x="1215" y="1934"/>
                  </a:lnTo>
                  <a:lnTo>
                    <a:pt x="1218" y="1932"/>
                  </a:lnTo>
                  <a:lnTo>
                    <a:pt x="1222" y="1931"/>
                  </a:lnTo>
                  <a:lnTo>
                    <a:pt x="1224" y="1932"/>
                  </a:lnTo>
                  <a:lnTo>
                    <a:pt x="1226" y="1933"/>
                  </a:lnTo>
                  <a:lnTo>
                    <a:pt x="1228" y="1934"/>
                  </a:lnTo>
                  <a:lnTo>
                    <a:pt x="1229" y="1937"/>
                  </a:lnTo>
                  <a:lnTo>
                    <a:pt x="1229" y="1939"/>
                  </a:lnTo>
                  <a:lnTo>
                    <a:pt x="1229" y="1943"/>
                  </a:lnTo>
                  <a:lnTo>
                    <a:pt x="1229" y="1945"/>
                  </a:lnTo>
                  <a:lnTo>
                    <a:pt x="1228" y="1947"/>
                  </a:lnTo>
                  <a:lnTo>
                    <a:pt x="1223" y="1952"/>
                  </a:lnTo>
                  <a:lnTo>
                    <a:pt x="1218" y="1956"/>
                  </a:lnTo>
                  <a:lnTo>
                    <a:pt x="1212" y="1957"/>
                  </a:lnTo>
                  <a:lnTo>
                    <a:pt x="1205" y="1958"/>
                  </a:lnTo>
                  <a:lnTo>
                    <a:pt x="1203" y="1958"/>
                  </a:lnTo>
                  <a:lnTo>
                    <a:pt x="1201" y="1957"/>
                  </a:lnTo>
                  <a:lnTo>
                    <a:pt x="1198" y="1956"/>
                  </a:lnTo>
                  <a:lnTo>
                    <a:pt x="1197" y="1953"/>
                  </a:lnTo>
                  <a:lnTo>
                    <a:pt x="1196" y="1951"/>
                  </a:lnTo>
                  <a:lnTo>
                    <a:pt x="1196" y="1949"/>
                  </a:lnTo>
                  <a:lnTo>
                    <a:pt x="1197" y="1947"/>
                  </a:lnTo>
                  <a:lnTo>
                    <a:pt x="1198" y="1945"/>
                  </a:lnTo>
                  <a:lnTo>
                    <a:pt x="1205" y="1943"/>
                  </a:lnTo>
                  <a:lnTo>
                    <a:pt x="1209" y="1939"/>
                  </a:lnTo>
                  <a:close/>
                  <a:moveTo>
                    <a:pt x="1337" y="1991"/>
                  </a:moveTo>
                  <a:lnTo>
                    <a:pt x="1337" y="1989"/>
                  </a:lnTo>
                  <a:lnTo>
                    <a:pt x="1338" y="1988"/>
                  </a:lnTo>
                  <a:lnTo>
                    <a:pt x="1340" y="1987"/>
                  </a:lnTo>
                  <a:lnTo>
                    <a:pt x="1341" y="1987"/>
                  </a:lnTo>
                  <a:lnTo>
                    <a:pt x="1346" y="1988"/>
                  </a:lnTo>
                  <a:lnTo>
                    <a:pt x="1350" y="1990"/>
                  </a:lnTo>
                  <a:lnTo>
                    <a:pt x="1355" y="1996"/>
                  </a:lnTo>
                  <a:lnTo>
                    <a:pt x="1357" y="2001"/>
                  </a:lnTo>
                  <a:lnTo>
                    <a:pt x="1357" y="2004"/>
                  </a:lnTo>
                  <a:lnTo>
                    <a:pt x="1356" y="2008"/>
                  </a:lnTo>
                  <a:lnTo>
                    <a:pt x="1354" y="2009"/>
                  </a:lnTo>
                  <a:lnTo>
                    <a:pt x="1352" y="2008"/>
                  </a:lnTo>
                  <a:lnTo>
                    <a:pt x="1349" y="2006"/>
                  </a:lnTo>
                  <a:lnTo>
                    <a:pt x="1346" y="2003"/>
                  </a:lnTo>
                  <a:lnTo>
                    <a:pt x="1341" y="1996"/>
                  </a:lnTo>
                  <a:lnTo>
                    <a:pt x="1337" y="1991"/>
                  </a:lnTo>
                  <a:close/>
                </a:path>
              </a:pathLst>
            </a:custGeom>
            <a:grpFill/>
            <a:ln w="9525">
              <a:solidFill>
                <a:schemeClr val="bg1"/>
              </a:solidFill>
              <a:round/>
              <a:headEnd/>
              <a:tailEnd/>
            </a:ln>
          </p:spPr>
          <p:txBody>
            <a:bodyPr/>
            <a:lstStyle/>
            <a:p>
              <a:endParaRPr lang="zh-CN" altLang="en-US"/>
            </a:p>
          </p:txBody>
        </p:sp>
        <p:sp>
          <p:nvSpPr>
            <p:cNvPr id="40" name="浙江">
              <a:extLst>
                <a:ext uri="{FF2B5EF4-FFF2-40B4-BE49-F238E27FC236}">
                  <a16:creationId xmlns:a16="http://schemas.microsoft.com/office/drawing/2014/main" xmlns="" id="{67715F40-6A6D-4B09-89BC-3B1608BF507A}"/>
                </a:ext>
              </a:extLst>
            </p:cNvPr>
            <p:cNvSpPr>
              <a:spLocks/>
            </p:cNvSpPr>
            <p:nvPr/>
          </p:nvSpPr>
          <p:spPr bwMode="auto">
            <a:xfrm>
              <a:off x="6540581" y="4591290"/>
              <a:ext cx="390530" cy="457224"/>
            </a:xfrm>
            <a:custGeom>
              <a:avLst/>
              <a:gdLst>
                <a:gd name="T0" fmla="*/ 882 w 1493"/>
                <a:gd name="T1" fmla="*/ 1623 h 1731"/>
                <a:gd name="T2" fmla="*/ 793 w 1493"/>
                <a:gd name="T3" fmla="*/ 1671 h 1731"/>
                <a:gd name="T4" fmla="*/ 704 w 1493"/>
                <a:gd name="T5" fmla="*/ 1615 h 1731"/>
                <a:gd name="T6" fmla="*/ 646 w 1493"/>
                <a:gd name="T7" fmla="*/ 1535 h 1731"/>
                <a:gd name="T8" fmla="*/ 577 w 1493"/>
                <a:gd name="T9" fmla="*/ 1610 h 1731"/>
                <a:gd name="T10" fmla="*/ 469 w 1493"/>
                <a:gd name="T11" fmla="*/ 1637 h 1731"/>
                <a:gd name="T12" fmla="*/ 395 w 1493"/>
                <a:gd name="T13" fmla="*/ 1604 h 1731"/>
                <a:gd name="T14" fmla="*/ 306 w 1493"/>
                <a:gd name="T15" fmla="*/ 1400 h 1731"/>
                <a:gd name="T16" fmla="*/ 299 w 1493"/>
                <a:gd name="T17" fmla="*/ 1296 h 1731"/>
                <a:gd name="T18" fmla="*/ 222 w 1493"/>
                <a:gd name="T19" fmla="*/ 1320 h 1731"/>
                <a:gd name="T20" fmla="*/ 189 w 1493"/>
                <a:gd name="T21" fmla="*/ 1250 h 1731"/>
                <a:gd name="T22" fmla="*/ 142 w 1493"/>
                <a:gd name="T23" fmla="*/ 1087 h 1731"/>
                <a:gd name="T24" fmla="*/ 79 w 1493"/>
                <a:gd name="T25" fmla="*/ 1019 h 1731"/>
                <a:gd name="T26" fmla="*/ 10 w 1493"/>
                <a:gd name="T27" fmla="*/ 914 h 1731"/>
                <a:gd name="T28" fmla="*/ 71 w 1493"/>
                <a:gd name="T29" fmla="*/ 824 h 1731"/>
                <a:gd name="T30" fmla="*/ 167 w 1493"/>
                <a:gd name="T31" fmla="*/ 751 h 1731"/>
                <a:gd name="T32" fmla="*/ 245 w 1493"/>
                <a:gd name="T33" fmla="*/ 672 h 1731"/>
                <a:gd name="T34" fmla="*/ 280 w 1493"/>
                <a:gd name="T35" fmla="*/ 515 h 1731"/>
                <a:gd name="T36" fmla="*/ 278 w 1493"/>
                <a:gd name="T37" fmla="*/ 430 h 1731"/>
                <a:gd name="T38" fmla="*/ 404 w 1493"/>
                <a:gd name="T39" fmla="*/ 411 h 1731"/>
                <a:gd name="T40" fmla="*/ 439 w 1493"/>
                <a:gd name="T41" fmla="*/ 312 h 1731"/>
                <a:gd name="T42" fmla="*/ 445 w 1493"/>
                <a:gd name="T43" fmla="*/ 233 h 1731"/>
                <a:gd name="T44" fmla="*/ 491 w 1493"/>
                <a:gd name="T45" fmla="*/ 183 h 1731"/>
                <a:gd name="T46" fmla="*/ 539 w 1493"/>
                <a:gd name="T47" fmla="*/ 10 h 1731"/>
                <a:gd name="T48" fmla="*/ 659 w 1493"/>
                <a:gd name="T49" fmla="*/ 60 h 1731"/>
                <a:gd name="T50" fmla="*/ 828 w 1493"/>
                <a:gd name="T51" fmla="*/ 128 h 1731"/>
                <a:gd name="T52" fmla="*/ 921 w 1493"/>
                <a:gd name="T53" fmla="*/ 73 h 1731"/>
                <a:gd name="T54" fmla="*/ 1020 w 1493"/>
                <a:gd name="T55" fmla="*/ 63 h 1731"/>
                <a:gd name="T56" fmla="*/ 1126 w 1493"/>
                <a:gd name="T57" fmla="*/ 156 h 1731"/>
                <a:gd name="T58" fmla="*/ 1026 w 1493"/>
                <a:gd name="T59" fmla="*/ 246 h 1731"/>
                <a:gd name="T60" fmla="*/ 907 w 1493"/>
                <a:gd name="T61" fmla="*/ 309 h 1731"/>
                <a:gd name="T62" fmla="*/ 793 w 1493"/>
                <a:gd name="T63" fmla="*/ 385 h 1731"/>
                <a:gd name="T64" fmla="*/ 906 w 1493"/>
                <a:gd name="T65" fmla="*/ 385 h 1731"/>
                <a:gd name="T66" fmla="*/ 1033 w 1493"/>
                <a:gd name="T67" fmla="*/ 401 h 1731"/>
                <a:gd name="T68" fmla="*/ 1208 w 1493"/>
                <a:gd name="T69" fmla="*/ 337 h 1731"/>
                <a:gd name="T70" fmla="*/ 1430 w 1493"/>
                <a:gd name="T71" fmla="*/ 474 h 1731"/>
                <a:gd name="T72" fmla="*/ 1423 w 1493"/>
                <a:gd name="T73" fmla="*/ 517 h 1731"/>
                <a:gd name="T74" fmla="*/ 1450 w 1493"/>
                <a:gd name="T75" fmla="*/ 599 h 1731"/>
                <a:gd name="T76" fmla="*/ 1314 w 1493"/>
                <a:gd name="T77" fmla="*/ 647 h 1731"/>
                <a:gd name="T78" fmla="*/ 1402 w 1493"/>
                <a:gd name="T79" fmla="*/ 650 h 1731"/>
                <a:gd name="T80" fmla="*/ 1452 w 1493"/>
                <a:gd name="T81" fmla="*/ 714 h 1731"/>
                <a:gd name="T82" fmla="*/ 1463 w 1493"/>
                <a:gd name="T83" fmla="*/ 763 h 1731"/>
                <a:gd name="T84" fmla="*/ 1391 w 1493"/>
                <a:gd name="T85" fmla="*/ 713 h 1731"/>
                <a:gd name="T86" fmla="*/ 1327 w 1493"/>
                <a:gd name="T87" fmla="*/ 773 h 1731"/>
                <a:gd name="T88" fmla="*/ 1313 w 1493"/>
                <a:gd name="T89" fmla="*/ 834 h 1731"/>
                <a:gd name="T90" fmla="*/ 1372 w 1493"/>
                <a:gd name="T91" fmla="*/ 912 h 1731"/>
                <a:gd name="T92" fmla="*/ 1330 w 1493"/>
                <a:gd name="T93" fmla="*/ 928 h 1731"/>
                <a:gd name="T94" fmla="*/ 1299 w 1493"/>
                <a:gd name="T95" fmla="*/ 1015 h 1731"/>
                <a:gd name="T96" fmla="*/ 1358 w 1493"/>
                <a:gd name="T97" fmla="*/ 1136 h 1731"/>
                <a:gd name="T98" fmla="*/ 1341 w 1493"/>
                <a:gd name="T99" fmla="*/ 1180 h 1731"/>
                <a:gd name="T100" fmla="*/ 1292 w 1493"/>
                <a:gd name="T101" fmla="*/ 1239 h 1731"/>
                <a:gd name="T102" fmla="*/ 1254 w 1493"/>
                <a:gd name="T103" fmla="*/ 1257 h 1731"/>
                <a:gd name="T104" fmla="*/ 1223 w 1493"/>
                <a:gd name="T105" fmla="*/ 1313 h 1731"/>
                <a:gd name="T106" fmla="*/ 1251 w 1493"/>
                <a:gd name="T107" fmla="*/ 1225 h 1731"/>
                <a:gd name="T108" fmla="*/ 1167 w 1493"/>
                <a:gd name="T109" fmla="*/ 1200 h 1731"/>
                <a:gd name="T110" fmla="*/ 1178 w 1493"/>
                <a:gd name="T111" fmla="*/ 1270 h 1731"/>
                <a:gd name="T112" fmla="*/ 1122 w 1493"/>
                <a:gd name="T113" fmla="*/ 1343 h 1731"/>
                <a:gd name="T114" fmla="*/ 1078 w 1493"/>
                <a:gd name="T115" fmla="*/ 1369 h 1731"/>
                <a:gd name="T116" fmla="*/ 1053 w 1493"/>
                <a:gd name="T117" fmla="*/ 1478 h 1731"/>
                <a:gd name="T118" fmla="*/ 1047 w 1493"/>
                <a:gd name="T119" fmla="*/ 1570 h 1731"/>
                <a:gd name="T120" fmla="*/ 1018 w 1493"/>
                <a:gd name="T121" fmla="*/ 1623 h 1731"/>
                <a:gd name="T122" fmla="*/ 1011 w 1493"/>
                <a:gd name="T123" fmla="*/ 1696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93" h="1731">
                  <a:moveTo>
                    <a:pt x="984" y="1731"/>
                  </a:moveTo>
                  <a:lnTo>
                    <a:pt x="980" y="1725"/>
                  </a:lnTo>
                  <a:lnTo>
                    <a:pt x="975" y="1721"/>
                  </a:lnTo>
                  <a:lnTo>
                    <a:pt x="971" y="1715"/>
                  </a:lnTo>
                  <a:lnTo>
                    <a:pt x="968" y="1710"/>
                  </a:lnTo>
                  <a:lnTo>
                    <a:pt x="963" y="1697"/>
                  </a:lnTo>
                  <a:lnTo>
                    <a:pt x="958" y="1681"/>
                  </a:lnTo>
                  <a:lnTo>
                    <a:pt x="954" y="1667"/>
                  </a:lnTo>
                  <a:lnTo>
                    <a:pt x="950" y="1656"/>
                  </a:lnTo>
                  <a:lnTo>
                    <a:pt x="946" y="1649"/>
                  </a:lnTo>
                  <a:lnTo>
                    <a:pt x="944" y="1642"/>
                  </a:lnTo>
                  <a:lnTo>
                    <a:pt x="942" y="1640"/>
                  </a:lnTo>
                  <a:lnTo>
                    <a:pt x="939" y="1637"/>
                  </a:lnTo>
                  <a:lnTo>
                    <a:pt x="936" y="1635"/>
                  </a:lnTo>
                  <a:lnTo>
                    <a:pt x="932" y="1634"/>
                  </a:lnTo>
                  <a:lnTo>
                    <a:pt x="924" y="1634"/>
                  </a:lnTo>
                  <a:lnTo>
                    <a:pt x="914" y="1631"/>
                  </a:lnTo>
                  <a:lnTo>
                    <a:pt x="905" y="1630"/>
                  </a:lnTo>
                  <a:lnTo>
                    <a:pt x="894" y="1626"/>
                  </a:lnTo>
                  <a:lnTo>
                    <a:pt x="888" y="1624"/>
                  </a:lnTo>
                  <a:lnTo>
                    <a:pt x="882" y="1623"/>
                  </a:lnTo>
                  <a:lnTo>
                    <a:pt x="876" y="1623"/>
                  </a:lnTo>
                  <a:lnTo>
                    <a:pt x="870" y="1624"/>
                  </a:lnTo>
                  <a:lnTo>
                    <a:pt x="866" y="1627"/>
                  </a:lnTo>
                  <a:lnTo>
                    <a:pt x="860" y="1630"/>
                  </a:lnTo>
                  <a:lnTo>
                    <a:pt x="856" y="1634"/>
                  </a:lnTo>
                  <a:lnTo>
                    <a:pt x="852" y="1639"/>
                  </a:lnTo>
                  <a:lnTo>
                    <a:pt x="845" y="1647"/>
                  </a:lnTo>
                  <a:lnTo>
                    <a:pt x="839" y="1653"/>
                  </a:lnTo>
                  <a:lnTo>
                    <a:pt x="836" y="1655"/>
                  </a:lnTo>
                  <a:lnTo>
                    <a:pt x="833" y="1656"/>
                  </a:lnTo>
                  <a:lnTo>
                    <a:pt x="831" y="1656"/>
                  </a:lnTo>
                  <a:lnTo>
                    <a:pt x="829" y="1655"/>
                  </a:lnTo>
                  <a:lnTo>
                    <a:pt x="825" y="1652"/>
                  </a:lnTo>
                  <a:lnTo>
                    <a:pt x="819" y="1648"/>
                  </a:lnTo>
                  <a:lnTo>
                    <a:pt x="817" y="1647"/>
                  </a:lnTo>
                  <a:lnTo>
                    <a:pt x="813" y="1646"/>
                  </a:lnTo>
                  <a:lnTo>
                    <a:pt x="810" y="1647"/>
                  </a:lnTo>
                  <a:lnTo>
                    <a:pt x="807" y="1649"/>
                  </a:lnTo>
                  <a:lnTo>
                    <a:pt x="801" y="1656"/>
                  </a:lnTo>
                  <a:lnTo>
                    <a:pt x="797" y="1664"/>
                  </a:lnTo>
                  <a:lnTo>
                    <a:pt x="793" y="1671"/>
                  </a:lnTo>
                  <a:lnTo>
                    <a:pt x="791" y="1675"/>
                  </a:lnTo>
                  <a:lnTo>
                    <a:pt x="787" y="1678"/>
                  </a:lnTo>
                  <a:lnTo>
                    <a:pt x="779" y="1679"/>
                  </a:lnTo>
                  <a:lnTo>
                    <a:pt x="769" y="1680"/>
                  </a:lnTo>
                  <a:lnTo>
                    <a:pt x="761" y="1680"/>
                  </a:lnTo>
                  <a:lnTo>
                    <a:pt x="750" y="1683"/>
                  </a:lnTo>
                  <a:lnTo>
                    <a:pt x="742" y="1686"/>
                  </a:lnTo>
                  <a:lnTo>
                    <a:pt x="737" y="1689"/>
                  </a:lnTo>
                  <a:lnTo>
                    <a:pt x="736" y="1689"/>
                  </a:lnTo>
                  <a:lnTo>
                    <a:pt x="736" y="1685"/>
                  </a:lnTo>
                  <a:lnTo>
                    <a:pt x="736" y="1679"/>
                  </a:lnTo>
                  <a:lnTo>
                    <a:pt x="731" y="1673"/>
                  </a:lnTo>
                  <a:lnTo>
                    <a:pt x="725" y="1666"/>
                  </a:lnTo>
                  <a:lnTo>
                    <a:pt x="716" y="1659"/>
                  </a:lnTo>
                  <a:lnTo>
                    <a:pt x="706" y="1653"/>
                  </a:lnTo>
                  <a:lnTo>
                    <a:pt x="705" y="1649"/>
                  </a:lnTo>
                  <a:lnTo>
                    <a:pt x="704" y="1646"/>
                  </a:lnTo>
                  <a:lnTo>
                    <a:pt x="703" y="1642"/>
                  </a:lnTo>
                  <a:lnTo>
                    <a:pt x="703" y="1637"/>
                  </a:lnTo>
                  <a:lnTo>
                    <a:pt x="704" y="1626"/>
                  </a:lnTo>
                  <a:lnTo>
                    <a:pt x="704" y="1615"/>
                  </a:lnTo>
                  <a:lnTo>
                    <a:pt x="704" y="1610"/>
                  </a:lnTo>
                  <a:lnTo>
                    <a:pt x="703" y="1607"/>
                  </a:lnTo>
                  <a:lnTo>
                    <a:pt x="702" y="1603"/>
                  </a:lnTo>
                  <a:lnTo>
                    <a:pt x="699" y="1599"/>
                  </a:lnTo>
                  <a:lnTo>
                    <a:pt x="696" y="1597"/>
                  </a:lnTo>
                  <a:lnTo>
                    <a:pt x="692" y="1596"/>
                  </a:lnTo>
                  <a:lnTo>
                    <a:pt x="687" y="1596"/>
                  </a:lnTo>
                  <a:lnTo>
                    <a:pt x="682" y="1595"/>
                  </a:lnTo>
                  <a:lnTo>
                    <a:pt x="681" y="1589"/>
                  </a:lnTo>
                  <a:lnTo>
                    <a:pt x="681" y="1577"/>
                  </a:lnTo>
                  <a:lnTo>
                    <a:pt x="675" y="1571"/>
                  </a:lnTo>
                  <a:lnTo>
                    <a:pt x="671" y="1567"/>
                  </a:lnTo>
                  <a:lnTo>
                    <a:pt x="669" y="1557"/>
                  </a:lnTo>
                  <a:lnTo>
                    <a:pt x="667" y="1541"/>
                  </a:lnTo>
                  <a:lnTo>
                    <a:pt x="666" y="1539"/>
                  </a:lnTo>
                  <a:lnTo>
                    <a:pt x="663" y="1536"/>
                  </a:lnTo>
                  <a:lnTo>
                    <a:pt x="662" y="1535"/>
                  </a:lnTo>
                  <a:lnTo>
                    <a:pt x="660" y="1534"/>
                  </a:lnTo>
                  <a:lnTo>
                    <a:pt x="654" y="1534"/>
                  </a:lnTo>
                  <a:lnTo>
                    <a:pt x="649" y="1534"/>
                  </a:lnTo>
                  <a:lnTo>
                    <a:pt x="646" y="1535"/>
                  </a:lnTo>
                  <a:lnTo>
                    <a:pt x="642" y="1538"/>
                  </a:lnTo>
                  <a:lnTo>
                    <a:pt x="637" y="1540"/>
                  </a:lnTo>
                  <a:lnTo>
                    <a:pt x="634" y="1542"/>
                  </a:lnTo>
                  <a:lnTo>
                    <a:pt x="629" y="1548"/>
                  </a:lnTo>
                  <a:lnTo>
                    <a:pt x="624" y="1555"/>
                  </a:lnTo>
                  <a:lnTo>
                    <a:pt x="622" y="1563"/>
                  </a:lnTo>
                  <a:lnTo>
                    <a:pt x="619" y="1571"/>
                  </a:lnTo>
                  <a:lnTo>
                    <a:pt x="616" y="1586"/>
                  </a:lnTo>
                  <a:lnTo>
                    <a:pt x="612" y="1598"/>
                  </a:lnTo>
                  <a:lnTo>
                    <a:pt x="611" y="1603"/>
                  </a:lnTo>
                  <a:lnTo>
                    <a:pt x="609" y="1607"/>
                  </a:lnTo>
                  <a:lnTo>
                    <a:pt x="606" y="1608"/>
                  </a:lnTo>
                  <a:lnTo>
                    <a:pt x="604" y="1609"/>
                  </a:lnTo>
                  <a:lnTo>
                    <a:pt x="602" y="1609"/>
                  </a:lnTo>
                  <a:lnTo>
                    <a:pt x="599" y="1608"/>
                  </a:lnTo>
                  <a:lnTo>
                    <a:pt x="596" y="1607"/>
                  </a:lnTo>
                  <a:lnTo>
                    <a:pt x="593" y="1604"/>
                  </a:lnTo>
                  <a:lnTo>
                    <a:pt x="590" y="1603"/>
                  </a:lnTo>
                  <a:lnTo>
                    <a:pt x="586" y="1604"/>
                  </a:lnTo>
                  <a:lnTo>
                    <a:pt x="581" y="1607"/>
                  </a:lnTo>
                  <a:lnTo>
                    <a:pt x="577" y="1610"/>
                  </a:lnTo>
                  <a:lnTo>
                    <a:pt x="567" y="1621"/>
                  </a:lnTo>
                  <a:lnTo>
                    <a:pt x="560" y="1631"/>
                  </a:lnTo>
                  <a:lnTo>
                    <a:pt x="554" y="1642"/>
                  </a:lnTo>
                  <a:lnTo>
                    <a:pt x="547" y="1652"/>
                  </a:lnTo>
                  <a:lnTo>
                    <a:pt x="542" y="1655"/>
                  </a:lnTo>
                  <a:lnTo>
                    <a:pt x="537" y="1659"/>
                  </a:lnTo>
                  <a:lnTo>
                    <a:pt x="533" y="1661"/>
                  </a:lnTo>
                  <a:lnTo>
                    <a:pt x="527" y="1664"/>
                  </a:lnTo>
                  <a:lnTo>
                    <a:pt x="515" y="1665"/>
                  </a:lnTo>
                  <a:lnTo>
                    <a:pt x="504" y="1666"/>
                  </a:lnTo>
                  <a:lnTo>
                    <a:pt x="499" y="1665"/>
                  </a:lnTo>
                  <a:lnTo>
                    <a:pt x="496" y="1664"/>
                  </a:lnTo>
                  <a:lnTo>
                    <a:pt x="493" y="1661"/>
                  </a:lnTo>
                  <a:lnTo>
                    <a:pt x="491" y="1659"/>
                  </a:lnTo>
                  <a:lnTo>
                    <a:pt x="491" y="1653"/>
                  </a:lnTo>
                  <a:lnTo>
                    <a:pt x="490" y="1649"/>
                  </a:lnTo>
                  <a:lnTo>
                    <a:pt x="488" y="1646"/>
                  </a:lnTo>
                  <a:lnTo>
                    <a:pt x="484" y="1642"/>
                  </a:lnTo>
                  <a:lnTo>
                    <a:pt x="480" y="1640"/>
                  </a:lnTo>
                  <a:lnTo>
                    <a:pt x="476" y="1639"/>
                  </a:lnTo>
                  <a:lnTo>
                    <a:pt x="469" y="1637"/>
                  </a:lnTo>
                  <a:lnTo>
                    <a:pt x="460" y="1637"/>
                  </a:lnTo>
                  <a:lnTo>
                    <a:pt x="444" y="1637"/>
                  </a:lnTo>
                  <a:lnTo>
                    <a:pt x="429" y="1640"/>
                  </a:lnTo>
                  <a:lnTo>
                    <a:pt x="416" y="1642"/>
                  </a:lnTo>
                  <a:lnTo>
                    <a:pt x="406" y="1645"/>
                  </a:lnTo>
                  <a:lnTo>
                    <a:pt x="401" y="1645"/>
                  </a:lnTo>
                  <a:lnTo>
                    <a:pt x="397" y="1645"/>
                  </a:lnTo>
                  <a:lnTo>
                    <a:pt x="392" y="1643"/>
                  </a:lnTo>
                  <a:lnTo>
                    <a:pt x="389" y="1640"/>
                  </a:lnTo>
                  <a:lnTo>
                    <a:pt x="385" y="1636"/>
                  </a:lnTo>
                  <a:lnTo>
                    <a:pt x="383" y="1633"/>
                  </a:lnTo>
                  <a:lnTo>
                    <a:pt x="382" y="1629"/>
                  </a:lnTo>
                  <a:lnTo>
                    <a:pt x="381" y="1626"/>
                  </a:lnTo>
                  <a:lnTo>
                    <a:pt x="382" y="1623"/>
                  </a:lnTo>
                  <a:lnTo>
                    <a:pt x="382" y="1620"/>
                  </a:lnTo>
                  <a:lnTo>
                    <a:pt x="384" y="1617"/>
                  </a:lnTo>
                  <a:lnTo>
                    <a:pt x="386" y="1615"/>
                  </a:lnTo>
                  <a:lnTo>
                    <a:pt x="391" y="1611"/>
                  </a:lnTo>
                  <a:lnTo>
                    <a:pt x="395" y="1608"/>
                  </a:lnTo>
                  <a:lnTo>
                    <a:pt x="395" y="1607"/>
                  </a:lnTo>
                  <a:lnTo>
                    <a:pt x="395" y="1604"/>
                  </a:lnTo>
                  <a:lnTo>
                    <a:pt x="395" y="1602"/>
                  </a:lnTo>
                  <a:lnTo>
                    <a:pt x="394" y="1598"/>
                  </a:lnTo>
                  <a:lnTo>
                    <a:pt x="390" y="1590"/>
                  </a:lnTo>
                  <a:lnTo>
                    <a:pt x="385" y="1579"/>
                  </a:lnTo>
                  <a:lnTo>
                    <a:pt x="381" y="1567"/>
                  </a:lnTo>
                  <a:lnTo>
                    <a:pt x="376" y="1553"/>
                  </a:lnTo>
                  <a:lnTo>
                    <a:pt x="371" y="1538"/>
                  </a:lnTo>
                  <a:lnTo>
                    <a:pt x="366" y="1521"/>
                  </a:lnTo>
                  <a:lnTo>
                    <a:pt x="362" y="1504"/>
                  </a:lnTo>
                  <a:lnTo>
                    <a:pt x="356" y="1490"/>
                  </a:lnTo>
                  <a:lnTo>
                    <a:pt x="348" y="1476"/>
                  </a:lnTo>
                  <a:lnTo>
                    <a:pt x="340" y="1465"/>
                  </a:lnTo>
                  <a:lnTo>
                    <a:pt x="332" y="1456"/>
                  </a:lnTo>
                  <a:lnTo>
                    <a:pt x="323" y="1447"/>
                  </a:lnTo>
                  <a:lnTo>
                    <a:pt x="319" y="1444"/>
                  </a:lnTo>
                  <a:lnTo>
                    <a:pt x="315" y="1439"/>
                  </a:lnTo>
                  <a:lnTo>
                    <a:pt x="312" y="1433"/>
                  </a:lnTo>
                  <a:lnTo>
                    <a:pt x="309" y="1428"/>
                  </a:lnTo>
                  <a:lnTo>
                    <a:pt x="307" y="1415"/>
                  </a:lnTo>
                  <a:lnTo>
                    <a:pt x="306" y="1404"/>
                  </a:lnTo>
                  <a:lnTo>
                    <a:pt x="306" y="1400"/>
                  </a:lnTo>
                  <a:lnTo>
                    <a:pt x="308" y="1395"/>
                  </a:lnTo>
                  <a:lnTo>
                    <a:pt x="310" y="1390"/>
                  </a:lnTo>
                  <a:lnTo>
                    <a:pt x="314" y="1387"/>
                  </a:lnTo>
                  <a:lnTo>
                    <a:pt x="322" y="1381"/>
                  </a:lnTo>
                  <a:lnTo>
                    <a:pt x="328" y="1374"/>
                  </a:lnTo>
                  <a:lnTo>
                    <a:pt x="331" y="1370"/>
                  </a:lnTo>
                  <a:lnTo>
                    <a:pt x="332" y="1365"/>
                  </a:lnTo>
                  <a:lnTo>
                    <a:pt x="331" y="1362"/>
                  </a:lnTo>
                  <a:lnTo>
                    <a:pt x="331" y="1358"/>
                  </a:lnTo>
                  <a:lnTo>
                    <a:pt x="327" y="1350"/>
                  </a:lnTo>
                  <a:lnTo>
                    <a:pt x="323" y="1344"/>
                  </a:lnTo>
                  <a:lnTo>
                    <a:pt x="321" y="1337"/>
                  </a:lnTo>
                  <a:lnTo>
                    <a:pt x="321" y="1328"/>
                  </a:lnTo>
                  <a:lnTo>
                    <a:pt x="321" y="1325"/>
                  </a:lnTo>
                  <a:lnTo>
                    <a:pt x="320" y="1320"/>
                  </a:lnTo>
                  <a:lnTo>
                    <a:pt x="319" y="1315"/>
                  </a:lnTo>
                  <a:lnTo>
                    <a:pt x="315" y="1309"/>
                  </a:lnTo>
                  <a:lnTo>
                    <a:pt x="312" y="1305"/>
                  </a:lnTo>
                  <a:lnTo>
                    <a:pt x="307" y="1301"/>
                  </a:lnTo>
                  <a:lnTo>
                    <a:pt x="303" y="1299"/>
                  </a:lnTo>
                  <a:lnTo>
                    <a:pt x="299" y="1296"/>
                  </a:lnTo>
                  <a:lnTo>
                    <a:pt x="294" y="1296"/>
                  </a:lnTo>
                  <a:lnTo>
                    <a:pt x="289" y="1297"/>
                  </a:lnTo>
                  <a:lnTo>
                    <a:pt x="284" y="1300"/>
                  </a:lnTo>
                  <a:lnTo>
                    <a:pt x="281" y="1305"/>
                  </a:lnTo>
                  <a:lnTo>
                    <a:pt x="272" y="1312"/>
                  </a:lnTo>
                  <a:lnTo>
                    <a:pt x="265" y="1317"/>
                  </a:lnTo>
                  <a:lnTo>
                    <a:pt x="263" y="1318"/>
                  </a:lnTo>
                  <a:lnTo>
                    <a:pt x="260" y="1318"/>
                  </a:lnTo>
                  <a:lnTo>
                    <a:pt x="258" y="1318"/>
                  </a:lnTo>
                  <a:lnTo>
                    <a:pt x="256" y="1317"/>
                  </a:lnTo>
                  <a:lnTo>
                    <a:pt x="253" y="1313"/>
                  </a:lnTo>
                  <a:lnTo>
                    <a:pt x="250" y="1309"/>
                  </a:lnTo>
                  <a:lnTo>
                    <a:pt x="247" y="1308"/>
                  </a:lnTo>
                  <a:lnTo>
                    <a:pt x="244" y="1307"/>
                  </a:lnTo>
                  <a:lnTo>
                    <a:pt x="240" y="1307"/>
                  </a:lnTo>
                  <a:lnTo>
                    <a:pt x="236" y="1308"/>
                  </a:lnTo>
                  <a:lnTo>
                    <a:pt x="231" y="1309"/>
                  </a:lnTo>
                  <a:lnTo>
                    <a:pt x="228" y="1312"/>
                  </a:lnTo>
                  <a:lnTo>
                    <a:pt x="226" y="1314"/>
                  </a:lnTo>
                  <a:lnTo>
                    <a:pt x="225" y="1318"/>
                  </a:lnTo>
                  <a:lnTo>
                    <a:pt x="222" y="1320"/>
                  </a:lnTo>
                  <a:lnTo>
                    <a:pt x="220" y="1322"/>
                  </a:lnTo>
                  <a:lnTo>
                    <a:pt x="215" y="1325"/>
                  </a:lnTo>
                  <a:lnTo>
                    <a:pt x="209" y="1326"/>
                  </a:lnTo>
                  <a:lnTo>
                    <a:pt x="202" y="1326"/>
                  </a:lnTo>
                  <a:lnTo>
                    <a:pt x="195" y="1325"/>
                  </a:lnTo>
                  <a:lnTo>
                    <a:pt x="190" y="1322"/>
                  </a:lnTo>
                  <a:lnTo>
                    <a:pt x="187" y="1320"/>
                  </a:lnTo>
                  <a:lnTo>
                    <a:pt x="183" y="1317"/>
                  </a:lnTo>
                  <a:lnTo>
                    <a:pt x="181" y="1314"/>
                  </a:lnTo>
                  <a:lnTo>
                    <a:pt x="182" y="1311"/>
                  </a:lnTo>
                  <a:lnTo>
                    <a:pt x="188" y="1305"/>
                  </a:lnTo>
                  <a:lnTo>
                    <a:pt x="190" y="1301"/>
                  </a:lnTo>
                  <a:lnTo>
                    <a:pt x="194" y="1297"/>
                  </a:lnTo>
                  <a:lnTo>
                    <a:pt x="195" y="1293"/>
                  </a:lnTo>
                  <a:lnTo>
                    <a:pt x="196" y="1288"/>
                  </a:lnTo>
                  <a:lnTo>
                    <a:pt x="197" y="1283"/>
                  </a:lnTo>
                  <a:lnTo>
                    <a:pt x="196" y="1277"/>
                  </a:lnTo>
                  <a:lnTo>
                    <a:pt x="196" y="1274"/>
                  </a:lnTo>
                  <a:lnTo>
                    <a:pt x="194" y="1269"/>
                  </a:lnTo>
                  <a:lnTo>
                    <a:pt x="192" y="1259"/>
                  </a:lnTo>
                  <a:lnTo>
                    <a:pt x="189" y="1250"/>
                  </a:lnTo>
                  <a:lnTo>
                    <a:pt x="188" y="1238"/>
                  </a:lnTo>
                  <a:lnTo>
                    <a:pt x="184" y="1225"/>
                  </a:lnTo>
                  <a:lnTo>
                    <a:pt x="183" y="1218"/>
                  </a:lnTo>
                  <a:lnTo>
                    <a:pt x="183" y="1212"/>
                  </a:lnTo>
                  <a:lnTo>
                    <a:pt x="182" y="1205"/>
                  </a:lnTo>
                  <a:lnTo>
                    <a:pt x="183" y="1199"/>
                  </a:lnTo>
                  <a:lnTo>
                    <a:pt x="187" y="1188"/>
                  </a:lnTo>
                  <a:lnTo>
                    <a:pt x="188" y="1177"/>
                  </a:lnTo>
                  <a:lnTo>
                    <a:pt x="188" y="1172"/>
                  </a:lnTo>
                  <a:lnTo>
                    <a:pt x="187" y="1167"/>
                  </a:lnTo>
                  <a:lnTo>
                    <a:pt x="184" y="1161"/>
                  </a:lnTo>
                  <a:lnTo>
                    <a:pt x="181" y="1155"/>
                  </a:lnTo>
                  <a:lnTo>
                    <a:pt x="171" y="1147"/>
                  </a:lnTo>
                  <a:lnTo>
                    <a:pt x="165" y="1139"/>
                  </a:lnTo>
                  <a:lnTo>
                    <a:pt x="163" y="1137"/>
                  </a:lnTo>
                  <a:lnTo>
                    <a:pt x="161" y="1132"/>
                  </a:lnTo>
                  <a:lnTo>
                    <a:pt x="158" y="1128"/>
                  </a:lnTo>
                  <a:lnTo>
                    <a:pt x="157" y="1122"/>
                  </a:lnTo>
                  <a:lnTo>
                    <a:pt x="152" y="1107"/>
                  </a:lnTo>
                  <a:lnTo>
                    <a:pt x="146" y="1093"/>
                  </a:lnTo>
                  <a:lnTo>
                    <a:pt x="142" y="1087"/>
                  </a:lnTo>
                  <a:lnTo>
                    <a:pt x="138" y="1081"/>
                  </a:lnTo>
                  <a:lnTo>
                    <a:pt x="133" y="1076"/>
                  </a:lnTo>
                  <a:lnTo>
                    <a:pt x="129" y="1073"/>
                  </a:lnTo>
                  <a:lnTo>
                    <a:pt x="119" y="1066"/>
                  </a:lnTo>
                  <a:lnTo>
                    <a:pt x="112" y="1057"/>
                  </a:lnTo>
                  <a:lnTo>
                    <a:pt x="107" y="1049"/>
                  </a:lnTo>
                  <a:lnTo>
                    <a:pt x="102" y="1042"/>
                  </a:lnTo>
                  <a:lnTo>
                    <a:pt x="100" y="1040"/>
                  </a:lnTo>
                  <a:lnTo>
                    <a:pt x="98" y="1037"/>
                  </a:lnTo>
                  <a:lnTo>
                    <a:pt x="95" y="1037"/>
                  </a:lnTo>
                  <a:lnTo>
                    <a:pt x="93" y="1036"/>
                  </a:lnTo>
                  <a:lnTo>
                    <a:pt x="89" y="1037"/>
                  </a:lnTo>
                  <a:lnTo>
                    <a:pt x="85" y="1040"/>
                  </a:lnTo>
                  <a:lnTo>
                    <a:pt x="82" y="1040"/>
                  </a:lnTo>
                  <a:lnTo>
                    <a:pt x="81" y="1040"/>
                  </a:lnTo>
                  <a:lnTo>
                    <a:pt x="80" y="1038"/>
                  </a:lnTo>
                  <a:lnTo>
                    <a:pt x="80" y="1036"/>
                  </a:lnTo>
                  <a:lnTo>
                    <a:pt x="80" y="1031"/>
                  </a:lnTo>
                  <a:lnTo>
                    <a:pt x="80" y="1025"/>
                  </a:lnTo>
                  <a:lnTo>
                    <a:pt x="80" y="1022"/>
                  </a:lnTo>
                  <a:lnTo>
                    <a:pt x="79" y="1019"/>
                  </a:lnTo>
                  <a:lnTo>
                    <a:pt x="76" y="1017"/>
                  </a:lnTo>
                  <a:lnTo>
                    <a:pt x="74" y="1016"/>
                  </a:lnTo>
                  <a:lnTo>
                    <a:pt x="68" y="1013"/>
                  </a:lnTo>
                  <a:lnTo>
                    <a:pt x="60" y="1011"/>
                  </a:lnTo>
                  <a:lnTo>
                    <a:pt x="54" y="1011"/>
                  </a:lnTo>
                  <a:lnTo>
                    <a:pt x="49" y="1010"/>
                  </a:lnTo>
                  <a:lnTo>
                    <a:pt x="43" y="1007"/>
                  </a:lnTo>
                  <a:lnTo>
                    <a:pt x="37" y="1005"/>
                  </a:lnTo>
                  <a:lnTo>
                    <a:pt x="31" y="1000"/>
                  </a:lnTo>
                  <a:lnTo>
                    <a:pt x="25" y="996"/>
                  </a:lnTo>
                  <a:lnTo>
                    <a:pt x="19" y="988"/>
                  </a:lnTo>
                  <a:lnTo>
                    <a:pt x="13" y="980"/>
                  </a:lnTo>
                  <a:lnTo>
                    <a:pt x="8" y="971"/>
                  </a:lnTo>
                  <a:lnTo>
                    <a:pt x="5" y="961"/>
                  </a:lnTo>
                  <a:lnTo>
                    <a:pt x="1" y="952"/>
                  </a:lnTo>
                  <a:lnTo>
                    <a:pt x="0" y="942"/>
                  </a:lnTo>
                  <a:lnTo>
                    <a:pt x="0" y="934"/>
                  </a:lnTo>
                  <a:lnTo>
                    <a:pt x="1" y="927"/>
                  </a:lnTo>
                  <a:lnTo>
                    <a:pt x="3" y="921"/>
                  </a:lnTo>
                  <a:lnTo>
                    <a:pt x="5" y="917"/>
                  </a:lnTo>
                  <a:lnTo>
                    <a:pt x="10" y="914"/>
                  </a:lnTo>
                  <a:lnTo>
                    <a:pt x="12" y="910"/>
                  </a:lnTo>
                  <a:lnTo>
                    <a:pt x="12" y="906"/>
                  </a:lnTo>
                  <a:lnTo>
                    <a:pt x="11" y="902"/>
                  </a:lnTo>
                  <a:lnTo>
                    <a:pt x="11" y="898"/>
                  </a:lnTo>
                  <a:lnTo>
                    <a:pt x="11" y="896"/>
                  </a:lnTo>
                  <a:lnTo>
                    <a:pt x="12" y="892"/>
                  </a:lnTo>
                  <a:lnTo>
                    <a:pt x="13" y="890"/>
                  </a:lnTo>
                  <a:lnTo>
                    <a:pt x="16" y="887"/>
                  </a:lnTo>
                  <a:lnTo>
                    <a:pt x="19" y="885"/>
                  </a:lnTo>
                  <a:lnTo>
                    <a:pt x="23" y="884"/>
                  </a:lnTo>
                  <a:lnTo>
                    <a:pt x="27" y="883"/>
                  </a:lnTo>
                  <a:lnTo>
                    <a:pt x="38" y="881"/>
                  </a:lnTo>
                  <a:lnTo>
                    <a:pt x="47" y="879"/>
                  </a:lnTo>
                  <a:lnTo>
                    <a:pt x="50" y="876"/>
                  </a:lnTo>
                  <a:lnTo>
                    <a:pt x="54" y="872"/>
                  </a:lnTo>
                  <a:lnTo>
                    <a:pt x="56" y="867"/>
                  </a:lnTo>
                  <a:lnTo>
                    <a:pt x="58" y="860"/>
                  </a:lnTo>
                  <a:lnTo>
                    <a:pt x="63" y="842"/>
                  </a:lnTo>
                  <a:lnTo>
                    <a:pt x="67" y="832"/>
                  </a:lnTo>
                  <a:lnTo>
                    <a:pt x="69" y="828"/>
                  </a:lnTo>
                  <a:lnTo>
                    <a:pt x="71" y="824"/>
                  </a:lnTo>
                  <a:lnTo>
                    <a:pt x="75" y="822"/>
                  </a:lnTo>
                  <a:lnTo>
                    <a:pt x="80" y="818"/>
                  </a:lnTo>
                  <a:lnTo>
                    <a:pt x="88" y="811"/>
                  </a:lnTo>
                  <a:lnTo>
                    <a:pt x="96" y="802"/>
                  </a:lnTo>
                  <a:lnTo>
                    <a:pt x="104" y="790"/>
                  </a:lnTo>
                  <a:lnTo>
                    <a:pt x="107" y="782"/>
                  </a:lnTo>
                  <a:lnTo>
                    <a:pt x="108" y="778"/>
                  </a:lnTo>
                  <a:lnTo>
                    <a:pt x="111" y="776"/>
                  </a:lnTo>
                  <a:lnTo>
                    <a:pt x="113" y="773"/>
                  </a:lnTo>
                  <a:lnTo>
                    <a:pt x="117" y="771"/>
                  </a:lnTo>
                  <a:lnTo>
                    <a:pt x="120" y="770"/>
                  </a:lnTo>
                  <a:lnTo>
                    <a:pt x="124" y="769"/>
                  </a:lnTo>
                  <a:lnTo>
                    <a:pt x="129" y="767"/>
                  </a:lnTo>
                  <a:lnTo>
                    <a:pt x="134" y="767"/>
                  </a:lnTo>
                  <a:lnTo>
                    <a:pt x="143" y="767"/>
                  </a:lnTo>
                  <a:lnTo>
                    <a:pt x="150" y="765"/>
                  </a:lnTo>
                  <a:lnTo>
                    <a:pt x="153" y="761"/>
                  </a:lnTo>
                  <a:lnTo>
                    <a:pt x="156" y="758"/>
                  </a:lnTo>
                  <a:lnTo>
                    <a:pt x="158" y="754"/>
                  </a:lnTo>
                  <a:lnTo>
                    <a:pt x="162" y="752"/>
                  </a:lnTo>
                  <a:lnTo>
                    <a:pt x="167" y="751"/>
                  </a:lnTo>
                  <a:lnTo>
                    <a:pt x="171" y="751"/>
                  </a:lnTo>
                  <a:lnTo>
                    <a:pt x="176" y="750"/>
                  </a:lnTo>
                  <a:lnTo>
                    <a:pt x="178" y="747"/>
                  </a:lnTo>
                  <a:lnTo>
                    <a:pt x="180" y="745"/>
                  </a:lnTo>
                  <a:lnTo>
                    <a:pt x="181" y="742"/>
                  </a:lnTo>
                  <a:lnTo>
                    <a:pt x="181" y="739"/>
                  </a:lnTo>
                  <a:lnTo>
                    <a:pt x="180" y="735"/>
                  </a:lnTo>
                  <a:lnTo>
                    <a:pt x="180" y="731"/>
                  </a:lnTo>
                  <a:lnTo>
                    <a:pt x="180" y="726"/>
                  </a:lnTo>
                  <a:lnTo>
                    <a:pt x="181" y="721"/>
                  </a:lnTo>
                  <a:lnTo>
                    <a:pt x="183" y="716"/>
                  </a:lnTo>
                  <a:lnTo>
                    <a:pt x="187" y="713"/>
                  </a:lnTo>
                  <a:lnTo>
                    <a:pt x="192" y="709"/>
                  </a:lnTo>
                  <a:lnTo>
                    <a:pt x="197" y="706"/>
                  </a:lnTo>
                  <a:lnTo>
                    <a:pt x="203" y="702"/>
                  </a:lnTo>
                  <a:lnTo>
                    <a:pt x="211" y="698"/>
                  </a:lnTo>
                  <a:lnTo>
                    <a:pt x="219" y="695"/>
                  </a:lnTo>
                  <a:lnTo>
                    <a:pt x="226" y="690"/>
                  </a:lnTo>
                  <a:lnTo>
                    <a:pt x="233" y="684"/>
                  </a:lnTo>
                  <a:lnTo>
                    <a:pt x="240" y="678"/>
                  </a:lnTo>
                  <a:lnTo>
                    <a:pt x="245" y="672"/>
                  </a:lnTo>
                  <a:lnTo>
                    <a:pt x="249" y="666"/>
                  </a:lnTo>
                  <a:lnTo>
                    <a:pt x="249" y="660"/>
                  </a:lnTo>
                  <a:lnTo>
                    <a:pt x="247" y="650"/>
                  </a:lnTo>
                  <a:lnTo>
                    <a:pt x="246" y="638"/>
                  </a:lnTo>
                  <a:lnTo>
                    <a:pt x="247" y="633"/>
                  </a:lnTo>
                  <a:lnTo>
                    <a:pt x="247" y="627"/>
                  </a:lnTo>
                  <a:lnTo>
                    <a:pt x="250" y="622"/>
                  </a:lnTo>
                  <a:lnTo>
                    <a:pt x="252" y="618"/>
                  </a:lnTo>
                  <a:lnTo>
                    <a:pt x="266" y="602"/>
                  </a:lnTo>
                  <a:lnTo>
                    <a:pt x="276" y="589"/>
                  </a:lnTo>
                  <a:lnTo>
                    <a:pt x="277" y="582"/>
                  </a:lnTo>
                  <a:lnTo>
                    <a:pt x="281" y="577"/>
                  </a:lnTo>
                  <a:lnTo>
                    <a:pt x="284" y="572"/>
                  </a:lnTo>
                  <a:lnTo>
                    <a:pt x="288" y="570"/>
                  </a:lnTo>
                  <a:lnTo>
                    <a:pt x="291" y="567"/>
                  </a:lnTo>
                  <a:lnTo>
                    <a:pt x="294" y="562"/>
                  </a:lnTo>
                  <a:lnTo>
                    <a:pt x="295" y="553"/>
                  </a:lnTo>
                  <a:lnTo>
                    <a:pt x="294" y="543"/>
                  </a:lnTo>
                  <a:lnTo>
                    <a:pt x="290" y="532"/>
                  </a:lnTo>
                  <a:lnTo>
                    <a:pt x="283" y="520"/>
                  </a:lnTo>
                  <a:lnTo>
                    <a:pt x="280" y="515"/>
                  </a:lnTo>
                  <a:lnTo>
                    <a:pt x="277" y="509"/>
                  </a:lnTo>
                  <a:lnTo>
                    <a:pt x="275" y="505"/>
                  </a:lnTo>
                  <a:lnTo>
                    <a:pt x="274" y="499"/>
                  </a:lnTo>
                  <a:lnTo>
                    <a:pt x="275" y="488"/>
                  </a:lnTo>
                  <a:lnTo>
                    <a:pt x="276" y="480"/>
                  </a:lnTo>
                  <a:lnTo>
                    <a:pt x="278" y="476"/>
                  </a:lnTo>
                  <a:lnTo>
                    <a:pt x="280" y="474"/>
                  </a:lnTo>
                  <a:lnTo>
                    <a:pt x="282" y="471"/>
                  </a:lnTo>
                  <a:lnTo>
                    <a:pt x="285" y="470"/>
                  </a:lnTo>
                  <a:lnTo>
                    <a:pt x="288" y="470"/>
                  </a:lnTo>
                  <a:lnTo>
                    <a:pt x="290" y="468"/>
                  </a:lnTo>
                  <a:lnTo>
                    <a:pt x="293" y="467"/>
                  </a:lnTo>
                  <a:lnTo>
                    <a:pt x="294" y="463"/>
                  </a:lnTo>
                  <a:lnTo>
                    <a:pt x="295" y="461"/>
                  </a:lnTo>
                  <a:lnTo>
                    <a:pt x="295" y="457"/>
                  </a:lnTo>
                  <a:lnTo>
                    <a:pt x="294" y="454"/>
                  </a:lnTo>
                  <a:lnTo>
                    <a:pt x="291" y="450"/>
                  </a:lnTo>
                  <a:lnTo>
                    <a:pt x="287" y="444"/>
                  </a:lnTo>
                  <a:lnTo>
                    <a:pt x="282" y="437"/>
                  </a:lnTo>
                  <a:lnTo>
                    <a:pt x="280" y="433"/>
                  </a:lnTo>
                  <a:lnTo>
                    <a:pt x="278" y="430"/>
                  </a:lnTo>
                  <a:lnTo>
                    <a:pt x="278" y="424"/>
                  </a:lnTo>
                  <a:lnTo>
                    <a:pt x="278" y="419"/>
                  </a:lnTo>
                  <a:lnTo>
                    <a:pt x="280" y="412"/>
                  </a:lnTo>
                  <a:lnTo>
                    <a:pt x="282" y="406"/>
                  </a:lnTo>
                  <a:lnTo>
                    <a:pt x="284" y="401"/>
                  </a:lnTo>
                  <a:lnTo>
                    <a:pt x="289" y="397"/>
                  </a:lnTo>
                  <a:lnTo>
                    <a:pt x="294" y="393"/>
                  </a:lnTo>
                  <a:lnTo>
                    <a:pt x="300" y="391"/>
                  </a:lnTo>
                  <a:lnTo>
                    <a:pt x="304" y="389"/>
                  </a:lnTo>
                  <a:lnTo>
                    <a:pt x="310" y="392"/>
                  </a:lnTo>
                  <a:lnTo>
                    <a:pt x="321" y="397"/>
                  </a:lnTo>
                  <a:lnTo>
                    <a:pt x="332" y="400"/>
                  </a:lnTo>
                  <a:lnTo>
                    <a:pt x="341" y="401"/>
                  </a:lnTo>
                  <a:lnTo>
                    <a:pt x="351" y="401"/>
                  </a:lnTo>
                  <a:lnTo>
                    <a:pt x="360" y="400"/>
                  </a:lnTo>
                  <a:lnTo>
                    <a:pt x="370" y="400"/>
                  </a:lnTo>
                  <a:lnTo>
                    <a:pt x="378" y="402"/>
                  </a:lnTo>
                  <a:lnTo>
                    <a:pt x="386" y="406"/>
                  </a:lnTo>
                  <a:lnTo>
                    <a:pt x="395" y="410"/>
                  </a:lnTo>
                  <a:lnTo>
                    <a:pt x="401" y="411"/>
                  </a:lnTo>
                  <a:lnTo>
                    <a:pt x="404" y="411"/>
                  </a:lnTo>
                  <a:lnTo>
                    <a:pt x="407" y="410"/>
                  </a:lnTo>
                  <a:lnTo>
                    <a:pt x="409" y="406"/>
                  </a:lnTo>
                  <a:lnTo>
                    <a:pt x="411" y="401"/>
                  </a:lnTo>
                  <a:lnTo>
                    <a:pt x="414" y="393"/>
                  </a:lnTo>
                  <a:lnTo>
                    <a:pt x="417" y="385"/>
                  </a:lnTo>
                  <a:lnTo>
                    <a:pt x="421" y="382"/>
                  </a:lnTo>
                  <a:lnTo>
                    <a:pt x="425" y="380"/>
                  </a:lnTo>
                  <a:lnTo>
                    <a:pt x="430" y="378"/>
                  </a:lnTo>
                  <a:lnTo>
                    <a:pt x="436" y="376"/>
                  </a:lnTo>
                  <a:lnTo>
                    <a:pt x="448" y="373"/>
                  </a:lnTo>
                  <a:lnTo>
                    <a:pt x="455" y="370"/>
                  </a:lnTo>
                  <a:lnTo>
                    <a:pt x="457" y="368"/>
                  </a:lnTo>
                  <a:lnTo>
                    <a:pt x="457" y="366"/>
                  </a:lnTo>
                  <a:lnTo>
                    <a:pt x="457" y="362"/>
                  </a:lnTo>
                  <a:lnTo>
                    <a:pt x="457" y="357"/>
                  </a:lnTo>
                  <a:lnTo>
                    <a:pt x="454" y="344"/>
                  </a:lnTo>
                  <a:lnTo>
                    <a:pt x="451" y="331"/>
                  </a:lnTo>
                  <a:lnTo>
                    <a:pt x="448" y="324"/>
                  </a:lnTo>
                  <a:lnTo>
                    <a:pt x="446" y="319"/>
                  </a:lnTo>
                  <a:lnTo>
                    <a:pt x="442" y="315"/>
                  </a:lnTo>
                  <a:lnTo>
                    <a:pt x="439" y="312"/>
                  </a:lnTo>
                  <a:lnTo>
                    <a:pt x="421" y="306"/>
                  </a:lnTo>
                  <a:lnTo>
                    <a:pt x="406" y="300"/>
                  </a:lnTo>
                  <a:lnTo>
                    <a:pt x="402" y="297"/>
                  </a:lnTo>
                  <a:lnTo>
                    <a:pt x="400" y="291"/>
                  </a:lnTo>
                  <a:lnTo>
                    <a:pt x="397" y="285"/>
                  </a:lnTo>
                  <a:lnTo>
                    <a:pt x="396" y="279"/>
                  </a:lnTo>
                  <a:lnTo>
                    <a:pt x="396" y="272"/>
                  </a:lnTo>
                  <a:lnTo>
                    <a:pt x="397" y="267"/>
                  </a:lnTo>
                  <a:lnTo>
                    <a:pt x="397" y="265"/>
                  </a:lnTo>
                  <a:lnTo>
                    <a:pt x="400" y="263"/>
                  </a:lnTo>
                  <a:lnTo>
                    <a:pt x="401" y="262"/>
                  </a:lnTo>
                  <a:lnTo>
                    <a:pt x="403" y="261"/>
                  </a:lnTo>
                  <a:lnTo>
                    <a:pt x="411" y="260"/>
                  </a:lnTo>
                  <a:lnTo>
                    <a:pt x="421" y="259"/>
                  </a:lnTo>
                  <a:lnTo>
                    <a:pt x="425" y="257"/>
                  </a:lnTo>
                  <a:lnTo>
                    <a:pt x="428" y="255"/>
                  </a:lnTo>
                  <a:lnTo>
                    <a:pt x="432" y="252"/>
                  </a:lnTo>
                  <a:lnTo>
                    <a:pt x="434" y="248"/>
                  </a:lnTo>
                  <a:lnTo>
                    <a:pt x="438" y="240"/>
                  </a:lnTo>
                  <a:lnTo>
                    <a:pt x="441" y="234"/>
                  </a:lnTo>
                  <a:lnTo>
                    <a:pt x="445" y="233"/>
                  </a:lnTo>
                  <a:lnTo>
                    <a:pt x="447" y="233"/>
                  </a:lnTo>
                  <a:lnTo>
                    <a:pt x="451" y="234"/>
                  </a:lnTo>
                  <a:lnTo>
                    <a:pt x="455" y="236"/>
                  </a:lnTo>
                  <a:lnTo>
                    <a:pt x="459" y="240"/>
                  </a:lnTo>
                  <a:lnTo>
                    <a:pt x="463" y="241"/>
                  </a:lnTo>
                  <a:lnTo>
                    <a:pt x="466" y="242"/>
                  </a:lnTo>
                  <a:lnTo>
                    <a:pt x="470" y="242"/>
                  </a:lnTo>
                  <a:lnTo>
                    <a:pt x="472" y="241"/>
                  </a:lnTo>
                  <a:lnTo>
                    <a:pt x="474" y="240"/>
                  </a:lnTo>
                  <a:lnTo>
                    <a:pt x="476" y="237"/>
                  </a:lnTo>
                  <a:lnTo>
                    <a:pt x="478" y="235"/>
                  </a:lnTo>
                  <a:lnTo>
                    <a:pt x="483" y="228"/>
                  </a:lnTo>
                  <a:lnTo>
                    <a:pt x="485" y="219"/>
                  </a:lnTo>
                  <a:lnTo>
                    <a:pt x="485" y="211"/>
                  </a:lnTo>
                  <a:lnTo>
                    <a:pt x="485" y="203"/>
                  </a:lnTo>
                  <a:lnTo>
                    <a:pt x="483" y="196"/>
                  </a:lnTo>
                  <a:lnTo>
                    <a:pt x="482" y="189"/>
                  </a:lnTo>
                  <a:lnTo>
                    <a:pt x="483" y="186"/>
                  </a:lnTo>
                  <a:lnTo>
                    <a:pt x="484" y="184"/>
                  </a:lnTo>
                  <a:lnTo>
                    <a:pt x="486" y="183"/>
                  </a:lnTo>
                  <a:lnTo>
                    <a:pt x="491" y="183"/>
                  </a:lnTo>
                  <a:lnTo>
                    <a:pt x="495" y="181"/>
                  </a:lnTo>
                  <a:lnTo>
                    <a:pt x="498" y="181"/>
                  </a:lnTo>
                  <a:lnTo>
                    <a:pt x="502" y="179"/>
                  </a:lnTo>
                  <a:lnTo>
                    <a:pt x="503" y="177"/>
                  </a:lnTo>
                  <a:lnTo>
                    <a:pt x="507" y="170"/>
                  </a:lnTo>
                  <a:lnTo>
                    <a:pt x="507" y="160"/>
                  </a:lnTo>
                  <a:lnTo>
                    <a:pt x="507" y="147"/>
                  </a:lnTo>
                  <a:lnTo>
                    <a:pt x="507" y="133"/>
                  </a:lnTo>
                  <a:lnTo>
                    <a:pt x="508" y="118"/>
                  </a:lnTo>
                  <a:lnTo>
                    <a:pt x="510" y="108"/>
                  </a:lnTo>
                  <a:lnTo>
                    <a:pt x="515" y="97"/>
                  </a:lnTo>
                  <a:lnTo>
                    <a:pt x="518" y="83"/>
                  </a:lnTo>
                  <a:lnTo>
                    <a:pt x="522" y="68"/>
                  </a:lnTo>
                  <a:lnTo>
                    <a:pt x="523" y="57"/>
                  </a:lnTo>
                  <a:lnTo>
                    <a:pt x="523" y="42"/>
                  </a:lnTo>
                  <a:lnTo>
                    <a:pt x="521" y="30"/>
                  </a:lnTo>
                  <a:lnTo>
                    <a:pt x="521" y="27"/>
                  </a:lnTo>
                  <a:lnTo>
                    <a:pt x="523" y="23"/>
                  </a:lnTo>
                  <a:lnTo>
                    <a:pt x="527" y="19"/>
                  </a:lnTo>
                  <a:lnTo>
                    <a:pt x="533" y="15"/>
                  </a:lnTo>
                  <a:lnTo>
                    <a:pt x="539" y="10"/>
                  </a:lnTo>
                  <a:lnTo>
                    <a:pt x="548" y="5"/>
                  </a:lnTo>
                  <a:lnTo>
                    <a:pt x="553" y="4"/>
                  </a:lnTo>
                  <a:lnTo>
                    <a:pt x="558" y="2"/>
                  </a:lnTo>
                  <a:lnTo>
                    <a:pt x="564" y="2"/>
                  </a:lnTo>
                  <a:lnTo>
                    <a:pt x="571" y="1"/>
                  </a:lnTo>
                  <a:lnTo>
                    <a:pt x="585" y="1"/>
                  </a:lnTo>
                  <a:lnTo>
                    <a:pt x="598" y="1"/>
                  </a:lnTo>
                  <a:lnTo>
                    <a:pt x="610" y="0"/>
                  </a:lnTo>
                  <a:lnTo>
                    <a:pt x="618" y="0"/>
                  </a:lnTo>
                  <a:lnTo>
                    <a:pt x="622" y="1"/>
                  </a:lnTo>
                  <a:lnTo>
                    <a:pt x="624" y="2"/>
                  </a:lnTo>
                  <a:lnTo>
                    <a:pt x="628" y="4"/>
                  </a:lnTo>
                  <a:lnTo>
                    <a:pt x="631" y="8"/>
                  </a:lnTo>
                  <a:lnTo>
                    <a:pt x="635" y="13"/>
                  </a:lnTo>
                  <a:lnTo>
                    <a:pt x="637" y="19"/>
                  </a:lnTo>
                  <a:lnTo>
                    <a:pt x="640" y="25"/>
                  </a:lnTo>
                  <a:lnTo>
                    <a:pt x="642" y="30"/>
                  </a:lnTo>
                  <a:lnTo>
                    <a:pt x="644" y="38"/>
                  </a:lnTo>
                  <a:lnTo>
                    <a:pt x="648" y="45"/>
                  </a:lnTo>
                  <a:lnTo>
                    <a:pt x="653" y="53"/>
                  </a:lnTo>
                  <a:lnTo>
                    <a:pt x="659" y="60"/>
                  </a:lnTo>
                  <a:lnTo>
                    <a:pt x="665" y="67"/>
                  </a:lnTo>
                  <a:lnTo>
                    <a:pt x="672" y="74"/>
                  </a:lnTo>
                  <a:lnTo>
                    <a:pt x="679" y="79"/>
                  </a:lnTo>
                  <a:lnTo>
                    <a:pt x="686" y="83"/>
                  </a:lnTo>
                  <a:lnTo>
                    <a:pt x="703" y="88"/>
                  </a:lnTo>
                  <a:lnTo>
                    <a:pt x="721" y="91"/>
                  </a:lnTo>
                  <a:lnTo>
                    <a:pt x="730" y="92"/>
                  </a:lnTo>
                  <a:lnTo>
                    <a:pt x="740" y="92"/>
                  </a:lnTo>
                  <a:lnTo>
                    <a:pt x="748" y="91"/>
                  </a:lnTo>
                  <a:lnTo>
                    <a:pt x="756" y="90"/>
                  </a:lnTo>
                  <a:lnTo>
                    <a:pt x="769" y="89"/>
                  </a:lnTo>
                  <a:lnTo>
                    <a:pt x="782" y="88"/>
                  </a:lnTo>
                  <a:lnTo>
                    <a:pt x="788" y="88"/>
                  </a:lnTo>
                  <a:lnTo>
                    <a:pt x="794" y="88"/>
                  </a:lnTo>
                  <a:lnTo>
                    <a:pt x="800" y="90"/>
                  </a:lnTo>
                  <a:lnTo>
                    <a:pt x="806" y="91"/>
                  </a:lnTo>
                  <a:lnTo>
                    <a:pt x="811" y="96"/>
                  </a:lnTo>
                  <a:lnTo>
                    <a:pt x="816" y="101"/>
                  </a:lnTo>
                  <a:lnTo>
                    <a:pt x="819" y="107"/>
                  </a:lnTo>
                  <a:lnTo>
                    <a:pt x="823" y="114"/>
                  </a:lnTo>
                  <a:lnTo>
                    <a:pt x="828" y="128"/>
                  </a:lnTo>
                  <a:lnTo>
                    <a:pt x="832" y="141"/>
                  </a:lnTo>
                  <a:lnTo>
                    <a:pt x="835" y="145"/>
                  </a:lnTo>
                  <a:lnTo>
                    <a:pt x="838" y="147"/>
                  </a:lnTo>
                  <a:lnTo>
                    <a:pt x="842" y="148"/>
                  </a:lnTo>
                  <a:lnTo>
                    <a:pt x="847" y="148"/>
                  </a:lnTo>
                  <a:lnTo>
                    <a:pt x="851" y="147"/>
                  </a:lnTo>
                  <a:lnTo>
                    <a:pt x="856" y="145"/>
                  </a:lnTo>
                  <a:lnTo>
                    <a:pt x="860" y="140"/>
                  </a:lnTo>
                  <a:lnTo>
                    <a:pt x="863" y="135"/>
                  </a:lnTo>
                  <a:lnTo>
                    <a:pt x="869" y="126"/>
                  </a:lnTo>
                  <a:lnTo>
                    <a:pt x="875" y="118"/>
                  </a:lnTo>
                  <a:lnTo>
                    <a:pt x="883" y="114"/>
                  </a:lnTo>
                  <a:lnTo>
                    <a:pt x="895" y="108"/>
                  </a:lnTo>
                  <a:lnTo>
                    <a:pt x="901" y="104"/>
                  </a:lnTo>
                  <a:lnTo>
                    <a:pt x="907" y="99"/>
                  </a:lnTo>
                  <a:lnTo>
                    <a:pt x="913" y="96"/>
                  </a:lnTo>
                  <a:lnTo>
                    <a:pt x="917" y="91"/>
                  </a:lnTo>
                  <a:lnTo>
                    <a:pt x="919" y="86"/>
                  </a:lnTo>
                  <a:lnTo>
                    <a:pt x="921" y="82"/>
                  </a:lnTo>
                  <a:lnTo>
                    <a:pt x="923" y="77"/>
                  </a:lnTo>
                  <a:lnTo>
                    <a:pt x="921" y="73"/>
                  </a:lnTo>
                  <a:lnTo>
                    <a:pt x="920" y="70"/>
                  </a:lnTo>
                  <a:lnTo>
                    <a:pt x="920" y="65"/>
                  </a:lnTo>
                  <a:lnTo>
                    <a:pt x="920" y="60"/>
                  </a:lnTo>
                  <a:lnTo>
                    <a:pt x="921" y="57"/>
                  </a:lnTo>
                  <a:lnTo>
                    <a:pt x="924" y="52"/>
                  </a:lnTo>
                  <a:lnTo>
                    <a:pt x="927" y="48"/>
                  </a:lnTo>
                  <a:lnTo>
                    <a:pt x="931" y="44"/>
                  </a:lnTo>
                  <a:lnTo>
                    <a:pt x="936" y="41"/>
                  </a:lnTo>
                  <a:lnTo>
                    <a:pt x="948" y="35"/>
                  </a:lnTo>
                  <a:lnTo>
                    <a:pt x="963" y="30"/>
                  </a:lnTo>
                  <a:lnTo>
                    <a:pt x="977" y="27"/>
                  </a:lnTo>
                  <a:lnTo>
                    <a:pt x="989" y="25"/>
                  </a:lnTo>
                  <a:lnTo>
                    <a:pt x="994" y="23"/>
                  </a:lnTo>
                  <a:lnTo>
                    <a:pt x="999" y="23"/>
                  </a:lnTo>
                  <a:lnTo>
                    <a:pt x="1003" y="25"/>
                  </a:lnTo>
                  <a:lnTo>
                    <a:pt x="1008" y="26"/>
                  </a:lnTo>
                  <a:lnTo>
                    <a:pt x="1012" y="29"/>
                  </a:lnTo>
                  <a:lnTo>
                    <a:pt x="1015" y="33"/>
                  </a:lnTo>
                  <a:lnTo>
                    <a:pt x="1018" y="39"/>
                  </a:lnTo>
                  <a:lnTo>
                    <a:pt x="1019" y="46"/>
                  </a:lnTo>
                  <a:lnTo>
                    <a:pt x="1020" y="63"/>
                  </a:lnTo>
                  <a:lnTo>
                    <a:pt x="1021" y="78"/>
                  </a:lnTo>
                  <a:lnTo>
                    <a:pt x="1021" y="86"/>
                  </a:lnTo>
                  <a:lnTo>
                    <a:pt x="1022" y="92"/>
                  </a:lnTo>
                  <a:lnTo>
                    <a:pt x="1024" y="98"/>
                  </a:lnTo>
                  <a:lnTo>
                    <a:pt x="1025" y="102"/>
                  </a:lnTo>
                  <a:lnTo>
                    <a:pt x="1028" y="105"/>
                  </a:lnTo>
                  <a:lnTo>
                    <a:pt x="1034" y="108"/>
                  </a:lnTo>
                  <a:lnTo>
                    <a:pt x="1040" y="111"/>
                  </a:lnTo>
                  <a:lnTo>
                    <a:pt x="1049" y="112"/>
                  </a:lnTo>
                  <a:lnTo>
                    <a:pt x="1058" y="115"/>
                  </a:lnTo>
                  <a:lnTo>
                    <a:pt x="1068" y="116"/>
                  </a:lnTo>
                  <a:lnTo>
                    <a:pt x="1076" y="116"/>
                  </a:lnTo>
                  <a:lnTo>
                    <a:pt x="1085" y="116"/>
                  </a:lnTo>
                  <a:lnTo>
                    <a:pt x="1094" y="116"/>
                  </a:lnTo>
                  <a:lnTo>
                    <a:pt x="1102" y="117"/>
                  </a:lnTo>
                  <a:lnTo>
                    <a:pt x="1108" y="120"/>
                  </a:lnTo>
                  <a:lnTo>
                    <a:pt x="1114" y="123"/>
                  </a:lnTo>
                  <a:lnTo>
                    <a:pt x="1120" y="136"/>
                  </a:lnTo>
                  <a:lnTo>
                    <a:pt x="1127" y="155"/>
                  </a:lnTo>
                  <a:lnTo>
                    <a:pt x="1127" y="156"/>
                  </a:lnTo>
                  <a:lnTo>
                    <a:pt x="1126" y="156"/>
                  </a:lnTo>
                  <a:lnTo>
                    <a:pt x="1115" y="161"/>
                  </a:lnTo>
                  <a:lnTo>
                    <a:pt x="1104" y="170"/>
                  </a:lnTo>
                  <a:lnTo>
                    <a:pt x="1100" y="174"/>
                  </a:lnTo>
                  <a:lnTo>
                    <a:pt x="1096" y="179"/>
                  </a:lnTo>
                  <a:lnTo>
                    <a:pt x="1094" y="183"/>
                  </a:lnTo>
                  <a:lnTo>
                    <a:pt x="1093" y="186"/>
                  </a:lnTo>
                  <a:lnTo>
                    <a:pt x="1091" y="193"/>
                  </a:lnTo>
                  <a:lnTo>
                    <a:pt x="1089" y="199"/>
                  </a:lnTo>
                  <a:lnTo>
                    <a:pt x="1087" y="202"/>
                  </a:lnTo>
                  <a:lnTo>
                    <a:pt x="1083" y="204"/>
                  </a:lnTo>
                  <a:lnTo>
                    <a:pt x="1080" y="205"/>
                  </a:lnTo>
                  <a:lnTo>
                    <a:pt x="1076" y="205"/>
                  </a:lnTo>
                  <a:lnTo>
                    <a:pt x="1065" y="206"/>
                  </a:lnTo>
                  <a:lnTo>
                    <a:pt x="1055" y="209"/>
                  </a:lnTo>
                  <a:lnTo>
                    <a:pt x="1049" y="211"/>
                  </a:lnTo>
                  <a:lnTo>
                    <a:pt x="1044" y="215"/>
                  </a:lnTo>
                  <a:lnTo>
                    <a:pt x="1038" y="218"/>
                  </a:lnTo>
                  <a:lnTo>
                    <a:pt x="1033" y="224"/>
                  </a:lnTo>
                  <a:lnTo>
                    <a:pt x="1030" y="230"/>
                  </a:lnTo>
                  <a:lnTo>
                    <a:pt x="1027" y="237"/>
                  </a:lnTo>
                  <a:lnTo>
                    <a:pt x="1026" y="246"/>
                  </a:lnTo>
                  <a:lnTo>
                    <a:pt x="1025" y="255"/>
                  </a:lnTo>
                  <a:lnTo>
                    <a:pt x="1025" y="272"/>
                  </a:lnTo>
                  <a:lnTo>
                    <a:pt x="1026" y="284"/>
                  </a:lnTo>
                  <a:lnTo>
                    <a:pt x="1025" y="288"/>
                  </a:lnTo>
                  <a:lnTo>
                    <a:pt x="1022" y="293"/>
                  </a:lnTo>
                  <a:lnTo>
                    <a:pt x="1019" y="298"/>
                  </a:lnTo>
                  <a:lnTo>
                    <a:pt x="1014" y="303"/>
                  </a:lnTo>
                  <a:lnTo>
                    <a:pt x="1002" y="311"/>
                  </a:lnTo>
                  <a:lnTo>
                    <a:pt x="989" y="319"/>
                  </a:lnTo>
                  <a:lnTo>
                    <a:pt x="983" y="323"/>
                  </a:lnTo>
                  <a:lnTo>
                    <a:pt x="977" y="325"/>
                  </a:lnTo>
                  <a:lnTo>
                    <a:pt x="971" y="328"/>
                  </a:lnTo>
                  <a:lnTo>
                    <a:pt x="967" y="329"/>
                  </a:lnTo>
                  <a:lnTo>
                    <a:pt x="962" y="329"/>
                  </a:lnTo>
                  <a:lnTo>
                    <a:pt x="957" y="328"/>
                  </a:lnTo>
                  <a:lnTo>
                    <a:pt x="952" y="325"/>
                  </a:lnTo>
                  <a:lnTo>
                    <a:pt x="948" y="322"/>
                  </a:lnTo>
                  <a:lnTo>
                    <a:pt x="940" y="316"/>
                  </a:lnTo>
                  <a:lnTo>
                    <a:pt x="931" y="312"/>
                  </a:lnTo>
                  <a:lnTo>
                    <a:pt x="919" y="310"/>
                  </a:lnTo>
                  <a:lnTo>
                    <a:pt x="907" y="309"/>
                  </a:lnTo>
                  <a:lnTo>
                    <a:pt x="893" y="310"/>
                  </a:lnTo>
                  <a:lnTo>
                    <a:pt x="879" y="311"/>
                  </a:lnTo>
                  <a:lnTo>
                    <a:pt x="866" y="312"/>
                  </a:lnTo>
                  <a:lnTo>
                    <a:pt x="852" y="317"/>
                  </a:lnTo>
                  <a:lnTo>
                    <a:pt x="847" y="319"/>
                  </a:lnTo>
                  <a:lnTo>
                    <a:pt x="841" y="323"/>
                  </a:lnTo>
                  <a:lnTo>
                    <a:pt x="835" y="326"/>
                  </a:lnTo>
                  <a:lnTo>
                    <a:pt x="830" y="331"/>
                  </a:lnTo>
                  <a:lnTo>
                    <a:pt x="823" y="342"/>
                  </a:lnTo>
                  <a:lnTo>
                    <a:pt x="817" y="353"/>
                  </a:lnTo>
                  <a:lnTo>
                    <a:pt x="813" y="359"/>
                  </a:lnTo>
                  <a:lnTo>
                    <a:pt x="808" y="364"/>
                  </a:lnTo>
                  <a:lnTo>
                    <a:pt x="801" y="370"/>
                  </a:lnTo>
                  <a:lnTo>
                    <a:pt x="792" y="376"/>
                  </a:lnTo>
                  <a:lnTo>
                    <a:pt x="784" y="381"/>
                  </a:lnTo>
                  <a:lnTo>
                    <a:pt x="780" y="385"/>
                  </a:lnTo>
                  <a:lnTo>
                    <a:pt x="780" y="386"/>
                  </a:lnTo>
                  <a:lnTo>
                    <a:pt x="780" y="386"/>
                  </a:lnTo>
                  <a:lnTo>
                    <a:pt x="781" y="386"/>
                  </a:lnTo>
                  <a:lnTo>
                    <a:pt x="782" y="387"/>
                  </a:lnTo>
                  <a:lnTo>
                    <a:pt x="793" y="385"/>
                  </a:lnTo>
                  <a:lnTo>
                    <a:pt x="805" y="381"/>
                  </a:lnTo>
                  <a:lnTo>
                    <a:pt x="814" y="375"/>
                  </a:lnTo>
                  <a:lnTo>
                    <a:pt x="826" y="366"/>
                  </a:lnTo>
                  <a:lnTo>
                    <a:pt x="836" y="355"/>
                  </a:lnTo>
                  <a:lnTo>
                    <a:pt x="841" y="348"/>
                  </a:lnTo>
                  <a:lnTo>
                    <a:pt x="845" y="342"/>
                  </a:lnTo>
                  <a:lnTo>
                    <a:pt x="851" y="337"/>
                  </a:lnTo>
                  <a:lnTo>
                    <a:pt x="856" y="335"/>
                  </a:lnTo>
                  <a:lnTo>
                    <a:pt x="860" y="334"/>
                  </a:lnTo>
                  <a:lnTo>
                    <a:pt x="864" y="332"/>
                  </a:lnTo>
                  <a:lnTo>
                    <a:pt x="869" y="334"/>
                  </a:lnTo>
                  <a:lnTo>
                    <a:pt x="879" y="335"/>
                  </a:lnTo>
                  <a:lnTo>
                    <a:pt x="888" y="337"/>
                  </a:lnTo>
                  <a:lnTo>
                    <a:pt x="898" y="339"/>
                  </a:lnTo>
                  <a:lnTo>
                    <a:pt x="904" y="343"/>
                  </a:lnTo>
                  <a:lnTo>
                    <a:pt x="906" y="345"/>
                  </a:lnTo>
                  <a:lnTo>
                    <a:pt x="907" y="349"/>
                  </a:lnTo>
                  <a:lnTo>
                    <a:pt x="908" y="354"/>
                  </a:lnTo>
                  <a:lnTo>
                    <a:pt x="908" y="359"/>
                  </a:lnTo>
                  <a:lnTo>
                    <a:pt x="907" y="370"/>
                  </a:lnTo>
                  <a:lnTo>
                    <a:pt x="906" y="385"/>
                  </a:lnTo>
                  <a:lnTo>
                    <a:pt x="907" y="392"/>
                  </a:lnTo>
                  <a:lnTo>
                    <a:pt x="908" y="398"/>
                  </a:lnTo>
                  <a:lnTo>
                    <a:pt x="912" y="404"/>
                  </a:lnTo>
                  <a:lnTo>
                    <a:pt x="917" y="407"/>
                  </a:lnTo>
                  <a:lnTo>
                    <a:pt x="921" y="412"/>
                  </a:lnTo>
                  <a:lnTo>
                    <a:pt x="927" y="414"/>
                  </a:lnTo>
                  <a:lnTo>
                    <a:pt x="933" y="417"/>
                  </a:lnTo>
                  <a:lnTo>
                    <a:pt x="939" y="419"/>
                  </a:lnTo>
                  <a:lnTo>
                    <a:pt x="952" y="422"/>
                  </a:lnTo>
                  <a:lnTo>
                    <a:pt x="965" y="424"/>
                  </a:lnTo>
                  <a:lnTo>
                    <a:pt x="973" y="424"/>
                  </a:lnTo>
                  <a:lnTo>
                    <a:pt x="978" y="423"/>
                  </a:lnTo>
                  <a:lnTo>
                    <a:pt x="983" y="422"/>
                  </a:lnTo>
                  <a:lnTo>
                    <a:pt x="987" y="419"/>
                  </a:lnTo>
                  <a:lnTo>
                    <a:pt x="995" y="414"/>
                  </a:lnTo>
                  <a:lnTo>
                    <a:pt x="1003" y="412"/>
                  </a:lnTo>
                  <a:lnTo>
                    <a:pt x="1012" y="411"/>
                  </a:lnTo>
                  <a:lnTo>
                    <a:pt x="1021" y="410"/>
                  </a:lnTo>
                  <a:lnTo>
                    <a:pt x="1026" y="407"/>
                  </a:lnTo>
                  <a:lnTo>
                    <a:pt x="1030" y="405"/>
                  </a:lnTo>
                  <a:lnTo>
                    <a:pt x="1033" y="401"/>
                  </a:lnTo>
                  <a:lnTo>
                    <a:pt x="1036" y="397"/>
                  </a:lnTo>
                  <a:lnTo>
                    <a:pt x="1040" y="388"/>
                  </a:lnTo>
                  <a:lnTo>
                    <a:pt x="1043" y="380"/>
                  </a:lnTo>
                  <a:lnTo>
                    <a:pt x="1044" y="376"/>
                  </a:lnTo>
                  <a:lnTo>
                    <a:pt x="1047" y="373"/>
                  </a:lnTo>
                  <a:lnTo>
                    <a:pt x="1052" y="369"/>
                  </a:lnTo>
                  <a:lnTo>
                    <a:pt x="1057" y="364"/>
                  </a:lnTo>
                  <a:lnTo>
                    <a:pt x="1070" y="356"/>
                  </a:lnTo>
                  <a:lnTo>
                    <a:pt x="1083" y="344"/>
                  </a:lnTo>
                  <a:lnTo>
                    <a:pt x="1090" y="338"/>
                  </a:lnTo>
                  <a:lnTo>
                    <a:pt x="1099" y="334"/>
                  </a:lnTo>
                  <a:lnTo>
                    <a:pt x="1107" y="329"/>
                  </a:lnTo>
                  <a:lnTo>
                    <a:pt x="1115" y="325"/>
                  </a:lnTo>
                  <a:lnTo>
                    <a:pt x="1124" y="322"/>
                  </a:lnTo>
                  <a:lnTo>
                    <a:pt x="1132" y="319"/>
                  </a:lnTo>
                  <a:lnTo>
                    <a:pt x="1139" y="318"/>
                  </a:lnTo>
                  <a:lnTo>
                    <a:pt x="1145" y="317"/>
                  </a:lnTo>
                  <a:lnTo>
                    <a:pt x="1159" y="319"/>
                  </a:lnTo>
                  <a:lnTo>
                    <a:pt x="1175" y="324"/>
                  </a:lnTo>
                  <a:lnTo>
                    <a:pt x="1191" y="330"/>
                  </a:lnTo>
                  <a:lnTo>
                    <a:pt x="1208" y="337"/>
                  </a:lnTo>
                  <a:lnTo>
                    <a:pt x="1215" y="341"/>
                  </a:lnTo>
                  <a:lnTo>
                    <a:pt x="1222" y="347"/>
                  </a:lnTo>
                  <a:lnTo>
                    <a:pt x="1228" y="354"/>
                  </a:lnTo>
                  <a:lnTo>
                    <a:pt x="1235" y="361"/>
                  </a:lnTo>
                  <a:lnTo>
                    <a:pt x="1250" y="379"/>
                  </a:lnTo>
                  <a:lnTo>
                    <a:pt x="1264" y="399"/>
                  </a:lnTo>
                  <a:lnTo>
                    <a:pt x="1271" y="407"/>
                  </a:lnTo>
                  <a:lnTo>
                    <a:pt x="1278" y="414"/>
                  </a:lnTo>
                  <a:lnTo>
                    <a:pt x="1286" y="423"/>
                  </a:lnTo>
                  <a:lnTo>
                    <a:pt x="1296" y="430"/>
                  </a:lnTo>
                  <a:lnTo>
                    <a:pt x="1307" y="437"/>
                  </a:lnTo>
                  <a:lnTo>
                    <a:pt x="1317" y="443"/>
                  </a:lnTo>
                  <a:lnTo>
                    <a:pt x="1329" y="449"/>
                  </a:lnTo>
                  <a:lnTo>
                    <a:pt x="1341" y="454"/>
                  </a:lnTo>
                  <a:lnTo>
                    <a:pt x="1358" y="458"/>
                  </a:lnTo>
                  <a:lnTo>
                    <a:pt x="1374" y="462"/>
                  </a:lnTo>
                  <a:lnTo>
                    <a:pt x="1391" y="463"/>
                  </a:lnTo>
                  <a:lnTo>
                    <a:pt x="1405" y="463"/>
                  </a:lnTo>
                  <a:lnTo>
                    <a:pt x="1415" y="465"/>
                  </a:lnTo>
                  <a:lnTo>
                    <a:pt x="1423" y="469"/>
                  </a:lnTo>
                  <a:lnTo>
                    <a:pt x="1430" y="474"/>
                  </a:lnTo>
                  <a:lnTo>
                    <a:pt x="1437" y="476"/>
                  </a:lnTo>
                  <a:lnTo>
                    <a:pt x="1444" y="476"/>
                  </a:lnTo>
                  <a:lnTo>
                    <a:pt x="1456" y="474"/>
                  </a:lnTo>
                  <a:lnTo>
                    <a:pt x="1469" y="470"/>
                  </a:lnTo>
                  <a:lnTo>
                    <a:pt x="1479" y="467"/>
                  </a:lnTo>
                  <a:lnTo>
                    <a:pt x="1483" y="467"/>
                  </a:lnTo>
                  <a:lnTo>
                    <a:pt x="1486" y="465"/>
                  </a:lnTo>
                  <a:lnTo>
                    <a:pt x="1488" y="467"/>
                  </a:lnTo>
                  <a:lnTo>
                    <a:pt x="1491" y="467"/>
                  </a:lnTo>
                  <a:lnTo>
                    <a:pt x="1492" y="468"/>
                  </a:lnTo>
                  <a:lnTo>
                    <a:pt x="1493" y="470"/>
                  </a:lnTo>
                  <a:lnTo>
                    <a:pt x="1493" y="473"/>
                  </a:lnTo>
                  <a:lnTo>
                    <a:pt x="1493" y="475"/>
                  </a:lnTo>
                  <a:lnTo>
                    <a:pt x="1490" y="481"/>
                  </a:lnTo>
                  <a:lnTo>
                    <a:pt x="1485" y="487"/>
                  </a:lnTo>
                  <a:lnTo>
                    <a:pt x="1477" y="492"/>
                  </a:lnTo>
                  <a:lnTo>
                    <a:pt x="1467" y="498"/>
                  </a:lnTo>
                  <a:lnTo>
                    <a:pt x="1455" y="502"/>
                  </a:lnTo>
                  <a:lnTo>
                    <a:pt x="1439" y="509"/>
                  </a:lnTo>
                  <a:lnTo>
                    <a:pt x="1431" y="513"/>
                  </a:lnTo>
                  <a:lnTo>
                    <a:pt x="1423" y="517"/>
                  </a:lnTo>
                  <a:lnTo>
                    <a:pt x="1416" y="521"/>
                  </a:lnTo>
                  <a:lnTo>
                    <a:pt x="1410" y="525"/>
                  </a:lnTo>
                  <a:lnTo>
                    <a:pt x="1405" y="530"/>
                  </a:lnTo>
                  <a:lnTo>
                    <a:pt x="1403" y="534"/>
                  </a:lnTo>
                  <a:lnTo>
                    <a:pt x="1400" y="538"/>
                  </a:lnTo>
                  <a:lnTo>
                    <a:pt x="1399" y="542"/>
                  </a:lnTo>
                  <a:lnTo>
                    <a:pt x="1398" y="547"/>
                  </a:lnTo>
                  <a:lnTo>
                    <a:pt x="1393" y="556"/>
                  </a:lnTo>
                  <a:lnTo>
                    <a:pt x="1390" y="561"/>
                  </a:lnTo>
                  <a:lnTo>
                    <a:pt x="1389" y="565"/>
                  </a:lnTo>
                  <a:lnTo>
                    <a:pt x="1390" y="569"/>
                  </a:lnTo>
                  <a:lnTo>
                    <a:pt x="1391" y="572"/>
                  </a:lnTo>
                  <a:lnTo>
                    <a:pt x="1395" y="576"/>
                  </a:lnTo>
                  <a:lnTo>
                    <a:pt x="1398" y="578"/>
                  </a:lnTo>
                  <a:lnTo>
                    <a:pt x="1403" y="582"/>
                  </a:lnTo>
                  <a:lnTo>
                    <a:pt x="1409" y="583"/>
                  </a:lnTo>
                  <a:lnTo>
                    <a:pt x="1431" y="589"/>
                  </a:lnTo>
                  <a:lnTo>
                    <a:pt x="1444" y="591"/>
                  </a:lnTo>
                  <a:lnTo>
                    <a:pt x="1448" y="593"/>
                  </a:lnTo>
                  <a:lnTo>
                    <a:pt x="1450" y="595"/>
                  </a:lnTo>
                  <a:lnTo>
                    <a:pt x="1450" y="599"/>
                  </a:lnTo>
                  <a:lnTo>
                    <a:pt x="1450" y="602"/>
                  </a:lnTo>
                  <a:lnTo>
                    <a:pt x="1444" y="610"/>
                  </a:lnTo>
                  <a:lnTo>
                    <a:pt x="1437" y="620"/>
                  </a:lnTo>
                  <a:lnTo>
                    <a:pt x="1434" y="624"/>
                  </a:lnTo>
                  <a:lnTo>
                    <a:pt x="1428" y="627"/>
                  </a:lnTo>
                  <a:lnTo>
                    <a:pt x="1423" y="628"/>
                  </a:lnTo>
                  <a:lnTo>
                    <a:pt x="1417" y="628"/>
                  </a:lnTo>
                  <a:lnTo>
                    <a:pt x="1405" y="627"/>
                  </a:lnTo>
                  <a:lnTo>
                    <a:pt x="1396" y="625"/>
                  </a:lnTo>
                  <a:lnTo>
                    <a:pt x="1385" y="622"/>
                  </a:lnTo>
                  <a:lnTo>
                    <a:pt x="1373" y="621"/>
                  </a:lnTo>
                  <a:lnTo>
                    <a:pt x="1360" y="621"/>
                  </a:lnTo>
                  <a:lnTo>
                    <a:pt x="1347" y="621"/>
                  </a:lnTo>
                  <a:lnTo>
                    <a:pt x="1339" y="622"/>
                  </a:lnTo>
                  <a:lnTo>
                    <a:pt x="1330" y="625"/>
                  </a:lnTo>
                  <a:lnTo>
                    <a:pt x="1323" y="627"/>
                  </a:lnTo>
                  <a:lnTo>
                    <a:pt x="1317" y="631"/>
                  </a:lnTo>
                  <a:lnTo>
                    <a:pt x="1315" y="635"/>
                  </a:lnTo>
                  <a:lnTo>
                    <a:pt x="1314" y="641"/>
                  </a:lnTo>
                  <a:lnTo>
                    <a:pt x="1314" y="644"/>
                  </a:lnTo>
                  <a:lnTo>
                    <a:pt x="1314" y="647"/>
                  </a:lnTo>
                  <a:lnTo>
                    <a:pt x="1316" y="650"/>
                  </a:lnTo>
                  <a:lnTo>
                    <a:pt x="1317" y="652"/>
                  </a:lnTo>
                  <a:lnTo>
                    <a:pt x="1320" y="654"/>
                  </a:lnTo>
                  <a:lnTo>
                    <a:pt x="1323" y="656"/>
                  </a:lnTo>
                  <a:lnTo>
                    <a:pt x="1326" y="657"/>
                  </a:lnTo>
                  <a:lnTo>
                    <a:pt x="1329" y="657"/>
                  </a:lnTo>
                  <a:lnTo>
                    <a:pt x="1337" y="656"/>
                  </a:lnTo>
                  <a:lnTo>
                    <a:pt x="1343" y="657"/>
                  </a:lnTo>
                  <a:lnTo>
                    <a:pt x="1351" y="658"/>
                  </a:lnTo>
                  <a:lnTo>
                    <a:pt x="1355" y="660"/>
                  </a:lnTo>
                  <a:lnTo>
                    <a:pt x="1360" y="664"/>
                  </a:lnTo>
                  <a:lnTo>
                    <a:pt x="1364" y="669"/>
                  </a:lnTo>
                  <a:lnTo>
                    <a:pt x="1366" y="671"/>
                  </a:lnTo>
                  <a:lnTo>
                    <a:pt x="1368" y="672"/>
                  </a:lnTo>
                  <a:lnTo>
                    <a:pt x="1371" y="672"/>
                  </a:lnTo>
                  <a:lnTo>
                    <a:pt x="1372" y="672"/>
                  </a:lnTo>
                  <a:lnTo>
                    <a:pt x="1378" y="666"/>
                  </a:lnTo>
                  <a:lnTo>
                    <a:pt x="1383" y="660"/>
                  </a:lnTo>
                  <a:lnTo>
                    <a:pt x="1389" y="656"/>
                  </a:lnTo>
                  <a:lnTo>
                    <a:pt x="1395" y="652"/>
                  </a:lnTo>
                  <a:lnTo>
                    <a:pt x="1402" y="650"/>
                  </a:lnTo>
                  <a:lnTo>
                    <a:pt x="1409" y="649"/>
                  </a:lnTo>
                  <a:lnTo>
                    <a:pt x="1417" y="647"/>
                  </a:lnTo>
                  <a:lnTo>
                    <a:pt x="1427" y="647"/>
                  </a:lnTo>
                  <a:lnTo>
                    <a:pt x="1436" y="649"/>
                  </a:lnTo>
                  <a:lnTo>
                    <a:pt x="1443" y="650"/>
                  </a:lnTo>
                  <a:lnTo>
                    <a:pt x="1447" y="652"/>
                  </a:lnTo>
                  <a:lnTo>
                    <a:pt x="1449" y="653"/>
                  </a:lnTo>
                  <a:lnTo>
                    <a:pt x="1450" y="656"/>
                  </a:lnTo>
                  <a:lnTo>
                    <a:pt x="1450" y="658"/>
                  </a:lnTo>
                  <a:lnTo>
                    <a:pt x="1450" y="664"/>
                  </a:lnTo>
                  <a:lnTo>
                    <a:pt x="1448" y="669"/>
                  </a:lnTo>
                  <a:lnTo>
                    <a:pt x="1443" y="675"/>
                  </a:lnTo>
                  <a:lnTo>
                    <a:pt x="1435" y="683"/>
                  </a:lnTo>
                  <a:lnTo>
                    <a:pt x="1431" y="687"/>
                  </a:lnTo>
                  <a:lnTo>
                    <a:pt x="1430" y="690"/>
                  </a:lnTo>
                  <a:lnTo>
                    <a:pt x="1429" y="694"/>
                  </a:lnTo>
                  <a:lnTo>
                    <a:pt x="1430" y="696"/>
                  </a:lnTo>
                  <a:lnTo>
                    <a:pt x="1435" y="702"/>
                  </a:lnTo>
                  <a:lnTo>
                    <a:pt x="1441" y="707"/>
                  </a:lnTo>
                  <a:lnTo>
                    <a:pt x="1447" y="710"/>
                  </a:lnTo>
                  <a:lnTo>
                    <a:pt x="1452" y="714"/>
                  </a:lnTo>
                  <a:lnTo>
                    <a:pt x="1453" y="715"/>
                  </a:lnTo>
                  <a:lnTo>
                    <a:pt x="1453" y="717"/>
                  </a:lnTo>
                  <a:lnTo>
                    <a:pt x="1452" y="720"/>
                  </a:lnTo>
                  <a:lnTo>
                    <a:pt x="1449" y="721"/>
                  </a:lnTo>
                  <a:lnTo>
                    <a:pt x="1444" y="727"/>
                  </a:lnTo>
                  <a:lnTo>
                    <a:pt x="1441" y="732"/>
                  </a:lnTo>
                  <a:lnTo>
                    <a:pt x="1441" y="736"/>
                  </a:lnTo>
                  <a:lnTo>
                    <a:pt x="1441" y="741"/>
                  </a:lnTo>
                  <a:lnTo>
                    <a:pt x="1442" y="745"/>
                  </a:lnTo>
                  <a:lnTo>
                    <a:pt x="1443" y="748"/>
                  </a:lnTo>
                  <a:lnTo>
                    <a:pt x="1448" y="748"/>
                  </a:lnTo>
                  <a:lnTo>
                    <a:pt x="1454" y="745"/>
                  </a:lnTo>
                  <a:lnTo>
                    <a:pt x="1459" y="742"/>
                  </a:lnTo>
                  <a:lnTo>
                    <a:pt x="1461" y="742"/>
                  </a:lnTo>
                  <a:lnTo>
                    <a:pt x="1463" y="742"/>
                  </a:lnTo>
                  <a:lnTo>
                    <a:pt x="1466" y="744"/>
                  </a:lnTo>
                  <a:lnTo>
                    <a:pt x="1466" y="745"/>
                  </a:lnTo>
                  <a:lnTo>
                    <a:pt x="1467" y="748"/>
                  </a:lnTo>
                  <a:lnTo>
                    <a:pt x="1466" y="753"/>
                  </a:lnTo>
                  <a:lnTo>
                    <a:pt x="1465" y="758"/>
                  </a:lnTo>
                  <a:lnTo>
                    <a:pt x="1463" y="763"/>
                  </a:lnTo>
                  <a:lnTo>
                    <a:pt x="1460" y="769"/>
                  </a:lnTo>
                  <a:lnTo>
                    <a:pt x="1456" y="773"/>
                  </a:lnTo>
                  <a:lnTo>
                    <a:pt x="1452" y="777"/>
                  </a:lnTo>
                  <a:lnTo>
                    <a:pt x="1442" y="784"/>
                  </a:lnTo>
                  <a:lnTo>
                    <a:pt x="1434" y="789"/>
                  </a:lnTo>
                  <a:lnTo>
                    <a:pt x="1425" y="792"/>
                  </a:lnTo>
                  <a:lnTo>
                    <a:pt x="1418" y="792"/>
                  </a:lnTo>
                  <a:lnTo>
                    <a:pt x="1416" y="792"/>
                  </a:lnTo>
                  <a:lnTo>
                    <a:pt x="1414" y="791"/>
                  </a:lnTo>
                  <a:lnTo>
                    <a:pt x="1411" y="789"/>
                  </a:lnTo>
                  <a:lnTo>
                    <a:pt x="1410" y="786"/>
                  </a:lnTo>
                  <a:lnTo>
                    <a:pt x="1408" y="778"/>
                  </a:lnTo>
                  <a:lnTo>
                    <a:pt x="1406" y="765"/>
                  </a:lnTo>
                  <a:lnTo>
                    <a:pt x="1405" y="753"/>
                  </a:lnTo>
                  <a:lnTo>
                    <a:pt x="1405" y="742"/>
                  </a:lnTo>
                  <a:lnTo>
                    <a:pt x="1405" y="733"/>
                  </a:lnTo>
                  <a:lnTo>
                    <a:pt x="1405" y="726"/>
                  </a:lnTo>
                  <a:lnTo>
                    <a:pt x="1404" y="721"/>
                  </a:lnTo>
                  <a:lnTo>
                    <a:pt x="1403" y="717"/>
                  </a:lnTo>
                  <a:lnTo>
                    <a:pt x="1398" y="714"/>
                  </a:lnTo>
                  <a:lnTo>
                    <a:pt x="1391" y="713"/>
                  </a:lnTo>
                  <a:lnTo>
                    <a:pt x="1385" y="712"/>
                  </a:lnTo>
                  <a:lnTo>
                    <a:pt x="1383" y="713"/>
                  </a:lnTo>
                  <a:lnTo>
                    <a:pt x="1381" y="716"/>
                  </a:lnTo>
                  <a:lnTo>
                    <a:pt x="1384" y="723"/>
                  </a:lnTo>
                  <a:lnTo>
                    <a:pt x="1385" y="735"/>
                  </a:lnTo>
                  <a:lnTo>
                    <a:pt x="1385" y="751"/>
                  </a:lnTo>
                  <a:lnTo>
                    <a:pt x="1385" y="766"/>
                  </a:lnTo>
                  <a:lnTo>
                    <a:pt x="1385" y="779"/>
                  </a:lnTo>
                  <a:lnTo>
                    <a:pt x="1385" y="783"/>
                  </a:lnTo>
                  <a:lnTo>
                    <a:pt x="1383" y="785"/>
                  </a:lnTo>
                  <a:lnTo>
                    <a:pt x="1380" y="788"/>
                  </a:lnTo>
                  <a:lnTo>
                    <a:pt x="1377" y="789"/>
                  </a:lnTo>
                  <a:lnTo>
                    <a:pt x="1370" y="790"/>
                  </a:lnTo>
                  <a:lnTo>
                    <a:pt x="1361" y="792"/>
                  </a:lnTo>
                  <a:lnTo>
                    <a:pt x="1353" y="795"/>
                  </a:lnTo>
                  <a:lnTo>
                    <a:pt x="1345" y="795"/>
                  </a:lnTo>
                  <a:lnTo>
                    <a:pt x="1337" y="792"/>
                  </a:lnTo>
                  <a:lnTo>
                    <a:pt x="1333" y="790"/>
                  </a:lnTo>
                  <a:lnTo>
                    <a:pt x="1330" y="785"/>
                  </a:lnTo>
                  <a:lnTo>
                    <a:pt x="1328" y="779"/>
                  </a:lnTo>
                  <a:lnTo>
                    <a:pt x="1327" y="773"/>
                  </a:lnTo>
                  <a:lnTo>
                    <a:pt x="1326" y="765"/>
                  </a:lnTo>
                  <a:lnTo>
                    <a:pt x="1324" y="759"/>
                  </a:lnTo>
                  <a:lnTo>
                    <a:pt x="1322" y="755"/>
                  </a:lnTo>
                  <a:lnTo>
                    <a:pt x="1320" y="754"/>
                  </a:lnTo>
                  <a:lnTo>
                    <a:pt x="1318" y="754"/>
                  </a:lnTo>
                  <a:lnTo>
                    <a:pt x="1317" y="755"/>
                  </a:lnTo>
                  <a:lnTo>
                    <a:pt x="1316" y="758"/>
                  </a:lnTo>
                  <a:lnTo>
                    <a:pt x="1311" y="763"/>
                  </a:lnTo>
                  <a:lnTo>
                    <a:pt x="1304" y="766"/>
                  </a:lnTo>
                  <a:lnTo>
                    <a:pt x="1297" y="779"/>
                  </a:lnTo>
                  <a:lnTo>
                    <a:pt x="1286" y="803"/>
                  </a:lnTo>
                  <a:lnTo>
                    <a:pt x="1276" y="827"/>
                  </a:lnTo>
                  <a:lnTo>
                    <a:pt x="1271" y="838"/>
                  </a:lnTo>
                  <a:lnTo>
                    <a:pt x="1271" y="840"/>
                  </a:lnTo>
                  <a:lnTo>
                    <a:pt x="1273" y="841"/>
                  </a:lnTo>
                  <a:lnTo>
                    <a:pt x="1276" y="842"/>
                  </a:lnTo>
                  <a:lnTo>
                    <a:pt x="1279" y="842"/>
                  </a:lnTo>
                  <a:lnTo>
                    <a:pt x="1289" y="841"/>
                  </a:lnTo>
                  <a:lnTo>
                    <a:pt x="1298" y="839"/>
                  </a:lnTo>
                  <a:lnTo>
                    <a:pt x="1305" y="835"/>
                  </a:lnTo>
                  <a:lnTo>
                    <a:pt x="1313" y="834"/>
                  </a:lnTo>
                  <a:lnTo>
                    <a:pt x="1321" y="833"/>
                  </a:lnTo>
                  <a:lnTo>
                    <a:pt x="1332" y="834"/>
                  </a:lnTo>
                  <a:lnTo>
                    <a:pt x="1334" y="835"/>
                  </a:lnTo>
                  <a:lnTo>
                    <a:pt x="1336" y="836"/>
                  </a:lnTo>
                  <a:lnTo>
                    <a:pt x="1337" y="840"/>
                  </a:lnTo>
                  <a:lnTo>
                    <a:pt x="1339" y="842"/>
                  </a:lnTo>
                  <a:lnTo>
                    <a:pt x="1341" y="849"/>
                  </a:lnTo>
                  <a:lnTo>
                    <a:pt x="1345" y="854"/>
                  </a:lnTo>
                  <a:lnTo>
                    <a:pt x="1348" y="858"/>
                  </a:lnTo>
                  <a:lnTo>
                    <a:pt x="1353" y="860"/>
                  </a:lnTo>
                  <a:lnTo>
                    <a:pt x="1357" y="860"/>
                  </a:lnTo>
                  <a:lnTo>
                    <a:pt x="1360" y="861"/>
                  </a:lnTo>
                  <a:lnTo>
                    <a:pt x="1365" y="862"/>
                  </a:lnTo>
                  <a:lnTo>
                    <a:pt x="1368" y="866"/>
                  </a:lnTo>
                  <a:lnTo>
                    <a:pt x="1372" y="872"/>
                  </a:lnTo>
                  <a:lnTo>
                    <a:pt x="1374" y="880"/>
                  </a:lnTo>
                  <a:lnTo>
                    <a:pt x="1376" y="890"/>
                  </a:lnTo>
                  <a:lnTo>
                    <a:pt x="1376" y="902"/>
                  </a:lnTo>
                  <a:lnTo>
                    <a:pt x="1374" y="906"/>
                  </a:lnTo>
                  <a:lnTo>
                    <a:pt x="1373" y="910"/>
                  </a:lnTo>
                  <a:lnTo>
                    <a:pt x="1372" y="912"/>
                  </a:lnTo>
                  <a:lnTo>
                    <a:pt x="1370" y="914"/>
                  </a:lnTo>
                  <a:lnTo>
                    <a:pt x="1367" y="914"/>
                  </a:lnTo>
                  <a:lnTo>
                    <a:pt x="1364" y="914"/>
                  </a:lnTo>
                  <a:lnTo>
                    <a:pt x="1358" y="911"/>
                  </a:lnTo>
                  <a:lnTo>
                    <a:pt x="1352" y="909"/>
                  </a:lnTo>
                  <a:lnTo>
                    <a:pt x="1346" y="905"/>
                  </a:lnTo>
                  <a:lnTo>
                    <a:pt x="1339" y="903"/>
                  </a:lnTo>
                  <a:lnTo>
                    <a:pt x="1330" y="901"/>
                  </a:lnTo>
                  <a:lnTo>
                    <a:pt x="1322" y="899"/>
                  </a:lnTo>
                  <a:lnTo>
                    <a:pt x="1315" y="899"/>
                  </a:lnTo>
                  <a:lnTo>
                    <a:pt x="1309" y="902"/>
                  </a:lnTo>
                  <a:lnTo>
                    <a:pt x="1308" y="903"/>
                  </a:lnTo>
                  <a:lnTo>
                    <a:pt x="1305" y="905"/>
                  </a:lnTo>
                  <a:lnTo>
                    <a:pt x="1305" y="908"/>
                  </a:lnTo>
                  <a:lnTo>
                    <a:pt x="1305" y="911"/>
                  </a:lnTo>
                  <a:lnTo>
                    <a:pt x="1307" y="914"/>
                  </a:lnTo>
                  <a:lnTo>
                    <a:pt x="1308" y="916"/>
                  </a:lnTo>
                  <a:lnTo>
                    <a:pt x="1310" y="918"/>
                  </a:lnTo>
                  <a:lnTo>
                    <a:pt x="1314" y="921"/>
                  </a:lnTo>
                  <a:lnTo>
                    <a:pt x="1321" y="924"/>
                  </a:lnTo>
                  <a:lnTo>
                    <a:pt x="1330" y="928"/>
                  </a:lnTo>
                  <a:lnTo>
                    <a:pt x="1348" y="934"/>
                  </a:lnTo>
                  <a:lnTo>
                    <a:pt x="1361" y="940"/>
                  </a:lnTo>
                  <a:lnTo>
                    <a:pt x="1365" y="943"/>
                  </a:lnTo>
                  <a:lnTo>
                    <a:pt x="1367" y="947"/>
                  </a:lnTo>
                  <a:lnTo>
                    <a:pt x="1370" y="950"/>
                  </a:lnTo>
                  <a:lnTo>
                    <a:pt x="1371" y="955"/>
                  </a:lnTo>
                  <a:lnTo>
                    <a:pt x="1372" y="960"/>
                  </a:lnTo>
                  <a:lnTo>
                    <a:pt x="1371" y="965"/>
                  </a:lnTo>
                  <a:lnTo>
                    <a:pt x="1370" y="971"/>
                  </a:lnTo>
                  <a:lnTo>
                    <a:pt x="1367" y="977"/>
                  </a:lnTo>
                  <a:lnTo>
                    <a:pt x="1360" y="987"/>
                  </a:lnTo>
                  <a:lnTo>
                    <a:pt x="1354" y="993"/>
                  </a:lnTo>
                  <a:lnTo>
                    <a:pt x="1348" y="998"/>
                  </a:lnTo>
                  <a:lnTo>
                    <a:pt x="1343" y="1002"/>
                  </a:lnTo>
                  <a:lnTo>
                    <a:pt x="1340" y="1004"/>
                  </a:lnTo>
                  <a:lnTo>
                    <a:pt x="1335" y="1006"/>
                  </a:lnTo>
                  <a:lnTo>
                    <a:pt x="1330" y="1007"/>
                  </a:lnTo>
                  <a:lnTo>
                    <a:pt x="1326" y="1009"/>
                  </a:lnTo>
                  <a:lnTo>
                    <a:pt x="1315" y="1011"/>
                  </a:lnTo>
                  <a:lnTo>
                    <a:pt x="1304" y="1012"/>
                  </a:lnTo>
                  <a:lnTo>
                    <a:pt x="1299" y="1015"/>
                  </a:lnTo>
                  <a:lnTo>
                    <a:pt x="1297" y="1017"/>
                  </a:lnTo>
                  <a:lnTo>
                    <a:pt x="1297" y="1021"/>
                  </a:lnTo>
                  <a:lnTo>
                    <a:pt x="1298" y="1025"/>
                  </a:lnTo>
                  <a:lnTo>
                    <a:pt x="1302" y="1035"/>
                  </a:lnTo>
                  <a:lnTo>
                    <a:pt x="1308" y="1043"/>
                  </a:lnTo>
                  <a:lnTo>
                    <a:pt x="1315" y="1053"/>
                  </a:lnTo>
                  <a:lnTo>
                    <a:pt x="1324" y="1063"/>
                  </a:lnTo>
                  <a:lnTo>
                    <a:pt x="1336" y="1073"/>
                  </a:lnTo>
                  <a:lnTo>
                    <a:pt x="1345" y="1079"/>
                  </a:lnTo>
                  <a:lnTo>
                    <a:pt x="1353" y="1081"/>
                  </a:lnTo>
                  <a:lnTo>
                    <a:pt x="1360" y="1085"/>
                  </a:lnTo>
                  <a:lnTo>
                    <a:pt x="1364" y="1087"/>
                  </a:lnTo>
                  <a:lnTo>
                    <a:pt x="1365" y="1088"/>
                  </a:lnTo>
                  <a:lnTo>
                    <a:pt x="1365" y="1089"/>
                  </a:lnTo>
                  <a:lnTo>
                    <a:pt x="1364" y="1092"/>
                  </a:lnTo>
                  <a:lnTo>
                    <a:pt x="1360" y="1097"/>
                  </a:lnTo>
                  <a:lnTo>
                    <a:pt x="1358" y="1104"/>
                  </a:lnTo>
                  <a:lnTo>
                    <a:pt x="1355" y="1113"/>
                  </a:lnTo>
                  <a:lnTo>
                    <a:pt x="1354" y="1124"/>
                  </a:lnTo>
                  <a:lnTo>
                    <a:pt x="1355" y="1130"/>
                  </a:lnTo>
                  <a:lnTo>
                    <a:pt x="1358" y="1136"/>
                  </a:lnTo>
                  <a:lnTo>
                    <a:pt x="1361" y="1141"/>
                  </a:lnTo>
                  <a:lnTo>
                    <a:pt x="1366" y="1147"/>
                  </a:lnTo>
                  <a:lnTo>
                    <a:pt x="1376" y="1155"/>
                  </a:lnTo>
                  <a:lnTo>
                    <a:pt x="1381" y="1161"/>
                  </a:lnTo>
                  <a:lnTo>
                    <a:pt x="1385" y="1167"/>
                  </a:lnTo>
                  <a:lnTo>
                    <a:pt x="1390" y="1174"/>
                  </a:lnTo>
                  <a:lnTo>
                    <a:pt x="1392" y="1182"/>
                  </a:lnTo>
                  <a:lnTo>
                    <a:pt x="1393" y="1191"/>
                  </a:lnTo>
                  <a:lnTo>
                    <a:pt x="1393" y="1194"/>
                  </a:lnTo>
                  <a:lnTo>
                    <a:pt x="1392" y="1198"/>
                  </a:lnTo>
                  <a:lnTo>
                    <a:pt x="1391" y="1200"/>
                  </a:lnTo>
                  <a:lnTo>
                    <a:pt x="1389" y="1202"/>
                  </a:lnTo>
                  <a:lnTo>
                    <a:pt x="1383" y="1205"/>
                  </a:lnTo>
                  <a:lnTo>
                    <a:pt x="1378" y="1205"/>
                  </a:lnTo>
                  <a:lnTo>
                    <a:pt x="1372" y="1204"/>
                  </a:lnTo>
                  <a:lnTo>
                    <a:pt x="1366" y="1199"/>
                  </a:lnTo>
                  <a:lnTo>
                    <a:pt x="1360" y="1194"/>
                  </a:lnTo>
                  <a:lnTo>
                    <a:pt x="1355" y="1189"/>
                  </a:lnTo>
                  <a:lnTo>
                    <a:pt x="1351" y="1185"/>
                  </a:lnTo>
                  <a:lnTo>
                    <a:pt x="1345" y="1181"/>
                  </a:lnTo>
                  <a:lnTo>
                    <a:pt x="1341" y="1180"/>
                  </a:lnTo>
                  <a:lnTo>
                    <a:pt x="1337" y="1179"/>
                  </a:lnTo>
                  <a:lnTo>
                    <a:pt x="1333" y="1177"/>
                  </a:lnTo>
                  <a:lnTo>
                    <a:pt x="1328" y="1177"/>
                  </a:lnTo>
                  <a:lnTo>
                    <a:pt x="1322" y="1179"/>
                  </a:lnTo>
                  <a:lnTo>
                    <a:pt x="1318" y="1180"/>
                  </a:lnTo>
                  <a:lnTo>
                    <a:pt x="1316" y="1181"/>
                  </a:lnTo>
                  <a:lnTo>
                    <a:pt x="1314" y="1183"/>
                  </a:lnTo>
                  <a:lnTo>
                    <a:pt x="1311" y="1191"/>
                  </a:lnTo>
                  <a:lnTo>
                    <a:pt x="1310" y="1200"/>
                  </a:lnTo>
                  <a:lnTo>
                    <a:pt x="1309" y="1206"/>
                  </a:lnTo>
                  <a:lnTo>
                    <a:pt x="1308" y="1211"/>
                  </a:lnTo>
                  <a:lnTo>
                    <a:pt x="1307" y="1215"/>
                  </a:lnTo>
                  <a:lnTo>
                    <a:pt x="1304" y="1219"/>
                  </a:lnTo>
                  <a:lnTo>
                    <a:pt x="1302" y="1223"/>
                  </a:lnTo>
                  <a:lnTo>
                    <a:pt x="1298" y="1225"/>
                  </a:lnTo>
                  <a:lnTo>
                    <a:pt x="1296" y="1227"/>
                  </a:lnTo>
                  <a:lnTo>
                    <a:pt x="1292" y="1229"/>
                  </a:lnTo>
                  <a:lnTo>
                    <a:pt x="1290" y="1230"/>
                  </a:lnTo>
                  <a:lnTo>
                    <a:pt x="1289" y="1232"/>
                  </a:lnTo>
                  <a:lnTo>
                    <a:pt x="1290" y="1236"/>
                  </a:lnTo>
                  <a:lnTo>
                    <a:pt x="1292" y="1239"/>
                  </a:lnTo>
                  <a:lnTo>
                    <a:pt x="1295" y="1243"/>
                  </a:lnTo>
                  <a:lnTo>
                    <a:pt x="1296" y="1248"/>
                  </a:lnTo>
                  <a:lnTo>
                    <a:pt x="1297" y="1252"/>
                  </a:lnTo>
                  <a:lnTo>
                    <a:pt x="1298" y="1258"/>
                  </a:lnTo>
                  <a:lnTo>
                    <a:pt x="1297" y="1262"/>
                  </a:lnTo>
                  <a:lnTo>
                    <a:pt x="1295" y="1265"/>
                  </a:lnTo>
                  <a:lnTo>
                    <a:pt x="1291" y="1268"/>
                  </a:lnTo>
                  <a:lnTo>
                    <a:pt x="1288" y="1269"/>
                  </a:lnTo>
                  <a:lnTo>
                    <a:pt x="1284" y="1269"/>
                  </a:lnTo>
                  <a:lnTo>
                    <a:pt x="1280" y="1268"/>
                  </a:lnTo>
                  <a:lnTo>
                    <a:pt x="1277" y="1265"/>
                  </a:lnTo>
                  <a:lnTo>
                    <a:pt x="1276" y="1262"/>
                  </a:lnTo>
                  <a:lnTo>
                    <a:pt x="1273" y="1259"/>
                  </a:lnTo>
                  <a:lnTo>
                    <a:pt x="1271" y="1256"/>
                  </a:lnTo>
                  <a:lnTo>
                    <a:pt x="1269" y="1255"/>
                  </a:lnTo>
                  <a:lnTo>
                    <a:pt x="1266" y="1252"/>
                  </a:lnTo>
                  <a:lnTo>
                    <a:pt x="1264" y="1252"/>
                  </a:lnTo>
                  <a:lnTo>
                    <a:pt x="1261" y="1252"/>
                  </a:lnTo>
                  <a:lnTo>
                    <a:pt x="1259" y="1254"/>
                  </a:lnTo>
                  <a:lnTo>
                    <a:pt x="1257" y="1255"/>
                  </a:lnTo>
                  <a:lnTo>
                    <a:pt x="1254" y="1257"/>
                  </a:lnTo>
                  <a:lnTo>
                    <a:pt x="1253" y="1259"/>
                  </a:lnTo>
                  <a:lnTo>
                    <a:pt x="1252" y="1263"/>
                  </a:lnTo>
                  <a:lnTo>
                    <a:pt x="1251" y="1267"/>
                  </a:lnTo>
                  <a:lnTo>
                    <a:pt x="1251" y="1270"/>
                  </a:lnTo>
                  <a:lnTo>
                    <a:pt x="1252" y="1273"/>
                  </a:lnTo>
                  <a:lnTo>
                    <a:pt x="1253" y="1275"/>
                  </a:lnTo>
                  <a:lnTo>
                    <a:pt x="1255" y="1277"/>
                  </a:lnTo>
                  <a:lnTo>
                    <a:pt x="1259" y="1280"/>
                  </a:lnTo>
                  <a:lnTo>
                    <a:pt x="1261" y="1283"/>
                  </a:lnTo>
                  <a:lnTo>
                    <a:pt x="1261" y="1287"/>
                  </a:lnTo>
                  <a:lnTo>
                    <a:pt x="1261" y="1293"/>
                  </a:lnTo>
                  <a:lnTo>
                    <a:pt x="1261" y="1295"/>
                  </a:lnTo>
                  <a:lnTo>
                    <a:pt x="1260" y="1297"/>
                  </a:lnTo>
                  <a:lnTo>
                    <a:pt x="1259" y="1299"/>
                  </a:lnTo>
                  <a:lnTo>
                    <a:pt x="1257" y="1301"/>
                  </a:lnTo>
                  <a:lnTo>
                    <a:pt x="1251" y="1303"/>
                  </a:lnTo>
                  <a:lnTo>
                    <a:pt x="1244" y="1305"/>
                  </a:lnTo>
                  <a:lnTo>
                    <a:pt x="1238" y="1305"/>
                  </a:lnTo>
                  <a:lnTo>
                    <a:pt x="1233" y="1307"/>
                  </a:lnTo>
                  <a:lnTo>
                    <a:pt x="1229" y="1309"/>
                  </a:lnTo>
                  <a:lnTo>
                    <a:pt x="1223" y="1313"/>
                  </a:lnTo>
                  <a:lnTo>
                    <a:pt x="1220" y="1315"/>
                  </a:lnTo>
                  <a:lnTo>
                    <a:pt x="1216" y="1317"/>
                  </a:lnTo>
                  <a:lnTo>
                    <a:pt x="1214" y="1317"/>
                  </a:lnTo>
                  <a:lnTo>
                    <a:pt x="1210" y="1315"/>
                  </a:lnTo>
                  <a:lnTo>
                    <a:pt x="1207" y="1313"/>
                  </a:lnTo>
                  <a:lnTo>
                    <a:pt x="1203" y="1308"/>
                  </a:lnTo>
                  <a:lnTo>
                    <a:pt x="1201" y="1300"/>
                  </a:lnTo>
                  <a:lnTo>
                    <a:pt x="1198" y="1289"/>
                  </a:lnTo>
                  <a:lnTo>
                    <a:pt x="1200" y="1284"/>
                  </a:lnTo>
                  <a:lnTo>
                    <a:pt x="1202" y="1280"/>
                  </a:lnTo>
                  <a:lnTo>
                    <a:pt x="1206" y="1275"/>
                  </a:lnTo>
                  <a:lnTo>
                    <a:pt x="1211" y="1273"/>
                  </a:lnTo>
                  <a:lnTo>
                    <a:pt x="1215" y="1271"/>
                  </a:lnTo>
                  <a:lnTo>
                    <a:pt x="1217" y="1270"/>
                  </a:lnTo>
                  <a:lnTo>
                    <a:pt x="1220" y="1268"/>
                  </a:lnTo>
                  <a:lnTo>
                    <a:pt x="1222" y="1264"/>
                  </a:lnTo>
                  <a:lnTo>
                    <a:pt x="1226" y="1258"/>
                  </a:lnTo>
                  <a:lnTo>
                    <a:pt x="1229" y="1250"/>
                  </a:lnTo>
                  <a:lnTo>
                    <a:pt x="1239" y="1240"/>
                  </a:lnTo>
                  <a:lnTo>
                    <a:pt x="1250" y="1232"/>
                  </a:lnTo>
                  <a:lnTo>
                    <a:pt x="1251" y="1225"/>
                  </a:lnTo>
                  <a:lnTo>
                    <a:pt x="1250" y="1218"/>
                  </a:lnTo>
                  <a:lnTo>
                    <a:pt x="1248" y="1212"/>
                  </a:lnTo>
                  <a:lnTo>
                    <a:pt x="1248" y="1206"/>
                  </a:lnTo>
                  <a:lnTo>
                    <a:pt x="1247" y="1198"/>
                  </a:lnTo>
                  <a:lnTo>
                    <a:pt x="1247" y="1189"/>
                  </a:lnTo>
                  <a:lnTo>
                    <a:pt x="1245" y="1183"/>
                  </a:lnTo>
                  <a:lnTo>
                    <a:pt x="1242" y="1179"/>
                  </a:lnTo>
                  <a:lnTo>
                    <a:pt x="1234" y="1175"/>
                  </a:lnTo>
                  <a:lnTo>
                    <a:pt x="1222" y="1170"/>
                  </a:lnTo>
                  <a:lnTo>
                    <a:pt x="1220" y="1170"/>
                  </a:lnTo>
                  <a:lnTo>
                    <a:pt x="1217" y="1172"/>
                  </a:lnTo>
                  <a:lnTo>
                    <a:pt x="1213" y="1175"/>
                  </a:lnTo>
                  <a:lnTo>
                    <a:pt x="1209" y="1177"/>
                  </a:lnTo>
                  <a:lnTo>
                    <a:pt x="1202" y="1185"/>
                  </a:lnTo>
                  <a:lnTo>
                    <a:pt x="1198" y="1191"/>
                  </a:lnTo>
                  <a:lnTo>
                    <a:pt x="1195" y="1194"/>
                  </a:lnTo>
                  <a:lnTo>
                    <a:pt x="1190" y="1196"/>
                  </a:lnTo>
                  <a:lnTo>
                    <a:pt x="1185" y="1198"/>
                  </a:lnTo>
                  <a:lnTo>
                    <a:pt x="1178" y="1198"/>
                  </a:lnTo>
                  <a:lnTo>
                    <a:pt x="1172" y="1199"/>
                  </a:lnTo>
                  <a:lnTo>
                    <a:pt x="1167" y="1200"/>
                  </a:lnTo>
                  <a:lnTo>
                    <a:pt x="1163" y="1202"/>
                  </a:lnTo>
                  <a:lnTo>
                    <a:pt x="1162" y="1205"/>
                  </a:lnTo>
                  <a:lnTo>
                    <a:pt x="1162" y="1208"/>
                  </a:lnTo>
                  <a:lnTo>
                    <a:pt x="1162" y="1212"/>
                  </a:lnTo>
                  <a:lnTo>
                    <a:pt x="1164" y="1213"/>
                  </a:lnTo>
                  <a:lnTo>
                    <a:pt x="1165" y="1215"/>
                  </a:lnTo>
                  <a:lnTo>
                    <a:pt x="1171" y="1218"/>
                  </a:lnTo>
                  <a:lnTo>
                    <a:pt x="1178" y="1219"/>
                  </a:lnTo>
                  <a:lnTo>
                    <a:pt x="1183" y="1221"/>
                  </a:lnTo>
                  <a:lnTo>
                    <a:pt x="1187" y="1224"/>
                  </a:lnTo>
                  <a:lnTo>
                    <a:pt x="1189" y="1226"/>
                  </a:lnTo>
                  <a:lnTo>
                    <a:pt x="1192" y="1230"/>
                  </a:lnTo>
                  <a:lnTo>
                    <a:pt x="1195" y="1233"/>
                  </a:lnTo>
                  <a:lnTo>
                    <a:pt x="1196" y="1238"/>
                  </a:lnTo>
                  <a:lnTo>
                    <a:pt x="1196" y="1242"/>
                  </a:lnTo>
                  <a:lnTo>
                    <a:pt x="1196" y="1246"/>
                  </a:lnTo>
                  <a:lnTo>
                    <a:pt x="1195" y="1250"/>
                  </a:lnTo>
                  <a:lnTo>
                    <a:pt x="1192" y="1255"/>
                  </a:lnTo>
                  <a:lnTo>
                    <a:pt x="1190" y="1258"/>
                  </a:lnTo>
                  <a:lnTo>
                    <a:pt x="1187" y="1263"/>
                  </a:lnTo>
                  <a:lnTo>
                    <a:pt x="1178" y="1270"/>
                  </a:lnTo>
                  <a:lnTo>
                    <a:pt x="1169" y="1275"/>
                  </a:lnTo>
                  <a:lnTo>
                    <a:pt x="1165" y="1277"/>
                  </a:lnTo>
                  <a:lnTo>
                    <a:pt x="1162" y="1281"/>
                  </a:lnTo>
                  <a:lnTo>
                    <a:pt x="1159" y="1284"/>
                  </a:lnTo>
                  <a:lnTo>
                    <a:pt x="1157" y="1289"/>
                  </a:lnTo>
                  <a:lnTo>
                    <a:pt x="1156" y="1297"/>
                  </a:lnTo>
                  <a:lnTo>
                    <a:pt x="1156" y="1305"/>
                  </a:lnTo>
                  <a:lnTo>
                    <a:pt x="1157" y="1313"/>
                  </a:lnTo>
                  <a:lnTo>
                    <a:pt x="1157" y="1322"/>
                  </a:lnTo>
                  <a:lnTo>
                    <a:pt x="1156" y="1332"/>
                  </a:lnTo>
                  <a:lnTo>
                    <a:pt x="1153" y="1341"/>
                  </a:lnTo>
                  <a:lnTo>
                    <a:pt x="1151" y="1345"/>
                  </a:lnTo>
                  <a:lnTo>
                    <a:pt x="1148" y="1349"/>
                  </a:lnTo>
                  <a:lnTo>
                    <a:pt x="1145" y="1350"/>
                  </a:lnTo>
                  <a:lnTo>
                    <a:pt x="1143" y="1351"/>
                  </a:lnTo>
                  <a:lnTo>
                    <a:pt x="1139" y="1351"/>
                  </a:lnTo>
                  <a:lnTo>
                    <a:pt x="1135" y="1350"/>
                  </a:lnTo>
                  <a:lnTo>
                    <a:pt x="1132" y="1349"/>
                  </a:lnTo>
                  <a:lnTo>
                    <a:pt x="1128" y="1346"/>
                  </a:lnTo>
                  <a:lnTo>
                    <a:pt x="1126" y="1344"/>
                  </a:lnTo>
                  <a:lnTo>
                    <a:pt x="1122" y="1343"/>
                  </a:lnTo>
                  <a:lnTo>
                    <a:pt x="1118" y="1341"/>
                  </a:lnTo>
                  <a:lnTo>
                    <a:pt x="1114" y="1343"/>
                  </a:lnTo>
                  <a:lnTo>
                    <a:pt x="1104" y="1344"/>
                  </a:lnTo>
                  <a:lnTo>
                    <a:pt x="1096" y="1346"/>
                  </a:lnTo>
                  <a:lnTo>
                    <a:pt x="1088" y="1346"/>
                  </a:lnTo>
                  <a:lnTo>
                    <a:pt x="1078" y="1345"/>
                  </a:lnTo>
                  <a:lnTo>
                    <a:pt x="1070" y="1343"/>
                  </a:lnTo>
                  <a:lnTo>
                    <a:pt x="1061" y="1339"/>
                  </a:lnTo>
                  <a:lnTo>
                    <a:pt x="1056" y="1338"/>
                  </a:lnTo>
                  <a:lnTo>
                    <a:pt x="1052" y="1337"/>
                  </a:lnTo>
                  <a:lnTo>
                    <a:pt x="1050" y="1337"/>
                  </a:lnTo>
                  <a:lnTo>
                    <a:pt x="1047" y="1339"/>
                  </a:lnTo>
                  <a:lnTo>
                    <a:pt x="1046" y="1340"/>
                  </a:lnTo>
                  <a:lnTo>
                    <a:pt x="1046" y="1343"/>
                  </a:lnTo>
                  <a:lnTo>
                    <a:pt x="1047" y="1345"/>
                  </a:lnTo>
                  <a:lnTo>
                    <a:pt x="1049" y="1349"/>
                  </a:lnTo>
                  <a:lnTo>
                    <a:pt x="1056" y="1355"/>
                  </a:lnTo>
                  <a:lnTo>
                    <a:pt x="1064" y="1362"/>
                  </a:lnTo>
                  <a:lnTo>
                    <a:pt x="1069" y="1365"/>
                  </a:lnTo>
                  <a:lnTo>
                    <a:pt x="1074" y="1368"/>
                  </a:lnTo>
                  <a:lnTo>
                    <a:pt x="1078" y="1369"/>
                  </a:lnTo>
                  <a:lnTo>
                    <a:pt x="1082" y="1370"/>
                  </a:lnTo>
                  <a:lnTo>
                    <a:pt x="1089" y="1371"/>
                  </a:lnTo>
                  <a:lnTo>
                    <a:pt x="1097" y="1374"/>
                  </a:lnTo>
                  <a:lnTo>
                    <a:pt x="1101" y="1375"/>
                  </a:lnTo>
                  <a:lnTo>
                    <a:pt x="1103" y="1378"/>
                  </a:lnTo>
                  <a:lnTo>
                    <a:pt x="1107" y="1381"/>
                  </a:lnTo>
                  <a:lnTo>
                    <a:pt x="1109" y="1384"/>
                  </a:lnTo>
                  <a:lnTo>
                    <a:pt x="1109" y="1388"/>
                  </a:lnTo>
                  <a:lnTo>
                    <a:pt x="1109" y="1391"/>
                  </a:lnTo>
                  <a:lnTo>
                    <a:pt x="1109" y="1396"/>
                  </a:lnTo>
                  <a:lnTo>
                    <a:pt x="1108" y="1400"/>
                  </a:lnTo>
                  <a:lnTo>
                    <a:pt x="1104" y="1409"/>
                  </a:lnTo>
                  <a:lnTo>
                    <a:pt x="1101" y="1418"/>
                  </a:lnTo>
                  <a:lnTo>
                    <a:pt x="1094" y="1434"/>
                  </a:lnTo>
                  <a:lnTo>
                    <a:pt x="1087" y="1448"/>
                  </a:lnTo>
                  <a:lnTo>
                    <a:pt x="1082" y="1456"/>
                  </a:lnTo>
                  <a:lnTo>
                    <a:pt x="1078" y="1462"/>
                  </a:lnTo>
                  <a:lnTo>
                    <a:pt x="1074" y="1466"/>
                  </a:lnTo>
                  <a:lnTo>
                    <a:pt x="1069" y="1470"/>
                  </a:lnTo>
                  <a:lnTo>
                    <a:pt x="1059" y="1475"/>
                  </a:lnTo>
                  <a:lnTo>
                    <a:pt x="1053" y="1478"/>
                  </a:lnTo>
                  <a:lnTo>
                    <a:pt x="1052" y="1481"/>
                  </a:lnTo>
                  <a:lnTo>
                    <a:pt x="1051" y="1486"/>
                  </a:lnTo>
                  <a:lnTo>
                    <a:pt x="1050" y="1497"/>
                  </a:lnTo>
                  <a:lnTo>
                    <a:pt x="1050" y="1511"/>
                  </a:lnTo>
                  <a:lnTo>
                    <a:pt x="1050" y="1516"/>
                  </a:lnTo>
                  <a:lnTo>
                    <a:pt x="1049" y="1521"/>
                  </a:lnTo>
                  <a:lnTo>
                    <a:pt x="1046" y="1525"/>
                  </a:lnTo>
                  <a:lnTo>
                    <a:pt x="1044" y="1527"/>
                  </a:lnTo>
                  <a:lnTo>
                    <a:pt x="1037" y="1530"/>
                  </a:lnTo>
                  <a:lnTo>
                    <a:pt x="1028" y="1532"/>
                  </a:lnTo>
                  <a:lnTo>
                    <a:pt x="1025" y="1533"/>
                  </a:lnTo>
                  <a:lnTo>
                    <a:pt x="1022" y="1535"/>
                  </a:lnTo>
                  <a:lnTo>
                    <a:pt x="1021" y="1536"/>
                  </a:lnTo>
                  <a:lnTo>
                    <a:pt x="1020" y="1539"/>
                  </a:lnTo>
                  <a:lnTo>
                    <a:pt x="1020" y="1545"/>
                  </a:lnTo>
                  <a:lnTo>
                    <a:pt x="1021" y="1551"/>
                  </a:lnTo>
                  <a:lnTo>
                    <a:pt x="1025" y="1555"/>
                  </a:lnTo>
                  <a:lnTo>
                    <a:pt x="1028" y="1561"/>
                  </a:lnTo>
                  <a:lnTo>
                    <a:pt x="1033" y="1565"/>
                  </a:lnTo>
                  <a:lnTo>
                    <a:pt x="1038" y="1567"/>
                  </a:lnTo>
                  <a:lnTo>
                    <a:pt x="1047" y="1570"/>
                  </a:lnTo>
                  <a:lnTo>
                    <a:pt x="1057" y="1574"/>
                  </a:lnTo>
                  <a:lnTo>
                    <a:pt x="1061" y="1578"/>
                  </a:lnTo>
                  <a:lnTo>
                    <a:pt x="1062" y="1580"/>
                  </a:lnTo>
                  <a:lnTo>
                    <a:pt x="1063" y="1583"/>
                  </a:lnTo>
                  <a:lnTo>
                    <a:pt x="1063" y="1586"/>
                  </a:lnTo>
                  <a:lnTo>
                    <a:pt x="1059" y="1591"/>
                  </a:lnTo>
                  <a:lnTo>
                    <a:pt x="1056" y="1597"/>
                  </a:lnTo>
                  <a:lnTo>
                    <a:pt x="1055" y="1604"/>
                  </a:lnTo>
                  <a:lnTo>
                    <a:pt x="1053" y="1612"/>
                  </a:lnTo>
                  <a:lnTo>
                    <a:pt x="1055" y="1621"/>
                  </a:lnTo>
                  <a:lnTo>
                    <a:pt x="1055" y="1628"/>
                  </a:lnTo>
                  <a:lnTo>
                    <a:pt x="1055" y="1630"/>
                  </a:lnTo>
                  <a:lnTo>
                    <a:pt x="1053" y="1633"/>
                  </a:lnTo>
                  <a:lnTo>
                    <a:pt x="1052" y="1634"/>
                  </a:lnTo>
                  <a:lnTo>
                    <a:pt x="1050" y="1635"/>
                  </a:lnTo>
                  <a:lnTo>
                    <a:pt x="1045" y="1634"/>
                  </a:lnTo>
                  <a:lnTo>
                    <a:pt x="1039" y="1631"/>
                  </a:lnTo>
                  <a:lnTo>
                    <a:pt x="1032" y="1628"/>
                  </a:lnTo>
                  <a:lnTo>
                    <a:pt x="1025" y="1624"/>
                  </a:lnTo>
                  <a:lnTo>
                    <a:pt x="1021" y="1623"/>
                  </a:lnTo>
                  <a:lnTo>
                    <a:pt x="1018" y="1623"/>
                  </a:lnTo>
                  <a:lnTo>
                    <a:pt x="1017" y="1626"/>
                  </a:lnTo>
                  <a:lnTo>
                    <a:pt x="1015" y="1629"/>
                  </a:lnTo>
                  <a:lnTo>
                    <a:pt x="1013" y="1637"/>
                  </a:lnTo>
                  <a:lnTo>
                    <a:pt x="1012" y="1643"/>
                  </a:lnTo>
                  <a:lnTo>
                    <a:pt x="1011" y="1647"/>
                  </a:lnTo>
                  <a:lnTo>
                    <a:pt x="1009" y="1652"/>
                  </a:lnTo>
                  <a:lnTo>
                    <a:pt x="1011" y="1653"/>
                  </a:lnTo>
                  <a:lnTo>
                    <a:pt x="1011" y="1655"/>
                  </a:lnTo>
                  <a:lnTo>
                    <a:pt x="1012" y="1656"/>
                  </a:lnTo>
                  <a:lnTo>
                    <a:pt x="1014" y="1656"/>
                  </a:lnTo>
                  <a:lnTo>
                    <a:pt x="1017" y="1658"/>
                  </a:lnTo>
                  <a:lnTo>
                    <a:pt x="1019" y="1659"/>
                  </a:lnTo>
                  <a:lnTo>
                    <a:pt x="1020" y="1661"/>
                  </a:lnTo>
                  <a:lnTo>
                    <a:pt x="1020" y="1664"/>
                  </a:lnTo>
                  <a:lnTo>
                    <a:pt x="1020" y="1667"/>
                  </a:lnTo>
                  <a:lnTo>
                    <a:pt x="1018" y="1671"/>
                  </a:lnTo>
                  <a:lnTo>
                    <a:pt x="1015" y="1674"/>
                  </a:lnTo>
                  <a:lnTo>
                    <a:pt x="1013" y="1678"/>
                  </a:lnTo>
                  <a:lnTo>
                    <a:pt x="1011" y="1683"/>
                  </a:lnTo>
                  <a:lnTo>
                    <a:pt x="1011" y="1689"/>
                  </a:lnTo>
                  <a:lnTo>
                    <a:pt x="1011" y="1696"/>
                  </a:lnTo>
                  <a:lnTo>
                    <a:pt x="1009" y="1704"/>
                  </a:lnTo>
                  <a:lnTo>
                    <a:pt x="1008" y="1712"/>
                  </a:lnTo>
                  <a:lnTo>
                    <a:pt x="1006" y="1717"/>
                  </a:lnTo>
                  <a:lnTo>
                    <a:pt x="1002" y="1722"/>
                  </a:lnTo>
                  <a:lnTo>
                    <a:pt x="998" y="1724"/>
                  </a:lnTo>
                  <a:lnTo>
                    <a:pt x="995" y="1724"/>
                  </a:lnTo>
                  <a:lnTo>
                    <a:pt x="993" y="1724"/>
                  </a:lnTo>
                  <a:lnTo>
                    <a:pt x="992" y="1723"/>
                  </a:lnTo>
                  <a:lnTo>
                    <a:pt x="989" y="1721"/>
                  </a:lnTo>
                  <a:lnTo>
                    <a:pt x="988" y="1715"/>
                  </a:lnTo>
                  <a:lnTo>
                    <a:pt x="988" y="1711"/>
                  </a:lnTo>
                  <a:lnTo>
                    <a:pt x="988" y="1709"/>
                  </a:lnTo>
                  <a:lnTo>
                    <a:pt x="987" y="1709"/>
                  </a:lnTo>
                  <a:lnTo>
                    <a:pt x="987" y="1709"/>
                  </a:lnTo>
                  <a:lnTo>
                    <a:pt x="986" y="1710"/>
                  </a:lnTo>
                  <a:lnTo>
                    <a:pt x="984" y="1718"/>
                  </a:lnTo>
                  <a:lnTo>
                    <a:pt x="984" y="1731"/>
                  </a:lnTo>
                  <a:close/>
                </a:path>
              </a:pathLst>
            </a:custGeom>
            <a:grpFill/>
            <a:ln w="9525">
              <a:solidFill>
                <a:schemeClr val="bg1"/>
              </a:solidFill>
              <a:round/>
              <a:headEnd/>
              <a:tailEnd/>
            </a:ln>
          </p:spPr>
          <p:txBody>
            <a:bodyPr/>
            <a:lstStyle/>
            <a:p>
              <a:endParaRPr lang="zh-CN" altLang="en-US"/>
            </a:p>
          </p:txBody>
        </p:sp>
        <p:sp>
          <p:nvSpPr>
            <p:cNvPr id="41" name="广东">
              <a:extLst>
                <a:ext uri="{FF2B5EF4-FFF2-40B4-BE49-F238E27FC236}">
                  <a16:creationId xmlns:a16="http://schemas.microsoft.com/office/drawing/2014/main" xmlns="" id="{5991D57E-10E4-442F-9C18-536AA470710A}"/>
                </a:ext>
              </a:extLst>
            </p:cNvPr>
            <p:cNvSpPr>
              <a:spLocks noEditPoints="1"/>
            </p:cNvSpPr>
            <p:nvPr/>
          </p:nvSpPr>
          <p:spPr bwMode="auto">
            <a:xfrm>
              <a:off x="5702370" y="5286651"/>
              <a:ext cx="790585" cy="609632"/>
            </a:xfrm>
            <a:custGeom>
              <a:avLst/>
              <a:gdLst>
                <a:gd name="T0" fmla="*/ 1983 w 2993"/>
                <a:gd name="T1" fmla="*/ 1253 h 2287"/>
                <a:gd name="T2" fmla="*/ 2080 w 2993"/>
                <a:gd name="T3" fmla="*/ 1133 h 2287"/>
                <a:gd name="T4" fmla="*/ 2127 w 2993"/>
                <a:gd name="T5" fmla="*/ 1209 h 2287"/>
                <a:gd name="T6" fmla="*/ 2356 w 2993"/>
                <a:gd name="T7" fmla="*/ 1181 h 2287"/>
                <a:gd name="T8" fmla="*/ 2480 w 2993"/>
                <a:gd name="T9" fmla="*/ 1152 h 2287"/>
                <a:gd name="T10" fmla="*/ 2738 w 2993"/>
                <a:gd name="T11" fmla="*/ 1021 h 2287"/>
                <a:gd name="T12" fmla="*/ 2854 w 2993"/>
                <a:gd name="T13" fmla="*/ 891 h 2287"/>
                <a:gd name="T14" fmla="*/ 2844 w 2993"/>
                <a:gd name="T15" fmla="*/ 848 h 2287"/>
                <a:gd name="T16" fmla="*/ 2946 w 2993"/>
                <a:gd name="T17" fmla="*/ 699 h 2287"/>
                <a:gd name="T18" fmla="*/ 2872 w 2993"/>
                <a:gd name="T19" fmla="*/ 454 h 2287"/>
                <a:gd name="T20" fmla="*/ 2773 w 2993"/>
                <a:gd name="T21" fmla="*/ 297 h 2287"/>
                <a:gd name="T22" fmla="*/ 2603 w 2993"/>
                <a:gd name="T23" fmla="*/ 246 h 2287"/>
                <a:gd name="T24" fmla="*/ 2417 w 2993"/>
                <a:gd name="T25" fmla="*/ 227 h 2287"/>
                <a:gd name="T26" fmla="*/ 2342 w 2993"/>
                <a:gd name="T27" fmla="*/ 335 h 2287"/>
                <a:gd name="T28" fmla="*/ 2086 w 2993"/>
                <a:gd name="T29" fmla="*/ 337 h 2287"/>
                <a:gd name="T30" fmla="*/ 1904 w 2993"/>
                <a:gd name="T31" fmla="*/ 415 h 2287"/>
                <a:gd name="T32" fmla="*/ 1849 w 2993"/>
                <a:gd name="T33" fmla="*/ 309 h 2287"/>
                <a:gd name="T34" fmla="*/ 1992 w 2993"/>
                <a:gd name="T35" fmla="*/ 90 h 2287"/>
                <a:gd name="T36" fmla="*/ 1765 w 2993"/>
                <a:gd name="T37" fmla="*/ 66 h 2287"/>
                <a:gd name="T38" fmla="*/ 1610 w 2993"/>
                <a:gd name="T39" fmla="*/ 65 h 2287"/>
                <a:gd name="T40" fmla="*/ 1415 w 2993"/>
                <a:gd name="T41" fmla="*/ 0 h 2287"/>
                <a:gd name="T42" fmla="*/ 1315 w 2993"/>
                <a:gd name="T43" fmla="*/ 121 h 2287"/>
                <a:gd name="T44" fmla="*/ 1253 w 2993"/>
                <a:gd name="T45" fmla="*/ 274 h 2287"/>
                <a:gd name="T46" fmla="*/ 999 w 2993"/>
                <a:gd name="T47" fmla="*/ 159 h 2287"/>
                <a:gd name="T48" fmla="*/ 901 w 2993"/>
                <a:gd name="T49" fmla="*/ 417 h 2287"/>
                <a:gd name="T50" fmla="*/ 909 w 2993"/>
                <a:gd name="T51" fmla="*/ 657 h 2287"/>
                <a:gd name="T52" fmla="*/ 793 w 2993"/>
                <a:gd name="T53" fmla="*/ 809 h 2287"/>
                <a:gd name="T54" fmla="*/ 716 w 2993"/>
                <a:gd name="T55" fmla="*/ 1086 h 2287"/>
                <a:gd name="T56" fmla="*/ 506 w 2993"/>
                <a:gd name="T57" fmla="*/ 1278 h 2287"/>
                <a:gd name="T58" fmla="*/ 453 w 2993"/>
                <a:gd name="T59" fmla="*/ 1412 h 2287"/>
                <a:gd name="T60" fmla="*/ 285 w 2993"/>
                <a:gd name="T61" fmla="*/ 1453 h 2287"/>
                <a:gd name="T62" fmla="*/ 212 w 2993"/>
                <a:gd name="T63" fmla="*/ 1574 h 2287"/>
                <a:gd name="T64" fmla="*/ 40 w 2993"/>
                <a:gd name="T65" fmla="*/ 1698 h 2287"/>
                <a:gd name="T66" fmla="*/ 86 w 2993"/>
                <a:gd name="T67" fmla="*/ 1807 h 2287"/>
                <a:gd name="T68" fmla="*/ 27 w 2993"/>
                <a:gd name="T69" fmla="*/ 2081 h 2287"/>
                <a:gd name="T70" fmla="*/ 234 w 2993"/>
                <a:gd name="T71" fmla="*/ 2275 h 2287"/>
                <a:gd name="T72" fmla="*/ 285 w 2993"/>
                <a:gd name="T73" fmla="*/ 2113 h 2287"/>
                <a:gd name="T74" fmla="*/ 297 w 2993"/>
                <a:gd name="T75" fmla="*/ 2077 h 2287"/>
                <a:gd name="T76" fmla="*/ 266 w 2993"/>
                <a:gd name="T77" fmla="*/ 1930 h 2287"/>
                <a:gd name="T78" fmla="*/ 366 w 2993"/>
                <a:gd name="T79" fmla="*/ 1948 h 2287"/>
                <a:gd name="T80" fmla="*/ 325 w 2993"/>
                <a:gd name="T81" fmla="*/ 1792 h 2287"/>
                <a:gd name="T82" fmla="*/ 371 w 2993"/>
                <a:gd name="T83" fmla="*/ 1847 h 2287"/>
                <a:gd name="T84" fmla="*/ 403 w 2993"/>
                <a:gd name="T85" fmla="*/ 1860 h 2287"/>
                <a:gd name="T86" fmla="*/ 655 w 2993"/>
                <a:gd name="T87" fmla="*/ 1746 h 2287"/>
                <a:gd name="T88" fmla="*/ 742 w 2993"/>
                <a:gd name="T89" fmla="*/ 1733 h 2287"/>
                <a:gd name="T90" fmla="*/ 869 w 2993"/>
                <a:gd name="T91" fmla="*/ 1660 h 2287"/>
                <a:gd name="T92" fmla="*/ 898 w 2993"/>
                <a:gd name="T93" fmla="*/ 1658 h 2287"/>
                <a:gd name="T94" fmla="*/ 940 w 2993"/>
                <a:gd name="T95" fmla="*/ 1669 h 2287"/>
                <a:gd name="T96" fmla="*/ 965 w 2993"/>
                <a:gd name="T97" fmla="*/ 1603 h 2287"/>
                <a:gd name="T98" fmla="*/ 1103 w 2993"/>
                <a:gd name="T99" fmla="*/ 1553 h 2287"/>
                <a:gd name="T100" fmla="*/ 1131 w 2993"/>
                <a:gd name="T101" fmla="*/ 1574 h 2287"/>
                <a:gd name="T102" fmla="*/ 1322 w 2993"/>
                <a:gd name="T103" fmla="*/ 1575 h 2287"/>
                <a:gd name="T104" fmla="*/ 1375 w 2993"/>
                <a:gd name="T105" fmla="*/ 1307 h 2287"/>
                <a:gd name="T106" fmla="*/ 1511 w 2993"/>
                <a:gd name="T107" fmla="*/ 1424 h 2287"/>
                <a:gd name="T108" fmla="*/ 1551 w 2993"/>
                <a:gd name="T109" fmla="*/ 1433 h 2287"/>
                <a:gd name="T110" fmla="*/ 1591 w 2993"/>
                <a:gd name="T111" fmla="*/ 1270 h 2287"/>
                <a:gd name="T112" fmla="*/ 1587 w 2993"/>
                <a:gd name="T113" fmla="*/ 1162 h 2287"/>
                <a:gd name="T114" fmla="*/ 1594 w 2993"/>
                <a:gd name="T115" fmla="*/ 1093 h 2287"/>
                <a:gd name="T116" fmla="*/ 1723 w 2993"/>
                <a:gd name="T117" fmla="*/ 1284 h 2287"/>
                <a:gd name="T118" fmla="*/ 370 w 2993"/>
                <a:gd name="T119" fmla="*/ 1998 h 2287"/>
                <a:gd name="T120" fmla="*/ 1834 w 2993"/>
                <a:gd name="T121" fmla="*/ 1500 h 2287"/>
                <a:gd name="T122" fmla="*/ 1897 w 2993"/>
                <a:gd name="T123" fmla="*/ 1471 h 2287"/>
                <a:gd name="T124" fmla="*/ 2948 w 2993"/>
                <a:gd name="T125" fmla="*/ 801 h 2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93" h="2287">
                  <a:moveTo>
                    <a:pt x="1852" y="1263"/>
                  </a:moveTo>
                  <a:lnTo>
                    <a:pt x="1853" y="1261"/>
                  </a:lnTo>
                  <a:lnTo>
                    <a:pt x="1854" y="1259"/>
                  </a:lnTo>
                  <a:lnTo>
                    <a:pt x="1858" y="1256"/>
                  </a:lnTo>
                  <a:lnTo>
                    <a:pt x="1863" y="1253"/>
                  </a:lnTo>
                  <a:lnTo>
                    <a:pt x="1875" y="1244"/>
                  </a:lnTo>
                  <a:lnTo>
                    <a:pt x="1890" y="1236"/>
                  </a:lnTo>
                  <a:lnTo>
                    <a:pt x="1895" y="1235"/>
                  </a:lnTo>
                  <a:lnTo>
                    <a:pt x="1901" y="1234"/>
                  </a:lnTo>
                  <a:lnTo>
                    <a:pt x="1906" y="1234"/>
                  </a:lnTo>
                  <a:lnTo>
                    <a:pt x="1910" y="1234"/>
                  </a:lnTo>
                  <a:lnTo>
                    <a:pt x="1922" y="1236"/>
                  </a:lnTo>
                  <a:lnTo>
                    <a:pt x="1937" y="1242"/>
                  </a:lnTo>
                  <a:lnTo>
                    <a:pt x="1944" y="1245"/>
                  </a:lnTo>
                  <a:lnTo>
                    <a:pt x="1948" y="1249"/>
                  </a:lnTo>
                  <a:lnTo>
                    <a:pt x="1951" y="1254"/>
                  </a:lnTo>
                  <a:lnTo>
                    <a:pt x="1953" y="1259"/>
                  </a:lnTo>
                  <a:lnTo>
                    <a:pt x="1956" y="1269"/>
                  </a:lnTo>
                  <a:lnTo>
                    <a:pt x="1956" y="1280"/>
                  </a:lnTo>
                  <a:lnTo>
                    <a:pt x="1957" y="1285"/>
                  </a:lnTo>
                  <a:lnTo>
                    <a:pt x="1958" y="1288"/>
                  </a:lnTo>
                  <a:lnTo>
                    <a:pt x="1959" y="1291"/>
                  </a:lnTo>
                  <a:lnTo>
                    <a:pt x="1961" y="1293"/>
                  </a:lnTo>
                  <a:lnTo>
                    <a:pt x="1964" y="1293"/>
                  </a:lnTo>
                  <a:lnTo>
                    <a:pt x="1966" y="1292"/>
                  </a:lnTo>
                  <a:lnTo>
                    <a:pt x="1970" y="1291"/>
                  </a:lnTo>
                  <a:lnTo>
                    <a:pt x="1973" y="1287"/>
                  </a:lnTo>
                  <a:lnTo>
                    <a:pt x="1990" y="1280"/>
                  </a:lnTo>
                  <a:lnTo>
                    <a:pt x="2003" y="1273"/>
                  </a:lnTo>
                  <a:lnTo>
                    <a:pt x="2003" y="1270"/>
                  </a:lnTo>
                  <a:lnTo>
                    <a:pt x="2003" y="1267"/>
                  </a:lnTo>
                  <a:lnTo>
                    <a:pt x="2002" y="1265"/>
                  </a:lnTo>
                  <a:lnTo>
                    <a:pt x="2001" y="1262"/>
                  </a:lnTo>
                  <a:lnTo>
                    <a:pt x="1996" y="1257"/>
                  </a:lnTo>
                  <a:lnTo>
                    <a:pt x="1989" y="1255"/>
                  </a:lnTo>
                  <a:lnTo>
                    <a:pt x="1983" y="1253"/>
                  </a:lnTo>
                  <a:lnTo>
                    <a:pt x="1978" y="1249"/>
                  </a:lnTo>
                  <a:lnTo>
                    <a:pt x="1977" y="1245"/>
                  </a:lnTo>
                  <a:lnTo>
                    <a:pt x="1977" y="1242"/>
                  </a:lnTo>
                  <a:lnTo>
                    <a:pt x="1978" y="1237"/>
                  </a:lnTo>
                  <a:lnTo>
                    <a:pt x="1980" y="1232"/>
                  </a:lnTo>
                  <a:lnTo>
                    <a:pt x="1985" y="1226"/>
                  </a:lnTo>
                  <a:lnTo>
                    <a:pt x="1990" y="1221"/>
                  </a:lnTo>
                  <a:lnTo>
                    <a:pt x="1990" y="1218"/>
                  </a:lnTo>
                  <a:lnTo>
                    <a:pt x="1989" y="1217"/>
                  </a:lnTo>
                  <a:lnTo>
                    <a:pt x="1986" y="1216"/>
                  </a:lnTo>
                  <a:lnTo>
                    <a:pt x="1983" y="1216"/>
                  </a:lnTo>
                  <a:lnTo>
                    <a:pt x="1975" y="1215"/>
                  </a:lnTo>
                  <a:lnTo>
                    <a:pt x="1967" y="1216"/>
                  </a:lnTo>
                  <a:lnTo>
                    <a:pt x="1964" y="1216"/>
                  </a:lnTo>
                  <a:lnTo>
                    <a:pt x="1961" y="1216"/>
                  </a:lnTo>
                  <a:lnTo>
                    <a:pt x="1960" y="1215"/>
                  </a:lnTo>
                  <a:lnTo>
                    <a:pt x="1958" y="1213"/>
                  </a:lnTo>
                  <a:lnTo>
                    <a:pt x="1957" y="1212"/>
                  </a:lnTo>
                  <a:lnTo>
                    <a:pt x="1957" y="1210"/>
                  </a:lnTo>
                  <a:lnTo>
                    <a:pt x="1957" y="1207"/>
                  </a:lnTo>
                  <a:lnTo>
                    <a:pt x="1957" y="1204"/>
                  </a:lnTo>
                  <a:lnTo>
                    <a:pt x="1959" y="1196"/>
                  </a:lnTo>
                  <a:lnTo>
                    <a:pt x="1964" y="1185"/>
                  </a:lnTo>
                  <a:lnTo>
                    <a:pt x="1967" y="1179"/>
                  </a:lnTo>
                  <a:lnTo>
                    <a:pt x="1971" y="1174"/>
                  </a:lnTo>
                  <a:lnTo>
                    <a:pt x="1976" y="1169"/>
                  </a:lnTo>
                  <a:lnTo>
                    <a:pt x="1982" y="1166"/>
                  </a:lnTo>
                  <a:lnTo>
                    <a:pt x="2002" y="1156"/>
                  </a:lnTo>
                  <a:lnTo>
                    <a:pt x="2028" y="1146"/>
                  </a:lnTo>
                  <a:lnTo>
                    <a:pt x="2052" y="1135"/>
                  </a:lnTo>
                  <a:lnTo>
                    <a:pt x="2066" y="1127"/>
                  </a:lnTo>
                  <a:lnTo>
                    <a:pt x="2070" y="1124"/>
                  </a:lnTo>
                  <a:lnTo>
                    <a:pt x="2073" y="1124"/>
                  </a:lnTo>
                  <a:lnTo>
                    <a:pt x="2077" y="1125"/>
                  </a:lnTo>
                  <a:lnTo>
                    <a:pt x="2079" y="1129"/>
                  </a:lnTo>
                  <a:lnTo>
                    <a:pt x="2080" y="1133"/>
                  </a:lnTo>
                  <a:lnTo>
                    <a:pt x="2082" y="1137"/>
                  </a:lnTo>
                  <a:lnTo>
                    <a:pt x="2082" y="1142"/>
                  </a:lnTo>
                  <a:lnTo>
                    <a:pt x="2079" y="1146"/>
                  </a:lnTo>
                  <a:lnTo>
                    <a:pt x="2064" y="1159"/>
                  </a:lnTo>
                  <a:lnTo>
                    <a:pt x="2052" y="1167"/>
                  </a:lnTo>
                  <a:lnTo>
                    <a:pt x="2051" y="1173"/>
                  </a:lnTo>
                  <a:lnTo>
                    <a:pt x="2052" y="1182"/>
                  </a:lnTo>
                  <a:lnTo>
                    <a:pt x="2053" y="1193"/>
                  </a:lnTo>
                  <a:lnTo>
                    <a:pt x="2053" y="1203"/>
                  </a:lnTo>
                  <a:lnTo>
                    <a:pt x="2053" y="1213"/>
                  </a:lnTo>
                  <a:lnTo>
                    <a:pt x="2054" y="1225"/>
                  </a:lnTo>
                  <a:lnTo>
                    <a:pt x="2055" y="1230"/>
                  </a:lnTo>
                  <a:lnTo>
                    <a:pt x="2058" y="1235"/>
                  </a:lnTo>
                  <a:lnTo>
                    <a:pt x="2059" y="1236"/>
                  </a:lnTo>
                  <a:lnTo>
                    <a:pt x="2061" y="1236"/>
                  </a:lnTo>
                  <a:lnTo>
                    <a:pt x="2063" y="1237"/>
                  </a:lnTo>
                  <a:lnTo>
                    <a:pt x="2065" y="1236"/>
                  </a:lnTo>
                  <a:lnTo>
                    <a:pt x="2076" y="1231"/>
                  </a:lnTo>
                  <a:lnTo>
                    <a:pt x="2089" y="1225"/>
                  </a:lnTo>
                  <a:lnTo>
                    <a:pt x="2095" y="1224"/>
                  </a:lnTo>
                  <a:lnTo>
                    <a:pt x="2101" y="1223"/>
                  </a:lnTo>
                  <a:lnTo>
                    <a:pt x="2102" y="1224"/>
                  </a:lnTo>
                  <a:lnTo>
                    <a:pt x="2104" y="1224"/>
                  </a:lnTo>
                  <a:lnTo>
                    <a:pt x="2105" y="1226"/>
                  </a:lnTo>
                  <a:lnTo>
                    <a:pt x="2108" y="1229"/>
                  </a:lnTo>
                  <a:lnTo>
                    <a:pt x="2111" y="1237"/>
                  </a:lnTo>
                  <a:lnTo>
                    <a:pt x="2115" y="1244"/>
                  </a:lnTo>
                  <a:lnTo>
                    <a:pt x="2117" y="1245"/>
                  </a:lnTo>
                  <a:lnTo>
                    <a:pt x="2118" y="1245"/>
                  </a:lnTo>
                  <a:lnTo>
                    <a:pt x="2120" y="1245"/>
                  </a:lnTo>
                  <a:lnTo>
                    <a:pt x="2122" y="1243"/>
                  </a:lnTo>
                  <a:lnTo>
                    <a:pt x="2123" y="1235"/>
                  </a:lnTo>
                  <a:lnTo>
                    <a:pt x="2123" y="1224"/>
                  </a:lnTo>
                  <a:lnTo>
                    <a:pt x="2123" y="1219"/>
                  </a:lnTo>
                  <a:lnTo>
                    <a:pt x="2124" y="1213"/>
                  </a:lnTo>
                  <a:lnTo>
                    <a:pt x="2127" y="1209"/>
                  </a:lnTo>
                  <a:lnTo>
                    <a:pt x="2130" y="1205"/>
                  </a:lnTo>
                  <a:lnTo>
                    <a:pt x="2134" y="1200"/>
                  </a:lnTo>
                  <a:lnTo>
                    <a:pt x="2141" y="1191"/>
                  </a:lnTo>
                  <a:lnTo>
                    <a:pt x="2149" y="1181"/>
                  </a:lnTo>
                  <a:lnTo>
                    <a:pt x="2158" y="1171"/>
                  </a:lnTo>
                  <a:lnTo>
                    <a:pt x="2161" y="1166"/>
                  </a:lnTo>
                  <a:lnTo>
                    <a:pt x="2164" y="1162"/>
                  </a:lnTo>
                  <a:lnTo>
                    <a:pt x="2165" y="1159"/>
                  </a:lnTo>
                  <a:lnTo>
                    <a:pt x="2165" y="1155"/>
                  </a:lnTo>
                  <a:lnTo>
                    <a:pt x="2165" y="1150"/>
                  </a:lnTo>
                  <a:lnTo>
                    <a:pt x="2165" y="1146"/>
                  </a:lnTo>
                  <a:lnTo>
                    <a:pt x="2166" y="1142"/>
                  </a:lnTo>
                  <a:lnTo>
                    <a:pt x="2168" y="1139"/>
                  </a:lnTo>
                  <a:lnTo>
                    <a:pt x="2171" y="1136"/>
                  </a:lnTo>
                  <a:lnTo>
                    <a:pt x="2174" y="1134"/>
                  </a:lnTo>
                  <a:lnTo>
                    <a:pt x="2179" y="1131"/>
                  </a:lnTo>
                  <a:lnTo>
                    <a:pt x="2184" y="1130"/>
                  </a:lnTo>
                  <a:lnTo>
                    <a:pt x="2194" y="1128"/>
                  </a:lnTo>
                  <a:lnTo>
                    <a:pt x="2206" y="1127"/>
                  </a:lnTo>
                  <a:lnTo>
                    <a:pt x="2219" y="1128"/>
                  </a:lnTo>
                  <a:lnTo>
                    <a:pt x="2233" y="1129"/>
                  </a:lnTo>
                  <a:lnTo>
                    <a:pt x="2255" y="1131"/>
                  </a:lnTo>
                  <a:lnTo>
                    <a:pt x="2271" y="1135"/>
                  </a:lnTo>
                  <a:lnTo>
                    <a:pt x="2275" y="1137"/>
                  </a:lnTo>
                  <a:lnTo>
                    <a:pt x="2280" y="1139"/>
                  </a:lnTo>
                  <a:lnTo>
                    <a:pt x="2282" y="1141"/>
                  </a:lnTo>
                  <a:lnTo>
                    <a:pt x="2284" y="1143"/>
                  </a:lnTo>
                  <a:lnTo>
                    <a:pt x="2286" y="1154"/>
                  </a:lnTo>
                  <a:lnTo>
                    <a:pt x="2293" y="1167"/>
                  </a:lnTo>
                  <a:lnTo>
                    <a:pt x="2300" y="1169"/>
                  </a:lnTo>
                  <a:lnTo>
                    <a:pt x="2317" y="1172"/>
                  </a:lnTo>
                  <a:lnTo>
                    <a:pt x="2326" y="1173"/>
                  </a:lnTo>
                  <a:lnTo>
                    <a:pt x="2336" y="1174"/>
                  </a:lnTo>
                  <a:lnTo>
                    <a:pt x="2344" y="1177"/>
                  </a:lnTo>
                  <a:lnTo>
                    <a:pt x="2353" y="1179"/>
                  </a:lnTo>
                  <a:lnTo>
                    <a:pt x="2356" y="1181"/>
                  </a:lnTo>
                  <a:lnTo>
                    <a:pt x="2360" y="1182"/>
                  </a:lnTo>
                  <a:lnTo>
                    <a:pt x="2363" y="1184"/>
                  </a:lnTo>
                  <a:lnTo>
                    <a:pt x="2367" y="1184"/>
                  </a:lnTo>
                  <a:lnTo>
                    <a:pt x="2372" y="1182"/>
                  </a:lnTo>
                  <a:lnTo>
                    <a:pt x="2375" y="1180"/>
                  </a:lnTo>
                  <a:lnTo>
                    <a:pt x="2380" y="1177"/>
                  </a:lnTo>
                  <a:lnTo>
                    <a:pt x="2385" y="1172"/>
                  </a:lnTo>
                  <a:lnTo>
                    <a:pt x="2386" y="1169"/>
                  </a:lnTo>
                  <a:lnTo>
                    <a:pt x="2387" y="1166"/>
                  </a:lnTo>
                  <a:lnTo>
                    <a:pt x="2387" y="1163"/>
                  </a:lnTo>
                  <a:lnTo>
                    <a:pt x="2386" y="1160"/>
                  </a:lnTo>
                  <a:lnTo>
                    <a:pt x="2383" y="1155"/>
                  </a:lnTo>
                  <a:lnTo>
                    <a:pt x="2378" y="1149"/>
                  </a:lnTo>
                  <a:lnTo>
                    <a:pt x="2364" y="1139"/>
                  </a:lnTo>
                  <a:lnTo>
                    <a:pt x="2353" y="1129"/>
                  </a:lnTo>
                  <a:lnTo>
                    <a:pt x="2349" y="1123"/>
                  </a:lnTo>
                  <a:lnTo>
                    <a:pt x="2347" y="1118"/>
                  </a:lnTo>
                  <a:lnTo>
                    <a:pt x="2345" y="1114"/>
                  </a:lnTo>
                  <a:lnTo>
                    <a:pt x="2345" y="1109"/>
                  </a:lnTo>
                  <a:lnTo>
                    <a:pt x="2347" y="1102"/>
                  </a:lnTo>
                  <a:lnTo>
                    <a:pt x="2349" y="1095"/>
                  </a:lnTo>
                  <a:lnTo>
                    <a:pt x="2353" y="1090"/>
                  </a:lnTo>
                  <a:lnTo>
                    <a:pt x="2357" y="1085"/>
                  </a:lnTo>
                  <a:lnTo>
                    <a:pt x="2360" y="1084"/>
                  </a:lnTo>
                  <a:lnTo>
                    <a:pt x="2363" y="1083"/>
                  </a:lnTo>
                  <a:lnTo>
                    <a:pt x="2367" y="1083"/>
                  </a:lnTo>
                  <a:lnTo>
                    <a:pt x="2370" y="1084"/>
                  </a:lnTo>
                  <a:lnTo>
                    <a:pt x="2388" y="1097"/>
                  </a:lnTo>
                  <a:lnTo>
                    <a:pt x="2416" y="1118"/>
                  </a:lnTo>
                  <a:lnTo>
                    <a:pt x="2430" y="1129"/>
                  </a:lnTo>
                  <a:lnTo>
                    <a:pt x="2444" y="1140"/>
                  </a:lnTo>
                  <a:lnTo>
                    <a:pt x="2458" y="1148"/>
                  </a:lnTo>
                  <a:lnTo>
                    <a:pt x="2471" y="1153"/>
                  </a:lnTo>
                  <a:lnTo>
                    <a:pt x="2475" y="1153"/>
                  </a:lnTo>
                  <a:lnTo>
                    <a:pt x="2477" y="1153"/>
                  </a:lnTo>
                  <a:lnTo>
                    <a:pt x="2480" y="1152"/>
                  </a:lnTo>
                  <a:lnTo>
                    <a:pt x="2482" y="1150"/>
                  </a:lnTo>
                  <a:lnTo>
                    <a:pt x="2487" y="1146"/>
                  </a:lnTo>
                  <a:lnTo>
                    <a:pt x="2490" y="1140"/>
                  </a:lnTo>
                  <a:lnTo>
                    <a:pt x="2498" y="1128"/>
                  </a:lnTo>
                  <a:lnTo>
                    <a:pt x="2500" y="1123"/>
                  </a:lnTo>
                  <a:lnTo>
                    <a:pt x="2515" y="1106"/>
                  </a:lnTo>
                  <a:lnTo>
                    <a:pt x="2529" y="1096"/>
                  </a:lnTo>
                  <a:lnTo>
                    <a:pt x="2539" y="1087"/>
                  </a:lnTo>
                  <a:lnTo>
                    <a:pt x="2546" y="1084"/>
                  </a:lnTo>
                  <a:lnTo>
                    <a:pt x="2552" y="1083"/>
                  </a:lnTo>
                  <a:lnTo>
                    <a:pt x="2558" y="1083"/>
                  </a:lnTo>
                  <a:lnTo>
                    <a:pt x="2576" y="1086"/>
                  </a:lnTo>
                  <a:lnTo>
                    <a:pt x="2590" y="1091"/>
                  </a:lnTo>
                  <a:lnTo>
                    <a:pt x="2594" y="1091"/>
                  </a:lnTo>
                  <a:lnTo>
                    <a:pt x="2597" y="1090"/>
                  </a:lnTo>
                  <a:lnTo>
                    <a:pt x="2600" y="1089"/>
                  </a:lnTo>
                  <a:lnTo>
                    <a:pt x="2602" y="1086"/>
                  </a:lnTo>
                  <a:lnTo>
                    <a:pt x="2607" y="1081"/>
                  </a:lnTo>
                  <a:lnTo>
                    <a:pt x="2611" y="1077"/>
                  </a:lnTo>
                  <a:lnTo>
                    <a:pt x="2619" y="1065"/>
                  </a:lnTo>
                  <a:lnTo>
                    <a:pt x="2633" y="1046"/>
                  </a:lnTo>
                  <a:lnTo>
                    <a:pt x="2641" y="1037"/>
                  </a:lnTo>
                  <a:lnTo>
                    <a:pt x="2650" y="1029"/>
                  </a:lnTo>
                  <a:lnTo>
                    <a:pt x="2657" y="1023"/>
                  </a:lnTo>
                  <a:lnTo>
                    <a:pt x="2663" y="1021"/>
                  </a:lnTo>
                  <a:lnTo>
                    <a:pt x="2666" y="1021"/>
                  </a:lnTo>
                  <a:lnTo>
                    <a:pt x="2671" y="1023"/>
                  </a:lnTo>
                  <a:lnTo>
                    <a:pt x="2676" y="1026"/>
                  </a:lnTo>
                  <a:lnTo>
                    <a:pt x="2681" y="1029"/>
                  </a:lnTo>
                  <a:lnTo>
                    <a:pt x="2688" y="1032"/>
                  </a:lnTo>
                  <a:lnTo>
                    <a:pt x="2695" y="1034"/>
                  </a:lnTo>
                  <a:lnTo>
                    <a:pt x="2703" y="1035"/>
                  </a:lnTo>
                  <a:lnTo>
                    <a:pt x="2714" y="1034"/>
                  </a:lnTo>
                  <a:lnTo>
                    <a:pt x="2721" y="1032"/>
                  </a:lnTo>
                  <a:lnTo>
                    <a:pt x="2729" y="1028"/>
                  </a:lnTo>
                  <a:lnTo>
                    <a:pt x="2738" y="1021"/>
                  </a:lnTo>
                  <a:lnTo>
                    <a:pt x="2746" y="1014"/>
                  </a:lnTo>
                  <a:lnTo>
                    <a:pt x="2762" y="999"/>
                  </a:lnTo>
                  <a:lnTo>
                    <a:pt x="2773" y="985"/>
                  </a:lnTo>
                  <a:lnTo>
                    <a:pt x="2775" y="983"/>
                  </a:lnTo>
                  <a:lnTo>
                    <a:pt x="2776" y="978"/>
                  </a:lnTo>
                  <a:lnTo>
                    <a:pt x="2776" y="973"/>
                  </a:lnTo>
                  <a:lnTo>
                    <a:pt x="2776" y="967"/>
                  </a:lnTo>
                  <a:lnTo>
                    <a:pt x="2775" y="954"/>
                  </a:lnTo>
                  <a:lnTo>
                    <a:pt x="2773" y="941"/>
                  </a:lnTo>
                  <a:lnTo>
                    <a:pt x="2772" y="928"/>
                  </a:lnTo>
                  <a:lnTo>
                    <a:pt x="2771" y="916"/>
                  </a:lnTo>
                  <a:lnTo>
                    <a:pt x="2771" y="911"/>
                  </a:lnTo>
                  <a:lnTo>
                    <a:pt x="2772" y="908"/>
                  </a:lnTo>
                  <a:lnTo>
                    <a:pt x="2773" y="906"/>
                  </a:lnTo>
                  <a:lnTo>
                    <a:pt x="2776" y="903"/>
                  </a:lnTo>
                  <a:lnTo>
                    <a:pt x="2779" y="903"/>
                  </a:lnTo>
                  <a:lnTo>
                    <a:pt x="2783" y="904"/>
                  </a:lnTo>
                  <a:lnTo>
                    <a:pt x="2785" y="908"/>
                  </a:lnTo>
                  <a:lnTo>
                    <a:pt x="2786" y="911"/>
                  </a:lnTo>
                  <a:lnTo>
                    <a:pt x="2790" y="921"/>
                  </a:lnTo>
                  <a:lnTo>
                    <a:pt x="2794" y="929"/>
                  </a:lnTo>
                  <a:lnTo>
                    <a:pt x="2795" y="931"/>
                  </a:lnTo>
                  <a:lnTo>
                    <a:pt x="2797" y="931"/>
                  </a:lnTo>
                  <a:lnTo>
                    <a:pt x="2801" y="931"/>
                  </a:lnTo>
                  <a:lnTo>
                    <a:pt x="2805" y="929"/>
                  </a:lnTo>
                  <a:lnTo>
                    <a:pt x="2815" y="927"/>
                  </a:lnTo>
                  <a:lnTo>
                    <a:pt x="2827" y="922"/>
                  </a:lnTo>
                  <a:lnTo>
                    <a:pt x="2847" y="913"/>
                  </a:lnTo>
                  <a:lnTo>
                    <a:pt x="2858" y="907"/>
                  </a:lnTo>
                  <a:lnTo>
                    <a:pt x="2861" y="903"/>
                  </a:lnTo>
                  <a:lnTo>
                    <a:pt x="2864" y="900"/>
                  </a:lnTo>
                  <a:lnTo>
                    <a:pt x="2864" y="897"/>
                  </a:lnTo>
                  <a:lnTo>
                    <a:pt x="2864" y="896"/>
                  </a:lnTo>
                  <a:lnTo>
                    <a:pt x="2861" y="895"/>
                  </a:lnTo>
                  <a:lnTo>
                    <a:pt x="2859" y="894"/>
                  </a:lnTo>
                  <a:lnTo>
                    <a:pt x="2854" y="891"/>
                  </a:lnTo>
                  <a:lnTo>
                    <a:pt x="2851" y="888"/>
                  </a:lnTo>
                  <a:lnTo>
                    <a:pt x="2848" y="883"/>
                  </a:lnTo>
                  <a:lnTo>
                    <a:pt x="2847" y="878"/>
                  </a:lnTo>
                  <a:lnTo>
                    <a:pt x="2846" y="876"/>
                  </a:lnTo>
                  <a:lnTo>
                    <a:pt x="2845" y="873"/>
                  </a:lnTo>
                  <a:lnTo>
                    <a:pt x="2842" y="872"/>
                  </a:lnTo>
                  <a:lnTo>
                    <a:pt x="2840" y="870"/>
                  </a:lnTo>
                  <a:lnTo>
                    <a:pt x="2834" y="869"/>
                  </a:lnTo>
                  <a:lnTo>
                    <a:pt x="2828" y="868"/>
                  </a:lnTo>
                  <a:lnTo>
                    <a:pt x="2819" y="869"/>
                  </a:lnTo>
                  <a:lnTo>
                    <a:pt x="2807" y="870"/>
                  </a:lnTo>
                  <a:lnTo>
                    <a:pt x="2794" y="871"/>
                  </a:lnTo>
                  <a:lnTo>
                    <a:pt x="2782" y="871"/>
                  </a:lnTo>
                  <a:lnTo>
                    <a:pt x="2777" y="871"/>
                  </a:lnTo>
                  <a:lnTo>
                    <a:pt x="2772" y="869"/>
                  </a:lnTo>
                  <a:lnTo>
                    <a:pt x="2767" y="865"/>
                  </a:lnTo>
                  <a:lnTo>
                    <a:pt x="2764" y="862"/>
                  </a:lnTo>
                  <a:lnTo>
                    <a:pt x="2760" y="857"/>
                  </a:lnTo>
                  <a:lnTo>
                    <a:pt x="2757" y="852"/>
                  </a:lnTo>
                  <a:lnTo>
                    <a:pt x="2754" y="847"/>
                  </a:lnTo>
                  <a:lnTo>
                    <a:pt x="2753" y="841"/>
                  </a:lnTo>
                  <a:lnTo>
                    <a:pt x="2753" y="837"/>
                  </a:lnTo>
                  <a:lnTo>
                    <a:pt x="2753" y="834"/>
                  </a:lnTo>
                  <a:lnTo>
                    <a:pt x="2754" y="832"/>
                  </a:lnTo>
                  <a:lnTo>
                    <a:pt x="2756" y="831"/>
                  </a:lnTo>
                  <a:lnTo>
                    <a:pt x="2759" y="832"/>
                  </a:lnTo>
                  <a:lnTo>
                    <a:pt x="2765" y="834"/>
                  </a:lnTo>
                  <a:lnTo>
                    <a:pt x="2773" y="839"/>
                  </a:lnTo>
                  <a:lnTo>
                    <a:pt x="2785" y="841"/>
                  </a:lnTo>
                  <a:lnTo>
                    <a:pt x="2797" y="844"/>
                  </a:lnTo>
                  <a:lnTo>
                    <a:pt x="2810" y="844"/>
                  </a:lnTo>
                  <a:lnTo>
                    <a:pt x="2821" y="845"/>
                  </a:lnTo>
                  <a:lnTo>
                    <a:pt x="2830" y="847"/>
                  </a:lnTo>
                  <a:lnTo>
                    <a:pt x="2835" y="848"/>
                  </a:lnTo>
                  <a:lnTo>
                    <a:pt x="2840" y="850"/>
                  </a:lnTo>
                  <a:lnTo>
                    <a:pt x="2844" y="848"/>
                  </a:lnTo>
                  <a:lnTo>
                    <a:pt x="2848" y="846"/>
                  </a:lnTo>
                  <a:lnTo>
                    <a:pt x="2857" y="838"/>
                  </a:lnTo>
                  <a:lnTo>
                    <a:pt x="2863" y="828"/>
                  </a:lnTo>
                  <a:lnTo>
                    <a:pt x="2868" y="819"/>
                  </a:lnTo>
                  <a:lnTo>
                    <a:pt x="2873" y="810"/>
                  </a:lnTo>
                  <a:lnTo>
                    <a:pt x="2878" y="802"/>
                  </a:lnTo>
                  <a:lnTo>
                    <a:pt x="2883" y="791"/>
                  </a:lnTo>
                  <a:lnTo>
                    <a:pt x="2885" y="780"/>
                  </a:lnTo>
                  <a:lnTo>
                    <a:pt x="2886" y="770"/>
                  </a:lnTo>
                  <a:lnTo>
                    <a:pt x="2885" y="758"/>
                  </a:lnTo>
                  <a:lnTo>
                    <a:pt x="2884" y="743"/>
                  </a:lnTo>
                  <a:lnTo>
                    <a:pt x="2884" y="737"/>
                  </a:lnTo>
                  <a:lnTo>
                    <a:pt x="2884" y="730"/>
                  </a:lnTo>
                  <a:lnTo>
                    <a:pt x="2886" y="725"/>
                  </a:lnTo>
                  <a:lnTo>
                    <a:pt x="2889" y="721"/>
                  </a:lnTo>
                  <a:lnTo>
                    <a:pt x="2892" y="720"/>
                  </a:lnTo>
                  <a:lnTo>
                    <a:pt x="2896" y="720"/>
                  </a:lnTo>
                  <a:lnTo>
                    <a:pt x="2899" y="720"/>
                  </a:lnTo>
                  <a:lnTo>
                    <a:pt x="2903" y="723"/>
                  </a:lnTo>
                  <a:lnTo>
                    <a:pt x="2910" y="726"/>
                  </a:lnTo>
                  <a:lnTo>
                    <a:pt x="2918" y="731"/>
                  </a:lnTo>
                  <a:lnTo>
                    <a:pt x="2929" y="728"/>
                  </a:lnTo>
                  <a:lnTo>
                    <a:pt x="2952" y="726"/>
                  </a:lnTo>
                  <a:lnTo>
                    <a:pt x="2965" y="728"/>
                  </a:lnTo>
                  <a:lnTo>
                    <a:pt x="2974" y="731"/>
                  </a:lnTo>
                  <a:lnTo>
                    <a:pt x="2978" y="731"/>
                  </a:lnTo>
                  <a:lnTo>
                    <a:pt x="2981" y="731"/>
                  </a:lnTo>
                  <a:lnTo>
                    <a:pt x="2983" y="728"/>
                  </a:lnTo>
                  <a:lnTo>
                    <a:pt x="2985" y="725"/>
                  </a:lnTo>
                  <a:lnTo>
                    <a:pt x="2984" y="721"/>
                  </a:lnTo>
                  <a:lnTo>
                    <a:pt x="2981" y="719"/>
                  </a:lnTo>
                  <a:lnTo>
                    <a:pt x="2977" y="717"/>
                  </a:lnTo>
                  <a:lnTo>
                    <a:pt x="2971" y="714"/>
                  </a:lnTo>
                  <a:lnTo>
                    <a:pt x="2960" y="709"/>
                  </a:lnTo>
                  <a:lnTo>
                    <a:pt x="2951" y="705"/>
                  </a:lnTo>
                  <a:lnTo>
                    <a:pt x="2946" y="699"/>
                  </a:lnTo>
                  <a:lnTo>
                    <a:pt x="2942" y="692"/>
                  </a:lnTo>
                  <a:lnTo>
                    <a:pt x="2940" y="684"/>
                  </a:lnTo>
                  <a:lnTo>
                    <a:pt x="2939" y="676"/>
                  </a:lnTo>
                  <a:lnTo>
                    <a:pt x="2936" y="668"/>
                  </a:lnTo>
                  <a:lnTo>
                    <a:pt x="2934" y="661"/>
                  </a:lnTo>
                  <a:lnTo>
                    <a:pt x="2930" y="652"/>
                  </a:lnTo>
                  <a:lnTo>
                    <a:pt x="2924" y="645"/>
                  </a:lnTo>
                  <a:lnTo>
                    <a:pt x="2914" y="631"/>
                  </a:lnTo>
                  <a:lnTo>
                    <a:pt x="2907" y="618"/>
                  </a:lnTo>
                  <a:lnTo>
                    <a:pt x="2904" y="611"/>
                  </a:lnTo>
                  <a:lnTo>
                    <a:pt x="2902" y="605"/>
                  </a:lnTo>
                  <a:lnTo>
                    <a:pt x="2901" y="599"/>
                  </a:lnTo>
                  <a:lnTo>
                    <a:pt x="2901" y="593"/>
                  </a:lnTo>
                  <a:lnTo>
                    <a:pt x="2899" y="582"/>
                  </a:lnTo>
                  <a:lnTo>
                    <a:pt x="2897" y="572"/>
                  </a:lnTo>
                  <a:lnTo>
                    <a:pt x="2893" y="563"/>
                  </a:lnTo>
                  <a:lnTo>
                    <a:pt x="2888" y="555"/>
                  </a:lnTo>
                  <a:lnTo>
                    <a:pt x="2885" y="550"/>
                  </a:lnTo>
                  <a:lnTo>
                    <a:pt x="2884" y="544"/>
                  </a:lnTo>
                  <a:lnTo>
                    <a:pt x="2883" y="539"/>
                  </a:lnTo>
                  <a:lnTo>
                    <a:pt x="2883" y="534"/>
                  </a:lnTo>
                  <a:lnTo>
                    <a:pt x="2884" y="528"/>
                  </a:lnTo>
                  <a:lnTo>
                    <a:pt x="2885" y="522"/>
                  </a:lnTo>
                  <a:lnTo>
                    <a:pt x="2889" y="516"/>
                  </a:lnTo>
                  <a:lnTo>
                    <a:pt x="2893" y="511"/>
                  </a:lnTo>
                  <a:lnTo>
                    <a:pt x="2898" y="506"/>
                  </a:lnTo>
                  <a:lnTo>
                    <a:pt x="2901" y="503"/>
                  </a:lnTo>
                  <a:lnTo>
                    <a:pt x="2902" y="498"/>
                  </a:lnTo>
                  <a:lnTo>
                    <a:pt x="2902" y="493"/>
                  </a:lnTo>
                  <a:lnTo>
                    <a:pt x="2901" y="490"/>
                  </a:lnTo>
                  <a:lnTo>
                    <a:pt x="2898" y="485"/>
                  </a:lnTo>
                  <a:lnTo>
                    <a:pt x="2895" y="481"/>
                  </a:lnTo>
                  <a:lnTo>
                    <a:pt x="2890" y="476"/>
                  </a:lnTo>
                  <a:lnTo>
                    <a:pt x="2882" y="468"/>
                  </a:lnTo>
                  <a:lnTo>
                    <a:pt x="2876" y="460"/>
                  </a:lnTo>
                  <a:lnTo>
                    <a:pt x="2872" y="454"/>
                  </a:lnTo>
                  <a:lnTo>
                    <a:pt x="2870" y="448"/>
                  </a:lnTo>
                  <a:lnTo>
                    <a:pt x="2868" y="442"/>
                  </a:lnTo>
                  <a:lnTo>
                    <a:pt x="2866" y="434"/>
                  </a:lnTo>
                  <a:lnTo>
                    <a:pt x="2864" y="421"/>
                  </a:lnTo>
                  <a:lnTo>
                    <a:pt x="2860" y="413"/>
                  </a:lnTo>
                  <a:lnTo>
                    <a:pt x="2855" y="410"/>
                  </a:lnTo>
                  <a:lnTo>
                    <a:pt x="2851" y="406"/>
                  </a:lnTo>
                  <a:lnTo>
                    <a:pt x="2847" y="404"/>
                  </a:lnTo>
                  <a:lnTo>
                    <a:pt x="2846" y="402"/>
                  </a:lnTo>
                  <a:lnTo>
                    <a:pt x="2844" y="398"/>
                  </a:lnTo>
                  <a:lnTo>
                    <a:pt x="2842" y="393"/>
                  </a:lnTo>
                  <a:lnTo>
                    <a:pt x="2841" y="385"/>
                  </a:lnTo>
                  <a:lnTo>
                    <a:pt x="2839" y="375"/>
                  </a:lnTo>
                  <a:lnTo>
                    <a:pt x="2836" y="368"/>
                  </a:lnTo>
                  <a:lnTo>
                    <a:pt x="2833" y="364"/>
                  </a:lnTo>
                  <a:lnTo>
                    <a:pt x="2828" y="361"/>
                  </a:lnTo>
                  <a:lnTo>
                    <a:pt x="2821" y="359"/>
                  </a:lnTo>
                  <a:lnTo>
                    <a:pt x="2817" y="358"/>
                  </a:lnTo>
                  <a:lnTo>
                    <a:pt x="2814" y="355"/>
                  </a:lnTo>
                  <a:lnTo>
                    <a:pt x="2813" y="352"/>
                  </a:lnTo>
                  <a:lnTo>
                    <a:pt x="2810" y="347"/>
                  </a:lnTo>
                  <a:lnTo>
                    <a:pt x="2809" y="342"/>
                  </a:lnTo>
                  <a:lnTo>
                    <a:pt x="2809" y="336"/>
                  </a:lnTo>
                  <a:lnTo>
                    <a:pt x="2810" y="330"/>
                  </a:lnTo>
                  <a:lnTo>
                    <a:pt x="2811" y="324"/>
                  </a:lnTo>
                  <a:lnTo>
                    <a:pt x="2815" y="312"/>
                  </a:lnTo>
                  <a:lnTo>
                    <a:pt x="2819" y="303"/>
                  </a:lnTo>
                  <a:lnTo>
                    <a:pt x="2820" y="296"/>
                  </a:lnTo>
                  <a:lnTo>
                    <a:pt x="2819" y="290"/>
                  </a:lnTo>
                  <a:lnTo>
                    <a:pt x="2817" y="289"/>
                  </a:lnTo>
                  <a:lnTo>
                    <a:pt x="2815" y="287"/>
                  </a:lnTo>
                  <a:lnTo>
                    <a:pt x="2811" y="287"/>
                  </a:lnTo>
                  <a:lnTo>
                    <a:pt x="2807" y="289"/>
                  </a:lnTo>
                  <a:lnTo>
                    <a:pt x="2797" y="291"/>
                  </a:lnTo>
                  <a:lnTo>
                    <a:pt x="2785" y="293"/>
                  </a:lnTo>
                  <a:lnTo>
                    <a:pt x="2773" y="297"/>
                  </a:lnTo>
                  <a:lnTo>
                    <a:pt x="2762" y="301"/>
                  </a:lnTo>
                  <a:lnTo>
                    <a:pt x="2750" y="305"/>
                  </a:lnTo>
                  <a:lnTo>
                    <a:pt x="2739" y="311"/>
                  </a:lnTo>
                  <a:lnTo>
                    <a:pt x="2732" y="316"/>
                  </a:lnTo>
                  <a:lnTo>
                    <a:pt x="2726" y="320"/>
                  </a:lnTo>
                  <a:lnTo>
                    <a:pt x="2721" y="321"/>
                  </a:lnTo>
                  <a:lnTo>
                    <a:pt x="2715" y="322"/>
                  </a:lnTo>
                  <a:lnTo>
                    <a:pt x="2710" y="322"/>
                  </a:lnTo>
                  <a:lnTo>
                    <a:pt x="2708" y="321"/>
                  </a:lnTo>
                  <a:lnTo>
                    <a:pt x="2706" y="318"/>
                  </a:lnTo>
                  <a:lnTo>
                    <a:pt x="2703" y="315"/>
                  </a:lnTo>
                  <a:lnTo>
                    <a:pt x="2701" y="308"/>
                  </a:lnTo>
                  <a:lnTo>
                    <a:pt x="2697" y="298"/>
                  </a:lnTo>
                  <a:lnTo>
                    <a:pt x="2695" y="289"/>
                  </a:lnTo>
                  <a:lnTo>
                    <a:pt x="2690" y="280"/>
                  </a:lnTo>
                  <a:lnTo>
                    <a:pt x="2683" y="272"/>
                  </a:lnTo>
                  <a:lnTo>
                    <a:pt x="2674" y="265"/>
                  </a:lnTo>
                  <a:lnTo>
                    <a:pt x="2663" y="258"/>
                  </a:lnTo>
                  <a:lnTo>
                    <a:pt x="2652" y="252"/>
                  </a:lnTo>
                  <a:lnTo>
                    <a:pt x="2649" y="248"/>
                  </a:lnTo>
                  <a:lnTo>
                    <a:pt x="2646" y="246"/>
                  </a:lnTo>
                  <a:lnTo>
                    <a:pt x="2645" y="244"/>
                  </a:lnTo>
                  <a:lnTo>
                    <a:pt x="2646" y="241"/>
                  </a:lnTo>
                  <a:lnTo>
                    <a:pt x="2656" y="232"/>
                  </a:lnTo>
                  <a:lnTo>
                    <a:pt x="2663" y="222"/>
                  </a:lnTo>
                  <a:lnTo>
                    <a:pt x="2664" y="220"/>
                  </a:lnTo>
                  <a:lnTo>
                    <a:pt x="2663" y="217"/>
                  </a:lnTo>
                  <a:lnTo>
                    <a:pt x="2662" y="216"/>
                  </a:lnTo>
                  <a:lnTo>
                    <a:pt x="2660" y="215"/>
                  </a:lnTo>
                  <a:lnTo>
                    <a:pt x="2655" y="217"/>
                  </a:lnTo>
                  <a:lnTo>
                    <a:pt x="2645" y="222"/>
                  </a:lnTo>
                  <a:lnTo>
                    <a:pt x="2631" y="238"/>
                  </a:lnTo>
                  <a:lnTo>
                    <a:pt x="2620" y="248"/>
                  </a:lnTo>
                  <a:lnTo>
                    <a:pt x="2614" y="249"/>
                  </a:lnTo>
                  <a:lnTo>
                    <a:pt x="2608" y="248"/>
                  </a:lnTo>
                  <a:lnTo>
                    <a:pt x="2603" y="246"/>
                  </a:lnTo>
                  <a:lnTo>
                    <a:pt x="2597" y="241"/>
                  </a:lnTo>
                  <a:lnTo>
                    <a:pt x="2593" y="235"/>
                  </a:lnTo>
                  <a:lnTo>
                    <a:pt x="2586" y="232"/>
                  </a:lnTo>
                  <a:lnTo>
                    <a:pt x="2577" y="229"/>
                  </a:lnTo>
                  <a:lnTo>
                    <a:pt x="2565" y="228"/>
                  </a:lnTo>
                  <a:lnTo>
                    <a:pt x="2551" y="229"/>
                  </a:lnTo>
                  <a:lnTo>
                    <a:pt x="2536" y="228"/>
                  </a:lnTo>
                  <a:lnTo>
                    <a:pt x="2530" y="228"/>
                  </a:lnTo>
                  <a:lnTo>
                    <a:pt x="2523" y="226"/>
                  </a:lnTo>
                  <a:lnTo>
                    <a:pt x="2517" y="224"/>
                  </a:lnTo>
                  <a:lnTo>
                    <a:pt x="2512" y="221"/>
                  </a:lnTo>
                  <a:lnTo>
                    <a:pt x="2504" y="214"/>
                  </a:lnTo>
                  <a:lnTo>
                    <a:pt x="2494" y="209"/>
                  </a:lnTo>
                  <a:lnTo>
                    <a:pt x="2483" y="205"/>
                  </a:lnTo>
                  <a:lnTo>
                    <a:pt x="2470" y="202"/>
                  </a:lnTo>
                  <a:lnTo>
                    <a:pt x="2463" y="198"/>
                  </a:lnTo>
                  <a:lnTo>
                    <a:pt x="2456" y="195"/>
                  </a:lnTo>
                  <a:lnTo>
                    <a:pt x="2452" y="195"/>
                  </a:lnTo>
                  <a:lnTo>
                    <a:pt x="2451" y="197"/>
                  </a:lnTo>
                  <a:lnTo>
                    <a:pt x="2450" y="202"/>
                  </a:lnTo>
                  <a:lnTo>
                    <a:pt x="2450" y="210"/>
                  </a:lnTo>
                  <a:lnTo>
                    <a:pt x="2450" y="215"/>
                  </a:lnTo>
                  <a:lnTo>
                    <a:pt x="2449" y="217"/>
                  </a:lnTo>
                  <a:lnTo>
                    <a:pt x="2449" y="220"/>
                  </a:lnTo>
                  <a:lnTo>
                    <a:pt x="2446" y="221"/>
                  </a:lnTo>
                  <a:lnTo>
                    <a:pt x="2445" y="221"/>
                  </a:lnTo>
                  <a:lnTo>
                    <a:pt x="2443" y="221"/>
                  </a:lnTo>
                  <a:lnTo>
                    <a:pt x="2442" y="220"/>
                  </a:lnTo>
                  <a:lnTo>
                    <a:pt x="2439" y="217"/>
                  </a:lnTo>
                  <a:lnTo>
                    <a:pt x="2437" y="215"/>
                  </a:lnTo>
                  <a:lnTo>
                    <a:pt x="2435" y="215"/>
                  </a:lnTo>
                  <a:lnTo>
                    <a:pt x="2431" y="215"/>
                  </a:lnTo>
                  <a:lnTo>
                    <a:pt x="2427" y="216"/>
                  </a:lnTo>
                  <a:lnTo>
                    <a:pt x="2424" y="219"/>
                  </a:lnTo>
                  <a:lnTo>
                    <a:pt x="2420" y="222"/>
                  </a:lnTo>
                  <a:lnTo>
                    <a:pt x="2417" y="227"/>
                  </a:lnTo>
                  <a:lnTo>
                    <a:pt x="2413" y="233"/>
                  </a:lnTo>
                  <a:lnTo>
                    <a:pt x="2407" y="248"/>
                  </a:lnTo>
                  <a:lnTo>
                    <a:pt x="2402" y="265"/>
                  </a:lnTo>
                  <a:lnTo>
                    <a:pt x="2399" y="279"/>
                  </a:lnTo>
                  <a:lnTo>
                    <a:pt x="2397" y="287"/>
                  </a:lnTo>
                  <a:lnTo>
                    <a:pt x="2404" y="298"/>
                  </a:lnTo>
                  <a:lnTo>
                    <a:pt x="2407" y="308"/>
                  </a:lnTo>
                  <a:lnTo>
                    <a:pt x="2404" y="314"/>
                  </a:lnTo>
                  <a:lnTo>
                    <a:pt x="2402" y="320"/>
                  </a:lnTo>
                  <a:lnTo>
                    <a:pt x="2402" y="322"/>
                  </a:lnTo>
                  <a:lnTo>
                    <a:pt x="2404" y="324"/>
                  </a:lnTo>
                  <a:lnTo>
                    <a:pt x="2406" y="327"/>
                  </a:lnTo>
                  <a:lnTo>
                    <a:pt x="2411" y="329"/>
                  </a:lnTo>
                  <a:lnTo>
                    <a:pt x="2416" y="331"/>
                  </a:lnTo>
                  <a:lnTo>
                    <a:pt x="2420" y="335"/>
                  </a:lnTo>
                  <a:lnTo>
                    <a:pt x="2424" y="337"/>
                  </a:lnTo>
                  <a:lnTo>
                    <a:pt x="2426" y="341"/>
                  </a:lnTo>
                  <a:lnTo>
                    <a:pt x="2429" y="345"/>
                  </a:lnTo>
                  <a:lnTo>
                    <a:pt x="2430" y="348"/>
                  </a:lnTo>
                  <a:lnTo>
                    <a:pt x="2431" y="352"/>
                  </a:lnTo>
                  <a:lnTo>
                    <a:pt x="2431" y="355"/>
                  </a:lnTo>
                  <a:lnTo>
                    <a:pt x="2430" y="358"/>
                  </a:lnTo>
                  <a:lnTo>
                    <a:pt x="2429" y="360"/>
                  </a:lnTo>
                  <a:lnTo>
                    <a:pt x="2426" y="362"/>
                  </a:lnTo>
                  <a:lnTo>
                    <a:pt x="2424" y="364"/>
                  </a:lnTo>
                  <a:lnTo>
                    <a:pt x="2417" y="366"/>
                  </a:lnTo>
                  <a:lnTo>
                    <a:pt x="2408" y="366"/>
                  </a:lnTo>
                  <a:lnTo>
                    <a:pt x="2400" y="366"/>
                  </a:lnTo>
                  <a:lnTo>
                    <a:pt x="2393" y="365"/>
                  </a:lnTo>
                  <a:lnTo>
                    <a:pt x="2386" y="361"/>
                  </a:lnTo>
                  <a:lnTo>
                    <a:pt x="2380" y="356"/>
                  </a:lnTo>
                  <a:lnTo>
                    <a:pt x="2373" y="350"/>
                  </a:lnTo>
                  <a:lnTo>
                    <a:pt x="2363" y="345"/>
                  </a:lnTo>
                  <a:lnTo>
                    <a:pt x="2355" y="340"/>
                  </a:lnTo>
                  <a:lnTo>
                    <a:pt x="2348" y="337"/>
                  </a:lnTo>
                  <a:lnTo>
                    <a:pt x="2342" y="335"/>
                  </a:lnTo>
                  <a:lnTo>
                    <a:pt x="2335" y="328"/>
                  </a:lnTo>
                  <a:lnTo>
                    <a:pt x="2328" y="320"/>
                  </a:lnTo>
                  <a:lnTo>
                    <a:pt x="2320" y="310"/>
                  </a:lnTo>
                  <a:lnTo>
                    <a:pt x="2313" y="301"/>
                  </a:lnTo>
                  <a:lnTo>
                    <a:pt x="2305" y="291"/>
                  </a:lnTo>
                  <a:lnTo>
                    <a:pt x="2297" y="283"/>
                  </a:lnTo>
                  <a:lnTo>
                    <a:pt x="2288" y="278"/>
                  </a:lnTo>
                  <a:lnTo>
                    <a:pt x="2280" y="276"/>
                  </a:lnTo>
                  <a:lnTo>
                    <a:pt x="2269" y="274"/>
                  </a:lnTo>
                  <a:lnTo>
                    <a:pt x="2265" y="276"/>
                  </a:lnTo>
                  <a:lnTo>
                    <a:pt x="2260" y="277"/>
                  </a:lnTo>
                  <a:lnTo>
                    <a:pt x="2255" y="278"/>
                  </a:lnTo>
                  <a:lnTo>
                    <a:pt x="2252" y="282"/>
                  </a:lnTo>
                  <a:lnTo>
                    <a:pt x="2246" y="287"/>
                  </a:lnTo>
                  <a:lnTo>
                    <a:pt x="2241" y="291"/>
                  </a:lnTo>
                  <a:lnTo>
                    <a:pt x="2236" y="293"/>
                  </a:lnTo>
                  <a:lnTo>
                    <a:pt x="2229" y="293"/>
                  </a:lnTo>
                  <a:lnTo>
                    <a:pt x="2222" y="293"/>
                  </a:lnTo>
                  <a:lnTo>
                    <a:pt x="2215" y="293"/>
                  </a:lnTo>
                  <a:lnTo>
                    <a:pt x="2209" y="296"/>
                  </a:lnTo>
                  <a:lnTo>
                    <a:pt x="2203" y="302"/>
                  </a:lnTo>
                  <a:lnTo>
                    <a:pt x="2194" y="310"/>
                  </a:lnTo>
                  <a:lnTo>
                    <a:pt x="2186" y="318"/>
                  </a:lnTo>
                  <a:lnTo>
                    <a:pt x="2181" y="322"/>
                  </a:lnTo>
                  <a:lnTo>
                    <a:pt x="2177" y="324"/>
                  </a:lnTo>
                  <a:lnTo>
                    <a:pt x="2171" y="326"/>
                  </a:lnTo>
                  <a:lnTo>
                    <a:pt x="2164" y="327"/>
                  </a:lnTo>
                  <a:lnTo>
                    <a:pt x="2150" y="327"/>
                  </a:lnTo>
                  <a:lnTo>
                    <a:pt x="2136" y="327"/>
                  </a:lnTo>
                  <a:lnTo>
                    <a:pt x="2123" y="327"/>
                  </a:lnTo>
                  <a:lnTo>
                    <a:pt x="2111" y="327"/>
                  </a:lnTo>
                  <a:lnTo>
                    <a:pt x="2105" y="328"/>
                  </a:lnTo>
                  <a:lnTo>
                    <a:pt x="2099" y="329"/>
                  </a:lnTo>
                  <a:lnTo>
                    <a:pt x="2095" y="331"/>
                  </a:lnTo>
                  <a:lnTo>
                    <a:pt x="2090" y="334"/>
                  </a:lnTo>
                  <a:lnTo>
                    <a:pt x="2086" y="337"/>
                  </a:lnTo>
                  <a:lnTo>
                    <a:pt x="2083" y="341"/>
                  </a:lnTo>
                  <a:lnTo>
                    <a:pt x="2079" y="346"/>
                  </a:lnTo>
                  <a:lnTo>
                    <a:pt x="2077" y="350"/>
                  </a:lnTo>
                  <a:lnTo>
                    <a:pt x="2073" y="359"/>
                  </a:lnTo>
                  <a:lnTo>
                    <a:pt x="2071" y="366"/>
                  </a:lnTo>
                  <a:lnTo>
                    <a:pt x="2070" y="371"/>
                  </a:lnTo>
                  <a:lnTo>
                    <a:pt x="2066" y="374"/>
                  </a:lnTo>
                  <a:lnTo>
                    <a:pt x="2064" y="375"/>
                  </a:lnTo>
                  <a:lnTo>
                    <a:pt x="2060" y="374"/>
                  </a:lnTo>
                  <a:lnTo>
                    <a:pt x="2057" y="373"/>
                  </a:lnTo>
                  <a:lnTo>
                    <a:pt x="2053" y="372"/>
                  </a:lnTo>
                  <a:lnTo>
                    <a:pt x="2045" y="367"/>
                  </a:lnTo>
                  <a:lnTo>
                    <a:pt x="2036" y="364"/>
                  </a:lnTo>
                  <a:lnTo>
                    <a:pt x="2028" y="361"/>
                  </a:lnTo>
                  <a:lnTo>
                    <a:pt x="2021" y="361"/>
                  </a:lnTo>
                  <a:lnTo>
                    <a:pt x="2019" y="362"/>
                  </a:lnTo>
                  <a:lnTo>
                    <a:pt x="2015" y="364"/>
                  </a:lnTo>
                  <a:lnTo>
                    <a:pt x="2014" y="366"/>
                  </a:lnTo>
                  <a:lnTo>
                    <a:pt x="2011" y="369"/>
                  </a:lnTo>
                  <a:lnTo>
                    <a:pt x="2008" y="381"/>
                  </a:lnTo>
                  <a:lnTo>
                    <a:pt x="2004" y="389"/>
                  </a:lnTo>
                  <a:lnTo>
                    <a:pt x="2001" y="391"/>
                  </a:lnTo>
                  <a:lnTo>
                    <a:pt x="1996" y="391"/>
                  </a:lnTo>
                  <a:lnTo>
                    <a:pt x="1992" y="390"/>
                  </a:lnTo>
                  <a:lnTo>
                    <a:pt x="1988" y="385"/>
                  </a:lnTo>
                  <a:lnTo>
                    <a:pt x="1985" y="383"/>
                  </a:lnTo>
                  <a:lnTo>
                    <a:pt x="1983" y="381"/>
                  </a:lnTo>
                  <a:lnTo>
                    <a:pt x="1979" y="381"/>
                  </a:lnTo>
                  <a:lnTo>
                    <a:pt x="1976" y="383"/>
                  </a:lnTo>
                  <a:lnTo>
                    <a:pt x="1967" y="385"/>
                  </a:lnTo>
                  <a:lnTo>
                    <a:pt x="1959" y="390"/>
                  </a:lnTo>
                  <a:lnTo>
                    <a:pt x="1948" y="394"/>
                  </a:lnTo>
                  <a:lnTo>
                    <a:pt x="1935" y="400"/>
                  </a:lnTo>
                  <a:lnTo>
                    <a:pt x="1922" y="406"/>
                  </a:lnTo>
                  <a:lnTo>
                    <a:pt x="1910" y="412"/>
                  </a:lnTo>
                  <a:lnTo>
                    <a:pt x="1904" y="415"/>
                  </a:lnTo>
                  <a:lnTo>
                    <a:pt x="1900" y="417"/>
                  </a:lnTo>
                  <a:lnTo>
                    <a:pt x="1895" y="417"/>
                  </a:lnTo>
                  <a:lnTo>
                    <a:pt x="1890" y="417"/>
                  </a:lnTo>
                  <a:lnTo>
                    <a:pt x="1887" y="416"/>
                  </a:lnTo>
                  <a:lnTo>
                    <a:pt x="1883" y="415"/>
                  </a:lnTo>
                  <a:lnTo>
                    <a:pt x="1881" y="412"/>
                  </a:lnTo>
                  <a:lnTo>
                    <a:pt x="1879" y="409"/>
                  </a:lnTo>
                  <a:lnTo>
                    <a:pt x="1877" y="402"/>
                  </a:lnTo>
                  <a:lnTo>
                    <a:pt x="1872" y="392"/>
                  </a:lnTo>
                  <a:lnTo>
                    <a:pt x="1870" y="387"/>
                  </a:lnTo>
                  <a:lnTo>
                    <a:pt x="1866" y="384"/>
                  </a:lnTo>
                  <a:lnTo>
                    <a:pt x="1863" y="381"/>
                  </a:lnTo>
                  <a:lnTo>
                    <a:pt x="1859" y="379"/>
                  </a:lnTo>
                  <a:lnTo>
                    <a:pt x="1850" y="378"/>
                  </a:lnTo>
                  <a:lnTo>
                    <a:pt x="1843" y="377"/>
                  </a:lnTo>
                  <a:lnTo>
                    <a:pt x="1839" y="377"/>
                  </a:lnTo>
                  <a:lnTo>
                    <a:pt x="1835" y="375"/>
                  </a:lnTo>
                  <a:lnTo>
                    <a:pt x="1833" y="373"/>
                  </a:lnTo>
                  <a:lnTo>
                    <a:pt x="1831" y="369"/>
                  </a:lnTo>
                  <a:lnTo>
                    <a:pt x="1827" y="364"/>
                  </a:lnTo>
                  <a:lnTo>
                    <a:pt x="1822" y="359"/>
                  </a:lnTo>
                  <a:lnTo>
                    <a:pt x="1818" y="356"/>
                  </a:lnTo>
                  <a:lnTo>
                    <a:pt x="1811" y="354"/>
                  </a:lnTo>
                  <a:lnTo>
                    <a:pt x="1805" y="353"/>
                  </a:lnTo>
                  <a:lnTo>
                    <a:pt x="1800" y="350"/>
                  </a:lnTo>
                  <a:lnTo>
                    <a:pt x="1797" y="348"/>
                  </a:lnTo>
                  <a:lnTo>
                    <a:pt x="1797" y="346"/>
                  </a:lnTo>
                  <a:lnTo>
                    <a:pt x="1797" y="343"/>
                  </a:lnTo>
                  <a:lnTo>
                    <a:pt x="1799" y="340"/>
                  </a:lnTo>
                  <a:lnTo>
                    <a:pt x="1801" y="336"/>
                  </a:lnTo>
                  <a:lnTo>
                    <a:pt x="1806" y="334"/>
                  </a:lnTo>
                  <a:lnTo>
                    <a:pt x="1811" y="331"/>
                  </a:lnTo>
                  <a:lnTo>
                    <a:pt x="1816" y="329"/>
                  </a:lnTo>
                  <a:lnTo>
                    <a:pt x="1830" y="324"/>
                  </a:lnTo>
                  <a:lnTo>
                    <a:pt x="1840" y="318"/>
                  </a:lnTo>
                  <a:lnTo>
                    <a:pt x="1849" y="309"/>
                  </a:lnTo>
                  <a:lnTo>
                    <a:pt x="1858" y="297"/>
                  </a:lnTo>
                  <a:lnTo>
                    <a:pt x="1865" y="285"/>
                  </a:lnTo>
                  <a:lnTo>
                    <a:pt x="1870" y="276"/>
                  </a:lnTo>
                  <a:lnTo>
                    <a:pt x="1871" y="266"/>
                  </a:lnTo>
                  <a:lnTo>
                    <a:pt x="1872" y="258"/>
                  </a:lnTo>
                  <a:lnTo>
                    <a:pt x="1871" y="248"/>
                  </a:lnTo>
                  <a:lnTo>
                    <a:pt x="1871" y="240"/>
                  </a:lnTo>
                  <a:lnTo>
                    <a:pt x="1870" y="233"/>
                  </a:lnTo>
                  <a:lnTo>
                    <a:pt x="1871" y="226"/>
                  </a:lnTo>
                  <a:lnTo>
                    <a:pt x="1874" y="221"/>
                  </a:lnTo>
                  <a:lnTo>
                    <a:pt x="1876" y="216"/>
                  </a:lnTo>
                  <a:lnTo>
                    <a:pt x="1881" y="211"/>
                  </a:lnTo>
                  <a:lnTo>
                    <a:pt x="1888" y="204"/>
                  </a:lnTo>
                  <a:lnTo>
                    <a:pt x="1901" y="191"/>
                  </a:lnTo>
                  <a:lnTo>
                    <a:pt x="1914" y="182"/>
                  </a:lnTo>
                  <a:lnTo>
                    <a:pt x="1926" y="173"/>
                  </a:lnTo>
                  <a:lnTo>
                    <a:pt x="1939" y="167"/>
                  </a:lnTo>
                  <a:lnTo>
                    <a:pt x="1953" y="161"/>
                  </a:lnTo>
                  <a:lnTo>
                    <a:pt x="1965" y="156"/>
                  </a:lnTo>
                  <a:lnTo>
                    <a:pt x="1977" y="148"/>
                  </a:lnTo>
                  <a:lnTo>
                    <a:pt x="1988" y="139"/>
                  </a:lnTo>
                  <a:lnTo>
                    <a:pt x="1991" y="134"/>
                  </a:lnTo>
                  <a:lnTo>
                    <a:pt x="1994" y="131"/>
                  </a:lnTo>
                  <a:lnTo>
                    <a:pt x="1995" y="127"/>
                  </a:lnTo>
                  <a:lnTo>
                    <a:pt x="1995" y="123"/>
                  </a:lnTo>
                  <a:lnTo>
                    <a:pt x="1994" y="121"/>
                  </a:lnTo>
                  <a:lnTo>
                    <a:pt x="1991" y="119"/>
                  </a:lnTo>
                  <a:lnTo>
                    <a:pt x="1989" y="118"/>
                  </a:lnTo>
                  <a:lnTo>
                    <a:pt x="1986" y="116"/>
                  </a:lnTo>
                  <a:lnTo>
                    <a:pt x="1984" y="115"/>
                  </a:lnTo>
                  <a:lnTo>
                    <a:pt x="1983" y="114"/>
                  </a:lnTo>
                  <a:lnTo>
                    <a:pt x="1982" y="112"/>
                  </a:lnTo>
                  <a:lnTo>
                    <a:pt x="1983" y="109"/>
                  </a:lnTo>
                  <a:lnTo>
                    <a:pt x="1985" y="103"/>
                  </a:lnTo>
                  <a:lnTo>
                    <a:pt x="1990" y="95"/>
                  </a:lnTo>
                  <a:lnTo>
                    <a:pt x="1992" y="90"/>
                  </a:lnTo>
                  <a:lnTo>
                    <a:pt x="1995" y="85"/>
                  </a:lnTo>
                  <a:lnTo>
                    <a:pt x="1996" y="81"/>
                  </a:lnTo>
                  <a:lnTo>
                    <a:pt x="1996" y="76"/>
                  </a:lnTo>
                  <a:lnTo>
                    <a:pt x="1996" y="71"/>
                  </a:lnTo>
                  <a:lnTo>
                    <a:pt x="1995" y="68"/>
                  </a:lnTo>
                  <a:lnTo>
                    <a:pt x="1992" y="64"/>
                  </a:lnTo>
                  <a:lnTo>
                    <a:pt x="1989" y="60"/>
                  </a:lnTo>
                  <a:lnTo>
                    <a:pt x="1978" y="55"/>
                  </a:lnTo>
                  <a:lnTo>
                    <a:pt x="1967" y="47"/>
                  </a:lnTo>
                  <a:lnTo>
                    <a:pt x="1956" y="40"/>
                  </a:lnTo>
                  <a:lnTo>
                    <a:pt x="1946" y="32"/>
                  </a:lnTo>
                  <a:lnTo>
                    <a:pt x="1937" y="25"/>
                  </a:lnTo>
                  <a:lnTo>
                    <a:pt x="1928" y="19"/>
                  </a:lnTo>
                  <a:lnTo>
                    <a:pt x="1923" y="16"/>
                  </a:lnTo>
                  <a:lnTo>
                    <a:pt x="1919" y="15"/>
                  </a:lnTo>
                  <a:lnTo>
                    <a:pt x="1915" y="14"/>
                  </a:lnTo>
                  <a:lnTo>
                    <a:pt x="1910" y="14"/>
                  </a:lnTo>
                  <a:lnTo>
                    <a:pt x="1906" y="14"/>
                  </a:lnTo>
                  <a:lnTo>
                    <a:pt x="1901" y="16"/>
                  </a:lnTo>
                  <a:lnTo>
                    <a:pt x="1897" y="19"/>
                  </a:lnTo>
                  <a:lnTo>
                    <a:pt x="1893" y="22"/>
                  </a:lnTo>
                  <a:lnTo>
                    <a:pt x="1884" y="31"/>
                  </a:lnTo>
                  <a:lnTo>
                    <a:pt x="1878" y="39"/>
                  </a:lnTo>
                  <a:lnTo>
                    <a:pt x="1871" y="47"/>
                  </a:lnTo>
                  <a:lnTo>
                    <a:pt x="1864" y="56"/>
                  </a:lnTo>
                  <a:lnTo>
                    <a:pt x="1854" y="62"/>
                  </a:lnTo>
                  <a:lnTo>
                    <a:pt x="1845" y="66"/>
                  </a:lnTo>
                  <a:lnTo>
                    <a:pt x="1835" y="69"/>
                  </a:lnTo>
                  <a:lnTo>
                    <a:pt x="1825" y="70"/>
                  </a:lnTo>
                  <a:lnTo>
                    <a:pt x="1813" y="70"/>
                  </a:lnTo>
                  <a:lnTo>
                    <a:pt x="1802" y="68"/>
                  </a:lnTo>
                  <a:lnTo>
                    <a:pt x="1791" y="66"/>
                  </a:lnTo>
                  <a:lnTo>
                    <a:pt x="1782" y="64"/>
                  </a:lnTo>
                  <a:lnTo>
                    <a:pt x="1777" y="64"/>
                  </a:lnTo>
                  <a:lnTo>
                    <a:pt x="1771" y="65"/>
                  </a:lnTo>
                  <a:lnTo>
                    <a:pt x="1765" y="66"/>
                  </a:lnTo>
                  <a:lnTo>
                    <a:pt x="1759" y="69"/>
                  </a:lnTo>
                  <a:lnTo>
                    <a:pt x="1749" y="76"/>
                  </a:lnTo>
                  <a:lnTo>
                    <a:pt x="1740" y="81"/>
                  </a:lnTo>
                  <a:lnTo>
                    <a:pt x="1734" y="84"/>
                  </a:lnTo>
                  <a:lnTo>
                    <a:pt x="1728" y="85"/>
                  </a:lnTo>
                  <a:lnTo>
                    <a:pt x="1726" y="84"/>
                  </a:lnTo>
                  <a:lnTo>
                    <a:pt x="1725" y="81"/>
                  </a:lnTo>
                  <a:lnTo>
                    <a:pt x="1725" y="76"/>
                  </a:lnTo>
                  <a:lnTo>
                    <a:pt x="1725" y="71"/>
                  </a:lnTo>
                  <a:lnTo>
                    <a:pt x="1726" y="58"/>
                  </a:lnTo>
                  <a:lnTo>
                    <a:pt x="1725" y="47"/>
                  </a:lnTo>
                  <a:lnTo>
                    <a:pt x="1720" y="38"/>
                  </a:lnTo>
                  <a:lnTo>
                    <a:pt x="1713" y="28"/>
                  </a:lnTo>
                  <a:lnTo>
                    <a:pt x="1706" y="20"/>
                  </a:lnTo>
                  <a:lnTo>
                    <a:pt x="1700" y="14"/>
                  </a:lnTo>
                  <a:lnTo>
                    <a:pt x="1696" y="12"/>
                  </a:lnTo>
                  <a:lnTo>
                    <a:pt x="1693" y="9"/>
                  </a:lnTo>
                  <a:lnTo>
                    <a:pt x="1688" y="7"/>
                  </a:lnTo>
                  <a:lnTo>
                    <a:pt x="1684" y="7"/>
                  </a:lnTo>
                  <a:lnTo>
                    <a:pt x="1681" y="8"/>
                  </a:lnTo>
                  <a:lnTo>
                    <a:pt x="1677" y="11"/>
                  </a:lnTo>
                  <a:lnTo>
                    <a:pt x="1674" y="13"/>
                  </a:lnTo>
                  <a:lnTo>
                    <a:pt x="1669" y="18"/>
                  </a:lnTo>
                  <a:lnTo>
                    <a:pt x="1665" y="25"/>
                  </a:lnTo>
                  <a:lnTo>
                    <a:pt x="1664" y="33"/>
                  </a:lnTo>
                  <a:lnTo>
                    <a:pt x="1662" y="44"/>
                  </a:lnTo>
                  <a:lnTo>
                    <a:pt x="1657" y="57"/>
                  </a:lnTo>
                  <a:lnTo>
                    <a:pt x="1654" y="63"/>
                  </a:lnTo>
                  <a:lnTo>
                    <a:pt x="1649" y="68"/>
                  </a:lnTo>
                  <a:lnTo>
                    <a:pt x="1643" y="70"/>
                  </a:lnTo>
                  <a:lnTo>
                    <a:pt x="1637" y="72"/>
                  </a:lnTo>
                  <a:lnTo>
                    <a:pt x="1630" y="72"/>
                  </a:lnTo>
                  <a:lnTo>
                    <a:pt x="1624" y="72"/>
                  </a:lnTo>
                  <a:lnTo>
                    <a:pt x="1619" y="70"/>
                  </a:lnTo>
                  <a:lnTo>
                    <a:pt x="1614" y="68"/>
                  </a:lnTo>
                  <a:lnTo>
                    <a:pt x="1610" y="65"/>
                  </a:lnTo>
                  <a:lnTo>
                    <a:pt x="1606" y="64"/>
                  </a:lnTo>
                  <a:lnTo>
                    <a:pt x="1600" y="64"/>
                  </a:lnTo>
                  <a:lnTo>
                    <a:pt x="1595" y="65"/>
                  </a:lnTo>
                  <a:lnTo>
                    <a:pt x="1586" y="69"/>
                  </a:lnTo>
                  <a:lnTo>
                    <a:pt x="1579" y="74"/>
                  </a:lnTo>
                  <a:lnTo>
                    <a:pt x="1574" y="75"/>
                  </a:lnTo>
                  <a:lnTo>
                    <a:pt x="1570" y="76"/>
                  </a:lnTo>
                  <a:lnTo>
                    <a:pt x="1566" y="77"/>
                  </a:lnTo>
                  <a:lnTo>
                    <a:pt x="1561" y="77"/>
                  </a:lnTo>
                  <a:lnTo>
                    <a:pt x="1556" y="76"/>
                  </a:lnTo>
                  <a:lnTo>
                    <a:pt x="1551" y="74"/>
                  </a:lnTo>
                  <a:lnTo>
                    <a:pt x="1548" y="71"/>
                  </a:lnTo>
                  <a:lnTo>
                    <a:pt x="1545" y="69"/>
                  </a:lnTo>
                  <a:lnTo>
                    <a:pt x="1542" y="66"/>
                  </a:lnTo>
                  <a:lnTo>
                    <a:pt x="1539" y="64"/>
                  </a:lnTo>
                  <a:lnTo>
                    <a:pt x="1537" y="63"/>
                  </a:lnTo>
                  <a:lnTo>
                    <a:pt x="1534" y="62"/>
                  </a:lnTo>
                  <a:lnTo>
                    <a:pt x="1524" y="62"/>
                  </a:lnTo>
                  <a:lnTo>
                    <a:pt x="1511" y="63"/>
                  </a:lnTo>
                  <a:lnTo>
                    <a:pt x="1504" y="63"/>
                  </a:lnTo>
                  <a:lnTo>
                    <a:pt x="1497" y="63"/>
                  </a:lnTo>
                  <a:lnTo>
                    <a:pt x="1492" y="62"/>
                  </a:lnTo>
                  <a:lnTo>
                    <a:pt x="1487" y="60"/>
                  </a:lnTo>
                  <a:lnTo>
                    <a:pt x="1478" y="56"/>
                  </a:lnTo>
                  <a:lnTo>
                    <a:pt x="1469" y="50"/>
                  </a:lnTo>
                  <a:lnTo>
                    <a:pt x="1460" y="43"/>
                  </a:lnTo>
                  <a:lnTo>
                    <a:pt x="1450" y="34"/>
                  </a:lnTo>
                  <a:lnTo>
                    <a:pt x="1447" y="30"/>
                  </a:lnTo>
                  <a:lnTo>
                    <a:pt x="1443" y="25"/>
                  </a:lnTo>
                  <a:lnTo>
                    <a:pt x="1441" y="19"/>
                  </a:lnTo>
                  <a:lnTo>
                    <a:pt x="1438" y="13"/>
                  </a:lnTo>
                  <a:lnTo>
                    <a:pt x="1436" y="8"/>
                  </a:lnTo>
                  <a:lnTo>
                    <a:pt x="1432" y="3"/>
                  </a:lnTo>
                  <a:lnTo>
                    <a:pt x="1429" y="1"/>
                  </a:lnTo>
                  <a:lnTo>
                    <a:pt x="1425" y="0"/>
                  </a:lnTo>
                  <a:lnTo>
                    <a:pt x="1415" y="0"/>
                  </a:lnTo>
                  <a:lnTo>
                    <a:pt x="1404" y="1"/>
                  </a:lnTo>
                  <a:lnTo>
                    <a:pt x="1393" y="2"/>
                  </a:lnTo>
                  <a:lnTo>
                    <a:pt x="1385" y="6"/>
                  </a:lnTo>
                  <a:lnTo>
                    <a:pt x="1377" y="9"/>
                  </a:lnTo>
                  <a:lnTo>
                    <a:pt x="1372" y="15"/>
                  </a:lnTo>
                  <a:lnTo>
                    <a:pt x="1366" y="24"/>
                  </a:lnTo>
                  <a:lnTo>
                    <a:pt x="1361" y="34"/>
                  </a:lnTo>
                  <a:lnTo>
                    <a:pt x="1355" y="47"/>
                  </a:lnTo>
                  <a:lnTo>
                    <a:pt x="1352" y="57"/>
                  </a:lnTo>
                  <a:lnTo>
                    <a:pt x="1349" y="60"/>
                  </a:lnTo>
                  <a:lnTo>
                    <a:pt x="1346" y="64"/>
                  </a:lnTo>
                  <a:lnTo>
                    <a:pt x="1342" y="65"/>
                  </a:lnTo>
                  <a:lnTo>
                    <a:pt x="1337" y="66"/>
                  </a:lnTo>
                  <a:lnTo>
                    <a:pt x="1328" y="68"/>
                  </a:lnTo>
                  <a:lnTo>
                    <a:pt x="1320" y="69"/>
                  </a:lnTo>
                  <a:lnTo>
                    <a:pt x="1302" y="81"/>
                  </a:lnTo>
                  <a:lnTo>
                    <a:pt x="1286" y="88"/>
                  </a:lnTo>
                  <a:lnTo>
                    <a:pt x="1279" y="87"/>
                  </a:lnTo>
                  <a:lnTo>
                    <a:pt x="1272" y="87"/>
                  </a:lnTo>
                  <a:lnTo>
                    <a:pt x="1268" y="87"/>
                  </a:lnTo>
                  <a:lnTo>
                    <a:pt x="1266" y="89"/>
                  </a:lnTo>
                  <a:lnTo>
                    <a:pt x="1264" y="91"/>
                  </a:lnTo>
                  <a:lnTo>
                    <a:pt x="1261" y="94"/>
                  </a:lnTo>
                  <a:lnTo>
                    <a:pt x="1261" y="97"/>
                  </a:lnTo>
                  <a:lnTo>
                    <a:pt x="1260" y="101"/>
                  </a:lnTo>
                  <a:lnTo>
                    <a:pt x="1261" y="106"/>
                  </a:lnTo>
                  <a:lnTo>
                    <a:pt x="1262" y="109"/>
                  </a:lnTo>
                  <a:lnTo>
                    <a:pt x="1265" y="113"/>
                  </a:lnTo>
                  <a:lnTo>
                    <a:pt x="1268" y="116"/>
                  </a:lnTo>
                  <a:lnTo>
                    <a:pt x="1273" y="120"/>
                  </a:lnTo>
                  <a:lnTo>
                    <a:pt x="1279" y="122"/>
                  </a:lnTo>
                  <a:lnTo>
                    <a:pt x="1286" y="123"/>
                  </a:lnTo>
                  <a:lnTo>
                    <a:pt x="1293" y="123"/>
                  </a:lnTo>
                  <a:lnTo>
                    <a:pt x="1301" y="123"/>
                  </a:lnTo>
                  <a:lnTo>
                    <a:pt x="1308" y="122"/>
                  </a:lnTo>
                  <a:lnTo>
                    <a:pt x="1315" y="121"/>
                  </a:lnTo>
                  <a:lnTo>
                    <a:pt x="1320" y="121"/>
                  </a:lnTo>
                  <a:lnTo>
                    <a:pt x="1324" y="121"/>
                  </a:lnTo>
                  <a:lnTo>
                    <a:pt x="1328" y="123"/>
                  </a:lnTo>
                  <a:lnTo>
                    <a:pt x="1330" y="127"/>
                  </a:lnTo>
                  <a:lnTo>
                    <a:pt x="1330" y="131"/>
                  </a:lnTo>
                  <a:lnTo>
                    <a:pt x="1330" y="133"/>
                  </a:lnTo>
                  <a:lnTo>
                    <a:pt x="1330" y="137"/>
                  </a:lnTo>
                  <a:lnTo>
                    <a:pt x="1327" y="141"/>
                  </a:lnTo>
                  <a:lnTo>
                    <a:pt x="1321" y="148"/>
                  </a:lnTo>
                  <a:lnTo>
                    <a:pt x="1318" y="153"/>
                  </a:lnTo>
                  <a:lnTo>
                    <a:pt x="1316" y="159"/>
                  </a:lnTo>
                  <a:lnTo>
                    <a:pt x="1316" y="166"/>
                  </a:lnTo>
                  <a:lnTo>
                    <a:pt x="1317" y="176"/>
                  </a:lnTo>
                  <a:lnTo>
                    <a:pt x="1320" y="194"/>
                  </a:lnTo>
                  <a:lnTo>
                    <a:pt x="1322" y="209"/>
                  </a:lnTo>
                  <a:lnTo>
                    <a:pt x="1325" y="222"/>
                  </a:lnTo>
                  <a:lnTo>
                    <a:pt x="1330" y="235"/>
                  </a:lnTo>
                  <a:lnTo>
                    <a:pt x="1335" y="247"/>
                  </a:lnTo>
                  <a:lnTo>
                    <a:pt x="1339" y="257"/>
                  </a:lnTo>
                  <a:lnTo>
                    <a:pt x="1339" y="261"/>
                  </a:lnTo>
                  <a:lnTo>
                    <a:pt x="1337" y="266"/>
                  </a:lnTo>
                  <a:lnTo>
                    <a:pt x="1335" y="268"/>
                  </a:lnTo>
                  <a:lnTo>
                    <a:pt x="1331" y="271"/>
                  </a:lnTo>
                  <a:lnTo>
                    <a:pt x="1328" y="272"/>
                  </a:lnTo>
                  <a:lnTo>
                    <a:pt x="1323" y="272"/>
                  </a:lnTo>
                  <a:lnTo>
                    <a:pt x="1318" y="271"/>
                  </a:lnTo>
                  <a:lnTo>
                    <a:pt x="1315" y="267"/>
                  </a:lnTo>
                  <a:lnTo>
                    <a:pt x="1311" y="264"/>
                  </a:lnTo>
                  <a:lnTo>
                    <a:pt x="1306" y="261"/>
                  </a:lnTo>
                  <a:lnTo>
                    <a:pt x="1301" y="261"/>
                  </a:lnTo>
                  <a:lnTo>
                    <a:pt x="1296" y="263"/>
                  </a:lnTo>
                  <a:lnTo>
                    <a:pt x="1282" y="266"/>
                  </a:lnTo>
                  <a:lnTo>
                    <a:pt x="1265" y="272"/>
                  </a:lnTo>
                  <a:lnTo>
                    <a:pt x="1260" y="273"/>
                  </a:lnTo>
                  <a:lnTo>
                    <a:pt x="1257" y="274"/>
                  </a:lnTo>
                  <a:lnTo>
                    <a:pt x="1253" y="274"/>
                  </a:lnTo>
                  <a:lnTo>
                    <a:pt x="1249" y="273"/>
                  </a:lnTo>
                  <a:lnTo>
                    <a:pt x="1245" y="270"/>
                  </a:lnTo>
                  <a:lnTo>
                    <a:pt x="1240" y="265"/>
                  </a:lnTo>
                  <a:lnTo>
                    <a:pt x="1233" y="252"/>
                  </a:lnTo>
                  <a:lnTo>
                    <a:pt x="1227" y="239"/>
                  </a:lnTo>
                  <a:lnTo>
                    <a:pt x="1221" y="228"/>
                  </a:lnTo>
                  <a:lnTo>
                    <a:pt x="1216" y="217"/>
                  </a:lnTo>
                  <a:lnTo>
                    <a:pt x="1213" y="205"/>
                  </a:lnTo>
                  <a:lnTo>
                    <a:pt x="1207" y="192"/>
                  </a:lnTo>
                  <a:lnTo>
                    <a:pt x="1203" y="186"/>
                  </a:lnTo>
                  <a:lnTo>
                    <a:pt x="1198" y="182"/>
                  </a:lnTo>
                  <a:lnTo>
                    <a:pt x="1192" y="178"/>
                  </a:lnTo>
                  <a:lnTo>
                    <a:pt x="1186" y="176"/>
                  </a:lnTo>
                  <a:lnTo>
                    <a:pt x="1171" y="173"/>
                  </a:lnTo>
                  <a:lnTo>
                    <a:pt x="1153" y="172"/>
                  </a:lnTo>
                  <a:lnTo>
                    <a:pt x="1145" y="164"/>
                  </a:lnTo>
                  <a:lnTo>
                    <a:pt x="1134" y="153"/>
                  </a:lnTo>
                  <a:lnTo>
                    <a:pt x="1117" y="163"/>
                  </a:lnTo>
                  <a:lnTo>
                    <a:pt x="1102" y="172"/>
                  </a:lnTo>
                  <a:lnTo>
                    <a:pt x="1096" y="161"/>
                  </a:lnTo>
                  <a:lnTo>
                    <a:pt x="1090" y="152"/>
                  </a:lnTo>
                  <a:lnTo>
                    <a:pt x="1087" y="152"/>
                  </a:lnTo>
                  <a:lnTo>
                    <a:pt x="1083" y="153"/>
                  </a:lnTo>
                  <a:lnTo>
                    <a:pt x="1077" y="156"/>
                  </a:lnTo>
                  <a:lnTo>
                    <a:pt x="1072" y="158"/>
                  </a:lnTo>
                  <a:lnTo>
                    <a:pt x="1068" y="161"/>
                  </a:lnTo>
                  <a:lnTo>
                    <a:pt x="1063" y="164"/>
                  </a:lnTo>
                  <a:lnTo>
                    <a:pt x="1058" y="165"/>
                  </a:lnTo>
                  <a:lnTo>
                    <a:pt x="1053" y="166"/>
                  </a:lnTo>
                  <a:lnTo>
                    <a:pt x="1043" y="163"/>
                  </a:lnTo>
                  <a:lnTo>
                    <a:pt x="1032" y="158"/>
                  </a:lnTo>
                  <a:lnTo>
                    <a:pt x="1016" y="156"/>
                  </a:lnTo>
                  <a:lnTo>
                    <a:pt x="1005" y="156"/>
                  </a:lnTo>
                  <a:lnTo>
                    <a:pt x="1002" y="156"/>
                  </a:lnTo>
                  <a:lnTo>
                    <a:pt x="1000" y="157"/>
                  </a:lnTo>
                  <a:lnTo>
                    <a:pt x="999" y="159"/>
                  </a:lnTo>
                  <a:lnTo>
                    <a:pt x="997" y="160"/>
                  </a:lnTo>
                  <a:lnTo>
                    <a:pt x="995" y="166"/>
                  </a:lnTo>
                  <a:lnTo>
                    <a:pt x="994" y="173"/>
                  </a:lnTo>
                  <a:lnTo>
                    <a:pt x="993" y="188"/>
                  </a:lnTo>
                  <a:lnTo>
                    <a:pt x="991" y="200"/>
                  </a:lnTo>
                  <a:lnTo>
                    <a:pt x="988" y="214"/>
                  </a:lnTo>
                  <a:lnTo>
                    <a:pt x="986" y="230"/>
                  </a:lnTo>
                  <a:lnTo>
                    <a:pt x="984" y="239"/>
                  </a:lnTo>
                  <a:lnTo>
                    <a:pt x="984" y="247"/>
                  </a:lnTo>
                  <a:lnTo>
                    <a:pt x="986" y="254"/>
                  </a:lnTo>
                  <a:lnTo>
                    <a:pt x="988" y="260"/>
                  </a:lnTo>
                  <a:lnTo>
                    <a:pt x="989" y="265"/>
                  </a:lnTo>
                  <a:lnTo>
                    <a:pt x="990" y="271"/>
                  </a:lnTo>
                  <a:lnTo>
                    <a:pt x="991" y="276"/>
                  </a:lnTo>
                  <a:lnTo>
                    <a:pt x="990" y="282"/>
                  </a:lnTo>
                  <a:lnTo>
                    <a:pt x="989" y="286"/>
                  </a:lnTo>
                  <a:lnTo>
                    <a:pt x="987" y="291"/>
                  </a:lnTo>
                  <a:lnTo>
                    <a:pt x="983" y="296"/>
                  </a:lnTo>
                  <a:lnTo>
                    <a:pt x="980" y="301"/>
                  </a:lnTo>
                  <a:lnTo>
                    <a:pt x="966" y="311"/>
                  </a:lnTo>
                  <a:lnTo>
                    <a:pt x="951" y="324"/>
                  </a:lnTo>
                  <a:lnTo>
                    <a:pt x="944" y="331"/>
                  </a:lnTo>
                  <a:lnTo>
                    <a:pt x="939" y="336"/>
                  </a:lnTo>
                  <a:lnTo>
                    <a:pt x="936" y="341"/>
                  </a:lnTo>
                  <a:lnTo>
                    <a:pt x="933" y="347"/>
                  </a:lnTo>
                  <a:lnTo>
                    <a:pt x="927" y="352"/>
                  </a:lnTo>
                  <a:lnTo>
                    <a:pt x="919" y="355"/>
                  </a:lnTo>
                  <a:lnTo>
                    <a:pt x="914" y="359"/>
                  </a:lnTo>
                  <a:lnTo>
                    <a:pt x="909" y="364"/>
                  </a:lnTo>
                  <a:lnTo>
                    <a:pt x="906" y="369"/>
                  </a:lnTo>
                  <a:lnTo>
                    <a:pt x="903" y="377"/>
                  </a:lnTo>
                  <a:lnTo>
                    <a:pt x="901" y="392"/>
                  </a:lnTo>
                  <a:lnTo>
                    <a:pt x="899" y="405"/>
                  </a:lnTo>
                  <a:lnTo>
                    <a:pt x="899" y="410"/>
                  </a:lnTo>
                  <a:lnTo>
                    <a:pt x="900" y="413"/>
                  </a:lnTo>
                  <a:lnTo>
                    <a:pt x="901" y="417"/>
                  </a:lnTo>
                  <a:lnTo>
                    <a:pt x="905" y="421"/>
                  </a:lnTo>
                  <a:lnTo>
                    <a:pt x="913" y="424"/>
                  </a:lnTo>
                  <a:lnTo>
                    <a:pt x="923" y="428"/>
                  </a:lnTo>
                  <a:lnTo>
                    <a:pt x="927" y="431"/>
                  </a:lnTo>
                  <a:lnTo>
                    <a:pt x="931" y="435"/>
                  </a:lnTo>
                  <a:lnTo>
                    <a:pt x="933" y="440"/>
                  </a:lnTo>
                  <a:lnTo>
                    <a:pt x="936" y="447"/>
                  </a:lnTo>
                  <a:lnTo>
                    <a:pt x="937" y="460"/>
                  </a:lnTo>
                  <a:lnTo>
                    <a:pt x="939" y="472"/>
                  </a:lnTo>
                  <a:lnTo>
                    <a:pt x="943" y="481"/>
                  </a:lnTo>
                  <a:lnTo>
                    <a:pt x="946" y="492"/>
                  </a:lnTo>
                  <a:lnTo>
                    <a:pt x="950" y="503"/>
                  </a:lnTo>
                  <a:lnTo>
                    <a:pt x="952" y="511"/>
                  </a:lnTo>
                  <a:lnTo>
                    <a:pt x="951" y="515"/>
                  </a:lnTo>
                  <a:lnTo>
                    <a:pt x="951" y="519"/>
                  </a:lnTo>
                  <a:lnTo>
                    <a:pt x="949" y="523"/>
                  </a:lnTo>
                  <a:lnTo>
                    <a:pt x="946" y="529"/>
                  </a:lnTo>
                  <a:lnTo>
                    <a:pt x="942" y="534"/>
                  </a:lnTo>
                  <a:lnTo>
                    <a:pt x="937" y="538"/>
                  </a:lnTo>
                  <a:lnTo>
                    <a:pt x="931" y="543"/>
                  </a:lnTo>
                  <a:lnTo>
                    <a:pt x="924" y="548"/>
                  </a:lnTo>
                  <a:lnTo>
                    <a:pt x="909" y="556"/>
                  </a:lnTo>
                  <a:lnTo>
                    <a:pt x="895" y="564"/>
                  </a:lnTo>
                  <a:lnTo>
                    <a:pt x="889" y="569"/>
                  </a:lnTo>
                  <a:lnTo>
                    <a:pt x="886" y="573"/>
                  </a:lnTo>
                  <a:lnTo>
                    <a:pt x="882" y="577"/>
                  </a:lnTo>
                  <a:lnTo>
                    <a:pt x="880" y="581"/>
                  </a:lnTo>
                  <a:lnTo>
                    <a:pt x="879" y="586"/>
                  </a:lnTo>
                  <a:lnTo>
                    <a:pt x="879" y="591"/>
                  </a:lnTo>
                  <a:lnTo>
                    <a:pt x="879" y="595"/>
                  </a:lnTo>
                  <a:lnTo>
                    <a:pt x="880" y="601"/>
                  </a:lnTo>
                  <a:lnTo>
                    <a:pt x="886" y="614"/>
                  </a:lnTo>
                  <a:lnTo>
                    <a:pt x="893" y="629"/>
                  </a:lnTo>
                  <a:lnTo>
                    <a:pt x="901" y="643"/>
                  </a:lnTo>
                  <a:lnTo>
                    <a:pt x="907" y="652"/>
                  </a:lnTo>
                  <a:lnTo>
                    <a:pt x="909" y="657"/>
                  </a:lnTo>
                  <a:lnTo>
                    <a:pt x="911" y="661"/>
                  </a:lnTo>
                  <a:lnTo>
                    <a:pt x="911" y="665"/>
                  </a:lnTo>
                  <a:lnTo>
                    <a:pt x="911" y="669"/>
                  </a:lnTo>
                  <a:lnTo>
                    <a:pt x="909" y="674"/>
                  </a:lnTo>
                  <a:lnTo>
                    <a:pt x="908" y="677"/>
                  </a:lnTo>
                  <a:lnTo>
                    <a:pt x="905" y="681"/>
                  </a:lnTo>
                  <a:lnTo>
                    <a:pt x="901" y="683"/>
                  </a:lnTo>
                  <a:lnTo>
                    <a:pt x="892" y="688"/>
                  </a:lnTo>
                  <a:lnTo>
                    <a:pt x="884" y="693"/>
                  </a:lnTo>
                  <a:lnTo>
                    <a:pt x="881" y="695"/>
                  </a:lnTo>
                  <a:lnTo>
                    <a:pt x="877" y="699"/>
                  </a:lnTo>
                  <a:lnTo>
                    <a:pt x="875" y="703"/>
                  </a:lnTo>
                  <a:lnTo>
                    <a:pt x="873" y="711"/>
                  </a:lnTo>
                  <a:lnTo>
                    <a:pt x="870" y="723"/>
                  </a:lnTo>
                  <a:lnTo>
                    <a:pt x="869" y="730"/>
                  </a:lnTo>
                  <a:lnTo>
                    <a:pt x="869" y="732"/>
                  </a:lnTo>
                  <a:lnTo>
                    <a:pt x="867" y="734"/>
                  </a:lnTo>
                  <a:lnTo>
                    <a:pt x="863" y="737"/>
                  </a:lnTo>
                  <a:lnTo>
                    <a:pt x="858" y="738"/>
                  </a:lnTo>
                  <a:lnTo>
                    <a:pt x="846" y="740"/>
                  </a:lnTo>
                  <a:lnTo>
                    <a:pt x="836" y="740"/>
                  </a:lnTo>
                  <a:lnTo>
                    <a:pt x="824" y="740"/>
                  </a:lnTo>
                  <a:lnTo>
                    <a:pt x="812" y="740"/>
                  </a:lnTo>
                  <a:lnTo>
                    <a:pt x="806" y="742"/>
                  </a:lnTo>
                  <a:lnTo>
                    <a:pt x="801" y="744"/>
                  </a:lnTo>
                  <a:lnTo>
                    <a:pt x="798" y="746"/>
                  </a:lnTo>
                  <a:lnTo>
                    <a:pt x="795" y="749"/>
                  </a:lnTo>
                  <a:lnTo>
                    <a:pt x="793" y="753"/>
                  </a:lnTo>
                  <a:lnTo>
                    <a:pt x="792" y="757"/>
                  </a:lnTo>
                  <a:lnTo>
                    <a:pt x="792" y="762"/>
                  </a:lnTo>
                  <a:lnTo>
                    <a:pt x="793" y="766"/>
                  </a:lnTo>
                  <a:lnTo>
                    <a:pt x="794" y="778"/>
                  </a:lnTo>
                  <a:lnTo>
                    <a:pt x="796" y="791"/>
                  </a:lnTo>
                  <a:lnTo>
                    <a:pt x="796" y="799"/>
                  </a:lnTo>
                  <a:lnTo>
                    <a:pt x="795" y="805"/>
                  </a:lnTo>
                  <a:lnTo>
                    <a:pt x="793" y="809"/>
                  </a:lnTo>
                  <a:lnTo>
                    <a:pt x="789" y="814"/>
                  </a:lnTo>
                  <a:lnTo>
                    <a:pt x="777" y="819"/>
                  </a:lnTo>
                  <a:lnTo>
                    <a:pt x="761" y="825"/>
                  </a:lnTo>
                  <a:lnTo>
                    <a:pt x="754" y="828"/>
                  </a:lnTo>
                  <a:lnTo>
                    <a:pt x="747" y="832"/>
                  </a:lnTo>
                  <a:lnTo>
                    <a:pt x="742" y="837"/>
                  </a:lnTo>
                  <a:lnTo>
                    <a:pt x="738" y="841"/>
                  </a:lnTo>
                  <a:lnTo>
                    <a:pt x="735" y="853"/>
                  </a:lnTo>
                  <a:lnTo>
                    <a:pt x="731" y="864"/>
                  </a:lnTo>
                  <a:lnTo>
                    <a:pt x="730" y="870"/>
                  </a:lnTo>
                  <a:lnTo>
                    <a:pt x="728" y="875"/>
                  </a:lnTo>
                  <a:lnTo>
                    <a:pt x="724" y="879"/>
                  </a:lnTo>
                  <a:lnTo>
                    <a:pt x="720" y="884"/>
                  </a:lnTo>
                  <a:lnTo>
                    <a:pt x="711" y="892"/>
                  </a:lnTo>
                  <a:lnTo>
                    <a:pt x="703" y="898"/>
                  </a:lnTo>
                  <a:lnTo>
                    <a:pt x="700" y="901"/>
                  </a:lnTo>
                  <a:lnTo>
                    <a:pt x="697" y="906"/>
                  </a:lnTo>
                  <a:lnTo>
                    <a:pt x="694" y="910"/>
                  </a:lnTo>
                  <a:lnTo>
                    <a:pt x="693" y="916"/>
                  </a:lnTo>
                  <a:lnTo>
                    <a:pt x="692" y="933"/>
                  </a:lnTo>
                  <a:lnTo>
                    <a:pt x="692" y="955"/>
                  </a:lnTo>
                  <a:lnTo>
                    <a:pt x="692" y="978"/>
                  </a:lnTo>
                  <a:lnTo>
                    <a:pt x="692" y="996"/>
                  </a:lnTo>
                  <a:lnTo>
                    <a:pt x="692" y="1010"/>
                  </a:lnTo>
                  <a:lnTo>
                    <a:pt x="692" y="1022"/>
                  </a:lnTo>
                  <a:lnTo>
                    <a:pt x="692" y="1033"/>
                  </a:lnTo>
                  <a:lnTo>
                    <a:pt x="692" y="1043"/>
                  </a:lnTo>
                  <a:lnTo>
                    <a:pt x="693" y="1053"/>
                  </a:lnTo>
                  <a:lnTo>
                    <a:pt x="695" y="1059"/>
                  </a:lnTo>
                  <a:lnTo>
                    <a:pt x="700" y="1062"/>
                  </a:lnTo>
                  <a:lnTo>
                    <a:pt x="706" y="1067"/>
                  </a:lnTo>
                  <a:lnTo>
                    <a:pt x="709" y="1070"/>
                  </a:lnTo>
                  <a:lnTo>
                    <a:pt x="711" y="1073"/>
                  </a:lnTo>
                  <a:lnTo>
                    <a:pt x="713" y="1077"/>
                  </a:lnTo>
                  <a:lnTo>
                    <a:pt x="714" y="1081"/>
                  </a:lnTo>
                  <a:lnTo>
                    <a:pt x="716" y="1086"/>
                  </a:lnTo>
                  <a:lnTo>
                    <a:pt x="716" y="1091"/>
                  </a:lnTo>
                  <a:lnTo>
                    <a:pt x="713" y="1096"/>
                  </a:lnTo>
                  <a:lnTo>
                    <a:pt x="711" y="1100"/>
                  </a:lnTo>
                  <a:lnTo>
                    <a:pt x="703" y="1114"/>
                  </a:lnTo>
                  <a:lnTo>
                    <a:pt x="691" y="1131"/>
                  </a:lnTo>
                  <a:lnTo>
                    <a:pt x="676" y="1152"/>
                  </a:lnTo>
                  <a:lnTo>
                    <a:pt x="661" y="1171"/>
                  </a:lnTo>
                  <a:lnTo>
                    <a:pt x="648" y="1186"/>
                  </a:lnTo>
                  <a:lnTo>
                    <a:pt x="638" y="1197"/>
                  </a:lnTo>
                  <a:lnTo>
                    <a:pt x="630" y="1205"/>
                  </a:lnTo>
                  <a:lnTo>
                    <a:pt x="622" y="1210"/>
                  </a:lnTo>
                  <a:lnTo>
                    <a:pt x="612" y="1212"/>
                  </a:lnTo>
                  <a:lnTo>
                    <a:pt x="602" y="1213"/>
                  </a:lnTo>
                  <a:lnTo>
                    <a:pt x="591" y="1215"/>
                  </a:lnTo>
                  <a:lnTo>
                    <a:pt x="583" y="1215"/>
                  </a:lnTo>
                  <a:lnTo>
                    <a:pt x="575" y="1216"/>
                  </a:lnTo>
                  <a:lnTo>
                    <a:pt x="572" y="1218"/>
                  </a:lnTo>
                  <a:lnTo>
                    <a:pt x="572" y="1219"/>
                  </a:lnTo>
                  <a:lnTo>
                    <a:pt x="572" y="1222"/>
                  </a:lnTo>
                  <a:lnTo>
                    <a:pt x="573" y="1225"/>
                  </a:lnTo>
                  <a:lnTo>
                    <a:pt x="575" y="1229"/>
                  </a:lnTo>
                  <a:lnTo>
                    <a:pt x="580" y="1236"/>
                  </a:lnTo>
                  <a:lnTo>
                    <a:pt x="584" y="1243"/>
                  </a:lnTo>
                  <a:lnTo>
                    <a:pt x="584" y="1245"/>
                  </a:lnTo>
                  <a:lnTo>
                    <a:pt x="583" y="1248"/>
                  </a:lnTo>
                  <a:lnTo>
                    <a:pt x="581" y="1250"/>
                  </a:lnTo>
                  <a:lnTo>
                    <a:pt x="579" y="1251"/>
                  </a:lnTo>
                  <a:lnTo>
                    <a:pt x="569" y="1253"/>
                  </a:lnTo>
                  <a:lnTo>
                    <a:pt x="556" y="1254"/>
                  </a:lnTo>
                  <a:lnTo>
                    <a:pt x="549" y="1254"/>
                  </a:lnTo>
                  <a:lnTo>
                    <a:pt x="542" y="1255"/>
                  </a:lnTo>
                  <a:lnTo>
                    <a:pt x="535" y="1257"/>
                  </a:lnTo>
                  <a:lnTo>
                    <a:pt x="529" y="1261"/>
                  </a:lnTo>
                  <a:lnTo>
                    <a:pt x="518" y="1268"/>
                  </a:lnTo>
                  <a:lnTo>
                    <a:pt x="510" y="1274"/>
                  </a:lnTo>
                  <a:lnTo>
                    <a:pt x="506" y="1278"/>
                  </a:lnTo>
                  <a:lnTo>
                    <a:pt x="502" y="1280"/>
                  </a:lnTo>
                  <a:lnTo>
                    <a:pt x="496" y="1281"/>
                  </a:lnTo>
                  <a:lnTo>
                    <a:pt x="487" y="1282"/>
                  </a:lnTo>
                  <a:lnTo>
                    <a:pt x="472" y="1284"/>
                  </a:lnTo>
                  <a:lnTo>
                    <a:pt x="460" y="1284"/>
                  </a:lnTo>
                  <a:lnTo>
                    <a:pt x="457" y="1284"/>
                  </a:lnTo>
                  <a:lnTo>
                    <a:pt x="453" y="1285"/>
                  </a:lnTo>
                  <a:lnTo>
                    <a:pt x="451" y="1287"/>
                  </a:lnTo>
                  <a:lnTo>
                    <a:pt x="451" y="1291"/>
                  </a:lnTo>
                  <a:lnTo>
                    <a:pt x="451" y="1300"/>
                  </a:lnTo>
                  <a:lnTo>
                    <a:pt x="452" y="1310"/>
                  </a:lnTo>
                  <a:lnTo>
                    <a:pt x="451" y="1318"/>
                  </a:lnTo>
                  <a:lnTo>
                    <a:pt x="449" y="1325"/>
                  </a:lnTo>
                  <a:lnTo>
                    <a:pt x="447" y="1326"/>
                  </a:lnTo>
                  <a:lnTo>
                    <a:pt x="446" y="1327"/>
                  </a:lnTo>
                  <a:lnTo>
                    <a:pt x="445" y="1327"/>
                  </a:lnTo>
                  <a:lnTo>
                    <a:pt x="442" y="1327"/>
                  </a:lnTo>
                  <a:lnTo>
                    <a:pt x="439" y="1326"/>
                  </a:lnTo>
                  <a:lnTo>
                    <a:pt x="433" y="1325"/>
                  </a:lnTo>
                  <a:lnTo>
                    <a:pt x="429" y="1325"/>
                  </a:lnTo>
                  <a:lnTo>
                    <a:pt x="427" y="1326"/>
                  </a:lnTo>
                  <a:lnTo>
                    <a:pt x="426" y="1329"/>
                  </a:lnTo>
                  <a:lnTo>
                    <a:pt x="424" y="1331"/>
                  </a:lnTo>
                  <a:lnTo>
                    <a:pt x="423" y="1337"/>
                  </a:lnTo>
                  <a:lnTo>
                    <a:pt x="426" y="1344"/>
                  </a:lnTo>
                  <a:lnTo>
                    <a:pt x="428" y="1354"/>
                  </a:lnTo>
                  <a:lnTo>
                    <a:pt x="433" y="1368"/>
                  </a:lnTo>
                  <a:lnTo>
                    <a:pt x="435" y="1375"/>
                  </a:lnTo>
                  <a:lnTo>
                    <a:pt x="437" y="1382"/>
                  </a:lnTo>
                  <a:lnTo>
                    <a:pt x="441" y="1388"/>
                  </a:lnTo>
                  <a:lnTo>
                    <a:pt x="443" y="1393"/>
                  </a:lnTo>
                  <a:lnTo>
                    <a:pt x="451" y="1399"/>
                  </a:lnTo>
                  <a:lnTo>
                    <a:pt x="454" y="1405"/>
                  </a:lnTo>
                  <a:lnTo>
                    <a:pt x="454" y="1407"/>
                  </a:lnTo>
                  <a:lnTo>
                    <a:pt x="454" y="1410"/>
                  </a:lnTo>
                  <a:lnTo>
                    <a:pt x="453" y="1412"/>
                  </a:lnTo>
                  <a:lnTo>
                    <a:pt x="449" y="1414"/>
                  </a:lnTo>
                  <a:lnTo>
                    <a:pt x="440" y="1417"/>
                  </a:lnTo>
                  <a:lnTo>
                    <a:pt x="430" y="1417"/>
                  </a:lnTo>
                  <a:lnTo>
                    <a:pt x="427" y="1418"/>
                  </a:lnTo>
                  <a:lnTo>
                    <a:pt x="422" y="1418"/>
                  </a:lnTo>
                  <a:lnTo>
                    <a:pt x="418" y="1420"/>
                  </a:lnTo>
                  <a:lnTo>
                    <a:pt x="415" y="1423"/>
                  </a:lnTo>
                  <a:lnTo>
                    <a:pt x="403" y="1439"/>
                  </a:lnTo>
                  <a:lnTo>
                    <a:pt x="395" y="1452"/>
                  </a:lnTo>
                  <a:lnTo>
                    <a:pt x="392" y="1455"/>
                  </a:lnTo>
                  <a:lnTo>
                    <a:pt x="390" y="1456"/>
                  </a:lnTo>
                  <a:lnTo>
                    <a:pt x="389" y="1457"/>
                  </a:lnTo>
                  <a:lnTo>
                    <a:pt x="386" y="1457"/>
                  </a:lnTo>
                  <a:lnTo>
                    <a:pt x="382" y="1456"/>
                  </a:lnTo>
                  <a:lnTo>
                    <a:pt x="377" y="1453"/>
                  </a:lnTo>
                  <a:lnTo>
                    <a:pt x="372" y="1450"/>
                  </a:lnTo>
                  <a:lnTo>
                    <a:pt x="367" y="1449"/>
                  </a:lnTo>
                  <a:lnTo>
                    <a:pt x="365" y="1449"/>
                  </a:lnTo>
                  <a:lnTo>
                    <a:pt x="364" y="1450"/>
                  </a:lnTo>
                  <a:lnTo>
                    <a:pt x="361" y="1451"/>
                  </a:lnTo>
                  <a:lnTo>
                    <a:pt x="359" y="1455"/>
                  </a:lnTo>
                  <a:lnTo>
                    <a:pt x="355" y="1462"/>
                  </a:lnTo>
                  <a:lnTo>
                    <a:pt x="352" y="1467"/>
                  </a:lnTo>
                  <a:lnTo>
                    <a:pt x="351" y="1468"/>
                  </a:lnTo>
                  <a:lnTo>
                    <a:pt x="348" y="1468"/>
                  </a:lnTo>
                  <a:lnTo>
                    <a:pt x="345" y="1467"/>
                  </a:lnTo>
                  <a:lnTo>
                    <a:pt x="341" y="1464"/>
                  </a:lnTo>
                  <a:lnTo>
                    <a:pt x="333" y="1458"/>
                  </a:lnTo>
                  <a:lnTo>
                    <a:pt x="323" y="1453"/>
                  </a:lnTo>
                  <a:lnTo>
                    <a:pt x="319" y="1451"/>
                  </a:lnTo>
                  <a:lnTo>
                    <a:pt x="313" y="1450"/>
                  </a:lnTo>
                  <a:lnTo>
                    <a:pt x="307" y="1449"/>
                  </a:lnTo>
                  <a:lnTo>
                    <a:pt x="301" y="1449"/>
                  </a:lnTo>
                  <a:lnTo>
                    <a:pt x="295" y="1450"/>
                  </a:lnTo>
                  <a:lnTo>
                    <a:pt x="289" y="1451"/>
                  </a:lnTo>
                  <a:lnTo>
                    <a:pt x="285" y="1453"/>
                  </a:lnTo>
                  <a:lnTo>
                    <a:pt x="282" y="1456"/>
                  </a:lnTo>
                  <a:lnTo>
                    <a:pt x="279" y="1458"/>
                  </a:lnTo>
                  <a:lnTo>
                    <a:pt x="278" y="1462"/>
                  </a:lnTo>
                  <a:lnTo>
                    <a:pt x="278" y="1467"/>
                  </a:lnTo>
                  <a:lnTo>
                    <a:pt x="278" y="1471"/>
                  </a:lnTo>
                  <a:lnTo>
                    <a:pt x="278" y="1482"/>
                  </a:lnTo>
                  <a:lnTo>
                    <a:pt x="279" y="1494"/>
                  </a:lnTo>
                  <a:lnTo>
                    <a:pt x="279" y="1505"/>
                  </a:lnTo>
                  <a:lnTo>
                    <a:pt x="279" y="1514"/>
                  </a:lnTo>
                  <a:lnTo>
                    <a:pt x="279" y="1524"/>
                  </a:lnTo>
                  <a:lnTo>
                    <a:pt x="281" y="1532"/>
                  </a:lnTo>
                  <a:lnTo>
                    <a:pt x="283" y="1539"/>
                  </a:lnTo>
                  <a:lnTo>
                    <a:pt x="288" y="1546"/>
                  </a:lnTo>
                  <a:lnTo>
                    <a:pt x="292" y="1552"/>
                  </a:lnTo>
                  <a:lnTo>
                    <a:pt x="295" y="1558"/>
                  </a:lnTo>
                  <a:lnTo>
                    <a:pt x="295" y="1565"/>
                  </a:lnTo>
                  <a:lnTo>
                    <a:pt x="295" y="1571"/>
                  </a:lnTo>
                  <a:lnTo>
                    <a:pt x="294" y="1575"/>
                  </a:lnTo>
                  <a:lnTo>
                    <a:pt x="291" y="1576"/>
                  </a:lnTo>
                  <a:lnTo>
                    <a:pt x="289" y="1576"/>
                  </a:lnTo>
                  <a:lnTo>
                    <a:pt x="285" y="1576"/>
                  </a:lnTo>
                  <a:lnTo>
                    <a:pt x="277" y="1572"/>
                  </a:lnTo>
                  <a:lnTo>
                    <a:pt x="271" y="1569"/>
                  </a:lnTo>
                  <a:lnTo>
                    <a:pt x="265" y="1565"/>
                  </a:lnTo>
                  <a:lnTo>
                    <a:pt x="259" y="1564"/>
                  </a:lnTo>
                  <a:lnTo>
                    <a:pt x="256" y="1565"/>
                  </a:lnTo>
                  <a:lnTo>
                    <a:pt x="252" y="1566"/>
                  </a:lnTo>
                  <a:lnTo>
                    <a:pt x="250" y="1568"/>
                  </a:lnTo>
                  <a:lnTo>
                    <a:pt x="247" y="1571"/>
                  </a:lnTo>
                  <a:lnTo>
                    <a:pt x="244" y="1574"/>
                  </a:lnTo>
                  <a:lnTo>
                    <a:pt x="241" y="1576"/>
                  </a:lnTo>
                  <a:lnTo>
                    <a:pt x="238" y="1577"/>
                  </a:lnTo>
                  <a:lnTo>
                    <a:pt x="233" y="1578"/>
                  </a:lnTo>
                  <a:lnTo>
                    <a:pt x="226" y="1578"/>
                  </a:lnTo>
                  <a:lnTo>
                    <a:pt x="219" y="1576"/>
                  </a:lnTo>
                  <a:lnTo>
                    <a:pt x="212" y="1574"/>
                  </a:lnTo>
                  <a:lnTo>
                    <a:pt x="205" y="1571"/>
                  </a:lnTo>
                  <a:lnTo>
                    <a:pt x="201" y="1570"/>
                  </a:lnTo>
                  <a:lnTo>
                    <a:pt x="197" y="1571"/>
                  </a:lnTo>
                  <a:lnTo>
                    <a:pt x="194" y="1572"/>
                  </a:lnTo>
                  <a:lnTo>
                    <a:pt x="190" y="1576"/>
                  </a:lnTo>
                  <a:lnTo>
                    <a:pt x="184" y="1583"/>
                  </a:lnTo>
                  <a:lnTo>
                    <a:pt x="180" y="1588"/>
                  </a:lnTo>
                  <a:lnTo>
                    <a:pt x="177" y="1590"/>
                  </a:lnTo>
                  <a:lnTo>
                    <a:pt x="174" y="1591"/>
                  </a:lnTo>
                  <a:lnTo>
                    <a:pt x="170" y="1591"/>
                  </a:lnTo>
                  <a:lnTo>
                    <a:pt x="165" y="1591"/>
                  </a:lnTo>
                  <a:lnTo>
                    <a:pt x="153" y="1589"/>
                  </a:lnTo>
                  <a:lnTo>
                    <a:pt x="144" y="1587"/>
                  </a:lnTo>
                  <a:lnTo>
                    <a:pt x="139" y="1587"/>
                  </a:lnTo>
                  <a:lnTo>
                    <a:pt x="134" y="1588"/>
                  </a:lnTo>
                  <a:lnTo>
                    <a:pt x="131" y="1589"/>
                  </a:lnTo>
                  <a:lnTo>
                    <a:pt x="127" y="1593"/>
                  </a:lnTo>
                  <a:lnTo>
                    <a:pt x="124" y="1598"/>
                  </a:lnTo>
                  <a:lnTo>
                    <a:pt x="121" y="1603"/>
                  </a:lnTo>
                  <a:lnTo>
                    <a:pt x="119" y="1609"/>
                  </a:lnTo>
                  <a:lnTo>
                    <a:pt x="118" y="1616"/>
                  </a:lnTo>
                  <a:lnTo>
                    <a:pt x="114" y="1628"/>
                  </a:lnTo>
                  <a:lnTo>
                    <a:pt x="112" y="1640"/>
                  </a:lnTo>
                  <a:lnTo>
                    <a:pt x="109" y="1650"/>
                  </a:lnTo>
                  <a:lnTo>
                    <a:pt x="105" y="1659"/>
                  </a:lnTo>
                  <a:lnTo>
                    <a:pt x="100" y="1667"/>
                  </a:lnTo>
                  <a:lnTo>
                    <a:pt x="94" y="1675"/>
                  </a:lnTo>
                  <a:lnTo>
                    <a:pt x="89" y="1677"/>
                  </a:lnTo>
                  <a:lnTo>
                    <a:pt x="86" y="1679"/>
                  </a:lnTo>
                  <a:lnTo>
                    <a:pt x="81" y="1681"/>
                  </a:lnTo>
                  <a:lnTo>
                    <a:pt x="76" y="1683"/>
                  </a:lnTo>
                  <a:lnTo>
                    <a:pt x="65" y="1684"/>
                  </a:lnTo>
                  <a:lnTo>
                    <a:pt x="56" y="1688"/>
                  </a:lnTo>
                  <a:lnTo>
                    <a:pt x="51" y="1690"/>
                  </a:lnTo>
                  <a:lnTo>
                    <a:pt x="45" y="1694"/>
                  </a:lnTo>
                  <a:lnTo>
                    <a:pt x="40" y="1698"/>
                  </a:lnTo>
                  <a:lnTo>
                    <a:pt x="36" y="1703"/>
                  </a:lnTo>
                  <a:lnTo>
                    <a:pt x="38" y="1701"/>
                  </a:lnTo>
                  <a:lnTo>
                    <a:pt x="39" y="1701"/>
                  </a:lnTo>
                  <a:lnTo>
                    <a:pt x="39" y="1702"/>
                  </a:lnTo>
                  <a:lnTo>
                    <a:pt x="40" y="1705"/>
                  </a:lnTo>
                  <a:lnTo>
                    <a:pt x="42" y="1713"/>
                  </a:lnTo>
                  <a:lnTo>
                    <a:pt x="45" y="1720"/>
                  </a:lnTo>
                  <a:lnTo>
                    <a:pt x="50" y="1726"/>
                  </a:lnTo>
                  <a:lnTo>
                    <a:pt x="55" y="1730"/>
                  </a:lnTo>
                  <a:lnTo>
                    <a:pt x="56" y="1733"/>
                  </a:lnTo>
                  <a:lnTo>
                    <a:pt x="57" y="1736"/>
                  </a:lnTo>
                  <a:lnTo>
                    <a:pt x="58" y="1740"/>
                  </a:lnTo>
                  <a:lnTo>
                    <a:pt x="59" y="1745"/>
                  </a:lnTo>
                  <a:lnTo>
                    <a:pt x="59" y="1754"/>
                  </a:lnTo>
                  <a:lnTo>
                    <a:pt x="62" y="1760"/>
                  </a:lnTo>
                  <a:lnTo>
                    <a:pt x="64" y="1763"/>
                  </a:lnTo>
                  <a:lnTo>
                    <a:pt x="67" y="1763"/>
                  </a:lnTo>
                  <a:lnTo>
                    <a:pt x="70" y="1763"/>
                  </a:lnTo>
                  <a:lnTo>
                    <a:pt x="74" y="1760"/>
                  </a:lnTo>
                  <a:lnTo>
                    <a:pt x="80" y="1757"/>
                  </a:lnTo>
                  <a:lnTo>
                    <a:pt x="84" y="1755"/>
                  </a:lnTo>
                  <a:lnTo>
                    <a:pt x="89" y="1755"/>
                  </a:lnTo>
                  <a:lnTo>
                    <a:pt x="94" y="1757"/>
                  </a:lnTo>
                  <a:lnTo>
                    <a:pt x="99" y="1759"/>
                  </a:lnTo>
                  <a:lnTo>
                    <a:pt x="102" y="1761"/>
                  </a:lnTo>
                  <a:lnTo>
                    <a:pt x="105" y="1765"/>
                  </a:lnTo>
                  <a:lnTo>
                    <a:pt x="106" y="1770"/>
                  </a:lnTo>
                  <a:lnTo>
                    <a:pt x="105" y="1783"/>
                  </a:lnTo>
                  <a:lnTo>
                    <a:pt x="105" y="1795"/>
                  </a:lnTo>
                  <a:lnTo>
                    <a:pt x="106" y="1801"/>
                  </a:lnTo>
                  <a:lnTo>
                    <a:pt x="105" y="1805"/>
                  </a:lnTo>
                  <a:lnTo>
                    <a:pt x="103" y="1807"/>
                  </a:lnTo>
                  <a:lnTo>
                    <a:pt x="102" y="1808"/>
                  </a:lnTo>
                  <a:lnTo>
                    <a:pt x="100" y="1808"/>
                  </a:lnTo>
                  <a:lnTo>
                    <a:pt x="96" y="1808"/>
                  </a:lnTo>
                  <a:lnTo>
                    <a:pt x="86" y="1807"/>
                  </a:lnTo>
                  <a:lnTo>
                    <a:pt x="73" y="1808"/>
                  </a:lnTo>
                  <a:lnTo>
                    <a:pt x="58" y="1808"/>
                  </a:lnTo>
                  <a:lnTo>
                    <a:pt x="49" y="1808"/>
                  </a:lnTo>
                  <a:lnTo>
                    <a:pt x="46" y="1809"/>
                  </a:lnTo>
                  <a:lnTo>
                    <a:pt x="44" y="1809"/>
                  </a:lnTo>
                  <a:lnTo>
                    <a:pt x="43" y="1810"/>
                  </a:lnTo>
                  <a:lnTo>
                    <a:pt x="42" y="1812"/>
                  </a:lnTo>
                  <a:lnTo>
                    <a:pt x="42" y="1817"/>
                  </a:lnTo>
                  <a:lnTo>
                    <a:pt x="43" y="1823"/>
                  </a:lnTo>
                  <a:lnTo>
                    <a:pt x="44" y="1831"/>
                  </a:lnTo>
                  <a:lnTo>
                    <a:pt x="44" y="1845"/>
                  </a:lnTo>
                  <a:lnTo>
                    <a:pt x="43" y="1858"/>
                  </a:lnTo>
                  <a:lnTo>
                    <a:pt x="42" y="1871"/>
                  </a:lnTo>
                  <a:lnTo>
                    <a:pt x="40" y="1881"/>
                  </a:lnTo>
                  <a:lnTo>
                    <a:pt x="38" y="1887"/>
                  </a:lnTo>
                  <a:lnTo>
                    <a:pt x="35" y="1892"/>
                  </a:lnTo>
                  <a:lnTo>
                    <a:pt x="30" y="1894"/>
                  </a:lnTo>
                  <a:lnTo>
                    <a:pt x="24" y="1896"/>
                  </a:lnTo>
                  <a:lnTo>
                    <a:pt x="18" y="1897"/>
                  </a:lnTo>
                  <a:lnTo>
                    <a:pt x="15" y="1898"/>
                  </a:lnTo>
                  <a:lnTo>
                    <a:pt x="13" y="1899"/>
                  </a:lnTo>
                  <a:lnTo>
                    <a:pt x="11" y="1902"/>
                  </a:lnTo>
                  <a:lnTo>
                    <a:pt x="8" y="1904"/>
                  </a:lnTo>
                  <a:lnTo>
                    <a:pt x="5" y="1913"/>
                  </a:lnTo>
                  <a:lnTo>
                    <a:pt x="2" y="1927"/>
                  </a:lnTo>
                  <a:lnTo>
                    <a:pt x="1" y="1943"/>
                  </a:lnTo>
                  <a:lnTo>
                    <a:pt x="0" y="1960"/>
                  </a:lnTo>
                  <a:lnTo>
                    <a:pt x="0" y="1991"/>
                  </a:lnTo>
                  <a:lnTo>
                    <a:pt x="0" y="2006"/>
                  </a:lnTo>
                  <a:lnTo>
                    <a:pt x="2" y="2016"/>
                  </a:lnTo>
                  <a:lnTo>
                    <a:pt x="5" y="2025"/>
                  </a:lnTo>
                  <a:lnTo>
                    <a:pt x="8" y="2034"/>
                  </a:lnTo>
                  <a:lnTo>
                    <a:pt x="13" y="2043"/>
                  </a:lnTo>
                  <a:lnTo>
                    <a:pt x="20" y="2058"/>
                  </a:lnTo>
                  <a:lnTo>
                    <a:pt x="26" y="2073"/>
                  </a:lnTo>
                  <a:lnTo>
                    <a:pt x="27" y="2081"/>
                  </a:lnTo>
                  <a:lnTo>
                    <a:pt x="29" y="2088"/>
                  </a:lnTo>
                  <a:lnTo>
                    <a:pt x="29" y="2095"/>
                  </a:lnTo>
                  <a:lnTo>
                    <a:pt x="27" y="2100"/>
                  </a:lnTo>
                  <a:lnTo>
                    <a:pt x="27" y="2106"/>
                  </a:lnTo>
                  <a:lnTo>
                    <a:pt x="27" y="2111"/>
                  </a:lnTo>
                  <a:lnTo>
                    <a:pt x="29" y="2116"/>
                  </a:lnTo>
                  <a:lnTo>
                    <a:pt x="30" y="2120"/>
                  </a:lnTo>
                  <a:lnTo>
                    <a:pt x="45" y="2150"/>
                  </a:lnTo>
                  <a:lnTo>
                    <a:pt x="57" y="2180"/>
                  </a:lnTo>
                  <a:lnTo>
                    <a:pt x="69" y="2206"/>
                  </a:lnTo>
                  <a:lnTo>
                    <a:pt x="78" y="2231"/>
                  </a:lnTo>
                  <a:lnTo>
                    <a:pt x="87" y="2252"/>
                  </a:lnTo>
                  <a:lnTo>
                    <a:pt x="93" y="2268"/>
                  </a:lnTo>
                  <a:lnTo>
                    <a:pt x="99" y="2280"/>
                  </a:lnTo>
                  <a:lnTo>
                    <a:pt x="102" y="2286"/>
                  </a:lnTo>
                  <a:lnTo>
                    <a:pt x="108" y="2287"/>
                  </a:lnTo>
                  <a:lnTo>
                    <a:pt x="114" y="2287"/>
                  </a:lnTo>
                  <a:lnTo>
                    <a:pt x="120" y="2286"/>
                  </a:lnTo>
                  <a:lnTo>
                    <a:pt x="125" y="2282"/>
                  </a:lnTo>
                  <a:lnTo>
                    <a:pt x="137" y="2275"/>
                  </a:lnTo>
                  <a:lnTo>
                    <a:pt x="149" y="2270"/>
                  </a:lnTo>
                  <a:lnTo>
                    <a:pt x="158" y="2269"/>
                  </a:lnTo>
                  <a:lnTo>
                    <a:pt x="168" y="2268"/>
                  </a:lnTo>
                  <a:lnTo>
                    <a:pt x="171" y="2268"/>
                  </a:lnTo>
                  <a:lnTo>
                    <a:pt x="175" y="2268"/>
                  </a:lnTo>
                  <a:lnTo>
                    <a:pt x="178" y="2270"/>
                  </a:lnTo>
                  <a:lnTo>
                    <a:pt x="181" y="2272"/>
                  </a:lnTo>
                  <a:lnTo>
                    <a:pt x="185" y="2275"/>
                  </a:lnTo>
                  <a:lnTo>
                    <a:pt x="190" y="2278"/>
                  </a:lnTo>
                  <a:lnTo>
                    <a:pt x="196" y="2281"/>
                  </a:lnTo>
                  <a:lnTo>
                    <a:pt x="202" y="2282"/>
                  </a:lnTo>
                  <a:lnTo>
                    <a:pt x="209" y="2283"/>
                  </a:lnTo>
                  <a:lnTo>
                    <a:pt x="215" y="2283"/>
                  </a:lnTo>
                  <a:lnTo>
                    <a:pt x="221" y="2282"/>
                  </a:lnTo>
                  <a:lnTo>
                    <a:pt x="226" y="2280"/>
                  </a:lnTo>
                  <a:lnTo>
                    <a:pt x="234" y="2275"/>
                  </a:lnTo>
                  <a:lnTo>
                    <a:pt x="244" y="2271"/>
                  </a:lnTo>
                  <a:lnTo>
                    <a:pt x="254" y="2268"/>
                  </a:lnTo>
                  <a:lnTo>
                    <a:pt x="265" y="2264"/>
                  </a:lnTo>
                  <a:lnTo>
                    <a:pt x="288" y="2259"/>
                  </a:lnTo>
                  <a:lnTo>
                    <a:pt x="309" y="2252"/>
                  </a:lnTo>
                  <a:lnTo>
                    <a:pt x="315" y="2249"/>
                  </a:lnTo>
                  <a:lnTo>
                    <a:pt x="322" y="2244"/>
                  </a:lnTo>
                  <a:lnTo>
                    <a:pt x="328" y="2238"/>
                  </a:lnTo>
                  <a:lnTo>
                    <a:pt x="333" y="2232"/>
                  </a:lnTo>
                  <a:lnTo>
                    <a:pt x="342" y="2218"/>
                  </a:lnTo>
                  <a:lnTo>
                    <a:pt x="348" y="2206"/>
                  </a:lnTo>
                  <a:lnTo>
                    <a:pt x="352" y="2195"/>
                  </a:lnTo>
                  <a:lnTo>
                    <a:pt x="353" y="2183"/>
                  </a:lnTo>
                  <a:lnTo>
                    <a:pt x="353" y="2174"/>
                  </a:lnTo>
                  <a:lnTo>
                    <a:pt x="352" y="2165"/>
                  </a:lnTo>
                  <a:lnTo>
                    <a:pt x="351" y="2161"/>
                  </a:lnTo>
                  <a:lnTo>
                    <a:pt x="350" y="2157"/>
                  </a:lnTo>
                  <a:lnTo>
                    <a:pt x="347" y="2152"/>
                  </a:lnTo>
                  <a:lnTo>
                    <a:pt x="344" y="2149"/>
                  </a:lnTo>
                  <a:lnTo>
                    <a:pt x="341" y="2146"/>
                  </a:lnTo>
                  <a:lnTo>
                    <a:pt x="336" y="2144"/>
                  </a:lnTo>
                  <a:lnTo>
                    <a:pt x="333" y="2142"/>
                  </a:lnTo>
                  <a:lnTo>
                    <a:pt x="328" y="2142"/>
                  </a:lnTo>
                  <a:lnTo>
                    <a:pt x="320" y="2140"/>
                  </a:lnTo>
                  <a:lnTo>
                    <a:pt x="313" y="2138"/>
                  </a:lnTo>
                  <a:lnTo>
                    <a:pt x="310" y="2136"/>
                  </a:lnTo>
                  <a:lnTo>
                    <a:pt x="308" y="2133"/>
                  </a:lnTo>
                  <a:lnTo>
                    <a:pt x="306" y="2130"/>
                  </a:lnTo>
                  <a:lnTo>
                    <a:pt x="304" y="2126"/>
                  </a:lnTo>
                  <a:lnTo>
                    <a:pt x="302" y="2120"/>
                  </a:lnTo>
                  <a:lnTo>
                    <a:pt x="300" y="2114"/>
                  </a:lnTo>
                  <a:lnTo>
                    <a:pt x="297" y="2111"/>
                  </a:lnTo>
                  <a:lnTo>
                    <a:pt x="295" y="2108"/>
                  </a:lnTo>
                  <a:lnTo>
                    <a:pt x="291" y="2108"/>
                  </a:lnTo>
                  <a:lnTo>
                    <a:pt x="288" y="2111"/>
                  </a:lnTo>
                  <a:lnTo>
                    <a:pt x="285" y="2113"/>
                  </a:lnTo>
                  <a:lnTo>
                    <a:pt x="282" y="2117"/>
                  </a:lnTo>
                  <a:lnTo>
                    <a:pt x="278" y="2119"/>
                  </a:lnTo>
                  <a:lnTo>
                    <a:pt x="276" y="2120"/>
                  </a:lnTo>
                  <a:lnTo>
                    <a:pt x="273" y="2120"/>
                  </a:lnTo>
                  <a:lnTo>
                    <a:pt x="269" y="2119"/>
                  </a:lnTo>
                  <a:lnTo>
                    <a:pt x="264" y="2117"/>
                  </a:lnTo>
                  <a:lnTo>
                    <a:pt x="259" y="2113"/>
                  </a:lnTo>
                  <a:lnTo>
                    <a:pt x="258" y="2112"/>
                  </a:lnTo>
                  <a:lnTo>
                    <a:pt x="258" y="2110"/>
                  </a:lnTo>
                  <a:lnTo>
                    <a:pt x="258" y="2106"/>
                  </a:lnTo>
                  <a:lnTo>
                    <a:pt x="260" y="2104"/>
                  </a:lnTo>
                  <a:lnTo>
                    <a:pt x="264" y="2098"/>
                  </a:lnTo>
                  <a:lnTo>
                    <a:pt x="268" y="2092"/>
                  </a:lnTo>
                  <a:lnTo>
                    <a:pt x="269" y="2089"/>
                  </a:lnTo>
                  <a:lnTo>
                    <a:pt x="270" y="2086"/>
                  </a:lnTo>
                  <a:lnTo>
                    <a:pt x="270" y="2082"/>
                  </a:lnTo>
                  <a:lnTo>
                    <a:pt x="270" y="2077"/>
                  </a:lnTo>
                  <a:lnTo>
                    <a:pt x="269" y="2070"/>
                  </a:lnTo>
                  <a:lnTo>
                    <a:pt x="268" y="2066"/>
                  </a:lnTo>
                  <a:lnTo>
                    <a:pt x="269" y="2062"/>
                  </a:lnTo>
                  <a:lnTo>
                    <a:pt x="271" y="2061"/>
                  </a:lnTo>
                  <a:lnTo>
                    <a:pt x="275" y="2060"/>
                  </a:lnTo>
                  <a:lnTo>
                    <a:pt x="278" y="2060"/>
                  </a:lnTo>
                  <a:lnTo>
                    <a:pt x="281" y="2060"/>
                  </a:lnTo>
                  <a:lnTo>
                    <a:pt x="282" y="2062"/>
                  </a:lnTo>
                  <a:lnTo>
                    <a:pt x="283" y="2066"/>
                  </a:lnTo>
                  <a:lnTo>
                    <a:pt x="283" y="2070"/>
                  </a:lnTo>
                  <a:lnTo>
                    <a:pt x="283" y="2075"/>
                  </a:lnTo>
                  <a:lnTo>
                    <a:pt x="284" y="2079"/>
                  </a:lnTo>
                  <a:lnTo>
                    <a:pt x="285" y="2082"/>
                  </a:lnTo>
                  <a:lnTo>
                    <a:pt x="287" y="2083"/>
                  </a:lnTo>
                  <a:lnTo>
                    <a:pt x="290" y="2086"/>
                  </a:lnTo>
                  <a:lnTo>
                    <a:pt x="294" y="2086"/>
                  </a:lnTo>
                  <a:lnTo>
                    <a:pt x="296" y="2085"/>
                  </a:lnTo>
                  <a:lnTo>
                    <a:pt x="297" y="2082"/>
                  </a:lnTo>
                  <a:lnTo>
                    <a:pt x="297" y="2077"/>
                  </a:lnTo>
                  <a:lnTo>
                    <a:pt x="298" y="2073"/>
                  </a:lnTo>
                  <a:lnTo>
                    <a:pt x="297" y="2061"/>
                  </a:lnTo>
                  <a:lnTo>
                    <a:pt x="296" y="2050"/>
                  </a:lnTo>
                  <a:lnTo>
                    <a:pt x="294" y="2045"/>
                  </a:lnTo>
                  <a:lnTo>
                    <a:pt x="292" y="2042"/>
                  </a:lnTo>
                  <a:lnTo>
                    <a:pt x="290" y="2039"/>
                  </a:lnTo>
                  <a:lnTo>
                    <a:pt x="288" y="2036"/>
                  </a:lnTo>
                  <a:lnTo>
                    <a:pt x="285" y="2035"/>
                  </a:lnTo>
                  <a:lnTo>
                    <a:pt x="281" y="2034"/>
                  </a:lnTo>
                  <a:lnTo>
                    <a:pt x="277" y="2032"/>
                  </a:lnTo>
                  <a:lnTo>
                    <a:pt x="271" y="2032"/>
                  </a:lnTo>
                  <a:lnTo>
                    <a:pt x="259" y="2032"/>
                  </a:lnTo>
                  <a:lnTo>
                    <a:pt x="246" y="2031"/>
                  </a:lnTo>
                  <a:lnTo>
                    <a:pt x="234" y="2031"/>
                  </a:lnTo>
                  <a:lnTo>
                    <a:pt x="225" y="2030"/>
                  </a:lnTo>
                  <a:lnTo>
                    <a:pt x="219" y="2029"/>
                  </a:lnTo>
                  <a:lnTo>
                    <a:pt x="215" y="2026"/>
                  </a:lnTo>
                  <a:lnTo>
                    <a:pt x="214" y="2022"/>
                  </a:lnTo>
                  <a:lnTo>
                    <a:pt x="214" y="2016"/>
                  </a:lnTo>
                  <a:lnTo>
                    <a:pt x="214" y="2005"/>
                  </a:lnTo>
                  <a:lnTo>
                    <a:pt x="214" y="1987"/>
                  </a:lnTo>
                  <a:lnTo>
                    <a:pt x="215" y="1967"/>
                  </a:lnTo>
                  <a:lnTo>
                    <a:pt x="216" y="1946"/>
                  </a:lnTo>
                  <a:lnTo>
                    <a:pt x="219" y="1936"/>
                  </a:lnTo>
                  <a:lnTo>
                    <a:pt x="221" y="1929"/>
                  </a:lnTo>
                  <a:lnTo>
                    <a:pt x="225" y="1923"/>
                  </a:lnTo>
                  <a:lnTo>
                    <a:pt x="229" y="1917"/>
                  </a:lnTo>
                  <a:lnTo>
                    <a:pt x="234" y="1913"/>
                  </a:lnTo>
                  <a:lnTo>
                    <a:pt x="240" y="1911"/>
                  </a:lnTo>
                  <a:lnTo>
                    <a:pt x="245" y="1910"/>
                  </a:lnTo>
                  <a:lnTo>
                    <a:pt x="251" y="1910"/>
                  </a:lnTo>
                  <a:lnTo>
                    <a:pt x="257" y="1912"/>
                  </a:lnTo>
                  <a:lnTo>
                    <a:pt x="263" y="1916"/>
                  </a:lnTo>
                  <a:lnTo>
                    <a:pt x="264" y="1919"/>
                  </a:lnTo>
                  <a:lnTo>
                    <a:pt x="265" y="1924"/>
                  </a:lnTo>
                  <a:lnTo>
                    <a:pt x="266" y="1930"/>
                  </a:lnTo>
                  <a:lnTo>
                    <a:pt x="265" y="1937"/>
                  </a:lnTo>
                  <a:lnTo>
                    <a:pt x="264" y="1944"/>
                  </a:lnTo>
                  <a:lnTo>
                    <a:pt x="262" y="1950"/>
                  </a:lnTo>
                  <a:lnTo>
                    <a:pt x="258" y="1956"/>
                  </a:lnTo>
                  <a:lnTo>
                    <a:pt x="256" y="1961"/>
                  </a:lnTo>
                  <a:lnTo>
                    <a:pt x="250" y="1967"/>
                  </a:lnTo>
                  <a:lnTo>
                    <a:pt x="247" y="1971"/>
                  </a:lnTo>
                  <a:lnTo>
                    <a:pt x="247" y="1974"/>
                  </a:lnTo>
                  <a:lnTo>
                    <a:pt x="250" y="1975"/>
                  </a:lnTo>
                  <a:lnTo>
                    <a:pt x="253" y="1976"/>
                  </a:lnTo>
                  <a:lnTo>
                    <a:pt x="258" y="1976"/>
                  </a:lnTo>
                  <a:lnTo>
                    <a:pt x="268" y="1976"/>
                  </a:lnTo>
                  <a:lnTo>
                    <a:pt x="275" y="1975"/>
                  </a:lnTo>
                  <a:lnTo>
                    <a:pt x="284" y="1972"/>
                  </a:lnTo>
                  <a:lnTo>
                    <a:pt x="295" y="1967"/>
                  </a:lnTo>
                  <a:lnTo>
                    <a:pt x="304" y="1963"/>
                  </a:lnTo>
                  <a:lnTo>
                    <a:pt x="314" y="1962"/>
                  </a:lnTo>
                  <a:lnTo>
                    <a:pt x="320" y="1962"/>
                  </a:lnTo>
                  <a:lnTo>
                    <a:pt x="323" y="1962"/>
                  </a:lnTo>
                  <a:lnTo>
                    <a:pt x="327" y="1963"/>
                  </a:lnTo>
                  <a:lnTo>
                    <a:pt x="329" y="1966"/>
                  </a:lnTo>
                  <a:lnTo>
                    <a:pt x="332" y="1973"/>
                  </a:lnTo>
                  <a:lnTo>
                    <a:pt x="335" y="1980"/>
                  </a:lnTo>
                  <a:lnTo>
                    <a:pt x="338" y="1985"/>
                  </a:lnTo>
                  <a:lnTo>
                    <a:pt x="340" y="1988"/>
                  </a:lnTo>
                  <a:lnTo>
                    <a:pt x="344" y="1991"/>
                  </a:lnTo>
                  <a:lnTo>
                    <a:pt x="347" y="1992"/>
                  </a:lnTo>
                  <a:lnTo>
                    <a:pt x="351" y="1992"/>
                  </a:lnTo>
                  <a:lnTo>
                    <a:pt x="353" y="1992"/>
                  </a:lnTo>
                  <a:lnTo>
                    <a:pt x="355" y="1991"/>
                  </a:lnTo>
                  <a:lnTo>
                    <a:pt x="358" y="1987"/>
                  </a:lnTo>
                  <a:lnTo>
                    <a:pt x="364" y="1973"/>
                  </a:lnTo>
                  <a:lnTo>
                    <a:pt x="366" y="1961"/>
                  </a:lnTo>
                  <a:lnTo>
                    <a:pt x="367" y="1956"/>
                  </a:lnTo>
                  <a:lnTo>
                    <a:pt x="367" y="1952"/>
                  </a:lnTo>
                  <a:lnTo>
                    <a:pt x="366" y="1948"/>
                  </a:lnTo>
                  <a:lnTo>
                    <a:pt x="365" y="1944"/>
                  </a:lnTo>
                  <a:lnTo>
                    <a:pt x="360" y="1940"/>
                  </a:lnTo>
                  <a:lnTo>
                    <a:pt x="355" y="1936"/>
                  </a:lnTo>
                  <a:lnTo>
                    <a:pt x="348" y="1934"/>
                  </a:lnTo>
                  <a:lnTo>
                    <a:pt x="340" y="1931"/>
                  </a:lnTo>
                  <a:lnTo>
                    <a:pt x="323" y="1929"/>
                  </a:lnTo>
                  <a:lnTo>
                    <a:pt x="308" y="1928"/>
                  </a:lnTo>
                  <a:lnTo>
                    <a:pt x="301" y="1925"/>
                  </a:lnTo>
                  <a:lnTo>
                    <a:pt x="296" y="1922"/>
                  </a:lnTo>
                  <a:lnTo>
                    <a:pt x="294" y="1921"/>
                  </a:lnTo>
                  <a:lnTo>
                    <a:pt x="291" y="1918"/>
                  </a:lnTo>
                  <a:lnTo>
                    <a:pt x="290" y="1915"/>
                  </a:lnTo>
                  <a:lnTo>
                    <a:pt x="290" y="1911"/>
                  </a:lnTo>
                  <a:lnTo>
                    <a:pt x="290" y="1903"/>
                  </a:lnTo>
                  <a:lnTo>
                    <a:pt x="294" y="1894"/>
                  </a:lnTo>
                  <a:lnTo>
                    <a:pt x="297" y="1887"/>
                  </a:lnTo>
                  <a:lnTo>
                    <a:pt x="300" y="1880"/>
                  </a:lnTo>
                  <a:lnTo>
                    <a:pt x="301" y="1872"/>
                  </a:lnTo>
                  <a:lnTo>
                    <a:pt x="301" y="1865"/>
                  </a:lnTo>
                  <a:lnTo>
                    <a:pt x="300" y="1859"/>
                  </a:lnTo>
                  <a:lnTo>
                    <a:pt x="297" y="1852"/>
                  </a:lnTo>
                  <a:lnTo>
                    <a:pt x="295" y="1845"/>
                  </a:lnTo>
                  <a:lnTo>
                    <a:pt x="292" y="1840"/>
                  </a:lnTo>
                  <a:lnTo>
                    <a:pt x="290" y="1833"/>
                  </a:lnTo>
                  <a:lnTo>
                    <a:pt x="290" y="1823"/>
                  </a:lnTo>
                  <a:lnTo>
                    <a:pt x="290" y="1812"/>
                  </a:lnTo>
                  <a:lnTo>
                    <a:pt x="292" y="1802"/>
                  </a:lnTo>
                  <a:lnTo>
                    <a:pt x="294" y="1798"/>
                  </a:lnTo>
                  <a:lnTo>
                    <a:pt x="297" y="1795"/>
                  </a:lnTo>
                  <a:lnTo>
                    <a:pt x="301" y="1791"/>
                  </a:lnTo>
                  <a:lnTo>
                    <a:pt x="307" y="1790"/>
                  </a:lnTo>
                  <a:lnTo>
                    <a:pt x="316" y="1787"/>
                  </a:lnTo>
                  <a:lnTo>
                    <a:pt x="322" y="1787"/>
                  </a:lnTo>
                  <a:lnTo>
                    <a:pt x="325" y="1789"/>
                  </a:lnTo>
                  <a:lnTo>
                    <a:pt x="325" y="1790"/>
                  </a:lnTo>
                  <a:lnTo>
                    <a:pt x="325" y="1792"/>
                  </a:lnTo>
                  <a:lnTo>
                    <a:pt x="322" y="1796"/>
                  </a:lnTo>
                  <a:lnTo>
                    <a:pt x="319" y="1803"/>
                  </a:lnTo>
                  <a:lnTo>
                    <a:pt x="316" y="1808"/>
                  </a:lnTo>
                  <a:lnTo>
                    <a:pt x="314" y="1814"/>
                  </a:lnTo>
                  <a:lnTo>
                    <a:pt x="314" y="1821"/>
                  </a:lnTo>
                  <a:lnTo>
                    <a:pt x="314" y="1824"/>
                  </a:lnTo>
                  <a:lnTo>
                    <a:pt x="315" y="1827"/>
                  </a:lnTo>
                  <a:lnTo>
                    <a:pt x="316" y="1828"/>
                  </a:lnTo>
                  <a:lnTo>
                    <a:pt x="319" y="1828"/>
                  </a:lnTo>
                  <a:lnTo>
                    <a:pt x="321" y="1828"/>
                  </a:lnTo>
                  <a:lnTo>
                    <a:pt x="323" y="1827"/>
                  </a:lnTo>
                  <a:lnTo>
                    <a:pt x="326" y="1824"/>
                  </a:lnTo>
                  <a:lnTo>
                    <a:pt x="327" y="1821"/>
                  </a:lnTo>
                  <a:lnTo>
                    <a:pt x="329" y="1817"/>
                  </a:lnTo>
                  <a:lnTo>
                    <a:pt x="332" y="1816"/>
                  </a:lnTo>
                  <a:lnTo>
                    <a:pt x="333" y="1816"/>
                  </a:lnTo>
                  <a:lnTo>
                    <a:pt x="334" y="1816"/>
                  </a:lnTo>
                  <a:lnTo>
                    <a:pt x="335" y="1821"/>
                  </a:lnTo>
                  <a:lnTo>
                    <a:pt x="336" y="1827"/>
                  </a:lnTo>
                  <a:lnTo>
                    <a:pt x="336" y="1830"/>
                  </a:lnTo>
                  <a:lnTo>
                    <a:pt x="336" y="1834"/>
                  </a:lnTo>
                  <a:lnTo>
                    <a:pt x="335" y="1837"/>
                  </a:lnTo>
                  <a:lnTo>
                    <a:pt x="333" y="1841"/>
                  </a:lnTo>
                  <a:lnTo>
                    <a:pt x="329" y="1845"/>
                  </a:lnTo>
                  <a:lnTo>
                    <a:pt x="325" y="1847"/>
                  </a:lnTo>
                  <a:lnTo>
                    <a:pt x="321" y="1849"/>
                  </a:lnTo>
                  <a:lnTo>
                    <a:pt x="320" y="1854"/>
                  </a:lnTo>
                  <a:lnTo>
                    <a:pt x="320" y="1859"/>
                  </a:lnTo>
                  <a:lnTo>
                    <a:pt x="322" y="1862"/>
                  </a:lnTo>
                  <a:lnTo>
                    <a:pt x="326" y="1865"/>
                  </a:lnTo>
                  <a:lnTo>
                    <a:pt x="331" y="1865"/>
                  </a:lnTo>
                  <a:lnTo>
                    <a:pt x="342" y="1858"/>
                  </a:lnTo>
                  <a:lnTo>
                    <a:pt x="355" y="1849"/>
                  </a:lnTo>
                  <a:lnTo>
                    <a:pt x="361" y="1848"/>
                  </a:lnTo>
                  <a:lnTo>
                    <a:pt x="366" y="1847"/>
                  </a:lnTo>
                  <a:lnTo>
                    <a:pt x="371" y="1847"/>
                  </a:lnTo>
                  <a:lnTo>
                    <a:pt x="374" y="1848"/>
                  </a:lnTo>
                  <a:lnTo>
                    <a:pt x="378" y="1849"/>
                  </a:lnTo>
                  <a:lnTo>
                    <a:pt x="380" y="1852"/>
                  </a:lnTo>
                  <a:lnTo>
                    <a:pt x="383" y="1854"/>
                  </a:lnTo>
                  <a:lnTo>
                    <a:pt x="384" y="1858"/>
                  </a:lnTo>
                  <a:lnTo>
                    <a:pt x="384" y="1861"/>
                  </a:lnTo>
                  <a:lnTo>
                    <a:pt x="384" y="1865"/>
                  </a:lnTo>
                  <a:lnTo>
                    <a:pt x="383" y="1867"/>
                  </a:lnTo>
                  <a:lnTo>
                    <a:pt x="382" y="1871"/>
                  </a:lnTo>
                  <a:lnTo>
                    <a:pt x="379" y="1874"/>
                  </a:lnTo>
                  <a:lnTo>
                    <a:pt x="376" y="1877"/>
                  </a:lnTo>
                  <a:lnTo>
                    <a:pt x="372" y="1878"/>
                  </a:lnTo>
                  <a:lnTo>
                    <a:pt x="367" y="1879"/>
                  </a:lnTo>
                  <a:lnTo>
                    <a:pt x="354" y="1880"/>
                  </a:lnTo>
                  <a:lnTo>
                    <a:pt x="341" y="1881"/>
                  </a:lnTo>
                  <a:lnTo>
                    <a:pt x="335" y="1883"/>
                  </a:lnTo>
                  <a:lnTo>
                    <a:pt x="331" y="1884"/>
                  </a:lnTo>
                  <a:lnTo>
                    <a:pt x="327" y="1886"/>
                  </a:lnTo>
                  <a:lnTo>
                    <a:pt x="325" y="1889"/>
                  </a:lnTo>
                  <a:lnTo>
                    <a:pt x="325" y="1891"/>
                  </a:lnTo>
                  <a:lnTo>
                    <a:pt x="326" y="1892"/>
                  </a:lnTo>
                  <a:lnTo>
                    <a:pt x="327" y="1894"/>
                  </a:lnTo>
                  <a:lnTo>
                    <a:pt x="329" y="1897"/>
                  </a:lnTo>
                  <a:lnTo>
                    <a:pt x="335" y="1903"/>
                  </a:lnTo>
                  <a:lnTo>
                    <a:pt x="342" y="1909"/>
                  </a:lnTo>
                  <a:lnTo>
                    <a:pt x="351" y="1913"/>
                  </a:lnTo>
                  <a:lnTo>
                    <a:pt x="360" y="1917"/>
                  </a:lnTo>
                  <a:lnTo>
                    <a:pt x="367" y="1919"/>
                  </a:lnTo>
                  <a:lnTo>
                    <a:pt x="373" y="1921"/>
                  </a:lnTo>
                  <a:lnTo>
                    <a:pt x="378" y="1918"/>
                  </a:lnTo>
                  <a:lnTo>
                    <a:pt x="382" y="1916"/>
                  </a:lnTo>
                  <a:lnTo>
                    <a:pt x="385" y="1911"/>
                  </a:lnTo>
                  <a:lnTo>
                    <a:pt x="388" y="1905"/>
                  </a:lnTo>
                  <a:lnTo>
                    <a:pt x="394" y="1892"/>
                  </a:lnTo>
                  <a:lnTo>
                    <a:pt x="397" y="1881"/>
                  </a:lnTo>
                  <a:lnTo>
                    <a:pt x="403" y="1860"/>
                  </a:lnTo>
                  <a:lnTo>
                    <a:pt x="410" y="1843"/>
                  </a:lnTo>
                  <a:lnTo>
                    <a:pt x="417" y="1829"/>
                  </a:lnTo>
                  <a:lnTo>
                    <a:pt x="424" y="1818"/>
                  </a:lnTo>
                  <a:lnTo>
                    <a:pt x="432" y="1811"/>
                  </a:lnTo>
                  <a:lnTo>
                    <a:pt x="439" y="1805"/>
                  </a:lnTo>
                  <a:lnTo>
                    <a:pt x="446" y="1802"/>
                  </a:lnTo>
                  <a:lnTo>
                    <a:pt x="453" y="1799"/>
                  </a:lnTo>
                  <a:lnTo>
                    <a:pt x="468" y="1798"/>
                  </a:lnTo>
                  <a:lnTo>
                    <a:pt x="483" y="1797"/>
                  </a:lnTo>
                  <a:lnTo>
                    <a:pt x="489" y="1797"/>
                  </a:lnTo>
                  <a:lnTo>
                    <a:pt x="496" y="1795"/>
                  </a:lnTo>
                  <a:lnTo>
                    <a:pt x="502" y="1792"/>
                  </a:lnTo>
                  <a:lnTo>
                    <a:pt x="508" y="1787"/>
                  </a:lnTo>
                  <a:lnTo>
                    <a:pt x="515" y="1780"/>
                  </a:lnTo>
                  <a:lnTo>
                    <a:pt x="523" y="1776"/>
                  </a:lnTo>
                  <a:lnTo>
                    <a:pt x="528" y="1773"/>
                  </a:lnTo>
                  <a:lnTo>
                    <a:pt x="533" y="1772"/>
                  </a:lnTo>
                  <a:lnTo>
                    <a:pt x="539" y="1772"/>
                  </a:lnTo>
                  <a:lnTo>
                    <a:pt x="544" y="1772"/>
                  </a:lnTo>
                  <a:lnTo>
                    <a:pt x="550" y="1772"/>
                  </a:lnTo>
                  <a:lnTo>
                    <a:pt x="558" y="1770"/>
                  </a:lnTo>
                  <a:lnTo>
                    <a:pt x="565" y="1768"/>
                  </a:lnTo>
                  <a:lnTo>
                    <a:pt x="573" y="1766"/>
                  </a:lnTo>
                  <a:lnTo>
                    <a:pt x="586" y="1761"/>
                  </a:lnTo>
                  <a:lnTo>
                    <a:pt x="598" y="1758"/>
                  </a:lnTo>
                  <a:lnTo>
                    <a:pt x="610" y="1746"/>
                  </a:lnTo>
                  <a:lnTo>
                    <a:pt x="621" y="1735"/>
                  </a:lnTo>
                  <a:lnTo>
                    <a:pt x="627" y="1735"/>
                  </a:lnTo>
                  <a:lnTo>
                    <a:pt x="634" y="1734"/>
                  </a:lnTo>
                  <a:lnTo>
                    <a:pt x="638" y="1734"/>
                  </a:lnTo>
                  <a:lnTo>
                    <a:pt x="642" y="1734"/>
                  </a:lnTo>
                  <a:lnTo>
                    <a:pt x="646" y="1735"/>
                  </a:lnTo>
                  <a:lnTo>
                    <a:pt x="649" y="1736"/>
                  </a:lnTo>
                  <a:lnTo>
                    <a:pt x="651" y="1739"/>
                  </a:lnTo>
                  <a:lnTo>
                    <a:pt x="654" y="1742"/>
                  </a:lnTo>
                  <a:lnTo>
                    <a:pt x="655" y="1746"/>
                  </a:lnTo>
                  <a:lnTo>
                    <a:pt x="656" y="1751"/>
                  </a:lnTo>
                  <a:lnTo>
                    <a:pt x="657" y="1758"/>
                  </a:lnTo>
                  <a:lnTo>
                    <a:pt x="660" y="1763"/>
                  </a:lnTo>
                  <a:lnTo>
                    <a:pt x="661" y="1766"/>
                  </a:lnTo>
                  <a:lnTo>
                    <a:pt x="663" y="1767"/>
                  </a:lnTo>
                  <a:lnTo>
                    <a:pt x="665" y="1768"/>
                  </a:lnTo>
                  <a:lnTo>
                    <a:pt x="667" y="1768"/>
                  </a:lnTo>
                  <a:lnTo>
                    <a:pt x="672" y="1767"/>
                  </a:lnTo>
                  <a:lnTo>
                    <a:pt x="679" y="1763"/>
                  </a:lnTo>
                  <a:lnTo>
                    <a:pt x="686" y="1759"/>
                  </a:lnTo>
                  <a:lnTo>
                    <a:pt x="691" y="1754"/>
                  </a:lnTo>
                  <a:lnTo>
                    <a:pt x="694" y="1751"/>
                  </a:lnTo>
                  <a:lnTo>
                    <a:pt x="695" y="1745"/>
                  </a:lnTo>
                  <a:lnTo>
                    <a:pt x="694" y="1736"/>
                  </a:lnTo>
                  <a:lnTo>
                    <a:pt x="693" y="1729"/>
                  </a:lnTo>
                  <a:lnTo>
                    <a:pt x="693" y="1727"/>
                  </a:lnTo>
                  <a:lnTo>
                    <a:pt x="693" y="1723"/>
                  </a:lnTo>
                  <a:lnTo>
                    <a:pt x="694" y="1721"/>
                  </a:lnTo>
                  <a:lnTo>
                    <a:pt x="697" y="1719"/>
                  </a:lnTo>
                  <a:lnTo>
                    <a:pt x="712" y="1711"/>
                  </a:lnTo>
                  <a:lnTo>
                    <a:pt x="709" y="1714"/>
                  </a:lnTo>
                  <a:lnTo>
                    <a:pt x="706" y="1714"/>
                  </a:lnTo>
                  <a:lnTo>
                    <a:pt x="706" y="1713"/>
                  </a:lnTo>
                  <a:lnTo>
                    <a:pt x="711" y="1709"/>
                  </a:lnTo>
                  <a:lnTo>
                    <a:pt x="722" y="1701"/>
                  </a:lnTo>
                  <a:lnTo>
                    <a:pt x="724" y="1700"/>
                  </a:lnTo>
                  <a:lnTo>
                    <a:pt x="726" y="1698"/>
                  </a:lnTo>
                  <a:lnTo>
                    <a:pt x="729" y="1700"/>
                  </a:lnTo>
                  <a:lnTo>
                    <a:pt x="730" y="1701"/>
                  </a:lnTo>
                  <a:lnTo>
                    <a:pt x="732" y="1705"/>
                  </a:lnTo>
                  <a:lnTo>
                    <a:pt x="732" y="1711"/>
                  </a:lnTo>
                  <a:lnTo>
                    <a:pt x="732" y="1719"/>
                  </a:lnTo>
                  <a:lnTo>
                    <a:pt x="733" y="1726"/>
                  </a:lnTo>
                  <a:lnTo>
                    <a:pt x="736" y="1728"/>
                  </a:lnTo>
                  <a:lnTo>
                    <a:pt x="738" y="1730"/>
                  </a:lnTo>
                  <a:lnTo>
                    <a:pt x="742" y="1733"/>
                  </a:lnTo>
                  <a:lnTo>
                    <a:pt x="747" y="1734"/>
                  </a:lnTo>
                  <a:lnTo>
                    <a:pt x="761" y="1735"/>
                  </a:lnTo>
                  <a:lnTo>
                    <a:pt x="776" y="1735"/>
                  </a:lnTo>
                  <a:lnTo>
                    <a:pt x="782" y="1734"/>
                  </a:lnTo>
                  <a:lnTo>
                    <a:pt x="787" y="1732"/>
                  </a:lnTo>
                  <a:lnTo>
                    <a:pt x="788" y="1730"/>
                  </a:lnTo>
                  <a:lnTo>
                    <a:pt x="789" y="1729"/>
                  </a:lnTo>
                  <a:lnTo>
                    <a:pt x="789" y="1727"/>
                  </a:lnTo>
                  <a:lnTo>
                    <a:pt x="789" y="1724"/>
                  </a:lnTo>
                  <a:lnTo>
                    <a:pt x="788" y="1720"/>
                  </a:lnTo>
                  <a:lnTo>
                    <a:pt x="787" y="1716"/>
                  </a:lnTo>
                  <a:lnTo>
                    <a:pt x="788" y="1713"/>
                  </a:lnTo>
                  <a:lnTo>
                    <a:pt x="788" y="1709"/>
                  </a:lnTo>
                  <a:lnTo>
                    <a:pt x="791" y="1708"/>
                  </a:lnTo>
                  <a:lnTo>
                    <a:pt x="792" y="1708"/>
                  </a:lnTo>
                  <a:lnTo>
                    <a:pt x="794" y="1709"/>
                  </a:lnTo>
                  <a:lnTo>
                    <a:pt x="798" y="1713"/>
                  </a:lnTo>
                  <a:lnTo>
                    <a:pt x="802" y="1721"/>
                  </a:lnTo>
                  <a:lnTo>
                    <a:pt x="807" y="1728"/>
                  </a:lnTo>
                  <a:lnTo>
                    <a:pt x="811" y="1730"/>
                  </a:lnTo>
                  <a:lnTo>
                    <a:pt x="812" y="1732"/>
                  </a:lnTo>
                  <a:lnTo>
                    <a:pt x="814" y="1730"/>
                  </a:lnTo>
                  <a:lnTo>
                    <a:pt x="817" y="1728"/>
                  </a:lnTo>
                  <a:lnTo>
                    <a:pt x="820" y="1719"/>
                  </a:lnTo>
                  <a:lnTo>
                    <a:pt x="823" y="1708"/>
                  </a:lnTo>
                  <a:lnTo>
                    <a:pt x="825" y="1702"/>
                  </a:lnTo>
                  <a:lnTo>
                    <a:pt x="827" y="1697"/>
                  </a:lnTo>
                  <a:lnTo>
                    <a:pt x="831" y="1694"/>
                  </a:lnTo>
                  <a:lnTo>
                    <a:pt x="836" y="1692"/>
                  </a:lnTo>
                  <a:lnTo>
                    <a:pt x="845" y="1688"/>
                  </a:lnTo>
                  <a:lnTo>
                    <a:pt x="856" y="1682"/>
                  </a:lnTo>
                  <a:lnTo>
                    <a:pt x="860" y="1678"/>
                  </a:lnTo>
                  <a:lnTo>
                    <a:pt x="863" y="1675"/>
                  </a:lnTo>
                  <a:lnTo>
                    <a:pt x="867" y="1670"/>
                  </a:lnTo>
                  <a:lnTo>
                    <a:pt x="868" y="1665"/>
                  </a:lnTo>
                  <a:lnTo>
                    <a:pt x="869" y="1660"/>
                  </a:lnTo>
                  <a:lnTo>
                    <a:pt x="868" y="1656"/>
                  </a:lnTo>
                  <a:lnTo>
                    <a:pt x="868" y="1651"/>
                  </a:lnTo>
                  <a:lnTo>
                    <a:pt x="865" y="1648"/>
                  </a:lnTo>
                  <a:lnTo>
                    <a:pt x="863" y="1645"/>
                  </a:lnTo>
                  <a:lnTo>
                    <a:pt x="860" y="1644"/>
                  </a:lnTo>
                  <a:lnTo>
                    <a:pt x="856" y="1642"/>
                  </a:lnTo>
                  <a:lnTo>
                    <a:pt x="852" y="1644"/>
                  </a:lnTo>
                  <a:lnTo>
                    <a:pt x="845" y="1645"/>
                  </a:lnTo>
                  <a:lnTo>
                    <a:pt x="839" y="1644"/>
                  </a:lnTo>
                  <a:lnTo>
                    <a:pt x="835" y="1641"/>
                  </a:lnTo>
                  <a:lnTo>
                    <a:pt x="831" y="1635"/>
                  </a:lnTo>
                  <a:lnTo>
                    <a:pt x="829" y="1632"/>
                  </a:lnTo>
                  <a:lnTo>
                    <a:pt x="829" y="1628"/>
                  </a:lnTo>
                  <a:lnTo>
                    <a:pt x="830" y="1625"/>
                  </a:lnTo>
                  <a:lnTo>
                    <a:pt x="831" y="1622"/>
                  </a:lnTo>
                  <a:lnTo>
                    <a:pt x="833" y="1621"/>
                  </a:lnTo>
                  <a:lnTo>
                    <a:pt x="836" y="1620"/>
                  </a:lnTo>
                  <a:lnTo>
                    <a:pt x="838" y="1619"/>
                  </a:lnTo>
                  <a:lnTo>
                    <a:pt x="842" y="1618"/>
                  </a:lnTo>
                  <a:lnTo>
                    <a:pt x="857" y="1618"/>
                  </a:lnTo>
                  <a:lnTo>
                    <a:pt x="877" y="1620"/>
                  </a:lnTo>
                  <a:lnTo>
                    <a:pt x="886" y="1621"/>
                  </a:lnTo>
                  <a:lnTo>
                    <a:pt x="892" y="1623"/>
                  </a:lnTo>
                  <a:lnTo>
                    <a:pt x="894" y="1625"/>
                  </a:lnTo>
                  <a:lnTo>
                    <a:pt x="895" y="1626"/>
                  </a:lnTo>
                  <a:lnTo>
                    <a:pt x="895" y="1627"/>
                  </a:lnTo>
                  <a:lnTo>
                    <a:pt x="894" y="1629"/>
                  </a:lnTo>
                  <a:lnTo>
                    <a:pt x="889" y="1634"/>
                  </a:lnTo>
                  <a:lnTo>
                    <a:pt x="888" y="1638"/>
                  </a:lnTo>
                  <a:lnTo>
                    <a:pt x="887" y="1644"/>
                  </a:lnTo>
                  <a:lnTo>
                    <a:pt x="887" y="1650"/>
                  </a:lnTo>
                  <a:lnTo>
                    <a:pt x="887" y="1652"/>
                  </a:lnTo>
                  <a:lnTo>
                    <a:pt x="888" y="1654"/>
                  </a:lnTo>
                  <a:lnTo>
                    <a:pt x="889" y="1656"/>
                  </a:lnTo>
                  <a:lnTo>
                    <a:pt x="892" y="1657"/>
                  </a:lnTo>
                  <a:lnTo>
                    <a:pt x="898" y="1658"/>
                  </a:lnTo>
                  <a:lnTo>
                    <a:pt x="903" y="1661"/>
                  </a:lnTo>
                  <a:lnTo>
                    <a:pt x="905" y="1664"/>
                  </a:lnTo>
                  <a:lnTo>
                    <a:pt x="906" y="1666"/>
                  </a:lnTo>
                  <a:lnTo>
                    <a:pt x="906" y="1670"/>
                  </a:lnTo>
                  <a:lnTo>
                    <a:pt x="905" y="1673"/>
                  </a:lnTo>
                  <a:lnTo>
                    <a:pt x="902" y="1682"/>
                  </a:lnTo>
                  <a:lnTo>
                    <a:pt x="900" y="1688"/>
                  </a:lnTo>
                  <a:lnTo>
                    <a:pt x="893" y="1696"/>
                  </a:lnTo>
                  <a:lnTo>
                    <a:pt x="881" y="1705"/>
                  </a:lnTo>
                  <a:lnTo>
                    <a:pt x="877" y="1711"/>
                  </a:lnTo>
                  <a:lnTo>
                    <a:pt x="876" y="1714"/>
                  </a:lnTo>
                  <a:lnTo>
                    <a:pt x="877" y="1715"/>
                  </a:lnTo>
                  <a:lnTo>
                    <a:pt x="880" y="1716"/>
                  </a:lnTo>
                  <a:lnTo>
                    <a:pt x="882" y="1716"/>
                  </a:lnTo>
                  <a:lnTo>
                    <a:pt x="887" y="1715"/>
                  </a:lnTo>
                  <a:lnTo>
                    <a:pt x="893" y="1714"/>
                  </a:lnTo>
                  <a:lnTo>
                    <a:pt x="899" y="1711"/>
                  </a:lnTo>
                  <a:lnTo>
                    <a:pt x="906" y="1708"/>
                  </a:lnTo>
                  <a:lnTo>
                    <a:pt x="912" y="1704"/>
                  </a:lnTo>
                  <a:lnTo>
                    <a:pt x="919" y="1700"/>
                  </a:lnTo>
                  <a:lnTo>
                    <a:pt x="926" y="1697"/>
                  </a:lnTo>
                  <a:lnTo>
                    <a:pt x="932" y="1694"/>
                  </a:lnTo>
                  <a:lnTo>
                    <a:pt x="939" y="1692"/>
                  </a:lnTo>
                  <a:lnTo>
                    <a:pt x="949" y="1692"/>
                  </a:lnTo>
                  <a:lnTo>
                    <a:pt x="955" y="1690"/>
                  </a:lnTo>
                  <a:lnTo>
                    <a:pt x="957" y="1689"/>
                  </a:lnTo>
                  <a:lnTo>
                    <a:pt x="959" y="1688"/>
                  </a:lnTo>
                  <a:lnTo>
                    <a:pt x="961" y="1685"/>
                  </a:lnTo>
                  <a:lnTo>
                    <a:pt x="961" y="1683"/>
                  </a:lnTo>
                  <a:lnTo>
                    <a:pt x="962" y="1677"/>
                  </a:lnTo>
                  <a:lnTo>
                    <a:pt x="959" y="1672"/>
                  </a:lnTo>
                  <a:lnTo>
                    <a:pt x="958" y="1670"/>
                  </a:lnTo>
                  <a:lnTo>
                    <a:pt x="956" y="1669"/>
                  </a:lnTo>
                  <a:lnTo>
                    <a:pt x="952" y="1667"/>
                  </a:lnTo>
                  <a:lnTo>
                    <a:pt x="949" y="1667"/>
                  </a:lnTo>
                  <a:lnTo>
                    <a:pt x="940" y="1669"/>
                  </a:lnTo>
                  <a:lnTo>
                    <a:pt x="934" y="1666"/>
                  </a:lnTo>
                  <a:lnTo>
                    <a:pt x="932" y="1665"/>
                  </a:lnTo>
                  <a:lnTo>
                    <a:pt x="930" y="1663"/>
                  </a:lnTo>
                  <a:lnTo>
                    <a:pt x="927" y="1660"/>
                  </a:lnTo>
                  <a:lnTo>
                    <a:pt x="926" y="1656"/>
                  </a:lnTo>
                  <a:lnTo>
                    <a:pt x="926" y="1652"/>
                  </a:lnTo>
                  <a:lnTo>
                    <a:pt x="926" y="1648"/>
                  </a:lnTo>
                  <a:lnTo>
                    <a:pt x="927" y="1645"/>
                  </a:lnTo>
                  <a:lnTo>
                    <a:pt x="928" y="1641"/>
                  </a:lnTo>
                  <a:lnTo>
                    <a:pt x="933" y="1635"/>
                  </a:lnTo>
                  <a:lnTo>
                    <a:pt x="940" y="1631"/>
                  </a:lnTo>
                  <a:lnTo>
                    <a:pt x="946" y="1625"/>
                  </a:lnTo>
                  <a:lnTo>
                    <a:pt x="950" y="1621"/>
                  </a:lnTo>
                  <a:lnTo>
                    <a:pt x="950" y="1619"/>
                  </a:lnTo>
                  <a:lnTo>
                    <a:pt x="950" y="1616"/>
                  </a:lnTo>
                  <a:lnTo>
                    <a:pt x="947" y="1615"/>
                  </a:lnTo>
                  <a:lnTo>
                    <a:pt x="944" y="1613"/>
                  </a:lnTo>
                  <a:lnTo>
                    <a:pt x="936" y="1607"/>
                  </a:lnTo>
                  <a:lnTo>
                    <a:pt x="928" y="1600"/>
                  </a:lnTo>
                  <a:lnTo>
                    <a:pt x="923" y="1593"/>
                  </a:lnTo>
                  <a:lnTo>
                    <a:pt x="919" y="1584"/>
                  </a:lnTo>
                  <a:lnTo>
                    <a:pt x="917" y="1582"/>
                  </a:lnTo>
                  <a:lnTo>
                    <a:pt x="917" y="1578"/>
                  </a:lnTo>
                  <a:lnTo>
                    <a:pt x="918" y="1576"/>
                  </a:lnTo>
                  <a:lnTo>
                    <a:pt x="919" y="1574"/>
                  </a:lnTo>
                  <a:lnTo>
                    <a:pt x="921" y="1572"/>
                  </a:lnTo>
                  <a:lnTo>
                    <a:pt x="925" y="1571"/>
                  </a:lnTo>
                  <a:lnTo>
                    <a:pt x="928" y="1571"/>
                  </a:lnTo>
                  <a:lnTo>
                    <a:pt x="934" y="1571"/>
                  </a:lnTo>
                  <a:lnTo>
                    <a:pt x="939" y="1572"/>
                  </a:lnTo>
                  <a:lnTo>
                    <a:pt x="943" y="1575"/>
                  </a:lnTo>
                  <a:lnTo>
                    <a:pt x="947" y="1578"/>
                  </a:lnTo>
                  <a:lnTo>
                    <a:pt x="951" y="1582"/>
                  </a:lnTo>
                  <a:lnTo>
                    <a:pt x="957" y="1590"/>
                  </a:lnTo>
                  <a:lnTo>
                    <a:pt x="963" y="1600"/>
                  </a:lnTo>
                  <a:lnTo>
                    <a:pt x="965" y="1603"/>
                  </a:lnTo>
                  <a:lnTo>
                    <a:pt x="968" y="1607"/>
                  </a:lnTo>
                  <a:lnTo>
                    <a:pt x="970" y="1609"/>
                  </a:lnTo>
                  <a:lnTo>
                    <a:pt x="974" y="1610"/>
                  </a:lnTo>
                  <a:lnTo>
                    <a:pt x="977" y="1612"/>
                  </a:lnTo>
                  <a:lnTo>
                    <a:pt x="980" y="1612"/>
                  </a:lnTo>
                  <a:lnTo>
                    <a:pt x="983" y="1612"/>
                  </a:lnTo>
                  <a:lnTo>
                    <a:pt x="987" y="1609"/>
                  </a:lnTo>
                  <a:lnTo>
                    <a:pt x="995" y="1607"/>
                  </a:lnTo>
                  <a:lnTo>
                    <a:pt x="1007" y="1606"/>
                  </a:lnTo>
                  <a:lnTo>
                    <a:pt x="1018" y="1606"/>
                  </a:lnTo>
                  <a:lnTo>
                    <a:pt x="1026" y="1606"/>
                  </a:lnTo>
                  <a:lnTo>
                    <a:pt x="1029" y="1606"/>
                  </a:lnTo>
                  <a:lnTo>
                    <a:pt x="1032" y="1607"/>
                  </a:lnTo>
                  <a:lnTo>
                    <a:pt x="1034" y="1608"/>
                  </a:lnTo>
                  <a:lnTo>
                    <a:pt x="1035" y="1610"/>
                  </a:lnTo>
                  <a:lnTo>
                    <a:pt x="1039" y="1616"/>
                  </a:lnTo>
                  <a:lnTo>
                    <a:pt x="1040" y="1626"/>
                  </a:lnTo>
                  <a:lnTo>
                    <a:pt x="1041" y="1629"/>
                  </a:lnTo>
                  <a:lnTo>
                    <a:pt x="1044" y="1634"/>
                  </a:lnTo>
                  <a:lnTo>
                    <a:pt x="1047" y="1639"/>
                  </a:lnTo>
                  <a:lnTo>
                    <a:pt x="1053" y="1644"/>
                  </a:lnTo>
                  <a:lnTo>
                    <a:pt x="1059" y="1647"/>
                  </a:lnTo>
                  <a:lnTo>
                    <a:pt x="1066" y="1650"/>
                  </a:lnTo>
                  <a:lnTo>
                    <a:pt x="1075" y="1651"/>
                  </a:lnTo>
                  <a:lnTo>
                    <a:pt x="1083" y="1651"/>
                  </a:lnTo>
                  <a:lnTo>
                    <a:pt x="1090" y="1648"/>
                  </a:lnTo>
                  <a:lnTo>
                    <a:pt x="1097" y="1645"/>
                  </a:lnTo>
                  <a:lnTo>
                    <a:pt x="1102" y="1640"/>
                  </a:lnTo>
                  <a:lnTo>
                    <a:pt x="1106" y="1634"/>
                  </a:lnTo>
                  <a:lnTo>
                    <a:pt x="1109" y="1628"/>
                  </a:lnTo>
                  <a:lnTo>
                    <a:pt x="1110" y="1621"/>
                  </a:lnTo>
                  <a:lnTo>
                    <a:pt x="1110" y="1613"/>
                  </a:lnTo>
                  <a:lnTo>
                    <a:pt x="1110" y="1606"/>
                  </a:lnTo>
                  <a:lnTo>
                    <a:pt x="1108" y="1588"/>
                  </a:lnTo>
                  <a:lnTo>
                    <a:pt x="1106" y="1570"/>
                  </a:lnTo>
                  <a:lnTo>
                    <a:pt x="1103" y="1553"/>
                  </a:lnTo>
                  <a:lnTo>
                    <a:pt x="1102" y="1540"/>
                  </a:lnTo>
                  <a:lnTo>
                    <a:pt x="1101" y="1533"/>
                  </a:lnTo>
                  <a:lnTo>
                    <a:pt x="1100" y="1525"/>
                  </a:lnTo>
                  <a:lnTo>
                    <a:pt x="1101" y="1521"/>
                  </a:lnTo>
                  <a:lnTo>
                    <a:pt x="1103" y="1518"/>
                  </a:lnTo>
                  <a:lnTo>
                    <a:pt x="1106" y="1515"/>
                  </a:lnTo>
                  <a:lnTo>
                    <a:pt x="1110" y="1514"/>
                  </a:lnTo>
                  <a:lnTo>
                    <a:pt x="1114" y="1514"/>
                  </a:lnTo>
                  <a:lnTo>
                    <a:pt x="1115" y="1514"/>
                  </a:lnTo>
                  <a:lnTo>
                    <a:pt x="1117" y="1515"/>
                  </a:lnTo>
                  <a:lnTo>
                    <a:pt x="1119" y="1516"/>
                  </a:lnTo>
                  <a:lnTo>
                    <a:pt x="1121" y="1521"/>
                  </a:lnTo>
                  <a:lnTo>
                    <a:pt x="1122" y="1526"/>
                  </a:lnTo>
                  <a:lnTo>
                    <a:pt x="1123" y="1536"/>
                  </a:lnTo>
                  <a:lnTo>
                    <a:pt x="1125" y="1540"/>
                  </a:lnTo>
                  <a:lnTo>
                    <a:pt x="1128" y="1541"/>
                  </a:lnTo>
                  <a:lnTo>
                    <a:pt x="1132" y="1541"/>
                  </a:lnTo>
                  <a:lnTo>
                    <a:pt x="1135" y="1541"/>
                  </a:lnTo>
                  <a:lnTo>
                    <a:pt x="1139" y="1540"/>
                  </a:lnTo>
                  <a:lnTo>
                    <a:pt x="1147" y="1537"/>
                  </a:lnTo>
                  <a:lnTo>
                    <a:pt x="1152" y="1532"/>
                  </a:lnTo>
                  <a:lnTo>
                    <a:pt x="1154" y="1530"/>
                  </a:lnTo>
                  <a:lnTo>
                    <a:pt x="1157" y="1528"/>
                  </a:lnTo>
                  <a:lnTo>
                    <a:pt x="1159" y="1528"/>
                  </a:lnTo>
                  <a:lnTo>
                    <a:pt x="1160" y="1528"/>
                  </a:lnTo>
                  <a:lnTo>
                    <a:pt x="1163" y="1531"/>
                  </a:lnTo>
                  <a:lnTo>
                    <a:pt x="1164" y="1536"/>
                  </a:lnTo>
                  <a:lnTo>
                    <a:pt x="1163" y="1540"/>
                  </a:lnTo>
                  <a:lnTo>
                    <a:pt x="1161" y="1543"/>
                  </a:lnTo>
                  <a:lnTo>
                    <a:pt x="1158" y="1545"/>
                  </a:lnTo>
                  <a:lnTo>
                    <a:pt x="1152" y="1547"/>
                  </a:lnTo>
                  <a:lnTo>
                    <a:pt x="1145" y="1551"/>
                  </a:lnTo>
                  <a:lnTo>
                    <a:pt x="1140" y="1555"/>
                  </a:lnTo>
                  <a:lnTo>
                    <a:pt x="1135" y="1559"/>
                  </a:lnTo>
                  <a:lnTo>
                    <a:pt x="1132" y="1566"/>
                  </a:lnTo>
                  <a:lnTo>
                    <a:pt x="1131" y="1574"/>
                  </a:lnTo>
                  <a:lnTo>
                    <a:pt x="1132" y="1582"/>
                  </a:lnTo>
                  <a:lnTo>
                    <a:pt x="1133" y="1585"/>
                  </a:lnTo>
                  <a:lnTo>
                    <a:pt x="1134" y="1589"/>
                  </a:lnTo>
                  <a:lnTo>
                    <a:pt x="1138" y="1591"/>
                  </a:lnTo>
                  <a:lnTo>
                    <a:pt x="1141" y="1594"/>
                  </a:lnTo>
                  <a:lnTo>
                    <a:pt x="1156" y="1601"/>
                  </a:lnTo>
                  <a:lnTo>
                    <a:pt x="1170" y="1610"/>
                  </a:lnTo>
                  <a:lnTo>
                    <a:pt x="1177" y="1615"/>
                  </a:lnTo>
                  <a:lnTo>
                    <a:pt x="1184" y="1619"/>
                  </a:lnTo>
                  <a:lnTo>
                    <a:pt x="1191" y="1621"/>
                  </a:lnTo>
                  <a:lnTo>
                    <a:pt x="1198" y="1622"/>
                  </a:lnTo>
                  <a:lnTo>
                    <a:pt x="1202" y="1621"/>
                  </a:lnTo>
                  <a:lnTo>
                    <a:pt x="1205" y="1620"/>
                  </a:lnTo>
                  <a:lnTo>
                    <a:pt x="1209" y="1618"/>
                  </a:lnTo>
                  <a:lnTo>
                    <a:pt x="1214" y="1615"/>
                  </a:lnTo>
                  <a:lnTo>
                    <a:pt x="1219" y="1610"/>
                  </a:lnTo>
                  <a:lnTo>
                    <a:pt x="1222" y="1606"/>
                  </a:lnTo>
                  <a:lnTo>
                    <a:pt x="1227" y="1600"/>
                  </a:lnTo>
                  <a:lnTo>
                    <a:pt x="1232" y="1593"/>
                  </a:lnTo>
                  <a:lnTo>
                    <a:pt x="1238" y="1581"/>
                  </a:lnTo>
                  <a:lnTo>
                    <a:pt x="1249" y="1563"/>
                  </a:lnTo>
                  <a:lnTo>
                    <a:pt x="1255" y="1555"/>
                  </a:lnTo>
                  <a:lnTo>
                    <a:pt x="1262" y="1547"/>
                  </a:lnTo>
                  <a:lnTo>
                    <a:pt x="1268" y="1541"/>
                  </a:lnTo>
                  <a:lnTo>
                    <a:pt x="1273" y="1539"/>
                  </a:lnTo>
                  <a:lnTo>
                    <a:pt x="1283" y="1536"/>
                  </a:lnTo>
                  <a:lnTo>
                    <a:pt x="1295" y="1534"/>
                  </a:lnTo>
                  <a:lnTo>
                    <a:pt x="1301" y="1536"/>
                  </a:lnTo>
                  <a:lnTo>
                    <a:pt x="1305" y="1538"/>
                  </a:lnTo>
                  <a:lnTo>
                    <a:pt x="1308" y="1540"/>
                  </a:lnTo>
                  <a:lnTo>
                    <a:pt x="1309" y="1543"/>
                  </a:lnTo>
                  <a:lnTo>
                    <a:pt x="1311" y="1545"/>
                  </a:lnTo>
                  <a:lnTo>
                    <a:pt x="1312" y="1549"/>
                  </a:lnTo>
                  <a:lnTo>
                    <a:pt x="1316" y="1563"/>
                  </a:lnTo>
                  <a:lnTo>
                    <a:pt x="1320" y="1572"/>
                  </a:lnTo>
                  <a:lnTo>
                    <a:pt x="1322" y="1575"/>
                  </a:lnTo>
                  <a:lnTo>
                    <a:pt x="1325" y="1577"/>
                  </a:lnTo>
                  <a:lnTo>
                    <a:pt x="1329" y="1577"/>
                  </a:lnTo>
                  <a:lnTo>
                    <a:pt x="1334" y="1576"/>
                  </a:lnTo>
                  <a:lnTo>
                    <a:pt x="1342" y="1572"/>
                  </a:lnTo>
                  <a:lnTo>
                    <a:pt x="1349" y="1568"/>
                  </a:lnTo>
                  <a:lnTo>
                    <a:pt x="1354" y="1563"/>
                  </a:lnTo>
                  <a:lnTo>
                    <a:pt x="1359" y="1556"/>
                  </a:lnTo>
                  <a:lnTo>
                    <a:pt x="1364" y="1547"/>
                  </a:lnTo>
                  <a:lnTo>
                    <a:pt x="1371" y="1539"/>
                  </a:lnTo>
                  <a:lnTo>
                    <a:pt x="1374" y="1536"/>
                  </a:lnTo>
                  <a:lnTo>
                    <a:pt x="1377" y="1532"/>
                  </a:lnTo>
                  <a:lnTo>
                    <a:pt x="1377" y="1528"/>
                  </a:lnTo>
                  <a:lnTo>
                    <a:pt x="1375" y="1527"/>
                  </a:lnTo>
                  <a:lnTo>
                    <a:pt x="1372" y="1520"/>
                  </a:lnTo>
                  <a:lnTo>
                    <a:pt x="1367" y="1505"/>
                  </a:lnTo>
                  <a:lnTo>
                    <a:pt x="1364" y="1488"/>
                  </a:lnTo>
                  <a:lnTo>
                    <a:pt x="1362" y="1476"/>
                  </a:lnTo>
                  <a:lnTo>
                    <a:pt x="1364" y="1465"/>
                  </a:lnTo>
                  <a:lnTo>
                    <a:pt x="1366" y="1452"/>
                  </a:lnTo>
                  <a:lnTo>
                    <a:pt x="1371" y="1439"/>
                  </a:lnTo>
                  <a:lnTo>
                    <a:pt x="1377" y="1430"/>
                  </a:lnTo>
                  <a:lnTo>
                    <a:pt x="1378" y="1426"/>
                  </a:lnTo>
                  <a:lnTo>
                    <a:pt x="1379" y="1423"/>
                  </a:lnTo>
                  <a:lnTo>
                    <a:pt x="1380" y="1419"/>
                  </a:lnTo>
                  <a:lnTo>
                    <a:pt x="1380" y="1415"/>
                  </a:lnTo>
                  <a:lnTo>
                    <a:pt x="1379" y="1405"/>
                  </a:lnTo>
                  <a:lnTo>
                    <a:pt x="1378" y="1388"/>
                  </a:lnTo>
                  <a:lnTo>
                    <a:pt x="1375" y="1370"/>
                  </a:lnTo>
                  <a:lnTo>
                    <a:pt x="1371" y="1356"/>
                  </a:lnTo>
                  <a:lnTo>
                    <a:pt x="1367" y="1343"/>
                  </a:lnTo>
                  <a:lnTo>
                    <a:pt x="1366" y="1333"/>
                  </a:lnTo>
                  <a:lnTo>
                    <a:pt x="1367" y="1325"/>
                  </a:lnTo>
                  <a:lnTo>
                    <a:pt x="1369" y="1317"/>
                  </a:lnTo>
                  <a:lnTo>
                    <a:pt x="1372" y="1313"/>
                  </a:lnTo>
                  <a:lnTo>
                    <a:pt x="1373" y="1310"/>
                  </a:lnTo>
                  <a:lnTo>
                    <a:pt x="1375" y="1307"/>
                  </a:lnTo>
                  <a:lnTo>
                    <a:pt x="1378" y="1307"/>
                  </a:lnTo>
                  <a:lnTo>
                    <a:pt x="1380" y="1307"/>
                  </a:lnTo>
                  <a:lnTo>
                    <a:pt x="1384" y="1310"/>
                  </a:lnTo>
                  <a:lnTo>
                    <a:pt x="1386" y="1314"/>
                  </a:lnTo>
                  <a:lnTo>
                    <a:pt x="1388" y="1319"/>
                  </a:lnTo>
                  <a:lnTo>
                    <a:pt x="1393" y="1332"/>
                  </a:lnTo>
                  <a:lnTo>
                    <a:pt x="1397" y="1347"/>
                  </a:lnTo>
                  <a:lnTo>
                    <a:pt x="1398" y="1356"/>
                  </a:lnTo>
                  <a:lnTo>
                    <a:pt x="1398" y="1371"/>
                  </a:lnTo>
                  <a:lnTo>
                    <a:pt x="1399" y="1392"/>
                  </a:lnTo>
                  <a:lnTo>
                    <a:pt x="1402" y="1413"/>
                  </a:lnTo>
                  <a:lnTo>
                    <a:pt x="1406" y="1438"/>
                  </a:lnTo>
                  <a:lnTo>
                    <a:pt x="1411" y="1458"/>
                  </a:lnTo>
                  <a:lnTo>
                    <a:pt x="1417" y="1474"/>
                  </a:lnTo>
                  <a:lnTo>
                    <a:pt x="1421" y="1480"/>
                  </a:lnTo>
                  <a:lnTo>
                    <a:pt x="1425" y="1483"/>
                  </a:lnTo>
                  <a:lnTo>
                    <a:pt x="1430" y="1486"/>
                  </a:lnTo>
                  <a:lnTo>
                    <a:pt x="1434" y="1488"/>
                  </a:lnTo>
                  <a:lnTo>
                    <a:pt x="1436" y="1492"/>
                  </a:lnTo>
                  <a:lnTo>
                    <a:pt x="1442" y="1505"/>
                  </a:lnTo>
                  <a:lnTo>
                    <a:pt x="1446" y="1515"/>
                  </a:lnTo>
                  <a:lnTo>
                    <a:pt x="1447" y="1516"/>
                  </a:lnTo>
                  <a:lnTo>
                    <a:pt x="1449" y="1518"/>
                  </a:lnTo>
                  <a:lnTo>
                    <a:pt x="1450" y="1518"/>
                  </a:lnTo>
                  <a:lnTo>
                    <a:pt x="1453" y="1518"/>
                  </a:lnTo>
                  <a:lnTo>
                    <a:pt x="1457" y="1515"/>
                  </a:lnTo>
                  <a:lnTo>
                    <a:pt x="1465" y="1508"/>
                  </a:lnTo>
                  <a:lnTo>
                    <a:pt x="1478" y="1496"/>
                  </a:lnTo>
                  <a:lnTo>
                    <a:pt x="1491" y="1481"/>
                  </a:lnTo>
                  <a:lnTo>
                    <a:pt x="1498" y="1473"/>
                  </a:lnTo>
                  <a:lnTo>
                    <a:pt x="1503" y="1463"/>
                  </a:lnTo>
                  <a:lnTo>
                    <a:pt x="1507" y="1453"/>
                  </a:lnTo>
                  <a:lnTo>
                    <a:pt x="1511" y="1444"/>
                  </a:lnTo>
                  <a:lnTo>
                    <a:pt x="1512" y="1437"/>
                  </a:lnTo>
                  <a:lnTo>
                    <a:pt x="1512" y="1430"/>
                  </a:lnTo>
                  <a:lnTo>
                    <a:pt x="1511" y="1424"/>
                  </a:lnTo>
                  <a:lnTo>
                    <a:pt x="1509" y="1418"/>
                  </a:lnTo>
                  <a:lnTo>
                    <a:pt x="1503" y="1405"/>
                  </a:lnTo>
                  <a:lnTo>
                    <a:pt x="1497" y="1393"/>
                  </a:lnTo>
                  <a:lnTo>
                    <a:pt x="1493" y="1382"/>
                  </a:lnTo>
                  <a:lnTo>
                    <a:pt x="1488" y="1371"/>
                  </a:lnTo>
                  <a:lnTo>
                    <a:pt x="1486" y="1367"/>
                  </a:lnTo>
                  <a:lnTo>
                    <a:pt x="1484" y="1362"/>
                  </a:lnTo>
                  <a:lnTo>
                    <a:pt x="1479" y="1358"/>
                  </a:lnTo>
                  <a:lnTo>
                    <a:pt x="1475" y="1355"/>
                  </a:lnTo>
                  <a:lnTo>
                    <a:pt x="1471" y="1352"/>
                  </a:lnTo>
                  <a:lnTo>
                    <a:pt x="1468" y="1350"/>
                  </a:lnTo>
                  <a:lnTo>
                    <a:pt x="1466" y="1348"/>
                  </a:lnTo>
                  <a:lnTo>
                    <a:pt x="1465" y="1344"/>
                  </a:lnTo>
                  <a:lnTo>
                    <a:pt x="1465" y="1342"/>
                  </a:lnTo>
                  <a:lnTo>
                    <a:pt x="1466" y="1339"/>
                  </a:lnTo>
                  <a:lnTo>
                    <a:pt x="1468" y="1338"/>
                  </a:lnTo>
                  <a:lnTo>
                    <a:pt x="1471" y="1337"/>
                  </a:lnTo>
                  <a:lnTo>
                    <a:pt x="1474" y="1338"/>
                  </a:lnTo>
                  <a:lnTo>
                    <a:pt x="1479" y="1339"/>
                  </a:lnTo>
                  <a:lnTo>
                    <a:pt x="1484" y="1343"/>
                  </a:lnTo>
                  <a:lnTo>
                    <a:pt x="1488" y="1348"/>
                  </a:lnTo>
                  <a:lnTo>
                    <a:pt x="1493" y="1354"/>
                  </a:lnTo>
                  <a:lnTo>
                    <a:pt x="1498" y="1360"/>
                  </a:lnTo>
                  <a:lnTo>
                    <a:pt x="1503" y="1367"/>
                  </a:lnTo>
                  <a:lnTo>
                    <a:pt x="1507" y="1374"/>
                  </a:lnTo>
                  <a:lnTo>
                    <a:pt x="1513" y="1388"/>
                  </a:lnTo>
                  <a:lnTo>
                    <a:pt x="1517" y="1399"/>
                  </a:lnTo>
                  <a:lnTo>
                    <a:pt x="1519" y="1407"/>
                  </a:lnTo>
                  <a:lnTo>
                    <a:pt x="1523" y="1412"/>
                  </a:lnTo>
                  <a:lnTo>
                    <a:pt x="1528" y="1413"/>
                  </a:lnTo>
                  <a:lnTo>
                    <a:pt x="1532" y="1415"/>
                  </a:lnTo>
                  <a:lnTo>
                    <a:pt x="1536" y="1418"/>
                  </a:lnTo>
                  <a:lnTo>
                    <a:pt x="1539" y="1424"/>
                  </a:lnTo>
                  <a:lnTo>
                    <a:pt x="1543" y="1429"/>
                  </a:lnTo>
                  <a:lnTo>
                    <a:pt x="1547" y="1432"/>
                  </a:lnTo>
                  <a:lnTo>
                    <a:pt x="1551" y="1433"/>
                  </a:lnTo>
                  <a:lnTo>
                    <a:pt x="1560" y="1434"/>
                  </a:lnTo>
                  <a:lnTo>
                    <a:pt x="1564" y="1433"/>
                  </a:lnTo>
                  <a:lnTo>
                    <a:pt x="1570" y="1432"/>
                  </a:lnTo>
                  <a:lnTo>
                    <a:pt x="1578" y="1429"/>
                  </a:lnTo>
                  <a:lnTo>
                    <a:pt x="1583" y="1425"/>
                  </a:lnTo>
                  <a:lnTo>
                    <a:pt x="1589" y="1420"/>
                  </a:lnTo>
                  <a:lnTo>
                    <a:pt x="1595" y="1415"/>
                  </a:lnTo>
                  <a:lnTo>
                    <a:pt x="1599" y="1411"/>
                  </a:lnTo>
                  <a:lnTo>
                    <a:pt x="1601" y="1405"/>
                  </a:lnTo>
                  <a:lnTo>
                    <a:pt x="1601" y="1400"/>
                  </a:lnTo>
                  <a:lnTo>
                    <a:pt x="1600" y="1394"/>
                  </a:lnTo>
                  <a:lnTo>
                    <a:pt x="1598" y="1390"/>
                  </a:lnTo>
                  <a:lnTo>
                    <a:pt x="1597" y="1386"/>
                  </a:lnTo>
                  <a:lnTo>
                    <a:pt x="1594" y="1382"/>
                  </a:lnTo>
                  <a:lnTo>
                    <a:pt x="1594" y="1379"/>
                  </a:lnTo>
                  <a:lnTo>
                    <a:pt x="1594" y="1376"/>
                  </a:lnTo>
                  <a:lnTo>
                    <a:pt x="1597" y="1375"/>
                  </a:lnTo>
                  <a:lnTo>
                    <a:pt x="1599" y="1373"/>
                  </a:lnTo>
                  <a:lnTo>
                    <a:pt x="1601" y="1370"/>
                  </a:lnTo>
                  <a:lnTo>
                    <a:pt x="1604" y="1367"/>
                  </a:lnTo>
                  <a:lnTo>
                    <a:pt x="1605" y="1362"/>
                  </a:lnTo>
                  <a:lnTo>
                    <a:pt x="1606" y="1357"/>
                  </a:lnTo>
                  <a:lnTo>
                    <a:pt x="1605" y="1354"/>
                  </a:lnTo>
                  <a:lnTo>
                    <a:pt x="1604" y="1350"/>
                  </a:lnTo>
                  <a:lnTo>
                    <a:pt x="1600" y="1347"/>
                  </a:lnTo>
                  <a:lnTo>
                    <a:pt x="1595" y="1343"/>
                  </a:lnTo>
                  <a:lnTo>
                    <a:pt x="1591" y="1339"/>
                  </a:lnTo>
                  <a:lnTo>
                    <a:pt x="1587" y="1336"/>
                  </a:lnTo>
                  <a:lnTo>
                    <a:pt x="1583" y="1331"/>
                  </a:lnTo>
                  <a:lnTo>
                    <a:pt x="1582" y="1326"/>
                  </a:lnTo>
                  <a:lnTo>
                    <a:pt x="1581" y="1320"/>
                  </a:lnTo>
                  <a:lnTo>
                    <a:pt x="1581" y="1313"/>
                  </a:lnTo>
                  <a:lnTo>
                    <a:pt x="1583" y="1304"/>
                  </a:lnTo>
                  <a:lnTo>
                    <a:pt x="1588" y="1288"/>
                  </a:lnTo>
                  <a:lnTo>
                    <a:pt x="1591" y="1275"/>
                  </a:lnTo>
                  <a:lnTo>
                    <a:pt x="1591" y="1270"/>
                  </a:lnTo>
                  <a:lnTo>
                    <a:pt x="1591" y="1267"/>
                  </a:lnTo>
                  <a:lnTo>
                    <a:pt x="1588" y="1263"/>
                  </a:lnTo>
                  <a:lnTo>
                    <a:pt x="1586" y="1261"/>
                  </a:lnTo>
                  <a:lnTo>
                    <a:pt x="1583" y="1260"/>
                  </a:lnTo>
                  <a:lnTo>
                    <a:pt x="1582" y="1256"/>
                  </a:lnTo>
                  <a:lnTo>
                    <a:pt x="1581" y="1253"/>
                  </a:lnTo>
                  <a:lnTo>
                    <a:pt x="1580" y="1248"/>
                  </a:lnTo>
                  <a:lnTo>
                    <a:pt x="1579" y="1240"/>
                  </a:lnTo>
                  <a:lnTo>
                    <a:pt x="1576" y="1232"/>
                  </a:lnTo>
                  <a:lnTo>
                    <a:pt x="1574" y="1229"/>
                  </a:lnTo>
                  <a:lnTo>
                    <a:pt x="1570" y="1226"/>
                  </a:lnTo>
                  <a:lnTo>
                    <a:pt x="1564" y="1223"/>
                  </a:lnTo>
                  <a:lnTo>
                    <a:pt x="1557" y="1219"/>
                  </a:lnTo>
                  <a:lnTo>
                    <a:pt x="1543" y="1213"/>
                  </a:lnTo>
                  <a:lnTo>
                    <a:pt x="1531" y="1209"/>
                  </a:lnTo>
                  <a:lnTo>
                    <a:pt x="1520" y="1205"/>
                  </a:lnTo>
                  <a:lnTo>
                    <a:pt x="1510" y="1202"/>
                  </a:lnTo>
                  <a:lnTo>
                    <a:pt x="1506" y="1199"/>
                  </a:lnTo>
                  <a:lnTo>
                    <a:pt x="1503" y="1196"/>
                  </a:lnTo>
                  <a:lnTo>
                    <a:pt x="1500" y="1192"/>
                  </a:lnTo>
                  <a:lnTo>
                    <a:pt x="1500" y="1187"/>
                  </a:lnTo>
                  <a:lnTo>
                    <a:pt x="1501" y="1185"/>
                  </a:lnTo>
                  <a:lnTo>
                    <a:pt x="1504" y="1182"/>
                  </a:lnTo>
                  <a:lnTo>
                    <a:pt x="1506" y="1180"/>
                  </a:lnTo>
                  <a:lnTo>
                    <a:pt x="1510" y="1179"/>
                  </a:lnTo>
                  <a:lnTo>
                    <a:pt x="1517" y="1178"/>
                  </a:lnTo>
                  <a:lnTo>
                    <a:pt x="1526" y="1177"/>
                  </a:lnTo>
                  <a:lnTo>
                    <a:pt x="1545" y="1177"/>
                  </a:lnTo>
                  <a:lnTo>
                    <a:pt x="1560" y="1175"/>
                  </a:lnTo>
                  <a:lnTo>
                    <a:pt x="1569" y="1174"/>
                  </a:lnTo>
                  <a:lnTo>
                    <a:pt x="1579" y="1174"/>
                  </a:lnTo>
                  <a:lnTo>
                    <a:pt x="1582" y="1173"/>
                  </a:lnTo>
                  <a:lnTo>
                    <a:pt x="1585" y="1172"/>
                  </a:lnTo>
                  <a:lnTo>
                    <a:pt x="1587" y="1171"/>
                  </a:lnTo>
                  <a:lnTo>
                    <a:pt x="1588" y="1167"/>
                  </a:lnTo>
                  <a:lnTo>
                    <a:pt x="1587" y="1162"/>
                  </a:lnTo>
                  <a:lnTo>
                    <a:pt x="1586" y="1159"/>
                  </a:lnTo>
                  <a:lnTo>
                    <a:pt x="1581" y="1156"/>
                  </a:lnTo>
                  <a:lnTo>
                    <a:pt x="1574" y="1154"/>
                  </a:lnTo>
                  <a:lnTo>
                    <a:pt x="1569" y="1153"/>
                  </a:lnTo>
                  <a:lnTo>
                    <a:pt x="1566" y="1149"/>
                  </a:lnTo>
                  <a:lnTo>
                    <a:pt x="1562" y="1146"/>
                  </a:lnTo>
                  <a:lnTo>
                    <a:pt x="1558" y="1141"/>
                  </a:lnTo>
                  <a:lnTo>
                    <a:pt x="1555" y="1135"/>
                  </a:lnTo>
                  <a:lnTo>
                    <a:pt x="1553" y="1130"/>
                  </a:lnTo>
                  <a:lnTo>
                    <a:pt x="1551" y="1124"/>
                  </a:lnTo>
                  <a:lnTo>
                    <a:pt x="1551" y="1119"/>
                  </a:lnTo>
                  <a:lnTo>
                    <a:pt x="1554" y="1108"/>
                  </a:lnTo>
                  <a:lnTo>
                    <a:pt x="1556" y="1095"/>
                  </a:lnTo>
                  <a:lnTo>
                    <a:pt x="1557" y="1087"/>
                  </a:lnTo>
                  <a:lnTo>
                    <a:pt x="1557" y="1080"/>
                  </a:lnTo>
                  <a:lnTo>
                    <a:pt x="1556" y="1074"/>
                  </a:lnTo>
                  <a:lnTo>
                    <a:pt x="1555" y="1068"/>
                  </a:lnTo>
                  <a:lnTo>
                    <a:pt x="1551" y="1060"/>
                  </a:lnTo>
                  <a:lnTo>
                    <a:pt x="1551" y="1054"/>
                  </a:lnTo>
                  <a:lnTo>
                    <a:pt x="1551" y="1053"/>
                  </a:lnTo>
                  <a:lnTo>
                    <a:pt x="1553" y="1052"/>
                  </a:lnTo>
                  <a:lnTo>
                    <a:pt x="1555" y="1051"/>
                  </a:lnTo>
                  <a:lnTo>
                    <a:pt x="1557" y="1051"/>
                  </a:lnTo>
                  <a:lnTo>
                    <a:pt x="1561" y="1052"/>
                  </a:lnTo>
                  <a:lnTo>
                    <a:pt x="1563" y="1055"/>
                  </a:lnTo>
                  <a:lnTo>
                    <a:pt x="1564" y="1060"/>
                  </a:lnTo>
                  <a:lnTo>
                    <a:pt x="1567" y="1065"/>
                  </a:lnTo>
                  <a:lnTo>
                    <a:pt x="1570" y="1077"/>
                  </a:lnTo>
                  <a:lnTo>
                    <a:pt x="1575" y="1089"/>
                  </a:lnTo>
                  <a:lnTo>
                    <a:pt x="1580" y="1096"/>
                  </a:lnTo>
                  <a:lnTo>
                    <a:pt x="1583" y="1100"/>
                  </a:lnTo>
                  <a:lnTo>
                    <a:pt x="1586" y="1102"/>
                  </a:lnTo>
                  <a:lnTo>
                    <a:pt x="1588" y="1100"/>
                  </a:lnTo>
                  <a:lnTo>
                    <a:pt x="1589" y="1099"/>
                  </a:lnTo>
                  <a:lnTo>
                    <a:pt x="1592" y="1097"/>
                  </a:lnTo>
                  <a:lnTo>
                    <a:pt x="1594" y="1093"/>
                  </a:lnTo>
                  <a:lnTo>
                    <a:pt x="1597" y="1092"/>
                  </a:lnTo>
                  <a:lnTo>
                    <a:pt x="1599" y="1092"/>
                  </a:lnTo>
                  <a:lnTo>
                    <a:pt x="1600" y="1095"/>
                  </a:lnTo>
                  <a:lnTo>
                    <a:pt x="1601" y="1097"/>
                  </a:lnTo>
                  <a:lnTo>
                    <a:pt x="1602" y="1102"/>
                  </a:lnTo>
                  <a:lnTo>
                    <a:pt x="1602" y="1108"/>
                  </a:lnTo>
                  <a:lnTo>
                    <a:pt x="1601" y="1115"/>
                  </a:lnTo>
                  <a:lnTo>
                    <a:pt x="1600" y="1129"/>
                  </a:lnTo>
                  <a:lnTo>
                    <a:pt x="1601" y="1140"/>
                  </a:lnTo>
                  <a:lnTo>
                    <a:pt x="1602" y="1144"/>
                  </a:lnTo>
                  <a:lnTo>
                    <a:pt x="1605" y="1148"/>
                  </a:lnTo>
                  <a:lnTo>
                    <a:pt x="1607" y="1152"/>
                  </a:lnTo>
                  <a:lnTo>
                    <a:pt x="1610" y="1155"/>
                  </a:lnTo>
                  <a:lnTo>
                    <a:pt x="1618" y="1161"/>
                  </a:lnTo>
                  <a:lnTo>
                    <a:pt x="1629" y="1166"/>
                  </a:lnTo>
                  <a:lnTo>
                    <a:pt x="1639" y="1169"/>
                  </a:lnTo>
                  <a:lnTo>
                    <a:pt x="1648" y="1173"/>
                  </a:lnTo>
                  <a:lnTo>
                    <a:pt x="1652" y="1175"/>
                  </a:lnTo>
                  <a:lnTo>
                    <a:pt x="1656" y="1177"/>
                  </a:lnTo>
                  <a:lnTo>
                    <a:pt x="1658" y="1179"/>
                  </a:lnTo>
                  <a:lnTo>
                    <a:pt x="1660" y="1181"/>
                  </a:lnTo>
                  <a:lnTo>
                    <a:pt x="1662" y="1184"/>
                  </a:lnTo>
                  <a:lnTo>
                    <a:pt x="1662" y="1188"/>
                  </a:lnTo>
                  <a:lnTo>
                    <a:pt x="1664" y="1200"/>
                  </a:lnTo>
                  <a:lnTo>
                    <a:pt x="1665" y="1210"/>
                  </a:lnTo>
                  <a:lnTo>
                    <a:pt x="1667" y="1215"/>
                  </a:lnTo>
                  <a:lnTo>
                    <a:pt x="1668" y="1219"/>
                  </a:lnTo>
                  <a:lnTo>
                    <a:pt x="1670" y="1224"/>
                  </a:lnTo>
                  <a:lnTo>
                    <a:pt x="1674" y="1228"/>
                  </a:lnTo>
                  <a:lnTo>
                    <a:pt x="1683" y="1236"/>
                  </a:lnTo>
                  <a:lnTo>
                    <a:pt x="1695" y="1247"/>
                  </a:lnTo>
                  <a:lnTo>
                    <a:pt x="1706" y="1257"/>
                  </a:lnTo>
                  <a:lnTo>
                    <a:pt x="1713" y="1268"/>
                  </a:lnTo>
                  <a:lnTo>
                    <a:pt x="1717" y="1273"/>
                  </a:lnTo>
                  <a:lnTo>
                    <a:pt x="1719" y="1279"/>
                  </a:lnTo>
                  <a:lnTo>
                    <a:pt x="1723" y="1284"/>
                  </a:lnTo>
                  <a:lnTo>
                    <a:pt x="1726" y="1286"/>
                  </a:lnTo>
                  <a:lnTo>
                    <a:pt x="1730" y="1286"/>
                  </a:lnTo>
                  <a:lnTo>
                    <a:pt x="1733" y="1284"/>
                  </a:lnTo>
                  <a:lnTo>
                    <a:pt x="1738" y="1280"/>
                  </a:lnTo>
                  <a:lnTo>
                    <a:pt x="1742" y="1276"/>
                  </a:lnTo>
                  <a:lnTo>
                    <a:pt x="1747" y="1273"/>
                  </a:lnTo>
                  <a:lnTo>
                    <a:pt x="1755" y="1270"/>
                  </a:lnTo>
                  <a:lnTo>
                    <a:pt x="1763" y="1270"/>
                  </a:lnTo>
                  <a:lnTo>
                    <a:pt x="1771" y="1273"/>
                  </a:lnTo>
                  <a:lnTo>
                    <a:pt x="1778" y="1278"/>
                  </a:lnTo>
                  <a:lnTo>
                    <a:pt x="1783" y="1279"/>
                  </a:lnTo>
                  <a:lnTo>
                    <a:pt x="1786" y="1278"/>
                  </a:lnTo>
                  <a:lnTo>
                    <a:pt x="1791" y="1274"/>
                  </a:lnTo>
                  <a:lnTo>
                    <a:pt x="1802" y="1269"/>
                  </a:lnTo>
                  <a:lnTo>
                    <a:pt x="1816" y="1267"/>
                  </a:lnTo>
                  <a:lnTo>
                    <a:pt x="1831" y="1266"/>
                  </a:lnTo>
                  <a:lnTo>
                    <a:pt x="1841" y="1265"/>
                  </a:lnTo>
                  <a:lnTo>
                    <a:pt x="1850" y="1263"/>
                  </a:lnTo>
                  <a:lnTo>
                    <a:pt x="1852" y="1263"/>
                  </a:lnTo>
                  <a:close/>
                  <a:moveTo>
                    <a:pt x="386" y="1985"/>
                  </a:moveTo>
                  <a:lnTo>
                    <a:pt x="390" y="1985"/>
                  </a:lnTo>
                  <a:lnTo>
                    <a:pt x="392" y="1986"/>
                  </a:lnTo>
                  <a:lnTo>
                    <a:pt x="395" y="1988"/>
                  </a:lnTo>
                  <a:lnTo>
                    <a:pt x="396" y="1991"/>
                  </a:lnTo>
                  <a:lnTo>
                    <a:pt x="397" y="1997"/>
                  </a:lnTo>
                  <a:lnTo>
                    <a:pt x="396" y="2004"/>
                  </a:lnTo>
                  <a:lnTo>
                    <a:pt x="392" y="2011"/>
                  </a:lnTo>
                  <a:lnTo>
                    <a:pt x="389" y="2015"/>
                  </a:lnTo>
                  <a:lnTo>
                    <a:pt x="384" y="2017"/>
                  </a:lnTo>
                  <a:lnTo>
                    <a:pt x="380" y="2018"/>
                  </a:lnTo>
                  <a:lnTo>
                    <a:pt x="376" y="2017"/>
                  </a:lnTo>
                  <a:lnTo>
                    <a:pt x="372" y="2015"/>
                  </a:lnTo>
                  <a:lnTo>
                    <a:pt x="371" y="2010"/>
                  </a:lnTo>
                  <a:lnTo>
                    <a:pt x="370" y="2005"/>
                  </a:lnTo>
                  <a:lnTo>
                    <a:pt x="370" y="2001"/>
                  </a:lnTo>
                  <a:lnTo>
                    <a:pt x="370" y="1998"/>
                  </a:lnTo>
                  <a:lnTo>
                    <a:pt x="371" y="1994"/>
                  </a:lnTo>
                  <a:lnTo>
                    <a:pt x="373" y="1991"/>
                  </a:lnTo>
                  <a:lnTo>
                    <a:pt x="376" y="1988"/>
                  </a:lnTo>
                  <a:lnTo>
                    <a:pt x="378" y="1987"/>
                  </a:lnTo>
                  <a:lnTo>
                    <a:pt x="383" y="1986"/>
                  </a:lnTo>
                  <a:lnTo>
                    <a:pt x="386" y="1985"/>
                  </a:lnTo>
                  <a:close/>
                  <a:moveTo>
                    <a:pt x="317" y="2101"/>
                  </a:moveTo>
                  <a:lnTo>
                    <a:pt x="317" y="2099"/>
                  </a:lnTo>
                  <a:lnTo>
                    <a:pt x="319" y="2098"/>
                  </a:lnTo>
                  <a:lnTo>
                    <a:pt x="320" y="2097"/>
                  </a:lnTo>
                  <a:lnTo>
                    <a:pt x="321" y="2097"/>
                  </a:lnTo>
                  <a:lnTo>
                    <a:pt x="323" y="2097"/>
                  </a:lnTo>
                  <a:lnTo>
                    <a:pt x="326" y="2100"/>
                  </a:lnTo>
                  <a:lnTo>
                    <a:pt x="328" y="2104"/>
                  </a:lnTo>
                  <a:lnTo>
                    <a:pt x="331" y="2106"/>
                  </a:lnTo>
                  <a:lnTo>
                    <a:pt x="333" y="2106"/>
                  </a:lnTo>
                  <a:lnTo>
                    <a:pt x="334" y="2102"/>
                  </a:lnTo>
                  <a:lnTo>
                    <a:pt x="335" y="2100"/>
                  </a:lnTo>
                  <a:lnTo>
                    <a:pt x="338" y="2098"/>
                  </a:lnTo>
                  <a:lnTo>
                    <a:pt x="339" y="2097"/>
                  </a:lnTo>
                  <a:lnTo>
                    <a:pt x="340" y="2097"/>
                  </a:lnTo>
                  <a:lnTo>
                    <a:pt x="341" y="2098"/>
                  </a:lnTo>
                  <a:lnTo>
                    <a:pt x="341" y="2100"/>
                  </a:lnTo>
                  <a:lnTo>
                    <a:pt x="341" y="2106"/>
                  </a:lnTo>
                  <a:lnTo>
                    <a:pt x="341" y="2112"/>
                  </a:lnTo>
                  <a:lnTo>
                    <a:pt x="340" y="2116"/>
                  </a:lnTo>
                  <a:lnTo>
                    <a:pt x="339" y="2118"/>
                  </a:lnTo>
                  <a:lnTo>
                    <a:pt x="338" y="2119"/>
                  </a:lnTo>
                  <a:lnTo>
                    <a:pt x="335" y="2120"/>
                  </a:lnTo>
                  <a:lnTo>
                    <a:pt x="332" y="2120"/>
                  </a:lnTo>
                  <a:lnTo>
                    <a:pt x="329" y="2119"/>
                  </a:lnTo>
                  <a:lnTo>
                    <a:pt x="326" y="2118"/>
                  </a:lnTo>
                  <a:lnTo>
                    <a:pt x="323" y="2114"/>
                  </a:lnTo>
                  <a:lnTo>
                    <a:pt x="320" y="2108"/>
                  </a:lnTo>
                  <a:lnTo>
                    <a:pt x="317" y="2101"/>
                  </a:lnTo>
                  <a:close/>
                  <a:moveTo>
                    <a:pt x="1834" y="1500"/>
                  </a:moveTo>
                  <a:lnTo>
                    <a:pt x="1832" y="1502"/>
                  </a:lnTo>
                  <a:lnTo>
                    <a:pt x="1828" y="1502"/>
                  </a:lnTo>
                  <a:lnTo>
                    <a:pt x="1826" y="1502"/>
                  </a:lnTo>
                  <a:lnTo>
                    <a:pt x="1824" y="1500"/>
                  </a:lnTo>
                  <a:lnTo>
                    <a:pt x="1824" y="1497"/>
                  </a:lnTo>
                  <a:lnTo>
                    <a:pt x="1824" y="1495"/>
                  </a:lnTo>
                  <a:lnTo>
                    <a:pt x="1826" y="1493"/>
                  </a:lnTo>
                  <a:lnTo>
                    <a:pt x="1828" y="1492"/>
                  </a:lnTo>
                  <a:lnTo>
                    <a:pt x="1837" y="1490"/>
                  </a:lnTo>
                  <a:lnTo>
                    <a:pt x="1843" y="1488"/>
                  </a:lnTo>
                  <a:lnTo>
                    <a:pt x="1846" y="1488"/>
                  </a:lnTo>
                  <a:lnTo>
                    <a:pt x="1850" y="1488"/>
                  </a:lnTo>
                  <a:lnTo>
                    <a:pt x="1852" y="1489"/>
                  </a:lnTo>
                  <a:lnTo>
                    <a:pt x="1853" y="1492"/>
                  </a:lnTo>
                  <a:lnTo>
                    <a:pt x="1853" y="1495"/>
                  </a:lnTo>
                  <a:lnTo>
                    <a:pt x="1851" y="1496"/>
                  </a:lnTo>
                  <a:lnTo>
                    <a:pt x="1849" y="1496"/>
                  </a:lnTo>
                  <a:lnTo>
                    <a:pt x="1846" y="1496"/>
                  </a:lnTo>
                  <a:lnTo>
                    <a:pt x="1840" y="1497"/>
                  </a:lnTo>
                  <a:lnTo>
                    <a:pt x="1834" y="1500"/>
                  </a:lnTo>
                  <a:close/>
                  <a:moveTo>
                    <a:pt x="1882" y="1475"/>
                  </a:moveTo>
                  <a:lnTo>
                    <a:pt x="1878" y="1477"/>
                  </a:lnTo>
                  <a:lnTo>
                    <a:pt x="1871" y="1480"/>
                  </a:lnTo>
                  <a:lnTo>
                    <a:pt x="1869" y="1480"/>
                  </a:lnTo>
                  <a:lnTo>
                    <a:pt x="1868" y="1480"/>
                  </a:lnTo>
                  <a:lnTo>
                    <a:pt x="1866" y="1478"/>
                  </a:lnTo>
                  <a:lnTo>
                    <a:pt x="1866" y="1477"/>
                  </a:lnTo>
                  <a:lnTo>
                    <a:pt x="1868" y="1474"/>
                  </a:lnTo>
                  <a:lnTo>
                    <a:pt x="1871" y="1470"/>
                  </a:lnTo>
                  <a:lnTo>
                    <a:pt x="1878" y="1468"/>
                  </a:lnTo>
                  <a:lnTo>
                    <a:pt x="1887" y="1464"/>
                  </a:lnTo>
                  <a:lnTo>
                    <a:pt x="1894" y="1463"/>
                  </a:lnTo>
                  <a:lnTo>
                    <a:pt x="1898" y="1463"/>
                  </a:lnTo>
                  <a:lnTo>
                    <a:pt x="1900" y="1465"/>
                  </a:lnTo>
                  <a:lnTo>
                    <a:pt x="1900" y="1469"/>
                  </a:lnTo>
                  <a:lnTo>
                    <a:pt x="1897" y="1471"/>
                  </a:lnTo>
                  <a:lnTo>
                    <a:pt x="1894" y="1473"/>
                  </a:lnTo>
                  <a:lnTo>
                    <a:pt x="1887" y="1474"/>
                  </a:lnTo>
                  <a:lnTo>
                    <a:pt x="1882" y="1475"/>
                  </a:lnTo>
                  <a:close/>
                  <a:moveTo>
                    <a:pt x="2931" y="788"/>
                  </a:moveTo>
                  <a:lnTo>
                    <a:pt x="2939" y="788"/>
                  </a:lnTo>
                  <a:lnTo>
                    <a:pt x="2946" y="788"/>
                  </a:lnTo>
                  <a:lnTo>
                    <a:pt x="2948" y="788"/>
                  </a:lnTo>
                  <a:lnTo>
                    <a:pt x="2952" y="786"/>
                  </a:lnTo>
                  <a:lnTo>
                    <a:pt x="2954" y="784"/>
                  </a:lnTo>
                  <a:lnTo>
                    <a:pt x="2956" y="782"/>
                  </a:lnTo>
                  <a:lnTo>
                    <a:pt x="2959" y="778"/>
                  </a:lnTo>
                  <a:lnTo>
                    <a:pt x="2961" y="777"/>
                  </a:lnTo>
                  <a:lnTo>
                    <a:pt x="2965" y="776"/>
                  </a:lnTo>
                  <a:lnTo>
                    <a:pt x="2968" y="776"/>
                  </a:lnTo>
                  <a:lnTo>
                    <a:pt x="2975" y="777"/>
                  </a:lnTo>
                  <a:lnTo>
                    <a:pt x="2981" y="778"/>
                  </a:lnTo>
                  <a:lnTo>
                    <a:pt x="2985" y="781"/>
                  </a:lnTo>
                  <a:lnTo>
                    <a:pt x="2986" y="783"/>
                  </a:lnTo>
                  <a:lnTo>
                    <a:pt x="2989" y="786"/>
                  </a:lnTo>
                  <a:lnTo>
                    <a:pt x="2990" y="788"/>
                  </a:lnTo>
                  <a:lnTo>
                    <a:pt x="2992" y="795"/>
                  </a:lnTo>
                  <a:lnTo>
                    <a:pt x="2993" y="802"/>
                  </a:lnTo>
                  <a:lnTo>
                    <a:pt x="2993" y="805"/>
                  </a:lnTo>
                  <a:lnTo>
                    <a:pt x="2992" y="807"/>
                  </a:lnTo>
                  <a:lnTo>
                    <a:pt x="2991" y="809"/>
                  </a:lnTo>
                  <a:lnTo>
                    <a:pt x="2989" y="810"/>
                  </a:lnTo>
                  <a:lnTo>
                    <a:pt x="2984" y="813"/>
                  </a:lnTo>
                  <a:lnTo>
                    <a:pt x="2979" y="814"/>
                  </a:lnTo>
                  <a:lnTo>
                    <a:pt x="2974" y="814"/>
                  </a:lnTo>
                  <a:lnTo>
                    <a:pt x="2970" y="812"/>
                  </a:lnTo>
                  <a:lnTo>
                    <a:pt x="2965" y="808"/>
                  </a:lnTo>
                  <a:lnTo>
                    <a:pt x="2961" y="805"/>
                  </a:lnTo>
                  <a:lnTo>
                    <a:pt x="2956" y="801"/>
                  </a:lnTo>
                  <a:lnTo>
                    <a:pt x="2954" y="800"/>
                  </a:lnTo>
                  <a:lnTo>
                    <a:pt x="2951" y="800"/>
                  </a:lnTo>
                  <a:lnTo>
                    <a:pt x="2948" y="801"/>
                  </a:lnTo>
                  <a:lnTo>
                    <a:pt x="2946" y="806"/>
                  </a:lnTo>
                  <a:lnTo>
                    <a:pt x="2945" y="812"/>
                  </a:lnTo>
                  <a:lnTo>
                    <a:pt x="2943" y="814"/>
                  </a:lnTo>
                  <a:lnTo>
                    <a:pt x="2942" y="815"/>
                  </a:lnTo>
                  <a:lnTo>
                    <a:pt x="2941" y="816"/>
                  </a:lnTo>
                  <a:lnTo>
                    <a:pt x="2939" y="816"/>
                  </a:lnTo>
                  <a:lnTo>
                    <a:pt x="2933" y="816"/>
                  </a:lnTo>
                  <a:lnTo>
                    <a:pt x="2927" y="815"/>
                  </a:lnTo>
                  <a:lnTo>
                    <a:pt x="2922" y="814"/>
                  </a:lnTo>
                  <a:lnTo>
                    <a:pt x="2917" y="813"/>
                  </a:lnTo>
                  <a:lnTo>
                    <a:pt x="2915" y="809"/>
                  </a:lnTo>
                  <a:lnTo>
                    <a:pt x="2914" y="807"/>
                  </a:lnTo>
                  <a:lnTo>
                    <a:pt x="2912" y="802"/>
                  </a:lnTo>
                  <a:lnTo>
                    <a:pt x="2914" y="799"/>
                  </a:lnTo>
                  <a:lnTo>
                    <a:pt x="2915" y="795"/>
                  </a:lnTo>
                  <a:lnTo>
                    <a:pt x="2917" y="793"/>
                  </a:lnTo>
                  <a:lnTo>
                    <a:pt x="2921" y="790"/>
                  </a:lnTo>
                  <a:lnTo>
                    <a:pt x="2924" y="788"/>
                  </a:lnTo>
                  <a:lnTo>
                    <a:pt x="2928" y="788"/>
                  </a:lnTo>
                  <a:lnTo>
                    <a:pt x="2931" y="788"/>
                  </a:lnTo>
                  <a:close/>
                </a:path>
              </a:pathLst>
            </a:custGeom>
            <a:grpFill/>
            <a:ln w="9525">
              <a:solidFill>
                <a:schemeClr val="bg1"/>
              </a:solidFill>
              <a:round/>
              <a:headEnd/>
              <a:tailEnd/>
            </a:ln>
          </p:spPr>
          <p:txBody>
            <a:bodyPr/>
            <a:lstStyle/>
            <a:p>
              <a:endParaRPr lang="zh-CN" altLang="en-US"/>
            </a:p>
          </p:txBody>
        </p:sp>
        <p:sp>
          <p:nvSpPr>
            <p:cNvPr id="42" name="天津">
              <a:extLst>
                <a:ext uri="{FF2B5EF4-FFF2-40B4-BE49-F238E27FC236}">
                  <a16:creationId xmlns:a16="http://schemas.microsoft.com/office/drawing/2014/main" xmlns="" id="{BD906FA8-C6FD-46B3-96E7-E8D3E93457A9}"/>
                </a:ext>
              </a:extLst>
            </p:cNvPr>
            <p:cNvSpPr>
              <a:spLocks/>
            </p:cNvSpPr>
            <p:nvPr/>
          </p:nvSpPr>
          <p:spPr bwMode="auto">
            <a:xfrm>
              <a:off x="6331028" y="3562536"/>
              <a:ext cx="114301" cy="190510"/>
            </a:xfrm>
            <a:custGeom>
              <a:avLst/>
              <a:gdLst>
                <a:gd name="T0" fmla="*/ 139 w 430"/>
                <a:gd name="T1" fmla="*/ 49 h 726"/>
                <a:gd name="T2" fmla="*/ 152 w 430"/>
                <a:gd name="T3" fmla="*/ 42 h 726"/>
                <a:gd name="T4" fmla="*/ 171 w 430"/>
                <a:gd name="T5" fmla="*/ 25 h 726"/>
                <a:gd name="T6" fmla="*/ 178 w 430"/>
                <a:gd name="T7" fmla="*/ 4 h 726"/>
                <a:gd name="T8" fmla="*/ 237 w 430"/>
                <a:gd name="T9" fmla="*/ 3 h 726"/>
                <a:gd name="T10" fmla="*/ 253 w 430"/>
                <a:gd name="T11" fmla="*/ 22 h 726"/>
                <a:gd name="T12" fmla="*/ 294 w 430"/>
                <a:gd name="T13" fmla="*/ 62 h 726"/>
                <a:gd name="T14" fmla="*/ 294 w 430"/>
                <a:gd name="T15" fmla="*/ 89 h 726"/>
                <a:gd name="T16" fmla="*/ 271 w 430"/>
                <a:gd name="T17" fmla="*/ 98 h 726"/>
                <a:gd name="T18" fmla="*/ 231 w 430"/>
                <a:gd name="T19" fmla="*/ 110 h 726"/>
                <a:gd name="T20" fmla="*/ 227 w 430"/>
                <a:gd name="T21" fmla="*/ 152 h 726"/>
                <a:gd name="T22" fmla="*/ 266 w 430"/>
                <a:gd name="T23" fmla="*/ 212 h 726"/>
                <a:gd name="T24" fmla="*/ 286 w 430"/>
                <a:gd name="T25" fmla="*/ 245 h 726"/>
                <a:gd name="T26" fmla="*/ 297 w 430"/>
                <a:gd name="T27" fmla="*/ 281 h 726"/>
                <a:gd name="T28" fmla="*/ 313 w 430"/>
                <a:gd name="T29" fmla="*/ 284 h 726"/>
                <a:gd name="T30" fmla="*/ 357 w 430"/>
                <a:gd name="T31" fmla="*/ 268 h 726"/>
                <a:gd name="T32" fmla="*/ 378 w 430"/>
                <a:gd name="T33" fmla="*/ 276 h 726"/>
                <a:gd name="T34" fmla="*/ 367 w 430"/>
                <a:gd name="T35" fmla="*/ 321 h 726"/>
                <a:gd name="T36" fmla="*/ 378 w 430"/>
                <a:gd name="T37" fmla="*/ 333 h 726"/>
                <a:gd name="T38" fmla="*/ 417 w 430"/>
                <a:gd name="T39" fmla="*/ 356 h 726"/>
                <a:gd name="T40" fmla="*/ 429 w 430"/>
                <a:gd name="T41" fmla="*/ 403 h 726"/>
                <a:gd name="T42" fmla="*/ 396 w 430"/>
                <a:gd name="T43" fmla="*/ 431 h 726"/>
                <a:gd name="T44" fmla="*/ 348 w 430"/>
                <a:gd name="T45" fmla="*/ 460 h 726"/>
                <a:gd name="T46" fmla="*/ 335 w 430"/>
                <a:gd name="T47" fmla="*/ 503 h 726"/>
                <a:gd name="T48" fmla="*/ 324 w 430"/>
                <a:gd name="T49" fmla="*/ 557 h 726"/>
                <a:gd name="T50" fmla="*/ 287 w 430"/>
                <a:gd name="T51" fmla="*/ 630 h 726"/>
                <a:gd name="T52" fmla="*/ 279 w 430"/>
                <a:gd name="T53" fmla="*/ 693 h 726"/>
                <a:gd name="T54" fmla="*/ 223 w 430"/>
                <a:gd name="T55" fmla="*/ 716 h 726"/>
                <a:gd name="T56" fmla="*/ 192 w 430"/>
                <a:gd name="T57" fmla="*/ 723 h 726"/>
                <a:gd name="T58" fmla="*/ 182 w 430"/>
                <a:gd name="T59" fmla="*/ 711 h 726"/>
                <a:gd name="T60" fmla="*/ 153 w 430"/>
                <a:gd name="T61" fmla="*/ 715 h 726"/>
                <a:gd name="T62" fmla="*/ 133 w 430"/>
                <a:gd name="T63" fmla="*/ 726 h 726"/>
                <a:gd name="T64" fmla="*/ 116 w 430"/>
                <a:gd name="T65" fmla="*/ 681 h 726"/>
                <a:gd name="T66" fmla="*/ 95 w 430"/>
                <a:gd name="T67" fmla="*/ 674 h 726"/>
                <a:gd name="T68" fmla="*/ 32 w 430"/>
                <a:gd name="T69" fmla="*/ 672 h 726"/>
                <a:gd name="T70" fmla="*/ 8 w 430"/>
                <a:gd name="T71" fmla="*/ 635 h 726"/>
                <a:gd name="T72" fmla="*/ 3 w 430"/>
                <a:gd name="T73" fmla="*/ 578 h 726"/>
                <a:gd name="T74" fmla="*/ 1 w 430"/>
                <a:gd name="T75" fmla="*/ 536 h 726"/>
                <a:gd name="T76" fmla="*/ 31 w 430"/>
                <a:gd name="T77" fmla="*/ 532 h 726"/>
                <a:gd name="T78" fmla="*/ 45 w 430"/>
                <a:gd name="T79" fmla="*/ 518 h 726"/>
                <a:gd name="T80" fmla="*/ 33 w 430"/>
                <a:gd name="T81" fmla="*/ 431 h 726"/>
                <a:gd name="T82" fmla="*/ 16 w 430"/>
                <a:gd name="T83" fmla="*/ 290 h 726"/>
                <a:gd name="T84" fmla="*/ 22 w 430"/>
                <a:gd name="T85" fmla="*/ 275 h 726"/>
                <a:gd name="T86" fmla="*/ 29 w 430"/>
                <a:gd name="T87" fmla="*/ 259 h 726"/>
                <a:gd name="T88" fmla="*/ 51 w 430"/>
                <a:gd name="T89" fmla="*/ 271 h 726"/>
                <a:gd name="T90" fmla="*/ 64 w 430"/>
                <a:gd name="T91" fmla="*/ 280 h 726"/>
                <a:gd name="T92" fmla="*/ 108 w 430"/>
                <a:gd name="T93" fmla="*/ 270 h 726"/>
                <a:gd name="T94" fmla="*/ 126 w 430"/>
                <a:gd name="T95" fmla="*/ 252 h 726"/>
                <a:gd name="T96" fmla="*/ 128 w 430"/>
                <a:gd name="T97" fmla="*/ 200 h 726"/>
                <a:gd name="T98" fmla="*/ 129 w 430"/>
                <a:gd name="T99" fmla="*/ 174 h 726"/>
                <a:gd name="T100" fmla="*/ 141 w 430"/>
                <a:gd name="T101" fmla="*/ 165 h 726"/>
                <a:gd name="T102" fmla="*/ 114 w 430"/>
                <a:gd name="T103" fmla="*/ 146 h 726"/>
                <a:gd name="T104" fmla="*/ 110 w 430"/>
                <a:gd name="T105" fmla="*/ 131 h 726"/>
                <a:gd name="T106" fmla="*/ 122 w 430"/>
                <a:gd name="T107" fmla="*/ 85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30" h="726">
                  <a:moveTo>
                    <a:pt x="119" y="67"/>
                  </a:moveTo>
                  <a:lnTo>
                    <a:pt x="126" y="63"/>
                  </a:lnTo>
                  <a:lnTo>
                    <a:pt x="132" y="60"/>
                  </a:lnTo>
                  <a:lnTo>
                    <a:pt x="136" y="55"/>
                  </a:lnTo>
                  <a:lnTo>
                    <a:pt x="139" y="49"/>
                  </a:lnTo>
                  <a:lnTo>
                    <a:pt x="141" y="47"/>
                  </a:lnTo>
                  <a:lnTo>
                    <a:pt x="142" y="44"/>
                  </a:lnTo>
                  <a:lnTo>
                    <a:pt x="145" y="43"/>
                  </a:lnTo>
                  <a:lnTo>
                    <a:pt x="148" y="43"/>
                  </a:lnTo>
                  <a:lnTo>
                    <a:pt x="152" y="42"/>
                  </a:lnTo>
                  <a:lnTo>
                    <a:pt x="155" y="41"/>
                  </a:lnTo>
                  <a:lnTo>
                    <a:pt x="160" y="38"/>
                  </a:lnTo>
                  <a:lnTo>
                    <a:pt x="165" y="35"/>
                  </a:lnTo>
                  <a:lnTo>
                    <a:pt x="168" y="30"/>
                  </a:lnTo>
                  <a:lnTo>
                    <a:pt x="171" y="25"/>
                  </a:lnTo>
                  <a:lnTo>
                    <a:pt x="171" y="20"/>
                  </a:lnTo>
                  <a:lnTo>
                    <a:pt x="172" y="15"/>
                  </a:lnTo>
                  <a:lnTo>
                    <a:pt x="172" y="10"/>
                  </a:lnTo>
                  <a:lnTo>
                    <a:pt x="174" y="6"/>
                  </a:lnTo>
                  <a:lnTo>
                    <a:pt x="178" y="4"/>
                  </a:lnTo>
                  <a:lnTo>
                    <a:pt x="184" y="3"/>
                  </a:lnTo>
                  <a:lnTo>
                    <a:pt x="201" y="1"/>
                  </a:lnTo>
                  <a:lnTo>
                    <a:pt x="221" y="0"/>
                  </a:lnTo>
                  <a:lnTo>
                    <a:pt x="230" y="0"/>
                  </a:lnTo>
                  <a:lnTo>
                    <a:pt x="237" y="3"/>
                  </a:lnTo>
                  <a:lnTo>
                    <a:pt x="241" y="4"/>
                  </a:lnTo>
                  <a:lnTo>
                    <a:pt x="245" y="6"/>
                  </a:lnTo>
                  <a:lnTo>
                    <a:pt x="247" y="10"/>
                  </a:lnTo>
                  <a:lnTo>
                    <a:pt x="249" y="13"/>
                  </a:lnTo>
                  <a:lnTo>
                    <a:pt x="253" y="22"/>
                  </a:lnTo>
                  <a:lnTo>
                    <a:pt x="258" y="29"/>
                  </a:lnTo>
                  <a:lnTo>
                    <a:pt x="264" y="36"/>
                  </a:lnTo>
                  <a:lnTo>
                    <a:pt x="271" y="43"/>
                  </a:lnTo>
                  <a:lnTo>
                    <a:pt x="284" y="54"/>
                  </a:lnTo>
                  <a:lnTo>
                    <a:pt x="294" y="62"/>
                  </a:lnTo>
                  <a:lnTo>
                    <a:pt x="298" y="67"/>
                  </a:lnTo>
                  <a:lnTo>
                    <a:pt x="300" y="72"/>
                  </a:lnTo>
                  <a:lnTo>
                    <a:pt x="300" y="78"/>
                  </a:lnTo>
                  <a:lnTo>
                    <a:pt x="298" y="83"/>
                  </a:lnTo>
                  <a:lnTo>
                    <a:pt x="294" y="89"/>
                  </a:lnTo>
                  <a:lnTo>
                    <a:pt x="289" y="94"/>
                  </a:lnTo>
                  <a:lnTo>
                    <a:pt x="285" y="95"/>
                  </a:lnTo>
                  <a:lnTo>
                    <a:pt x="281" y="97"/>
                  </a:lnTo>
                  <a:lnTo>
                    <a:pt x="277" y="98"/>
                  </a:lnTo>
                  <a:lnTo>
                    <a:pt x="271" y="98"/>
                  </a:lnTo>
                  <a:lnTo>
                    <a:pt x="261" y="98"/>
                  </a:lnTo>
                  <a:lnTo>
                    <a:pt x="252" y="99"/>
                  </a:lnTo>
                  <a:lnTo>
                    <a:pt x="243" y="101"/>
                  </a:lnTo>
                  <a:lnTo>
                    <a:pt x="236" y="105"/>
                  </a:lnTo>
                  <a:lnTo>
                    <a:pt x="231" y="110"/>
                  </a:lnTo>
                  <a:lnTo>
                    <a:pt x="227" y="116"/>
                  </a:lnTo>
                  <a:lnTo>
                    <a:pt x="224" y="124"/>
                  </a:lnTo>
                  <a:lnTo>
                    <a:pt x="224" y="133"/>
                  </a:lnTo>
                  <a:lnTo>
                    <a:pt x="224" y="143"/>
                  </a:lnTo>
                  <a:lnTo>
                    <a:pt x="227" y="152"/>
                  </a:lnTo>
                  <a:lnTo>
                    <a:pt x="230" y="161"/>
                  </a:lnTo>
                  <a:lnTo>
                    <a:pt x="235" y="169"/>
                  </a:lnTo>
                  <a:lnTo>
                    <a:pt x="246" y="183"/>
                  </a:lnTo>
                  <a:lnTo>
                    <a:pt x="255" y="198"/>
                  </a:lnTo>
                  <a:lnTo>
                    <a:pt x="266" y="212"/>
                  </a:lnTo>
                  <a:lnTo>
                    <a:pt x="274" y="223"/>
                  </a:lnTo>
                  <a:lnTo>
                    <a:pt x="279" y="227"/>
                  </a:lnTo>
                  <a:lnTo>
                    <a:pt x="283" y="233"/>
                  </a:lnTo>
                  <a:lnTo>
                    <a:pt x="285" y="239"/>
                  </a:lnTo>
                  <a:lnTo>
                    <a:pt x="286" y="245"/>
                  </a:lnTo>
                  <a:lnTo>
                    <a:pt x="287" y="258"/>
                  </a:lnTo>
                  <a:lnTo>
                    <a:pt x="290" y="269"/>
                  </a:lnTo>
                  <a:lnTo>
                    <a:pt x="291" y="274"/>
                  </a:lnTo>
                  <a:lnTo>
                    <a:pt x="293" y="277"/>
                  </a:lnTo>
                  <a:lnTo>
                    <a:pt x="297" y="281"/>
                  </a:lnTo>
                  <a:lnTo>
                    <a:pt x="302" y="284"/>
                  </a:lnTo>
                  <a:lnTo>
                    <a:pt x="304" y="286"/>
                  </a:lnTo>
                  <a:lnTo>
                    <a:pt x="306" y="286"/>
                  </a:lnTo>
                  <a:lnTo>
                    <a:pt x="310" y="286"/>
                  </a:lnTo>
                  <a:lnTo>
                    <a:pt x="313" y="284"/>
                  </a:lnTo>
                  <a:lnTo>
                    <a:pt x="321" y="281"/>
                  </a:lnTo>
                  <a:lnTo>
                    <a:pt x="330" y="277"/>
                  </a:lnTo>
                  <a:lnTo>
                    <a:pt x="338" y="274"/>
                  </a:lnTo>
                  <a:lnTo>
                    <a:pt x="348" y="270"/>
                  </a:lnTo>
                  <a:lnTo>
                    <a:pt x="357" y="268"/>
                  </a:lnTo>
                  <a:lnTo>
                    <a:pt x="367" y="266"/>
                  </a:lnTo>
                  <a:lnTo>
                    <a:pt x="372" y="268"/>
                  </a:lnTo>
                  <a:lnTo>
                    <a:pt x="374" y="270"/>
                  </a:lnTo>
                  <a:lnTo>
                    <a:pt x="376" y="272"/>
                  </a:lnTo>
                  <a:lnTo>
                    <a:pt x="378" y="276"/>
                  </a:lnTo>
                  <a:lnTo>
                    <a:pt x="378" y="284"/>
                  </a:lnTo>
                  <a:lnTo>
                    <a:pt x="375" y="293"/>
                  </a:lnTo>
                  <a:lnTo>
                    <a:pt x="372" y="303"/>
                  </a:lnTo>
                  <a:lnTo>
                    <a:pt x="369" y="313"/>
                  </a:lnTo>
                  <a:lnTo>
                    <a:pt x="367" y="321"/>
                  </a:lnTo>
                  <a:lnTo>
                    <a:pt x="367" y="327"/>
                  </a:lnTo>
                  <a:lnTo>
                    <a:pt x="368" y="331"/>
                  </a:lnTo>
                  <a:lnTo>
                    <a:pt x="371" y="332"/>
                  </a:lnTo>
                  <a:lnTo>
                    <a:pt x="373" y="333"/>
                  </a:lnTo>
                  <a:lnTo>
                    <a:pt x="378" y="333"/>
                  </a:lnTo>
                  <a:lnTo>
                    <a:pt x="382" y="334"/>
                  </a:lnTo>
                  <a:lnTo>
                    <a:pt x="390" y="337"/>
                  </a:lnTo>
                  <a:lnTo>
                    <a:pt x="398" y="340"/>
                  </a:lnTo>
                  <a:lnTo>
                    <a:pt x="407" y="347"/>
                  </a:lnTo>
                  <a:lnTo>
                    <a:pt x="417" y="356"/>
                  </a:lnTo>
                  <a:lnTo>
                    <a:pt x="423" y="365"/>
                  </a:lnTo>
                  <a:lnTo>
                    <a:pt x="428" y="375"/>
                  </a:lnTo>
                  <a:lnTo>
                    <a:pt x="430" y="384"/>
                  </a:lnTo>
                  <a:lnTo>
                    <a:pt x="430" y="394"/>
                  </a:lnTo>
                  <a:lnTo>
                    <a:pt x="429" y="403"/>
                  </a:lnTo>
                  <a:lnTo>
                    <a:pt x="428" y="414"/>
                  </a:lnTo>
                  <a:lnTo>
                    <a:pt x="424" y="423"/>
                  </a:lnTo>
                  <a:lnTo>
                    <a:pt x="416" y="425"/>
                  </a:lnTo>
                  <a:lnTo>
                    <a:pt x="405" y="427"/>
                  </a:lnTo>
                  <a:lnTo>
                    <a:pt x="396" y="431"/>
                  </a:lnTo>
                  <a:lnTo>
                    <a:pt x="385" y="434"/>
                  </a:lnTo>
                  <a:lnTo>
                    <a:pt x="375" y="439"/>
                  </a:lnTo>
                  <a:lnTo>
                    <a:pt x="366" y="445"/>
                  </a:lnTo>
                  <a:lnTo>
                    <a:pt x="356" y="452"/>
                  </a:lnTo>
                  <a:lnTo>
                    <a:pt x="348" y="460"/>
                  </a:lnTo>
                  <a:lnTo>
                    <a:pt x="341" y="467"/>
                  </a:lnTo>
                  <a:lnTo>
                    <a:pt x="337" y="476"/>
                  </a:lnTo>
                  <a:lnTo>
                    <a:pt x="335" y="483"/>
                  </a:lnTo>
                  <a:lnTo>
                    <a:pt x="334" y="489"/>
                  </a:lnTo>
                  <a:lnTo>
                    <a:pt x="335" y="503"/>
                  </a:lnTo>
                  <a:lnTo>
                    <a:pt x="336" y="518"/>
                  </a:lnTo>
                  <a:lnTo>
                    <a:pt x="335" y="527"/>
                  </a:lnTo>
                  <a:lnTo>
                    <a:pt x="332" y="536"/>
                  </a:lnTo>
                  <a:lnTo>
                    <a:pt x="329" y="546"/>
                  </a:lnTo>
                  <a:lnTo>
                    <a:pt x="324" y="557"/>
                  </a:lnTo>
                  <a:lnTo>
                    <a:pt x="312" y="577"/>
                  </a:lnTo>
                  <a:lnTo>
                    <a:pt x="300" y="598"/>
                  </a:lnTo>
                  <a:lnTo>
                    <a:pt x="294" y="609"/>
                  </a:lnTo>
                  <a:lnTo>
                    <a:pt x="291" y="620"/>
                  </a:lnTo>
                  <a:lnTo>
                    <a:pt x="287" y="630"/>
                  </a:lnTo>
                  <a:lnTo>
                    <a:pt x="285" y="640"/>
                  </a:lnTo>
                  <a:lnTo>
                    <a:pt x="283" y="659"/>
                  </a:lnTo>
                  <a:lnTo>
                    <a:pt x="280" y="677"/>
                  </a:lnTo>
                  <a:lnTo>
                    <a:pt x="280" y="686"/>
                  </a:lnTo>
                  <a:lnTo>
                    <a:pt x="279" y="693"/>
                  </a:lnTo>
                  <a:lnTo>
                    <a:pt x="267" y="697"/>
                  </a:lnTo>
                  <a:lnTo>
                    <a:pt x="255" y="700"/>
                  </a:lnTo>
                  <a:lnTo>
                    <a:pt x="245" y="705"/>
                  </a:lnTo>
                  <a:lnTo>
                    <a:pt x="236" y="709"/>
                  </a:lnTo>
                  <a:lnTo>
                    <a:pt x="223" y="716"/>
                  </a:lnTo>
                  <a:lnTo>
                    <a:pt x="210" y="722"/>
                  </a:lnTo>
                  <a:lnTo>
                    <a:pt x="203" y="724"/>
                  </a:lnTo>
                  <a:lnTo>
                    <a:pt x="197" y="724"/>
                  </a:lnTo>
                  <a:lnTo>
                    <a:pt x="195" y="724"/>
                  </a:lnTo>
                  <a:lnTo>
                    <a:pt x="192" y="723"/>
                  </a:lnTo>
                  <a:lnTo>
                    <a:pt x="190" y="722"/>
                  </a:lnTo>
                  <a:lnTo>
                    <a:pt x="189" y="719"/>
                  </a:lnTo>
                  <a:lnTo>
                    <a:pt x="186" y="716"/>
                  </a:lnTo>
                  <a:lnTo>
                    <a:pt x="184" y="713"/>
                  </a:lnTo>
                  <a:lnTo>
                    <a:pt x="182" y="711"/>
                  </a:lnTo>
                  <a:lnTo>
                    <a:pt x="179" y="710"/>
                  </a:lnTo>
                  <a:lnTo>
                    <a:pt x="173" y="709"/>
                  </a:lnTo>
                  <a:lnTo>
                    <a:pt x="166" y="709"/>
                  </a:lnTo>
                  <a:lnTo>
                    <a:pt x="160" y="711"/>
                  </a:lnTo>
                  <a:lnTo>
                    <a:pt x="153" y="715"/>
                  </a:lnTo>
                  <a:lnTo>
                    <a:pt x="147" y="719"/>
                  </a:lnTo>
                  <a:lnTo>
                    <a:pt x="141" y="724"/>
                  </a:lnTo>
                  <a:lnTo>
                    <a:pt x="139" y="725"/>
                  </a:lnTo>
                  <a:lnTo>
                    <a:pt x="135" y="726"/>
                  </a:lnTo>
                  <a:lnTo>
                    <a:pt x="133" y="726"/>
                  </a:lnTo>
                  <a:lnTo>
                    <a:pt x="130" y="725"/>
                  </a:lnTo>
                  <a:lnTo>
                    <a:pt x="127" y="722"/>
                  </a:lnTo>
                  <a:lnTo>
                    <a:pt x="124" y="716"/>
                  </a:lnTo>
                  <a:lnTo>
                    <a:pt x="120" y="699"/>
                  </a:lnTo>
                  <a:lnTo>
                    <a:pt x="116" y="681"/>
                  </a:lnTo>
                  <a:lnTo>
                    <a:pt x="115" y="679"/>
                  </a:lnTo>
                  <a:lnTo>
                    <a:pt x="113" y="677"/>
                  </a:lnTo>
                  <a:lnTo>
                    <a:pt x="109" y="675"/>
                  </a:lnTo>
                  <a:lnTo>
                    <a:pt x="105" y="674"/>
                  </a:lnTo>
                  <a:lnTo>
                    <a:pt x="95" y="674"/>
                  </a:lnTo>
                  <a:lnTo>
                    <a:pt x="82" y="674"/>
                  </a:lnTo>
                  <a:lnTo>
                    <a:pt x="67" y="675"/>
                  </a:lnTo>
                  <a:lnTo>
                    <a:pt x="54" y="675"/>
                  </a:lnTo>
                  <a:lnTo>
                    <a:pt x="42" y="674"/>
                  </a:lnTo>
                  <a:lnTo>
                    <a:pt x="32" y="672"/>
                  </a:lnTo>
                  <a:lnTo>
                    <a:pt x="25" y="667"/>
                  </a:lnTo>
                  <a:lnTo>
                    <a:pt x="19" y="661"/>
                  </a:lnTo>
                  <a:lnTo>
                    <a:pt x="14" y="653"/>
                  </a:lnTo>
                  <a:lnTo>
                    <a:pt x="10" y="644"/>
                  </a:lnTo>
                  <a:lnTo>
                    <a:pt x="8" y="635"/>
                  </a:lnTo>
                  <a:lnTo>
                    <a:pt x="6" y="625"/>
                  </a:lnTo>
                  <a:lnTo>
                    <a:pt x="4" y="615"/>
                  </a:lnTo>
                  <a:lnTo>
                    <a:pt x="4" y="605"/>
                  </a:lnTo>
                  <a:lnTo>
                    <a:pt x="3" y="591"/>
                  </a:lnTo>
                  <a:lnTo>
                    <a:pt x="3" y="578"/>
                  </a:lnTo>
                  <a:lnTo>
                    <a:pt x="2" y="565"/>
                  </a:lnTo>
                  <a:lnTo>
                    <a:pt x="1" y="554"/>
                  </a:lnTo>
                  <a:lnTo>
                    <a:pt x="0" y="545"/>
                  </a:lnTo>
                  <a:lnTo>
                    <a:pt x="0" y="539"/>
                  </a:lnTo>
                  <a:lnTo>
                    <a:pt x="1" y="536"/>
                  </a:lnTo>
                  <a:lnTo>
                    <a:pt x="3" y="534"/>
                  </a:lnTo>
                  <a:lnTo>
                    <a:pt x="6" y="533"/>
                  </a:lnTo>
                  <a:lnTo>
                    <a:pt x="10" y="533"/>
                  </a:lnTo>
                  <a:lnTo>
                    <a:pt x="20" y="532"/>
                  </a:lnTo>
                  <a:lnTo>
                    <a:pt x="31" y="532"/>
                  </a:lnTo>
                  <a:lnTo>
                    <a:pt x="34" y="530"/>
                  </a:lnTo>
                  <a:lnTo>
                    <a:pt x="38" y="529"/>
                  </a:lnTo>
                  <a:lnTo>
                    <a:pt x="41" y="528"/>
                  </a:lnTo>
                  <a:lnTo>
                    <a:pt x="44" y="524"/>
                  </a:lnTo>
                  <a:lnTo>
                    <a:pt x="45" y="518"/>
                  </a:lnTo>
                  <a:lnTo>
                    <a:pt x="45" y="509"/>
                  </a:lnTo>
                  <a:lnTo>
                    <a:pt x="44" y="498"/>
                  </a:lnTo>
                  <a:lnTo>
                    <a:pt x="42" y="486"/>
                  </a:lnTo>
                  <a:lnTo>
                    <a:pt x="38" y="459"/>
                  </a:lnTo>
                  <a:lnTo>
                    <a:pt x="33" y="431"/>
                  </a:lnTo>
                  <a:lnTo>
                    <a:pt x="29" y="394"/>
                  </a:lnTo>
                  <a:lnTo>
                    <a:pt x="26" y="357"/>
                  </a:lnTo>
                  <a:lnTo>
                    <a:pt x="21" y="324"/>
                  </a:lnTo>
                  <a:lnTo>
                    <a:pt x="16" y="297"/>
                  </a:lnTo>
                  <a:lnTo>
                    <a:pt x="16" y="290"/>
                  </a:lnTo>
                  <a:lnTo>
                    <a:pt x="16" y="284"/>
                  </a:lnTo>
                  <a:lnTo>
                    <a:pt x="17" y="281"/>
                  </a:lnTo>
                  <a:lnTo>
                    <a:pt x="19" y="278"/>
                  </a:lnTo>
                  <a:lnTo>
                    <a:pt x="20" y="277"/>
                  </a:lnTo>
                  <a:lnTo>
                    <a:pt x="22" y="275"/>
                  </a:lnTo>
                  <a:lnTo>
                    <a:pt x="23" y="271"/>
                  </a:lnTo>
                  <a:lnTo>
                    <a:pt x="23" y="268"/>
                  </a:lnTo>
                  <a:lnTo>
                    <a:pt x="25" y="265"/>
                  </a:lnTo>
                  <a:lnTo>
                    <a:pt x="26" y="261"/>
                  </a:lnTo>
                  <a:lnTo>
                    <a:pt x="29" y="259"/>
                  </a:lnTo>
                  <a:lnTo>
                    <a:pt x="36" y="258"/>
                  </a:lnTo>
                  <a:lnTo>
                    <a:pt x="41" y="259"/>
                  </a:lnTo>
                  <a:lnTo>
                    <a:pt x="45" y="262"/>
                  </a:lnTo>
                  <a:lnTo>
                    <a:pt x="47" y="265"/>
                  </a:lnTo>
                  <a:lnTo>
                    <a:pt x="51" y="271"/>
                  </a:lnTo>
                  <a:lnTo>
                    <a:pt x="52" y="275"/>
                  </a:lnTo>
                  <a:lnTo>
                    <a:pt x="54" y="276"/>
                  </a:lnTo>
                  <a:lnTo>
                    <a:pt x="57" y="278"/>
                  </a:lnTo>
                  <a:lnTo>
                    <a:pt x="58" y="278"/>
                  </a:lnTo>
                  <a:lnTo>
                    <a:pt x="64" y="280"/>
                  </a:lnTo>
                  <a:lnTo>
                    <a:pt x="70" y="278"/>
                  </a:lnTo>
                  <a:lnTo>
                    <a:pt x="80" y="276"/>
                  </a:lnTo>
                  <a:lnTo>
                    <a:pt x="94" y="274"/>
                  </a:lnTo>
                  <a:lnTo>
                    <a:pt x="101" y="272"/>
                  </a:lnTo>
                  <a:lnTo>
                    <a:pt x="108" y="270"/>
                  </a:lnTo>
                  <a:lnTo>
                    <a:pt x="114" y="268"/>
                  </a:lnTo>
                  <a:lnTo>
                    <a:pt x="117" y="265"/>
                  </a:lnTo>
                  <a:lnTo>
                    <a:pt x="121" y="262"/>
                  </a:lnTo>
                  <a:lnTo>
                    <a:pt x="123" y="257"/>
                  </a:lnTo>
                  <a:lnTo>
                    <a:pt x="126" y="252"/>
                  </a:lnTo>
                  <a:lnTo>
                    <a:pt x="128" y="247"/>
                  </a:lnTo>
                  <a:lnTo>
                    <a:pt x="130" y="236"/>
                  </a:lnTo>
                  <a:lnTo>
                    <a:pt x="130" y="225"/>
                  </a:lnTo>
                  <a:lnTo>
                    <a:pt x="129" y="213"/>
                  </a:lnTo>
                  <a:lnTo>
                    <a:pt x="128" y="200"/>
                  </a:lnTo>
                  <a:lnTo>
                    <a:pt x="126" y="188"/>
                  </a:lnTo>
                  <a:lnTo>
                    <a:pt x="126" y="180"/>
                  </a:lnTo>
                  <a:lnTo>
                    <a:pt x="126" y="177"/>
                  </a:lnTo>
                  <a:lnTo>
                    <a:pt x="127" y="175"/>
                  </a:lnTo>
                  <a:lnTo>
                    <a:pt x="129" y="174"/>
                  </a:lnTo>
                  <a:lnTo>
                    <a:pt x="132" y="171"/>
                  </a:lnTo>
                  <a:lnTo>
                    <a:pt x="138" y="169"/>
                  </a:lnTo>
                  <a:lnTo>
                    <a:pt x="141" y="168"/>
                  </a:lnTo>
                  <a:lnTo>
                    <a:pt x="142" y="167"/>
                  </a:lnTo>
                  <a:lnTo>
                    <a:pt x="141" y="165"/>
                  </a:lnTo>
                  <a:lnTo>
                    <a:pt x="138" y="162"/>
                  </a:lnTo>
                  <a:lnTo>
                    <a:pt x="134" y="160"/>
                  </a:lnTo>
                  <a:lnTo>
                    <a:pt x="124" y="154"/>
                  </a:lnTo>
                  <a:lnTo>
                    <a:pt x="116" y="149"/>
                  </a:lnTo>
                  <a:lnTo>
                    <a:pt x="114" y="146"/>
                  </a:lnTo>
                  <a:lnTo>
                    <a:pt x="111" y="144"/>
                  </a:lnTo>
                  <a:lnTo>
                    <a:pt x="110" y="142"/>
                  </a:lnTo>
                  <a:lnTo>
                    <a:pt x="110" y="138"/>
                  </a:lnTo>
                  <a:lnTo>
                    <a:pt x="110" y="133"/>
                  </a:lnTo>
                  <a:lnTo>
                    <a:pt x="110" y="131"/>
                  </a:lnTo>
                  <a:lnTo>
                    <a:pt x="114" y="123"/>
                  </a:lnTo>
                  <a:lnTo>
                    <a:pt x="121" y="104"/>
                  </a:lnTo>
                  <a:lnTo>
                    <a:pt x="122" y="97"/>
                  </a:lnTo>
                  <a:lnTo>
                    <a:pt x="122" y="91"/>
                  </a:lnTo>
                  <a:lnTo>
                    <a:pt x="122" y="85"/>
                  </a:lnTo>
                  <a:lnTo>
                    <a:pt x="121" y="79"/>
                  </a:lnTo>
                  <a:lnTo>
                    <a:pt x="120" y="70"/>
                  </a:lnTo>
                  <a:lnTo>
                    <a:pt x="119" y="67"/>
                  </a:lnTo>
                  <a:close/>
                </a:path>
              </a:pathLst>
            </a:custGeom>
            <a:grpFill/>
            <a:ln w="9525">
              <a:solidFill>
                <a:schemeClr val="bg1"/>
              </a:solidFill>
              <a:round/>
              <a:headEnd/>
              <a:tailEnd/>
            </a:ln>
          </p:spPr>
          <p:txBody>
            <a:bodyPr/>
            <a:lstStyle/>
            <a:p>
              <a:endParaRPr lang="zh-CN" altLang="en-US"/>
            </a:p>
          </p:txBody>
        </p:sp>
        <p:sp>
          <p:nvSpPr>
            <p:cNvPr id="43" name="北京">
              <a:extLst>
                <a:ext uri="{FF2B5EF4-FFF2-40B4-BE49-F238E27FC236}">
                  <a16:creationId xmlns:a16="http://schemas.microsoft.com/office/drawing/2014/main" xmlns="" id="{E9AF158B-F856-4B86-ABE7-61C2DF8DFD04}"/>
                </a:ext>
              </a:extLst>
            </p:cNvPr>
            <p:cNvSpPr>
              <a:spLocks/>
            </p:cNvSpPr>
            <p:nvPr/>
          </p:nvSpPr>
          <p:spPr bwMode="auto">
            <a:xfrm>
              <a:off x="6207201" y="3467281"/>
              <a:ext cx="171452" cy="190510"/>
            </a:xfrm>
            <a:custGeom>
              <a:avLst/>
              <a:gdLst>
                <a:gd name="T0" fmla="*/ 265 w 636"/>
                <a:gd name="T1" fmla="*/ 650 h 711"/>
                <a:gd name="T2" fmla="*/ 282 w 636"/>
                <a:gd name="T3" fmla="*/ 694 h 711"/>
                <a:gd name="T4" fmla="*/ 304 w 636"/>
                <a:gd name="T5" fmla="*/ 711 h 711"/>
                <a:gd name="T6" fmla="*/ 325 w 636"/>
                <a:gd name="T7" fmla="*/ 696 h 711"/>
                <a:gd name="T8" fmla="*/ 372 w 636"/>
                <a:gd name="T9" fmla="*/ 646 h 711"/>
                <a:gd name="T10" fmla="*/ 401 w 636"/>
                <a:gd name="T11" fmla="*/ 633 h 711"/>
                <a:gd name="T12" fmla="*/ 428 w 636"/>
                <a:gd name="T13" fmla="*/ 631 h 711"/>
                <a:gd name="T14" fmla="*/ 448 w 636"/>
                <a:gd name="T15" fmla="*/ 625 h 711"/>
                <a:gd name="T16" fmla="*/ 471 w 636"/>
                <a:gd name="T17" fmla="*/ 626 h 711"/>
                <a:gd name="T18" fmla="*/ 486 w 636"/>
                <a:gd name="T19" fmla="*/ 568 h 711"/>
                <a:gd name="T20" fmla="*/ 496 w 636"/>
                <a:gd name="T21" fmla="*/ 535 h 711"/>
                <a:gd name="T22" fmla="*/ 446 w 636"/>
                <a:gd name="T23" fmla="*/ 513 h 711"/>
                <a:gd name="T24" fmla="*/ 435 w 636"/>
                <a:gd name="T25" fmla="*/ 469 h 711"/>
                <a:gd name="T26" fmla="*/ 446 w 636"/>
                <a:gd name="T27" fmla="*/ 441 h 711"/>
                <a:gd name="T28" fmla="*/ 496 w 636"/>
                <a:gd name="T29" fmla="*/ 436 h 711"/>
                <a:gd name="T30" fmla="*/ 572 w 636"/>
                <a:gd name="T31" fmla="*/ 416 h 711"/>
                <a:gd name="T32" fmla="*/ 599 w 636"/>
                <a:gd name="T33" fmla="*/ 391 h 711"/>
                <a:gd name="T34" fmla="*/ 619 w 636"/>
                <a:gd name="T35" fmla="*/ 366 h 711"/>
                <a:gd name="T36" fmla="*/ 602 w 636"/>
                <a:gd name="T37" fmla="*/ 320 h 711"/>
                <a:gd name="T38" fmla="*/ 594 w 636"/>
                <a:gd name="T39" fmla="*/ 270 h 711"/>
                <a:gd name="T40" fmla="*/ 597 w 636"/>
                <a:gd name="T41" fmla="*/ 248 h 711"/>
                <a:gd name="T42" fmla="*/ 574 w 636"/>
                <a:gd name="T43" fmla="*/ 252 h 711"/>
                <a:gd name="T44" fmla="*/ 570 w 636"/>
                <a:gd name="T45" fmla="*/ 220 h 711"/>
                <a:gd name="T46" fmla="*/ 592 w 636"/>
                <a:gd name="T47" fmla="*/ 199 h 711"/>
                <a:gd name="T48" fmla="*/ 627 w 636"/>
                <a:gd name="T49" fmla="*/ 194 h 711"/>
                <a:gd name="T50" fmla="*/ 633 w 636"/>
                <a:gd name="T51" fmla="*/ 161 h 711"/>
                <a:gd name="T52" fmla="*/ 545 w 636"/>
                <a:gd name="T53" fmla="*/ 147 h 711"/>
                <a:gd name="T54" fmla="*/ 474 w 636"/>
                <a:gd name="T55" fmla="*/ 142 h 711"/>
                <a:gd name="T56" fmla="*/ 429 w 636"/>
                <a:gd name="T57" fmla="*/ 93 h 711"/>
                <a:gd name="T58" fmla="*/ 382 w 636"/>
                <a:gd name="T59" fmla="*/ 49 h 711"/>
                <a:gd name="T60" fmla="*/ 366 w 636"/>
                <a:gd name="T61" fmla="*/ 3 h 711"/>
                <a:gd name="T62" fmla="*/ 353 w 636"/>
                <a:gd name="T63" fmla="*/ 3 h 711"/>
                <a:gd name="T64" fmla="*/ 340 w 636"/>
                <a:gd name="T65" fmla="*/ 28 h 711"/>
                <a:gd name="T66" fmla="*/ 308 w 636"/>
                <a:gd name="T67" fmla="*/ 34 h 711"/>
                <a:gd name="T68" fmla="*/ 300 w 636"/>
                <a:gd name="T69" fmla="*/ 51 h 711"/>
                <a:gd name="T70" fmla="*/ 288 w 636"/>
                <a:gd name="T71" fmla="*/ 63 h 711"/>
                <a:gd name="T72" fmla="*/ 266 w 636"/>
                <a:gd name="T73" fmla="*/ 72 h 711"/>
                <a:gd name="T74" fmla="*/ 298 w 636"/>
                <a:gd name="T75" fmla="*/ 108 h 711"/>
                <a:gd name="T76" fmla="*/ 302 w 636"/>
                <a:gd name="T77" fmla="*/ 129 h 711"/>
                <a:gd name="T78" fmla="*/ 252 w 636"/>
                <a:gd name="T79" fmla="*/ 139 h 711"/>
                <a:gd name="T80" fmla="*/ 233 w 636"/>
                <a:gd name="T81" fmla="*/ 131 h 711"/>
                <a:gd name="T82" fmla="*/ 216 w 636"/>
                <a:gd name="T83" fmla="*/ 173 h 711"/>
                <a:gd name="T84" fmla="*/ 176 w 636"/>
                <a:gd name="T85" fmla="*/ 217 h 711"/>
                <a:gd name="T86" fmla="*/ 144 w 636"/>
                <a:gd name="T87" fmla="*/ 209 h 711"/>
                <a:gd name="T88" fmla="*/ 106 w 636"/>
                <a:gd name="T89" fmla="*/ 227 h 711"/>
                <a:gd name="T90" fmla="*/ 90 w 636"/>
                <a:gd name="T91" fmla="*/ 271 h 711"/>
                <a:gd name="T92" fmla="*/ 137 w 636"/>
                <a:gd name="T93" fmla="*/ 318 h 711"/>
                <a:gd name="T94" fmla="*/ 145 w 636"/>
                <a:gd name="T95" fmla="*/ 374 h 711"/>
                <a:gd name="T96" fmla="*/ 115 w 636"/>
                <a:gd name="T97" fmla="*/ 416 h 711"/>
                <a:gd name="T98" fmla="*/ 63 w 636"/>
                <a:gd name="T99" fmla="*/ 432 h 711"/>
                <a:gd name="T100" fmla="*/ 0 w 636"/>
                <a:gd name="T101" fmla="*/ 481 h 711"/>
                <a:gd name="T102" fmla="*/ 10 w 636"/>
                <a:gd name="T103" fmla="*/ 516 h 711"/>
                <a:gd name="T104" fmla="*/ 39 w 636"/>
                <a:gd name="T105" fmla="*/ 566 h 711"/>
                <a:gd name="T106" fmla="*/ 17 w 636"/>
                <a:gd name="T107" fmla="*/ 575 h 711"/>
                <a:gd name="T108" fmla="*/ 25 w 636"/>
                <a:gd name="T109" fmla="*/ 607 h 711"/>
                <a:gd name="T110" fmla="*/ 37 w 636"/>
                <a:gd name="T111" fmla="*/ 646 h 711"/>
                <a:gd name="T112" fmla="*/ 64 w 636"/>
                <a:gd name="T113" fmla="*/ 662 h 711"/>
                <a:gd name="T114" fmla="*/ 93 w 636"/>
                <a:gd name="T115" fmla="*/ 663 h 711"/>
                <a:gd name="T116" fmla="*/ 118 w 636"/>
                <a:gd name="T117" fmla="*/ 689 h 711"/>
                <a:gd name="T118" fmla="*/ 157 w 636"/>
                <a:gd name="T119" fmla="*/ 675 h 711"/>
                <a:gd name="T120" fmla="*/ 201 w 636"/>
                <a:gd name="T121" fmla="*/ 649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36" h="711">
                  <a:moveTo>
                    <a:pt x="237" y="646"/>
                  </a:moveTo>
                  <a:lnTo>
                    <a:pt x="245" y="646"/>
                  </a:lnTo>
                  <a:lnTo>
                    <a:pt x="252" y="646"/>
                  </a:lnTo>
                  <a:lnTo>
                    <a:pt x="257" y="646"/>
                  </a:lnTo>
                  <a:lnTo>
                    <a:pt x="262" y="648"/>
                  </a:lnTo>
                  <a:lnTo>
                    <a:pt x="265" y="650"/>
                  </a:lnTo>
                  <a:lnTo>
                    <a:pt x="268" y="655"/>
                  </a:lnTo>
                  <a:lnTo>
                    <a:pt x="270" y="659"/>
                  </a:lnTo>
                  <a:lnTo>
                    <a:pt x="272" y="668"/>
                  </a:lnTo>
                  <a:lnTo>
                    <a:pt x="275" y="678"/>
                  </a:lnTo>
                  <a:lnTo>
                    <a:pt x="279" y="689"/>
                  </a:lnTo>
                  <a:lnTo>
                    <a:pt x="282" y="694"/>
                  </a:lnTo>
                  <a:lnTo>
                    <a:pt x="285" y="699"/>
                  </a:lnTo>
                  <a:lnTo>
                    <a:pt x="289" y="703"/>
                  </a:lnTo>
                  <a:lnTo>
                    <a:pt x="291" y="706"/>
                  </a:lnTo>
                  <a:lnTo>
                    <a:pt x="296" y="708"/>
                  </a:lnTo>
                  <a:lnTo>
                    <a:pt x="300" y="709"/>
                  </a:lnTo>
                  <a:lnTo>
                    <a:pt x="304" y="711"/>
                  </a:lnTo>
                  <a:lnTo>
                    <a:pt x="308" y="711"/>
                  </a:lnTo>
                  <a:lnTo>
                    <a:pt x="312" y="711"/>
                  </a:lnTo>
                  <a:lnTo>
                    <a:pt x="315" y="708"/>
                  </a:lnTo>
                  <a:lnTo>
                    <a:pt x="319" y="707"/>
                  </a:lnTo>
                  <a:lnTo>
                    <a:pt x="321" y="703"/>
                  </a:lnTo>
                  <a:lnTo>
                    <a:pt x="325" y="696"/>
                  </a:lnTo>
                  <a:lnTo>
                    <a:pt x="331" y="689"/>
                  </a:lnTo>
                  <a:lnTo>
                    <a:pt x="337" y="681"/>
                  </a:lnTo>
                  <a:lnTo>
                    <a:pt x="344" y="675"/>
                  </a:lnTo>
                  <a:lnTo>
                    <a:pt x="354" y="664"/>
                  </a:lnTo>
                  <a:lnTo>
                    <a:pt x="364" y="655"/>
                  </a:lnTo>
                  <a:lnTo>
                    <a:pt x="372" y="646"/>
                  </a:lnTo>
                  <a:lnTo>
                    <a:pt x="379" y="639"/>
                  </a:lnTo>
                  <a:lnTo>
                    <a:pt x="383" y="637"/>
                  </a:lnTo>
                  <a:lnTo>
                    <a:pt x="386" y="635"/>
                  </a:lnTo>
                  <a:lnTo>
                    <a:pt x="390" y="633"/>
                  </a:lnTo>
                  <a:lnTo>
                    <a:pt x="394" y="633"/>
                  </a:lnTo>
                  <a:lnTo>
                    <a:pt x="401" y="633"/>
                  </a:lnTo>
                  <a:lnTo>
                    <a:pt x="409" y="636"/>
                  </a:lnTo>
                  <a:lnTo>
                    <a:pt x="413" y="637"/>
                  </a:lnTo>
                  <a:lnTo>
                    <a:pt x="416" y="637"/>
                  </a:lnTo>
                  <a:lnTo>
                    <a:pt x="420" y="636"/>
                  </a:lnTo>
                  <a:lnTo>
                    <a:pt x="422" y="636"/>
                  </a:lnTo>
                  <a:lnTo>
                    <a:pt x="428" y="631"/>
                  </a:lnTo>
                  <a:lnTo>
                    <a:pt x="434" y="625"/>
                  </a:lnTo>
                  <a:lnTo>
                    <a:pt x="436" y="623"/>
                  </a:lnTo>
                  <a:lnTo>
                    <a:pt x="439" y="621"/>
                  </a:lnTo>
                  <a:lnTo>
                    <a:pt x="441" y="621"/>
                  </a:lnTo>
                  <a:lnTo>
                    <a:pt x="444" y="621"/>
                  </a:lnTo>
                  <a:lnTo>
                    <a:pt x="448" y="625"/>
                  </a:lnTo>
                  <a:lnTo>
                    <a:pt x="453" y="631"/>
                  </a:lnTo>
                  <a:lnTo>
                    <a:pt x="457" y="632"/>
                  </a:lnTo>
                  <a:lnTo>
                    <a:pt x="460" y="633"/>
                  </a:lnTo>
                  <a:lnTo>
                    <a:pt x="464" y="632"/>
                  </a:lnTo>
                  <a:lnTo>
                    <a:pt x="467" y="630"/>
                  </a:lnTo>
                  <a:lnTo>
                    <a:pt x="471" y="626"/>
                  </a:lnTo>
                  <a:lnTo>
                    <a:pt x="474" y="621"/>
                  </a:lnTo>
                  <a:lnTo>
                    <a:pt x="477" y="615"/>
                  </a:lnTo>
                  <a:lnTo>
                    <a:pt x="478" y="608"/>
                  </a:lnTo>
                  <a:lnTo>
                    <a:pt x="479" y="593"/>
                  </a:lnTo>
                  <a:lnTo>
                    <a:pt x="482" y="580"/>
                  </a:lnTo>
                  <a:lnTo>
                    <a:pt x="486" y="568"/>
                  </a:lnTo>
                  <a:lnTo>
                    <a:pt x="492" y="556"/>
                  </a:lnTo>
                  <a:lnTo>
                    <a:pt x="499" y="547"/>
                  </a:lnTo>
                  <a:lnTo>
                    <a:pt x="503" y="542"/>
                  </a:lnTo>
                  <a:lnTo>
                    <a:pt x="503" y="539"/>
                  </a:lnTo>
                  <a:lnTo>
                    <a:pt x="501" y="537"/>
                  </a:lnTo>
                  <a:lnTo>
                    <a:pt x="496" y="535"/>
                  </a:lnTo>
                  <a:lnTo>
                    <a:pt x="489" y="532"/>
                  </a:lnTo>
                  <a:lnTo>
                    <a:pt x="478" y="528"/>
                  </a:lnTo>
                  <a:lnTo>
                    <a:pt x="467" y="524"/>
                  </a:lnTo>
                  <a:lnTo>
                    <a:pt x="458" y="519"/>
                  </a:lnTo>
                  <a:lnTo>
                    <a:pt x="449" y="516"/>
                  </a:lnTo>
                  <a:lnTo>
                    <a:pt x="446" y="513"/>
                  </a:lnTo>
                  <a:lnTo>
                    <a:pt x="442" y="509"/>
                  </a:lnTo>
                  <a:lnTo>
                    <a:pt x="440" y="504"/>
                  </a:lnTo>
                  <a:lnTo>
                    <a:pt x="438" y="499"/>
                  </a:lnTo>
                  <a:lnTo>
                    <a:pt x="435" y="488"/>
                  </a:lnTo>
                  <a:lnTo>
                    <a:pt x="435" y="479"/>
                  </a:lnTo>
                  <a:lnTo>
                    <a:pt x="435" y="469"/>
                  </a:lnTo>
                  <a:lnTo>
                    <a:pt x="434" y="460"/>
                  </a:lnTo>
                  <a:lnTo>
                    <a:pt x="434" y="455"/>
                  </a:lnTo>
                  <a:lnTo>
                    <a:pt x="435" y="450"/>
                  </a:lnTo>
                  <a:lnTo>
                    <a:pt x="436" y="447"/>
                  </a:lnTo>
                  <a:lnTo>
                    <a:pt x="440" y="444"/>
                  </a:lnTo>
                  <a:lnTo>
                    <a:pt x="446" y="441"/>
                  </a:lnTo>
                  <a:lnTo>
                    <a:pt x="454" y="436"/>
                  </a:lnTo>
                  <a:lnTo>
                    <a:pt x="460" y="435"/>
                  </a:lnTo>
                  <a:lnTo>
                    <a:pt x="465" y="434"/>
                  </a:lnTo>
                  <a:lnTo>
                    <a:pt x="472" y="434"/>
                  </a:lnTo>
                  <a:lnTo>
                    <a:pt x="480" y="435"/>
                  </a:lnTo>
                  <a:lnTo>
                    <a:pt x="496" y="436"/>
                  </a:lnTo>
                  <a:lnTo>
                    <a:pt x="510" y="435"/>
                  </a:lnTo>
                  <a:lnTo>
                    <a:pt x="523" y="432"/>
                  </a:lnTo>
                  <a:lnTo>
                    <a:pt x="534" y="428"/>
                  </a:lnTo>
                  <a:lnTo>
                    <a:pt x="546" y="423"/>
                  </a:lnTo>
                  <a:lnTo>
                    <a:pt x="559" y="419"/>
                  </a:lnTo>
                  <a:lnTo>
                    <a:pt x="572" y="416"/>
                  </a:lnTo>
                  <a:lnTo>
                    <a:pt x="583" y="410"/>
                  </a:lnTo>
                  <a:lnTo>
                    <a:pt x="589" y="404"/>
                  </a:lnTo>
                  <a:lnTo>
                    <a:pt x="592" y="397"/>
                  </a:lnTo>
                  <a:lnTo>
                    <a:pt x="593" y="394"/>
                  </a:lnTo>
                  <a:lnTo>
                    <a:pt x="596" y="392"/>
                  </a:lnTo>
                  <a:lnTo>
                    <a:pt x="599" y="391"/>
                  </a:lnTo>
                  <a:lnTo>
                    <a:pt x="604" y="390"/>
                  </a:lnTo>
                  <a:lnTo>
                    <a:pt x="612" y="388"/>
                  </a:lnTo>
                  <a:lnTo>
                    <a:pt x="617" y="386"/>
                  </a:lnTo>
                  <a:lnTo>
                    <a:pt x="619" y="381"/>
                  </a:lnTo>
                  <a:lnTo>
                    <a:pt x="619" y="374"/>
                  </a:lnTo>
                  <a:lnTo>
                    <a:pt x="619" y="366"/>
                  </a:lnTo>
                  <a:lnTo>
                    <a:pt x="619" y="358"/>
                  </a:lnTo>
                  <a:lnTo>
                    <a:pt x="617" y="348"/>
                  </a:lnTo>
                  <a:lnTo>
                    <a:pt x="615" y="341"/>
                  </a:lnTo>
                  <a:lnTo>
                    <a:pt x="614" y="334"/>
                  </a:lnTo>
                  <a:lnTo>
                    <a:pt x="611" y="330"/>
                  </a:lnTo>
                  <a:lnTo>
                    <a:pt x="602" y="320"/>
                  </a:lnTo>
                  <a:lnTo>
                    <a:pt x="592" y="306"/>
                  </a:lnTo>
                  <a:lnTo>
                    <a:pt x="589" y="299"/>
                  </a:lnTo>
                  <a:lnTo>
                    <a:pt x="586" y="293"/>
                  </a:lnTo>
                  <a:lnTo>
                    <a:pt x="584" y="287"/>
                  </a:lnTo>
                  <a:lnTo>
                    <a:pt x="583" y="281"/>
                  </a:lnTo>
                  <a:lnTo>
                    <a:pt x="594" y="270"/>
                  </a:lnTo>
                  <a:lnTo>
                    <a:pt x="606" y="260"/>
                  </a:lnTo>
                  <a:lnTo>
                    <a:pt x="606" y="257"/>
                  </a:lnTo>
                  <a:lnTo>
                    <a:pt x="605" y="254"/>
                  </a:lnTo>
                  <a:lnTo>
                    <a:pt x="603" y="252"/>
                  </a:lnTo>
                  <a:lnTo>
                    <a:pt x="600" y="249"/>
                  </a:lnTo>
                  <a:lnTo>
                    <a:pt x="597" y="248"/>
                  </a:lnTo>
                  <a:lnTo>
                    <a:pt x="593" y="248"/>
                  </a:lnTo>
                  <a:lnTo>
                    <a:pt x="589" y="249"/>
                  </a:lnTo>
                  <a:lnTo>
                    <a:pt x="585" y="252"/>
                  </a:lnTo>
                  <a:lnTo>
                    <a:pt x="580" y="253"/>
                  </a:lnTo>
                  <a:lnTo>
                    <a:pt x="577" y="253"/>
                  </a:lnTo>
                  <a:lnTo>
                    <a:pt x="574" y="252"/>
                  </a:lnTo>
                  <a:lnTo>
                    <a:pt x="572" y="248"/>
                  </a:lnTo>
                  <a:lnTo>
                    <a:pt x="570" y="245"/>
                  </a:lnTo>
                  <a:lnTo>
                    <a:pt x="568" y="239"/>
                  </a:lnTo>
                  <a:lnTo>
                    <a:pt x="568" y="233"/>
                  </a:lnTo>
                  <a:lnTo>
                    <a:pt x="568" y="227"/>
                  </a:lnTo>
                  <a:lnTo>
                    <a:pt x="570" y="220"/>
                  </a:lnTo>
                  <a:lnTo>
                    <a:pt x="573" y="215"/>
                  </a:lnTo>
                  <a:lnTo>
                    <a:pt x="575" y="210"/>
                  </a:lnTo>
                  <a:lnTo>
                    <a:pt x="579" y="205"/>
                  </a:lnTo>
                  <a:lnTo>
                    <a:pt x="584" y="203"/>
                  </a:lnTo>
                  <a:lnTo>
                    <a:pt x="589" y="201"/>
                  </a:lnTo>
                  <a:lnTo>
                    <a:pt x="592" y="199"/>
                  </a:lnTo>
                  <a:lnTo>
                    <a:pt x="597" y="198"/>
                  </a:lnTo>
                  <a:lnTo>
                    <a:pt x="606" y="198"/>
                  </a:lnTo>
                  <a:lnTo>
                    <a:pt x="615" y="198"/>
                  </a:lnTo>
                  <a:lnTo>
                    <a:pt x="619" y="197"/>
                  </a:lnTo>
                  <a:lnTo>
                    <a:pt x="623" y="196"/>
                  </a:lnTo>
                  <a:lnTo>
                    <a:pt x="627" y="194"/>
                  </a:lnTo>
                  <a:lnTo>
                    <a:pt x="629" y="191"/>
                  </a:lnTo>
                  <a:lnTo>
                    <a:pt x="633" y="184"/>
                  </a:lnTo>
                  <a:lnTo>
                    <a:pt x="635" y="177"/>
                  </a:lnTo>
                  <a:lnTo>
                    <a:pt x="636" y="171"/>
                  </a:lnTo>
                  <a:lnTo>
                    <a:pt x="635" y="165"/>
                  </a:lnTo>
                  <a:lnTo>
                    <a:pt x="633" y="161"/>
                  </a:lnTo>
                  <a:lnTo>
                    <a:pt x="629" y="158"/>
                  </a:lnTo>
                  <a:lnTo>
                    <a:pt x="623" y="154"/>
                  </a:lnTo>
                  <a:lnTo>
                    <a:pt x="615" y="152"/>
                  </a:lnTo>
                  <a:lnTo>
                    <a:pt x="592" y="148"/>
                  </a:lnTo>
                  <a:lnTo>
                    <a:pt x="567" y="147"/>
                  </a:lnTo>
                  <a:lnTo>
                    <a:pt x="545" y="147"/>
                  </a:lnTo>
                  <a:lnTo>
                    <a:pt x="530" y="147"/>
                  </a:lnTo>
                  <a:lnTo>
                    <a:pt x="518" y="150"/>
                  </a:lnTo>
                  <a:lnTo>
                    <a:pt x="508" y="151"/>
                  </a:lnTo>
                  <a:lnTo>
                    <a:pt x="498" y="150"/>
                  </a:lnTo>
                  <a:lnTo>
                    <a:pt x="486" y="147"/>
                  </a:lnTo>
                  <a:lnTo>
                    <a:pt x="474" y="142"/>
                  </a:lnTo>
                  <a:lnTo>
                    <a:pt x="464" y="135"/>
                  </a:lnTo>
                  <a:lnTo>
                    <a:pt x="454" y="127"/>
                  </a:lnTo>
                  <a:lnTo>
                    <a:pt x="448" y="117"/>
                  </a:lnTo>
                  <a:lnTo>
                    <a:pt x="442" y="109"/>
                  </a:lnTo>
                  <a:lnTo>
                    <a:pt x="436" y="101"/>
                  </a:lnTo>
                  <a:lnTo>
                    <a:pt x="429" y="93"/>
                  </a:lnTo>
                  <a:lnTo>
                    <a:pt x="422" y="87"/>
                  </a:lnTo>
                  <a:lnTo>
                    <a:pt x="413" y="79"/>
                  </a:lnTo>
                  <a:lnTo>
                    <a:pt x="404" y="73"/>
                  </a:lnTo>
                  <a:lnTo>
                    <a:pt x="396" y="66"/>
                  </a:lnTo>
                  <a:lnTo>
                    <a:pt x="388" y="58"/>
                  </a:lnTo>
                  <a:lnTo>
                    <a:pt x="382" y="49"/>
                  </a:lnTo>
                  <a:lnTo>
                    <a:pt x="377" y="40"/>
                  </a:lnTo>
                  <a:lnTo>
                    <a:pt x="373" y="31"/>
                  </a:lnTo>
                  <a:lnTo>
                    <a:pt x="371" y="21"/>
                  </a:lnTo>
                  <a:lnTo>
                    <a:pt x="370" y="13"/>
                  </a:lnTo>
                  <a:lnTo>
                    <a:pt x="367" y="6"/>
                  </a:lnTo>
                  <a:lnTo>
                    <a:pt x="366" y="3"/>
                  </a:lnTo>
                  <a:lnTo>
                    <a:pt x="364" y="1"/>
                  </a:lnTo>
                  <a:lnTo>
                    <a:pt x="361" y="0"/>
                  </a:lnTo>
                  <a:lnTo>
                    <a:pt x="359" y="0"/>
                  </a:lnTo>
                  <a:lnTo>
                    <a:pt x="357" y="0"/>
                  </a:lnTo>
                  <a:lnTo>
                    <a:pt x="354" y="1"/>
                  </a:lnTo>
                  <a:lnTo>
                    <a:pt x="353" y="3"/>
                  </a:lnTo>
                  <a:lnTo>
                    <a:pt x="352" y="6"/>
                  </a:lnTo>
                  <a:lnTo>
                    <a:pt x="350" y="10"/>
                  </a:lnTo>
                  <a:lnTo>
                    <a:pt x="348" y="16"/>
                  </a:lnTo>
                  <a:lnTo>
                    <a:pt x="346" y="22"/>
                  </a:lnTo>
                  <a:lnTo>
                    <a:pt x="342" y="27"/>
                  </a:lnTo>
                  <a:lnTo>
                    <a:pt x="340" y="28"/>
                  </a:lnTo>
                  <a:lnTo>
                    <a:pt x="337" y="30"/>
                  </a:lnTo>
                  <a:lnTo>
                    <a:pt x="332" y="31"/>
                  </a:lnTo>
                  <a:lnTo>
                    <a:pt x="325" y="31"/>
                  </a:lnTo>
                  <a:lnTo>
                    <a:pt x="318" y="32"/>
                  </a:lnTo>
                  <a:lnTo>
                    <a:pt x="313" y="32"/>
                  </a:lnTo>
                  <a:lnTo>
                    <a:pt x="308" y="34"/>
                  </a:lnTo>
                  <a:lnTo>
                    <a:pt x="304" y="35"/>
                  </a:lnTo>
                  <a:lnTo>
                    <a:pt x="303" y="38"/>
                  </a:lnTo>
                  <a:lnTo>
                    <a:pt x="301" y="40"/>
                  </a:lnTo>
                  <a:lnTo>
                    <a:pt x="301" y="44"/>
                  </a:lnTo>
                  <a:lnTo>
                    <a:pt x="301" y="47"/>
                  </a:lnTo>
                  <a:lnTo>
                    <a:pt x="300" y="51"/>
                  </a:lnTo>
                  <a:lnTo>
                    <a:pt x="300" y="53"/>
                  </a:lnTo>
                  <a:lnTo>
                    <a:pt x="297" y="57"/>
                  </a:lnTo>
                  <a:lnTo>
                    <a:pt x="296" y="59"/>
                  </a:lnTo>
                  <a:lnTo>
                    <a:pt x="294" y="62"/>
                  </a:lnTo>
                  <a:lnTo>
                    <a:pt x="290" y="63"/>
                  </a:lnTo>
                  <a:lnTo>
                    <a:pt x="288" y="63"/>
                  </a:lnTo>
                  <a:lnTo>
                    <a:pt x="284" y="63"/>
                  </a:lnTo>
                  <a:lnTo>
                    <a:pt x="276" y="63"/>
                  </a:lnTo>
                  <a:lnTo>
                    <a:pt x="270" y="65"/>
                  </a:lnTo>
                  <a:lnTo>
                    <a:pt x="269" y="68"/>
                  </a:lnTo>
                  <a:lnTo>
                    <a:pt x="266" y="70"/>
                  </a:lnTo>
                  <a:lnTo>
                    <a:pt x="266" y="72"/>
                  </a:lnTo>
                  <a:lnTo>
                    <a:pt x="268" y="76"/>
                  </a:lnTo>
                  <a:lnTo>
                    <a:pt x="272" y="84"/>
                  </a:lnTo>
                  <a:lnTo>
                    <a:pt x="279" y="93"/>
                  </a:lnTo>
                  <a:lnTo>
                    <a:pt x="287" y="101"/>
                  </a:lnTo>
                  <a:lnTo>
                    <a:pt x="295" y="106"/>
                  </a:lnTo>
                  <a:lnTo>
                    <a:pt x="298" y="108"/>
                  </a:lnTo>
                  <a:lnTo>
                    <a:pt x="301" y="112"/>
                  </a:lnTo>
                  <a:lnTo>
                    <a:pt x="303" y="116"/>
                  </a:lnTo>
                  <a:lnTo>
                    <a:pt x="304" y="120"/>
                  </a:lnTo>
                  <a:lnTo>
                    <a:pt x="306" y="123"/>
                  </a:lnTo>
                  <a:lnTo>
                    <a:pt x="304" y="127"/>
                  </a:lnTo>
                  <a:lnTo>
                    <a:pt x="302" y="129"/>
                  </a:lnTo>
                  <a:lnTo>
                    <a:pt x="300" y="131"/>
                  </a:lnTo>
                  <a:lnTo>
                    <a:pt x="282" y="132"/>
                  </a:lnTo>
                  <a:lnTo>
                    <a:pt x="268" y="136"/>
                  </a:lnTo>
                  <a:lnTo>
                    <a:pt x="262" y="138"/>
                  </a:lnTo>
                  <a:lnTo>
                    <a:pt x="255" y="139"/>
                  </a:lnTo>
                  <a:lnTo>
                    <a:pt x="252" y="139"/>
                  </a:lnTo>
                  <a:lnTo>
                    <a:pt x="249" y="138"/>
                  </a:lnTo>
                  <a:lnTo>
                    <a:pt x="245" y="136"/>
                  </a:lnTo>
                  <a:lnTo>
                    <a:pt x="243" y="134"/>
                  </a:lnTo>
                  <a:lnTo>
                    <a:pt x="238" y="129"/>
                  </a:lnTo>
                  <a:lnTo>
                    <a:pt x="234" y="128"/>
                  </a:lnTo>
                  <a:lnTo>
                    <a:pt x="233" y="131"/>
                  </a:lnTo>
                  <a:lnTo>
                    <a:pt x="232" y="138"/>
                  </a:lnTo>
                  <a:lnTo>
                    <a:pt x="232" y="146"/>
                  </a:lnTo>
                  <a:lnTo>
                    <a:pt x="230" y="153"/>
                  </a:lnTo>
                  <a:lnTo>
                    <a:pt x="227" y="159"/>
                  </a:lnTo>
                  <a:lnTo>
                    <a:pt x="222" y="165"/>
                  </a:lnTo>
                  <a:lnTo>
                    <a:pt x="216" y="173"/>
                  </a:lnTo>
                  <a:lnTo>
                    <a:pt x="212" y="183"/>
                  </a:lnTo>
                  <a:lnTo>
                    <a:pt x="205" y="194"/>
                  </a:lnTo>
                  <a:lnTo>
                    <a:pt x="194" y="205"/>
                  </a:lnTo>
                  <a:lnTo>
                    <a:pt x="187" y="211"/>
                  </a:lnTo>
                  <a:lnTo>
                    <a:pt x="181" y="215"/>
                  </a:lnTo>
                  <a:lnTo>
                    <a:pt x="176" y="217"/>
                  </a:lnTo>
                  <a:lnTo>
                    <a:pt x="170" y="219"/>
                  </a:lnTo>
                  <a:lnTo>
                    <a:pt x="165" y="219"/>
                  </a:lnTo>
                  <a:lnTo>
                    <a:pt x="161" y="217"/>
                  </a:lnTo>
                  <a:lnTo>
                    <a:pt x="156" y="215"/>
                  </a:lnTo>
                  <a:lnTo>
                    <a:pt x="150" y="211"/>
                  </a:lnTo>
                  <a:lnTo>
                    <a:pt x="144" y="209"/>
                  </a:lnTo>
                  <a:lnTo>
                    <a:pt x="138" y="209"/>
                  </a:lnTo>
                  <a:lnTo>
                    <a:pt x="132" y="210"/>
                  </a:lnTo>
                  <a:lnTo>
                    <a:pt x="125" y="213"/>
                  </a:lnTo>
                  <a:lnTo>
                    <a:pt x="118" y="216"/>
                  </a:lnTo>
                  <a:lnTo>
                    <a:pt x="112" y="221"/>
                  </a:lnTo>
                  <a:lnTo>
                    <a:pt x="106" y="227"/>
                  </a:lnTo>
                  <a:lnTo>
                    <a:pt x="101" y="232"/>
                  </a:lnTo>
                  <a:lnTo>
                    <a:pt x="98" y="239"/>
                  </a:lnTo>
                  <a:lnTo>
                    <a:pt x="94" y="246"/>
                  </a:lnTo>
                  <a:lnTo>
                    <a:pt x="93" y="254"/>
                  </a:lnTo>
                  <a:lnTo>
                    <a:pt x="92" y="262"/>
                  </a:lnTo>
                  <a:lnTo>
                    <a:pt x="90" y="271"/>
                  </a:lnTo>
                  <a:lnTo>
                    <a:pt x="92" y="278"/>
                  </a:lnTo>
                  <a:lnTo>
                    <a:pt x="94" y="285"/>
                  </a:lnTo>
                  <a:lnTo>
                    <a:pt x="99" y="290"/>
                  </a:lnTo>
                  <a:lnTo>
                    <a:pt x="112" y="301"/>
                  </a:lnTo>
                  <a:lnTo>
                    <a:pt x="130" y="312"/>
                  </a:lnTo>
                  <a:lnTo>
                    <a:pt x="137" y="318"/>
                  </a:lnTo>
                  <a:lnTo>
                    <a:pt x="142" y="323"/>
                  </a:lnTo>
                  <a:lnTo>
                    <a:pt x="145" y="328"/>
                  </a:lnTo>
                  <a:lnTo>
                    <a:pt x="148" y="337"/>
                  </a:lnTo>
                  <a:lnTo>
                    <a:pt x="149" y="349"/>
                  </a:lnTo>
                  <a:lnTo>
                    <a:pt x="148" y="362"/>
                  </a:lnTo>
                  <a:lnTo>
                    <a:pt x="145" y="374"/>
                  </a:lnTo>
                  <a:lnTo>
                    <a:pt x="142" y="386"/>
                  </a:lnTo>
                  <a:lnTo>
                    <a:pt x="137" y="396"/>
                  </a:lnTo>
                  <a:lnTo>
                    <a:pt x="132" y="404"/>
                  </a:lnTo>
                  <a:lnTo>
                    <a:pt x="126" y="409"/>
                  </a:lnTo>
                  <a:lnTo>
                    <a:pt x="121" y="413"/>
                  </a:lnTo>
                  <a:lnTo>
                    <a:pt x="115" y="416"/>
                  </a:lnTo>
                  <a:lnTo>
                    <a:pt x="111" y="417"/>
                  </a:lnTo>
                  <a:lnTo>
                    <a:pt x="104" y="417"/>
                  </a:lnTo>
                  <a:lnTo>
                    <a:pt x="95" y="418"/>
                  </a:lnTo>
                  <a:lnTo>
                    <a:pt x="87" y="421"/>
                  </a:lnTo>
                  <a:lnTo>
                    <a:pt x="76" y="424"/>
                  </a:lnTo>
                  <a:lnTo>
                    <a:pt x="63" y="432"/>
                  </a:lnTo>
                  <a:lnTo>
                    <a:pt x="44" y="443"/>
                  </a:lnTo>
                  <a:lnTo>
                    <a:pt x="26" y="456"/>
                  </a:lnTo>
                  <a:lnTo>
                    <a:pt x="11" y="466"/>
                  </a:lnTo>
                  <a:lnTo>
                    <a:pt x="6" y="470"/>
                  </a:lnTo>
                  <a:lnTo>
                    <a:pt x="2" y="475"/>
                  </a:lnTo>
                  <a:lnTo>
                    <a:pt x="0" y="481"/>
                  </a:lnTo>
                  <a:lnTo>
                    <a:pt x="0" y="486"/>
                  </a:lnTo>
                  <a:lnTo>
                    <a:pt x="0" y="492"/>
                  </a:lnTo>
                  <a:lnTo>
                    <a:pt x="0" y="497"/>
                  </a:lnTo>
                  <a:lnTo>
                    <a:pt x="1" y="501"/>
                  </a:lnTo>
                  <a:lnTo>
                    <a:pt x="4" y="506"/>
                  </a:lnTo>
                  <a:lnTo>
                    <a:pt x="10" y="516"/>
                  </a:lnTo>
                  <a:lnTo>
                    <a:pt x="19" y="528"/>
                  </a:lnTo>
                  <a:lnTo>
                    <a:pt x="29" y="539"/>
                  </a:lnTo>
                  <a:lnTo>
                    <a:pt x="35" y="549"/>
                  </a:lnTo>
                  <a:lnTo>
                    <a:pt x="38" y="557"/>
                  </a:lnTo>
                  <a:lnTo>
                    <a:pt x="41" y="563"/>
                  </a:lnTo>
                  <a:lnTo>
                    <a:pt x="39" y="566"/>
                  </a:lnTo>
                  <a:lnTo>
                    <a:pt x="39" y="567"/>
                  </a:lnTo>
                  <a:lnTo>
                    <a:pt x="37" y="569"/>
                  </a:lnTo>
                  <a:lnTo>
                    <a:pt x="33" y="569"/>
                  </a:lnTo>
                  <a:lnTo>
                    <a:pt x="25" y="570"/>
                  </a:lnTo>
                  <a:lnTo>
                    <a:pt x="19" y="574"/>
                  </a:lnTo>
                  <a:lnTo>
                    <a:pt x="17" y="575"/>
                  </a:lnTo>
                  <a:lnTo>
                    <a:pt x="14" y="577"/>
                  </a:lnTo>
                  <a:lnTo>
                    <a:pt x="13" y="581"/>
                  </a:lnTo>
                  <a:lnTo>
                    <a:pt x="13" y="585"/>
                  </a:lnTo>
                  <a:lnTo>
                    <a:pt x="17" y="593"/>
                  </a:lnTo>
                  <a:lnTo>
                    <a:pt x="22" y="602"/>
                  </a:lnTo>
                  <a:lnTo>
                    <a:pt x="25" y="607"/>
                  </a:lnTo>
                  <a:lnTo>
                    <a:pt x="29" y="611"/>
                  </a:lnTo>
                  <a:lnTo>
                    <a:pt x="30" y="615"/>
                  </a:lnTo>
                  <a:lnTo>
                    <a:pt x="31" y="620"/>
                  </a:lnTo>
                  <a:lnTo>
                    <a:pt x="33" y="631"/>
                  </a:lnTo>
                  <a:lnTo>
                    <a:pt x="35" y="642"/>
                  </a:lnTo>
                  <a:lnTo>
                    <a:pt x="37" y="646"/>
                  </a:lnTo>
                  <a:lnTo>
                    <a:pt x="39" y="651"/>
                  </a:lnTo>
                  <a:lnTo>
                    <a:pt x="42" y="655"/>
                  </a:lnTo>
                  <a:lnTo>
                    <a:pt x="45" y="658"/>
                  </a:lnTo>
                  <a:lnTo>
                    <a:pt x="50" y="659"/>
                  </a:lnTo>
                  <a:lnTo>
                    <a:pt x="57" y="661"/>
                  </a:lnTo>
                  <a:lnTo>
                    <a:pt x="64" y="662"/>
                  </a:lnTo>
                  <a:lnTo>
                    <a:pt x="71" y="662"/>
                  </a:lnTo>
                  <a:lnTo>
                    <a:pt x="79" y="661"/>
                  </a:lnTo>
                  <a:lnTo>
                    <a:pt x="86" y="659"/>
                  </a:lnTo>
                  <a:lnTo>
                    <a:pt x="88" y="661"/>
                  </a:lnTo>
                  <a:lnTo>
                    <a:pt x="90" y="662"/>
                  </a:lnTo>
                  <a:lnTo>
                    <a:pt x="93" y="663"/>
                  </a:lnTo>
                  <a:lnTo>
                    <a:pt x="95" y="667"/>
                  </a:lnTo>
                  <a:lnTo>
                    <a:pt x="99" y="671"/>
                  </a:lnTo>
                  <a:lnTo>
                    <a:pt x="102" y="677"/>
                  </a:lnTo>
                  <a:lnTo>
                    <a:pt x="107" y="682"/>
                  </a:lnTo>
                  <a:lnTo>
                    <a:pt x="112" y="687"/>
                  </a:lnTo>
                  <a:lnTo>
                    <a:pt x="118" y="689"/>
                  </a:lnTo>
                  <a:lnTo>
                    <a:pt x="123" y="689"/>
                  </a:lnTo>
                  <a:lnTo>
                    <a:pt x="128" y="689"/>
                  </a:lnTo>
                  <a:lnTo>
                    <a:pt x="134" y="688"/>
                  </a:lnTo>
                  <a:lnTo>
                    <a:pt x="144" y="683"/>
                  </a:lnTo>
                  <a:lnTo>
                    <a:pt x="150" y="680"/>
                  </a:lnTo>
                  <a:lnTo>
                    <a:pt x="157" y="675"/>
                  </a:lnTo>
                  <a:lnTo>
                    <a:pt x="163" y="669"/>
                  </a:lnTo>
                  <a:lnTo>
                    <a:pt x="171" y="663"/>
                  </a:lnTo>
                  <a:lnTo>
                    <a:pt x="180" y="657"/>
                  </a:lnTo>
                  <a:lnTo>
                    <a:pt x="187" y="654"/>
                  </a:lnTo>
                  <a:lnTo>
                    <a:pt x="194" y="650"/>
                  </a:lnTo>
                  <a:lnTo>
                    <a:pt x="201" y="649"/>
                  </a:lnTo>
                  <a:lnTo>
                    <a:pt x="213" y="648"/>
                  </a:lnTo>
                  <a:lnTo>
                    <a:pt x="225" y="646"/>
                  </a:lnTo>
                  <a:lnTo>
                    <a:pt x="237" y="646"/>
                  </a:lnTo>
                  <a:close/>
                </a:path>
              </a:pathLst>
            </a:custGeom>
            <a:grpFill/>
            <a:ln w="9525">
              <a:solidFill>
                <a:schemeClr val="bg1"/>
              </a:solidFill>
              <a:round/>
              <a:headEnd/>
              <a:tailEnd/>
            </a:ln>
          </p:spPr>
          <p:txBody>
            <a:bodyPr/>
            <a:lstStyle/>
            <a:p>
              <a:endParaRPr lang="zh-CN" altLang="en-US"/>
            </a:p>
          </p:txBody>
        </p:sp>
        <p:sp>
          <p:nvSpPr>
            <p:cNvPr id="44" name="河北">
              <a:extLst>
                <a:ext uri="{FF2B5EF4-FFF2-40B4-BE49-F238E27FC236}">
                  <a16:creationId xmlns:a16="http://schemas.microsoft.com/office/drawing/2014/main" xmlns="" id="{A9F857FC-2AF7-4258-A841-89BA9BDF4336}"/>
                </a:ext>
              </a:extLst>
            </p:cNvPr>
            <p:cNvSpPr>
              <a:spLocks noEditPoints="1"/>
            </p:cNvSpPr>
            <p:nvPr/>
          </p:nvSpPr>
          <p:spPr bwMode="auto">
            <a:xfrm>
              <a:off x="6054799" y="3286297"/>
              <a:ext cx="542932" cy="762040"/>
            </a:xfrm>
            <a:custGeom>
              <a:avLst/>
              <a:gdLst>
                <a:gd name="T0" fmla="*/ 1177 w 2047"/>
                <a:gd name="T1" fmla="*/ 2101 h 2907"/>
                <a:gd name="T2" fmla="*/ 917 w 2047"/>
                <a:gd name="T3" fmla="*/ 2293 h 2907"/>
                <a:gd name="T4" fmla="*/ 781 w 2047"/>
                <a:gd name="T5" fmla="*/ 2510 h 2907"/>
                <a:gd name="T6" fmla="*/ 635 w 2047"/>
                <a:gd name="T7" fmla="*/ 2788 h 2907"/>
                <a:gd name="T8" fmla="*/ 608 w 2047"/>
                <a:gd name="T9" fmla="*/ 2863 h 2907"/>
                <a:gd name="T10" fmla="*/ 320 w 2047"/>
                <a:gd name="T11" fmla="*/ 2852 h 2907"/>
                <a:gd name="T12" fmla="*/ 104 w 2047"/>
                <a:gd name="T13" fmla="*/ 2796 h 2907"/>
                <a:gd name="T14" fmla="*/ 33 w 2047"/>
                <a:gd name="T15" fmla="*/ 2646 h 2907"/>
                <a:gd name="T16" fmla="*/ 117 w 2047"/>
                <a:gd name="T17" fmla="*/ 2466 h 2907"/>
                <a:gd name="T18" fmla="*/ 165 w 2047"/>
                <a:gd name="T19" fmla="*/ 2214 h 2907"/>
                <a:gd name="T20" fmla="*/ 105 w 2047"/>
                <a:gd name="T21" fmla="*/ 2031 h 2907"/>
                <a:gd name="T22" fmla="*/ 0 w 2047"/>
                <a:gd name="T23" fmla="*/ 1928 h 2907"/>
                <a:gd name="T24" fmla="*/ 98 w 2047"/>
                <a:gd name="T25" fmla="*/ 1761 h 2907"/>
                <a:gd name="T26" fmla="*/ 174 w 2047"/>
                <a:gd name="T27" fmla="*/ 1620 h 2907"/>
                <a:gd name="T28" fmla="*/ 299 w 2047"/>
                <a:gd name="T29" fmla="*/ 1564 h 2907"/>
                <a:gd name="T30" fmla="*/ 269 w 2047"/>
                <a:gd name="T31" fmla="*/ 1321 h 2907"/>
                <a:gd name="T32" fmla="*/ 108 w 2047"/>
                <a:gd name="T33" fmla="*/ 1206 h 2907"/>
                <a:gd name="T34" fmla="*/ 184 w 2047"/>
                <a:gd name="T35" fmla="*/ 1121 h 2907"/>
                <a:gd name="T36" fmla="*/ 221 w 2047"/>
                <a:gd name="T37" fmla="*/ 1036 h 2907"/>
                <a:gd name="T38" fmla="*/ 66 w 2047"/>
                <a:gd name="T39" fmla="*/ 735 h 2907"/>
                <a:gd name="T40" fmla="*/ 74 w 2047"/>
                <a:gd name="T41" fmla="*/ 586 h 2907"/>
                <a:gd name="T42" fmla="*/ 193 w 2047"/>
                <a:gd name="T43" fmla="*/ 354 h 2907"/>
                <a:gd name="T44" fmla="*/ 357 w 2047"/>
                <a:gd name="T45" fmla="*/ 247 h 2907"/>
                <a:gd name="T46" fmla="*/ 382 w 2047"/>
                <a:gd name="T47" fmla="*/ 482 h 2907"/>
                <a:gd name="T48" fmla="*/ 532 w 2047"/>
                <a:gd name="T49" fmla="*/ 449 h 2907"/>
                <a:gd name="T50" fmla="*/ 718 w 2047"/>
                <a:gd name="T51" fmla="*/ 374 h 2907"/>
                <a:gd name="T52" fmla="*/ 857 w 2047"/>
                <a:gd name="T53" fmla="*/ 311 h 2907"/>
                <a:gd name="T54" fmla="*/ 986 w 2047"/>
                <a:gd name="T55" fmla="*/ 214 h 2907"/>
                <a:gd name="T56" fmla="*/ 1058 w 2047"/>
                <a:gd name="T57" fmla="*/ 70 h 2907"/>
                <a:gd name="T58" fmla="*/ 1301 w 2047"/>
                <a:gd name="T59" fmla="*/ 12 h 2907"/>
                <a:gd name="T60" fmla="*/ 1397 w 2047"/>
                <a:gd name="T61" fmla="*/ 196 h 2907"/>
                <a:gd name="T62" fmla="*/ 1466 w 2047"/>
                <a:gd name="T63" fmla="*/ 341 h 2907"/>
                <a:gd name="T64" fmla="*/ 1475 w 2047"/>
                <a:gd name="T65" fmla="*/ 482 h 2907"/>
                <a:gd name="T66" fmla="*/ 1660 w 2047"/>
                <a:gd name="T67" fmla="*/ 518 h 2907"/>
                <a:gd name="T68" fmla="*/ 1700 w 2047"/>
                <a:gd name="T69" fmla="*/ 623 h 2907"/>
                <a:gd name="T70" fmla="*/ 1682 w 2047"/>
                <a:gd name="T71" fmla="*/ 752 h 2907"/>
                <a:gd name="T72" fmla="*/ 1863 w 2047"/>
                <a:gd name="T73" fmla="*/ 853 h 2907"/>
                <a:gd name="T74" fmla="*/ 2009 w 2047"/>
                <a:gd name="T75" fmla="*/ 1033 h 2907"/>
                <a:gd name="T76" fmla="*/ 1905 w 2047"/>
                <a:gd name="T77" fmla="*/ 1185 h 2907"/>
                <a:gd name="T78" fmla="*/ 1862 w 2047"/>
                <a:gd name="T79" fmla="*/ 1338 h 2907"/>
                <a:gd name="T80" fmla="*/ 1782 w 2047"/>
                <a:gd name="T81" fmla="*/ 1457 h 2907"/>
                <a:gd name="T82" fmla="*/ 1548 w 2047"/>
                <a:gd name="T83" fmla="*/ 1538 h 2907"/>
                <a:gd name="T84" fmla="*/ 1420 w 2047"/>
                <a:gd name="T85" fmla="*/ 1382 h 2907"/>
                <a:gd name="T86" fmla="*/ 1328 w 2047"/>
                <a:gd name="T87" fmla="*/ 1277 h 2907"/>
                <a:gd name="T88" fmla="*/ 1307 w 2047"/>
                <a:gd name="T89" fmla="*/ 1079 h 2907"/>
                <a:gd name="T90" fmla="*/ 1204 w 2047"/>
                <a:gd name="T91" fmla="*/ 957 h 2907"/>
                <a:gd name="T92" fmla="*/ 1233 w 2047"/>
                <a:gd name="T93" fmla="*/ 877 h 2907"/>
                <a:gd name="T94" fmla="*/ 968 w 2047"/>
                <a:gd name="T95" fmla="*/ 713 h 2907"/>
                <a:gd name="T96" fmla="*/ 888 w 2047"/>
                <a:gd name="T97" fmla="*/ 763 h 2907"/>
                <a:gd name="T98" fmla="*/ 831 w 2047"/>
                <a:gd name="T99" fmla="*/ 831 h 2907"/>
                <a:gd name="T100" fmla="*/ 690 w 2047"/>
                <a:gd name="T101" fmla="*/ 979 h 2907"/>
                <a:gd name="T102" fmla="*/ 597 w 2047"/>
                <a:gd name="T103" fmla="*/ 1192 h 2907"/>
                <a:gd name="T104" fmla="*/ 643 w 2047"/>
                <a:gd name="T105" fmla="*/ 1358 h 2907"/>
                <a:gd name="T106" fmla="*/ 843 w 2047"/>
                <a:gd name="T107" fmla="*/ 1346 h 2907"/>
                <a:gd name="T108" fmla="*/ 984 w 2047"/>
                <a:gd name="T109" fmla="*/ 1336 h 2907"/>
                <a:gd name="T110" fmla="*/ 1093 w 2047"/>
                <a:gd name="T111" fmla="*/ 1548 h 2907"/>
                <a:gd name="T112" fmla="*/ 1131 w 2047"/>
                <a:gd name="T113" fmla="*/ 1723 h 2907"/>
                <a:gd name="T114" fmla="*/ 1272 w 2047"/>
                <a:gd name="T115" fmla="*/ 1765 h 2907"/>
                <a:gd name="T116" fmla="*/ 1390 w 2047"/>
                <a:gd name="T117" fmla="*/ 1918 h 2907"/>
                <a:gd name="T118" fmla="*/ 1163 w 2047"/>
                <a:gd name="T119" fmla="*/ 1195 h 2907"/>
                <a:gd name="T120" fmla="*/ 1107 w 2047"/>
                <a:gd name="T121" fmla="*/ 1329 h 2907"/>
                <a:gd name="T122" fmla="*/ 1033 w 2047"/>
                <a:gd name="T123" fmla="*/ 1188 h 2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47" h="2907">
                  <a:moveTo>
                    <a:pt x="1422" y="1913"/>
                  </a:moveTo>
                  <a:lnTo>
                    <a:pt x="1422" y="1915"/>
                  </a:lnTo>
                  <a:lnTo>
                    <a:pt x="1421" y="1916"/>
                  </a:lnTo>
                  <a:lnTo>
                    <a:pt x="1422" y="1922"/>
                  </a:lnTo>
                  <a:lnTo>
                    <a:pt x="1421" y="1928"/>
                  </a:lnTo>
                  <a:lnTo>
                    <a:pt x="1421" y="1935"/>
                  </a:lnTo>
                  <a:lnTo>
                    <a:pt x="1418" y="1942"/>
                  </a:lnTo>
                  <a:lnTo>
                    <a:pt x="1416" y="1949"/>
                  </a:lnTo>
                  <a:lnTo>
                    <a:pt x="1411" y="1956"/>
                  </a:lnTo>
                  <a:lnTo>
                    <a:pt x="1405" y="1963"/>
                  </a:lnTo>
                  <a:lnTo>
                    <a:pt x="1397" y="1968"/>
                  </a:lnTo>
                  <a:lnTo>
                    <a:pt x="1384" y="1976"/>
                  </a:lnTo>
                  <a:lnTo>
                    <a:pt x="1371" y="1986"/>
                  </a:lnTo>
                  <a:lnTo>
                    <a:pt x="1360" y="1995"/>
                  </a:lnTo>
                  <a:lnTo>
                    <a:pt x="1352" y="2006"/>
                  </a:lnTo>
                  <a:lnTo>
                    <a:pt x="1345" y="2023"/>
                  </a:lnTo>
                  <a:lnTo>
                    <a:pt x="1339" y="2039"/>
                  </a:lnTo>
                  <a:lnTo>
                    <a:pt x="1333" y="2058"/>
                  </a:lnTo>
                  <a:lnTo>
                    <a:pt x="1327" y="2071"/>
                  </a:lnTo>
                  <a:lnTo>
                    <a:pt x="1322" y="2074"/>
                  </a:lnTo>
                  <a:lnTo>
                    <a:pt x="1316" y="2076"/>
                  </a:lnTo>
                  <a:lnTo>
                    <a:pt x="1309" y="2077"/>
                  </a:lnTo>
                  <a:lnTo>
                    <a:pt x="1301" y="2080"/>
                  </a:lnTo>
                  <a:lnTo>
                    <a:pt x="1288" y="2082"/>
                  </a:lnTo>
                  <a:lnTo>
                    <a:pt x="1270" y="2085"/>
                  </a:lnTo>
                  <a:lnTo>
                    <a:pt x="1251" y="2087"/>
                  </a:lnTo>
                  <a:lnTo>
                    <a:pt x="1234" y="2089"/>
                  </a:lnTo>
                  <a:lnTo>
                    <a:pt x="1220" y="2092"/>
                  </a:lnTo>
                  <a:lnTo>
                    <a:pt x="1204" y="2095"/>
                  </a:lnTo>
                  <a:lnTo>
                    <a:pt x="1190" y="2099"/>
                  </a:lnTo>
                  <a:lnTo>
                    <a:pt x="1177" y="2101"/>
                  </a:lnTo>
                  <a:lnTo>
                    <a:pt x="1149" y="2104"/>
                  </a:lnTo>
                  <a:lnTo>
                    <a:pt x="1126" y="2105"/>
                  </a:lnTo>
                  <a:lnTo>
                    <a:pt x="1116" y="2108"/>
                  </a:lnTo>
                  <a:lnTo>
                    <a:pt x="1107" y="2113"/>
                  </a:lnTo>
                  <a:lnTo>
                    <a:pt x="1102" y="2117"/>
                  </a:lnTo>
                  <a:lnTo>
                    <a:pt x="1099" y="2121"/>
                  </a:lnTo>
                  <a:lnTo>
                    <a:pt x="1094" y="2126"/>
                  </a:lnTo>
                  <a:lnTo>
                    <a:pt x="1090" y="2133"/>
                  </a:lnTo>
                  <a:lnTo>
                    <a:pt x="1076" y="2161"/>
                  </a:lnTo>
                  <a:lnTo>
                    <a:pt x="1063" y="2184"/>
                  </a:lnTo>
                  <a:lnTo>
                    <a:pt x="1056" y="2195"/>
                  </a:lnTo>
                  <a:lnTo>
                    <a:pt x="1049" y="2206"/>
                  </a:lnTo>
                  <a:lnTo>
                    <a:pt x="1039" y="2215"/>
                  </a:lnTo>
                  <a:lnTo>
                    <a:pt x="1030" y="2224"/>
                  </a:lnTo>
                  <a:lnTo>
                    <a:pt x="1011" y="2238"/>
                  </a:lnTo>
                  <a:lnTo>
                    <a:pt x="998" y="2249"/>
                  </a:lnTo>
                  <a:lnTo>
                    <a:pt x="990" y="2252"/>
                  </a:lnTo>
                  <a:lnTo>
                    <a:pt x="984" y="2253"/>
                  </a:lnTo>
                  <a:lnTo>
                    <a:pt x="977" y="2253"/>
                  </a:lnTo>
                  <a:lnTo>
                    <a:pt x="969" y="2250"/>
                  </a:lnTo>
                  <a:lnTo>
                    <a:pt x="961" y="2247"/>
                  </a:lnTo>
                  <a:lnTo>
                    <a:pt x="954" y="2245"/>
                  </a:lnTo>
                  <a:lnTo>
                    <a:pt x="948" y="2245"/>
                  </a:lnTo>
                  <a:lnTo>
                    <a:pt x="942" y="2246"/>
                  </a:lnTo>
                  <a:lnTo>
                    <a:pt x="936" y="2251"/>
                  </a:lnTo>
                  <a:lnTo>
                    <a:pt x="931" y="2257"/>
                  </a:lnTo>
                  <a:lnTo>
                    <a:pt x="926" y="2265"/>
                  </a:lnTo>
                  <a:lnTo>
                    <a:pt x="920" y="2277"/>
                  </a:lnTo>
                  <a:lnTo>
                    <a:pt x="918" y="2283"/>
                  </a:lnTo>
                  <a:lnTo>
                    <a:pt x="917" y="2288"/>
                  </a:lnTo>
                  <a:lnTo>
                    <a:pt x="917" y="2293"/>
                  </a:lnTo>
                  <a:lnTo>
                    <a:pt x="918" y="2297"/>
                  </a:lnTo>
                  <a:lnTo>
                    <a:pt x="920" y="2303"/>
                  </a:lnTo>
                  <a:lnTo>
                    <a:pt x="924" y="2308"/>
                  </a:lnTo>
                  <a:lnTo>
                    <a:pt x="926" y="2312"/>
                  </a:lnTo>
                  <a:lnTo>
                    <a:pt x="927" y="2315"/>
                  </a:lnTo>
                  <a:lnTo>
                    <a:pt x="927" y="2316"/>
                  </a:lnTo>
                  <a:lnTo>
                    <a:pt x="926" y="2319"/>
                  </a:lnTo>
                  <a:lnTo>
                    <a:pt x="924" y="2321"/>
                  </a:lnTo>
                  <a:lnTo>
                    <a:pt x="919" y="2323"/>
                  </a:lnTo>
                  <a:lnTo>
                    <a:pt x="914" y="2326"/>
                  </a:lnTo>
                  <a:lnTo>
                    <a:pt x="911" y="2328"/>
                  </a:lnTo>
                  <a:lnTo>
                    <a:pt x="906" y="2329"/>
                  </a:lnTo>
                  <a:lnTo>
                    <a:pt x="901" y="2329"/>
                  </a:lnTo>
                  <a:lnTo>
                    <a:pt x="894" y="2329"/>
                  </a:lnTo>
                  <a:lnTo>
                    <a:pt x="886" y="2328"/>
                  </a:lnTo>
                  <a:lnTo>
                    <a:pt x="879" y="2327"/>
                  </a:lnTo>
                  <a:lnTo>
                    <a:pt x="870" y="2328"/>
                  </a:lnTo>
                  <a:lnTo>
                    <a:pt x="867" y="2331"/>
                  </a:lnTo>
                  <a:lnTo>
                    <a:pt x="863" y="2333"/>
                  </a:lnTo>
                  <a:lnTo>
                    <a:pt x="858" y="2336"/>
                  </a:lnTo>
                  <a:lnTo>
                    <a:pt x="855" y="2341"/>
                  </a:lnTo>
                  <a:lnTo>
                    <a:pt x="847" y="2352"/>
                  </a:lnTo>
                  <a:lnTo>
                    <a:pt x="838" y="2366"/>
                  </a:lnTo>
                  <a:lnTo>
                    <a:pt x="829" y="2382"/>
                  </a:lnTo>
                  <a:lnTo>
                    <a:pt x="820" y="2401"/>
                  </a:lnTo>
                  <a:lnTo>
                    <a:pt x="812" y="2423"/>
                  </a:lnTo>
                  <a:lnTo>
                    <a:pt x="806" y="2446"/>
                  </a:lnTo>
                  <a:lnTo>
                    <a:pt x="800" y="2467"/>
                  </a:lnTo>
                  <a:lnTo>
                    <a:pt x="795" y="2486"/>
                  </a:lnTo>
                  <a:lnTo>
                    <a:pt x="788" y="2498"/>
                  </a:lnTo>
                  <a:lnTo>
                    <a:pt x="781" y="2510"/>
                  </a:lnTo>
                  <a:lnTo>
                    <a:pt x="775" y="2522"/>
                  </a:lnTo>
                  <a:lnTo>
                    <a:pt x="769" y="2533"/>
                  </a:lnTo>
                  <a:lnTo>
                    <a:pt x="765" y="2547"/>
                  </a:lnTo>
                  <a:lnTo>
                    <a:pt x="760" y="2560"/>
                  </a:lnTo>
                  <a:lnTo>
                    <a:pt x="757" y="2571"/>
                  </a:lnTo>
                  <a:lnTo>
                    <a:pt x="755" y="2578"/>
                  </a:lnTo>
                  <a:lnTo>
                    <a:pt x="743" y="2586"/>
                  </a:lnTo>
                  <a:lnTo>
                    <a:pt x="729" y="2594"/>
                  </a:lnTo>
                  <a:lnTo>
                    <a:pt x="712" y="2604"/>
                  </a:lnTo>
                  <a:lnTo>
                    <a:pt x="694" y="2613"/>
                  </a:lnTo>
                  <a:lnTo>
                    <a:pt x="691" y="2616"/>
                  </a:lnTo>
                  <a:lnTo>
                    <a:pt x="688" y="2619"/>
                  </a:lnTo>
                  <a:lnTo>
                    <a:pt x="686" y="2623"/>
                  </a:lnTo>
                  <a:lnTo>
                    <a:pt x="684" y="2627"/>
                  </a:lnTo>
                  <a:lnTo>
                    <a:pt x="680" y="2635"/>
                  </a:lnTo>
                  <a:lnTo>
                    <a:pt x="674" y="2642"/>
                  </a:lnTo>
                  <a:lnTo>
                    <a:pt x="668" y="2653"/>
                  </a:lnTo>
                  <a:lnTo>
                    <a:pt x="661" y="2662"/>
                  </a:lnTo>
                  <a:lnTo>
                    <a:pt x="653" y="2674"/>
                  </a:lnTo>
                  <a:lnTo>
                    <a:pt x="641" y="2692"/>
                  </a:lnTo>
                  <a:lnTo>
                    <a:pt x="635" y="2706"/>
                  </a:lnTo>
                  <a:lnTo>
                    <a:pt x="629" y="2723"/>
                  </a:lnTo>
                  <a:lnTo>
                    <a:pt x="625" y="2730"/>
                  </a:lnTo>
                  <a:lnTo>
                    <a:pt x="624" y="2736"/>
                  </a:lnTo>
                  <a:lnTo>
                    <a:pt x="623" y="2742"/>
                  </a:lnTo>
                  <a:lnTo>
                    <a:pt x="623" y="2745"/>
                  </a:lnTo>
                  <a:lnTo>
                    <a:pt x="625" y="2754"/>
                  </a:lnTo>
                  <a:lnTo>
                    <a:pt x="628" y="2763"/>
                  </a:lnTo>
                  <a:lnTo>
                    <a:pt x="630" y="2774"/>
                  </a:lnTo>
                  <a:lnTo>
                    <a:pt x="634" y="2785"/>
                  </a:lnTo>
                  <a:lnTo>
                    <a:pt x="635" y="2788"/>
                  </a:lnTo>
                  <a:lnTo>
                    <a:pt x="637" y="2791"/>
                  </a:lnTo>
                  <a:lnTo>
                    <a:pt x="641" y="2793"/>
                  </a:lnTo>
                  <a:lnTo>
                    <a:pt x="644" y="2794"/>
                  </a:lnTo>
                  <a:lnTo>
                    <a:pt x="653" y="2798"/>
                  </a:lnTo>
                  <a:lnTo>
                    <a:pt x="662" y="2801"/>
                  </a:lnTo>
                  <a:lnTo>
                    <a:pt x="668" y="2805"/>
                  </a:lnTo>
                  <a:lnTo>
                    <a:pt x="673" y="2810"/>
                  </a:lnTo>
                  <a:lnTo>
                    <a:pt x="678" y="2815"/>
                  </a:lnTo>
                  <a:lnTo>
                    <a:pt x="681" y="2820"/>
                  </a:lnTo>
                  <a:lnTo>
                    <a:pt x="687" y="2832"/>
                  </a:lnTo>
                  <a:lnTo>
                    <a:pt x="692" y="2843"/>
                  </a:lnTo>
                  <a:lnTo>
                    <a:pt x="697" y="2858"/>
                  </a:lnTo>
                  <a:lnTo>
                    <a:pt x="700" y="2869"/>
                  </a:lnTo>
                  <a:lnTo>
                    <a:pt x="700" y="2873"/>
                  </a:lnTo>
                  <a:lnTo>
                    <a:pt x="698" y="2875"/>
                  </a:lnTo>
                  <a:lnTo>
                    <a:pt x="694" y="2878"/>
                  </a:lnTo>
                  <a:lnTo>
                    <a:pt x="688" y="2882"/>
                  </a:lnTo>
                  <a:lnTo>
                    <a:pt x="678" y="2892"/>
                  </a:lnTo>
                  <a:lnTo>
                    <a:pt x="669" y="2899"/>
                  </a:lnTo>
                  <a:lnTo>
                    <a:pt x="665" y="2901"/>
                  </a:lnTo>
                  <a:lnTo>
                    <a:pt x="660" y="2903"/>
                  </a:lnTo>
                  <a:lnTo>
                    <a:pt x="655" y="2903"/>
                  </a:lnTo>
                  <a:lnTo>
                    <a:pt x="650" y="2903"/>
                  </a:lnTo>
                  <a:lnTo>
                    <a:pt x="647" y="2902"/>
                  </a:lnTo>
                  <a:lnTo>
                    <a:pt x="642" y="2900"/>
                  </a:lnTo>
                  <a:lnTo>
                    <a:pt x="639" y="2896"/>
                  </a:lnTo>
                  <a:lnTo>
                    <a:pt x="635" y="2893"/>
                  </a:lnTo>
                  <a:lnTo>
                    <a:pt x="628" y="2882"/>
                  </a:lnTo>
                  <a:lnTo>
                    <a:pt x="620" y="2871"/>
                  </a:lnTo>
                  <a:lnTo>
                    <a:pt x="614" y="2867"/>
                  </a:lnTo>
                  <a:lnTo>
                    <a:pt x="608" y="2863"/>
                  </a:lnTo>
                  <a:lnTo>
                    <a:pt x="600" y="2861"/>
                  </a:lnTo>
                  <a:lnTo>
                    <a:pt x="592" y="2861"/>
                  </a:lnTo>
                  <a:lnTo>
                    <a:pt x="584" y="2862"/>
                  </a:lnTo>
                  <a:lnTo>
                    <a:pt x="578" y="2864"/>
                  </a:lnTo>
                  <a:lnTo>
                    <a:pt x="571" y="2869"/>
                  </a:lnTo>
                  <a:lnTo>
                    <a:pt x="566" y="2875"/>
                  </a:lnTo>
                  <a:lnTo>
                    <a:pt x="558" y="2887"/>
                  </a:lnTo>
                  <a:lnTo>
                    <a:pt x="553" y="2898"/>
                  </a:lnTo>
                  <a:lnTo>
                    <a:pt x="551" y="2901"/>
                  </a:lnTo>
                  <a:lnTo>
                    <a:pt x="547" y="2903"/>
                  </a:lnTo>
                  <a:lnTo>
                    <a:pt x="542" y="2906"/>
                  </a:lnTo>
                  <a:lnTo>
                    <a:pt x="537" y="2907"/>
                  </a:lnTo>
                  <a:lnTo>
                    <a:pt x="533" y="2907"/>
                  </a:lnTo>
                  <a:lnTo>
                    <a:pt x="527" y="2906"/>
                  </a:lnTo>
                  <a:lnTo>
                    <a:pt x="521" y="2905"/>
                  </a:lnTo>
                  <a:lnTo>
                    <a:pt x="516" y="2902"/>
                  </a:lnTo>
                  <a:lnTo>
                    <a:pt x="509" y="2901"/>
                  </a:lnTo>
                  <a:lnTo>
                    <a:pt x="501" y="2899"/>
                  </a:lnTo>
                  <a:lnTo>
                    <a:pt x="491" y="2898"/>
                  </a:lnTo>
                  <a:lnTo>
                    <a:pt x="480" y="2896"/>
                  </a:lnTo>
                  <a:lnTo>
                    <a:pt x="457" y="2895"/>
                  </a:lnTo>
                  <a:lnTo>
                    <a:pt x="432" y="2896"/>
                  </a:lnTo>
                  <a:lnTo>
                    <a:pt x="410" y="2895"/>
                  </a:lnTo>
                  <a:lnTo>
                    <a:pt x="394" y="2894"/>
                  </a:lnTo>
                  <a:lnTo>
                    <a:pt x="387" y="2892"/>
                  </a:lnTo>
                  <a:lnTo>
                    <a:pt x="378" y="2888"/>
                  </a:lnTo>
                  <a:lnTo>
                    <a:pt x="370" y="2884"/>
                  </a:lnTo>
                  <a:lnTo>
                    <a:pt x="359" y="2878"/>
                  </a:lnTo>
                  <a:lnTo>
                    <a:pt x="346" y="2870"/>
                  </a:lnTo>
                  <a:lnTo>
                    <a:pt x="332" y="2862"/>
                  </a:lnTo>
                  <a:lnTo>
                    <a:pt x="320" y="2852"/>
                  </a:lnTo>
                  <a:lnTo>
                    <a:pt x="310" y="2846"/>
                  </a:lnTo>
                  <a:lnTo>
                    <a:pt x="306" y="2844"/>
                  </a:lnTo>
                  <a:lnTo>
                    <a:pt x="299" y="2844"/>
                  </a:lnTo>
                  <a:lnTo>
                    <a:pt x="291" y="2845"/>
                  </a:lnTo>
                  <a:lnTo>
                    <a:pt x="284" y="2846"/>
                  </a:lnTo>
                  <a:lnTo>
                    <a:pt x="281" y="2849"/>
                  </a:lnTo>
                  <a:lnTo>
                    <a:pt x="277" y="2854"/>
                  </a:lnTo>
                  <a:lnTo>
                    <a:pt x="272" y="2855"/>
                  </a:lnTo>
                  <a:lnTo>
                    <a:pt x="266" y="2855"/>
                  </a:lnTo>
                  <a:lnTo>
                    <a:pt x="259" y="2855"/>
                  </a:lnTo>
                  <a:lnTo>
                    <a:pt x="251" y="2855"/>
                  </a:lnTo>
                  <a:lnTo>
                    <a:pt x="243" y="2854"/>
                  </a:lnTo>
                  <a:lnTo>
                    <a:pt x="236" y="2852"/>
                  </a:lnTo>
                  <a:lnTo>
                    <a:pt x="228" y="2850"/>
                  </a:lnTo>
                  <a:lnTo>
                    <a:pt x="224" y="2848"/>
                  </a:lnTo>
                  <a:lnTo>
                    <a:pt x="211" y="2836"/>
                  </a:lnTo>
                  <a:lnTo>
                    <a:pt x="199" y="2823"/>
                  </a:lnTo>
                  <a:lnTo>
                    <a:pt x="184" y="2821"/>
                  </a:lnTo>
                  <a:lnTo>
                    <a:pt x="174" y="2818"/>
                  </a:lnTo>
                  <a:lnTo>
                    <a:pt x="165" y="2815"/>
                  </a:lnTo>
                  <a:lnTo>
                    <a:pt x="157" y="2814"/>
                  </a:lnTo>
                  <a:lnTo>
                    <a:pt x="148" y="2814"/>
                  </a:lnTo>
                  <a:lnTo>
                    <a:pt x="138" y="2815"/>
                  </a:lnTo>
                  <a:lnTo>
                    <a:pt x="127" y="2819"/>
                  </a:lnTo>
                  <a:lnTo>
                    <a:pt x="115" y="2820"/>
                  </a:lnTo>
                  <a:lnTo>
                    <a:pt x="108" y="2823"/>
                  </a:lnTo>
                  <a:lnTo>
                    <a:pt x="105" y="2823"/>
                  </a:lnTo>
                  <a:lnTo>
                    <a:pt x="104" y="2819"/>
                  </a:lnTo>
                  <a:lnTo>
                    <a:pt x="105" y="2811"/>
                  </a:lnTo>
                  <a:lnTo>
                    <a:pt x="105" y="2804"/>
                  </a:lnTo>
                  <a:lnTo>
                    <a:pt x="104" y="2796"/>
                  </a:lnTo>
                  <a:lnTo>
                    <a:pt x="102" y="2793"/>
                  </a:lnTo>
                  <a:lnTo>
                    <a:pt x="100" y="2789"/>
                  </a:lnTo>
                  <a:lnTo>
                    <a:pt x="96" y="2787"/>
                  </a:lnTo>
                  <a:lnTo>
                    <a:pt x="93" y="2785"/>
                  </a:lnTo>
                  <a:lnTo>
                    <a:pt x="79" y="2777"/>
                  </a:lnTo>
                  <a:lnTo>
                    <a:pt x="66" y="2770"/>
                  </a:lnTo>
                  <a:lnTo>
                    <a:pt x="60" y="2767"/>
                  </a:lnTo>
                  <a:lnTo>
                    <a:pt x="55" y="2763"/>
                  </a:lnTo>
                  <a:lnTo>
                    <a:pt x="50" y="2758"/>
                  </a:lnTo>
                  <a:lnTo>
                    <a:pt x="48" y="2752"/>
                  </a:lnTo>
                  <a:lnTo>
                    <a:pt x="48" y="2741"/>
                  </a:lnTo>
                  <a:lnTo>
                    <a:pt x="49" y="2728"/>
                  </a:lnTo>
                  <a:lnTo>
                    <a:pt x="49" y="2720"/>
                  </a:lnTo>
                  <a:lnTo>
                    <a:pt x="47" y="2714"/>
                  </a:lnTo>
                  <a:lnTo>
                    <a:pt x="44" y="2711"/>
                  </a:lnTo>
                  <a:lnTo>
                    <a:pt x="42" y="2709"/>
                  </a:lnTo>
                  <a:lnTo>
                    <a:pt x="38" y="2705"/>
                  </a:lnTo>
                  <a:lnTo>
                    <a:pt x="33" y="2703"/>
                  </a:lnTo>
                  <a:lnTo>
                    <a:pt x="25" y="2698"/>
                  </a:lnTo>
                  <a:lnTo>
                    <a:pt x="20" y="2693"/>
                  </a:lnTo>
                  <a:lnTo>
                    <a:pt x="17" y="2689"/>
                  </a:lnTo>
                  <a:lnTo>
                    <a:pt x="14" y="2686"/>
                  </a:lnTo>
                  <a:lnTo>
                    <a:pt x="13" y="2678"/>
                  </a:lnTo>
                  <a:lnTo>
                    <a:pt x="14" y="2668"/>
                  </a:lnTo>
                  <a:lnTo>
                    <a:pt x="13" y="2659"/>
                  </a:lnTo>
                  <a:lnTo>
                    <a:pt x="14" y="2653"/>
                  </a:lnTo>
                  <a:lnTo>
                    <a:pt x="16" y="2650"/>
                  </a:lnTo>
                  <a:lnTo>
                    <a:pt x="18" y="2648"/>
                  </a:lnTo>
                  <a:lnTo>
                    <a:pt x="22" y="2648"/>
                  </a:lnTo>
                  <a:lnTo>
                    <a:pt x="28" y="2647"/>
                  </a:lnTo>
                  <a:lnTo>
                    <a:pt x="33" y="2646"/>
                  </a:lnTo>
                  <a:lnTo>
                    <a:pt x="41" y="2644"/>
                  </a:lnTo>
                  <a:lnTo>
                    <a:pt x="47" y="2641"/>
                  </a:lnTo>
                  <a:lnTo>
                    <a:pt x="54" y="2637"/>
                  </a:lnTo>
                  <a:lnTo>
                    <a:pt x="58" y="2634"/>
                  </a:lnTo>
                  <a:lnTo>
                    <a:pt x="63" y="2629"/>
                  </a:lnTo>
                  <a:lnTo>
                    <a:pt x="68" y="2624"/>
                  </a:lnTo>
                  <a:lnTo>
                    <a:pt x="69" y="2619"/>
                  </a:lnTo>
                  <a:lnTo>
                    <a:pt x="71" y="2610"/>
                  </a:lnTo>
                  <a:lnTo>
                    <a:pt x="73" y="2600"/>
                  </a:lnTo>
                  <a:lnTo>
                    <a:pt x="75" y="2596"/>
                  </a:lnTo>
                  <a:lnTo>
                    <a:pt x="76" y="2593"/>
                  </a:lnTo>
                  <a:lnTo>
                    <a:pt x="80" y="2591"/>
                  </a:lnTo>
                  <a:lnTo>
                    <a:pt x="85" y="2591"/>
                  </a:lnTo>
                  <a:lnTo>
                    <a:pt x="89" y="2592"/>
                  </a:lnTo>
                  <a:lnTo>
                    <a:pt x="94" y="2591"/>
                  </a:lnTo>
                  <a:lnTo>
                    <a:pt x="98" y="2588"/>
                  </a:lnTo>
                  <a:lnTo>
                    <a:pt x="101" y="2586"/>
                  </a:lnTo>
                  <a:lnTo>
                    <a:pt x="102" y="2581"/>
                  </a:lnTo>
                  <a:lnTo>
                    <a:pt x="105" y="2577"/>
                  </a:lnTo>
                  <a:lnTo>
                    <a:pt x="106" y="2571"/>
                  </a:lnTo>
                  <a:lnTo>
                    <a:pt x="106" y="2564"/>
                  </a:lnTo>
                  <a:lnTo>
                    <a:pt x="105" y="2547"/>
                  </a:lnTo>
                  <a:lnTo>
                    <a:pt x="104" y="2530"/>
                  </a:lnTo>
                  <a:lnTo>
                    <a:pt x="102" y="2515"/>
                  </a:lnTo>
                  <a:lnTo>
                    <a:pt x="100" y="2503"/>
                  </a:lnTo>
                  <a:lnTo>
                    <a:pt x="100" y="2498"/>
                  </a:lnTo>
                  <a:lnTo>
                    <a:pt x="100" y="2493"/>
                  </a:lnTo>
                  <a:lnTo>
                    <a:pt x="101" y="2489"/>
                  </a:lnTo>
                  <a:lnTo>
                    <a:pt x="102" y="2484"/>
                  </a:lnTo>
                  <a:lnTo>
                    <a:pt x="108" y="2474"/>
                  </a:lnTo>
                  <a:lnTo>
                    <a:pt x="117" y="2466"/>
                  </a:lnTo>
                  <a:lnTo>
                    <a:pt x="125" y="2458"/>
                  </a:lnTo>
                  <a:lnTo>
                    <a:pt x="131" y="2448"/>
                  </a:lnTo>
                  <a:lnTo>
                    <a:pt x="137" y="2436"/>
                  </a:lnTo>
                  <a:lnTo>
                    <a:pt x="140" y="2422"/>
                  </a:lnTo>
                  <a:lnTo>
                    <a:pt x="143" y="2414"/>
                  </a:lnTo>
                  <a:lnTo>
                    <a:pt x="146" y="2405"/>
                  </a:lnTo>
                  <a:lnTo>
                    <a:pt x="150" y="2397"/>
                  </a:lnTo>
                  <a:lnTo>
                    <a:pt x="155" y="2389"/>
                  </a:lnTo>
                  <a:lnTo>
                    <a:pt x="165" y="2372"/>
                  </a:lnTo>
                  <a:lnTo>
                    <a:pt x="175" y="2358"/>
                  </a:lnTo>
                  <a:lnTo>
                    <a:pt x="184" y="2342"/>
                  </a:lnTo>
                  <a:lnTo>
                    <a:pt x="194" y="2326"/>
                  </a:lnTo>
                  <a:lnTo>
                    <a:pt x="201" y="2308"/>
                  </a:lnTo>
                  <a:lnTo>
                    <a:pt x="208" y="2291"/>
                  </a:lnTo>
                  <a:lnTo>
                    <a:pt x="215" y="2275"/>
                  </a:lnTo>
                  <a:lnTo>
                    <a:pt x="220" y="2260"/>
                  </a:lnTo>
                  <a:lnTo>
                    <a:pt x="222" y="2247"/>
                  </a:lnTo>
                  <a:lnTo>
                    <a:pt x="222" y="2237"/>
                  </a:lnTo>
                  <a:lnTo>
                    <a:pt x="222" y="2232"/>
                  </a:lnTo>
                  <a:lnTo>
                    <a:pt x="220" y="2228"/>
                  </a:lnTo>
                  <a:lnTo>
                    <a:pt x="218" y="2226"/>
                  </a:lnTo>
                  <a:lnTo>
                    <a:pt x="214" y="2224"/>
                  </a:lnTo>
                  <a:lnTo>
                    <a:pt x="211" y="2222"/>
                  </a:lnTo>
                  <a:lnTo>
                    <a:pt x="206" y="2221"/>
                  </a:lnTo>
                  <a:lnTo>
                    <a:pt x="200" y="2220"/>
                  </a:lnTo>
                  <a:lnTo>
                    <a:pt x="194" y="2220"/>
                  </a:lnTo>
                  <a:lnTo>
                    <a:pt x="181" y="2220"/>
                  </a:lnTo>
                  <a:lnTo>
                    <a:pt x="173" y="2219"/>
                  </a:lnTo>
                  <a:lnTo>
                    <a:pt x="169" y="2218"/>
                  </a:lnTo>
                  <a:lnTo>
                    <a:pt x="167" y="2216"/>
                  </a:lnTo>
                  <a:lnTo>
                    <a:pt x="165" y="2214"/>
                  </a:lnTo>
                  <a:lnTo>
                    <a:pt x="164" y="2210"/>
                  </a:lnTo>
                  <a:lnTo>
                    <a:pt x="165" y="2208"/>
                  </a:lnTo>
                  <a:lnTo>
                    <a:pt x="167" y="2206"/>
                  </a:lnTo>
                  <a:lnTo>
                    <a:pt x="173" y="2202"/>
                  </a:lnTo>
                  <a:lnTo>
                    <a:pt x="178" y="2200"/>
                  </a:lnTo>
                  <a:lnTo>
                    <a:pt x="183" y="2196"/>
                  </a:lnTo>
                  <a:lnTo>
                    <a:pt x="186" y="2194"/>
                  </a:lnTo>
                  <a:lnTo>
                    <a:pt x="186" y="2193"/>
                  </a:lnTo>
                  <a:lnTo>
                    <a:pt x="186" y="2190"/>
                  </a:lnTo>
                  <a:lnTo>
                    <a:pt x="184" y="2188"/>
                  </a:lnTo>
                  <a:lnTo>
                    <a:pt x="182" y="2187"/>
                  </a:lnTo>
                  <a:lnTo>
                    <a:pt x="171" y="2177"/>
                  </a:lnTo>
                  <a:lnTo>
                    <a:pt x="159" y="2169"/>
                  </a:lnTo>
                  <a:lnTo>
                    <a:pt x="154" y="2163"/>
                  </a:lnTo>
                  <a:lnTo>
                    <a:pt x="149" y="2157"/>
                  </a:lnTo>
                  <a:lnTo>
                    <a:pt x="143" y="2149"/>
                  </a:lnTo>
                  <a:lnTo>
                    <a:pt x="138" y="2139"/>
                  </a:lnTo>
                  <a:lnTo>
                    <a:pt x="131" y="2118"/>
                  </a:lnTo>
                  <a:lnTo>
                    <a:pt x="125" y="2098"/>
                  </a:lnTo>
                  <a:lnTo>
                    <a:pt x="123" y="2089"/>
                  </a:lnTo>
                  <a:lnTo>
                    <a:pt x="120" y="2081"/>
                  </a:lnTo>
                  <a:lnTo>
                    <a:pt x="117" y="2075"/>
                  </a:lnTo>
                  <a:lnTo>
                    <a:pt x="113" y="2069"/>
                  </a:lnTo>
                  <a:lnTo>
                    <a:pt x="107" y="2062"/>
                  </a:lnTo>
                  <a:lnTo>
                    <a:pt x="104" y="2054"/>
                  </a:lnTo>
                  <a:lnTo>
                    <a:pt x="102" y="2050"/>
                  </a:lnTo>
                  <a:lnTo>
                    <a:pt x="102" y="2046"/>
                  </a:lnTo>
                  <a:lnTo>
                    <a:pt x="102" y="2043"/>
                  </a:lnTo>
                  <a:lnTo>
                    <a:pt x="104" y="2038"/>
                  </a:lnTo>
                  <a:lnTo>
                    <a:pt x="105" y="2035"/>
                  </a:lnTo>
                  <a:lnTo>
                    <a:pt x="105" y="2031"/>
                  </a:lnTo>
                  <a:lnTo>
                    <a:pt x="105" y="2027"/>
                  </a:lnTo>
                  <a:lnTo>
                    <a:pt x="102" y="2026"/>
                  </a:lnTo>
                  <a:lnTo>
                    <a:pt x="100" y="2025"/>
                  </a:lnTo>
                  <a:lnTo>
                    <a:pt x="98" y="2025"/>
                  </a:lnTo>
                  <a:lnTo>
                    <a:pt x="94" y="2025"/>
                  </a:lnTo>
                  <a:lnTo>
                    <a:pt x="91" y="2027"/>
                  </a:lnTo>
                  <a:lnTo>
                    <a:pt x="83" y="2031"/>
                  </a:lnTo>
                  <a:lnTo>
                    <a:pt x="77" y="2032"/>
                  </a:lnTo>
                  <a:lnTo>
                    <a:pt x="75" y="2031"/>
                  </a:lnTo>
                  <a:lnTo>
                    <a:pt x="73" y="2030"/>
                  </a:lnTo>
                  <a:lnTo>
                    <a:pt x="70" y="2027"/>
                  </a:lnTo>
                  <a:lnTo>
                    <a:pt x="68" y="2025"/>
                  </a:lnTo>
                  <a:lnTo>
                    <a:pt x="66" y="2018"/>
                  </a:lnTo>
                  <a:lnTo>
                    <a:pt x="63" y="2013"/>
                  </a:lnTo>
                  <a:lnTo>
                    <a:pt x="61" y="2011"/>
                  </a:lnTo>
                  <a:lnTo>
                    <a:pt x="57" y="2010"/>
                  </a:lnTo>
                  <a:lnTo>
                    <a:pt x="52" y="2008"/>
                  </a:lnTo>
                  <a:lnTo>
                    <a:pt x="47" y="2008"/>
                  </a:lnTo>
                  <a:lnTo>
                    <a:pt x="38" y="2008"/>
                  </a:lnTo>
                  <a:lnTo>
                    <a:pt x="32" y="2007"/>
                  </a:lnTo>
                  <a:lnTo>
                    <a:pt x="26" y="2005"/>
                  </a:lnTo>
                  <a:lnTo>
                    <a:pt x="20" y="2001"/>
                  </a:lnTo>
                  <a:lnTo>
                    <a:pt x="17" y="1998"/>
                  </a:lnTo>
                  <a:lnTo>
                    <a:pt x="13" y="1993"/>
                  </a:lnTo>
                  <a:lnTo>
                    <a:pt x="11" y="1987"/>
                  </a:lnTo>
                  <a:lnTo>
                    <a:pt x="10" y="1980"/>
                  </a:lnTo>
                  <a:lnTo>
                    <a:pt x="7" y="1967"/>
                  </a:lnTo>
                  <a:lnTo>
                    <a:pt x="7" y="1954"/>
                  </a:lnTo>
                  <a:lnTo>
                    <a:pt x="5" y="1943"/>
                  </a:lnTo>
                  <a:lnTo>
                    <a:pt x="3" y="1934"/>
                  </a:lnTo>
                  <a:lnTo>
                    <a:pt x="0" y="1928"/>
                  </a:lnTo>
                  <a:lnTo>
                    <a:pt x="0" y="1923"/>
                  </a:lnTo>
                  <a:lnTo>
                    <a:pt x="1" y="1917"/>
                  </a:lnTo>
                  <a:lnTo>
                    <a:pt x="4" y="1911"/>
                  </a:lnTo>
                  <a:lnTo>
                    <a:pt x="7" y="1900"/>
                  </a:lnTo>
                  <a:lnTo>
                    <a:pt x="11" y="1891"/>
                  </a:lnTo>
                  <a:lnTo>
                    <a:pt x="11" y="1881"/>
                  </a:lnTo>
                  <a:lnTo>
                    <a:pt x="10" y="1869"/>
                  </a:lnTo>
                  <a:lnTo>
                    <a:pt x="10" y="1857"/>
                  </a:lnTo>
                  <a:lnTo>
                    <a:pt x="10" y="1847"/>
                  </a:lnTo>
                  <a:lnTo>
                    <a:pt x="11" y="1842"/>
                  </a:lnTo>
                  <a:lnTo>
                    <a:pt x="12" y="1837"/>
                  </a:lnTo>
                  <a:lnTo>
                    <a:pt x="13" y="1833"/>
                  </a:lnTo>
                  <a:lnTo>
                    <a:pt x="16" y="1828"/>
                  </a:lnTo>
                  <a:lnTo>
                    <a:pt x="19" y="1824"/>
                  </a:lnTo>
                  <a:lnTo>
                    <a:pt x="23" y="1821"/>
                  </a:lnTo>
                  <a:lnTo>
                    <a:pt x="28" y="1819"/>
                  </a:lnTo>
                  <a:lnTo>
                    <a:pt x="32" y="1818"/>
                  </a:lnTo>
                  <a:lnTo>
                    <a:pt x="41" y="1817"/>
                  </a:lnTo>
                  <a:lnTo>
                    <a:pt x="47" y="1815"/>
                  </a:lnTo>
                  <a:lnTo>
                    <a:pt x="49" y="1811"/>
                  </a:lnTo>
                  <a:lnTo>
                    <a:pt x="52" y="1804"/>
                  </a:lnTo>
                  <a:lnTo>
                    <a:pt x="55" y="1796"/>
                  </a:lnTo>
                  <a:lnTo>
                    <a:pt x="60" y="1789"/>
                  </a:lnTo>
                  <a:lnTo>
                    <a:pt x="63" y="1785"/>
                  </a:lnTo>
                  <a:lnTo>
                    <a:pt x="68" y="1783"/>
                  </a:lnTo>
                  <a:lnTo>
                    <a:pt x="73" y="1780"/>
                  </a:lnTo>
                  <a:lnTo>
                    <a:pt x="80" y="1779"/>
                  </a:lnTo>
                  <a:lnTo>
                    <a:pt x="86" y="1777"/>
                  </a:lnTo>
                  <a:lnTo>
                    <a:pt x="92" y="1773"/>
                  </a:lnTo>
                  <a:lnTo>
                    <a:pt x="95" y="1768"/>
                  </a:lnTo>
                  <a:lnTo>
                    <a:pt x="98" y="1761"/>
                  </a:lnTo>
                  <a:lnTo>
                    <a:pt x="99" y="1755"/>
                  </a:lnTo>
                  <a:lnTo>
                    <a:pt x="100" y="1749"/>
                  </a:lnTo>
                  <a:lnTo>
                    <a:pt x="100" y="1743"/>
                  </a:lnTo>
                  <a:lnTo>
                    <a:pt x="99" y="1737"/>
                  </a:lnTo>
                  <a:lnTo>
                    <a:pt x="98" y="1734"/>
                  </a:lnTo>
                  <a:lnTo>
                    <a:pt x="95" y="1728"/>
                  </a:lnTo>
                  <a:lnTo>
                    <a:pt x="92" y="1723"/>
                  </a:lnTo>
                  <a:lnTo>
                    <a:pt x="88" y="1718"/>
                  </a:lnTo>
                  <a:lnTo>
                    <a:pt x="80" y="1708"/>
                  </a:lnTo>
                  <a:lnTo>
                    <a:pt x="73" y="1701"/>
                  </a:lnTo>
                  <a:lnTo>
                    <a:pt x="71" y="1697"/>
                  </a:lnTo>
                  <a:lnTo>
                    <a:pt x="69" y="1692"/>
                  </a:lnTo>
                  <a:lnTo>
                    <a:pt x="68" y="1685"/>
                  </a:lnTo>
                  <a:lnTo>
                    <a:pt x="68" y="1679"/>
                  </a:lnTo>
                  <a:lnTo>
                    <a:pt x="69" y="1671"/>
                  </a:lnTo>
                  <a:lnTo>
                    <a:pt x="71" y="1664"/>
                  </a:lnTo>
                  <a:lnTo>
                    <a:pt x="75" y="1658"/>
                  </a:lnTo>
                  <a:lnTo>
                    <a:pt x="80" y="1652"/>
                  </a:lnTo>
                  <a:lnTo>
                    <a:pt x="94" y="1639"/>
                  </a:lnTo>
                  <a:lnTo>
                    <a:pt x="110" y="1623"/>
                  </a:lnTo>
                  <a:lnTo>
                    <a:pt x="124" y="1610"/>
                  </a:lnTo>
                  <a:lnTo>
                    <a:pt x="136" y="1601"/>
                  </a:lnTo>
                  <a:lnTo>
                    <a:pt x="140" y="1598"/>
                  </a:lnTo>
                  <a:lnTo>
                    <a:pt x="145" y="1597"/>
                  </a:lnTo>
                  <a:lnTo>
                    <a:pt x="150" y="1598"/>
                  </a:lnTo>
                  <a:lnTo>
                    <a:pt x="155" y="1600"/>
                  </a:lnTo>
                  <a:lnTo>
                    <a:pt x="158" y="1602"/>
                  </a:lnTo>
                  <a:lnTo>
                    <a:pt x="163" y="1606"/>
                  </a:lnTo>
                  <a:lnTo>
                    <a:pt x="167" y="1609"/>
                  </a:lnTo>
                  <a:lnTo>
                    <a:pt x="170" y="1614"/>
                  </a:lnTo>
                  <a:lnTo>
                    <a:pt x="174" y="1620"/>
                  </a:lnTo>
                  <a:lnTo>
                    <a:pt x="178" y="1623"/>
                  </a:lnTo>
                  <a:lnTo>
                    <a:pt x="183" y="1627"/>
                  </a:lnTo>
                  <a:lnTo>
                    <a:pt x="189" y="1630"/>
                  </a:lnTo>
                  <a:lnTo>
                    <a:pt x="195" y="1632"/>
                  </a:lnTo>
                  <a:lnTo>
                    <a:pt x="202" y="1633"/>
                  </a:lnTo>
                  <a:lnTo>
                    <a:pt x="209" y="1632"/>
                  </a:lnTo>
                  <a:lnTo>
                    <a:pt x="215" y="1630"/>
                  </a:lnTo>
                  <a:lnTo>
                    <a:pt x="221" y="1627"/>
                  </a:lnTo>
                  <a:lnTo>
                    <a:pt x="226" y="1622"/>
                  </a:lnTo>
                  <a:lnTo>
                    <a:pt x="230" y="1617"/>
                  </a:lnTo>
                  <a:lnTo>
                    <a:pt x="233" y="1613"/>
                  </a:lnTo>
                  <a:lnTo>
                    <a:pt x="236" y="1608"/>
                  </a:lnTo>
                  <a:lnTo>
                    <a:pt x="239" y="1604"/>
                  </a:lnTo>
                  <a:lnTo>
                    <a:pt x="243" y="1603"/>
                  </a:lnTo>
                  <a:lnTo>
                    <a:pt x="247" y="1602"/>
                  </a:lnTo>
                  <a:lnTo>
                    <a:pt x="253" y="1602"/>
                  </a:lnTo>
                  <a:lnTo>
                    <a:pt x="257" y="1602"/>
                  </a:lnTo>
                  <a:lnTo>
                    <a:pt x="261" y="1602"/>
                  </a:lnTo>
                  <a:lnTo>
                    <a:pt x="263" y="1600"/>
                  </a:lnTo>
                  <a:lnTo>
                    <a:pt x="265" y="1596"/>
                  </a:lnTo>
                  <a:lnTo>
                    <a:pt x="268" y="1589"/>
                  </a:lnTo>
                  <a:lnTo>
                    <a:pt x="268" y="1585"/>
                  </a:lnTo>
                  <a:lnTo>
                    <a:pt x="270" y="1582"/>
                  </a:lnTo>
                  <a:lnTo>
                    <a:pt x="272" y="1578"/>
                  </a:lnTo>
                  <a:lnTo>
                    <a:pt x="275" y="1576"/>
                  </a:lnTo>
                  <a:lnTo>
                    <a:pt x="281" y="1571"/>
                  </a:lnTo>
                  <a:lnTo>
                    <a:pt x="288" y="1570"/>
                  </a:lnTo>
                  <a:lnTo>
                    <a:pt x="291" y="1569"/>
                  </a:lnTo>
                  <a:lnTo>
                    <a:pt x="295" y="1567"/>
                  </a:lnTo>
                  <a:lnTo>
                    <a:pt x="296" y="1566"/>
                  </a:lnTo>
                  <a:lnTo>
                    <a:pt x="299" y="1564"/>
                  </a:lnTo>
                  <a:lnTo>
                    <a:pt x="299" y="1560"/>
                  </a:lnTo>
                  <a:lnTo>
                    <a:pt x="299" y="1557"/>
                  </a:lnTo>
                  <a:lnTo>
                    <a:pt x="297" y="1552"/>
                  </a:lnTo>
                  <a:lnTo>
                    <a:pt x="295" y="1547"/>
                  </a:lnTo>
                  <a:lnTo>
                    <a:pt x="293" y="1535"/>
                  </a:lnTo>
                  <a:lnTo>
                    <a:pt x="290" y="1525"/>
                  </a:lnTo>
                  <a:lnTo>
                    <a:pt x="291" y="1515"/>
                  </a:lnTo>
                  <a:lnTo>
                    <a:pt x="293" y="1506"/>
                  </a:lnTo>
                  <a:lnTo>
                    <a:pt x="294" y="1496"/>
                  </a:lnTo>
                  <a:lnTo>
                    <a:pt x="294" y="1484"/>
                  </a:lnTo>
                  <a:lnTo>
                    <a:pt x="295" y="1472"/>
                  </a:lnTo>
                  <a:lnTo>
                    <a:pt x="299" y="1458"/>
                  </a:lnTo>
                  <a:lnTo>
                    <a:pt x="303" y="1447"/>
                  </a:lnTo>
                  <a:lnTo>
                    <a:pt x="307" y="1438"/>
                  </a:lnTo>
                  <a:lnTo>
                    <a:pt x="309" y="1433"/>
                  </a:lnTo>
                  <a:lnTo>
                    <a:pt x="310" y="1428"/>
                  </a:lnTo>
                  <a:lnTo>
                    <a:pt x="312" y="1422"/>
                  </a:lnTo>
                  <a:lnTo>
                    <a:pt x="312" y="1417"/>
                  </a:lnTo>
                  <a:lnTo>
                    <a:pt x="310" y="1403"/>
                  </a:lnTo>
                  <a:lnTo>
                    <a:pt x="307" y="1393"/>
                  </a:lnTo>
                  <a:lnTo>
                    <a:pt x="304" y="1388"/>
                  </a:lnTo>
                  <a:lnTo>
                    <a:pt x="301" y="1383"/>
                  </a:lnTo>
                  <a:lnTo>
                    <a:pt x="297" y="1380"/>
                  </a:lnTo>
                  <a:lnTo>
                    <a:pt x="293" y="1376"/>
                  </a:lnTo>
                  <a:lnTo>
                    <a:pt x="282" y="1368"/>
                  </a:lnTo>
                  <a:lnTo>
                    <a:pt x="275" y="1361"/>
                  </a:lnTo>
                  <a:lnTo>
                    <a:pt x="271" y="1356"/>
                  </a:lnTo>
                  <a:lnTo>
                    <a:pt x="269" y="1351"/>
                  </a:lnTo>
                  <a:lnTo>
                    <a:pt x="268" y="1345"/>
                  </a:lnTo>
                  <a:lnTo>
                    <a:pt x="268" y="1338"/>
                  </a:lnTo>
                  <a:lnTo>
                    <a:pt x="269" y="1321"/>
                  </a:lnTo>
                  <a:lnTo>
                    <a:pt x="269" y="1302"/>
                  </a:lnTo>
                  <a:lnTo>
                    <a:pt x="268" y="1294"/>
                  </a:lnTo>
                  <a:lnTo>
                    <a:pt x="268" y="1286"/>
                  </a:lnTo>
                  <a:lnTo>
                    <a:pt x="266" y="1279"/>
                  </a:lnTo>
                  <a:lnTo>
                    <a:pt x="265" y="1274"/>
                  </a:lnTo>
                  <a:lnTo>
                    <a:pt x="262" y="1269"/>
                  </a:lnTo>
                  <a:lnTo>
                    <a:pt x="258" y="1267"/>
                  </a:lnTo>
                  <a:lnTo>
                    <a:pt x="255" y="1266"/>
                  </a:lnTo>
                  <a:lnTo>
                    <a:pt x="250" y="1264"/>
                  </a:lnTo>
                  <a:lnTo>
                    <a:pt x="240" y="1264"/>
                  </a:lnTo>
                  <a:lnTo>
                    <a:pt x="231" y="1266"/>
                  </a:lnTo>
                  <a:lnTo>
                    <a:pt x="220" y="1266"/>
                  </a:lnTo>
                  <a:lnTo>
                    <a:pt x="208" y="1266"/>
                  </a:lnTo>
                  <a:lnTo>
                    <a:pt x="194" y="1263"/>
                  </a:lnTo>
                  <a:lnTo>
                    <a:pt x="178" y="1258"/>
                  </a:lnTo>
                  <a:lnTo>
                    <a:pt x="164" y="1251"/>
                  </a:lnTo>
                  <a:lnTo>
                    <a:pt x="154" y="1243"/>
                  </a:lnTo>
                  <a:lnTo>
                    <a:pt x="149" y="1239"/>
                  </a:lnTo>
                  <a:lnTo>
                    <a:pt x="145" y="1235"/>
                  </a:lnTo>
                  <a:lnTo>
                    <a:pt x="143" y="1231"/>
                  </a:lnTo>
                  <a:lnTo>
                    <a:pt x="140" y="1226"/>
                  </a:lnTo>
                  <a:lnTo>
                    <a:pt x="137" y="1219"/>
                  </a:lnTo>
                  <a:lnTo>
                    <a:pt x="134" y="1216"/>
                  </a:lnTo>
                  <a:lnTo>
                    <a:pt x="130" y="1214"/>
                  </a:lnTo>
                  <a:lnTo>
                    <a:pt x="121" y="1214"/>
                  </a:lnTo>
                  <a:lnTo>
                    <a:pt x="117" y="1214"/>
                  </a:lnTo>
                  <a:lnTo>
                    <a:pt x="113" y="1213"/>
                  </a:lnTo>
                  <a:lnTo>
                    <a:pt x="111" y="1212"/>
                  </a:lnTo>
                  <a:lnTo>
                    <a:pt x="108" y="1211"/>
                  </a:lnTo>
                  <a:lnTo>
                    <a:pt x="108" y="1209"/>
                  </a:lnTo>
                  <a:lnTo>
                    <a:pt x="108" y="1206"/>
                  </a:lnTo>
                  <a:lnTo>
                    <a:pt x="110" y="1203"/>
                  </a:lnTo>
                  <a:lnTo>
                    <a:pt x="112" y="1199"/>
                  </a:lnTo>
                  <a:lnTo>
                    <a:pt x="115" y="1195"/>
                  </a:lnTo>
                  <a:lnTo>
                    <a:pt x="118" y="1192"/>
                  </a:lnTo>
                  <a:lnTo>
                    <a:pt x="119" y="1188"/>
                  </a:lnTo>
                  <a:lnTo>
                    <a:pt x="119" y="1185"/>
                  </a:lnTo>
                  <a:lnTo>
                    <a:pt x="120" y="1178"/>
                  </a:lnTo>
                  <a:lnTo>
                    <a:pt x="120" y="1172"/>
                  </a:lnTo>
                  <a:lnTo>
                    <a:pt x="121" y="1169"/>
                  </a:lnTo>
                  <a:lnTo>
                    <a:pt x="121" y="1167"/>
                  </a:lnTo>
                  <a:lnTo>
                    <a:pt x="124" y="1166"/>
                  </a:lnTo>
                  <a:lnTo>
                    <a:pt x="125" y="1165"/>
                  </a:lnTo>
                  <a:lnTo>
                    <a:pt x="130" y="1166"/>
                  </a:lnTo>
                  <a:lnTo>
                    <a:pt x="136" y="1170"/>
                  </a:lnTo>
                  <a:lnTo>
                    <a:pt x="139" y="1173"/>
                  </a:lnTo>
                  <a:lnTo>
                    <a:pt x="143" y="1174"/>
                  </a:lnTo>
                  <a:lnTo>
                    <a:pt x="146" y="1174"/>
                  </a:lnTo>
                  <a:lnTo>
                    <a:pt x="149" y="1173"/>
                  </a:lnTo>
                  <a:lnTo>
                    <a:pt x="152" y="1172"/>
                  </a:lnTo>
                  <a:lnTo>
                    <a:pt x="155" y="1169"/>
                  </a:lnTo>
                  <a:lnTo>
                    <a:pt x="156" y="1165"/>
                  </a:lnTo>
                  <a:lnTo>
                    <a:pt x="156" y="1161"/>
                  </a:lnTo>
                  <a:lnTo>
                    <a:pt x="154" y="1150"/>
                  </a:lnTo>
                  <a:lnTo>
                    <a:pt x="151" y="1140"/>
                  </a:lnTo>
                  <a:lnTo>
                    <a:pt x="151" y="1135"/>
                  </a:lnTo>
                  <a:lnTo>
                    <a:pt x="152" y="1130"/>
                  </a:lnTo>
                  <a:lnTo>
                    <a:pt x="155" y="1128"/>
                  </a:lnTo>
                  <a:lnTo>
                    <a:pt x="159" y="1125"/>
                  </a:lnTo>
                  <a:lnTo>
                    <a:pt x="169" y="1124"/>
                  </a:lnTo>
                  <a:lnTo>
                    <a:pt x="177" y="1123"/>
                  </a:lnTo>
                  <a:lnTo>
                    <a:pt x="184" y="1121"/>
                  </a:lnTo>
                  <a:lnTo>
                    <a:pt x="193" y="1116"/>
                  </a:lnTo>
                  <a:lnTo>
                    <a:pt x="200" y="1110"/>
                  </a:lnTo>
                  <a:lnTo>
                    <a:pt x="208" y="1105"/>
                  </a:lnTo>
                  <a:lnTo>
                    <a:pt x="219" y="1102"/>
                  </a:lnTo>
                  <a:lnTo>
                    <a:pt x="234" y="1098"/>
                  </a:lnTo>
                  <a:lnTo>
                    <a:pt x="252" y="1096"/>
                  </a:lnTo>
                  <a:lnTo>
                    <a:pt x="268" y="1091"/>
                  </a:lnTo>
                  <a:lnTo>
                    <a:pt x="274" y="1087"/>
                  </a:lnTo>
                  <a:lnTo>
                    <a:pt x="280" y="1084"/>
                  </a:lnTo>
                  <a:lnTo>
                    <a:pt x="284" y="1080"/>
                  </a:lnTo>
                  <a:lnTo>
                    <a:pt x="288" y="1077"/>
                  </a:lnTo>
                  <a:lnTo>
                    <a:pt x="293" y="1067"/>
                  </a:lnTo>
                  <a:lnTo>
                    <a:pt x="296" y="1060"/>
                  </a:lnTo>
                  <a:lnTo>
                    <a:pt x="296" y="1056"/>
                  </a:lnTo>
                  <a:lnTo>
                    <a:pt x="296" y="1053"/>
                  </a:lnTo>
                  <a:lnTo>
                    <a:pt x="295" y="1050"/>
                  </a:lnTo>
                  <a:lnTo>
                    <a:pt x="293" y="1047"/>
                  </a:lnTo>
                  <a:lnTo>
                    <a:pt x="290" y="1044"/>
                  </a:lnTo>
                  <a:lnTo>
                    <a:pt x="288" y="1043"/>
                  </a:lnTo>
                  <a:lnTo>
                    <a:pt x="284" y="1043"/>
                  </a:lnTo>
                  <a:lnTo>
                    <a:pt x="280" y="1044"/>
                  </a:lnTo>
                  <a:lnTo>
                    <a:pt x="271" y="1046"/>
                  </a:lnTo>
                  <a:lnTo>
                    <a:pt x="263" y="1049"/>
                  </a:lnTo>
                  <a:lnTo>
                    <a:pt x="258" y="1049"/>
                  </a:lnTo>
                  <a:lnTo>
                    <a:pt x="253" y="1049"/>
                  </a:lnTo>
                  <a:lnTo>
                    <a:pt x="247" y="1049"/>
                  </a:lnTo>
                  <a:lnTo>
                    <a:pt x="241" y="1047"/>
                  </a:lnTo>
                  <a:lnTo>
                    <a:pt x="236" y="1044"/>
                  </a:lnTo>
                  <a:lnTo>
                    <a:pt x="230" y="1042"/>
                  </a:lnTo>
                  <a:lnTo>
                    <a:pt x="225" y="1040"/>
                  </a:lnTo>
                  <a:lnTo>
                    <a:pt x="221" y="1036"/>
                  </a:lnTo>
                  <a:lnTo>
                    <a:pt x="219" y="1031"/>
                  </a:lnTo>
                  <a:lnTo>
                    <a:pt x="217" y="1025"/>
                  </a:lnTo>
                  <a:lnTo>
                    <a:pt x="215" y="1017"/>
                  </a:lnTo>
                  <a:lnTo>
                    <a:pt x="214" y="1010"/>
                  </a:lnTo>
                  <a:lnTo>
                    <a:pt x="212" y="992"/>
                  </a:lnTo>
                  <a:lnTo>
                    <a:pt x="209" y="976"/>
                  </a:lnTo>
                  <a:lnTo>
                    <a:pt x="208" y="967"/>
                  </a:lnTo>
                  <a:lnTo>
                    <a:pt x="206" y="960"/>
                  </a:lnTo>
                  <a:lnTo>
                    <a:pt x="203" y="954"/>
                  </a:lnTo>
                  <a:lnTo>
                    <a:pt x="200" y="947"/>
                  </a:lnTo>
                  <a:lnTo>
                    <a:pt x="193" y="936"/>
                  </a:lnTo>
                  <a:lnTo>
                    <a:pt x="183" y="927"/>
                  </a:lnTo>
                  <a:lnTo>
                    <a:pt x="175" y="917"/>
                  </a:lnTo>
                  <a:lnTo>
                    <a:pt x="167" y="904"/>
                  </a:lnTo>
                  <a:lnTo>
                    <a:pt x="163" y="898"/>
                  </a:lnTo>
                  <a:lnTo>
                    <a:pt x="159" y="891"/>
                  </a:lnTo>
                  <a:lnTo>
                    <a:pt x="157" y="884"/>
                  </a:lnTo>
                  <a:lnTo>
                    <a:pt x="156" y="876"/>
                  </a:lnTo>
                  <a:lnTo>
                    <a:pt x="154" y="869"/>
                  </a:lnTo>
                  <a:lnTo>
                    <a:pt x="150" y="858"/>
                  </a:lnTo>
                  <a:lnTo>
                    <a:pt x="145" y="848"/>
                  </a:lnTo>
                  <a:lnTo>
                    <a:pt x="139" y="836"/>
                  </a:lnTo>
                  <a:lnTo>
                    <a:pt x="127" y="815"/>
                  </a:lnTo>
                  <a:lnTo>
                    <a:pt x="117" y="797"/>
                  </a:lnTo>
                  <a:lnTo>
                    <a:pt x="106" y="783"/>
                  </a:lnTo>
                  <a:lnTo>
                    <a:pt x="96" y="770"/>
                  </a:lnTo>
                  <a:lnTo>
                    <a:pt x="87" y="758"/>
                  </a:lnTo>
                  <a:lnTo>
                    <a:pt x="77" y="750"/>
                  </a:lnTo>
                  <a:lnTo>
                    <a:pt x="73" y="745"/>
                  </a:lnTo>
                  <a:lnTo>
                    <a:pt x="69" y="740"/>
                  </a:lnTo>
                  <a:lnTo>
                    <a:pt x="66" y="735"/>
                  </a:lnTo>
                  <a:lnTo>
                    <a:pt x="64" y="730"/>
                  </a:lnTo>
                  <a:lnTo>
                    <a:pt x="63" y="724"/>
                  </a:lnTo>
                  <a:lnTo>
                    <a:pt x="63" y="718"/>
                  </a:lnTo>
                  <a:lnTo>
                    <a:pt x="66" y="712"/>
                  </a:lnTo>
                  <a:lnTo>
                    <a:pt x="68" y="706"/>
                  </a:lnTo>
                  <a:lnTo>
                    <a:pt x="73" y="700"/>
                  </a:lnTo>
                  <a:lnTo>
                    <a:pt x="76" y="696"/>
                  </a:lnTo>
                  <a:lnTo>
                    <a:pt x="80" y="693"/>
                  </a:lnTo>
                  <a:lnTo>
                    <a:pt x="83" y="690"/>
                  </a:lnTo>
                  <a:lnTo>
                    <a:pt x="92" y="688"/>
                  </a:lnTo>
                  <a:lnTo>
                    <a:pt x="100" y="686"/>
                  </a:lnTo>
                  <a:lnTo>
                    <a:pt x="104" y="684"/>
                  </a:lnTo>
                  <a:lnTo>
                    <a:pt x="107" y="682"/>
                  </a:lnTo>
                  <a:lnTo>
                    <a:pt x="110" y="677"/>
                  </a:lnTo>
                  <a:lnTo>
                    <a:pt x="111" y="674"/>
                  </a:lnTo>
                  <a:lnTo>
                    <a:pt x="111" y="669"/>
                  </a:lnTo>
                  <a:lnTo>
                    <a:pt x="110" y="664"/>
                  </a:lnTo>
                  <a:lnTo>
                    <a:pt x="107" y="659"/>
                  </a:lnTo>
                  <a:lnTo>
                    <a:pt x="102" y="656"/>
                  </a:lnTo>
                  <a:lnTo>
                    <a:pt x="94" y="649"/>
                  </a:lnTo>
                  <a:lnTo>
                    <a:pt x="87" y="640"/>
                  </a:lnTo>
                  <a:lnTo>
                    <a:pt x="85" y="637"/>
                  </a:lnTo>
                  <a:lnTo>
                    <a:pt x="83" y="631"/>
                  </a:lnTo>
                  <a:lnTo>
                    <a:pt x="83" y="626"/>
                  </a:lnTo>
                  <a:lnTo>
                    <a:pt x="86" y="620"/>
                  </a:lnTo>
                  <a:lnTo>
                    <a:pt x="87" y="615"/>
                  </a:lnTo>
                  <a:lnTo>
                    <a:pt x="87" y="611"/>
                  </a:lnTo>
                  <a:lnTo>
                    <a:pt x="86" y="606"/>
                  </a:lnTo>
                  <a:lnTo>
                    <a:pt x="85" y="601"/>
                  </a:lnTo>
                  <a:lnTo>
                    <a:pt x="79" y="594"/>
                  </a:lnTo>
                  <a:lnTo>
                    <a:pt x="74" y="586"/>
                  </a:lnTo>
                  <a:lnTo>
                    <a:pt x="73" y="581"/>
                  </a:lnTo>
                  <a:lnTo>
                    <a:pt x="71" y="576"/>
                  </a:lnTo>
                  <a:lnTo>
                    <a:pt x="73" y="570"/>
                  </a:lnTo>
                  <a:lnTo>
                    <a:pt x="75" y="564"/>
                  </a:lnTo>
                  <a:lnTo>
                    <a:pt x="79" y="558"/>
                  </a:lnTo>
                  <a:lnTo>
                    <a:pt x="82" y="554"/>
                  </a:lnTo>
                  <a:lnTo>
                    <a:pt x="87" y="548"/>
                  </a:lnTo>
                  <a:lnTo>
                    <a:pt x="93" y="543"/>
                  </a:lnTo>
                  <a:lnTo>
                    <a:pt x="99" y="539"/>
                  </a:lnTo>
                  <a:lnTo>
                    <a:pt x="105" y="537"/>
                  </a:lnTo>
                  <a:lnTo>
                    <a:pt x="110" y="536"/>
                  </a:lnTo>
                  <a:lnTo>
                    <a:pt x="115" y="535"/>
                  </a:lnTo>
                  <a:lnTo>
                    <a:pt x="129" y="535"/>
                  </a:lnTo>
                  <a:lnTo>
                    <a:pt x="148" y="537"/>
                  </a:lnTo>
                  <a:lnTo>
                    <a:pt x="164" y="539"/>
                  </a:lnTo>
                  <a:lnTo>
                    <a:pt x="174" y="539"/>
                  </a:lnTo>
                  <a:lnTo>
                    <a:pt x="176" y="537"/>
                  </a:lnTo>
                  <a:lnTo>
                    <a:pt x="177" y="535"/>
                  </a:lnTo>
                  <a:lnTo>
                    <a:pt x="177" y="530"/>
                  </a:lnTo>
                  <a:lnTo>
                    <a:pt x="177" y="525"/>
                  </a:lnTo>
                  <a:lnTo>
                    <a:pt x="175" y="506"/>
                  </a:lnTo>
                  <a:lnTo>
                    <a:pt x="171" y="481"/>
                  </a:lnTo>
                  <a:lnTo>
                    <a:pt x="168" y="456"/>
                  </a:lnTo>
                  <a:lnTo>
                    <a:pt x="167" y="440"/>
                  </a:lnTo>
                  <a:lnTo>
                    <a:pt x="167" y="425"/>
                  </a:lnTo>
                  <a:lnTo>
                    <a:pt x="170" y="407"/>
                  </a:lnTo>
                  <a:lnTo>
                    <a:pt x="174" y="390"/>
                  </a:lnTo>
                  <a:lnTo>
                    <a:pt x="180" y="373"/>
                  </a:lnTo>
                  <a:lnTo>
                    <a:pt x="184" y="366"/>
                  </a:lnTo>
                  <a:lnTo>
                    <a:pt x="188" y="360"/>
                  </a:lnTo>
                  <a:lnTo>
                    <a:pt x="193" y="354"/>
                  </a:lnTo>
                  <a:lnTo>
                    <a:pt x="199" y="350"/>
                  </a:lnTo>
                  <a:lnTo>
                    <a:pt x="205" y="347"/>
                  </a:lnTo>
                  <a:lnTo>
                    <a:pt x="211" y="344"/>
                  </a:lnTo>
                  <a:lnTo>
                    <a:pt x="217" y="343"/>
                  </a:lnTo>
                  <a:lnTo>
                    <a:pt x="224" y="342"/>
                  </a:lnTo>
                  <a:lnTo>
                    <a:pt x="236" y="340"/>
                  </a:lnTo>
                  <a:lnTo>
                    <a:pt x="244" y="336"/>
                  </a:lnTo>
                  <a:lnTo>
                    <a:pt x="247" y="334"/>
                  </a:lnTo>
                  <a:lnTo>
                    <a:pt x="250" y="330"/>
                  </a:lnTo>
                  <a:lnTo>
                    <a:pt x="252" y="327"/>
                  </a:lnTo>
                  <a:lnTo>
                    <a:pt x="252" y="322"/>
                  </a:lnTo>
                  <a:lnTo>
                    <a:pt x="252" y="310"/>
                  </a:lnTo>
                  <a:lnTo>
                    <a:pt x="252" y="296"/>
                  </a:lnTo>
                  <a:lnTo>
                    <a:pt x="252" y="289"/>
                  </a:lnTo>
                  <a:lnTo>
                    <a:pt x="253" y="283"/>
                  </a:lnTo>
                  <a:lnTo>
                    <a:pt x="256" y="277"/>
                  </a:lnTo>
                  <a:lnTo>
                    <a:pt x="258" y="272"/>
                  </a:lnTo>
                  <a:lnTo>
                    <a:pt x="263" y="270"/>
                  </a:lnTo>
                  <a:lnTo>
                    <a:pt x="268" y="266"/>
                  </a:lnTo>
                  <a:lnTo>
                    <a:pt x="274" y="265"/>
                  </a:lnTo>
                  <a:lnTo>
                    <a:pt x="280" y="264"/>
                  </a:lnTo>
                  <a:lnTo>
                    <a:pt x="291" y="262"/>
                  </a:lnTo>
                  <a:lnTo>
                    <a:pt x="303" y="264"/>
                  </a:lnTo>
                  <a:lnTo>
                    <a:pt x="315" y="266"/>
                  </a:lnTo>
                  <a:lnTo>
                    <a:pt x="326" y="266"/>
                  </a:lnTo>
                  <a:lnTo>
                    <a:pt x="331" y="265"/>
                  </a:lnTo>
                  <a:lnTo>
                    <a:pt x="335" y="264"/>
                  </a:lnTo>
                  <a:lnTo>
                    <a:pt x="339" y="261"/>
                  </a:lnTo>
                  <a:lnTo>
                    <a:pt x="344" y="259"/>
                  </a:lnTo>
                  <a:lnTo>
                    <a:pt x="351" y="252"/>
                  </a:lnTo>
                  <a:lnTo>
                    <a:pt x="357" y="247"/>
                  </a:lnTo>
                  <a:lnTo>
                    <a:pt x="359" y="246"/>
                  </a:lnTo>
                  <a:lnTo>
                    <a:pt x="363" y="245"/>
                  </a:lnTo>
                  <a:lnTo>
                    <a:pt x="365" y="246"/>
                  </a:lnTo>
                  <a:lnTo>
                    <a:pt x="367" y="247"/>
                  </a:lnTo>
                  <a:lnTo>
                    <a:pt x="370" y="249"/>
                  </a:lnTo>
                  <a:lnTo>
                    <a:pt x="371" y="252"/>
                  </a:lnTo>
                  <a:lnTo>
                    <a:pt x="372" y="255"/>
                  </a:lnTo>
                  <a:lnTo>
                    <a:pt x="371" y="258"/>
                  </a:lnTo>
                  <a:lnTo>
                    <a:pt x="369" y="265"/>
                  </a:lnTo>
                  <a:lnTo>
                    <a:pt x="365" y="271"/>
                  </a:lnTo>
                  <a:lnTo>
                    <a:pt x="364" y="274"/>
                  </a:lnTo>
                  <a:lnTo>
                    <a:pt x="363" y="278"/>
                  </a:lnTo>
                  <a:lnTo>
                    <a:pt x="363" y="284"/>
                  </a:lnTo>
                  <a:lnTo>
                    <a:pt x="363" y="289"/>
                  </a:lnTo>
                  <a:lnTo>
                    <a:pt x="364" y="300"/>
                  </a:lnTo>
                  <a:lnTo>
                    <a:pt x="367" y="310"/>
                  </a:lnTo>
                  <a:lnTo>
                    <a:pt x="372" y="321"/>
                  </a:lnTo>
                  <a:lnTo>
                    <a:pt x="377" y="331"/>
                  </a:lnTo>
                  <a:lnTo>
                    <a:pt x="382" y="343"/>
                  </a:lnTo>
                  <a:lnTo>
                    <a:pt x="385" y="356"/>
                  </a:lnTo>
                  <a:lnTo>
                    <a:pt x="387" y="369"/>
                  </a:lnTo>
                  <a:lnTo>
                    <a:pt x="385" y="380"/>
                  </a:lnTo>
                  <a:lnTo>
                    <a:pt x="384" y="388"/>
                  </a:lnTo>
                  <a:lnTo>
                    <a:pt x="383" y="397"/>
                  </a:lnTo>
                  <a:lnTo>
                    <a:pt x="382" y="409"/>
                  </a:lnTo>
                  <a:lnTo>
                    <a:pt x="382" y="422"/>
                  </a:lnTo>
                  <a:lnTo>
                    <a:pt x="382" y="435"/>
                  </a:lnTo>
                  <a:lnTo>
                    <a:pt x="382" y="444"/>
                  </a:lnTo>
                  <a:lnTo>
                    <a:pt x="382" y="461"/>
                  </a:lnTo>
                  <a:lnTo>
                    <a:pt x="382" y="479"/>
                  </a:lnTo>
                  <a:lnTo>
                    <a:pt x="382" y="482"/>
                  </a:lnTo>
                  <a:lnTo>
                    <a:pt x="383" y="486"/>
                  </a:lnTo>
                  <a:lnTo>
                    <a:pt x="384" y="487"/>
                  </a:lnTo>
                  <a:lnTo>
                    <a:pt x="387" y="488"/>
                  </a:lnTo>
                  <a:lnTo>
                    <a:pt x="392" y="489"/>
                  </a:lnTo>
                  <a:lnTo>
                    <a:pt x="402" y="488"/>
                  </a:lnTo>
                  <a:lnTo>
                    <a:pt x="419" y="486"/>
                  </a:lnTo>
                  <a:lnTo>
                    <a:pt x="440" y="483"/>
                  </a:lnTo>
                  <a:lnTo>
                    <a:pt x="451" y="482"/>
                  </a:lnTo>
                  <a:lnTo>
                    <a:pt x="461" y="482"/>
                  </a:lnTo>
                  <a:lnTo>
                    <a:pt x="471" y="483"/>
                  </a:lnTo>
                  <a:lnTo>
                    <a:pt x="477" y="486"/>
                  </a:lnTo>
                  <a:lnTo>
                    <a:pt x="483" y="488"/>
                  </a:lnTo>
                  <a:lnTo>
                    <a:pt x="486" y="491"/>
                  </a:lnTo>
                  <a:lnTo>
                    <a:pt x="490" y="492"/>
                  </a:lnTo>
                  <a:lnTo>
                    <a:pt x="494" y="492"/>
                  </a:lnTo>
                  <a:lnTo>
                    <a:pt x="496" y="491"/>
                  </a:lnTo>
                  <a:lnTo>
                    <a:pt x="498" y="488"/>
                  </a:lnTo>
                  <a:lnTo>
                    <a:pt x="499" y="485"/>
                  </a:lnTo>
                  <a:lnTo>
                    <a:pt x="502" y="481"/>
                  </a:lnTo>
                  <a:lnTo>
                    <a:pt x="504" y="472"/>
                  </a:lnTo>
                  <a:lnTo>
                    <a:pt x="507" y="466"/>
                  </a:lnTo>
                  <a:lnTo>
                    <a:pt x="509" y="463"/>
                  </a:lnTo>
                  <a:lnTo>
                    <a:pt x="511" y="462"/>
                  </a:lnTo>
                  <a:lnTo>
                    <a:pt x="515" y="461"/>
                  </a:lnTo>
                  <a:lnTo>
                    <a:pt x="518" y="461"/>
                  </a:lnTo>
                  <a:lnTo>
                    <a:pt x="523" y="461"/>
                  </a:lnTo>
                  <a:lnTo>
                    <a:pt x="527" y="460"/>
                  </a:lnTo>
                  <a:lnTo>
                    <a:pt x="529" y="459"/>
                  </a:lnTo>
                  <a:lnTo>
                    <a:pt x="532" y="455"/>
                  </a:lnTo>
                  <a:lnTo>
                    <a:pt x="532" y="453"/>
                  </a:lnTo>
                  <a:lnTo>
                    <a:pt x="532" y="449"/>
                  </a:lnTo>
                  <a:lnTo>
                    <a:pt x="530" y="447"/>
                  </a:lnTo>
                  <a:lnTo>
                    <a:pt x="529" y="443"/>
                  </a:lnTo>
                  <a:lnTo>
                    <a:pt x="527" y="441"/>
                  </a:lnTo>
                  <a:lnTo>
                    <a:pt x="524" y="437"/>
                  </a:lnTo>
                  <a:lnTo>
                    <a:pt x="524" y="435"/>
                  </a:lnTo>
                  <a:lnTo>
                    <a:pt x="523" y="431"/>
                  </a:lnTo>
                  <a:lnTo>
                    <a:pt x="524" y="429"/>
                  </a:lnTo>
                  <a:lnTo>
                    <a:pt x="527" y="426"/>
                  </a:lnTo>
                  <a:lnTo>
                    <a:pt x="530" y="425"/>
                  </a:lnTo>
                  <a:lnTo>
                    <a:pt x="535" y="423"/>
                  </a:lnTo>
                  <a:lnTo>
                    <a:pt x="542" y="422"/>
                  </a:lnTo>
                  <a:lnTo>
                    <a:pt x="549" y="418"/>
                  </a:lnTo>
                  <a:lnTo>
                    <a:pt x="559" y="413"/>
                  </a:lnTo>
                  <a:lnTo>
                    <a:pt x="568" y="409"/>
                  </a:lnTo>
                  <a:lnTo>
                    <a:pt x="589" y="396"/>
                  </a:lnTo>
                  <a:lnTo>
                    <a:pt x="606" y="382"/>
                  </a:lnTo>
                  <a:lnTo>
                    <a:pt x="622" y="369"/>
                  </a:lnTo>
                  <a:lnTo>
                    <a:pt x="637" y="356"/>
                  </a:lnTo>
                  <a:lnTo>
                    <a:pt x="652" y="344"/>
                  </a:lnTo>
                  <a:lnTo>
                    <a:pt x="665" y="336"/>
                  </a:lnTo>
                  <a:lnTo>
                    <a:pt x="671" y="333"/>
                  </a:lnTo>
                  <a:lnTo>
                    <a:pt x="677" y="330"/>
                  </a:lnTo>
                  <a:lnTo>
                    <a:pt x="683" y="329"/>
                  </a:lnTo>
                  <a:lnTo>
                    <a:pt x="688" y="329"/>
                  </a:lnTo>
                  <a:lnTo>
                    <a:pt x="693" y="330"/>
                  </a:lnTo>
                  <a:lnTo>
                    <a:pt x="698" y="333"/>
                  </a:lnTo>
                  <a:lnTo>
                    <a:pt x="702" y="337"/>
                  </a:lnTo>
                  <a:lnTo>
                    <a:pt x="705" y="343"/>
                  </a:lnTo>
                  <a:lnTo>
                    <a:pt x="711" y="355"/>
                  </a:lnTo>
                  <a:lnTo>
                    <a:pt x="715" y="366"/>
                  </a:lnTo>
                  <a:lnTo>
                    <a:pt x="718" y="374"/>
                  </a:lnTo>
                  <a:lnTo>
                    <a:pt x="722" y="384"/>
                  </a:lnTo>
                  <a:lnTo>
                    <a:pt x="725" y="387"/>
                  </a:lnTo>
                  <a:lnTo>
                    <a:pt x="729" y="390"/>
                  </a:lnTo>
                  <a:lnTo>
                    <a:pt x="734" y="391"/>
                  </a:lnTo>
                  <a:lnTo>
                    <a:pt x="740" y="391"/>
                  </a:lnTo>
                  <a:lnTo>
                    <a:pt x="744" y="390"/>
                  </a:lnTo>
                  <a:lnTo>
                    <a:pt x="750" y="386"/>
                  </a:lnTo>
                  <a:lnTo>
                    <a:pt x="755" y="382"/>
                  </a:lnTo>
                  <a:lnTo>
                    <a:pt x="760" y="378"/>
                  </a:lnTo>
                  <a:lnTo>
                    <a:pt x="767" y="367"/>
                  </a:lnTo>
                  <a:lnTo>
                    <a:pt x="774" y="357"/>
                  </a:lnTo>
                  <a:lnTo>
                    <a:pt x="782" y="349"/>
                  </a:lnTo>
                  <a:lnTo>
                    <a:pt x="790" y="342"/>
                  </a:lnTo>
                  <a:lnTo>
                    <a:pt x="793" y="338"/>
                  </a:lnTo>
                  <a:lnTo>
                    <a:pt x="797" y="333"/>
                  </a:lnTo>
                  <a:lnTo>
                    <a:pt x="800" y="325"/>
                  </a:lnTo>
                  <a:lnTo>
                    <a:pt x="804" y="317"/>
                  </a:lnTo>
                  <a:lnTo>
                    <a:pt x="807" y="309"/>
                  </a:lnTo>
                  <a:lnTo>
                    <a:pt x="811" y="300"/>
                  </a:lnTo>
                  <a:lnTo>
                    <a:pt x="816" y="293"/>
                  </a:lnTo>
                  <a:lnTo>
                    <a:pt x="820" y="287"/>
                  </a:lnTo>
                  <a:lnTo>
                    <a:pt x="826" y="281"/>
                  </a:lnTo>
                  <a:lnTo>
                    <a:pt x="832" y="279"/>
                  </a:lnTo>
                  <a:lnTo>
                    <a:pt x="838" y="277"/>
                  </a:lnTo>
                  <a:lnTo>
                    <a:pt x="843" y="278"/>
                  </a:lnTo>
                  <a:lnTo>
                    <a:pt x="847" y="279"/>
                  </a:lnTo>
                  <a:lnTo>
                    <a:pt x="850" y="283"/>
                  </a:lnTo>
                  <a:lnTo>
                    <a:pt x="853" y="286"/>
                  </a:lnTo>
                  <a:lnTo>
                    <a:pt x="854" y="292"/>
                  </a:lnTo>
                  <a:lnTo>
                    <a:pt x="855" y="303"/>
                  </a:lnTo>
                  <a:lnTo>
                    <a:pt x="857" y="311"/>
                  </a:lnTo>
                  <a:lnTo>
                    <a:pt x="860" y="312"/>
                  </a:lnTo>
                  <a:lnTo>
                    <a:pt x="862" y="312"/>
                  </a:lnTo>
                  <a:lnTo>
                    <a:pt x="864" y="311"/>
                  </a:lnTo>
                  <a:lnTo>
                    <a:pt x="867" y="309"/>
                  </a:lnTo>
                  <a:lnTo>
                    <a:pt x="870" y="305"/>
                  </a:lnTo>
                  <a:lnTo>
                    <a:pt x="873" y="303"/>
                  </a:lnTo>
                  <a:lnTo>
                    <a:pt x="875" y="300"/>
                  </a:lnTo>
                  <a:lnTo>
                    <a:pt x="879" y="299"/>
                  </a:lnTo>
                  <a:lnTo>
                    <a:pt x="882" y="299"/>
                  </a:lnTo>
                  <a:lnTo>
                    <a:pt x="886" y="300"/>
                  </a:lnTo>
                  <a:lnTo>
                    <a:pt x="889" y="302"/>
                  </a:lnTo>
                  <a:lnTo>
                    <a:pt x="894" y="303"/>
                  </a:lnTo>
                  <a:lnTo>
                    <a:pt x="900" y="305"/>
                  </a:lnTo>
                  <a:lnTo>
                    <a:pt x="906" y="306"/>
                  </a:lnTo>
                  <a:lnTo>
                    <a:pt x="912" y="306"/>
                  </a:lnTo>
                  <a:lnTo>
                    <a:pt x="918" y="306"/>
                  </a:lnTo>
                  <a:lnTo>
                    <a:pt x="931" y="304"/>
                  </a:lnTo>
                  <a:lnTo>
                    <a:pt x="944" y="302"/>
                  </a:lnTo>
                  <a:lnTo>
                    <a:pt x="956" y="298"/>
                  </a:lnTo>
                  <a:lnTo>
                    <a:pt x="967" y="292"/>
                  </a:lnTo>
                  <a:lnTo>
                    <a:pt x="976" y="285"/>
                  </a:lnTo>
                  <a:lnTo>
                    <a:pt x="986" y="279"/>
                  </a:lnTo>
                  <a:lnTo>
                    <a:pt x="995" y="274"/>
                  </a:lnTo>
                  <a:lnTo>
                    <a:pt x="1003" y="268"/>
                  </a:lnTo>
                  <a:lnTo>
                    <a:pt x="1006" y="265"/>
                  </a:lnTo>
                  <a:lnTo>
                    <a:pt x="1007" y="261"/>
                  </a:lnTo>
                  <a:lnTo>
                    <a:pt x="1007" y="256"/>
                  </a:lnTo>
                  <a:lnTo>
                    <a:pt x="1005" y="251"/>
                  </a:lnTo>
                  <a:lnTo>
                    <a:pt x="999" y="239"/>
                  </a:lnTo>
                  <a:lnTo>
                    <a:pt x="992" y="227"/>
                  </a:lnTo>
                  <a:lnTo>
                    <a:pt x="986" y="214"/>
                  </a:lnTo>
                  <a:lnTo>
                    <a:pt x="981" y="201"/>
                  </a:lnTo>
                  <a:lnTo>
                    <a:pt x="980" y="195"/>
                  </a:lnTo>
                  <a:lnTo>
                    <a:pt x="979" y="190"/>
                  </a:lnTo>
                  <a:lnTo>
                    <a:pt x="979" y="186"/>
                  </a:lnTo>
                  <a:lnTo>
                    <a:pt x="980" y="184"/>
                  </a:lnTo>
                  <a:lnTo>
                    <a:pt x="982" y="183"/>
                  </a:lnTo>
                  <a:lnTo>
                    <a:pt x="984" y="182"/>
                  </a:lnTo>
                  <a:lnTo>
                    <a:pt x="988" y="183"/>
                  </a:lnTo>
                  <a:lnTo>
                    <a:pt x="993" y="184"/>
                  </a:lnTo>
                  <a:lnTo>
                    <a:pt x="996" y="186"/>
                  </a:lnTo>
                  <a:lnTo>
                    <a:pt x="1001" y="188"/>
                  </a:lnTo>
                  <a:lnTo>
                    <a:pt x="1005" y="188"/>
                  </a:lnTo>
                  <a:lnTo>
                    <a:pt x="1007" y="186"/>
                  </a:lnTo>
                  <a:lnTo>
                    <a:pt x="1009" y="185"/>
                  </a:lnTo>
                  <a:lnTo>
                    <a:pt x="1011" y="183"/>
                  </a:lnTo>
                  <a:lnTo>
                    <a:pt x="1012" y="179"/>
                  </a:lnTo>
                  <a:lnTo>
                    <a:pt x="1011" y="173"/>
                  </a:lnTo>
                  <a:lnTo>
                    <a:pt x="1007" y="163"/>
                  </a:lnTo>
                  <a:lnTo>
                    <a:pt x="1003" y="152"/>
                  </a:lnTo>
                  <a:lnTo>
                    <a:pt x="1000" y="140"/>
                  </a:lnTo>
                  <a:lnTo>
                    <a:pt x="999" y="123"/>
                  </a:lnTo>
                  <a:lnTo>
                    <a:pt x="1000" y="114"/>
                  </a:lnTo>
                  <a:lnTo>
                    <a:pt x="1002" y="107"/>
                  </a:lnTo>
                  <a:lnTo>
                    <a:pt x="1005" y="101"/>
                  </a:lnTo>
                  <a:lnTo>
                    <a:pt x="1009" y="96"/>
                  </a:lnTo>
                  <a:lnTo>
                    <a:pt x="1020" y="88"/>
                  </a:lnTo>
                  <a:lnTo>
                    <a:pt x="1032" y="79"/>
                  </a:lnTo>
                  <a:lnTo>
                    <a:pt x="1039" y="76"/>
                  </a:lnTo>
                  <a:lnTo>
                    <a:pt x="1045" y="73"/>
                  </a:lnTo>
                  <a:lnTo>
                    <a:pt x="1051" y="71"/>
                  </a:lnTo>
                  <a:lnTo>
                    <a:pt x="1058" y="70"/>
                  </a:lnTo>
                  <a:lnTo>
                    <a:pt x="1074" y="67"/>
                  </a:lnTo>
                  <a:lnTo>
                    <a:pt x="1093" y="69"/>
                  </a:lnTo>
                  <a:lnTo>
                    <a:pt x="1103" y="69"/>
                  </a:lnTo>
                  <a:lnTo>
                    <a:pt x="1116" y="69"/>
                  </a:lnTo>
                  <a:lnTo>
                    <a:pt x="1128" y="67"/>
                  </a:lnTo>
                  <a:lnTo>
                    <a:pt x="1140" y="65"/>
                  </a:lnTo>
                  <a:lnTo>
                    <a:pt x="1151" y="63"/>
                  </a:lnTo>
                  <a:lnTo>
                    <a:pt x="1160" y="59"/>
                  </a:lnTo>
                  <a:lnTo>
                    <a:pt x="1164" y="57"/>
                  </a:lnTo>
                  <a:lnTo>
                    <a:pt x="1168" y="54"/>
                  </a:lnTo>
                  <a:lnTo>
                    <a:pt x="1170" y="52"/>
                  </a:lnTo>
                  <a:lnTo>
                    <a:pt x="1171" y="50"/>
                  </a:lnTo>
                  <a:lnTo>
                    <a:pt x="1172" y="39"/>
                  </a:lnTo>
                  <a:lnTo>
                    <a:pt x="1175" y="28"/>
                  </a:lnTo>
                  <a:lnTo>
                    <a:pt x="1176" y="23"/>
                  </a:lnTo>
                  <a:lnTo>
                    <a:pt x="1178" y="20"/>
                  </a:lnTo>
                  <a:lnTo>
                    <a:pt x="1182" y="16"/>
                  </a:lnTo>
                  <a:lnTo>
                    <a:pt x="1188" y="15"/>
                  </a:lnTo>
                  <a:lnTo>
                    <a:pt x="1201" y="14"/>
                  </a:lnTo>
                  <a:lnTo>
                    <a:pt x="1214" y="13"/>
                  </a:lnTo>
                  <a:lnTo>
                    <a:pt x="1221" y="13"/>
                  </a:lnTo>
                  <a:lnTo>
                    <a:pt x="1229" y="10"/>
                  </a:lnTo>
                  <a:lnTo>
                    <a:pt x="1238" y="8"/>
                  </a:lnTo>
                  <a:lnTo>
                    <a:pt x="1250" y="4"/>
                  </a:lnTo>
                  <a:lnTo>
                    <a:pt x="1260" y="1"/>
                  </a:lnTo>
                  <a:lnTo>
                    <a:pt x="1270" y="0"/>
                  </a:lnTo>
                  <a:lnTo>
                    <a:pt x="1278" y="0"/>
                  </a:lnTo>
                  <a:lnTo>
                    <a:pt x="1285" y="0"/>
                  </a:lnTo>
                  <a:lnTo>
                    <a:pt x="1291" y="3"/>
                  </a:lnTo>
                  <a:lnTo>
                    <a:pt x="1296" y="7"/>
                  </a:lnTo>
                  <a:lnTo>
                    <a:pt x="1301" y="12"/>
                  </a:lnTo>
                  <a:lnTo>
                    <a:pt x="1304" y="18"/>
                  </a:lnTo>
                  <a:lnTo>
                    <a:pt x="1314" y="33"/>
                  </a:lnTo>
                  <a:lnTo>
                    <a:pt x="1324" y="48"/>
                  </a:lnTo>
                  <a:lnTo>
                    <a:pt x="1336" y="64"/>
                  </a:lnTo>
                  <a:lnTo>
                    <a:pt x="1348" y="78"/>
                  </a:lnTo>
                  <a:lnTo>
                    <a:pt x="1354" y="84"/>
                  </a:lnTo>
                  <a:lnTo>
                    <a:pt x="1358" y="89"/>
                  </a:lnTo>
                  <a:lnTo>
                    <a:pt x="1361" y="95"/>
                  </a:lnTo>
                  <a:lnTo>
                    <a:pt x="1365" y="100"/>
                  </a:lnTo>
                  <a:lnTo>
                    <a:pt x="1366" y="106"/>
                  </a:lnTo>
                  <a:lnTo>
                    <a:pt x="1367" y="110"/>
                  </a:lnTo>
                  <a:lnTo>
                    <a:pt x="1368" y="116"/>
                  </a:lnTo>
                  <a:lnTo>
                    <a:pt x="1368" y="121"/>
                  </a:lnTo>
                  <a:lnTo>
                    <a:pt x="1367" y="126"/>
                  </a:lnTo>
                  <a:lnTo>
                    <a:pt x="1366" y="129"/>
                  </a:lnTo>
                  <a:lnTo>
                    <a:pt x="1364" y="133"/>
                  </a:lnTo>
                  <a:lnTo>
                    <a:pt x="1362" y="135"/>
                  </a:lnTo>
                  <a:lnTo>
                    <a:pt x="1357" y="141"/>
                  </a:lnTo>
                  <a:lnTo>
                    <a:pt x="1353" y="147"/>
                  </a:lnTo>
                  <a:lnTo>
                    <a:pt x="1351" y="149"/>
                  </a:lnTo>
                  <a:lnTo>
                    <a:pt x="1351" y="152"/>
                  </a:lnTo>
                  <a:lnTo>
                    <a:pt x="1352" y="154"/>
                  </a:lnTo>
                  <a:lnTo>
                    <a:pt x="1354" y="155"/>
                  </a:lnTo>
                  <a:lnTo>
                    <a:pt x="1360" y="159"/>
                  </a:lnTo>
                  <a:lnTo>
                    <a:pt x="1367" y="161"/>
                  </a:lnTo>
                  <a:lnTo>
                    <a:pt x="1376" y="166"/>
                  </a:lnTo>
                  <a:lnTo>
                    <a:pt x="1384" y="173"/>
                  </a:lnTo>
                  <a:lnTo>
                    <a:pt x="1387" y="178"/>
                  </a:lnTo>
                  <a:lnTo>
                    <a:pt x="1392" y="183"/>
                  </a:lnTo>
                  <a:lnTo>
                    <a:pt x="1395" y="190"/>
                  </a:lnTo>
                  <a:lnTo>
                    <a:pt x="1397" y="196"/>
                  </a:lnTo>
                  <a:lnTo>
                    <a:pt x="1399" y="203"/>
                  </a:lnTo>
                  <a:lnTo>
                    <a:pt x="1403" y="209"/>
                  </a:lnTo>
                  <a:lnTo>
                    <a:pt x="1406" y="212"/>
                  </a:lnTo>
                  <a:lnTo>
                    <a:pt x="1410" y="216"/>
                  </a:lnTo>
                  <a:lnTo>
                    <a:pt x="1415" y="218"/>
                  </a:lnTo>
                  <a:lnTo>
                    <a:pt x="1420" y="218"/>
                  </a:lnTo>
                  <a:lnTo>
                    <a:pt x="1424" y="217"/>
                  </a:lnTo>
                  <a:lnTo>
                    <a:pt x="1429" y="215"/>
                  </a:lnTo>
                  <a:lnTo>
                    <a:pt x="1435" y="212"/>
                  </a:lnTo>
                  <a:lnTo>
                    <a:pt x="1440" y="211"/>
                  </a:lnTo>
                  <a:lnTo>
                    <a:pt x="1445" y="211"/>
                  </a:lnTo>
                  <a:lnTo>
                    <a:pt x="1449" y="214"/>
                  </a:lnTo>
                  <a:lnTo>
                    <a:pt x="1453" y="216"/>
                  </a:lnTo>
                  <a:lnTo>
                    <a:pt x="1456" y="221"/>
                  </a:lnTo>
                  <a:lnTo>
                    <a:pt x="1460" y="227"/>
                  </a:lnTo>
                  <a:lnTo>
                    <a:pt x="1461" y="234"/>
                  </a:lnTo>
                  <a:lnTo>
                    <a:pt x="1462" y="247"/>
                  </a:lnTo>
                  <a:lnTo>
                    <a:pt x="1464" y="256"/>
                  </a:lnTo>
                  <a:lnTo>
                    <a:pt x="1462" y="265"/>
                  </a:lnTo>
                  <a:lnTo>
                    <a:pt x="1462" y="273"/>
                  </a:lnTo>
                  <a:lnTo>
                    <a:pt x="1462" y="281"/>
                  </a:lnTo>
                  <a:lnTo>
                    <a:pt x="1465" y="289"/>
                  </a:lnTo>
                  <a:lnTo>
                    <a:pt x="1467" y="294"/>
                  </a:lnTo>
                  <a:lnTo>
                    <a:pt x="1471" y="300"/>
                  </a:lnTo>
                  <a:lnTo>
                    <a:pt x="1473" y="304"/>
                  </a:lnTo>
                  <a:lnTo>
                    <a:pt x="1473" y="308"/>
                  </a:lnTo>
                  <a:lnTo>
                    <a:pt x="1474" y="314"/>
                  </a:lnTo>
                  <a:lnTo>
                    <a:pt x="1473" y="318"/>
                  </a:lnTo>
                  <a:lnTo>
                    <a:pt x="1472" y="329"/>
                  </a:lnTo>
                  <a:lnTo>
                    <a:pt x="1468" y="338"/>
                  </a:lnTo>
                  <a:lnTo>
                    <a:pt x="1466" y="341"/>
                  </a:lnTo>
                  <a:lnTo>
                    <a:pt x="1462" y="343"/>
                  </a:lnTo>
                  <a:lnTo>
                    <a:pt x="1460" y="344"/>
                  </a:lnTo>
                  <a:lnTo>
                    <a:pt x="1456" y="344"/>
                  </a:lnTo>
                  <a:lnTo>
                    <a:pt x="1448" y="341"/>
                  </a:lnTo>
                  <a:lnTo>
                    <a:pt x="1440" y="336"/>
                  </a:lnTo>
                  <a:lnTo>
                    <a:pt x="1433" y="331"/>
                  </a:lnTo>
                  <a:lnTo>
                    <a:pt x="1424" y="329"/>
                  </a:lnTo>
                  <a:lnTo>
                    <a:pt x="1421" y="329"/>
                  </a:lnTo>
                  <a:lnTo>
                    <a:pt x="1418" y="330"/>
                  </a:lnTo>
                  <a:lnTo>
                    <a:pt x="1415" y="333"/>
                  </a:lnTo>
                  <a:lnTo>
                    <a:pt x="1412" y="336"/>
                  </a:lnTo>
                  <a:lnTo>
                    <a:pt x="1410" y="341"/>
                  </a:lnTo>
                  <a:lnTo>
                    <a:pt x="1410" y="347"/>
                  </a:lnTo>
                  <a:lnTo>
                    <a:pt x="1410" y="353"/>
                  </a:lnTo>
                  <a:lnTo>
                    <a:pt x="1411" y="359"/>
                  </a:lnTo>
                  <a:lnTo>
                    <a:pt x="1414" y="365"/>
                  </a:lnTo>
                  <a:lnTo>
                    <a:pt x="1416" y="371"/>
                  </a:lnTo>
                  <a:lnTo>
                    <a:pt x="1420" y="377"/>
                  </a:lnTo>
                  <a:lnTo>
                    <a:pt x="1424" y="381"/>
                  </a:lnTo>
                  <a:lnTo>
                    <a:pt x="1434" y="391"/>
                  </a:lnTo>
                  <a:lnTo>
                    <a:pt x="1446" y="403"/>
                  </a:lnTo>
                  <a:lnTo>
                    <a:pt x="1458" y="415"/>
                  </a:lnTo>
                  <a:lnTo>
                    <a:pt x="1468" y="428"/>
                  </a:lnTo>
                  <a:lnTo>
                    <a:pt x="1472" y="434"/>
                  </a:lnTo>
                  <a:lnTo>
                    <a:pt x="1475" y="440"/>
                  </a:lnTo>
                  <a:lnTo>
                    <a:pt x="1477" y="444"/>
                  </a:lnTo>
                  <a:lnTo>
                    <a:pt x="1478" y="449"/>
                  </a:lnTo>
                  <a:lnTo>
                    <a:pt x="1478" y="459"/>
                  </a:lnTo>
                  <a:lnTo>
                    <a:pt x="1477" y="467"/>
                  </a:lnTo>
                  <a:lnTo>
                    <a:pt x="1475" y="475"/>
                  </a:lnTo>
                  <a:lnTo>
                    <a:pt x="1475" y="482"/>
                  </a:lnTo>
                  <a:lnTo>
                    <a:pt x="1477" y="485"/>
                  </a:lnTo>
                  <a:lnTo>
                    <a:pt x="1479" y="487"/>
                  </a:lnTo>
                  <a:lnTo>
                    <a:pt x="1481" y="489"/>
                  </a:lnTo>
                  <a:lnTo>
                    <a:pt x="1485" y="492"/>
                  </a:lnTo>
                  <a:lnTo>
                    <a:pt x="1492" y="497"/>
                  </a:lnTo>
                  <a:lnTo>
                    <a:pt x="1496" y="501"/>
                  </a:lnTo>
                  <a:lnTo>
                    <a:pt x="1497" y="507"/>
                  </a:lnTo>
                  <a:lnTo>
                    <a:pt x="1497" y="517"/>
                  </a:lnTo>
                  <a:lnTo>
                    <a:pt x="1498" y="526"/>
                  </a:lnTo>
                  <a:lnTo>
                    <a:pt x="1499" y="535"/>
                  </a:lnTo>
                  <a:lnTo>
                    <a:pt x="1500" y="538"/>
                  </a:lnTo>
                  <a:lnTo>
                    <a:pt x="1503" y="541"/>
                  </a:lnTo>
                  <a:lnTo>
                    <a:pt x="1505" y="542"/>
                  </a:lnTo>
                  <a:lnTo>
                    <a:pt x="1508" y="543"/>
                  </a:lnTo>
                  <a:lnTo>
                    <a:pt x="1511" y="543"/>
                  </a:lnTo>
                  <a:lnTo>
                    <a:pt x="1515" y="541"/>
                  </a:lnTo>
                  <a:lnTo>
                    <a:pt x="1518" y="538"/>
                  </a:lnTo>
                  <a:lnTo>
                    <a:pt x="1523" y="535"/>
                  </a:lnTo>
                  <a:lnTo>
                    <a:pt x="1528" y="531"/>
                  </a:lnTo>
                  <a:lnTo>
                    <a:pt x="1532" y="529"/>
                  </a:lnTo>
                  <a:lnTo>
                    <a:pt x="1538" y="526"/>
                  </a:lnTo>
                  <a:lnTo>
                    <a:pt x="1544" y="524"/>
                  </a:lnTo>
                  <a:lnTo>
                    <a:pt x="1557" y="523"/>
                  </a:lnTo>
                  <a:lnTo>
                    <a:pt x="1571" y="523"/>
                  </a:lnTo>
                  <a:lnTo>
                    <a:pt x="1585" y="523"/>
                  </a:lnTo>
                  <a:lnTo>
                    <a:pt x="1601" y="523"/>
                  </a:lnTo>
                  <a:lnTo>
                    <a:pt x="1622" y="520"/>
                  </a:lnTo>
                  <a:lnTo>
                    <a:pt x="1638" y="518"/>
                  </a:lnTo>
                  <a:lnTo>
                    <a:pt x="1647" y="517"/>
                  </a:lnTo>
                  <a:lnTo>
                    <a:pt x="1654" y="517"/>
                  </a:lnTo>
                  <a:lnTo>
                    <a:pt x="1660" y="518"/>
                  </a:lnTo>
                  <a:lnTo>
                    <a:pt x="1666" y="522"/>
                  </a:lnTo>
                  <a:lnTo>
                    <a:pt x="1672" y="526"/>
                  </a:lnTo>
                  <a:lnTo>
                    <a:pt x="1679" y="530"/>
                  </a:lnTo>
                  <a:lnTo>
                    <a:pt x="1686" y="532"/>
                  </a:lnTo>
                  <a:lnTo>
                    <a:pt x="1693" y="533"/>
                  </a:lnTo>
                  <a:lnTo>
                    <a:pt x="1701" y="535"/>
                  </a:lnTo>
                  <a:lnTo>
                    <a:pt x="1711" y="535"/>
                  </a:lnTo>
                  <a:lnTo>
                    <a:pt x="1720" y="535"/>
                  </a:lnTo>
                  <a:lnTo>
                    <a:pt x="1731" y="532"/>
                  </a:lnTo>
                  <a:lnTo>
                    <a:pt x="1749" y="529"/>
                  </a:lnTo>
                  <a:lnTo>
                    <a:pt x="1763" y="524"/>
                  </a:lnTo>
                  <a:lnTo>
                    <a:pt x="1769" y="523"/>
                  </a:lnTo>
                  <a:lnTo>
                    <a:pt x="1773" y="522"/>
                  </a:lnTo>
                  <a:lnTo>
                    <a:pt x="1776" y="522"/>
                  </a:lnTo>
                  <a:lnTo>
                    <a:pt x="1779" y="524"/>
                  </a:lnTo>
                  <a:lnTo>
                    <a:pt x="1779" y="527"/>
                  </a:lnTo>
                  <a:lnTo>
                    <a:pt x="1777" y="533"/>
                  </a:lnTo>
                  <a:lnTo>
                    <a:pt x="1774" y="543"/>
                  </a:lnTo>
                  <a:lnTo>
                    <a:pt x="1769" y="556"/>
                  </a:lnTo>
                  <a:lnTo>
                    <a:pt x="1764" y="571"/>
                  </a:lnTo>
                  <a:lnTo>
                    <a:pt x="1758" y="588"/>
                  </a:lnTo>
                  <a:lnTo>
                    <a:pt x="1755" y="598"/>
                  </a:lnTo>
                  <a:lnTo>
                    <a:pt x="1751" y="605"/>
                  </a:lnTo>
                  <a:lnTo>
                    <a:pt x="1748" y="611"/>
                  </a:lnTo>
                  <a:lnTo>
                    <a:pt x="1744" y="615"/>
                  </a:lnTo>
                  <a:lnTo>
                    <a:pt x="1738" y="617"/>
                  </a:lnTo>
                  <a:lnTo>
                    <a:pt x="1731" y="618"/>
                  </a:lnTo>
                  <a:lnTo>
                    <a:pt x="1724" y="619"/>
                  </a:lnTo>
                  <a:lnTo>
                    <a:pt x="1714" y="619"/>
                  </a:lnTo>
                  <a:lnTo>
                    <a:pt x="1707" y="620"/>
                  </a:lnTo>
                  <a:lnTo>
                    <a:pt x="1700" y="623"/>
                  </a:lnTo>
                  <a:lnTo>
                    <a:pt x="1697" y="624"/>
                  </a:lnTo>
                  <a:lnTo>
                    <a:pt x="1694" y="625"/>
                  </a:lnTo>
                  <a:lnTo>
                    <a:pt x="1692" y="627"/>
                  </a:lnTo>
                  <a:lnTo>
                    <a:pt x="1691" y="631"/>
                  </a:lnTo>
                  <a:lnTo>
                    <a:pt x="1691" y="633"/>
                  </a:lnTo>
                  <a:lnTo>
                    <a:pt x="1691" y="636"/>
                  </a:lnTo>
                  <a:lnTo>
                    <a:pt x="1693" y="638"/>
                  </a:lnTo>
                  <a:lnTo>
                    <a:pt x="1695" y="642"/>
                  </a:lnTo>
                  <a:lnTo>
                    <a:pt x="1701" y="646"/>
                  </a:lnTo>
                  <a:lnTo>
                    <a:pt x="1710" y="652"/>
                  </a:lnTo>
                  <a:lnTo>
                    <a:pt x="1717" y="658"/>
                  </a:lnTo>
                  <a:lnTo>
                    <a:pt x="1724" y="664"/>
                  </a:lnTo>
                  <a:lnTo>
                    <a:pt x="1726" y="669"/>
                  </a:lnTo>
                  <a:lnTo>
                    <a:pt x="1727" y="672"/>
                  </a:lnTo>
                  <a:lnTo>
                    <a:pt x="1729" y="677"/>
                  </a:lnTo>
                  <a:lnTo>
                    <a:pt x="1727" y="682"/>
                  </a:lnTo>
                  <a:lnTo>
                    <a:pt x="1726" y="684"/>
                  </a:lnTo>
                  <a:lnTo>
                    <a:pt x="1721" y="687"/>
                  </a:lnTo>
                  <a:lnTo>
                    <a:pt x="1716" y="689"/>
                  </a:lnTo>
                  <a:lnTo>
                    <a:pt x="1710" y="690"/>
                  </a:lnTo>
                  <a:lnTo>
                    <a:pt x="1697" y="694"/>
                  </a:lnTo>
                  <a:lnTo>
                    <a:pt x="1688" y="697"/>
                  </a:lnTo>
                  <a:lnTo>
                    <a:pt x="1683" y="703"/>
                  </a:lnTo>
                  <a:lnTo>
                    <a:pt x="1680" y="709"/>
                  </a:lnTo>
                  <a:lnTo>
                    <a:pt x="1677" y="715"/>
                  </a:lnTo>
                  <a:lnTo>
                    <a:pt x="1676" y="722"/>
                  </a:lnTo>
                  <a:lnTo>
                    <a:pt x="1676" y="728"/>
                  </a:lnTo>
                  <a:lnTo>
                    <a:pt x="1676" y="734"/>
                  </a:lnTo>
                  <a:lnTo>
                    <a:pt x="1677" y="740"/>
                  </a:lnTo>
                  <a:lnTo>
                    <a:pt x="1680" y="746"/>
                  </a:lnTo>
                  <a:lnTo>
                    <a:pt x="1682" y="752"/>
                  </a:lnTo>
                  <a:lnTo>
                    <a:pt x="1687" y="759"/>
                  </a:lnTo>
                  <a:lnTo>
                    <a:pt x="1693" y="766"/>
                  </a:lnTo>
                  <a:lnTo>
                    <a:pt x="1700" y="773"/>
                  </a:lnTo>
                  <a:lnTo>
                    <a:pt x="1716" y="788"/>
                  </a:lnTo>
                  <a:lnTo>
                    <a:pt x="1730" y="800"/>
                  </a:lnTo>
                  <a:lnTo>
                    <a:pt x="1737" y="803"/>
                  </a:lnTo>
                  <a:lnTo>
                    <a:pt x="1743" y="806"/>
                  </a:lnTo>
                  <a:lnTo>
                    <a:pt x="1748" y="807"/>
                  </a:lnTo>
                  <a:lnTo>
                    <a:pt x="1752" y="807"/>
                  </a:lnTo>
                  <a:lnTo>
                    <a:pt x="1760" y="806"/>
                  </a:lnTo>
                  <a:lnTo>
                    <a:pt x="1768" y="802"/>
                  </a:lnTo>
                  <a:lnTo>
                    <a:pt x="1771" y="800"/>
                  </a:lnTo>
                  <a:lnTo>
                    <a:pt x="1775" y="798"/>
                  </a:lnTo>
                  <a:lnTo>
                    <a:pt x="1777" y="798"/>
                  </a:lnTo>
                  <a:lnTo>
                    <a:pt x="1779" y="800"/>
                  </a:lnTo>
                  <a:lnTo>
                    <a:pt x="1780" y="804"/>
                  </a:lnTo>
                  <a:lnTo>
                    <a:pt x="1780" y="814"/>
                  </a:lnTo>
                  <a:lnTo>
                    <a:pt x="1781" y="820"/>
                  </a:lnTo>
                  <a:lnTo>
                    <a:pt x="1783" y="825"/>
                  </a:lnTo>
                  <a:lnTo>
                    <a:pt x="1787" y="831"/>
                  </a:lnTo>
                  <a:lnTo>
                    <a:pt x="1792" y="836"/>
                  </a:lnTo>
                  <a:lnTo>
                    <a:pt x="1798" y="842"/>
                  </a:lnTo>
                  <a:lnTo>
                    <a:pt x="1804" y="847"/>
                  </a:lnTo>
                  <a:lnTo>
                    <a:pt x="1811" y="852"/>
                  </a:lnTo>
                  <a:lnTo>
                    <a:pt x="1818" y="856"/>
                  </a:lnTo>
                  <a:lnTo>
                    <a:pt x="1824" y="859"/>
                  </a:lnTo>
                  <a:lnTo>
                    <a:pt x="1830" y="860"/>
                  </a:lnTo>
                  <a:lnTo>
                    <a:pt x="1836" y="861"/>
                  </a:lnTo>
                  <a:lnTo>
                    <a:pt x="1840" y="860"/>
                  </a:lnTo>
                  <a:lnTo>
                    <a:pt x="1851" y="858"/>
                  </a:lnTo>
                  <a:lnTo>
                    <a:pt x="1863" y="853"/>
                  </a:lnTo>
                  <a:lnTo>
                    <a:pt x="1870" y="850"/>
                  </a:lnTo>
                  <a:lnTo>
                    <a:pt x="1878" y="847"/>
                  </a:lnTo>
                  <a:lnTo>
                    <a:pt x="1887" y="846"/>
                  </a:lnTo>
                  <a:lnTo>
                    <a:pt x="1896" y="846"/>
                  </a:lnTo>
                  <a:lnTo>
                    <a:pt x="1906" y="847"/>
                  </a:lnTo>
                  <a:lnTo>
                    <a:pt x="1914" y="851"/>
                  </a:lnTo>
                  <a:lnTo>
                    <a:pt x="1918" y="853"/>
                  </a:lnTo>
                  <a:lnTo>
                    <a:pt x="1921" y="856"/>
                  </a:lnTo>
                  <a:lnTo>
                    <a:pt x="1924" y="859"/>
                  </a:lnTo>
                  <a:lnTo>
                    <a:pt x="1927" y="864"/>
                  </a:lnTo>
                  <a:lnTo>
                    <a:pt x="1931" y="872"/>
                  </a:lnTo>
                  <a:lnTo>
                    <a:pt x="1933" y="880"/>
                  </a:lnTo>
                  <a:lnTo>
                    <a:pt x="1933" y="889"/>
                  </a:lnTo>
                  <a:lnTo>
                    <a:pt x="1933" y="897"/>
                  </a:lnTo>
                  <a:lnTo>
                    <a:pt x="1932" y="913"/>
                  </a:lnTo>
                  <a:lnTo>
                    <a:pt x="1932" y="928"/>
                  </a:lnTo>
                  <a:lnTo>
                    <a:pt x="1933" y="936"/>
                  </a:lnTo>
                  <a:lnTo>
                    <a:pt x="1937" y="945"/>
                  </a:lnTo>
                  <a:lnTo>
                    <a:pt x="1943" y="952"/>
                  </a:lnTo>
                  <a:lnTo>
                    <a:pt x="1947" y="959"/>
                  </a:lnTo>
                  <a:lnTo>
                    <a:pt x="1963" y="970"/>
                  </a:lnTo>
                  <a:lnTo>
                    <a:pt x="1981" y="983"/>
                  </a:lnTo>
                  <a:lnTo>
                    <a:pt x="1988" y="989"/>
                  </a:lnTo>
                  <a:lnTo>
                    <a:pt x="1993" y="995"/>
                  </a:lnTo>
                  <a:lnTo>
                    <a:pt x="1997" y="1002"/>
                  </a:lnTo>
                  <a:lnTo>
                    <a:pt x="2002" y="1012"/>
                  </a:lnTo>
                  <a:lnTo>
                    <a:pt x="2003" y="1018"/>
                  </a:lnTo>
                  <a:lnTo>
                    <a:pt x="2006" y="1025"/>
                  </a:lnTo>
                  <a:lnTo>
                    <a:pt x="2007" y="1028"/>
                  </a:lnTo>
                  <a:lnTo>
                    <a:pt x="2008" y="1031"/>
                  </a:lnTo>
                  <a:lnTo>
                    <a:pt x="2009" y="1033"/>
                  </a:lnTo>
                  <a:lnTo>
                    <a:pt x="2012" y="1034"/>
                  </a:lnTo>
                  <a:lnTo>
                    <a:pt x="2019" y="1033"/>
                  </a:lnTo>
                  <a:lnTo>
                    <a:pt x="2027" y="1034"/>
                  </a:lnTo>
                  <a:lnTo>
                    <a:pt x="2031" y="1034"/>
                  </a:lnTo>
                  <a:lnTo>
                    <a:pt x="2033" y="1035"/>
                  </a:lnTo>
                  <a:lnTo>
                    <a:pt x="2035" y="1036"/>
                  </a:lnTo>
                  <a:lnTo>
                    <a:pt x="2038" y="1039"/>
                  </a:lnTo>
                  <a:lnTo>
                    <a:pt x="2041" y="1053"/>
                  </a:lnTo>
                  <a:lnTo>
                    <a:pt x="2047" y="1072"/>
                  </a:lnTo>
                  <a:lnTo>
                    <a:pt x="2038" y="1080"/>
                  </a:lnTo>
                  <a:lnTo>
                    <a:pt x="2029" y="1090"/>
                  </a:lnTo>
                  <a:lnTo>
                    <a:pt x="2013" y="1100"/>
                  </a:lnTo>
                  <a:lnTo>
                    <a:pt x="1995" y="1109"/>
                  </a:lnTo>
                  <a:lnTo>
                    <a:pt x="1977" y="1117"/>
                  </a:lnTo>
                  <a:lnTo>
                    <a:pt x="1957" y="1124"/>
                  </a:lnTo>
                  <a:lnTo>
                    <a:pt x="1949" y="1128"/>
                  </a:lnTo>
                  <a:lnTo>
                    <a:pt x="1943" y="1132"/>
                  </a:lnTo>
                  <a:lnTo>
                    <a:pt x="1939" y="1136"/>
                  </a:lnTo>
                  <a:lnTo>
                    <a:pt x="1937" y="1141"/>
                  </a:lnTo>
                  <a:lnTo>
                    <a:pt x="1937" y="1146"/>
                  </a:lnTo>
                  <a:lnTo>
                    <a:pt x="1938" y="1150"/>
                  </a:lnTo>
                  <a:lnTo>
                    <a:pt x="1939" y="1156"/>
                  </a:lnTo>
                  <a:lnTo>
                    <a:pt x="1941" y="1161"/>
                  </a:lnTo>
                  <a:lnTo>
                    <a:pt x="1943" y="1165"/>
                  </a:lnTo>
                  <a:lnTo>
                    <a:pt x="1944" y="1168"/>
                  </a:lnTo>
                  <a:lnTo>
                    <a:pt x="1943" y="1172"/>
                  </a:lnTo>
                  <a:lnTo>
                    <a:pt x="1940" y="1174"/>
                  </a:lnTo>
                  <a:lnTo>
                    <a:pt x="1930" y="1178"/>
                  </a:lnTo>
                  <a:lnTo>
                    <a:pt x="1914" y="1181"/>
                  </a:lnTo>
                  <a:lnTo>
                    <a:pt x="1909" y="1182"/>
                  </a:lnTo>
                  <a:lnTo>
                    <a:pt x="1905" y="1185"/>
                  </a:lnTo>
                  <a:lnTo>
                    <a:pt x="1901" y="1187"/>
                  </a:lnTo>
                  <a:lnTo>
                    <a:pt x="1897" y="1191"/>
                  </a:lnTo>
                  <a:lnTo>
                    <a:pt x="1890" y="1198"/>
                  </a:lnTo>
                  <a:lnTo>
                    <a:pt x="1886" y="1207"/>
                  </a:lnTo>
                  <a:lnTo>
                    <a:pt x="1882" y="1217"/>
                  </a:lnTo>
                  <a:lnTo>
                    <a:pt x="1878" y="1225"/>
                  </a:lnTo>
                  <a:lnTo>
                    <a:pt x="1877" y="1233"/>
                  </a:lnTo>
                  <a:lnTo>
                    <a:pt x="1877" y="1239"/>
                  </a:lnTo>
                  <a:lnTo>
                    <a:pt x="1877" y="1249"/>
                  </a:lnTo>
                  <a:lnTo>
                    <a:pt x="1875" y="1257"/>
                  </a:lnTo>
                  <a:lnTo>
                    <a:pt x="1872" y="1261"/>
                  </a:lnTo>
                  <a:lnTo>
                    <a:pt x="1870" y="1264"/>
                  </a:lnTo>
                  <a:lnTo>
                    <a:pt x="1867" y="1267"/>
                  </a:lnTo>
                  <a:lnTo>
                    <a:pt x="1861" y="1269"/>
                  </a:lnTo>
                  <a:lnTo>
                    <a:pt x="1852" y="1273"/>
                  </a:lnTo>
                  <a:lnTo>
                    <a:pt x="1846" y="1276"/>
                  </a:lnTo>
                  <a:lnTo>
                    <a:pt x="1845" y="1279"/>
                  </a:lnTo>
                  <a:lnTo>
                    <a:pt x="1846" y="1280"/>
                  </a:lnTo>
                  <a:lnTo>
                    <a:pt x="1847" y="1281"/>
                  </a:lnTo>
                  <a:lnTo>
                    <a:pt x="1851" y="1281"/>
                  </a:lnTo>
                  <a:lnTo>
                    <a:pt x="1857" y="1281"/>
                  </a:lnTo>
                  <a:lnTo>
                    <a:pt x="1863" y="1282"/>
                  </a:lnTo>
                  <a:lnTo>
                    <a:pt x="1865" y="1283"/>
                  </a:lnTo>
                  <a:lnTo>
                    <a:pt x="1867" y="1285"/>
                  </a:lnTo>
                  <a:lnTo>
                    <a:pt x="1868" y="1287"/>
                  </a:lnTo>
                  <a:lnTo>
                    <a:pt x="1868" y="1289"/>
                  </a:lnTo>
                  <a:lnTo>
                    <a:pt x="1867" y="1296"/>
                  </a:lnTo>
                  <a:lnTo>
                    <a:pt x="1865" y="1305"/>
                  </a:lnTo>
                  <a:lnTo>
                    <a:pt x="1863" y="1315"/>
                  </a:lnTo>
                  <a:lnTo>
                    <a:pt x="1863" y="1327"/>
                  </a:lnTo>
                  <a:lnTo>
                    <a:pt x="1862" y="1338"/>
                  </a:lnTo>
                  <a:lnTo>
                    <a:pt x="1859" y="1348"/>
                  </a:lnTo>
                  <a:lnTo>
                    <a:pt x="1857" y="1354"/>
                  </a:lnTo>
                  <a:lnTo>
                    <a:pt x="1853" y="1359"/>
                  </a:lnTo>
                  <a:lnTo>
                    <a:pt x="1849" y="1367"/>
                  </a:lnTo>
                  <a:lnTo>
                    <a:pt x="1842" y="1375"/>
                  </a:lnTo>
                  <a:lnTo>
                    <a:pt x="1834" y="1386"/>
                  </a:lnTo>
                  <a:lnTo>
                    <a:pt x="1828" y="1396"/>
                  </a:lnTo>
                  <a:lnTo>
                    <a:pt x="1824" y="1407"/>
                  </a:lnTo>
                  <a:lnTo>
                    <a:pt x="1820" y="1419"/>
                  </a:lnTo>
                  <a:lnTo>
                    <a:pt x="1813" y="1439"/>
                  </a:lnTo>
                  <a:lnTo>
                    <a:pt x="1806" y="1455"/>
                  </a:lnTo>
                  <a:lnTo>
                    <a:pt x="1802" y="1460"/>
                  </a:lnTo>
                  <a:lnTo>
                    <a:pt x="1798" y="1466"/>
                  </a:lnTo>
                  <a:lnTo>
                    <a:pt x="1792" y="1472"/>
                  </a:lnTo>
                  <a:lnTo>
                    <a:pt x="1786" y="1478"/>
                  </a:lnTo>
                  <a:lnTo>
                    <a:pt x="1780" y="1483"/>
                  </a:lnTo>
                  <a:lnTo>
                    <a:pt x="1774" y="1488"/>
                  </a:lnTo>
                  <a:lnTo>
                    <a:pt x="1769" y="1490"/>
                  </a:lnTo>
                  <a:lnTo>
                    <a:pt x="1764" y="1491"/>
                  </a:lnTo>
                  <a:lnTo>
                    <a:pt x="1762" y="1491"/>
                  </a:lnTo>
                  <a:lnTo>
                    <a:pt x="1760" y="1490"/>
                  </a:lnTo>
                  <a:lnTo>
                    <a:pt x="1758" y="1489"/>
                  </a:lnTo>
                  <a:lnTo>
                    <a:pt x="1758" y="1487"/>
                  </a:lnTo>
                  <a:lnTo>
                    <a:pt x="1758" y="1484"/>
                  </a:lnTo>
                  <a:lnTo>
                    <a:pt x="1761" y="1482"/>
                  </a:lnTo>
                  <a:lnTo>
                    <a:pt x="1762" y="1478"/>
                  </a:lnTo>
                  <a:lnTo>
                    <a:pt x="1765" y="1476"/>
                  </a:lnTo>
                  <a:lnTo>
                    <a:pt x="1773" y="1470"/>
                  </a:lnTo>
                  <a:lnTo>
                    <a:pt x="1780" y="1463"/>
                  </a:lnTo>
                  <a:lnTo>
                    <a:pt x="1781" y="1459"/>
                  </a:lnTo>
                  <a:lnTo>
                    <a:pt x="1782" y="1457"/>
                  </a:lnTo>
                  <a:lnTo>
                    <a:pt x="1782" y="1455"/>
                  </a:lnTo>
                  <a:lnTo>
                    <a:pt x="1780" y="1455"/>
                  </a:lnTo>
                  <a:lnTo>
                    <a:pt x="1764" y="1460"/>
                  </a:lnTo>
                  <a:lnTo>
                    <a:pt x="1748" y="1468"/>
                  </a:lnTo>
                  <a:lnTo>
                    <a:pt x="1739" y="1471"/>
                  </a:lnTo>
                  <a:lnTo>
                    <a:pt x="1729" y="1478"/>
                  </a:lnTo>
                  <a:lnTo>
                    <a:pt x="1721" y="1482"/>
                  </a:lnTo>
                  <a:lnTo>
                    <a:pt x="1716" y="1485"/>
                  </a:lnTo>
                  <a:lnTo>
                    <a:pt x="1711" y="1489"/>
                  </a:lnTo>
                  <a:lnTo>
                    <a:pt x="1705" y="1490"/>
                  </a:lnTo>
                  <a:lnTo>
                    <a:pt x="1693" y="1489"/>
                  </a:lnTo>
                  <a:lnTo>
                    <a:pt x="1680" y="1485"/>
                  </a:lnTo>
                  <a:lnTo>
                    <a:pt x="1673" y="1483"/>
                  </a:lnTo>
                  <a:lnTo>
                    <a:pt x="1666" y="1482"/>
                  </a:lnTo>
                  <a:lnTo>
                    <a:pt x="1661" y="1481"/>
                  </a:lnTo>
                  <a:lnTo>
                    <a:pt x="1655" y="1482"/>
                  </a:lnTo>
                  <a:lnTo>
                    <a:pt x="1651" y="1483"/>
                  </a:lnTo>
                  <a:lnTo>
                    <a:pt x="1645" y="1488"/>
                  </a:lnTo>
                  <a:lnTo>
                    <a:pt x="1639" y="1493"/>
                  </a:lnTo>
                  <a:lnTo>
                    <a:pt x="1634" y="1499"/>
                  </a:lnTo>
                  <a:lnTo>
                    <a:pt x="1619" y="1513"/>
                  </a:lnTo>
                  <a:lnTo>
                    <a:pt x="1605" y="1527"/>
                  </a:lnTo>
                  <a:lnTo>
                    <a:pt x="1598" y="1533"/>
                  </a:lnTo>
                  <a:lnTo>
                    <a:pt x="1591" y="1538"/>
                  </a:lnTo>
                  <a:lnTo>
                    <a:pt x="1584" y="1541"/>
                  </a:lnTo>
                  <a:lnTo>
                    <a:pt x="1576" y="1544"/>
                  </a:lnTo>
                  <a:lnTo>
                    <a:pt x="1571" y="1546"/>
                  </a:lnTo>
                  <a:lnTo>
                    <a:pt x="1563" y="1546"/>
                  </a:lnTo>
                  <a:lnTo>
                    <a:pt x="1557" y="1545"/>
                  </a:lnTo>
                  <a:lnTo>
                    <a:pt x="1553" y="1541"/>
                  </a:lnTo>
                  <a:lnTo>
                    <a:pt x="1548" y="1538"/>
                  </a:lnTo>
                  <a:lnTo>
                    <a:pt x="1543" y="1534"/>
                  </a:lnTo>
                  <a:lnTo>
                    <a:pt x="1538" y="1528"/>
                  </a:lnTo>
                  <a:lnTo>
                    <a:pt x="1535" y="1522"/>
                  </a:lnTo>
                  <a:lnTo>
                    <a:pt x="1527" y="1510"/>
                  </a:lnTo>
                  <a:lnTo>
                    <a:pt x="1521" y="1497"/>
                  </a:lnTo>
                  <a:lnTo>
                    <a:pt x="1517" y="1490"/>
                  </a:lnTo>
                  <a:lnTo>
                    <a:pt x="1513" y="1485"/>
                  </a:lnTo>
                  <a:lnTo>
                    <a:pt x="1509" y="1481"/>
                  </a:lnTo>
                  <a:lnTo>
                    <a:pt x="1504" y="1477"/>
                  </a:lnTo>
                  <a:lnTo>
                    <a:pt x="1498" y="1475"/>
                  </a:lnTo>
                  <a:lnTo>
                    <a:pt x="1491" y="1474"/>
                  </a:lnTo>
                  <a:lnTo>
                    <a:pt x="1484" y="1472"/>
                  </a:lnTo>
                  <a:lnTo>
                    <a:pt x="1474" y="1472"/>
                  </a:lnTo>
                  <a:lnTo>
                    <a:pt x="1473" y="1472"/>
                  </a:lnTo>
                  <a:lnTo>
                    <a:pt x="1471" y="1474"/>
                  </a:lnTo>
                  <a:lnTo>
                    <a:pt x="1472" y="1472"/>
                  </a:lnTo>
                  <a:lnTo>
                    <a:pt x="1473" y="1472"/>
                  </a:lnTo>
                  <a:lnTo>
                    <a:pt x="1477" y="1463"/>
                  </a:lnTo>
                  <a:lnTo>
                    <a:pt x="1478" y="1453"/>
                  </a:lnTo>
                  <a:lnTo>
                    <a:pt x="1479" y="1443"/>
                  </a:lnTo>
                  <a:lnTo>
                    <a:pt x="1479" y="1433"/>
                  </a:lnTo>
                  <a:lnTo>
                    <a:pt x="1477" y="1424"/>
                  </a:lnTo>
                  <a:lnTo>
                    <a:pt x="1472" y="1414"/>
                  </a:lnTo>
                  <a:lnTo>
                    <a:pt x="1466" y="1405"/>
                  </a:lnTo>
                  <a:lnTo>
                    <a:pt x="1456" y="1396"/>
                  </a:lnTo>
                  <a:lnTo>
                    <a:pt x="1446" y="1389"/>
                  </a:lnTo>
                  <a:lnTo>
                    <a:pt x="1437" y="1386"/>
                  </a:lnTo>
                  <a:lnTo>
                    <a:pt x="1431" y="1383"/>
                  </a:lnTo>
                  <a:lnTo>
                    <a:pt x="1427" y="1382"/>
                  </a:lnTo>
                  <a:lnTo>
                    <a:pt x="1422" y="1382"/>
                  </a:lnTo>
                  <a:lnTo>
                    <a:pt x="1420" y="1382"/>
                  </a:lnTo>
                  <a:lnTo>
                    <a:pt x="1417" y="1380"/>
                  </a:lnTo>
                  <a:lnTo>
                    <a:pt x="1416" y="1376"/>
                  </a:lnTo>
                  <a:lnTo>
                    <a:pt x="1416" y="1370"/>
                  </a:lnTo>
                  <a:lnTo>
                    <a:pt x="1418" y="1362"/>
                  </a:lnTo>
                  <a:lnTo>
                    <a:pt x="1421" y="1352"/>
                  </a:lnTo>
                  <a:lnTo>
                    <a:pt x="1424" y="1343"/>
                  </a:lnTo>
                  <a:lnTo>
                    <a:pt x="1425" y="1333"/>
                  </a:lnTo>
                  <a:lnTo>
                    <a:pt x="1425" y="1325"/>
                  </a:lnTo>
                  <a:lnTo>
                    <a:pt x="1425" y="1321"/>
                  </a:lnTo>
                  <a:lnTo>
                    <a:pt x="1423" y="1319"/>
                  </a:lnTo>
                  <a:lnTo>
                    <a:pt x="1420" y="1318"/>
                  </a:lnTo>
                  <a:lnTo>
                    <a:pt x="1416" y="1317"/>
                  </a:lnTo>
                  <a:lnTo>
                    <a:pt x="1406" y="1317"/>
                  </a:lnTo>
                  <a:lnTo>
                    <a:pt x="1397" y="1319"/>
                  </a:lnTo>
                  <a:lnTo>
                    <a:pt x="1387" y="1323"/>
                  </a:lnTo>
                  <a:lnTo>
                    <a:pt x="1379" y="1326"/>
                  </a:lnTo>
                  <a:lnTo>
                    <a:pt x="1370" y="1331"/>
                  </a:lnTo>
                  <a:lnTo>
                    <a:pt x="1362" y="1333"/>
                  </a:lnTo>
                  <a:lnTo>
                    <a:pt x="1359" y="1335"/>
                  </a:lnTo>
                  <a:lnTo>
                    <a:pt x="1355" y="1335"/>
                  </a:lnTo>
                  <a:lnTo>
                    <a:pt x="1353" y="1335"/>
                  </a:lnTo>
                  <a:lnTo>
                    <a:pt x="1351" y="1333"/>
                  </a:lnTo>
                  <a:lnTo>
                    <a:pt x="1346" y="1331"/>
                  </a:lnTo>
                  <a:lnTo>
                    <a:pt x="1342" y="1327"/>
                  </a:lnTo>
                  <a:lnTo>
                    <a:pt x="1340" y="1323"/>
                  </a:lnTo>
                  <a:lnTo>
                    <a:pt x="1339" y="1318"/>
                  </a:lnTo>
                  <a:lnTo>
                    <a:pt x="1336" y="1307"/>
                  </a:lnTo>
                  <a:lnTo>
                    <a:pt x="1335" y="1295"/>
                  </a:lnTo>
                  <a:lnTo>
                    <a:pt x="1333" y="1288"/>
                  </a:lnTo>
                  <a:lnTo>
                    <a:pt x="1330" y="1282"/>
                  </a:lnTo>
                  <a:lnTo>
                    <a:pt x="1328" y="1277"/>
                  </a:lnTo>
                  <a:lnTo>
                    <a:pt x="1323" y="1272"/>
                  </a:lnTo>
                  <a:lnTo>
                    <a:pt x="1315" y="1261"/>
                  </a:lnTo>
                  <a:lnTo>
                    <a:pt x="1304" y="1248"/>
                  </a:lnTo>
                  <a:lnTo>
                    <a:pt x="1295" y="1232"/>
                  </a:lnTo>
                  <a:lnTo>
                    <a:pt x="1284" y="1218"/>
                  </a:lnTo>
                  <a:lnTo>
                    <a:pt x="1279" y="1211"/>
                  </a:lnTo>
                  <a:lnTo>
                    <a:pt x="1276" y="1203"/>
                  </a:lnTo>
                  <a:lnTo>
                    <a:pt x="1273" y="1193"/>
                  </a:lnTo>
                  <a:lnTo>
                    <a:pt x="1273" y="1182"/>
                  </a:lnTo>
                  <a:lnTo>
                    <a:pt x="1273" y="1173"/>
                  </a:lnTo>
                  <a:lnTo>
                    <a:pt x="1276" y="1165"/>
                  </a:lnTo>
                  <a:lnTo>
                    <a:pt x="1280" y="1159"/>
                  </a:lnTo>
                  <a:lnTo>
                    <a:pt x="1285" y="1154"/>
                  </a:lnTo>
                  <a:lnTo>
                    <a:pt x="1292" y="1151"/>
                  </a:lnTo>
                  <a:lnTo>
                    <a:pt x="1301" y="1149"/>
                  </a:lnTo>
                  <a:lnTo>
                    <a:pt x="1310" y="1148"/>
                  </a:lnTo>
                  <a:lnTo>
                    <a:pt x="1320" y="1147"/>
                  </a:lnTo>
                  <a:lnTo>
                    <a:pt x="1326" y="1147"/>
                  </a:lnTo>
                  <a:lnTo>
                    <a:pt x="1330" y="1147"/>
                  </a:lnTo>
                  <a:lnTo>
                    <a:pt x="1334" y="1144"/>
                  </a:lnTo>
                  <a:lnTo>
                    <a:pt x="1338" y="1143"/>
                  </a:lnTo>
                  <a:lnTo>
                    <a:pt x="1343" y="1138"/>
                  </a:lnTo>
                  <a:lnTo>
                    <a:pt x="1347" y="1132"/>
                  </a:lnTo>
                  <a:lnTo>
                    <a:pt x="1349" y="1127"/>
                  </a:lnTo>
                  <a:lnTo>
                    <a:pt x="1349" y="1122"/>
                  </a:lnTo>
                  <a:lnTo>
                    <a:pt x="1347" y="1116"/>
                  </a:lnTo>
                  <a:lnTo>
                    <a:pt x="1343" y="1112"/>
                  </a:lnTo>
                  <a:lnTo>
                    <a:pt x="1333" y="1104"/>
                  </a:lnTo>
                  <a:lnTo>
                    <a:pt x="1320" y="1092"/>
                  </a:lnTo>
                  <a:lnTo>
                    <a:pt x="1313" y="1086"/>
                  </a:lnTo>
                  <a:lnTo>
                    <a:pt x="1307" y="1079"/>
                  </a:lnTo>
                  <a:lnTo>
                    <a:pt x="1302" y="1071"/>
                  </a:lnTo>
                  <a:lnTo>
                    <a:pt x="1298" y="1062"/>
                  </a:lnTo>
                  <a:lnTo>
                    <a:pt x="1296" y="1059"/>
                  </a:lnTo>
                  <a:lnTo>
                    <a:pt x="1294" y="1056"/>
                  </a:lnTo>
                  <a:lnTo>
                    <a:pt x="1290" y="1054"/>
                  </a:lnTo>
                  <a:lnTo>
                    <a:pt x="1286" y="1052"/>
                  </a:lnTo>
                  <a:lnTo>
                    <a:pt x="1278" y="1049"/>
                  </a:lnTo>
                  <a:lnTo>
                    <a:pt x="1270" y="1049"/>
                  </a:lnTo>
                  <a:lnTo>
                    <a:pt x="1250" y="1052"/>
                  </a:lnTo>
                  <a:lnTo>
                    <a:pt x="1233" y="1053"/>
                  </a:lnTo>
                  <a:lnTo>
                    <a:pt x="1227" y="1053"/>
                  </a:lnTo>
                  <a:lnTo>
                    <a:pt x="1223" y="1055"/>
                  </a:lnTo>
                  <a:lnTo>
                    <a:pt x="1222" y="1059"/>
                  </a:lnTo>
                  <a:lnTo>
                    <a:pt x="1221" y="1062"/>
                  </a:lnTo>
                  <a:lnTo>
                    <a:pt x="1220" y="1071"/>
                  </a:lnTo>
                  <a:lnTo>
                    <a:pt x="1217" y="1080"/>
                  </a:lnTo>
                  <a:lnTo>
                    <a:pt x="1217" y="1074"/>
                  </a:lnTo>
                  <a:lnTo>
                    <a:pt x="1217" y="1067"/>
                  </a:lnTo>
                  <a:lnTo>
                    <a:pt x="1217" y="1060"/>
                  </a:lnTo>
                  <a:lnTo>
                    <a:pt x="1216" y="1052"/>
                  </a:lnTo>
                  <a:lnTo>
                    <a:pt x="1213" y="1039"/>
                  </a:lnTo>
                  <a:lnTo>
                    <a:pt x="1209" y="1030"/>
                  </a:lnTo>
                  <a:lnTo>
                    <a:pt x="1200" y="1020"/>
                  </a:lnTo>
                  <a:lnTo>
                    <a:pt x="1190" y="1006"/>
                  </a:lnTo>
                  <a:lnTo>
                    <a:pt x="1187" y="999"/>
                  </a:lnTo>
                  <a:lnTo>
                    <a:pt x="1183" y="993"/>
                  </a:lnTo>
                  <a:lnTo>
                    <a:pt x="1182" y="987"/>
                  </a:lnTo>
                  <a:lnTo>
                    <a:pt x="1181" y="981"/>
                  </a:lnTo>
                  <a:lnTo>
                    <a:pt x="1192" y="970"/>
                  </a:lnTo>
                  <a:lnTo>
                    <a:pt x="1204" y="961"/>
                  </a:lnTo>
                  <a:lnTo>
                    <a:pt x="1204" y="957"/>
                  </a:lnTo>
                  <a:lnTo>
                    <a:pt x="1202" y="954"/>
                  </a:lnTo>
                  <a:lnTo>
                    <a:pt x="1201" y="952"/>
                  </a:lnTo>
                  <a:lnTo>
                    <a:pt x="1198" y="949"/>
                  </a:lnTo>
                  <a:lnTo>
                    <a:pt x="1195" y="949"/>
                  </a:lnTo>
                  <a:lnTo>
                    <a:pt x="1191" y="949"/>
                  </a:lnTo>
                  <a:lnTo>
                    <a:pt x="1187" y="951"/>
                  </a:lnTo>
                  <a:lnTo>
                    <a:pt x="1183" y="952"/>
                  </a:lnTo>
                  <a:lnTo>
                    <a:pt x="1178" y="954"/>
                  </a:lnTo>
                  <a:lnTo>
                    <a:pt x="1175" y="953"/>
                  </a:lnTo>
                  <a:lnTo>
                    <a:pt x="1172" y="952"/>
                  </a:lnTo>
                  <a:lnTo>
                    <a:pt x="1169" y="948"/>
                  </a:lnTo>
                  <a:lnTo>
                    <a:pt x="1168" y="945"/>
                  </a:lnTo>
                  <a:lnTo>
                    <a:pt x="1166" y="939"/>
                  </a:lnTo>
                  <a:lnTo>
                    <a:pt x="1166" y="933"/>
                  </a:lnTo>
                  <a:lnTo>
                    <a:pt x="1166" y="927"/>
                  </a:lnTo>
                  <a:lnTo>
                    <a:pt x="1168" y="921"/>
                  </a:lnTo>
                  <a:lnTo>
                    <a:pt x="1170" y="915"/>
                  </a:lnTo>
                  <a:lnTo>
                    <a:pt x="1173" y="910"/>
                  </a:lnTo>
                  <a:lnTo>
                    <a:pt x="1177" y="907"/>
                  </a:lnTo>
                  <a:lnTo>
                    <a:pt x="1182" y="903"/>
                  </a:lnTo>
                  <a:lnTo>
                    <a:pt x="1185" y="901"/>
                  </a:lnTo>
                  <a:lnTo>
                    <a:pt x="1190" y="899"/>
                  </a:lnTo>
                  <a:lnTo>
                    <a:pt x="1195" y="899"/>
                  </a:lnTo>
                  <a:lnTo>
                    <a:pt x="1204" y="899"/>
                  </a:lnTo>
                  <a:lnTo>
                    <a:pt x="1213" y="898"/>
                  </a:lnTo>
                  <a:lnTo>
                    <a:pt x="1217" y="898"/>
                  </a:lnTo>
                  <a:lnTo>
                    <a:pt x="1221" y="896"/>
                  </a:lnTo>
                  <a:lnTo>
                    <a:pt x="1225" y="895"/>
                  </a:lnTo>
                  <a:lnTo>
                    <a:pt x="1227" y="891"/>
                  </a:lnTo>
                  <a:lnTo>
                    <a:pt x="1231" y="884"/>
                  </a:lnTo>
                  <a:lnTo>
                    <a:pt x="1233" y="877"/>
                  </a:lnTo>
                  <a:lnTo>
                    <a:pt x="1234" y="871"/>
                  </a:lnTo>
                  <a:lnTo>
                    <a:pt x="1233" y="866"/>
                  </a:lnTo>
                  <a:lnTo>
                    <a:pt x="1231" y="861"/>
                  </a:lnTo>
                  <a:lnTo>
                    <a:pt x="1226" y="858"/>
                  </a:lnTo>
                  <a:lnTo>
                    <a:pt x="1220" y="854"/>
                  </a:lnTo>
                  <a:lnTo>
                    <a:pt x="1213" y="852"/>
                  </a:lnTo>
                  <a:lnTo>
                    <a:pt x="1190" y="848"/>
                  </a:lnTo>
                  <a:lnTo>
                    <a:pt x="1165" y="847"/>
                  </a:lnTo>
                  <a:lnTo>
                    <a:pt x="1143" y="847"/>
                  </a:lnTo>
                  <a:lnTo>
                    <a:pt x="1128" y="848"/>
                  </a:lnTo>
                  <a:lnTo>
                    <a:pt x="1116" y="850"/>
                  </a:lnTo>
                  <a:lnTo>
                    <a:pt x="1106" y="851"/>
                  </a:lnTo>
                  <a:lnTo>
                    <a:pt x="1096" y="851"/>
                  </a:lnTo>
                  <a:lnTo>
                    <a:pt x="1084" y="847"/>
                  </a:lnTo>
                  <a:lnTo>
                    <a:pt x="1072" y="842"/>
                  </a:lnTo>
                  <a:lnTo>
                    <a:pt x="1062" y="835"/>
                  </a:lnTo>
                  <a:lnTo>
                    <a:pt x="1052" y="827"/>
                  </a:lnTo>
                  <a:lnTo>
                    <a:pt x="1046" y="817"/>
                  </a:lnTo>
                  <a:lnTo>
                    <a:pt x="1040" y="809"/>
                  </a:lnTo>
                  <a:lnTo>
                    <a:pt x="1034" y="801"/>
                  </a:lnTo>
                  <a:lnTo>
                    <a:pt x="1027" y="794"/>
                  </a:lnTo>
                  <a:lnTo>
                    <a:pt x="1019" y="787"/>
                  </a:lnTo>
                  <a:lnTo>
                    <a:pt x="1011" y="781"/>
                  </a:lnTo>
                  <a:lnTo>
                    <a:pt x="1002" y="773"/>
                  </a:lnTo>
                  <a:lnTo>
                    <a:pt x="994" y="768"/>
                  </a:lnTo>
                  <a:lnTo>
                    <a:pt x="986" y="759"/>
                  </a:lnTo>
                  <a:lnTo>
                    <a:pt x="980" y="750"/>
                  </a:lnTo>
                  <a:lnTo>
                    <a:pt x="975" y="740"/>
                  </a:lnTo>
                  <a:lnTo>
                    <a:pt x="971" y="731"/>
                  </a:lnTo>
                  <a:lnTo>
                    <a:pt x="969" y="721"/>
                  </a:lnTo>
                  <a:lnTo>
                    <a:pt x="968" y="713"/>
                  </a:lnTo>
                  <a:lnTo>
                    <a:pt x="965" y="706"/>
                  </a:lnTo>
                  <a:lnTo>
                    <a:pt x="964" y="703"/>
                  </a:lnTo>
                  <a:lnTo>
                    <a:pt x="962" y="701"/>
                  </a:lnTo>
                  <a:lnTo>
                    <a:pt x="959" y="700"/>
                  </a:lnTo>
                  <a:lnTo>
                    <a:pt x="957" y="700"/>
                  </a:lnTo>
                  <a:lnTo>
                    <a:pt x="955" y="701"/>
                  </a:lnTo>
                  <a:lnTo>
                    <a:pt x="952" y="702"/>
                  </a:lnTo>
                  <a:lnTo>
                    <a:pt x="951" y="703"/>
                  </a:lnTo>
                  <a:lnTo>
                    <a:pt x="950" y="706"/>
                  </a:lnTo>
                  <a:lnTo>
                    <a:pt x="948" y="710"/>
                  </a:lnTo>
                  <a:lnTo>
                    <a:pt x="946" y="716"/>
                  </a:lnTo>
                  <a:lnTo>
                    <a:pt x="944" y="722"/>
                  </a:lnTo>
                  <a:lnTo>
                    <a:pt x="940" y="727"/>
                  </a:lnTo>
                  <a:lnTo>
                    <a:pt x="938" y="730"/>
                  </a:lnTo>
                  <a:lnTo>
                    <a:pt x="935" y="731"/>
                  </a:lnTo>
                  <a:lnTo>
                    <a:pt x="929" y="731"/>
                  </a:lnTo>
                  <a:lnTo>
                    <a:pt x="923" y="732"/>
                  </a:lnTo>
                  <a:lnTo>
                    <a:pt x="916" y="732"/>
                  </a:lnTo>
                  <a:lnTo>
                    <a:pt x="910" y="733"/>
                  </a:lnTo>
                  <a:lnTo>
                    <a:pt x="906" y="734"/>
                  </a:lnTo>
                  <a:lnTo>
                    <a:pt x="902" y="737"/>
                  </a:lnTo>
                  <a:lnTo>
                    <a:pt x="900" y="738"/>
                  </a:lnTo>
                  <a:lnTo>
                    <a:pt x="899" y="741"/>
                  </a:lnTo>
                  <a:lnTo>
                    <a:pt x="899" y="744"/>
                  </a:lnTo>
                  <a:lnTo>
                    <a:pt x="899" y="747"/>
                  </a:lnTo>
                  <a:lnTo>
                    <a:pt x="898" y="751"/>
                  </a:lnTo>
                  <a:lnTo>
                    <a:pt x="898" y="754"/>
                  </a:lnTo>
                  <a:lnTo>
                    <a:pt x="895" y="757"/>
                  </a:lnTo>
                  <a:lnTo>
                    <a:pt x="894" y="759"/>
                  </a:lnTo>
                  <a:lnTo>
                    <a:pt x="892" y="762"/>
                  </a:lnTo>
                  <a:lnTo>
                    <a:pt x="888" y="763"/>
                  </a:lnTo>
                  <a:lnTo>
                    <a:pt x="886" y="764"/>
                  </a:lnTo>
                  <a:lnTo>
                    <a:pt x="882" y="764"/>
                  </a:lnTo>
                  <a:lnTo>
                    <a:pt x="874" y="764"/>
                  </a:lnTo>
                  <a:lnTo>
                    <a:pt x="868" y="765"/>
                  </a:lnTo>
                  <a:lnTo>
                    <a:pt x="866" y="768"/>
                  </a:lnTo>
                  <a:lnTo>
                    <a:pt x="864" y="770"/>
                  </a:lnTo>
                  <a:lnTo>
                    <a:pt x="864" y="773"/>
                  </a:lnTo>
                  <a:lnTo>
                    <a:pt x="866" y="777"/>
                  </a:lnTo>
                  <a:lnTo>
                    <a:pt x="870" y="785"/>
                  </a:lnTo>
                  <a:lnTo>
                    <a:pt x="877" y="794"/>
                  </a:lnTo>
                  <a:lnTo>
                    <a:pt x="885" y="801"/>
                  </a:lnTo>
                  <a:lnTo>
                    <a:pt x="893" y="807"/>
                  </a:lnTo>
                  <a:lnTo>
                    <a:pt x="896" y="809"/>
                  </a:lnTo>
                  <a:lnTo>
                    <a:pt x="899" y="813"/>
                  </a:lnTo>
                  <a:lnTo>
                    <a:pt x="901" y="816"/>
                  </a:lnTo>
                  <a:lnTo>
                    <a:pt x="902" y="820"/>
                  </a:lnTo>
                  <a:lnTo>
                    <a:pt x="902" y="823"/>
                  </a:lnTo>
                  <a:lnTo>
                    <a:pt x="902" y="827"/>
                  </a:lnTo>
                  <a:lnTo>
                    <a:pt x="900" y="829"/>
                  </a:lnTo>
                  <a:lnTo>
                    <a:pt x="898" y="831"/>
                  </a:lnTo>
                  <a:lnTo>
                    <a:pt x="880" y="833"/>
                  </a:lnTo>
                  <a:lnTo>
                    <a:pt x="864" y="836"/>
                  </a:lnTo>
                  <a:lnTo>
                    <a:pt x="860" y="839"/>
                  </a:lnTo>
                  <a:lnTo>
                    <a:pt x="853" y="839"/>
                  </a:lnTo>
                  <a:lnTo>
                    <a:pt x="849" y="839"/>
                  </a:lnTo>
                  <a:lnTo>
                    <a:pt x="847" y="838"/>
                  </a:lnTo>
                  <a:lnTo>
                    <a:pt x="843" y="836"/>
                  </a:lnTo>
                  <a:lnTo>
                    <a:pt x="841" y="834"/>
                  </a:lnTo>
                  <a:lnTo>
                    <a:pt x="836" y="829"/>
                  </a:lnTo>
                  <a:lnTo>
                    <a:pt x="832" y="828"/>
                  </a:lnTo>
                  <a:lnTo>
                    <a:pt x="831" y="831"/>
                  </a:lnTo>
                  <a:lnTo>
                    <a:pt x="830" y="838"/>
                  </a:lnTo>
                  <a:lnTo>
                    <a:pt x="830" y="846"/>
                  </a:lnTo>
                  <a:lnTo>
                    <a:pt x="828" y="853"/>
                  </a:lnTo>
                  <a:lnTo>
                    <a:pt x="825" y="859"/>
                  </a:lnTo>
                  <a:lnTo>
                    <a:pt x="820" y="865"/>
                  </a:lnTo>
                  <a:lnTo>
                    <a:pt x="814" y="873"/>
                  </a:lnTo>
                  <a:lnTo>
                    <a:pt x="810" y="883"/>
                  </a:lnTo>
                  <a:lnTo>
                    <a:pt x="803" y="894"/>
                  </a:lnTo>
                  <a:lnTo>
                    <a:pt x="792" y="905"/>
                  </a:lnTo>
                  <a:lnTo>
                    <a:pt x="785" y="911"/>
                  </a:lnTo>
                  <a:lnTo>
                    <a:pt x="779" y="915"/>
                  </a:lnTo>
                  <a:lnTo>
                    <a:pt x="774" y="917"/>
                  </a:lnTo>
                  <a:lnTo>
                    <a:pt x="768" y="919"/>
                  </a:lnTo>
                  <a:lnTo>
                    <a:pt x="763" y="919"/>
                  </a:lnTo>
                  <a:lnTo>
                    <a:pt x="759" y="917"/>
                  </a:lnTo>
                  <a:lnTo>
                    <a:pt x="754" y="915"/>
                  </a:lnTo>
                  <a:lnTo>
                    <a:pt x="748" y="911"/>
                  </a:lnTo>
                  <a:lnTo>
                    <a:pt x="742" y="909"/>
                  </a:lnTo>
                  <a:lnTo>
                    <a:pt x="736" y="909"/>
                  </a:lnTo>
                  <a:lnTo>
                    <a:pt x="729" y="910"/>
                  </a:lnTo>
                  <a:lnTo>
                    <a:pt x="723" y="913"/>
                  </a:lnTo>
                  <a:lnTo>
                    <a:pt x="716" y="916"/>
                  </a:lnTo>
                  <a:lnTo>
                    <a:pt x="710" y="921"/>
                  </a:lnTo>
                  <a:lnTo>
                    <a:pt x="704" y="927"/>
                  </a:lnTo>
                  <a:lnTo>
                    <a:pt x="699" y="933"/>
                  </a:lnTo>
                  <a:lnTo>
                    <a:pt x="696" y="939"/>
                  </a:lnTo>
                  <a:lnTo>
                    <a:pt x="692" y="947"/>
                  </a:lnTo>
                  <a:lnTo>
                    <a:pt x="690" y="954"/>
                  </a:lnTo>
                  <a:lnTo>
                    <a:pt x="688" y="964"/>
                  </a:lnTo>
                  <a:lnTo>
                    <a:pt x="688" y="971"/>
                  </a:lnTo>
                  <a:lnTo>
                    <a:pt x="690" y="979"/>
                  </a:lnTo>
                  <a:lnTo>
                    <a:pt x="692" y="985"/>
                  </a:lnTo>
                  <a:lnTo>
                    <a:pt x="697" y="990"/>
                  </a:lnTo>
                  <a:lnTo>
                    <a:pt x="710" y="1001"/>
                  </a:lnTo>
                  <a:lnTo>
                    <a:pt x="726" y="1014"/>
                  </a:lnTo>
                  <a:lnTo>
                    <a:pt x="735" y="1018"/>
                  </a:lnTo>
                  <a:lnTo>
                    <a:pt x="740" y="1023"/>
                  </a:lnTo>
                  <a:lnTo>
                    <a:pt x="743" y="1029"/>
                  </a:lnTo>
                  <a:lnTo>
                    <a:pt x="746" y="1037"/>
                  </a:lnTo>
                  <a:lnTo>
                    <a:pt x="746" y="1049"/>
                  </a:lnTo>
                  <a:lnTo>
                    <a:pt x="746" y="1062"/>
                  </a:lnTo>
                  <a:lnTo>
                    <a:pt x="743" y="1074"/>
                  </a:lnTo>
                  <a:lnTo>
                    <a:pt x="740" y="1086"/>
                  </a:lnTo>
                  <a:lnTo>
                    <a:pt x="735" y="1096"/>
                  </a:lnTo>
                  <a:lnTo>
                    <a:pt x="730" y="1104"/>
                  </a:lnTo>
                  <a:lnTo>
                    <a:pt x="724" y="1110"/>
                  </a:lnTo>
                  <a:lnTo>
                    <a:pt x="719" y="1113"/>
                  </a:lnTo>
                  <a:lnTo>
                    <a:pt x="713" y="1116"/>
                  </a:lnTo>
                  <a:lnTo>
                    <a:pt x="709" y="1117"/>
                  </a:lnTo>
                  <a:lnTo>
                    <a:pt x="702" y="1117"/>
                  </a:lnTo>
                  <a:lnTo>
                    <a:pt x="693" y="1118"/>
                  </a:lnTo>
                  <a:lnTo>
                    <a:pt x="685" y="1121"/>
                  </a:lnTo>
                  <a:lnTo>
                    <a:pt x="674" y="1124"/>
                  </a:lnTo>
                  <a:lnTo>
                    <a:pt x="661" y="1132"/>
                  </a:lnTo>
                  <a:lnTo>
                    <a:pt x="642" y="1144"/>
                  </a:lnTo>
                  <a:lnTo>
                    <a:pt x="624" y="1156"/>
                  </a:lnTo>
                  <a:lnTo>
                    <a:pt x="609" y="1167"/>
                  </a:lnTo>
                  <a:lnTo>
                    <a:pt x="604" y="1170"/>
                  </a:lnTo>
                  <a:lnTo>
                    <a:pt x="600" y="1176"/>
                  </a:lnTo>
                  <a:lnTo>
                    <a:pt x="598" y="1181"/>
                  </a:lnTo>
                  <a:lnTo>
                    <a:pt x="597" y="1186"/>
                  </a:lnTo>
                  <a:lnTo>
                    <a:pt x="597" y="1192"/>
                  </a:lnTo>
                  <a:lnTo>
                    <a:pt x="598" y="1197"/>
                  </a:lnTo>
                  <a:lnTo>
                    <a:pt x="599" y="1201"/>
                  </a:lnTo>
                  <a:lnTo>
                    <a:pt x="602" y="1206"/>
                  </a:lnTo>
                  <a:lnTo>
                    <a:pt x="608" y="1216"/>
                  </a:lnTo>
                  <a:lnTo>
                    <a:pt x="617" y="1228"/>
                  </a:lnTo>
                  <a:lnTo>
                    <a:pt x="627" y="1239"/>
                  </a:lnTo>
                  <a:lnTo>
                    <a:pt x="633" y="1249"/>
                  </a:lnTo>
                  <a:lnTo>
                    <a:pt x="636" y="1257"/>
                  </a:lnTo>
                  <a:lnTo>
                    <a:pt x="639" y="1263"/>
                  </a:lnTo>
                  <a:lnTo>
                    <a:pt x="637" y="1266"/>
                  </a:lnTo>
                  <a:lnTo>
                    <a:pt x="636" y="1268"/>
                  </a:lnTo>
                  <a:lnTo>
                    <a:pt x="635" y="1269"/>
                  </a:lnTo>
                  <a:lnTo>
                    <a:pt x="631" y="1270"/>
                  </a:lnTo>
                  <a:lnTo>
                    <a:pt x="623" y="1272"/>
                  </a:lnTo>
                  <a:lnTo>
                    <a:pt x="617" y="1274"/>
                  </a:lnTo>
                  <a:lnTo>
                    <a:pt x="614" y="1276"/>
                  </a:lnTo>
                  <a:lnTo>
                    <a:pt x="612" y="1279"/>
                  </a:lnTo>
                  <a:lnTo>
                    <a:pt x="611" y="1281"/>
                  </a:lnTo>
                  <a:lnTo>
                    <a:pt x="611" y="1286"/>
                  </a:lnTo>
                  <a:lnTo>
                    <a:pt x="614" y="1294"/>
                  </a:lnTo>
                  <a:lnTo>
                    <a:pt x="620" y="1302"/>
                  </a:lnTo>
                  <a:lnTo>
                    <a:pt x="623" y="1307"/>
                  </a:lnTo>
                  <a:lnTo>
                    <a:pt x="625" y="1312"/>
                  </a:lnTo>
                  <a:lnTo>
                    <a:pt x="628" y="1317"/>
                  </a:lnTo>
                  <a:lnTo>
                    <a:pt x="629" y="1321"/>
                  </a:lnTo>
                  <a:lnTo>
                    <a:pt x="631" y="1331"/>
                  </a:lnTo>
                  <a:lnTo>
                    <a:pt x="633" y="1342"/>
                  </a:lnTo>
                  <a:lnTo>
                    <a:pt x="635" y="1348"/>
                  </a:lnTo>
                  <a:lnTo>
                    <a:pt x="637" y="1351"/>
                  </a:lnTo>
                  <a:lnTo>
                    <a:pt x="640" y="1356"/>
                  </a:lnTo>
                  <a:lnTo>
                    <a:pt x="643" y="1358"/>
                  </a:lnTo>
                  <a:lnTo>
                    <a:pt x="648" y="1359"/>
                  </a:lnTo>
                  <a:lnTo>
                    <a:pt x="654" y="1361"/>
                  </a:lnTo>
                  <a:lnTo>
                    <a:pt x="662" y="1362"/>
                  </a:lnTo>
                  <a:lnTo>
                    <a:pt x="669" y="1362"/>
                  </a:lnTo>
                  <a:lnTo>
                    <a:pt x="677" y="1361"/>
                  </a:lnTo>
                  <a:lnTo>
                    <a:pt x="684" y="1361"/>
                  </a:lnTo>
                  <a:lnTo>
                    <a:pt x="686" y="1361"/>
                  </a:lnTo>
                  <a:lnTo>
                    <a:pt x="688" y="1362"/>
                  </a:lnTo>
                  <a:lnTo>
                    <a:pt x="691" y="1363"/>
                  </a:lnTo>
                  <a:lnTo>
                    <a:pt x="693" y="1367"/>
                  </a:lnTo>
                  <a:lnTo>
                    <a:pt x="697" y="1371"/>
                  </a:lnTo>
                  <a:lnTo>
                    <a:pt x="700" y="1377"/>
                  </a:lnTo>
                  <a:lnTo>
                    <a:pt x="705" y="1382"/>
                  </a:lnTo>
                  <a:lnTo>
                    <a:pt x="710" y="1387"/>
                  </a:lnTo>
                  <a:lnTo>
                    <a:pt x="716" y="1389"/>
                  </a:lnTo>
                  <a:lnTo>
                    <a:pt x="721" y="1389"/>
                  </a:lnTo>
                  <a:lnTo>
                    <a:pt x="726" y="1389"/>
                  </a:lnTo>
                  <a:lnTo>
                    <a:pt x="732" y="1388"/>
                  </a:lnTo>
                  <a:lnTo>
                    <a:pt x="742" y="1384"/>
                  </a:lnTo>
                  <a:lnTo>
                    <a:pt x="748" y="1381"/>
                  </a:lnTo>
                  <a:lnTo>
                    <a:pt x="755" y="1375"/>
                  </a:lnTo>
                  <a:lnTo>
                    <a:pt x="761" y="1370"/>
                  </a:lnTo>
                  <a:lnTo>
                    <a:pt x="769" y="1363"/>
                  </a:lnTo>
                  <a:lnTo>
                    <a:pt x="778" y="1357"/>
                  </a:lnTo>
                  <a:lnTo>
                    <a:pt x="785" y="1354"/>
                  </a:lnTo>
                  <a:lnTo>
                    <a:pt x="792" y="1351"/>
                  </a:lnTo>
                  <a:lnTo>
                    <a:pt x="799" y="1350"/>
                  </a:lnTo>
                  <a:lnTo>
                    <a:pt x="811" y="1349"/>
                  </a:lnTo>
                  <a:lnTo>
                    <a:pt x="823" y="1348"/>
                  </a:lnTo>
                  <a:lnTo>
                    <a:pt x="835" y="1346"/>
                  </a:lnTo>
                  <a:lnTo>
                    <a:pt x="843" y="1346"/>
                  </a:lnTo>
                  <a:lnTo>
                    <a:pt x="849" y="1346"/>
                  </a:lnTo>
                  <a:lnTo>
                    <a:pt x="855" y="1346"/>
                  </a:lnTo>
                  <a:lnTo>
                    <a:pt x="860" y="1349"/>
                  </a:lnTo>
                  <a:lnTo>
                    <a:pt x="862" y="1351"/>
                  </a:lnTo>
                  <a:lnTo>
                    <a:pt x="866" y="1355"/>
                  </a:lnTo>
                  <a:lnTo>
                    <a:pt x="868" y="1361"/>
                  </a:lnTo>
                  <a:lnTo>
                    <a:pt x="870" y="1368"/>
                  </a:lnTo>
                  <a:lnTo>
                    <a:pt x="873" y="1378"/>
                  </a:lnTo>
                  <a:lnTo>
                    <a:pt x="877" y="1389"/>
                  </a:lnTo>
                  <a:lnTo>
                    <a:pt x="880" y="1395"/>
                  </a:lnTo>
                  <a:lnTo>
                    <a:pt x="883" y="1400"/>
                  </a:lnTo>
                  <a:lnTo>
                    <a:pt x="886" y="1403"/>
                  </a:lnTo>
                  <a:lnTo>
                    <a:pt x="889" y="1407"/>
                  </a:lnTo>
                  <a:lnTo>
                    <a:pt x="894" y="1409"/>
                  </a:lnTo>
                  <a:lnTo>
                    <a:pt x="898" y="1411"/>
                  </a:lnTo>
                  <a:lnTo>
                    <a:pt x="901" y="1411"/>
                  </a:lnTo>
                  <a:lnTo>
                    <a:pt x="906" y="1411"/>
                  </a:lnTo>
                  <a:lnTo>
                    <a:pt x="910" y="1411"/>
                  </a:lnTo>
                  <a:lnTo>
                    <a:pt x="913" y="1409"/>
                  </a:lnTo>
                  <a:lnTo>
                    <a:pt x="917" y="1407"/>
                  </a:lnTo>
                  <a:lnTo>
                    <a:pt x="919" y="1403"/>
                  </a:lnTo>
                  <a:lnTo>
                    <a:pt x="923" y="1398"/>
                  </a:lnTo>
                  <a:lnTo>
                    <a:pt x="929" y="1389"/>
                  </a:lnTo>
                  <a:lnTo>
                    <a:pt x="935" y="1382"/>
                  </a:lnTo>
                  <a:lnTo>
                    <a:pt x="942" y="1375"/>
                  </a:lnTo>
                  <a:lnTo>
                    <a:pt x="952" y="1365"/>
                  </a:lnTo>
                  <a:lnTo>
                    <a:pt x="962" y="1356"/>
                  </a:lnTo>
                  <a:lnTo>
                    <a:pt x="970" y="1346"/>
                  </a:lnTo>
                  <a:lnTo>
                    <a:pt x="977" y="1339"/>
                  </a:lnTo>
                  <a:lnTo>
                    <a:pt x="981" y="1337"/>
                  </a:lnTo>
                  <a:lnTo>
                    <a:pt x="984" y="1336"/>
                  </a:lnTo>
                  <a:lnTo>
                    <a:pt x="988" y="1335"/>
                  </a:lnTo>
                  <a:lnTo>
                    <a:pt x="992" y="1333"/>
                  </a:lnTo>
                  <a:lnTo>
                    <a:pt x="999" y="1333"/>
                  </a:lnTo>
                  <a:lnTo>
                    <a:pt x="1007" y="1336"/>
                  </a:lnTo>
                  <a:lnTo>
                    <a:pt x="1011" y="1337"/>
                  </a:lnTo>
                  <a:lnTo>
                    <a:pt x="1014" y="1337"/>
                  </a:lnTo>
                  <a:lnTo>
                    <a:pt x="1018" y="1337"/>
                  </a:lnTo>
                  <a:lnTo>
                    <a:pt x="1020" y="1336"/>
                  </a:lnTo>
                  <a:lnTo>
                    <a:pt x="1026" y="1331"/>
                  </a:lnTo>
                  <a:lnTo>
                    <a:pt x="1032" y="1325"/>
                  </a:lnTo>
                  <a:lnTo>
                    <a:pt x="1034" y="1323"/>
                  </a:lnTo>
                  <a:lnTo>
                    <a:pt x="1037" y="1321"/>
                  </a:lnTo>
                  <a:lnTo>
                    <a:pt x="1039" y="1321"/>
                  </a:lnTo>
                  <a:lnTo>
                    <a:pt x="1042" y="1323"/>
                  </a:lnTo>
                  <a:lnTo>
                    <a:pt x="1046" y="1326"/>
                  </a:lnTo>
                  <a:lnTo>
                    <a:pt x="1051" y="1331"/>
                  </a:lnTo>
                  <a:lnTo>
                    <a:pt x="1055" y="1333"/>
                  </a:lnTo>
                  <a:lnTo>
                    <a:pt x="1058" y="1333"/>
                  </a:lnTo>
                  <a:lnTo>
                    <a:pt x="1063" y="1332"/>
                  </a:lnTo>
                  <a:lnTo>
                    <a:pt x="1066" y="1329"/>
                  </a:lnTo>
                  <a:lnTo>
                    <a:pt x="1065" y="1331"/>
                  </a:lnTo>
                  <a:lnTo>
                    <a:pt x="1065" y="1335"/>
                  </a:lnTo>
                  <a:lnTo>
                    <a:pt x="1065" y="1340"/>
                  </a:lnTo>
                  <a:lnTo>
                    <a:pt x="1065" y="1346"/>
                  </a:lnTo>
                  <a:lnTo>
                    <a:pt x="1070" y="1373"/>
                  </a:lnTo>
                  <a:lnTo>
                    <a:pt x="1074" y="1406"/>
                  </a:lnTo>
                  <a:lnTo>
                    <a:pt x="1078" y="1443"/>
                  </a:lnTo>
                  <a:lnTo>
                    <a:pt x="1082" y="1480"/>
                  </a:lnTo>
                  <a:lnTo>
                    <a:pt x="1087" y="1509"/>
                  </a:lnTo>
                  <a:lnTo>
                    <a:pt x="1091" y="1537"/>
                  </a:lnTo>
                  <a:lnTo>
                    <a:pt x="1093" y="1548"/>
                  </a:lnTo>
                  <a:lnTo>
                    <a:pt x="1094" y="1559"/>
                  </a:lnTo>
                  <a:lnTo>
                    <a:pt x="1094" y="1567"/>
                  </a:lnTo>
                  <a:lnTo>
                    <a:pt x="1091" y="1573"/>
                  </a:lnTo>
                  <a:lnTo>
                    <a:pt x="1090" y="1577"/>
                  </a:lnTo>
                  <a:lnTo>
                    <a:pt x="1087" y="1578"/>
                  </a:lnTo>
                  <a:lnTo>
                    <a:pt x="1083" y="1581"/>
                  </a:lnTo>
                  <a:lnTo>
                    <a:pt x="1078" y="1581"/>
                  </a:lnTo>
                  <a:lnTo>
                    <a:pt x="1069" y="1582"/>
                  </a:lnTo>
                  <a:lnTo>
                    <a:pt x="1059" y="1582"/>
                  </a:lnTo>
                  <a:lnTo>
                    <a:pt x="1055" y="1583"/>
                  </a:lnTo>
                  <a:lnTo>
                    <a:pt x="1051" y="1584"/>
                  </a:lnTo>
                  <a:lnTo>
                    <a:pt x="1050" y="1585"/>
                  </a:lnTo>
                  <a:lnTo>
                    <a:pt x="1049" y="1588"/>
                  </a:lnTo>
                  <a:lnTo>
                    <a:pt x="1049" y="1595"/>
                  </a:lnTo>
                  <a:lnTo>
                    <a:pt x="1050" y="1603"/>
                  </a:lnTo>
                  <a:lnTo>
                    <a:pt x="1051" y="1614"/>
                  </a:lnTo>
                  <a:lnTo>
                    <a:pt x="1052" y="1627"/>
                  </a:lnTo>
                  <a:lnTo>
                    <a:pt x="1052" y="1640"/>
                  </a:lnTo>
                  <a:lnTo>
                    <a:pt x="1053" y="1654"/>
                  </a:lnTo>
                  <a:lnTo>
                    <a:pt x="1053" y="1664"/>
                  </a:lnTo>
                  <a:lnTo>
                    <a:pt x="1055" y="1674"/>
                  </a:lnTo>
                  <a:lnTo>
                    <a:pt x="1057" y="1684"/>
                  </a:lnTo>
                  <a:lnTo>
                    <a:pt x="1059" y="1693"/>
                  </a:lnTo>
                  <a:lnTo>
                    <a:pt x="1063" y="1703"/>
                  </a:lnTo>
                  <a:lnTo>
                    <a:pt x="1068" y="1710"/>
                  </a:lnTo>
                  <a:lnTo>
                    <a:pt x="1074" y="1716"/>
                  </a:lnTo>
                  <a:lnTo>
                    <a:pt x="1081" y="1721"/>
                  </a:lnTo>
                  <a:lnTo>
                    <a:pt x="1091" y="1723"/>
                  </a:lnTo>
                  <a:lnTo>
                    <a:pt x="1103" y="1724"/>
                  </a:lnTo>
                  <a:lnTo>
                    <a:pt x="1116" y="1724"/>
                  </a:lnTo>
                  <a:lnTo>
                    <a:pt x="1131" y="1723"/>
                  </a:lnTo>
                  <a:lnTo>
                    <a:pt x="1144" y="1723"/>
                  </a:lnTo>
                  <a:lnTo>
                    <a:pt x="1154" y="1724"/>
                  </a:lnTo>
                  <a:lnTo>
                    <a:pt x="1158" y="1724"/>
                  </a:lnTo>
                  <a:lnTo>
                    <a:pt x="1162" y="1727"/>
                  </a:lnTo>
                  <a:lnTo>
                    <a:pt x="1164" y="1728"/>
                  </a:lnTo>
                  <a:lnTo>
                    <a:pt x="1165" y="1731"/>
                  </a:lnTo>
                  <a:lnTo>
                    <a:pt x="1169" y="1748"/>
                  </a:lnTo>
                  <a:lnTo>
                    <a:pt x="1173" y="1765"/>
                  </a:lnTo>
                  <a:lnTo>
                    <a:pt x="1176" y="1771"/>
                  </a:lnTo>
                  <a:lnTo>
                    <a:pt x="1179" y="1774"/>
                  </a:lnTo>
                  <a:lnTo>
                    <a:pt x="1182" y="1775"/>
                  </a:lnTo>
                  <a:lnTo>
                    <a:pt x="1184" y="1775"/>
                  </a:lnTo>
                  <a:lnTo>
                    <a:pt x="1187" y="1775"/>
                  </a:lnTo>
                  <a:lnTo>
                    <a:pt x="1190" y="1773"/>
                  </a:lnTo>
                  <a:lnTo>
                    <a:pt x="1196" y="1770"/>
                  </a:lnTo>
                  <a:lnTo>
                    <a:pt x="1202" y="1765"/>
                  </a:lnTo>
                  <a:lnTo>
                    <a:pt x="1208" y="1760"/>
                  </a:lnTo>
                  <a:lnTo>
                    <a:pt x="1215" y="1759"/>
                  </a:lnTo>
                  <a:lnTo>
                    <a:pt x="1221" y="1758"/>
                  </a:lnTo>
                  <a:lnTo>
                    <a:pt x="1227" y="1759"/>
                  </a:lnTo>
                  <a:lnTo>
                    <a:pt x="1231" y="1760"/>
                  </a:lnTo>
                  <a:lnTo>
                    <a:pt x="1233" y="1762"/>
                  </a:lnTo>
                  <a:lnTo>
                    <a:pt x="1235" y="1765"/>
                  </a:lnTo>
                  <a:lnTo>
                    <a:pt x="1238" y="1768"/>
                  </a:lnTo>
                  <a:lnTo>
                    <a:pt x="1239" y="1771"/>
                  </a:lnTo>
                  <a:lnTo>
                    <a:pt x="1241" y="1772"/>
                  </a:lnTo>
                  <a:lnTo>
                    <a:pt x="1244" y="1773"/>
                  </a:lnTo>
                  <a:lnTo>
                    <a:pt x="1246" y="1774"/>
                  </a:lnTo>
                  <a:lnTo>
                    <a:pt x="1252" y="1773"/>
                  </a:lnTo>
                  <a:lnTo>
                    <a:pt x="1259" y="1772"/>
                  </a:lnTo>
                  <a:lnTo>
                    <a:pt x="1272" y="1765"/>
                  </a:lnTo>
                  <a:lnTo>
                    <a:pt x="1284" y="1759"/>
                  </a:lnTo>
                  <a:lnTo>
                    <a:pt x="1294" y="1754"/>
                  </a:lnTo>
                  <a:lnTo>
                    <a:pt x="1304" y="1751"/>
                  </a:lnTo>
                  <a:lnTo>
                    <a:pt x="1316" y="1746"/>
                  </a:lnTo>
                  <a:lnTo>
                    <a:pt x="1328" y="1743"/>
                  </a:lnTo>
                  <a:lnTo>
                    <a:pt x="1328" y="1742"/>
                  </a:lnTo>
                  <a:lnTo>
                    <a:pt x="1328" y="1741"/>
                  </a:lnTo>
                  <a:lnTo>
                    <a:pt x="1329" y="1749"/>
                  </a:lnTo>
                  <a:lnTo>
                    <a:pt x="1330" y="1758"/>
                  </a:lnTo>
                  <a:lnTo>
                    <a:pt x="1334" y="1762"/>
                  </a:lnTo>
                  <a:lnTo>
                    <a:pt x="1339" y="1766"/>
                  </a:lnTo>
                  <a:lnTo>
                    <a:pt x="1345" y="1771"/>
                  </a:lnTo>
                  <a:lnTo>
                    <a:pt x="1351" y="1778"/>
                  </a:lnTo>
                  <a:lnTo>
                    <a:pt x="1357" y="1789"/>
                  </a:lnTo>
                  <a:lnTo>
                    <a:pt x="1364" y="1803"/>
                  </a:lnTo>
                  <a:lnTo>
                    <a:pt x="1374" y="1821"/>
                  </a:lnTo>
                  <a:lnTo>
                    <a:pt x="1387" y="1840"/>
                  </a:lnTo>
                  <a:lnTo>
                    <a:pt x="1401" y="1856"/>
                  </a:lnTo>
                  <a:lnTo>
                    <a:pt x="1412" y="1871"/>
                  </a:lnTo>
                  <a:lnTo>
                    <a:pt x="1417" y="1877"/>
                  </a:lnTo>
                  <a:lnTo>
                    <a:pt x="1421" y="1882"/>
                  </a:lnTo>
                  <a:lnTo>
                    <a:pt x="1422" y="1887"/>
                  </a:lnTo>
                  <a:lnTo>
                    <a:pt x="1422" y="1893"/>
                  </a:lnTo>
                  <a:lnTo>
                    <a:pt x="1421" y="1897"/>
                  </a:lnTo>
                  <a:lnTo>
                    <a:pt x="1418" y="1901"/>
                  </a:lnTo>
                  <a:lnTo>
                    <a:pt x="1414" y="1904"/>
                  </a:lnTo>
                  <a:lnTo>
                    <a:pt x="1408" y="1906"/>
                  </a:lnTo>
                  <a:lnTo>
                    <a:pt x="1402" y="1909"/>
                  </a:lnTo>
                  <a:lnTo>
                    <a:pt x="1396" y="1911"/>
                  </a:lnTo>
                  <a:lnTo>
                    <a:pt x="1392" y="1915"/>
                  </a:lnTo>
                  <a:lnTo>
                    <a:pt x="1390" y="1918"/>
                  </a:lnTo>
                  <a:lnTo>
                    <a:pt x="1387" y="1920"/>
                  </a:lnTo>
                  <a:lnTo>
                    <a:pt x="1387" y="1923"/>
                  </a:lnTo>
                  <a:lnTo>
                    <a:pt x="1389" y="1925"/>
                  </a:lnTo>
                  <a:lnTo>
                    <a:pt x="1391" y="1925"/>
                  </a:lnTo>
                  <a:lnTo>
                    <a:pt x="1402" y="1920"/>
                  </a:lnTo>
                  <a:lnTo>
                    <a:pt x="1417" y="1913"/>
                  </a:lnTo>
                  <a:lnTo>
                    <a:pt x="1420" y="1913"/>
                  </a:lnTo>
                  <a:lnTo>
                    <a:pt x="1422" y="1913"/>
                  </a:lnTo>
                  <a:close/>
                  <a:moveTo>
                    <a:pt x="1203" y="1091"/>
                  </a:moveTo>
                  <a:lnTo>
                    <a:pt x="1198" y="1092"/>
                  </a:lnTo>
                  <a:lnTo>
                    <a:pt x="1195" y="1092"/>
                  </a:lnTo>
                  <a:lnTo>
                    <a:pt x="1198" y="1091"/>
                  </a:lnTo>
                  <a:lnTo>
                    <a:pt x="1202" y="1091"/>
                  </a:lnTo>
                  <a:lnTo>
                    <a:pt x="1203" y="1091"/>
                  </a:lnTo>
                  <a:lnTo>
                    <a:pt x="1203" y="1091"/>
                  </a:lnTo>
                  <a:close/>
                  <a:moveTo>
                    <a:pt x="1169" y="1116"/>
                  </a:moveTo>
                  <a:lnTo>
                    <a:pt x="1169" y="1116"/>
                  </a:lnTo>
                  <a:lnTo>
                    <a:pt x="1168" y="1117"/>
                  </a:lnTo>
                  <a:lnTo>
                    <a:pt x="1169" y="1121"/>
                  </a:lnTo>
                  <a:lnTo>
                    <a:pt x="1170" y="1129"/>
                  </a:lnTo>
                  <a:lnTo>
                    <a:pt x="1171" y="1134"/>
                  </a:lnTo>
                  <a:lnTo>
                    <a:pt x="1171" y="1140"/>
                  </a:lnTo>
                  <a:lnTo>
                    <a:pt x="1171" y="1147"/>
                  </a:lnTo>
                  <a:lnTo>
                    <a:pt x="1170" y="1153"/>
                  </a:lnTo>
                  <a:lnTo>
                    <a:pt x="1163" y="1173"/>
                  </a:lnTo>
                  <a:lnTo>
                    <a:pt x="1159" y="1180"/>
                  </a:lnTo>
                  <a:lnTo>
                    <a:pt x="1159" y="1182"/>
                  </a:lnTo>
                  <a:lnTo>
                    <a:pt x="1159" y="1187"/>
                  </a:lnTo>
                  <a:lnTo>
                    <a:pt x="1159" y="1191"/>
                  </a:lnTo>
                  <a:lnTo>
                    <a:pt x="1160" y="1193"/>
                  </a:lnTo>
                  <a:lnTo>
                    <a:pt x="1163" y="1195"/>
                  </a:lnTo>
                  <a:lnTo>
                    <a:pt x="1165" y="1198"/>
                  </a:lnTo>
                  <a:lnTo>
                    <a:pt x="1173" y="1203"/>
                  </a:lnTo>
                  <a:lnTo>
                    <a:pt x="1183" y="1209"/>
                  </a:lnTo>
                  <a:lnTo>
                    <a:pt x="1187" y="1212"/>
                  </a:lnTo>
                  <a:lnTo>
                    <a:pt x="1189" y="1214"/>
                  </a:lnTo>
                  <a:lnTo>
                    <a:pt x="1191" y="1217"/>
                  </a:lnTo>
                  <a:lnTo>
                    <a:pt x="1190" y="1217"/>
                  </a:lnTo>
                  <a:lnTo>
                    <a:pt x="1185" y="1219"/>
                  </a:lnTo>
                  <a:lnTo>
                    <a:pt x="1181" y="1222"/>
                  </a:lnTo>
                  <a:lnTo>
                    <a:pt x="1178" y="1223"/>
                  </a:lnTo>
                  <a:lnTo>
                    <a:pt x="1176" y="1225"/>
                  </a:lnTo>
                  <a:lnTo>
                    <a:pt x="1175" y="1226"/>
                  </a:lnTo>
                  <a:lnTo>
                    <a:pt x="1175" y="1229"/>
                  </a:lnTo>
                  <a:lnTo>
                    <a:pt x="1175" y="1237"/>
                  </a:lnTo>
                  <a:lnTo>
                    <a:pt x="1177" y="1249"/>
                  </a:lnTo>
                  <a:lnTo>
                    <a:pt x="1178" y="1263"/>
                  </a:lnTo>
                  <a:lnTo>
                    <a:pt x="1179" y="1274"/>
                  </a:lnTo>
                  <a:lnTo>
                    <a:pt x="1179" y="1285"/>
                  </a:lnTo>
                  <a:lnTo>
                    <a:pt x="1177" y="1296"/>
                  </a:lnTo>
                  <a:lnTo>
                    <a:pt x="1175" y="1302"/>
                  </a:lnTo>
                  <a:lnTo>
                    <a:pt x="1172" y="1307"/>
                  </a:lnTo>
                  <a:lnTo>
                    <a:pt x="1170" y="1311"/>
                  </a:lnTo>
                  <a:lnTo>
                    <a:pt x="1166" y="1314"/>
                  </a:lnTo>
                  <a:lnTo>
                    <a:pt x="1162" y="1317"/>
                  </a:lnTo>
                  <a:lnTo>
                    <a:pt x="1157" y="1319"/>
                  </a:lnTo>
                  <a:lnTo>
                    <a:pt x="1150" y="1321"/>
                  </a:lnTo>
                  <a:lnTo>
                    <a:pt x="1143" y="1323"/>
                  </a:lnTo>
                  <a:lnTo>
                    <a:pt x="1129" y="1325"/>
                  </a:lnTo>
                  <a:lnTo>
                    <a:pt x="1119" y="1327"/>
                  </a:lnTo>
                  <a:lnTo>
                    <a:pt x="1113" y="1329"/>
                  </a:lnTo>
                  <a:lnTo>
                    <a:pt x="1107" y="1329"/>
                  </a:lnTo>
                  <a:lnTo>
                    <a:pt x="1105" y="1327"/>
                  </a:lnTo>
                  <a:lnTo>
                    <a:pt x="1103" y="1326"/>
                  </a:lnTo>
                  <a:lnTo>
                    <a:pt x="1101" y="1324"/>
                  </a:lnTo>
                  <a:lnTo>
                    <a:pt x="1100" y="1320"/>
                  </a:lnTo>
                  <a:lnTo>
                    <a:pt x="1096" y="1315"/>
                  </a:lnTo>
                  <a:lnTo>
                    <a:pt x="1094" y="1311"/>
                  </a:lnTo>
                  <a:lnTo>
                    <a:pt x="1090" y="1308"/>
                  </a:lnTo>
                  <a:lnTo>
                    <a:pt x="1085" y="1308"/>
                  </a:lnTo>
                  <a:lnTo>
                    <a:pt x="1078" y="1308"/>
                  </a:lnTo>
                  <a:lnTo>
                    <a:pt x="1076" y="1310"/>
                  </a:lnTo>
                  <a:lnTo>
                    <a:pt x="1076" y="1310"/>
                  </a:lnTo>
                  <a:lnTo>
                    <a:pt x="1076" y="1308"/>
                  </a:lnTo>
                  <a:lnTo>
                    <a:pt x="1077" y="1293"/>
                  </a:lnTo>
                  <a:lnTo>
                    <a:pt x="1080" y="1280"/>
                  </a:lnTo>
                  <a:lnTo>
                    <a:pt x="1084" y="1268"/>
                  </a:lnTo>
                  <a:lnTo>
                    <a:pt x="1090" y="1256"/>
                  </a:lnTo>
                  <a:lnTo>
                    <a:pt x="1097" y="1248"/>
                  </a:lnTo>
                  <a:lnTo>
                    <a:pt x="1101" y="1242"/>
                  </a:lnTo>
                  <a:lnTo>
                    <a:pt x="1100" y="1239"/>
                  </a:lnTo>
                  <a:lnTo>
                    <a:pt x="1099" y="1237"/>
                  </a:lnTo>
                  <a:lnTo>
                    <a:pt x="1094" y="1235"/>
                  </a:lnTo>
                  <a:lnTo>
                    <a:pt x="1087" y="1232"/>
                  </a:lnTo>
                  <a:lnTo>
                    <a:pt x="1076" y="1228"/>
                  </a:lnTo>
                  <a:lnTo>
                    <a:pt x="1065" y="1224"/>
                  </a:lnTo>
                  <a:lnTo>
                    <a:pt x="1056" y="1220"/>
                  </a:lnTo>
                  <a:lnTo>
                    <a:pt x="1047" y="1217"/>
                  </a:lnTo>
                  <a:lnTo>
                    <a:pt x="1044" y="1213"/>
                  </a:lnTo>
                  <a:lnTo>
                    <a:pt x="1040" y="1210"/>
                  </a:lnTo>
                  <a:lnTo>
                    <a:pt x="1038" y="1205"/>
                  </a:lnTo>
                  <a:lnTo>
                    <a:pt x="1036" y="1199"/>
                  </a:lnTo>
                  <a:lnTo>
                    <a:pt x="1033" y="1188"/>
                  </a:lnTo>
                  <a:lnTo>
                    <a:pt x="1033" y="1179"/>
                  </a:lnTo>
                  <a:lnTo>
                    <a:pt x="1032" y="1170"/>
                  </a:lnTo>
                  <a:lnTo>
                    <a:pt x="1032" y="1160"/>
                  </a:lnTo>
                  <a:lnTo>
                    <a:pt x="1032" y="1155"/>
                  </a:lnTo>
                  <a:lnTo>
                    <a:pt x="1033" y="1151"/>
                  </a:lnTo>
                  <a:lnTo>
                    <a:pt x="1034" y="1148"/>
                  </a:lnTo>
                  <a:lnTo>
                    <a:pt x="1038" y="1144"/>
                  </a:lnTo>
                  <a:lnTo>
                    <a:pt x="1044" y="1141"/>
                  </a:lnTo>
                  <a:lnTo>
                    <a:pt x="1052" y="1137"/>
                  </a:lnTo>
                  <a:lnTo>
                    <a:pt x="1058" y="1135"/>
                  </a:lnTo>
                  <a:lnTo>
                    <a:pt x="1063" y="1135"/>
                  </a:lnTo>
                  <a:lnTo>
                    <a:pt x="1070" y="1135"/>
                  </a:lnTo>
                  <a:lnTo>
                    <a:pt x="1078" y="1135"/>
                  </a:lnTo>
                  <a:lnTo>
                    <a:pt x="1094" y="1136"/>
                  </a:lnTo>
                  <a:lnTo>
                    <a:pt x="1108" y="1136"/>
                  </a:lnTo>
                  <a:lnTo>
                    <a:pt x="1120" y="1132"/>
                  </a:lnTo>
                  <a:lnTo>
                    <a:pt x="1132" y="1128"/>
                  </a:lnTo>
                  <a:lnTo>
                    <a:pt x="1140" y="1124"/>
                  </a:lnTo>
                  <a:lnTo>
                    <a:pt x="1150" y="1122"/>
                  </a:lnTo>
                  <a:lnTo>
                    <a:pt x="1159" y="1119"/>
                  </a:lnTo>
                  <a:lnTo>
                    <a:pt x="1169" y="1116"/>
                  </a:lnTo>
                  <a:close/>
                  <a:moveTo>
                    <a:pt x="1071" y="1323"/>
                  </a:moveTo>
                  <a:lnTo>
                    <a:pt x="1071" y="1324"/>
                  </a:lnTo>
                  <a:lnTo>
                    <a:pt x="1070" y="1324"/>
                  </a:lnTo>
                  <a:lnTo>
                    <a:pt x="1071" y="1324"/>
                  </a:lnTo>
                  <a:lnTo>
                    <a:pt x="1071" y="1323"/>
                  </a:lnTo>
                  <a:close/>
                </a:path>
              </a:pathLst>
            </a:custGeom>
            <a:grpFill/>
            <a:ln w="9525">
              <a:solidFill>
                <a:schemeClr val="bg1"/>
              </a:solidFill>
              <a:round/>
              <a:headEnd/>
              <a:tailEnd/>
            </a:ln>
          </p:spPr>
          <p:txBody>
            <a:bodyPr/>
            <a:lstStyle/>
            <a:p>
              <a:endParaRPr lang="zh-CN" altLang="en-US"/>
            </a:p>
          </p:txBody>
        </p:sp>
        <p:sp>
          <p:nvSpPr>
            <p:cNvPr id="45" name="内蒙古">
              <a:extLst>
                <a:ext uri="{FF2B5EF4-FFF2-40B4-BE49-F238E27FC236}">
                  <a16:creationId xmlns:a16="http://schemas.microsoft.com/office/drawing/2014/main" xmlns="" id="{ED3587DA-C092-4744-ACF2-81DB2C37597B}"/>
                </a:ext>
              </a:extLst>
            </p:cNvPr>
            <p:cNvSpPr>
              <a:spLocks/>
            </p:cNvSpPr>
            <p:nvPr/>
          </p:nvSpPr>
          <p:spPr bwMode="auto">
            <a:xfrm>
              <a:off x="4673658" y="2038457"/>
              <a:ext cx="2247928" cy="1857472"/>
            </a:xfrm>
            <a:custGeom>
              <a:avLst/>
              <a:gdLst>
                <a:gd name="T0" fmla="*/ 3037 w 8497"/>
                <a:gd name="T1" fmla="*/ 6400 h 7037"/>
                <a:gd name="T2" fmla="*/ 2793 w 8497"/>
                <a:gd name="T3" fmla="*/ 6311 h 7037"/>
                <a:gd name="T4" fmla="*/ 2585 w 8497"/>
                <a:gd name="T5" fmla="*/ 6887 h 7037"/>
                <a:gd name="T6" fmla="*/ 2116 w 8497"/>
                <a:gd name="T7" fmla="*/ 7024 h 7037"/>
                <a:gd name="T8" fmla="*/ 1852 w 8497"/>
                <a:gd name="T9" fmla="*/ 6611 h 7037"/>
                <a:gd name="T10" fmla="*/ 2048 w 8497"/>
                <a:gd name="T11" fmla="*/ 6147 h 7037"/>
                <a:gd name="T12" fmla="*/ 1341 w 8497"/>
                <a:gd name="T13" fmla="*/ 6249 h 7037"/>
                <a:gd name="T14" fmla="*/ 1134 w 8497"/>
                <a:gd name="T15" fmla="*/ 6306 h 7037"/>
                <a:gd name="T16" fmla="*/ 856 w 8497"/>
                <a:gd name="T17" fmla="*/ 5986 h 7037"/>
                <a:gd name="T18" fmla="*/ 822 w 8497"/>
                <a:gd name="T19" fmla="*/ 5621 h 7037"/>
                <a:gd name="T20" fmla="*/ 443 w 8497"/>
                <a:gd name="T21" fmla="*/ 5430 h 7037"/>
                <a:gd name="T22" fmla="*/ 184 w 8497"/>
                <a:gd name="T23" fmla="*/ 5245 h 7037"/>
                <a:gd name="T24" fmla="*/ 123 w 8497"/>
                <a:gd name="T25" fmla="*/ 4497 h 7037"/>
                <a:gd name="T26" fmla="*/ 1476 w 8497"/>
                <a:gd name="T27" fmla="*/ 4787 h 7037"/>
                <a:gd name="T28" fmla="*/ 2334 w 8497"/>
                <a:gd name="T29" fmla="*/ 5189 h 7037"/>
                <a:gd name="T30" fmla="*/ 3262 w 8497"/>
                <a:gd name="T31" fmla="*/ 4881 h 7037"/>
                <a:gd name="T32" fmla="*/ 4097 w 8497"/>
                <a:gd name="T33" fmla="*/ 4763 h 7037"/>
                <a:gd name="T34" fmla="*/ 4531 w 8497"/>
                <a:gd name="T35" fmla="*/ 4161 h 7037"/>
                <a:gd name="T36" fmla="*/ 5111 w 8497"/>
                <a:gd name="T37" fmla="*/ 3848 h 7037"/>
                <a:gd name="T38" fmla="*/ 5838 w 8497"/>
                <a:gd name="T39" fmla="*/ 3413 h 7037"/>
                <a:gd name="T40" fmla="*/ 6310 w 8497"/>
                <a:gd name="T41" fmla="*/ 2990 h 7037"/>
                <a:gd name="T42" fmla="*/ 6874 w 8497"/>
                <a:gd name="T43" fmla="*/ 2918 h 7037"/>
                <a:gd name="T44" fmla="*/ 6779 w 8497"/>
                <a:gd name="T45" fmla="*/ 2573 h 7037"/>
                <a:gd name="T46" fmla="*/ 6193 w 8497"/>
                <a:gd name="T47" fmla="*/ 2525 h 7037"/>
                <a:gd name="T48" fmla="*/ 5720 w 8497"/>
                <a:gd name="T49" fmla="*/ 2216 h 7037"/>
                <a:gd name="T50" fmla="*/ 6283 w 8497"/>
                <a:gd name="T51" fmla="*/ 1669 h 7037"/>
                <a:gd name="T52" fmla="*/ 6621 w 8497"/>
                <a:gd name="T53" fmla="*/ 1322 h 7037"/>
                <a:gd name="T54" fmla="*/ 6818 w 8497"/>
                <a:gd name="T55" fmla="*/ 786 h 7037"/>
                <a:gd name="T56" fmla="*/ 6937 w 8497"/>
                <a:gd name="T57" fmla="*/ 349 h 7037"/>
                <a:gd name="T58" fmla="*/ 6993 w 8497"/>
                <a:gd name="T59" fmla="*/ 35 h 7037"/>
                <a:gd name="T60" fmla="*/ 7108 w 8497"/>
                <a:gd name="T61" fmla="*/ 346 h 7037"/>
                <a:gd name="T62" fmla="*/ 7530 w 8497"/>
                <a:gd name="T63" fmla="*/ 419 h 7037"/>
                <a:gd name="T64" fmla="*/ 7725 w 8497"/>
                <a:gd name="T65" fmla="*/ 815 h 7037"/>
                <a:gd name="T66" fmla="*/ 8106 w 8497"/>
                <a:gd name="T67" fmla="*/ 709 h 7037"/>
                <a:gd name="T68" fmla="*/ 8491 w 8497"/>
                <a:gd name="T69" fmla="*/ 842 h 7037"/>
                <a:gd name="T70" fmla="*/ 8330 w 8497"/>
                <a:gd name="T71" fmla="*/ 1414 h 7037"/>
                <a:gd name="T72" fmla="*/ 8223 w 8497"/>
                <a:gd name="T73" fmla="*/ 2079 h 7037"/>
                <a:gd name="T74" fmla="*/ 7691 w 8497"/>
                <a:gd name="T75" fmla="*/ 2500 h 7037"/>
                <a:gd name="T76" fmla="*/ 7983 w 8497"/>
                <a:gd name="T77" fmla="*/ 2670 h 7037"/>
                <a:gd name="T78" fmla="*/ 7968 w 8497"/>
                <a:gd name="T79" fmla="*/ 2801 h 7037"/>
                <a:gd name="T80" fmla="*/ 7799 w 8497"/>
                <a:gd name="T81" fmla="*/ 3172 h 7037"/>
                <a:gd name="T82" fmla="*/ 7559 w 8497"/>
                <a:gd name="T83" fmla="*/ 3236 h 7037"/>
                <a:gd name="T84" fmla="*/ 7718 w 8497"/>
                <a:gd name="T85" fmla="*/ 3627 h 7037"/>
                <a:gd name="T86" fmla="*/ 8068 w 8497"/>
                <a:gd name="T87" fmla="*/ 3722 h 7037"/>
                <a:gd name="T88" fmla="*/ 8207 w 8497"/>
                <a:gd name="T89" fmla="*/ 4165 h 7037"/>
                <a:gd name="T90" fmla="*/ 8061 w 8497"/>
                <a:gd name="T91" fmla="*/ 4497 h 7037"/>
                <a:gd name="T92" fmla="*/ 7779 w 8497"/>
                <a:gd name="T93" fmla="*/ 4600 h 7037"/>
                <a:gd name="T94" fmla="*/ 7318 w 8497"/>
                <a:gd name="T95" fmla="*/ 4915 h 7037"/>
                <a:gd name="T96" fmla="*/ 6971 w 8497"/>
                <a:gd name="T97" fmla="*/ 4840 h 7037"/>
                <a:gd name="T98" fmla="*/ 7017 w 8497"/>
                <a:gd name="T99" fmla="*/ 5229 h 7037"/>
                <a:gd name="T100" fmla="*/ 6632 w 8497"/>
                <a:gd name="T101" fmla="*/ 5051 h 7037"/>
                <a:gd name="T102" fmla="*/ 6525 w 8497"/>
                <a:gd name="T103" fmla="*/ 4756 h 7037"/>
                <a:gd name="T104" fmla="*/ 6218 w 8497"/>
                <a:gd name="T105" fmla="*/ 4978 h 7037"/>
                <a:gd name="T106" fmla="*/ 5883 w 8497"/>
                <a:gd name="T107" fmla="*/ 5056 h 7037"/>
                <a:gd name="T108" fmla="*/ 5575 w 8497"/>
                <a:gd name="T109" fmla="*/ 5022 h 7037"/>
                <a:gd name="T110" fmla="*/ 5310 w 8497"/>
                <a:gd name="T111" fmla="*/ 5262 h 7037"/>
                <a:gd name="T112" fmla="*/ 5258 w 8497"/>
                <a:gd name="T113" fmla="*/ 5721 h 7037"/>
                <a:gd name="T114" fmla="*/ 4683 w 8497"/>
                <a:gd name="T115" fmla="*/ 6112 h 7037"/>
                <a:gd name="T116" fmla="*/ 4410 w 8497"/>
                <a:gd name="T117" fmla="*/ 6157 h 7037"/>
                <a:gd name="T118" fmla="*/ 4101 w 8497"/>
                <a:gd name="T119" fmla="*/ 6279 h 7037"/>
                <a:gd name="T120" fmla="*/ 3769 w 8497"/>
                <a:gd name="T121" fmla="*/ 6592 h 7037"/>
                <a:gd name="T122" fmla="*/ 3634 w 8497"/>
                <a:gd name="T123" fmla="*/ 6961 h 7037"/>
                <a:gd name="T124" fmla="*/ 3048 w 8497"/>
                <a:gd name="T125" fmla="*/ 6779 h 7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97" h="7037">
                  <a:moveTo>
                    <a:pt x="3012" y="6774"/>
                  </a:moveTo>
                  <a:lnTo>
                    <a:pt x="2998" y="6768"/>
                  </a:lnTo>
                  <a:lnTo>
                    <a:pt x="2981" y="6761"/>
                  </a:lnTo>
                  <a:lnTo>
                    <a:pt x="2978" y="6760"/>
                  </a:lnTo>
                  <a:lnTo>
                    <a:pt x="2975" y="6758"/>
                  </a:lnTo>
                  <a:lnTo>
                    <a:pt x="2961" y="6752"/>
                  </a:lnTo>
                  <a:lnTo>
                    <a:pt x="2943" y="6742"/>
                  </a:lnTo>
                  <a:lnTo>
                    <a:pt x="2934" y="6735"/>
                  </a:lnTo>
                  <a:lnTo>
                    <a:pt x="2925" y="6730"/>
                  </a:lnTo>
                  <a:lnTo>
                    <a:pt x="2915" y="6724"/>
                  </a:lnTo>
                  <a:lnTo>
                    <a:pt x="2901" y="6716"/>
                  </a:lnTo>
                  <a:lnTo>
                    <a:pt x="2892" y="6710"/>
                  </a:lnTo>
                  <a:lnTo>
                    <a:pt x="2885" y="6704"/>
                  </a:lnTo>
                  <a:lnTo>
                    <a:pt x="2881" y="6702"/>
                  </a:lnTo>
                  <a:lnTo>
                    <a:pt x="2879" y="6698"/>
                  </a:lnTo>
                  <a:lnTo>
                    <a:pt x="2879" y="6698"/>
                  </a:lnTo>
                  <a:lnTo>
                    <a:pt x="2879" y="6697"/>
                  </a:lnTo>
                  <a:lnTo>
                    <a:pt x="2879" y="6697"/>
                  </a:lnTo>
                  <a:lnTo>
                    <a:pt x="2878" y="6696"/>
                  </a:lnTo>
                  <a:lnTo>
                    <a:pt x="2878" y="6693"/>
                  </a:lnTo>
                  <a:lnTo>
                    <a:pt x="2876" y="6691"/>
                  </a:lnTo>
                  <a:lnTo>
                    <a:pt x="2876" y="6689"/>
                  </a:lnTo>
                  <a:lnTo>
                    <a:pt x="2878" y="6684"/>
                  </a:lnTo>
                  <a:lnTo>
                    <a:pt x="2880" y="6678"/>
                  </a:lnTo>
                  <a:lnTo>
                    <a:pt x="2884" y="6672"/>
                  </a:lnTo>
                  <a:lnTo>
                    <a:pt x="2887" y="6668"/>
                  </a:lnTo>
                  <a:lnTo>
                    <a:pt x="2891" y="6664"/>
                  </a:lnTo>
                  <a:lnTo>
                    <a:pt x="2894" y="6661"/>
                  </a:lnTo>
                  <a:lnTo>
                    <a:pt x="2897" y="6659"/>
                  </a:lnTo>
                  <a:lnTo>
                    <a:pt x="2904" y="6653"/>
                  </a:lnTo>
                  <a:lnTo>
                    <a:pt x="2911" y="6647"/>
                  </a:lnTo>
                  <a:lnTo>
                    <a:pt x="2917" y="6640"/>
                  </a:lnTo>
                  <a:lnTo>
                    <a:pt x="2923" y="6632"/>
                  </a:lnTo>
                  <a:lnTo>
                    <a:pt x="2925" y="6627"/>
                  </a:lnTo>
                  <a:lnTo>
                    <a:pt x="2926" y="6620"/>
                  </a:lnTo>
                  <a:lnTo>
                    <a:pt x="2926" y="6614"/>
                  </a:lnTo>
                  <a:lnTo>
                    <a:pt x="2926" y="6607"/>
                  </a:lnTo>
                  <a:lnTo>
                    <a:pt x="2925" y="6597"/>
                  </a:lnTo>
                  <a:lnTo>
                    <a:pt x="2924" y="6589"/>
                  </a:lnTo>
                  <a:lnTo>
                    <a:pt x="2922" y="6580"/>
                  </a:lnTo>
                  <a:lnTo>
                    <a:pt x="2918" y="6571"/>
                  </a:lnTo>
                  <a:lnTo>
                    <a:pt x="2916" y="6565"/>
                  </a:lnTo>
                  <a:lnTo>
                    <a:pt x="2915" y="6560"/>
                  </a:lnTo>
                  <a:lnTo>
                    <a:pt x="2915" y="6556"/>
                  </a:lnTo>
                  <a:lnTo>
                    <a:pt x="2915" y="6551"/>
                  </a:lnTo>
                  <a:lnTo>
                    <a:pt x="2916" y="6545"/>
                  </a:lnTo>
                  <a:lnTo>
                    <a:pt x="2919" y="6540"/>
                  </a:lnTo>
                  <a:lnTo>
                    <a:pt x="2922" y="6534"/>
                  </a:lnTo>
                  <a:lnTo>
                    <a:pt x="2926" y="6529"/>
                  </a:lnTo>
                  <a:lnTo>
                    <a:pt x="2934" y="6521"/>
                  </a:lnTo>
                  <a:lnTo>
                    <a:pt x="2942" y="6510"/>
                  </a:lnTo>
                  <a:lnTo>
                    <a:pt x="2947" y="6501"/>
                  </a:lnTo>
                  <a:lnTo>
                    <a:pt x="2951" y="6491"/>
                  </a:lnTo>
                  <a:lnTo>
                    <a:pt x="2956" y="6482"/>
                  </a:lnTo>
                  <a:lnTo>
                    <a:pt x="2962" y="6474"/>
                  </a:lnTo>
                  <a:lnTo>
                    <a:pt x="2970" y="6463"/>
                  </a:lnTo>
                  <a:lnTo>
                    <a:pt x="2979" y="6454"/>
                  </a:lnTo>
                  <a:lnTo>
                    <a:pt x="2986" y="6447"/>
                  </a:lnTo>
                  <a:lnTo>
                    <a:pt x="2993" y="6443"/>
                  </a:lnTo>
                  <a:lnTo>
                    <a:pt x="3007" y="6430"/>
                  </a:lnTo>
                  <a:lnTo>
                    <a:pt x="3018" y="6420"/>
                  </a:lnTo>
                  <a:lnTo>
                    <a:pt x="3023" y="6416"/>
                  </a:lnTo>
                  <a:lnTo>
                    <a:pt x="3026" y="6413"/>
                  </a:lnTo>
                  <a:lnTo>
                    <a:pt x="3029" y="6411"/>
                  </a:lnTo>
                  <a:lnTo>
                    <a:pt x="3031" y="6409"/>
                  </a:lnTo>
                  <a:lnTo>
                    <a:pt x="3032" y="6406"/>
                  </a:lnTo>
                  <a:lnTo>
                    <a:pt x="3035" y="6403"/>
                  </a:lnTo>
                  <a:lnTo>
                    <a:pt x="3037" y="6400"/>
                  </a:lnTo>
                  <a:lnTo>
                    <a:pt x="3039" y="6395"/>
                  </a:lnTo>
                  <a:lnTo>
                    <a:pt x="3041" y="6393"/>
                  </a:lnTo>
                  <a:lnTo>
                    <a:pt x="3044" y="6387"/>
                  </a:lnTo>
                  <a:lnTo>
                    <a:pt x="3044" y="6386"/>
                  </a:lnTo>
                  <a:lnTo>
                    <a:pt x="3045" y="6384"/>
                  </a:lnTo>
                  <a:lnTo>
                    <a:pt x="3046" y="6383"/>
                  </a:lnTo>
                  <a:lnTo>
                    <a:pt x="3046" y="6382"/>
                  </a:lnTo>
                  <a:lnTo>
                    <a:pt x="3046" y="6382"/>
                  </a:lnTo>
                  <a:lnTo>
                    <a:pt x="3045" y="6381"/>
                  </a:lnTo>
                  <a:lnTo>
                    <a:pt x="3045" y="6380"/>
                  </a:lnTo>
                  <a:lnTo>
                    <a:pt x="3045" y="6378"/>
                  </a:lnTo>
                  <a:lnTo>
                    <a:pt x="3045" y="6374"/>
                  </a:lnTo>
                  <a:lnTo>
                    <a:pt x="3043" y="6374"/>
                  </a:lnTo>
                  <a:lnTo>
                    <a:pt x="3041" y="6372"/>
                  </a:lnTo>
                  <a:lnTo>
                    <a:pt x="3039" y="6371"/>
                  </a:lnTo>
                  <a:lnTo>
                    <a:pt x="3038" y="6371"/>
                  </a:lnTo>
                  <a:lnTo>
                    <a:pt x="3036" y="6371"/>
                  </a:lnTo>
                  <a:lnTo>
                    <a:pt x="3027" y="6367"/>
                  </a:lnTo>
                  <a:lnTo>
                    <a:pt x="3016" y="6361"/>
                  </a:lnTo>
                  <a:lnTo>
                    <a:pt x="3005" y="6352"/>
                  </a:lnTo>
                  <a:lnTo>
                    <a:pt x="2993" y="6343"/>
                  </a:lnTo>
                  <a:lnTo>
                    <a:pt x="2992" y="6334"/>
                  </a:lnTo>
                  <a:lnTo>
                    <a:pt x="2989" y="6321"/>
                  </a:lnTo>
                  <a:lnTo>
                    <a:pt x="2987" y="6312"/>
                  </a:lnTo>
                  <a:lnTo>
                    <a:pt x="2983" y="6301"/>
                  </a:lnTo>
                  <a:lnTo>
                    <a:pt x="2981" y="6290"/>
                  </a:lnTo>
                  <a:lnTo>
                    <a:pt x="2978" y="6279"/>
                  </a:lnTo>
                  <a:lnTo>
                    <a:pt x="2978" y="6269"/>
                  </a:lnTo>
                  <a:lnTo>
                    <a:pt x="2979" y="6260"/>
                  </a:lnTo>
                  <a:lnTo>
                    <a:pt x="2981" y="6251"/>
                  </a:lnTo>
                  <a:lnTo>
                    <a:pt x="2982" y="6243"/>
                  </a:lnTo>
                  <a:lnTo>
                    <a:pt x="2981" y="6237"/>
                  </a:lnTo>
                  <a:lnTo>
                    <a:pt x="2980" y="6231"/>
                  </a:lnTo>
                  <a:lnTo>
                    <a:pt x="2979" y="6229"/>
                  </a:lnTo>
                  <a:lnTo>
                    <a:pt x="2976" y="6226"/>
                  </a:lnTo>
                  <a:lnTo>
                    <a:pt x="2974" y="6225"/>
                  </a:lnTo>
                  <a:lnTo>
                    <a:pt x="2972" y="6224"/>
                  </a:lnTo>
                  <a:lnTo>
                    <a:pt x="2958" y="6224"/>
                  </a:lnTo>
                  <a:lnTo>
                    <a:pt x="2949" y="6224"/>
                  </a:lnTo>
                  <a:lnTo>
                    <a:pt x="2938" y="6225"/>
                  </a:lnTo>
                  <a:lnTo>
                    <a:pt x="2930" y="6225"/>
                  </a:lnTo>
                  <a:lnTo>
                    <a:pt x="2922" y="6227"/>
                  </a:lnTo>
                  <a:lnTo>
                    <a:pt x="2915" y="6231"/>
                  </a:lnTo>
                  <a:lnTo>
                    <a:pt x="2909" y="6233"/>
                  </a:lnTo>
                  <a:lnTo>
                    <a:pt x="2903" y="6238"/>
                  </a:lnTo>
                  <a:lnTo>
                    <a:pt x="2895" y="6243"/>
                  </a:lnTo>
                  <a:lnTo>
                    <a:pt x="2888" y="6246"/>
                  </a:lnTo>
                  <a:lnTo>
                    <a:pt x="2884" y="6248"/>
                  </a:lnTo>
                  <a:lnTo>
                    <a:pt x="2879" y="6248"/>
                  </a:lnTo>
                  <a:lnTo>
                    <a:pt x="2869" y="6248"/>
                  </a:lnTo>
                  <a:lnTo>
                    <a:pt x="2860" y="6248"/>
                  </a:lnTo>
                  <a:lnTo>
                    <a:pt x="2852" y="6248"/>
                  </a:lnTo>
                  <a:lnTo>
                    <a:pt x="2842" y="6248"/>
                  </a:lnTo>
                  <a:lnTo>
                    <a:pt x="2838" y="6248"/>
                  </a:lnTo>
                  <a:lnTo>
                    <a:pt x="2835" y="6249"/>
                  </a:lnTo>
                  <a:lnTo>
                    <a:pt x="2830" y="6251"/>
                  </a:lnTo>
                  <a:lnTo>
                    <a:pt x="2827" y="6254"/>
                  </a:lnTo>
                  <a:lnTo>
                    <a:pt x="2821" y="6261"/>
                  </a:lnTo>
                  <a:lnTo>
                    <a:pt x="2817" y="6269"/>
                  </a:lnTo>
                  <a:lnTo>
                    <a:pt x="2816" y="6276"/>
                  </a:lnTo>
                  <a:lnTo>
                    <a:pt x="2815" y="6287"/>
                  </a:lnTo>
                  <a:lnTo>
                    <a:pt x="2815" y="6294"/>
                  </a:lnTo>
                  <a:lnTo>
                    <a:pt x="2815" y="6300"/>
                  </a:lnTo>
                  <a:lnTo>
                    <a:pt x="2812" y="6306"/>
                  </a:lnTo>
                  <a:lnTo>
                    <a:pt x="2810" y="6309"/>
                  </a:lnTo>
                  <a:lnTo>
                    <a:pt x="2805" y="6312"/>
                  </a:lnTo>
                  <a:lnTo>
                    <a:pt x="2799" y="6312"/>
                  </a:lnTo>
                  <a:lnTo>
                    <a:pt x="2793" y="6311"/>
                  </a:lnTo>
                  <a:lnTo>
                    <a:pt x="2787" y="6309"/>
                  </a:lnTo>
                  <a:lnTo>
                    <a:pt x="2780" y="6308"/>
                  </a:lnTo>
                  <a:lnTo>
                    <a:pt x="2774" y="6308"/>
                  </a:lnTo>
                  <a:lnTo>
                    <a:pt x="2768" y="6309"/>
                  </a:lnTo>
                  <a:lnTo>
                    <a:pt x="2764" y="6312"/>
                  </a:lnTo>
                  <a:lnTo>
                    <a:pt x="2759" y="6319"/>
                  </a:lnTo>
                  <a:lnTo>
                    <a:pt x="2755" y="6326"/>
                  </a:lnTo>
                  <a:lnTo>
                    <a:pt x="2753" y="6334"/>
                  </a:lnTo>
                  <a:lnTo>
                    <a:pt x="2749" y="6343"/>
                  </a:lnTo>
                  <a:lnTo>
                    <a:pt x="2745" y="6355"/>
                  </a:lnTo>
                  <a:lnTo>
                    <a:pt x="2739" y="6367"/>
                  </a:lnTo>
                  <a:lnTo>
                    <a:pt x="2733" y="6378"/>
                  </a:lnTo>
                  <a:lnTo>
                    <a:pt x="2727" y="6390"/>
                  </a:lnTo>
                  <a:lnTo>
                    <a:pt x="2716" y="6408"/>
                  </a:lnTo>
                  <a:lnTo>
                    <a:pt x="2702" y="6426"/>
                  </a:lnTo>
                  <a:lnTo>
                    <a:pt x="2695" y="6435"/>
                  </a:lnTo>
                  <a:lnTo>
                    <a:pt x="2689" y="6446"/>
                  </a:lnTo>
                  <a:lnTo>
                    <a:pt x="2684" y="6458"/>
                  </a:lnTo>
                  <a:lnTo>
                    <a:pt x="2680" y="6470"/>
                  </a:lnTo>
                  <a:lnTo>
                    <a:pt x="2679" y="6482"/>
                  </a:lnTo>
                  <a:lnTo>
                    <a:pt x="2679" y="6494"/>
                  </a:lnTo>
                  <a:lnTo>
                    <a:pt x="2678" y="6506"/>
                  </a:lnTo>
                  <a:lnTo>
                    <a:pt x="2677" y="6516"/>
                  </a:lnTo>
                  <a:lnTo>
                    <a:pt x="2674" y="6526"/>
                  </a:lnTo>
                  <a:lnTo>
                    <a:pt x="2671" y="6534"/>
                  </a:lnTo>
                  <a:lnTo>
                    <a:pt x="2666" y="6544"/>
                  </a:lnTo>
                  <a:lnTo>
                    <a:pt x="2664" y="6553"/>
                  </a:lnTo>
                  <a:lnTo>
                    <a:pt x="2661" y="6566"/>
                  </a:lnTo>
                  <a:lnTo>
                    <a:pt x="2660" y="6579"/>
                  </a:lnTo>
                  <a:lnTo>
                    <a:pt x="2659" y="6594"/>
                  </a:lnTo>
                  <a:lnTo>
                    <a:pt x="2659" y="6608"/>
                  </a:lnTo>
                  <a:lnTo>
                    <a:pt x="2660" y="6620"/>
                  </a:lnTo>
                  <a:lnTo>
                    <a:pt x="2660" y="6632"/>
                  </a:lnTo>
                  <a:lnTo>
                    <a:pt x="2660" y="6643"/>
                  </a:lnTo>
                  <a:lnTo>
                    <a:pt x="2659" y="6655"/>
                  </a:lnTo>
                  <a:lnTo>
                    <a:pt x="2655" y="6667"/>
                  </a:lnTo>
                  <a:lnTo>
                    <a:pt x="2651" y="6678"/>
                  </a:lnTo>
                  <a:lnTo>
                    <a:pt x="2646" y="6689"/>
                  </a:lnTo>
                  <a:lnTo>
                    <a:pt x="2641" y="6701"/>
                  </a:lnTo>
                  <a:lnTo>
                    <a:pt x="2638" y="6711"/>
                  </a:lnTo>
                  <a:lnTo>
                    <a:pt x="2635" y="6722"/>
                  </a:lnTo>
                  <a:lnTo>
                    <a:pt x="2634" y="6733"/>
                  </a:lnTo>
                  <a:lnTo>
                    <a:pt x="2634" y="6743"/>
                  </a:lnTo>
                  <a:lnTo>
                    <a:pt x="2634" y="6761"/>
                  </a:lnTo>
                  <a:lnTo>
                    <a:pt x="2635" y="6779"/>
                  </a:lnTo>
                  <a:lnTo>
                    <a:pt x="2636" y="6797"/>
                  </a:lnTo>
                  <a:lnTo>
                    <a:pt x="2638" y="6813"/>
                  </a:lnTo>
                  <a:lnTo>
                    <a:pt x="2636" y="6830"/>
                  </a:lnTo>
                  <a:lnTo>
                    <a:pt x="2635" y="6844"/>
                  </a:lnTo>
                  <a:lnTo>
                    <a:pt x="2632" y="6857"/>
                  </a:lnTo>
                  <a:lnTo>
                    <a:pt x="2629" y="6869"/>
                  </a:lnTo>
                  <a:lnTo>
                    <a:pt x="2624" y="6878"/>
                  </a:lnTo>
                  <a:lnTo>
                    <a:pt x="2620" y="6885"/>
                  </a:lnTo>
                  <a:lnTo>
                    <a:pt x="2619" y="6886"/>
                  </a:lnTo>
                  <a:lnTo>
                    <a:pt x="2616" y="6888"/>
                  </a:lnTo>
                  <a:lnTo>
                    <a:pt x="2616" y="6888"/>
                  </a:lnTo>
                  <a:lnTo>
                    <a:pt x="2615" y="6888"/>
                  </a:lnTo>
                  <a:lnTo>
                    <a:pt x="2615" y="6890"/>
                  </a:lnTo>
                  <a:lnTo>
                    <a:pt x="2614" y="6890"/>
                  </a:lnTo>
                  <a:lnTo>
                    <a:pt x="2614" y="6890"/>
                  </a:lnTo>
                  <a:lnTo>
                    <a:pt x="2613" y="6890"/>
                  </a:lnTo>
                  <a:lnTo>
                    <a:pt x="2611" y="6890"/>
                  </a:lnTo>
                  <a:lnTo>
                    <a:pt x="2609" y="6890"/>
                  </a:lnTo>
                  <a:lnTo>
                    <a:pt x="2607" y="6888"/>
                  </a:lnTo>
                  <a:lnTo>
                    <a:pt x="2604" y="6887"/>
                  </a:lnTo>
                  <a:lnTo>
                    <a:pt x="2602" y="6887"/>
                  </a:lnTo>
                  <a:lnTo>
                    <a:pt x="2599" y="6887"/>
                  </a:lnTo>
                  <a:lnTo>
                    <a:pt x="2585" y="6887"/>
                  </a:lnTo>
                  <a:lnTo>
                    <a:pt x="2571" y="6890"/>
                  </a:lnTo>
                  <a:lnTo>
                    <a:pt x="2563" y="6891"/>
                  </a:lnTo>
                  <a:lnTo>
                    <a:pt x="2557" y="6893"/>
                  </a:lnTo>
                  <a:lnTo>
                    <a:pt x="2557" y="6894"/>
                  </a:lnTo>
                  <a:lnTo>
                    <a:pt x="2556" y="6895"/>
                  </a:lnTo>
                  <a:lnTo>
                    <a:pt x="2556" y="6897"/>
                  </a:lnTo>
                  <a:lnTo>
                    <a:pt x="2556" y="6898"/>
                  </a:lnTo>
                  <a:lnTo>
                    <a:pt x="2556" y="6899"/>
                  </a:lnTo>
                  <a:lnTo>
                    <a:pt x="2557" y="6903"/>
                  </a:lnTo>
                  <a:lnTo>
                    <a:pt x="2557" y="6906"/>
                  </a:lnTo>
                  <a:lnTo>
                    <a:pt x="2558" y="6911"/>
                  </a:lnTo>
                  <a:lnTo>
                    <a:pt x="2557" y="6916"/>
                  </a:lnTo>
                  <a:lnTo>
                    <a:pt x="2553" y="6918"/>
                  </a:lnTo>
                  <a:lnTo>
                    <a:pt x="2548" y="6920"/>
                  </a:lnTo>
                  <a:lnTo>
                    <a:pt x="2542" y="6920"/>
                  </a:lnTo>
                  <a:lnTo>
                    <a:pt x="2535" y="6920"/>
                  </a:lnTo>
                  <a:lnTo>
                    <a:pt x="2528" y="6919"/>
                  </a:lnTo>
                  <a:lnTo>
                    <a:pt x="2519" y="6917"/>
                  </a:lnTo>
                  <a:lnTo>
                    <a:pt x="2509" y="6914"/>
                  </a:lnTo>
                  <a:lnTo>
                    <a:pt x="2500" y="6911"/>
                  </a:lnTo>
                  <a:lnTo>
                    <a:pt x="2491" y="6909"/>
                  </a:lnTo>
                  <a:lnTo>
                    <a:pt x="2487" y="6907"/>
                  </a:lnTo>
                  <a:lnTo>
                    <a:pt x="2482" y="6906"/>
                  </a:lnTo>
                  <a:lnTo>
                    <a:pt x="2475" y="6905"/>
                  </a:lnTo>
                  <a:lnTo>
                    <a:pt x="2468" y="6906"/>
                  </a:lnTo>
                  <a:lnTo>
                    <a:pt x="2456" y="6912"/>
                  </a:lnTo>
                  <a:lnTo>
                    <a:pt x="2443" y="6920"/>
                  </a:lnTo>
                  <a:lnTo>
                    <a:pt x="2434" y="6925"/>
                  </a:lnTo>
                  <a:lnTo>
                    <a:pt x="2425" y="6931"/>
                  </a:lnTo>
                  <a:lnTo>
                    <a:pt x="2421" y="6933"/>
                  </a:lnTo>
                  <a:lnTo>
                    <a:pt x="2416" y="6935"/>
                  </a:lnTo>
                  <a:lnTo>
                    <a:pt x="2407" y="6939"/>
                  </a:lnTo>
                  <a:lnTo>
                    <a:pt x="2397" y="6942"/>
                  </a:lnTo>
                  <a:lnTo>
                    <a:pt x="2388" y="6945"/>
                  </a:lnTo>
                  <a:lnTo>
                    <a:pt x="2377" y="6950"/>
                  </a:lnTo>
                  <a:lnTo>
                    <a:pt x="2369" y="6956"/>
                  </a:lnTo>
                  <a:lnTo>
                    <a:pt x="2358" y="6963"/>
                  </a:lnTo>
                  <a:lnTo>
                    <a:pt x="2347" y="6972"/>
                  </a:lnTo>
                  <a:lnTo>
                    <a:pt x="2337" y="6977"/>
                  </a:lnTo>
                  <a:lnTo>
                    <a:pt x="2331" y="6981"/>
                  </a:lnTo>
                  <a:lnTo>
                    <a:pt x="2325" y="6985"/>
                  </a:lnTo>
                  <a:lnTo>
                    <a:pt x="2318" y="6987"/>
                  </a:lnTo>
                  <a:lnTo>
                    <a:pt x="2311" y="6988"/>
                  </a:lnTo>
                  <a:lnTo>
                    <a:pt x="2299" y="6989"/>
                  </a:lnTo>
                  <a:lnTo>
                    <a:pt x="2287" y="6988"/>
                  </a:lnTo>
                  <a:lnTo>
                    <a:pt x="2275" y="6989"/>
                  </a:lnTo>
                  <a:lnTo>
                    <a:pt x="2263" y="6989"/>
                  </a:lnTo>
                  <a:lnTo>
                    <a:pt x="2251" y="6991"/>
                  </a:lnTo>
                  <a:lnTo>
                    <a:pt x="2239" y="6989"/>
                  </a:lnTo>
                  <a:lnTo>
                    <a:pt x="2224" y="6988"/>
                  </a:lnTo>
                  <a:lnTo>
                    <a:pt x="2208" y="6986"/>
                  </a:lnTo>
                  <a:lnTo>
                    <a:pt x="2197" y="6986"/>
                  </a:lnTo>
                  <a:lnTo>
                    <a:pt x="2185" y="6986"/>
                  </a:lnTo>
                  <a:lnTo>
                    <a:pt x="2173" y="6987"/>
                  </a:lnTo>
                  <a:lnTo>
                    <a:pt x="2162" y="6989"/>
                  </a:lnTo>
                  <a:lnTo>
                    <a:pt x="2157" y="6991"/>
                  </a:lnTo>
                  <a:lnTo>
                    <a:pt x="2153" y="6993"/>
                  </a:lnTo>
                  <a:lnTo>
                    <a:pt x="2149" y="6996"/>
                  </a:lnTo>
                  <a:lnTo>
                    <a:pt x="2145" y="7001"/>
                  </a:lnTo>
                  <a:lnTo>
                    <a:pt x="2144" y="7011"/>
                  </a:lnTo>
                  <a:lnTo>
                    <a:pt x="2142" y="7019"/>
                  </a:lnTo>
                  <a:lnTo>
                    <a:pt x="2141" y="7019"/>
                  </a:lnTo>
                  <a:lnTo>
                    <a:pt x="2139" y="7019"/>
                  </a:lnTo>
                  <a:lnTo>
                    <a:pt x="2138" y="7019"/>
                  </a:lnTo>
                  <a:lnTo>
                    <a:pt x="2136" y="7020"/>
                  </a:lnTo>
                  <a:lnTo>
                    <a:pt x="2131" y="7021"/>
                  </a:lnTo>
                  <a:lnTo>
                    <a:pt x="2126" y="7023"/>
                  </a:lnTo>
                  <a:lnTo>
                    <a:pt x="2116" y="7024"/>
                  </a:lnTo>
                  <a:lnTo>
                    <a:pt x="2106" y="7027"/>
                  </a:lnTo>
                  <a:lnTo>
                    <a:pt x="2101" y="7030"/>
                  </a:lnTo>
                  <a:lnTo>
                    <a:pt x="2097" y="7032"/>
                  </a:lnTo>
                  <a:lnTo>
                    <a:pt x="2095" y="7035"/>
                  </a:lnTo>
                  <a:lnTo>
                    <a:pt x="2093" y="7037"/>
                  </a:lnTo>
                  <a:lnTo>
                    <a:pt x="2081" y="7035"/>
                  </a:lnTo>
                  <a:lnTo>
                    <a:pt x="2069" y="7032"/>
                  </a:lnTo>
                  <a:lnTo>
                    <a:pt x="2060" y="7030"/>
                  </a:lnTo>
                  <a:lnTo>
                    <a:pt x="2049" y="7025"/>
                  </a:lnTo>
                  <a:lnTo>
                    <a:pt x="2038" y="7020"/>
                  </a:lnTo>
                  <a:lnTo>
                    <a:pt x="2029" y="7013"/>
                  </a:lnTo>
                  <a:lnTo>
                    <a:pt x="2019" y="7006"/>
                  </a:lnTo>
                  <a:lnTo>
                    <a:pt x="2011" y="6996"/>
                  </a:lnTo>
                  <a:lnTo>
                    <a:pt x="2002" y="6988"/>
                  </a:lnTo>
                  <a:lnTo>
                    <a:pt x="1993" y="6980"/>
                  </a:lnTo>
                  <a:lnTo>
                    <a:pt x="1987" y="6975"/>
                  </a:lnTo>
                  <a:lnTo>
                    <a:pt x="1983" y="6969"/>
                  </a:lnTo>
                  <a:lnTo>
                    <a:pt x="1968" y="6954"/>
                  </a:lnTo>
                  <a:lnTo>
                    <a:pt x="1958" y="6938"/>
                  </a:lnTo>
                  <a:lnTo>
                    <a:pt x="1948" y="6926"/>
                  </a:lnTo>
                  <a:lnTo>
                    <a:pt x="1939" y="6910"/>
                  </a:lnTo>
                  <a:lnTo>
                    <a:pt x="1934" y="6900"/>
                  </a:lnTo>
                  <a:lnTo>
                    <a:pt x="1929" y="6892"/>
                  </a:lnTo>
                  <a:lnTo>
                    <a:pt x="1924" y="6885"/>
                  </a:lnTo>
                  <a:lnTo>
                    <a:pt x="1918" y="6880"/>
                  </a:lnTo>
                  <a:lnTo>
                    <a:pt x="1912" y="6876"/>
                  </a:lnTo>
                  <a:lnTo>
                    <a:pt x="1906" y="6873"/>
                  </a:lnTo>
                  <a:lnTo>
                    <a:pt x="1895" y="6868"/>
                  </a:lnTo>
                  <a:lnTo>
                    <a:pt x="1883" y="6863"/>
                  </a:lnTo>
                  <a:lnTo>
                    <a:pt x="1872" y="6860"/>
                  </a:lnTo>
                  <a:lnTo>
                    <a:pt x="1860" y="6856"/>
                  </a:lnTo>
                  <a:lnTo>
                    <a:pt x="1849" y="6853"/>
                  </a:lnTo>
                  <a:lnTo>
                    <a:pt x="1839" y="6850"/>
                  </a:lnTo>
                  <a:lnTo>
                    <a:pt x="1830" y="6848"/>
                  </a:lnTo>
                  <a:lnTo>
                    <a:pt x="1824" y="6844"/>
                  </a:lnTo>
                  <a:lnTo>
                    <a:pt x="1820" y="6840"/>
                  </a:lnTo>
                  <a:lnTo>
                    <a:pt x="1816" y="6834"/>
                  </a:lnTo>
                  <a:lnTo>
                    <a:pt x="1814" y="6828"/>
                  </a:lnTo>
                  <a:lnTo>
                    <a:pt x="1811" y="6822"/>
                  </a:lnTo>
                  <a:lnTo>
                    <a:pt x="1810" y="6808"/>
                  </a:lnTo>
                  <a:lnTo>
                    <a:pt x="1809" y="6793"/>
                  </a:lnTo>
                  <a:lnTo>
                    <a:pt x="1809" y="6777"/>
                  </a:lnTo>
                  <a:lnTo>
                    <a:pt x="1810" y="6761"/>
                  </a:lnTo>
                  <a:lnTo>
                    <a:pt x="1811" y="6748"/>
                  </a:lnTo>
                  <a:lnTo>
                    <a:pt x="1815" y="6737"/>
                  </a:lnTo>
                  <a:lnTo>
                    <a:pt x="1817" y="6733"/>
                  </a:lnTo>
                  <a:lnTo>
                    <a:pt x="1821" y="6728"/>
                  </a:lnTo>
                  <a:lnTo>
                    <a:pt x="1826" y="6722"/>
                  </a:lnTo>
                  <a:lnTo>
                    <a:pt x="1833" y="6717"/>
                  </a:lnTo>
                  <a:lnTo>
                    <a:pt x="1847" y="6714"/>
                  </a:lnTo>
                  <a:lnTo>
                    <a:pt x="1860" y="6710"/>
                  </a:lnTo>
                  <a:lnTo>
                    <a:pt x="1867" y="6708"/>
                  </a:lnTo>
                  <a:lnTo>
                    <a:pt x="1872" y="6705"/>
                  </a:lnTo>
                  <a:lnTo>
                    <a:pt x="1874" y="6703"/>
                  </a:lnTo>
                  <a:lnTo>
                    <a:pt x="1877" y="6702"/>
                  </a:lnTo>
                  <a:lnTo>
                    <a:pt x="1878" y="6698"/>
                  </a:lnTo>
                  <a:lnTo>
                    <a:pt x="1878" y="6695"/>
                  </a:lnTo>
                  <a:lnTo>
                    <a:pt x="1878" y="6691"/>
                  </a:lnTo>
                  <a:lnTo>
                    <a:pt x="1877" y="6686"/>
                  </a:lnTo>
                  <a:lnTo>
                    <a:pt x="1872" y="6671"/>
                  </a:lnTo>
                  <a:lnTo>
                    <a:pt x="1864" y="6654"/>
                  </a:lnTo>
                  <a:lnTo>
                    <a:pt x="1861" y="6642"/>
                  </a:lnTo>
                  <a:lnTo>
                    <a:pt x="1860" y="6630"/>
                  </a:lnTo>
                  <a:lnTo>
                    <a:pt x="1859" y="6623"/>
                  </a:lnTo>
                  <a:lnTo>
                    <a:pt x="1857" y="6617"/>
                  </a:lnTo>
                  <a:lnTo>
                    <a:pt x="1854" y="6615"/>
                  </a:lnTo>
                  <a:lnTo>
                    <a:pt x="1852" y="6613"/>
                  </a:lnTo>
                  <a:lnTo>
                    <a:pt x="1852" y="6611"/>
                  </a:lnTo>
                  <a:lnTo>
                    <a:pt x="1851" y="6610"/>
                  </a:lnTo>
                  <a:lnTo>
                    <a:pt x="1847" y="6608"/>
                  </a:lnTo>
                  <a:lnTo>
                    <a:pt x="1843" y="6604"/>
                  </a:lnTo>
                  <a:lnTo>
                    <a:pt x="1842" y="6601"/>
                  </a:lnTo>
                  <a:lnTo>
                    <a:pt x="1842" y="6597"/>
                  </a:lnTo>
                  <a:lnTo>
                    <a:pt x="1845" y="6592"/>
                  </a:lnTo>
                  <a:lnTo>
                    <a:pt x="1848" y="6589"/>
                  </a:lnTo>
                  <a:lnTo>
                    <a:pt x="1858" y="6584"/>
                  </a:lnTo>
                  <a:lnTo>
                    <a:pt x="1868" y="6580"/>
                  </a:lnTo>
                  <a:lnTo>
                    <a:pt x="1883" y="6573"/>
                  </a:lnTo>
                  <a:lnTo>
                    <a:pt x="1898" y="6564"/>
                  </a:lnTo>
                  <a:lnTo>
                    <a:pt x="1922" y="6551"/>
                  </a:lnTo>
                  <a:lnTo>
                    <a:pt x="1948" y="6537"/>
                  </a:lnTo>
                  <a:lnTo>
                    <a:pt x="1960" y="6528"/>
                  </a:lnTo>
                  <a:lnTo>
                    <a:pt x="1973" y="6520"/>
                  </a:lnTo>
                  <a:lnTo>
                    <a:pt x="1985" y="6510"/>
                  </a:lnTo>
                  <a:lnTo>
                    <a:pt x="1997" y="6501"/>
                  </a:lnTo>
                  <a:lnTo>
                    <a:pt x="2002" y="6496"/>
                  </a:lnTo>
                  <a:lnTo>
                    <a:pt x="2006" y="6490"/>
                  </a:lnTo>
                  <a:lnTo>
                    <a:pt x="2011" y="6483"/>
                  </a:lnTo>
                  <a:lnTo>
                    <a:pt x="2015" y="6476"/>
                  </a:lnTo>
                  <a:lnTo>
                    <a:pt x="2022" y="6459"/>
                  </a:lnTo>
                  <a:lnTo>
                    <a:pt x="2029" y="6443"/>
                  </a:lnTo>
                  <a:lnTo>
                    <a:pt x="2036" y="6426"/>
                  </a:lnTo>
                  <a:lnTo>
                    <a:pt x="2043" y="6411"/>
                  </a:lnTo>
                  <a:lnTo>
                    <a:pt x="2047" y="6405"/>
                  </a:lnTo>
                  <a:lnTo>
                    <a:pt x="2051" y="6399"/>
                  </a:lnTo>
                  <a:lnTo>
                    <a:pt x="2055" y="6394"/>
                  </a:lnTo>
                  <a:lnTo>
                    <a:pt x="2060" y="6390"/>
                  </a:lnTo>
                  <a:lnTo>
                    <a:pt x="2066" y="6387"/>
                  </a:lnTo>
                  <a:lnTo>
                    <a:pt x="2074" y="6383"/>
                  </a:lnTo>
                  <a:lnTo>
                    <a:pt x="2080" y="6381"/>
                  </a:lnTo>
                  <a:lnTo>
                    <a:pt x="2085" y="6378"/>
                  </a:lnTo>
                  <a:lnTo>
                    <a:pt x="2090" y="6375"/>
                  </a:lnTo>
                  <a:lnTo>
                    <a:pt x="2094" y="6371"/>
                  </a:lnTo>
                  <a:lnTo>
                    <a:pt x="2098" y="6365"/>
                  </a:lnTo>
                  <a:lnTo>
                    <a:pt x="2101" y="6359"/>
                  </a:lnTo>
                  <a:lnTo>
                    <a:pt x="2105" y="6352"/>
                  </a:lnTo>
                  <a:lnTo>
                    <a:pt x="2107" y="6345"/>
                  </a:lnTo>
                  <a:lnTo>
                    <a:pt x="2110" y="6332"/>
                  </a:lnTo>
                  <a:lnTo>
                    <a:pt x="2111" y="6321"/>
                  </a:lnTo>
                  <a:lnTo>
                    <a:pt x="2111" y="6313"/>
                  </a:lnTo>
                  <a:lnTo>
                    <a:pt x="2111" y="6304"/>
                  </a:lnTo>
                  <a:lnTo>
                    <a:pt x="2110" y="6294"/>
                  </a:lnTo>
                  <a:lnTo>
                    <a:pt x="2107" y="6285"/>
                  </a:lnTo>
                  <a:lnTo>
                    <a:pt x="2103" y="6276"/>
                  </a:lnTo>
                  <a:lnTo>
                    <a:pt x="2097" y="6269"/>
                  </a:lnTo>
                  <a:lnTo>
                    <a:pt x="2087" y="6256"/>
                  </a:lnTo>
                  <a:lnTo>
                    <a:pt x="2078" y="6244"/>
                  </a:lnTo>
                  <a:lnTo>
                    <a:pt x="2069" y="6235"/>
                  </a:lnTo>
                  <a:lnTo>
                    <a:pt x="2063" y="6225"/>
                  </a:lnTo>
                  <a:lnTo>
                    <a:pt x="2063" y="6220"/>
                  </a:lnTo>
                  <a:lnTo>
                    <a:pt x="2062" y="6216"/>
                  </a:lnTo>
                  <a:lnTo>
                    <a:pt x="2063" y="6211"/>
                  </a:lnTo>
                  <a:lnTo>
                    <a:pt x="2063" y="6206"/>
                  </a:lnTo>
                  <a:lnTo>
                    <a:pt x="2067" y="6197"/>
                  </a:lnTo>
                  <a:lnTo>
                    <a:pt x="2070" y="6187"/>
                  </a:lnTo>
                  <a:lnTo>
                    <a:pt x="2075" y="6179"/>
                  </a:lnTo>
                  <a:lnTo>
                    <a:pt x="2078" y="6170"/>
                  </a:lnTo>
                  <a:lnTo>
                    <a:pt x="2079" y="6168"/>
                  </a:lnTo>
                  <a:lnTo>
                    <a:pt x="2078" y="6164"/>
                  </a:lnTo>
                  <a:lnTo>
                    <a:pt x="2076" y="6162"/>
                  </a:lnTo>
                  <a:lnTo>
                    <a:pt x="2074" y="6160"/>
                  </a:lnTo>
                  <a:lnTo>
                    <a:pt x="2072" y="6157"/>
                  </a:lnTo>
                  <a:lnTo>
                    <a:pt x="2068" y="6155"/>
                  </a:lnTo>
                  <a:lnTo>
                    <a:pt x="2062" y="6151"/>
                  </a:lnTo>
                  <a:lnTo>
                    <a:pt x="2055" y="6149"/>
                  </a:lnTo>
                  <a:lnTo>
                    <a:pt x="2048" y="6147"/>
                  </a:lnTo>
                  <a:lnTo>
                    <a:pt x="2041" y="6145"/>
                  </a:lnTo>
                  <a:lnTo>
                    <a:pt x="2022" y="6144"/>
                  </a:lnTo>
                  <a:lnTo>
                    <a:pt x="2004" y="6144"/>
                  </a:lnTo>
                  <a:lnTo>
                    <a:pt x="1987" y="6144"/>
                  </a:lnTo>
                  <a:lnTo>
                    <a:pt x="1974" y="6145"/>
                  </a:lnTo>
                  <a:lnTo>
                    <a:pt x="1962" y="6145"/>
                  </a:lnTo>
                  <a:lnTo>
                    <a:pt x="1950" y="6147"/>
                  </a:lnTo>
                  <a:lnTo>
                    <a:pt x="1937" y="6149"/>
                  </a:lnTo>
                  <a:lnTo>
                    <a:pt x="1924" y="6151"/>
                  </a:lnTo>
                  <a:lnTo>
                    <a:pt x="1911" y="6155"/>
                  </a:lnTo>
                  <a:lnTo>
                    <a:pt x="1898" y="6160"/>
                  </a:lnTo>
                  <a:lnTo>
                    <a:pt x="1885" y="6166"/>
                  </a:lnTo>
                  <a:lnTo>
                    <a:pt x="1872" y="6172"/>
                  </a:lnTo>
                  <a:lnTo>
                    <a:pt x="1865" y="6175"/>
                  </a:lnTo>
                  <a:lnTo>
                    <a:pt x="1857" y="6181"/>
                  </a:lnTo>
                  <a:lnTo>
                    <a:pt x="1849" y="6186"/>
                  </a:lnTo>
                  <a:lnTo>
                    <a:pt x="1842" y="6193"/>
                  </a:lnTo>
                  <a:lnTo>
                    <a:pt x="1829" y="6206"/>
                  </a:lnTo>
                  <a:lnTo>
                    <a:pt x="1815" y="6218"/>
                  </a:lnTo>
                  <a:lnTo>
                    <a:pt x="1810" y="6222"/>
                  </a:lnTo>
                  <a:lnTo>
                    <a:pt x="1803" y="6225"/>
                  </a:lnTo>
                  <a:lnTo>
                    <a:pt x="1794" y="6229"/>
                  </a:lnTo>
                  <a:lnTo>
                    <a:pt x="1784" y="6233"/>
                  </a:lnTo>
                  <a:lnTo>
                    <a:pt x="1778" y="6236"/>
                  </a:lnTo>
                  <a:lnTo>
                    <a:pt x="1772" y="6239"/>
                  </a:lnTo>
                  <a:lnTo>
                    <a:pt x="1761" y="6246"/>
                  </a:lnTo>
                  <a:lnTo>
                    <a:pt x="1754" y="6252"/>
                  </a:lnTo>
                  <a:lnTo>
                    <a:pt x="1752" y="6255"/>
                  </a:lnTo>
                  <a:lnTo>
                    <a:pt x="1748" y="6257"/>
                  </a:lnTo>
                  <a:lnTo>
                    <a:pt x="1742" y="6261"/>
                  </a:lnTo>
                  <a:lnTo>
                    <a:pt x="1738" y="6264"/>
                  </a:lnTo>
                  <a:lnTo>
                    <a:pt x="1732" y="6268"/>
                  </a:lnTo>
                  <a:lnTo>
                    <a:pt x="1726" y="6270"/>
                  </a:lnTo>
                  <a:lnTo>
                    <a:pt x="1714" y="6270"/>
                  </a:lnTo>
                  <a:lnTo>
                    <a:pt x="1703" y="6270"/>
                  </a:lnTo>
                  <a:lnTo>
                    <a:pt x="1690" y="6268"/>
                  </a:lnTo>
                  <a:lnTo>
                    <a:pt x="1677" y="6264"/>
                  </a:lnTo>
                  <a:lnTo>
                    <a:pt x="1659" y="6257"/>
                  </a:lnTo>
                  <a:lnTo>
                    <a:pt x="1640" y="6250"/>
                  </a:lnTo>
                  <a:lnTo>
                    <a:pt x="1621" y="6241"/>
                  </a:lnTo>
                  <a:lnTo>
                    <a:pt x="1603" y="6231"/>
                  </a:lnTo>
                  <a:lnTo>
                    <a:pt x="1590" y="6224"/>
                  </a:lnTo>
                  <a:lnTo>
                    <a:pt x="1578" y="6216"/>
                  </a:lnTo>
                  <a:lnTo>
                    <a:pt x="1571" y="6211"/>
                  </a:lnTo>
                  <a:lnTo>
                    <a:pt x="1565" y="6205"/>
                  </a:lnTo>
                  <a:lnTo>
                    <a:pt x="1558" y="6201"/>
                  </a:lnTo>
                  <a:lnTo>
                    <a:pt x="1552" y="6199"/>
                  </a:lnTo>
                  <a:lnTo>
                    <a:pt x="1545" y="6199"/>
                  </a:lnTo>
                  <a:lnTo>
                    <a:pt x="1537" y="6199"/>
                  </a:lnTo>
                  <a:lnTo>
                    <a:pt x="1530" y="6200"/>
                  </a:lnTo>
                  <a:lnTo>
                    <a:pt x="1522" y="6201"/>
                  </a:lnTo>
                  <a:lnTo>
                    <a:pt x="1508" y="6206"/>
                  </a:lnTo>
                  <a:lnTo>
                    <a:pt x="1493" y="6210"/>
                  </a:lnTo>
                  <a:lnTo>
                    <a:pt x="1469" y="6216"/>
                  </a:lnTo>
                  <a:lnTo>
                    <a:pt x="1446" y="6219"/>
                  </a:lnTo>
                  <a:lnTo>
                    <a:pt x="1423" y="6223"/>
                  </a:lnTo>
                  <a:lnTo>
                    <a:pt x="1401" y="6227"/>
                  </a:lnTo>
                  <a:lnTo>
                    <a:pt x="1388" y="6229"/>
                  </a:lnTo>
                  <a:lnTo>
                    <a:pt x="1376" y="6231"/>
                  </a:lnTo>
                  <a:lnTo>
                    <a:pt x="1364" y="6233"/>
                  </a:lnTo>
                  <a:lnTo>
                    <a:pt x="1355" y="6236"/>
                  </a:lnTo>
                  <a:lnTo>
                    <a:pt x="1349" y="6237"/>
                  </a:lnTo>
                  <a:lnTo>
                    <a:pt x="1344" y="6238"/>
                  </a:lnTo>
                  <a:lnTo>
                    <a:pt x="1342" y="6239"/>
                  </a:lnTo>
                  <a:lnTo>
                    <a:pt x="1341" y="6241"/>
                  </a:lnTo>
                  <a:lnTo>
                    <a:pt x="1339" y="6244"/>
                  </a:lnTo>
                  <a:lnTo>
                    <a:pt x="1339" y="6246"/>
                  </a:lnTo>
                  <a:lnTo>
                    <a:pt x="1341" y="6249"/>
                  </a:lnTo>
                  <a:lnTo>
                    <a:pt x="1342" y="6252"/>
                  </a:lnTo>
                  <a:lnTo>
                    <a:pt x="1347" y="6260"/>
                  </a:lnTo>
                  <a:lnTo>
                    <a:pt x="1351" y="6267"/>
                  </a:lnTo>
                  <a:lnTo>
                    <a:pt x="1360" y="6277"/>
                  </a:lnTo>
                  <a:lnTo>
                    <a:pt x="1368" y="6288"/>
                  </a:lnTo>
                  <a:lnTo>
                    <a:pt x="1379" y="6299"/>
                  </a:lnTo>
                  <a:lnTo>
                    <a:pt x="1389" y="6311"/>
                  </a:lnTo>
                  <a:lnTo>
                    <a:pt x="1396" y="6318"/>
                  </a:lnTo>
                  <a:lnTo>
                    <a:pt x="1404" y="6325"/>
                  </a:lnTo>
                  <a:lnTo>
                    <a:pt x="1408" y="6330"/>
                  </a:lnTo>
                  <a:lnTo>
                    <a:pt x="1412" y="6334"/>
                  </a:lnTo>
                  <a:lnTo>
                    <a:pt x="1414" y="6338"/>
                  </a:lnTo>
                  <a:lnTo>
                    <a:pt x="1414" y="6344"/>
                  </a:lnTo>
                  <a:lnTo>
                    <a:pt x="1414" y="6348"/>
                  </a:lnTo>
                  <a:lnTo>
                    <a:pt x="1412" y="6351"/>
                  </a:lnTo>
                  <a:lnTo>
                    <a:pt x="1408" y="6355"/>
                  </a:lnTo>
                  <a:lnTo>
                    <a:pt x="1405" y="6358"/>
                  </a:lnTo>
                  <a:lnTo>
                    <a:pt x="1389" y="6371"/>
                  </a:lnTo>
                  <a:lnTo>
                    <a:pt x="1377" y="6381"/>
                  </a:lnTo>
                  <a:lnTo>
                    <a:pt x="1369" y="6390"/>
                  </a:lnTo>
                  <a:lnTo>
                    <a:pt x="1361" y="6401"/>
                  </a:lnTo>
                  <a:lnTo>
                    <a:pt x="1354" y="6412"/>
                  </a:lnTo>
                  <a:lnTo>
                    <a:pt x="1349" y="6419"/>
                  </a:lnTo>
                  <a:lnTo>
                    <a:pt x="1345" y="6424"/>
                  </a:lnTo>
                  <a:lnTo>
                    <a:pt x="1341" y="6428"/>
                  </a:lnTo>
                  <a:lnTo>
                    <a:pt x="1336" y="6431"/>
                  </a:lnTo>
                  <a:lnTo>
                    <a:pt x="1331" y="6433"/>
                  </a:lnTo>
                  <a:lnTo>
                    <a:pt x="1324" y="6434"/>
                  </a:lnTo>
                  <a:lnTo>
                    <a:pt x="1316" y="6434"/>
                  </a:lnTo>
                  <a:lnTo>
                    <a:pt x="1307" y="6433"/>
                  </a:lnTo>
                  <a:lnTo>
                    <a:pt x="1297" y="6432"/>
                  </a:lnTo>
                  <a:lnTo>
                    <a:pt x="1285" y="6431"/>
                  </a:lnTo>
                  <a:lnTo>
                    <a:pt x="1272" y="6432"/>
                  </a:lnTo>
                  <a:lnTo>
                    <a:pt x="1265" y="6433"/>
                  </a:lnTo>
                  <a:lnTo>
                    <a:pt x="1256" y="6433"/>
                  </a:lnTo>
                  <a:lnTo>
                    <a:pt x="1250" y="6430"/>
                  </a:lnTo>
                  <a:lnTo>
                    <a:pt x="1244" y="6425"/>
                  </a:lnTo>
                  <a:lnTo>
                    <a:pt x="1240" y="6420"/>
                  </a:lnTo>
                  <a:lnTo>
                    <a:pt x="1235" y="6414"/>
                  </a:lnTo>
                  <a:lnTo>
                    <a:pt x="1228" y="6408"/>
                  </a:lnTo>
                  <a:lnTo>
                    <a:pt x="1219" y="6402"/>
                  </a:lnTo>
                  <a:lnTo>
                    <a:pt x="1211" y="6396"/>
                  </a:lnTo>
                  <a:lnTo>
                    <a:pt x="1202" y="6392"/>
                  </a:lnTo>
                  <a:lnTo>
                    <a:pt x="1190" y="6386"/>
                  </a:lnTo>
                  <a:lnTo>
                    <a:pt x="1179" y="6382"/>
                  </a:lnTo>
                  <a:lnTo>
                    <a:pt x="1177" y="6381"/>
                  </a:lnTo>
                  <a:lnTo>
                    <a:pt x="1174" y="6380"/>
                  </a:lnTo>
                  <a:lnTo>
                    <a:pt x="1168" y="6377"/>
                  </a:lnTo>
                  <a:lnTo>
                    <a:pt x="1165" y="6375"/>
                  </a:lnTo>
                  <a:lnTo>
                    <a:pt x="1161" y="6371"/>
                  </a:lnTo>
                  <a:lnTo>
                    <a:pt x="1160" y="6367"/>
                  </a:lnTo>
                  <a:lnTo>
                    <a:pt x="1160" y="6364"/>
                  </a:lnTo>
                  <a:lnTo>
                    <a:pt x="1160" y="6362"/>
                  </a:lnTo>
                  <a:lnTo>
                    <a:pt x="1161" y="6356"/>
                  </a:lnTo>
                  <a:lnTo>
                    <a:pt x="1161" y="6349"/>
                  </a:lnTo>
                  <a:lnTo>
                    <a:pt x="1160" y="6346"/>
                  </a:lnTo>
                  <a:lnTo>
                    <a:pt x="1160" y="6343"/>
                  </a:lnTo>
                  <a:lnTo>
                    <a:pt x="1159" y="6342"/>
                  </a:lnTo>
                  <a:lnTo>
                    <a:pt x="1156" y="6339"/>
                  </a:lnTo>
                  <a:lnTo>
                    <a:pt x="1154" y="6337"/>
                  </a:lnTo>
                  <a:lnTo>
                    <a:pt x="1149" y="6336"/>
                  </a:lnTo>
                  <a:lnTo>
                    <a:pt x="1147" y="6334"/>
                  </a:lnTo>
                  <a:lnTo>
                    <a:pt x="1146" y="6333"/>
                  </a:lnTo>
                  <a:lnTo>
                    <a:pt x="1143" y="6331"/>
                  </a:lnTo>
                  <a:lnTo>
                    <a:pt x="1141" y="6327"/>
                  </a:lnTo>
                  <a:lnTo>
                    <a:pt x="1137" y="6319"/>
                  </a:lnTo>
                  <a:lnTo>
                    <a:pt x="1135" y="6311"/>
                  </a:lnTo>
                  <a:lnTo>
                    <a:pt x="1134" y="6306"/>
                  </a:lnTo>
                  <a:lnTo>
                    <a:pt x="1133" y="6301"/>
                  </a:lnTo>
                  <a:lnTo>
                    <a:pt x="1129" y="6295"/>
                  </a:lnTo>
                  <a:lnTo>
                    <a:pt x="1124" y="6289"/>
                  </a:lnTo>
                  <a:lnTo>
                    <a:pt x="1117" y="6286"/>
                  </a:lnTo>
                  <a:lnTo>
                    <a:pt x="1111" y="6285"/>
                  </a:lnTo>
                  <a:lnTo>
                    <a:pt x="1108" y="6283"/>
                  </a:lnTo>
                  <a:lnTo>
                    <a:pt x="1104" y="6283"/>
                  </a:lnTo>
                  <a:lnTo>
                    <a:pt x="1099" y="6285"/>
                  </a:lnTo>
                  <a:lnTo>
                    <a:pt x="1095" y="6286"/>
                  </a:lnTo>
                  <a:lnTo>
                    <a:pt x="1084" y="6289"/>
                  </a:lnTo>
                  <a:lnTo>
                    <a:pt x="1073" y="6292"/>
                  </a:lnTo>
                  <a:lnTo>
                    <a:pt x="1067" y="6293"/>
                  </a:lnTo>
                  <a:lnTo>
                    <a:pt x="1061" y="6293"/>
                  </a:lnTo>
                  <a:lnTo>
                    <a:pt x="1059" y="6292"/>
                  </a:lnTo>
                  <a:lnTo>
                    <a:pt x="1055" y="6290"/>
                  </a:lnTo>
                  <a:lnTo>
                    <a:pt x="1049" y="6283"/>
                  </a:lnTo>
                  <a:lnTo>
                    <a:pt x="1045" y="6275"/>
                  </a:lnTo>
                  <a:lnTo>
                    <a:pt x="1041" y="6268"/>
                  </a:lnTo>
                  <a:lnTo>
                    <a:pt x="1037" y="6260"/>
                  </a:lnTo>
                  <a:lnTo>
                    <a:pt x="1030" y="6243"/>
                  </a:lnTo>
                  <a:lnTo>
                    <a:pt x="1024" y="6225"/>
                  </a:lnTo>
                  <a:lnTo>
                    <a:pt x="1022" y="6206"/>
                  </a:lnTo>
                  <a:lnTo>
                    <a:pt x="1021" y="6191"/>
                  </a:lnTo>
                  <a:lnTo>
                    <a:pt x="1020" y="6167"/>
                  </a:lnTo>
                  <a:lnTo>
                    <a:pt x="1021" y="6142"/>
                  </a:lnTo>
                  <a:lnTo>
                    <a:pt x="1023" y="6119"/>
                  </a:lnTo>
                  <a:lnTo>
                    <a:pt x="1026" y="6100"/>
                  </a:lnTo>
                  <a:lnTo>
                    <a:pt x="1028" y="6093"/>
                  </a:lnTo>
                  <a:lnTo>
                    <a:pt x="1028" y="6087"/>
                  </a:lnTo>
                  <a:lnTo>
                    <a:pt x="1028" y="6085"/>
                  </a:lnTo>
                  <a:lnTo>
                    <a:pt x="1028" y="6084"/>
                  </a:lnTo>
                  <a:lnTo>
                    <a:pt x="1028" y="6082"/>
                  </a:lnTo>
                  <a:lnTo>
                    <a:pt x="1027" y="6082"/>
                  </a:lnTo>
                  <a:lnTo>
                    <a:pt x="1023" y="6082"/>
                  </a:lnTo>
                  <a:lnTo>
                    <a:pt x="1018" y="6082"/>
                  </a:lnTo>
                  <a:lnTo>
                    <a:pt x="1004" y="6081"/>
                  </a:lnTo>
                  <a:lnTo>
                    <a:pt x="986" y="6080"/>
                  </a:lnTo>
                  <a:lnTo>
                    <a:pt x="976" y="6079"/>
                  </a:lnTo>
                  <a:lnTo>
                    <a:pt x="964" y="6079"/>
                  </a:lnTo>
                  <a:lnTo>
                    <a:pt x="951" y="6078"/>
                  </a:lnTo>
                  <a:lnTo>
                    <a:pt x="938" y="6077"/>
                  </a:lnTo>
                  <a:lnTo>
                    <a:pt x="932" y="6077"/>
                  </a:lnTo>
                  <a:lnTo>
                    <a:pt x="926" y="6075"/>
                  </a:lnTo>
                  <a:lnTo>
                    <a:pt x="920" y="6074"/>
                  </a:lnTo>
                  <a:lnTo>
                    <a:pt x="915" y="6071"/>
                  </a:lnTo>
                  <a:lnTo>
                    <a:pt x="911" y="6066"/>
                  </a:lnTo>
                  <a:lnTo>
                    <a:pt x="909" y="6059"/>
                  </a:lnTo>
                  <a:lnTo>
                    <a:pt x="908" y="6052"/>
                  </a:lnTo>
                  <a:lnTo>
                    <a:pt x="906" y="6044"/>
                  </a:lnTo>
                  <a:lnTo>
                    <a:pt x="906" y="6042"/>
                  </a:lnTo>
                  <a:lnTo>
                    <a:pt x="904" y="6040"/>
                  </a:lnTo>
                  <a:lnTo>
                    <a:pt x="903" y="6038"/>
                  </a:lnTo>
                  <a:lnTo>
                    <a:pt x="902" y="6037"/>
                  </a:lnTo>
                  <a:lnTo>
                    <a:pt x="901" y="6036"/>
                  </a:lnTo>
                  <a:lnTo>
                    <a:pt x="898" y="6035"/>
                  </a:lnTo>
                  <a:lnTo>
                    <a:pt x="895" y="6035"/>
                  </a:lnTo>
                  <a:lnTo>
                    <a:pt x="891" y="6034"/>
                  </a:lnTo>
                  <a:lnTo>
                    <a:pt x="883" y="6034"/>
                  </a:lnTo>
                  <a:lnTo>
                    <a:pt x="875" y="6033"/>
                  </a:lnTo>
                  <a:lnTo>
                    <a:pt x="870" y="6031"/>
                  </a:lnTo>
                  <a:lnTo>
                    <a:pt x="866" y="6030"/>
                  </a:lnTo>
                  <a:lnTo>
                    <a:pt x="863" y="6028"/>
                  </a:lnTo>
                  <a:lnTo>
                    <a:pt x="862" y="6027"/>
                  </a:lnTo>
                  <a:lnTo>
                    <a:pt x="859" y="6022"/>
                  </a:lnTo>
                  <a:lnTo>
                    <a:pt x="858" y="6017"/>
                  </a:lnTo>
                  <a:lnTo>
                    <a:pt x="857" y="6008"/>
                  </a:lnTo>
                  <a:lnTo>
                    <a:pt x="857" y="5997"/>
                  </a:lnTo>
                  <a:lnTo>
                    <a:pt x="856" y="5986"/>
                  </a:lnTo>
                  <a:lnTo>
                    <a:pt x="854" y="5977"/>
                  </a:lnTo>
                  <a:lnTo>
                    <a:pt x="851" y="5965"/>
                  </a:lnTo>
                  <a:lnTo>
                    <a:pt x="845" y="5953"/>
                  </a:lnTo>
                  <a:lnTo>
                    <a:pt x="841" y="5947"/>
                  </a:lnTo>
                  <a:lnTo>
                    <a:pt x="837" y="5941"/>
                  </a:lnTo>
                  <a:lnTo>
                    <a:pt x="832" y="5936"/>
                  </a:lnTo>
                  <a:lnTo>
                    <a:pt x="826" y="5933"/>
                  </a:lnTo>
                  <a:lnTo>
                    <a:pt x="819" y="5929"/>
                  </a:lnTo>
                  <a:lnTo>
                    <a:pt x="812" y="5927"/>
                  </a:lnTo>
                  <a:lnTo>
                    <a:pt x="804" y="5926"/>
                  </a:lnTo>
                  <a:lnTo>
                    <a:pt x="797" y="5924"/>
                  </a:lnTo>
                  <a:lnTo>
                    <a:pt x="785" y="5921"/>
                  </a:lnTo>
                  <a:lnTo>
                    <a:pt x="775" y="5915"/>
                  </a:lnTo>
                  <a:lnTo>
                    <a:pt x="764" y="5910"/>
                  </a:lnTo>
                  <a:lnTo>
                    <a:pt x="755" y="5905"/>
                  </a:lnTo>
                  <a:lnTo>
                    <a:pt x="750" y="5903"/>
                  </a:lnTo>
                  <a:lnTo>
                    <a:pt x="746" y="5901"/>
                  </a:lnTo>
                  <a:lnTo>
                    <a:pt x="738" y="5895"/>
                  </a:lnTo>
                  <a:lnTo>
                    <a:pt x="731" y="5889"/>
                  </a:lnTo>
                  <a:lnTo>
                    <a:pt x="721" y="5878"/>
                  </a:lnTo>
                  <a:lnTo>
                    <a:pt x="715" y="5869"/>
                  </a:lnTo>
                  <a:lnTo>
                    <a:pt x="706" y="5855"/>
                  </a:lnTo>
                  <a:lnTo>
                    <a:pt x="697" y="5844"/>
                  </a:lnTo>
                  <a:lnTo>
                    <a:pt x="688" y="5834"/>
                  </a:lnTo>
                  <a:lnTo>
                    <a:pt x="681" y="5829"/>
                  </a:lnTo>
                  <a:lnTo>
                    <a:pt x="677" y="5828"/>
                  </a:lnTo>
                  <a:lnTo>
                    <a:pt x="673" y="5827"/>
                  </a:lnTo>
                  <a:lnTo>
                    <a:pt x="670" y="5827"/>
                  </a:lnTo>
                  <a:lnTo>
                    <a:pt x="668" y="5827"/>
                  </a:lnTo>
                  <a:lnTo>
                    <a:pt x="665" y="5827"/>
                  </a:lnTo>
                  <a:lnTo>
                    <a:pt x="663" y="5827"/>
                  </a:lnTo>
                  <a:lnTo>
                    <a:pt x="659" y="5827"/>
                  </a:lnTo>
                  <a:lnTo>
                    <a:pt x="655" y="5828"/>
                  </a:lnTo>
                  <a:lnTo>
                    <a:pt x="651" y="5828"/>
                  </a:lnTo>
                  <a:lnTo>
                    <a:pt x="648" y="5829"/>
                  </a:lnTo>
                  <a:lnTo>
                    <a:pt x="636" y="5830"/>
                  </a:lnTo>
                  <a:lnTo>
                    <a:pt x="625" y="5833"/>
                  </a:lnTo>
                  <a:lnTo>
                    <a:pt x="612" y="5835"/>
                  </a:lnTo>
                  <a:lnTo>
                    <a:pt x="600" y="5835"/>
                  </a:lnTo>
                  <a:lnTo>
                    <a:pt x="598" y="5834"/>
                  </a:lnTo>
                  <a:lnTo>
                    <a:pt x="596" y="5833"/>
                  </a:lnTo>
                  <a:lnTo>
                    <a:pt x="599" y="5829"/>
                  </a:lnTo>
                  <a:lnTo>
                    <a:pt x="605" y="5826"/>
                  </a:lnTo>
                  <a:lnTo>
                    <a:pt x="612" y="5822"/>
                  </a:lnTo>
                  <a:lnTo>
                    <a:pt x="620" y="5819"/>
                  </a:lnTo>
                  <a:lnTo>
                    <a:pt x="637" y="5814"/>
                  </a:lnTo>
                  <a:lnTo>
                    <a:pt x="655" y="5808"/>
                  </a:lnTo>
                  <a:lnTo>
                    <a:pt x="667" y="5803"/>
                  </a:lnTo>
                  <a:lnTo>
                    <a:pt x="680" y="5798"/>
                  </a:lnTo>
                  <a:lnTo>
                    <a:pt x="692" y="5792"/>
                  </a:lnTo>
                  <a:lnTo>
                    <a:pt x="703" y="5788"/>
                  </a:lnTo>
                  <a:lnTo>
                    <a:pt x="719" y="5781"/>
                  </a:lnTo>
                  <a:lnTo>
                    <a:pt x="732" y="5775"/>
                  </a:lnTo>
                  <a:lnTo>
                    <a:pt x="743" y="5769"/>
                  </a:lnTo>
                  <a:lnTo>
                    <a:pt x="749" y="5765"/>
                  </a:lnTo>
                  <a:lnTo>
                    <a:pt x="759" y="5754"/>
                  </a:lnTo>
                  <a:lnTo>
                    <a:pt x="772" y="5739"/>
                  </a:lnTo>
                  <a:lnTo>
                    <a:pt x="780" y="5728"/>
                  </a:lnTo>
                  <a:lnTo>
                    <a:pt x="788" y="5719"/>
                  </a:lnTo>
                  <a:lnTo>
                    <a:pt x="795" y="5707"/>
                  </a:lnTo>
                  <a:lnTo>
                    <a:pt x="801" y="5696"/>
                  </a:lnTo>
                  <a:lnTo>
                    <a:pt x="808" y="5680"/>
                  </a:lnTo>
                  <a:lnTo>
                    <a:pt x="814" y="5664"/>
                  </a:lnTo>
                  <a:lnTo>
                    <a:pt x="819" y="5651"/>
                  </a:lnTo>
                  <a:lnTo>
                    <a:pt x="820" y="5642"/>
                  </a:lnTo>
                  <a:lnTo>
                    <a:pt x="821" y="5633"/>
                  </a:lnTo>
                  <a:lnTo>
                    <a:pt x="822" y="5626"/>
                  </a:lnTo>
                  <a:lnTo>
                    <a:pt x="822" y="5621"/>
                  </a:lnTo>
                  <a:lnTo>
                    <a:pt x="822" y="5617"/>
                  </a:lnTo>
                  <a:lnTo>
                    <a:pt x="823" y="5609"/>
                  </a:lnTo>
                  <a:lnTo>
                    <a:pt x="825" y="5603"/>
                  </a:lnTo>
                  <a:lnTo>
                    <a:pt x="827" y="5598"/>
                  </a:lnTo>
                  <a:lnTo>
                    <a:pt x="829" y="5593"/>
                  </a:lnTo>
                  <a:lnTo>
                    <a:pt x="835" y="5586"/>
                  </a:lnTo>
                  <a:lnTo>
                    <a:pt x="841" y="5580"/>
                  </a:lnTo>
                  <a:lnTo>
                    <a:pt x="851" y="5570"/>
                  </a:lnTo>
                  <a:lnTo>
                    <a:pt x="859" y="5559"/>
                  </a:lnTo>
                  <a:lnTo>
                    <a:pt x="865" y="5550"/>
                  </a:lnTo>
                  <a:lnTo>
                    <a:pt x="871" y="5539"/>
                  </a:lnTo>
                  <a:lnTo>
                    <a:pt x="875" y="5529"/>
                  </a:lnTo>
                  <a:lnTo>
                    <a:pt x="877" y="5517"/>
                  </a:lnTo>
                  <a:lnTo>
                    <a:pt x="878" y="5505"/>
                  </a:lnTo>
                  <a:lnTo>
                    <a:pt x="877" y="5492"/>
                  </a:lnTo>
                  <a:lnTo>
                    <a:pt x="875" y="5479"/>
                  </a:lnTo>
                  <a:lnTo>
                    <a:pt x="870" y="5466"/>
                  </a:lnTo>
                  <a:lnTo>
                    <a:pt x="867" y="5455"/>
                  </a:lnTo>
                  <a:lnTo>
                    <a:pt x="864" y="5445"/>
                  </a:lnTo>
                  <a:lnTo>
                    <a:pt x="860" y="5436"/>
                  </a:lnTo>
                  <a:lnTo>
                    <a:pt x="856" y="5428"/>
                  </a:lnTo>
                  <a:lnTo>
                    <a:pt x="853" y="5426"/>
                  </a:lnTo>
                  <a:lnTo>
                    <a:pt x="851" y="5423"/>
                  </a:lnTo>
                  <a:lnTo>
                    <a:pt x="843" y="5417"/>
                  </a:lnTo>
                  <a:lnTo>
                    <a:pt x="829" y="5411"/>
                  </a:lnTo>
                  <a:lnTo>
                    <a:pt x="819" y="5407"/>
                  </a:lnTo>
                  <a:lnTo>
                    <a:pt x="806" y="5404"/>
                  </a:lnTo>
                  <a:lnTo>
                    <a:pt x="793" y="5400"/>
                  </a:lnTo>
                  <a:lnTo>
                    <a:pt x="780" y="5397"/>
                  </a:lnTo>
                  <a:lnTo>
                    <a:pt x="768" y="5394"/>
                  </a:lnTo>
                  <a:lnTo>
                    <a:pt x="756" y="5391"/>
                  </a:lnTo>
                  <a:lnTo>
                    <a:pt x="744" y="5387"/>
                  </a:lnTo>
                  <a:lnTo>
                    <a:pt x="733" y="5385"/>
                  </a:lnTo>
                  <a:lnTo>
                    <a:pt x="724" y="5382"/>
                  </a:lnTo>
                  <a:lnTo>
                    <a:pt x="714" y="5379"/>
                  </a:lnTo>
                  <a:lnTo>
                    <a:pt x="706" y="5376"/>
                  </a:lnTo>
                  <a:lnTo>
                    <a:pt x="697" y="5375"/>
                  </a:lnTo>
                  <a:lnTo>
                    <a:pt x="693" y="5376"/>
                  </a:lnTo>
                  <a:lnTo>
                    <a:pt x="688" y="5379"/>
                  </a:lnTo>
                  <a:lnTo>
                    <a:pt x="686" y="5384"/>
                  </a:lnTo>
                  <a:lnTo>
                    <a:pt x="682" y="5390"/>
                  </a:lnTo>
                  <a:lnTo>
                    <a:pt x="677" y="5398"/>
                  </a:lnTo>
                  <a:lnTo>
                    <a:pt x="673" y="5404"/>
                  </a:lnTo>
                  <a:lnTo>
                    <a:pt x="668" y="5407"/>
                  </a:lnTo>
                  <a:lnTo>
                    <a:pt x="662" y="5410"/>
                  </a:lnTo>
                  <a:lnTo>
                    <a:pt x="650" y="5412"/>
                  </a:lnTo>
                  <a:lnTo>
                    <a:pt x="637" y="5413"/>
                  </a:lnTo>
                  <a:lnTo>
                    <a:pt x="626" y="5413"/>
                  </a:lnTo>
                  <a:lnTo>
                    <a:pt x="614" y="5411"/>
                  </a:lnTo>
                  <a:lnTo>
                    <a:pt x="599" y="5407"/>
                  </a:lnTo>
                  <a:lnTo>
                    <a:pt x="582" y="5403"/>
                  </a:lnTo>
                  <a:lnTo>
                    <a:pt x="574" y="5399"/>
                  </a:lnTo>
                  <a:lnTo>
                    <a:pt x="564" y="5394"/>
                  </a:lnTo>
                  <a:lnTo>
                    <a:pt x="560" y="5393"/>
                  </a:lnTo>
                  <a:lnTo>
                    <a:pt x="555" y="5393"/>
                  </a:lnTo>
                  <a:lnTo>
                    <a:pt x="550" y="5392"/>
                  </a:lnTo>
                  <a:lnTo>
                    <a:pt x="545" y="5393"/>
                  </a:lnTo>
                  <a:lnTo>
                    <a:pt x="541" y="5394"/>
                  </a:lnTo>
                  <a:lnTo>
                    <a:pt x="535" y="5395"/>
                  </a:lnTo>
                  <a:lnTo>
                    <a:pt x="524" y="5398"/>
                  </a:lnTo>
                  <a:lnTo>
                    <a:pt x="514" y="5403"/>
                  </a:lnTo>
                  <a:lnTo>
                    <a:pt x="505" y="5406"/>
                  </a:lnTo>
                  <a:lnTo>
                    <a:pt x="495" y="5410"/>
                  </a:lnTo>
                  <a:lnTo>
                    <a:pt x="484" y="5414"/>
                  </a:lnTo>
                  <a:lnTo>
                    <a:pt x="473" y="5418"/>
                  </a:lnTo>
                  <a:lnTo>
                    <a:pt x="462" y="5423"/>
                  </a:lnTo>
                  <a:lnTo>
                    <a:pt x="453" y="5426"/>
                  </a:lnTo>
                  <a:lnTo>
                    <a:pt x="443" y="5430"/>
                  </a:lnTo>
                  <a:lnTo>
                    <a:pt x="435" y="5433"/>
                  </a:lnTo>
                  <a:lnTo>
                    <a:pt x="428" y="5438"/>
                  </a:lnTo>
                  <a:lnTo>
                    <a:pt x="421" y="5443"/>
                  </a:lnTo>
                  <a:lnTo>
                    <a:pt x="410" y="5453"/>
                  </a:lnTo>
                  <a:lnTo>
                    <a:pt x="403" y="5461"/>
                  </a:lnTo>
                  <a:lnTo>
                    <a:pt x="400" y="5463"/>
                  </a:lnTo>
                  <a:lnTo>
                    <a:pt x="398" y="5464"/>
                  </a:lnTo>
                  <a:lnTo>
                    <a:pt x="397" y="5464"/>
                  </a:lnTo>
                  <a:lnTo>
                    <a:pt x="397" y="5464"/>
                  </a:lnTo>
                  <a:lnTo>
                    <a:pt x="394" y="5462"/>
                  </a:lnTo>
                  <a:lnTo>
                    <a:pt x="392" y="5460"/>
                  </a:lnTo>
                  <a:lnTo>
                    <a:pt x="388" y="5453"/>
                  </a:lnTo>
                  <a:lnTo>
                    <a:pt x="385" y="5445"/>
                  </a:lnTo>
                  <a:lnTo>
                    <a:pt x="380" y="5433"/>
                  </a:lnTo>
                  <a:lnTo>
                    <a:pt x="377" y="5426"/>
                  </a:lnTo>
                  <a:lnTo>
                    <a:pt x="374" y="5419"/>
                  </a:lnTo>
                  <a:lnTo>
                    <a:pt x="372" y="5414"/>
                  </a:lnTo>
                  <a:lnTo>
                    <a:pt x="371" y="5412"/>
                  </a:lnTo>
                  <a:lnTo>
                    <a:pt x="368" y="5411"/>
                  </a:lnTo>
                  <a:lnTo>
                    <a:pt x="367" y="5410"/>
                  </a:lnTo>
                  <a:lnTo>
                    <a:pt x="365" y="5410"/>
                  </a:lnTo>
                  <a:lnTo>
                    <a:pt x="358" y="5410"/>
                  </a:lnTo>
                  <a:lnTo>
                    <a:pt x="350" y="5411"/>
                  </a:lnTo>
                  <a:lnTo>
                    <a:pt x="342" y="5413"/>
                  </a:lnTo>
                  <a:lnTo>
                    <a:pt x="337" y="5418"/>
                  </a:lnTo>
                  <a:lnTo>
                    <a:pt x="336" y="5419"/>
                  </a:lnTo>
                  <a:lnTo>
                    <a:pt x="335" y="5422"/>
                  </a:lnTo>
                  <a:lnTo>
                    <a:pt x="337" y="5429"/>
                  </a:lnTo>
                  <a:lnTo>
                    <a:pt x="343" y="5439"/>
                  </a:lnTo>
                  <a:lnTo>
                    <a:pt x="348" y="5449"/>
                  </a:lnTo>
                  <a:lnTo>
                    <a:pt x="350" y="5456"/>
                  </a:lnTo>
                  <a:lnTo>
                    <a:pt x="350" y="5461"/>
                  </a:lnTo>
                  <a:lnTo>
                    <a:pt x="348" y="5463"/>
                  </a:lnTo>
                  <a:lnTo>
                    <a:pt x="319" y="5477"/>
                  </a:lnTo>
                  <a:lnTo>
                    <a:pt x="296" y="5487"/>
                  </a:lnTo>
                  <a:lnTo>
                    <a:pt x="280" y="5492"/>
                  </a:lnTo>
                  <a:lnTo>
                    <a:pt x="272" y="5493"/>
                  </a:lnTo>
                  <a:lnTo>
                    <a:pt x="271" y="5492"/>
                  </a:lnTo>
                  <a:lnTo>
                    <a:pt x="270" y="5491"/>
                  </a:lnTo>
                  <a:lnTo>
                    <a:pt x="268" y="5489"/>
                  </a:lnTo>
                  <a:lnTo>
                    <a:pt x="268" y="5487"/>
                  </a:lnTo>
                  <a:lnTo>
                    <a:pt x="272" y="5476"/>
                  </a:lnTo>
                  <a:lnTo>
                    <a:pt x="274" y="5464"/>
                  </a:lnTo>
                  <a:lnTo>
                    <a:pt x="273" y="5449"/>
                  </a:lnTo>
                  <a:lnTo>
                    <a:pt x="272" y="5441"/>
                  </a:lnTo>
                  <a:lnTo>
                    <a:pt x="272" y="5432"/>
                  </a:lnTo>
                  <a:lnTo>
                    <a:pt x="272" y="5422"/>
                  </a:lnTo>
                  <a:lnTo>
                    <a:pt x="274" y="5411"/>
                  </a:lnTo>
                  <a:lnTo>
                    <a:pt x="277" y="5400"/>
                  </a:lnTo>
                  <a:lnTo>
                    <a:pt x="280" y="5387"/>
                  </a:lnTo>
                  <a:lnTo>
                    <a:pt x="281" y="5376"/>
                  </a:lnTo>
                  <a:lnTo>
                    <a:pt x="283" y="5367"/>
                  </a:lnTo>
                  <a:lnTo>
                    <a:pt x="284" y="5359"/>
                  </a:lnTo>
                  <a:lnTo>
                    <a:pt x="283" y="5348"/>
                  </a:lnTo>
                  <a:lnTo>
                    <a:pt x="280" y="5342"/>
                  </a:lnTo>
                  <a:lnTo>
                    <a:pt x="272" y="5330"/>
                  </a:lnTo>
                  <a:lnTo>
                    <a:pt x="262" y="5321"/>
                  </a:lnTo>
                  <a:lnTo>
                    <a:pt x="253" y="5312"/>
                  </a:lnTo>
                  <a:lnTo>
                    <a:pt x="242" y="5303"/>
                  </a:lnTo>
                  <a:lnTo>
                    <a:pt x="231" y="5291"/>
                  </a:lnTo>
                  <a:lnTo>
                    <a:pt x="221" y="5279"/>
                  </a:lnTo>
                  <a:lnTo>
                    <a:pt x="210" y="5267"/>
                  </a:lnTo>
                  <a:lnTo>
                    <a:pt x="199" y="5256"/>
                  </a:lnTo>
                  <a:lnTo>
                    <a:pt x="197" y="5253"/>
                  </a:lnTo>
                  <a:lnTo>
                    <a:pt x="193" y="5249"/>
                  </a:lnTo>
                  <a:lnTo>
                    <a:pt x="190" y="5247"/>
                  </a:lnTo>
                  <a:lnTo>
                    <a:pt x="186" y="5246"/>
                  </a:lnTo>
                  <a:lnTo>
                    <a:pt x="184" y="5245"/>
                  </a:lnTo>
                  <a:lnTo>
                    <a:pt x="180" y="5246"/>
                  </a:lnTo>
                  <a:lnTo>
                    <a:pt x="178" y="5247"/>
                  </a:lnTo>
                  <a:lnTo>
                    <a:pt x="174" y="5247"/>
                  </a:lnTo>
                  <a:lnTo>
                    <a:pt x="170" y="5245"/>
                  </a:lnTo>
                  <a:lnTo>
                    <a:pt x="167" y="5241"/>
                  </a:lnTo>
                  <a:lnTo>
                    <a:pt x="164" y="5236"/>
                  </a:lnTo>
                  <a:lnTo>
                    <a:pt x="161" y="5231"/>
                  </a:lnTo>
                  <a:lnTo>
                    <a:pt x="157" y="5223"/>
                  </a:lnTo>
                  <a:lnTo>
                    <a:pt x="151" y="5212"/>
                  </a:lnTo>
                  <a:lnTo>
                    <a:pt x="145" y="5201"/>
                  </a:lnTo>
                  <a:lnTo>
                    <a:pt x="138" y="5187"/>
                  </a:lnTo>
                  <a:lnTo>
                    <a:pt x="130" y="5173"/>
                  </a:lnTo>
                  <a:lnTo>
                    <a:pt x="123" y="5158"/>
                  </a:lnTo>
                  <a:lnTo>
                    <a:pt x="115" y="5142"/>
                  </a:lnTo>
                  <a:lnTo>
                    <a:pt x="107" y="5129"/>
                  </a:lnTo>
                  <a:lnTo>
                    <a:pt x="97" y="5113"/>
                  </a:lnTo>
                  <a:lnTo>
                    <a:pt x="88" y="5101"/>
                  </a:lnTo>
                  <a:lnTo>
                    <a:pt x="77" y="5089"/>
                  </a:lnTo>
                  <a:lnTo>
                    <a:pt x="69" y="5076"/>
                  </a:lnTo>
                  <a:lnTo>
                    <a:pt x="69" y="5072"/>
                  </a:lnTo>
                  <a:lnTo>
                    <a:pt x="70" y="5070"/>
                  </a:lnTo>
                  <a:lnTo>
                    <a:pt x="77" y="5063"/>
                  </a:lnTo>
                  <a:lnTo>
                    <a:pt x="85" y="5054"/>
                  </a:lnTo>
                  <a:lnTo>
                    <a:pt x="91" y="5048"/>
                  </a:lnTo>
                  <a:lnTo>
                    <a:pt x="97" y="5042"/>
                  </a:lnTo>
                  <a:lnTo>
                    <a:pt x="107" y="5034"/>
                  </a:lnTo>
                  <a:lnTo>
                    <a:pt x="116" y="5026"/>
                  </a:lnTo>
                  <a:lnTo>
                    <a:pt x="125" y="5017"/>
                  </a:lnTo>
                  <a:lnTo>
                    <a:pt x="134" y="5010"/>
                  </a:lnTo>
                  <a:lnTo>
                    <a:pt x="135" y="5010"/>
                  </a:lnTo>
                  <a:lnTo>
                    <a:pt x="136" y="5009"/>
                  </a:lnTo>
                  <a:lnTo>
                    <a:pt x="145" y="5004"/>
                  </a:lnTo>
                  <a:lnTo>
                    <a:pt x="152" y="5000"/>
                  </a:lnTo>
                  <a:lnTo>
                    <a:pt x="155" y="4996"/>
                  </a:lnTo>
                  <a:lnTo>
                    <a:pt x="157" y="4994"/>
                  </a:lnTo>
                  <a:lnTo>
                    <a:pt x="158" y="4990"/>
                  </a:lnTo>
                  <a:lnTo>
                    <a:pt x="158" y="4985"/>
                  </a:lnTo>
                  <a:lnTo>
                    <a:pt x="154" y="4970"/>
                  </a:lnTo>
                  <a:lnTo>
                    <a:pt x="149" y="4954"/>
                  </a:lnTo>
                  <a:lnTo>
                    <a:pt x="145" y="4938"/>
                  </a:lnTo>
                  <a:lnTo>
                    <a:pt x="139" y="4922"/>
                  </a:lnTo>
                  <a:lnTo>
                    <a:pt x="133" y="4907"/>
                  </a:lnTo>
                  <a:lnTo>
                    <a:pt x="127" y="4890"/>
                  </a:lnTo>
                  <a:lnTo>
                    <a:pt x="119" y="4862"/>
                  </a:lnTo>
                  <a:lnTo>
                    <a:pt x="109" y="4833"/>
                  </a:lnTo>
                  <a:lnTo>
                    <a:pt x="100" y="4805"/>
                  </a:lnTo>
                  <a:lnTo>
                    <a:pt x="91" y="4776"/>
                  </a:lnTo>
                  <a:lnTo>
                    <a:pt x="82" y="4748"/>
                  </a:lnTo>
                  <a:lnTo>
                    <a:pt x="73" y="4720"/>
                  </a:lnTo>
                  <a:lnTo>
                    <a:pt x="65" y="4694"/>
                  </a:lnTo>
                  <a:lnTo>
                    <a:pt x="58" y="4668"/>
                  </a:lnTo>
                  <a:lnTo>
                    <a:pt x="45" y="4624"/>
                  </a:lnTo>
                  <a:lnTo>
                    <a:pt x="33" y="4581"/>
                  </a:lnTo>
                  <a:lnTo>
                    <a:pt x="22" y="4543"/>
                  </a:lnTo>
                  <a:lnTo>
                    <a:pt x="14" y="4510"/>
                  </a:lnTo>
                  <a:lnTo>
                    <a:pt x="10" y="4492"/>
                  </a:lnTo>
                  <a:lnTo>
                    <a:pt x="7" y="4477"/>
                  </a:lnTo>
                  <a:lnTo>
                    <a:pt x="4" y="4464"/>
                  </a:lnTo>
                  <a:lnTo>
                    <a:pt x="1" y="4452"/>
                  </a:lnTo>
                  <a:lnTo>
                    <a:pt x="0" y="4448"/>
                  </a:lnTo>
                  <a:lnTo>
                    <a:pt x="1" y="4446"/>
                  </a:lnTo>
                  <a:lnTo>
                    <a:pt x="10" y="4451"/>
                  </a:lnTo>
                  <a:lnTo>
                    <a:pt x="35" y="4464"/>
                  </a:lnTo>
                  <a:lnTo>
                    <a:pt x="50" y="4470"/>
                  </a:lnTo>
                  <a:lnTo>
                    <a:pt x="66" y="4477"/>
                  </a:lnTo>
                  <a:lnTo>
                    <a:pt x="84" y="4483"/>
                  </a:lnTo>
                  <a:lnTo>
                    <a:pt x="104" y="4490"/>
                  </a:lnTo>
                  <a:lnTo>
                    <a:pt x="123" y="4497"/>
                  </a:lnTo>
                  <a:lnTo>
                    <a:pt x="144" y="4505"/>
                  </a:lnTo>
                  <a:lnTo>
                    <a:pt x="164" y="4514"/>
                  </a:lnTo>
                  <a:lnTo>
                    <a:pt x="186" y="4521"/>
                  </a:lnTo>
                  <a:lnTo>
                    <a:pt x="221" y="4535"/>
                  </a:lnTo>
                  <a:lnTo>
                    <a:pt x="258" y="4549"/>
                  </a:lnTo>
                  <a:lnTo>
                    <a:pt x="277" y="4556"/>
                  </a:lnTo>
                  <a:lnTo>
                    <a:pt x="297" y="4562"/>
                  </a:lnTo>
                  <a:lnTo>
                    <a:pt x="317" y="4568"/>
                  </a:lnTo>
                  <a:lnTo>
                    <a:pt x="340" y="4572"/>
                  </a:lnTo>
                  <a:lnTo>
                    <a:pt x="384" y="4579"/>
                  </a:lnTo>
                  <a:lnTo>
                    <a:pt x="430" y="4588"/>
                  </a:lnTo>
                  <a:lnTo>
                    <a:pt x="476" y="4598"/>
                  </a:lnTo>
                  <a:lnTo>
                    <a:pt x="523" y="4609"/>
                  </a:lnTo>
                  <a:lnTo>
                    <a:pt x="571" y="4619"/>
                  </a:lnTo>
                  <a:lnTo>
                    <a:pt x="619" y="4629"/>
                  </a:lnTo>
                  <a:lnTo>
                    <a:pt x="668" y="4638"/>
                  </a:lnTo>
                  <a:lnTo>
                    <a:pt x="718" y="4645"/>
                  </a:lnTo>
                  <a:lnTo>
                    <a:pt x="738" y="4647"/>
                  </a:lnTo>
                  <a:lnTo>
                    <a:pt x="758" y="4645"/>
                  </a:lnTo>
                  <a:lnTo>
                    <a:pt x="778" y="4644"/>
                  </a:lnTo>
                  <a:lnTo>
                    <a:pt x="797" y="4642"/>
                  </a:lnTo>
                  <a:lnTo>
                    <a:pt x="818" y="4638"/>
                  </a:lnTo>
                  <a:lnTo>
                    <a:pt x="838" y="4636"/>
                  </a:lnTo>
                  <a:lnTo>
                    <a:pt x="858" y="4634"/>
                  </a:lnTo>
                  <a:lnTo>
                    <a:pt x="878" y="4634"/>
                  </a:lnTo>
                  <a:lnTo>
                    <a:pt x="894" y="4635"/>
                  </a:lnTo>
                  <a:lnTo>
                    <a:pt x="908" y="4637"/>
                  </a:lnTo>
                  <a:lnTo>
                    <a:pt x="923" y="4640"/>
                  </a:lnTo>
                  <a:lnTo>
                    <a:pt x="938" y="4640"/>
                  </a:lnTo>
                  <a:lnTo>
                    <a:pt x="947" y="4640"/>
                  </a:lnTo>
                  <a:lnTo>
                    <a:pt x="955" y="4637"/>
                  </a:lnTo>
                  <a:lnTo>
                    <a:pt x="964" y="4636"/>
                  </a:lnTo>
                  <a:lnTo>
                    <a:pt x="972" y="4632"/>
                  </a:lnTo>
                  <a:lnTo>
                    <a:pt x="980" y="4630"/>
                  </a:lnTo>
                  <a:lnTo>
                    <a:pt x="989" y="4628"/>
                  </a:lnTo>
                  <a:lnTo>
                    <a:pt x="997" y="4626"/>
                  </a:lnTo>
                  <a:lnTo>
                    <a:pt x="1005" y="4626"/>
                  </a:lnTo>
                  <a:lnTo>
                    <a:pt x="1020" y="4626"/>
                  </a:lnTo>
                  <a:lnTo>
                    <a:pt x="1035" y="4628"/>
                  </a:lnTo>
                  <a:lnTo>
                    <a:pt x="1048" y="4629"/>
                  </a:lnTo>
                  <a:lnTo>
                    <a:pt x="1061" y="4631"/>
                  </a:lnTo>
                  <a:lnTo>
                    <a:pt x="1074" y="4632"/>
                  </a:lnTo>
                  <a:lnTo>
                    <a:pt x="1087" y="4635"/>
                  </a:lnTo>
                  <a:lnTo>
                    <a:pt x="1099" y="4636"/>
                  </a:lnTo>
                  <a:lnTo>
                    <a:pt x="1111" y="4638"/>
                  </a:lnTo>
                  <a:lnTo>
                    <a:pt x="1124" y="4641"/>
                  </a:lnTo>
                  <a:lnTo>
                    <a:pt x="1135" y="4644"/>
                  </a:lnTo>
                  <a:lnTo>
                    <a:pt x="1173" y="4656"/>
                  </a:lnTo>
                  <a:lnTo>
                    <a:pt x="1209" y="4669"/>
                  </a:lnTo>
                  <a:lnTo>
                    <a:pt x="1242" y="4682"/>
                  </a:lnTo>
                  <a:lnTo>
                    <a:pt x="1274" y="4694"/>
                  </a:lnTo>
                  <a:lnTo>
                    <a:pt x="1304" y="4706"/>
                  </a:lnTo>
                  <a:lnTo>
                    <a:pt x="1331" y="4717"/>
                  </a:lnTo>
                  <a:lnTo>
                    <a:pt x="1356" y="4726"/>
                  </a:lnTo>
                  <a:lnTo>
                    <a:pt x="1380" y="4735"/>
                  </a:lnTo>
                  <a:lnTo>
                    <a:pt x="1392" y="4737"/>
                  </a:lnTo>
                  <a:lnTo>
                    <a:pt x="1402" y="4739"/>
                  </a:lnTo>
                  <a:lnTo>
                    <a:pt x="1413" y="4741"/>
                  </a:lnTo>
                  <a:lnTo>
                    <a:pt x="1423" y="4742"/>
                  </a:lnTo>
                  <a:lnTo>
                    <a:pt x="1431" y="4743"/>
                  </a:lnTo>
                  <a:lnTo>
                    <a:pt x="1439" y="4744"/>
                  </a:lnTo>
                  <a:lnTo>
                    <a:pt x="1446" y="4745"/>
                  </a:lnTo>
                  <a:lnTo>
                    <a:pt x="1451" y="4748"/>
                  </a:lnTo>
                  <a:lnTo>
                    <a:pt x="1456" y="4751"/>
                  </a:lnTo>
                  <a:lnTo>
                    <a:pt x="1461" y="4757"/>
                  </a:lnTo>
                  <a:lnTo>
                    <a:pt x="1464" y="4763"/>
                  </a:lnTo>
                  <a:lnTo>
                    <a:pt x="1469" y="4770"/>
                  </a:lnTo>
                  <a:lnTo>
                    <a:pt x="1476" y="4787"/>
                  </a:lnTo>
                  <a:lnTo>
                    <a:pt x="1484" y="4804"/>
                  </a:lnTo>
                  <a:lnTo>
                    <a:pt x="1490" y="4815"/>
                  </a:lnTo>
                  <a:lnTo>
                    <a:pt x="1496" y="4827"/>
                  </a:lnTo>
                  <a:lnTo>
                    <a:pt x="1502" y="4839"/>
                  </a:lnTo>
                  <a:lnTo>
                    <a:pt x="1508" y="4850"/>
                  </a:lnTo>
                  <a:lnTo>
                    <a:pt x="1512" y="4861"/>
                  </a:lnTo>
                  <a:lnTo>
                    <a:pt x="1515" y="4870"/>
                  </a:lnTo>
                  <a:lnTo>
                    <a:pt x="1518" y="4875"/>
                  </a:lnTo>
                  <a:lnTo>
                    <a:pt x="1520" y="4878"/>
                  </a:lnTo>
                  <a:lnTo>
                    <a:pt x="1522" y="4881"/>
                  </a:lnTo>
                  <a:lnTo>
                    <a:pt x="1526" y="4883"/>
                  </a:lnTo>
                  <a:lnTo>
                    <a:pt x="1559" y="4897"/>
                  </a:lnTo>
                  <a:lnTo>
                    <a:pt x="1583" y="4908"/>
                  </a:lnTo>
                  <a:lnTo>
                    <a:pt x="1595" y="4911"/>
                  </a:lnTo>
                  <a:lnTo>
                    <a:pt x="1607" y="4913"/>
                  </a:lnTo>
                  <a:lnTo>
                    <a:pt x="1621" y="4913"/>
                  </a:lnTo>
                  <a:lnTo>
                    <a:pt x="1639" y="4913"/>
                  </a:lnTo>
                  <a:lnTo>
                    <a:pt x="1651" y="4912"/>
                  </a:lnTo>
                  <a:lnTo>
                    <a:pt x="1663" y="4913"/>
                  </a:lnTo>
                  <a:lnTo>
                    <a:pt x="1673" y="4914"/>
                  </a:lnTo>
                  <a:lnTo>
                    <a:pt x="1683" y="4915"/>
                  </a:lnTo>
                  <a:lnTo>
                    <a:pt x="1703" y="4920"/>
                  </a:lnTo>
                  <a:lnTo>
                    <a:pt x="1721" y="4927"/>
                  </a:lnTo>
                  <a:lnTo>
                    <a:pt x="1736" y="4935"/>
                  </a:lnTo>
                  <a:lnTo>
                    <a:pt x="1753" y="4945"/>
                  </a:lnTo>
                  <a:lnTo>
                    <a:pt x="1769" y="4954"/>
                  </a:lnTo>
                  <a:lnTo>
                    <a:pt x="1784" y="4965"/>
                  </a:lnTo>
                  <a:lnTo>
                    <a:pt x="1824" y="4990"/>
                  </a:lnTo>
                  <a:lnTo>
                    <a:pt x="1864" y="5014"/>
                  </a:lnTo>
                  <a:lnTo>
                    <a:pt x="1899" y="5037"/>
                  </a:lnTo>
                  <a:lnTo>
                    <a:pt x="1931" y="5057"/>
                  </a:lnTo>
                  <a:lnTo>
                    <a:pt x="1960" y="5073"/>
                  </a:lnTo>
                  <a:lnTo>
                    <a:pt x="1985" y="5086"/>
                  </a:lnTo>
                  <a:lnTo>
                    <a:pt x="2003" y="5096"/>
                  </a:lnTo>
                  <a:lnTo>
                    <a:pt x="2015" y="5101"/>
                  </a:lnTo>
                  <a:lnTo>
                    <a:pt x="2038" y="5105"/>
                  </a:lnTo>
                  <a:lnTo>
                    <a:pt x="2059" y="5109"/>
                  </a:lnTo>
                  <a:lnTo>
                    <a:pt x="2069" y="5110"/>
                  </a:lnTo>
                  <a:lnTo>
                    <a:pt x="2081" y="5110"/>
                  </a:lnTo>
                  <a:lnTo>
                    <a:pt x="2092" y="5110"/>
                  </a:lnTo>
                  <a:lnTo>
                    <a:pt x="2105" y="5110"/>
                  </a:lnTo>
                  <a:lnTo>
                    <a:pt x="2129" y="5107"/>
                  </a:lnTo>
                  <a:lnTo>
                    <a:pt x="2154" y="5104"/>
                  </a:lnTo>
                  <a:lnTo>
                    <a:pt x="2179" y="5101"/>
                  </a:lnTo>
                  <a:lnTo>
                    <a:pt x="2201" y="5096"/>
                  </a:lnTo>
                  <a:lnTo>
                    <a:pt x="2230" y="5091"/>
                  </a:lnTo>
                  <a:lnTo>
                    <a:pt x="2254" y="5089"/>
                  </a:lnTo>
                  <a:lnTo>
                    <a:pt x="2264" y="5089"/>
                  </a:lnTo>
                  <a:lnTo>
                    <a:pt x="2273" y="5089"/>
                  </a:lnTo>
                  <a:lnTo>
                    <a:pt x="2279" y="5090"/>
                  </a:lnTo>
                  <a:lnTo>
                    <a:pt x="2282" y="5091"/>
                  </a:lnTo>
                  <a:lnTo>
                    <a:pt x="2284" y="5094"/>
                  </a:lnTo>
                  <a:lnTo>
                    <a:pt x="2286" y="5096"/>
                  </a:lnTo>
                  <a:lnTo>
                    <a:pt x="2287" y="5100"/>
                  </a:lnTo>
                  <a:lnTo>
                    <a:pt x="2288" y="5103"/>
                  </a:lnTo>
                  <a:lnTo>
                    <a:pt x="2288" y="5114"/>
                  </a:lnTo>
                  <a:lnTo>
                    <a:pt x="2288" y="5124"/>
                  </a:lnTo>
                  <a:lnTo>
                    <a:pt x="2288" y="5138"/>
                  </a:lnTo>
                  <a:lnTo>
                    <a:pt x="2288" y="5151"/>
                  </a:lnTo>
                  <a:lnTo>
                    <a:pt x="2288" y="5164"/>
                  </a:lnTo>
                  <a:lnTo>
                    <a:pt x="2288" y="5173"/>
                  </a:lnTo>
                  <a:lnTo>
                    <a:pt x="2289" y="5178"/>
                  </a:lnTo>
                  <a:lnTo>
                    <a:pt x="2292" y="5182"/>
                  </a:lnTo>
                  <a:lnTo>
                    <a:pt x="2294" y="5185"/>
                  </a:lnTo>
                  <a:lnTo>
                    <a:pt x="2299" y="5186"/>
                  </a:lnTo>
                  <a:lnTo>
                    <a:pt x="2308" y="5187"/>
                  </a:lnTo>
                  <a:lnTo>
                    <a:pt x="2318" y="5189"/>
                  </a:lnTo>
                  <a:lnTo>
                    <a:pt x="2334" y="5189"/>
                  </a:lnTo>
                  <a:lnTo>
                    <a:pt x="2351" y="5186"/>
                  </a:lnTo>
                  <a:lnTo>
                    <a:pt x="2368" y="5185"/>
                  </a:lnTo>
                  <a:lnTo>
                    <a:pt x="2384" y="5185"/>
                  </a:lnTo>
                  <a:lnTo>
                    <a:pt x="2394" y="5187"/>
                  </a:lnTo>
                  <a:lnTo>
                    <a:pt x="2403" y="5191"/>
                  </a:lnTo>
                  <a:lnTo>
                    <a:pt x="2413" y="5197"/>
                  </a:lnTo>
                  <a:lnTo>
                    <a:pt x="2421" y="5205"/>
                  </a:lnTo>
                  <a:lnTo>
                    <a:pt x="2426" y="5211"/>
                  </a:lnTo>
                  <a:lnTo>
                    <a:pt x="2431" y="5216"/>
                  </a:lnTo>
                  <a:lnTo>
                    <a:pt x="2433" y="5217"/>
                  </a:lnTo>
                  <a:lnTo>
                    <a:pt x="2435" y="5218"/>
                  </a:lnTo>
                  <a:lnTo>
                    <a:pt x="2439" y="5218"/>
                  </a:lnTo>
                  <a:lnTo>
                    <a:pt x="2441" y="5217"/>
                  </a:lnTo>
                  <a:lnTo>
                    <a:pt x="2452" y="5210"/>
                  </a:lnTo>
                  <a:lnTo>
                    <a:pt x="2460" y="5203"/>
                  </a:lnTo>
                  <a:lnTo>
                    <a:pt x="2469" y="5196"/>
                  </a:lnTo>
                  <a:lnTo>
                    <a:pt x="2475" y="5189"/>
                  </a:lnTo>
                  <a:lnTo>
                    <a:pt x="2482" y="5183"/>
                  </a:lnTo>
                  <a:lnTo>
                    <a:pt x="2489" y="5176"/>
                  </a:lnTo>
                  <a:lnTo>
                    <a:pt x="2496" y="5170"/>
                  </a:lnTo>
                  <a:lnTo>
                    <a:pt x="2504" y="5164"/>
                  </a:lnTo>
                  <a:lnTo>
                    <a:pt x="2514" y="5159"/>
                  </a:lnTo>
                  <a:lnTo>
                    <a:pt x="2525" y="5154"/>
                  </a:lnTo>
                  <a:lnTo>
                    <a:pt x="2535" y="5149"/>
                  </a:lnTo>
                  <a:lnTo>
                    <a:pt x="2546" y="5145"/>
                  </a:lnTo>
                  <a:lnTo>
                    <a:pt x="2563" y="5134"/>
                  </a:lnTo>
                  <a:lnTo>
                    <a:pt x="2578" y="5124"/>
                  </a:lnTo>
                  <a:lnTo>
                    <a:pt x="2595" y="5114"/>
                  </a:lnTo>
                  <a:lnTo>
                    <a:pt x="2611" y="5103"/>
                  </a:lnTo>
                  <a:lnTo>
                    <a:pt x="2630" y="5094"/>
                  </a:lnTo>
                  <a:lnTo>
                    <a:pt x="2649" y="5085"/>
                  </a:lnTo>
                  <a:lnTo>
                    <a:pt x="2670" y="5077"/>
                  </a:lnTo>
                  <a:lnTo>
                    <a:pt x="2689" y="5069"/>
                  </a:lnTo>
                  <a:lnTo>
                    <a:pt x="2715" y="5057"/>
                  </a:lnTo>
                  <a:lnTo>
                    <a:pt x="2740" y="5046"/>
                  </a:lnTo>
                  <a:lnTo>
                    <a:pt x="2765" y="5037"/>
                  </a:lnTo>
                  <a:lnTo>
                    <a:pt x="2788" y="5027"/>
                  </a:lnTo>
                  <a:lnTo>
                    <a:pt x="2811" y="5019"/>
                  </a:lnTo>
                  <a:lnTo>
                    <a:pt x="2834" y="5010"/>
                  </a:lnTo>
                  <a:lnTo>
                    <a:pt x="2855" y="5002"/>
                  </a:lnTo>
                  <a:lnTo>
                    <a:pt x="2875" y="4994"/>
                  </a:lnTo>
                  <a:lnTo>
                    <a:pt x="2922" y="4976"/>
                  </a:lnTo>
                  <a:lnTo>
                    <a:pt x="2960" y="4960"/>
                  </a:lnTo>
                  <a:lnTo>
                    <a:pt x="2991" y="4947"/>
                  </a:lnTo>
                  <a:lnTo>
                    <a:pt x="3013" y="4940"/>
                  </a:lnTo>
                  <a:lnTo>
                    <a:pt x="3024" y="4938"/>
                  </a:lnTo>
                  <a:lnTo>
                    <a:pt x="3033" y="4937"/>
                  </a:lnTo>
                  <a:lnTo>
                    <a:pt x="3041" y="4935"/>
                  </a:lnTo>
                  <a:lnTo>
                    <a:pt x="3046" y="4935"/>
                  </a:lnTo>
                  <a:lnTo>
                    <a:pt x="3054" y="4935"/>
                  </a:lnTo>
                  <a:lnTo>
                    <a:pt x="3061" y="4935"/>
                  </a:lnTo>
                  <a:lnTo>
                    <a:pt x="3070" y="4934"/>
                  </a:lnTo>
                  <a:lnTo>
                    <a:pt x="3082" y="4931"/>
                  </a:lnTo>
                  <a:lnTo>
                    <a:pt x="3108" y="4925"/>
                  </a:lnTo>
                  <a:lnTo>
                    <a:pt x="3133" y="4916"/>
                  </a:lnTo>
                  <a:lnTo>
                    <a:pt x="3146" y="4913"/>
                  </a:lnTo>
                  <a:lnTo>
                    <a:pt x="3157" y="4907"/>
                  </a:lnTo>
                  <a:lnTo>
                    <a:pt x="3169" y="4901"/>
                  </a:lnTo>
                  <a:lnTo>
                    <a:pt x="3181" y="4894"/>
                  </a:lnTo>
                  <a:lnTo>
                    <a:pt x="3191" y="4887"/>
                  </a:lnTo>
                  <a:lnTo>
                    <a:pt x="3201" y="4881"/>
                  </a:lnTo>
                  <a:lnTo>
                    <a:pt x="3211" y="4876"/>
                  </a:lnTo>
                  <a:lnTo>
                    <a:pt x="3219" y="4872"/>
                  </a:lnTo>
                  <a:lnTo>
                    <a:pt x="3227" y="4870"/>
                  </a:lnTo>
                  <a:lnTo>
                    <a:pt x="3235" y="4870"/>
                  </a:lnTo>
                  <a:lnTo>
                    <a:pt x="3243" y="4870"/>
                  </a:lnTo>
                  <a:lnTo>
                    <a:pt x="3250" y="4874"/>
                  </a:lnTo>
                  <a:lnTo>
                    <a:pt x="3262" y="4881"/>
                  </a:lnTo>
                  <a:lnTo>
                    <a:pt x="3270" y="4886"/>
                  </a:lnTo>
                  <a:lnTo>
                    <a:pt x="3275" y="4888"/>
                  </a:lnTo>
                  <a:lnTo>
                    <a:pt x="3282" y="4890"/>
                  </a:lnTo>
                  <a:lnTo>
                    <a:pt x="3289" y="4892"/>
                  </a:lnTo>
                  <a:lnTo>
                    <a:pt x="3300" y="4892"/>
                  </a:lnTo>
                  <a:lnTo>
                    <a:pt x="3327" y="4890"/>
                  </a:lnTo>
                  <a:lnTo>
                    <a:pt x="3356" y="4890"/>
                  </a:lnTo>
                  <a:lnTo>
                    <a:pt x="3370" y="4890"/>
                  </a:lnTo>
                  <a:lnTo>
                    <a:pt x="3384" y="4889"/>
                  </a:lnTo>
                  <a:lnTo>
                    <a:pt x="3397" y="4887"/>
                  </a:lnTo>
                  <a:lnTo>
                    <a:pt x="3409" y="4883"/>
                  </a:lnTo>
                  <a:lnTo>
                    <a:pt x="3421" y="4880"/>
                  </a:lnTo>
                  <a:lnTo>
                    <a:pt x="3430" y="4877"/>
                  </a:lnTo>
                  <a:lnTo>
                    <a:pt x="3441" y="4876"/>
                  </a:lnTo>
                  <a:lnTo>
                    <a:pt x="3451" y="4875"/>
                  </a:lnTo>
                  <a:lnTo>
                    <a:pt x="3460" y="4874"/>
                  </a:lnTo>
                  <a:lnTo>
                    <a:pt x="3470" y="4874"/>
                  </a:lnTo>
                  <a:lnTo>
                    <a:pt x="3479" y="4875"/>
                  </a:lnTo>
                  <a:lnTo>
                    <a:pt x="3490" y="4876"/>
                  </a:lnTo>
                  <a:lnTo>
                    <a:pt x="3511" y="4880"/>
                  </a:lnTo>
                  <a:lnTo>
                    <a:pt x="3534" y="4883"/>
                  </a:lnTo>
                  <a:lnTo>
                    <a:pt x="3556" y="4886"/>
                  </a:lnTo>
                  <a:lnTo>
                    <a:pt x="3578" y="4890"/>
                  </a:lnTo>
                  <a:lnTo>
                    <a:pt x="3598" y="4894"/>
                  </a:lnTo>
                  <a:lnTo>
                    <a:pt x="3616" y="4897"/>
                  </a:lnTo>
                  <a:lnTo>
                    <a:pt x="3624" y="4899"/>
                  </a:lnTo>
                  <a:lnTo>
                    <a:pt x="3633" y="4899"/>
                  </a:lnTo>
                  <a:lnTo>
                    <a:pt x="3642" y="4899"/>
                  </a:lnTo>
                  <a:lnTo>
                    <a:pt x="3652" y="4897"/>
                  </a:lnTo>
                  <a:lnTo>
                    <a:pt x="3662" y="4896"/>
                  </a:lnTo>
                  <a:lnTo>
                    <a:pt x="3672" y="4893"/>
                  </a:lnTo>
                  <a:lnTo>
                    <a:pt x="3681" y="4889"/>
                  </a:lnTo>
                  <a:lnTo>
                    <a:pt x="3690" y="4886"/>
                  </a:lnTo>
                  <a:lnTo>
                    <a:pt x="3698" y="4881"/>
                  </a:lnTo>
                  <a:lnTo>
                    <a:pt x="3706" y="4877"/>
                  </a:lnTo>
                  <a:lnTo>
                    <a:pt x="3715" y="4875"/>
                  </a:lnTo>
                  <a:lnTo>
                    <a:pt x="3724" y="4874"/>
                  </a:lnTo>
                  <a:lnTo>
                    <a:pt x="3737" y="4875"/>
                  </a:lnTo>
                  <a:lnTo>
                    <a:pt x="3750" y="4877"/>
                  </a:lnTo>
                  <a:lnTo>
                    <a:pt x="3764" y="4878"/>
                  </a:lnTo>
                  <a:lnTo>
                    <a:pt x="3778" y="4880"/>
                  </a:lnTo>
                  <a:lnTo>
                    <a:pt x="3789" y="4881"/>
                  </a:lnTo>
                  <a:lnTo>
                    <a:pt x="3801" y="4883"/>
                  </a:lnTo>
                  <a:lnTo>
                    <a:pt x="3818" y="4887"/>
                  </a:lnTo>
                  <a:lnTo>
                    <a:pt x="3836" y="4888"/>
                  </a:lnTo>
                  <a:lnTo>
                    <a:pt x="3844" y="4888"/>
                  </a:lnTo>
                  <a:lnTo>
                    <a:pt x="3852" y="4886"/>
                  </a:lnTo>
                  <a:lnTo>
                    <a:pt x="3860" y="4883"/>
                  </a:lnTo>
                  <a:lnTo>
                    <a:pt x="3867" y="4880"/>
                  </a:lnTo>
                  <a:lnTo>
                    <a:pt x="3882" y="4868"/>
                  </a:lnTo>
                  <a:lnTo>
                    <a:pt x="3900" y="4852"/>
                  </a:lnTo>
                  <a:lnTo>
                    <a:pt x="3920" y="4836"/>
                  </a:lnTo>
                  <a:lnTo>
                    <a:pt x="3940" y="4821"/>
                  </a:lnTo>
                  <a:lnTo>
                    <a:pt x="3958" y="4811"/>
                  </a:lnTo>
                  <a:lnTo>
                    <a:pt x="3976" y="4802"/>
                  </a:lnTo>
                  <a:lnTo>
                    <a:pt x="3984" y="4800"/>
                  </a:lnTo>
                  <a:lnTo>
                    <a:pt x="3995" y="4798"/>
                  </a:lnTo>
                  <a:lnTo>
                    <a:pt x="4006" y="4798"/>
                  </a:lnTo>
                  <a:lnTo>
                    <a:pt x="4018" y="4798"/>
                  </a:lnTo>
                  <a:lnTo>
                    <a:pt x="4031" y="4796"/>
                  </a:lnTo>
                  <a:lnTo>
                    <a:pt x="4043" y="4795"/>
                  </a:lnTo>
                  <a:lnTo>
                    <a:pt x="4053" y="4792"/>
                  </a:lnTo>
                  <a:lnTo>
                    <a:pt x="4063" y="4788"/>
                  </a:lnTo>
                  <a:lnTo>
                    <a:pt x="4071" y="4783"/>
                  </a:lnTo>
                  <a:lnTo>
                    <a:pt x="4079" y="4777"/>
                  </a:lnTo>
                  <a:lnTo>
                    <a:pt x="4085" y="4773"/>
                  </a:lnTo>
                  <a:lnTo>
                    <a:pt x="4091" y="4767"/>
                  </a:lnTo>
                  <a:lnTo>
                    <a:pt x="4097" y="4763"/>
                  </a:lnTo>
                  <a:lnTo>
                    <a:pt x="4103" y="4760"/>
                  </a:lnTo>
                  <a:lnTo>
                    <a:pt x="4110" y="4756"/>
                  </a:lnTo>
                  <a:lnTo>
                    <a:pt x="4118" y="4754"/>
                  </a:lnTo>
                  <a:lnTo>
                    <a:pt x="4132" y="4748"/>
                  </a:lnTo>
                  <a:lnTo>
                    <a:pt x="4148" y="4739"/>
                  </a:lnTo>
                  <a:lnTo>
                    <a:pt x="4156" y="4735"/>
                  </a:lnTo>
                  <a:lnTo>
                    <a:pt x="4160" y="4729"/>
                  </a:lnTo>
                  <a:lnTo>
                    <a:pt x="4165" y="4722"/>
                  </a:lnTo>
                  <a:lnTo>
                    <a:pt x="4170" y="4716"/>
                  </a:lnTo>
                  <a:lnTo>
                    <a:pt x="4173" y="4708"/>
                  </a:lnTo>
                  <a:lnTo>
                    <a:pt x="4177" y="4703"/>
                  </a:lnTo>
                  <a:lnTo>
                    <a:pt x="4181" y="4695"/>
                  </a:lnTo>
                  <a:lnTo>
                    <a:pt x="4186" y="4689"/>
                  </a:lnTo>
                  <a:lnTo>
                    <a:pt x="4198" y="4679"/>
                  </a:lnTo>
                  <a:lnTo>
                    <a:pt x="4210" y="4667"/>
                  </a:lnTo>
                  <a:lnTo>
                    <a:pt x="4221" y="4654"/>
                  </a:lnTo>
                  <a:lnTo>
                    <a:pt x="4230" y="4641"/>
                  </a:lnTo>
                  <a:lnTo>
                    <a:pt x="4244" y="4622"/>
                  </a:lnTo>
                  <a:lnTo>
                    <a:pt x="4261" y="4599"/>
                  </a:lnTo>
                  <a:lnTo>
                    <a:pt x="4278" y="4578"/>
                  </a:lnTo>
                  <a:lnTo>
                    <a:pt x="4289" y="4562"/>
                  </a:lnTo>
                  <a:lnTo>
                    <a:pt x="4299" y="4548"/>
                  </a:lnTo>
                  <a:lnTo>
                    <a:pt x="4316" y="4527"/>
                  </a:lnTo>
                  <a:lnTo>
                    <a:pt x="4324" y="4515"/>
                  </a:lnTo>
                  <a:lnTo>
                    <a:pt x="4335" y="4505"/>
                  </a:lnTo>
                  <a:lnTo>
                    <a:pt x="4345" y="4497"/>
                  </a:lnTo>
                  <a:lnTo>
                    <a:pt x="4353" y="4491"/>
                  </a:lnTo>
                  <a:lnTo>
                    <a:pt x="4372" y="4484"/>
                  </a:lnTo>
                  <a:lnTo>
                    <a:pt x="4391" y="4477"/>
                  </a:lnTo>
                  <a:lnTo>
                    <a:pt x="4400" y="4473"/>
                  </a:lnTo>
                  <a:lnTo>
                    <a:pt x="4410" y="4468"/>
                  </a:lnTo>
                  <a:lnTo>
                    <a:pt x="4418" y="4464"/>
                  </a:lnTo>
                  <a:lnTo>
                    <a:pt x="4427" y="4458"/>
                  </a:lnTo>
                  <a:lnTo>
                    <a:pt x="4438" y="4447"/>
                  </a:lnTo>
                  <a:lnTo>
                    <a:pt x="4450" y="4437"/>
                  </a:lnTo>
                  <a:lnTo>
                    <a:pt x="4456" y="4434"/>
                  </a:lnTo>
                  <a:lnTo>
                    <a:pt x="4462" y="4430"/>
                  </a:lnTo>
                  <a:lnTo>
                    <a:pt x="4469" y="4429"/>
                  </a:lnTo>
                  <a:lnTo>
                    <a:pt x="4478" y="4428"/>
                  </a:lnTo>
                  <a:lnTo>
                    <a:pt x="4493" y="4427"/>
                  </a:lnTo>
                  <a:lnTo>
                    <a:pt x="4505" y="4426"/>
                  </a:lnTo>
                  <a:lnTo>
                    <a:pt x="4511" y="4424"/>
                  </a:lnTo>
                  <a:lnTo>
                    <a:pt x="4516" y="4421"/>
                  </a:lnTo>
                  <a:lnTo>
                    <a:pt x="4522" y="4417"/>
                  </a:lnTo>
                  <a:lnTo>
                    <a:pt x="4526" y="4410"/>
                  </a:lnTo>
                  <a:lnTo>
                    <a:pt x="4541" y="4396"/>
                  </a:lnTo>
                  <a:lnTo>
                    <a:pt x="4557" y="4379"/>
                  </a:lnTo>
                  <a:lnTo>
                    <a:pt x="4576" y="4363"/>
                  </a:lnTo>
                  <a:lnTo>
                    <a:pt x="4594" y="4347"/>
                  </a:lnTo>
                  <a:lnTo>
                    <a:pt x="4610" y="4335"/>
                  </a:lnTo>
                  <a:lnTo>
                    <a:pt x="4624" y="4327"/>
                  </a:lnTo>
                  <a:lnTo>
                    <a:pt x="4629" y="4322"/>
                  </a:lnTo>
                  <a:lnTo>
                    <a:pt x="4633" y="4316"/>
                  </a:lnTo>
                  <a:lnTo>
                    <a:pt x="4637" y="4309"/>
                  </a:lnTo>
                  <a:lnTo>
                    <a:pt x="4639" y="4300"/>
                  </a:lnTo>
                  <a:lnTo>
                    <a:pt x="4639" y="4289"/>
                  </a:lnTo>
                  <a:lnTo>
                    <a:pt x="4638" y="4279"/>
                  </a:lnTo>
                  <a:lnTo>
                    <a:pt x="4636" y="4271"/>
                  </a:lnTo>
                  <a:lnTo>
                    <a:pt x="4633" y="4264"/>
                  </a:lnTo>
                  <a:lnTo>
                    <a:pt x="4625" y="4251"/>
                  </a:lnTo>
                  <a:lnTo>
                    <a:pt x="4617" y="4240"/>
                  </a:lnTo>
                  <a:lnTo>
                    <a:pt x="4607" y="4228"/>
                  </a:lnTo>
                  <a:lnTo>
                    <a:pt x="4593" y="4214"/>
                  </a:lnTo>
                  <a:lnTo>
                    <a:pt x="4579" y="4200"/>
                  </a:lnTo>
                  <a:lnTo>
                    <a:pt x="4564" y="4189"/>
                  </a:lnTo>
                  <a:lnTo>
                    <a:pt x="4551" y="4180"/>
                  </a:lnTo>
                  <a:lnTo>
                    <a:pt x="4538" y="4168"/>
                  </a:lnTo>
                  <a:lnTo>
                    <a:pt x="4531" y="4161"/>
                  </a:lnTo>
                  <a:lnTo>
                    <a:pt x="4525" y="4152"/>
                  </a:lnTo>
                  <a:lnTo>
                    <a:pt x="4519" y="4144"/>
                  </a:lnTo>
                  <a:lnTo>
                    <a:pt x="4513" y="4133"/>
                  </a:lnTo>
                  <a:lnTo>
                    <a:pt x="4506" y="4114"/>
                  </a:lnTo>
                  <a:lnTo>
                    <a:pt x="4501" y="4099"/>
                  </a:lnTo>
                  <a:lnTo>
                    <a:pt x="4499" y="4093"/>
                  </a:lnTo>
                  <a:lnTo>
                    <a:pt x="4497" y="4087"/>
                  </a:lnTo>
                  <a:lnTo>
                    <a:pt x="4493" y="4081"/>
                  </a:lnTo>
                  <a:lnTo>
                    <a:pt x="4488" y="4076"/>
                  </a:lnTo>
                  <a:lnTo>
                    <a:pt x="4480" y="4070"/>
                  </a:lnTo>
                  <a:lnTo>
                    <a:pt x="4472" y="4062"/>
                  </a:lnTo>
                  <a:lnTo>
                    <a:pt x="4468" y="4052"/>
                  </a:lnTo>
                  <a:lnTo>
                    <a:pt x="4466" y="4042"/>
                  </a:lnTo>
                  <a:lnTo>
                    <a:pt x="4465" y="4031"/>
                  </a:lnTo>
                  <a:lnTo>
                    <a:pt x="4466" y="4020"/>
                  </a:lnTo>
                  <a:lnTo>
                    <a:pt x="4469" y="4010"/>
                  </a:lnTo>
                  <a:lnTo>
                    <a:pt x="4477" y="3995"/>
                  </a:lnTo>
                  <a:lnTo>
                    <a:pt x="4485" y="3979"/>
                  </a:lnTo>
                  <a:lnTo>
                    <a:pt x="4493" y="3960"/>
                  </a:lnTo>
                  <a:lnTo>
                    <a:pt x="4498" y="3947"/>
                  </a:lnTo>
                  <a:lnTo>
                    <a:pt x="4501" y="3932"/>
                  </a:lnTo>
                  <a:lnTo>
                    <a:pt x="4506" y="3918"/>
                  </a:lnTo>
                  <a:lnTo>
                    <a:pt x="4510" y="3904"/>
                  </a:lnTo>
                  <a:lnTo>
                    <a:pt x="4515" y="3888"/>
                  </a:lnTo>
                  <a:lnTo>
                    <a:pt x="4519" y="3872"/>
                  </a:lnTo>
                  <a:lnTo>
                    <a:pt x="4524" y="3856"/>
                  </a:lnTo>
                  <a:lnTo>
                    <a:pt x="4529" y="3840"/>
                  </a:lnTo>
                  <a:lnTo>
                    <a:pt x="4540" y="3815"/>
                  </a:lnTo>
                  <a:lnTo>
                    <a:pt x="4551" y="3792"/>
                  </a:lnTo>
                  <a:lnTo>
                    <a:pt x="4563" y="3771"/>
                  </a:lnTo>
                  <a:lnTo>
                    <a:pt x="4576" y="3754"/>
                  </a:lnTo>
                  <a:lnTo>
                    <a:pt x="4589" y="3746"/>
                  </a:lnTo>
                  <a:lnTo>
                    <a:pt x="4601" y="3739"/>
                  </a:lnTo>
                  <a:lnTo>
                    <a:pt x="4616" y="3727"/>
                  </a:lnTo>
                  <a:lnTo>
                    <a:pt x="4629" y="3720"/>
                  </a:lnTo>
                  <a:lnTo>
                    <a:pt x="4635" y="3717"/>
                  </a:lnTo>
                  <a:lnTo>
                    <a:pt x="4641" y="3716"/>
                  </a:lnTo>
                  <a:lnTo>
                    <a:pt x="4647" y="3716"/>
                  </a:lnTo>
                  <a:lnTo>
                    <a:pt x="4654" y="3716"/>
                  </a:lnTo>
                  <a:lnTo>
                    <a:pt x="4670" y="3718"/>
                  </a:lnTo>
                  <a:lnTo>
                    <a:pt x="4685" y="3721"/>
                  </a:lnTo>
                  <a:lnTo>
                    <a:pt x="4699" y="3722"/>
                  </a:lnTo>
                  <a:lnTo>
                    <a:pt x="4719" y="3723"/>
                  </a:lnTo>
                  <a:lnTo>
                    <a:pt x="4742" y="3722"/>
                  </a:lnTo>
                  <a:lnTo>
                    <a:pt x="4763" y="3723"/>
                  </a:lnTo>
                  <a:lnTo>
                    <a:pt x="4771" y="3724"/>
                  </a:lnTo>
                  <a:lnTo>
                    <a:pt x="4780" y="3725"/>
                  </a:lnTo>
                  <a:lnTo>
                    <a:pt x="4787" y="3729"/>
                  </a:lnTo>
                  <a:lnTo>
                    <a:pt x="4792" y="3734"/>
                  </a:lnTo>
                  <a:lnTo>
                    <a:pt x="4801" y="3748"/>
                  </a:lnTo>
                  <a:lnTo>
                    <a:pt x="4809" y="3764"/>
                  </a:lnTo>
                  <a:lnTo>
                    <a:pt x="4815" y="3772"/>
                  </a:lnTo>
                  <a:lnTo>
                    <a:pt x="4821" y="3780"/>
                  </a:lnTo>
                  <a:lnTo>
                    <a:pt x="4830" y="3787"/>
                  </a:lnTo>
                  <a:lnTo>
                    <a:pt x="4839" y="3793"/>
                  </a:lnTo>
                  <a:lnTo>
                    <a:pt x="4850" y="3798"/>
                  </a:lnTo>
                  <a:lnTo>
                    <a:pt x="4863" y="3804"/>
                  </a:lnTo>
                  <a:lnTo>
                    <a:pt x="4877" y="3809"/>
                  </a:lnTo>
                  <a:lnTo>
                    <a:pt x="4891" y="3815"/>
                  </a:lnTo>
                  <a:lnTo>
                    <a:pt x="4920" y="3823"/>
                  </a:lnTo>
                  <a:lnTo>
                    <a:pt x="4943" y="3827"/>
                  </a:lnTo>
                  <a:lnTo>
                    <a:pt x="4963" y="3830"/>
                  </a:lnTo>
                  <a:lnTo>
                    <a:pt x="4990" y="3835"/>
                  </a:lnTo>
                  <a:lnTo>
                    <a:pt x="5019" y="3838"/>
                  </a:lnTo>
                  <a:lnTo>
                    <a:pt x="5044" y="3841"/>
                  </a:lnTo>
                  <a:lnTo>
                    <a:pt x="5067" y="3842"/>
                  </a:lnTo>
                  <a:lnTo>
                    <a:pt x="5091" y="3846"/>
                  </a:lnTo>
                  <a:lnTo>
                    <a:pt x="5111" y="3848"/>
                  </a:lnTo>
                  <a:lnTo>
                    <a:pt x="5128" y="3849"/>
                  </a:lnTo>
                  <a:lnTo>
                    <a:pt x="5135" y="3849"/>
                  </a:lnTo>
                  <a:lnTo>
                    <a:pt x="5141" y="3849"/>
                  </a:lnTo>
                  <a:lnTo>
                    <a:pt x="5147" y="3847"/>
                  </a:lnTo>
                  <a:lnTo>
                    <a:pt x="5153" y="3844"/>
                  </a:lnTo>
                  <a:lnTo>
                    <a:pt x="5159" y="3841"/>
                  </a:lnTo>
                  <a:lnTo>
                    <a:pt x="5165" y="3837"/>
                  </a:lnTo>
                  <a:lnTo>
                    <a:pt x="5171" y="3831"/>
                  </a:lnTo>
                  <a:lnTo>
                    <a:pt x="5178" y="3824"/>
                  </a:lnTo>
                  <a:lnTo>
                    <a:pt x="5191" y="3809"/>
                  </a:lnTo>
                  <a:lnTo>
                    <a:pt x="5205" y="3794"/>
                  </a:lnTo>
                  <a:lnTo>
                    <a:pt x="5214" y="3788"/>
                  </a:lnTo>
                  <a:lnTo>
                    <a:pt x="5222" y="3783"/>
                  </a:lnTo>
                  <a:lnTo>
                    <a:pt x="5230" y="3778"/>
                  </a:lnTo>
                  <a:lnTo>
                    <a:pt x="5239" y="3773"/>
                  </a:lnTo>
                  <a:lnTo>
                    <a:pt x="5255" y="3767"/>
                  </a:lnTo>
                  <a:lnTo>
                    <a:pt x="5268" y="3760"/>
                  </a:lnTo>
                  <a:lnTo>
                    <a:pt x="5274" y="3756"/>
                  </a:lnTo>
                  <a:lnTo>
                    <a:pt x="5280" y="3752"/>
                  </a:lnTo>
                  <a:lnTo>
                    <a:pt x="5285" y="3746"/>
                  </a:lnTo>
                  <a:lnTo>
                    <a:pt x="5291" y="3739"/>
                  </a:lnTo>
                  <a:lnTo>
                    <a:pt x="5300" y="3725"/>
                  </a:lnTo>
                  <a:lnTo>
                    <a:pt x="5307" y="3716"/>
                  </a:lnTo>
                  <a:lnTo>
                    <a:pt x="5316" y="3708"/>
                  </a:lnTo>
                  <a:lnTo>
                    <a:pt x="5329" y="3696"/>
                  </a:lnTo>
                  <a:lnTo>
                    <a:pt x="5344" y="3682"/>
                  </a:lnTo>
                  <a:lnTo>
                    <a:pt x="5360" y="3666"/>
                  </a:lnTo>
                  <a:lnTo>
                    <a:pt x="5373" y="3651"/>
                  </a:lnTo>
                  <a:lnTo>
                    <a:pt x="5384" y="3636"/>
                  </a:lnTo>
                  <a:lnTo>
                    <a:pt x="5392" y="3623"/>
                  </a:lnTo>
                  <a:lnTo>
                    <a:pt x="5398" y="3609"/>
                  </a:lnTo>
                  <a:lnTo>
                    <a:pt x="5404" y="3595"/>
                  </a:lnTo>
                  <a:lnTo>
                    <a:pt x="5407" y="3580"/>
                  </a:lnTo>
                  <a:lnTo>
                    <a:pt x="5409" y="3573"/>
                  </a:lnTo>
                  <a:lnTo>
                    <a:pt x="5412" y="3567"/>
                  </a:lnTo>
                  <a:lnTo>
                    <a:pt x="5416" y="3561"/>
                  </a:lnTo>
                  <a:lnTo>
                    <a:pt x="5420" y="3557"/>
                  </a:lnTo>
                  <a:lnTo>
                    <a:pt x="5425" y="3552"/>
                  </a:lnTo>
                  <a:lnTo>
                    <a:pt x="5431" y="3548"/>
                  </a:lnTo>
                  <a:lnTo>
                    <a:pt x="5437" y="3545"/>
                  </a:lnTo>
                  <a:lnTo>
                    <a:pt x="5442" y="3542"/>
                  </a:lnTo>
                  <a:lnTo>
                    <a:pt x="5454" y="3539"/>
                  </a:lnTo>
                  <a:lnTo>
                    <a:pt x="5469" y="3538"/>
                  </a:lnTo>
                  <a:lnTo>
                    <a:pt x="5477" y="3538"/>
                  </a:lnTo>
                  <a:lnTo>
                    <a:pt x="5486" y="3539"/>
                  </a:lnTo>
                  <a:lnTo>
                    <a:pt x="5495" y="3540"/>
                  </a:lnTo>
                  <a:lnTo>
                    <a:pt x="5504" y="3544"/>
                  </a:lnTo>
                  <a:lnTo>
                    <a:pt x="5523" y="3548"/>
                  </a:lnTo>
                  <a:lnTo>
                    <a:pt x="5543" y="3552"/>
                  </a:lnTo>
                  <a:lnTo>
                    <a:pt x="5552" y="3553"/>
                  </a:lnTo>
                  <a:lnTo>
                    <a:pt x="5562" y="3554"/>
                  </a:lnTo>
                  <a:lnTo>
                    <a:pt x="5571" y="3554"/>
                  </a:lnTo>
                  <a:lnTo>
                    <a:pt x="5580" y="3553"/>
                  </a:lnTo>
                  <a:lnTo>
                    <a:pt x="5599" y="3548"/>
                  </a:lnTo>
                  <a:lnTo>
                    <a:pt x="5622" y="3544"/>
                  </a:lnTo>
                  <a:lnTo>
                    <a:pt x="5646" y="3538"/>
                  </a:lnTo>
                  <a:lnTo>
                    <a:pt x="5668" y="3534"/>
                  </a:lnTo>
                  <a:lnTo>
                    <a:pt x="5688" y="3532"/>
                  </a:lnTo>
                  <a:lnTo>
                    <a:pt x="5712" y="3526"/>
                  </a:lnTo>
                  <a:lnTo>
                    <a:pt x="5725" y="3521"/>
                  </a:lnTo>
                  <a:lnTo>
                    <a:pt x="5737" y="3514"/>
                  </a:lnTo>
                  <a:lnTo>
                    <a:pt x="5747" y="3507"/>
                  </a:lnTo>
                  <a:lnTo>
                    <a:pt x="5758" y="3496"/>
                  </a:lnTo>
                  <a:lnTo>
                    <a:pt x="5778" y="3475"/>
                  </a:lnTo>
                  <a:lnTo>
                    <a:pt x="5798" y="3452"/>
                  </a:lnTo>
                  <a:lnTo>
                    <a:pt x="5816" y="3433"/>
                  </a:lnTo>
                  <a:lnTo>
                    <a:pt x="5832" y="3418"/>
                  </a:lnTo>
                  <a:lnTo>
                    <a:pt x="5838" y="3413"/>
                  </a:lnTo>
                  <a:lnTo>
                    <a:pt x="5845" y="3408"/>
                  </a:lnTo>
                  <a:lnTo>
                    <a:pt x="5851" y="3405"/>
                  </a:lnTo>
                  <a:lnTo>
                    <a:pt x="5857" y="3402"/>
                  </a:lnTo>
                  <a:lnTo>
                    <a:pt x="5867" y="3401"/>
                  </a:lnTo>
                  <a:lnTo>
                    <a:pt x="5876" y="3401"/>
                  </a:lnTo>
                  <a:lnTo>
                    <a:pt x="5879" y="3400"/>
                  </a:lnTo>
                  <a:lnTo>
                    <a:pt x="5883" y="3399"/>
                  </a:lnTo>
                  <a:lnTo>
                    <a:pt x="5888" y="3395"/>
                  </a:lnTo>
                  <a:lnTo>
                    <a:pt x="5894" y="3392"/>
                  </a:lnTo>
                  <a:lnTo>
                    <a:pt x="5898" y="3386"/>
                  </a:lnTo>
                  <a:lnTo>
                    <a:pt x="5904" y="3380"/>
                  </a:lnTo>
                  <a:lnTo>
                    <a:pt x="5909" y="3371"/>
                  </a:lnTo>
                  <a:lnTo>
                    <a:pt x="5914" y="3364"/>
                  </a:lnTo>
                  <a:lnTo>
                    <a:pt x="5916" y="3356"/>
                  </a:lnTo>
                  <a:lnTo>
                    <a:pt x="5917" y="3349"/>
                  </a:lnTo>
                  <a:lnTo>
                    <a:pt x="5917" y="3343"/>
                  </a:lnTo>
                  <a:lnTo>
                    <a:pt x="5916" y="3337"/>
                  </a:lnTo>
                  <a:lnTo>
                    <a:pt x="5911" y="3324"/>
                  </a:lnTo>
                  <a:lnTo>
                    <a:pt x="5908" y="3308"/>
                  </a:lnTo>
                  <a:lnTo>
                    <a:pt x="5909" y="3299"/>
                  </a:lnTo>
                  <a:lnTo>
                    <a:pt x="5911" y="3286"/>
                  </a:lnTo>
                  <a:lnTo>
                    <a:pt x="5917" y="3273"/>
                  </a:lnTo>
                  <a:lnTo>
                    <a:pt x="5923" y="3257"/>
                  </a:lnTo>
                  <a:lnTo>
                    <a:pt x="5932" y="3242"/>
                  </a:lnTo>
                  <a:lnTo>
                    <a:pt x="5940" y="3227"/>
                  </a:lnTo>
                  <a:lnTo>
                    <a:pt x="5948" y="3213"/>
                  </a:lnTo>
                  <a:lnTo>
                    <a:pt x="5957" y="3201"/>
                  </a:lnTo>
                  <a:lnTo>
                    <a:pt x="5971" y="3179"/>
                  </a:lnTo>
                  <a:lnTo>
                    <a:pt x="5984" y="3157"/>
                  </a:lnTo>
                  <a:lnTo>
                    <a:pt x="5991" y="3148"/>
                  </a:lnTo>
                  <a:lnTo>
                    <a:pt x="5998" y="3138"/>
                  </a:lnTo>
                  <a:lnTo>
                    <a:pt x="6006" y="3130"/>
                  </a:lnTo>
                  <a:lnTo>
                    <a:pt x="6015" y="3123"/>
                  </a:lnTo>
                  <a:lnTo>
                    <a:pt x="6035" y="3112"/>
                  </a:lnTo>
                  <a:lnTo>
                    <a:pt x="6055" y="3103"/>
                  </a:lnTo>
                  <a:lnTo>
                    <a:pt x="6066" y="3099"/>
                  </a:lnTo>
                  <a:lnTo>
                    <a:pt x="6075" y="3097"/>
                  </a:lnTo>
                  <a:lnTo>
                    <a:pt x="6084" y="3094"/>
                  </a:lnTo>
                  <a:lnTo>
                    <a:pt x="6092" y="3093"/>
                  </a:lnTo>
                  <a:lnTo>
                    <a:pt x="6110" y="3093"/>
                  </a:lnTo>
                  <a:lnTo>
                    <a:pt x="6132" y="3092"/>
                  </a:lnTo>
                  <a:lnTo>
                    <a:pt x="6155" y="3092"/>
                  </a:lnTo>
                  <a:lnTo>
                    <a:pt x="6173" y="3091"/>
                  </a:lnTo>
                  <a:lnTo>
                    <a:pt x="6188" y="3091"/>
                  </a:lnTo>
                  <a:lnTo>
                    <a:pt x="6205" y="3088"/>
                  </a:lnTo>
                  <a:lnTo>
                    <a:pt x="6213" y="3086"/>
                  </a:lnTo>
                  <a:lnTo>
                    <a:pt x="6220" y="3082"/>
                  </a:lnTo>
                  <a:lnTo>
                    <a:pt x="6226" y="3078"/>
                  </a:lnTo>
                  <a:lnTo>
                    <a:pt x="6231" y="3071"/>
                  </a:lnTo>
                  <a:lnTo>
                    <a:pt x="6233" y="3063"/>
                  </a:lnTo>
                  <a:lnTo>
                    <a:pt x="6236" y="3054"/>
                  </a:lnTo>
                  <a:lnTo>
                    <a:pt x="6237" y="3043"/>
                  </a:lnTo>
                  <a:lnTo>
                    <a:pt x="6238" y="3034"/>
                  </a:lnTo>
                  <a:lnTo>
                    <a:pt x="6239" y="3023"/>
                  </a:lnTo>
                  <a:lnTo>
                    <a:pt x="6242" y="3014"/>
                  </a:lnTo>
                  <a:lnTo>
                    <a:pt x="6244" y="3004"/>
                  </a:lnTo>
                  <a:lnTo>
                    <a:pt x="6248" y="2997"/>
                  </a:lnTo>
                  <a:lnTo>
                    <a:pt x="6253" y="2991"/>
                  </a:lnTo>
                  <a:lnTo>
                    <a:pt x="6258" y="2986"/>
                  </a:lnTo>
                  <a:lnTo>
                    <a:pt x="6264" y="2984"/>
                  </a:lnTo>
                  <a:lnTo>
                    <a:pt x="6270" y="2981"/>
                  </a:lnTo>
                  <a:lnTo>
                    <a:pt x="6282" y="2979"/>
                  </a:lnTo>
                  <a:lnTo>
                    <a:pt x="6292" y="2977"/>
                  </a:lnTo>
                  <a:lnTo>
                    <a:pt x="6295" y="2975"/>
                  </a:lnTo>
                  <a:lnTo>
                    <a:pt x="6298" y="2977"/>
                  </a:lnTo>
                  <a:lnTo>
                    <a:pt x="6301" y="2979"/>
                  </a:lnTo>
                  <a:lnTo>
                    <a:pt x="6304" y="2983"/>
                  </a:lnTo>
                  <a:lnTo>
                    <a:pt x="6310" y="2990"/>
                  </a:lnTo>
                  <a:lnTo>
                    <a:pt x="6317" y="2998"/>
                  </a:lnTo>
                  <a:lnTo>
                    <a:pt x="6321" y="3000"/>
                  </a:lnTo>
                  <a:lnTo>
                    <a:pt x="6329" y="3003"/>
                  </a:lnTo>
                  <a:lnTo>
                    <a:pt x="6336" y="3005"/>
                  </a:lnTo>
                  <a:lnTo>
                    <a:pt x="6343" y="3006"/>
                  </a:lnTo>
                  <a:lnTo>
                    <a:pt x="6351" y="3008"/>
                  </a:lnTo>
                  <a:lnTo>
                    <a:pt x="6358" y="3005"/>
                  </a:lnTo>
                  <a:lnTo>
                    <a:pt x="6365" y="3003"/>
                  </a:lnTo>
                  <a:lnTo>
                    <a:pt x="6371" y="2997"/>
                  </a:lnTo>
                  <a:lnTo>
                    <a:pt x="6380" y="2986"/>
                  </a:lnTo>
                  <a:lnTo>
                    <a:pt x="6387" y="2977"/>
                  </a:lnTo>
                  <a:lnTo>
                    <a:pt x="6395" y="2967"/>
                  </a:lnTo>
                  <a:lnTo>
                    <a:pt x="6408" y="2956"/>
                  </a:lnTo>
                  <a:lnTo>
                    <a:pt x="6428" y="2943"/>
                  </a:lnTo>
                  <a:lnTo>
                    <a:pt x="6453" y="2930"/>
                  </a:lnTo>
                  <a:lnTo>
                    <a:pt x="6478" y="2917"/>
                  </a:lnTo>
                  <a:lnTo>
                    <a:pt x="6497" y="2910"/>
                  </a:lnTo>
                  <a:lnTo>
                    <a:pt x="6510" y="2907"/>
                  </a:lnTo>
                  <a:lnTo>
                    <a:pt x="6522" y="2904"/>
                  </a:lnTo>
                  <a:lnTo>
                    <a:pt x="6535" y="2904"/>
                  </a:lnTo>
                  <a:lnTo>
                    <a:pt x="6550" y="2907"/>
                  </a:lnTo>
                  <a:lnTo>
                    <a:pt x="6565" y="2909"/>
                  </a:lnTo>
                  <a:lnTo>
                    <a:pt x="6577" y="2909"/>
                  </a:lnTo>
                  <a:lnTo>
                    <a:pt x="6588" y="2909"/>
                  </a:lnTo>
                  <a:lnTo>
                    <a:pt x="6597" y="2908"/>
                  </a:lnTo>
                  <a:lnTo>
                    <a:pt x="6604" y="2908"/>
                  </a:lnTo>
                  <a:lnTo>
                    <a:pt x="6610" y="2907"/>
                  </a:lnTo>
                  <a:lnTo>
                    <a:pt x="6616" y="2905"/>
                  </a:lnTo>
                  <a:lnTo>
                    <a:pt x="6623" y="2902"/>
                  </a:lnTo>
                  <a:lnTo>
                    <a:pt x="6629" y="2893"/>
                  </a:lnTo>
                  <a:lnTo>
                    <a:pt x="6635" y="2883"/>
                  </a:lnTo>
                  <a:lnTo>
                    <a:pt x="6639" y="2877"/>
                  </a:lnTo>
                  <a:lnTo>
                    <a:pt x="6644" y="2872"/>
                  </a:lnTo>
                  <a:lnTo>
                    <a:pt x="6650" y="2869"/>
                  </a:lnTo>
                  <a:lnTo>
                    <a:pt x="6657" y="2865"/>
                  </a:lnTo>
                  <a:lnTo>
                    <a:pt x="6664" y="2864"/>
                  </a:lnTo>
                  <a:lnTo>
                    <a:pt x="6671" y="2864"/>
                  </a:lnTo>
                  <a:lnTo>
                    <a:pt x="6678" y="2865"/>
                  </a:lnTo>
                  <a:lnTo>
                    <a:pt x="6684" y="2866"/>
                  </a:lnTo>
                  <a:lnTo>
                    <a:pt x="6694" y="2870"/>
                  </a:lnTo>
                  <a:lnTo>
                    <a:pt x="6699" y="2874"/>
                  </a:lnTo>
                  <a:lnTo>
                    <a:pt x="6714" y="2884"/>
                  </a:lnTo>
                  <a:lnTo>
                    <a:pt x="6734" y="2899"/>
                  </a:lnTo>
                  <a:lnTo>
                    <a:pt x="6743" y="2910"/>
                  </a:lnTo>
                  <a:lnTo>
                    <a:pt x="6753" y="2917"/>
                  </a:lnTo>
                  <a:lnTo>
                    <a:pt x="6757" y="2920"/>
                  </a:lnTo>
                  <a:lnTo>
                    <a:pt x="6761" y="2921"/>
                  </a:lnTo>
                  <a:lnTo>
                    <a:pt x="6766" y="2921"/>
                  </a:lnTo>
                  <a:lnTo>
                    <a:pt x="6770" y="2918"/>
                  </a:lnTo>
                  <a:lnTo>
                    <a:pt x="6778" y="2913"/>
                  </a:lnTo>
                  <a:lnTo>
                    <a:pt x="6785" y="2908"/>
                  </a:lnTo>
                  <a:lnTo>
                    <a:pt x="6795" y="2903"/>
                  </a:lnTo>
                  <a:lnTo>
                    <a:pt x="6808" y="2898"/>
                  </a:lnTo>
                  <a:lnTo>
                    <a:pt x="6811" y="2898"/>
                  </a:lnTo>
                  <a:lnTo>
                    <a:pt x="6815" y="2898"/>
                  </a:lnTo>
                  <a:lnTo>
                    <a:pt x="6817" y="2899"/>
                  </a:lnTo>
                  <a:lnTo>
                    <a:pt x="6821" y="2901"/>
                  </a:lnTo>
                  <a:lnTo>
                    <a:pt x="6827" y="2904"/>
                  </a:lnTo>
                  <a:lnTo>
                    <a:pt x="6833" y="2909"/>
                  </a:lnTo>
                  <a:lnTo>
                    <a:pt x="6837" y="2914"/>
                  </a:lnTo>
                  <a:lnTo>
                    <a:pt x="6845" y="2917"/>
                  </a:lnTo>
                  <a:lnTo>
                    <a:pt x="6848" y="2917"/>
                  </a:lnTo>
                  <a:lnTo>
                    <a:pt x="6852" y="2918"/>
                  </a:lnTo>
                  <a:lnTo>
                    <a:pt x="6855" y="2918"/>
                  </a:lnTo>
                  <a:lnTo>
                    <a:pt x="6860" y="2917"/>
                  </a:lnTo>
                  <a:lnTo>
                    <a:pt x="6866" y="2916"/>
                  </a:lnTo>
                  <a:lnTo>
                    <a:pt x="6871" y="2917"/>
                  </a:lnTo>
                  <a:lnTo>
                    <a:pt x="6874" y="2918"/>
                  </a:lnTo>
                  <a:lnTo>
                    <a:pt x="6878" y="2921"/>
                  </a:lnTo>
                  <a:lnTo>
                    <a:pt x="6884" y="2927"/>
                  </a:lnTo>
                  <a:lnTo>
                    <a:pt x="6888" y="2930"/>
                  </a:lnTo>
                  <a:lnTo>
                    <a:pt x="6896" y="2932"/>
                  </a:lnTo>
                  <a:lnTo>
                    <a:pt x="6900" y="2930"/>
                  </a:lnTo>
                  <a:lnTo>
                    <a:pt x="6903" y="2927"/>
                  </a:lnTo>
                  <a:lnTo>
                    <a:pt x="6905" y="2923"/>
                  </a:lnTo>
                  <a:lnTo>
                    <a:pt x="6908" y="2918"/>
                  </a:lnTo>
                  <a:lnTo>
                    <a:pt x="6911" y="2915"/>
                  </a:lnTo>
                  <a:lnTo>
                    <a:pt x="6916" y="2911"/>
                  </a:lnTo>
                  <a:lnTo>
                    <a:pt x="6924" y="2910"/>
                  </a:lnTo>
                  <a:lnTo>
                    <a:pt x="6928" y="2909"/>
                  </a:lnTo>
                  <a:lnTo>
                    <a:pt x="6931" y="2908"/>
                  </a:lnTo>
                  <a:lnTo>
                    <a:pt x="6934" y="2907"/>
                  </a:lnTo>
                  <a:lnTo>
                    <a:pt x="6935" y="2904"/>
                  </a:lnTo>
                  <a:lnTo>
                    <a:pt x="6937" y="2901"/>
                  </a:lnTo>
                  <a:lnTo>
                    <a:pt x="6938" y="2895"/>
                  </a:lnTo>
                  <a:lnTo>
                    <a:pt x="6940" y="2890"/>
                  </a:lnTo>
                  <a:lnTo>
                    <a:pt x="6942" y="2885"/>
                  </a:lnTo>
                  <a:lnTo>
                    <a:pt x="6943" y="2884"/>
                  </a:lnTo>
                  <a:lnTo>
                    <a:pt x="6947" y="2883"/>
                  </a:lnTo>
                  <a:lnTo>
                    <a:pt x="6950" y="2882"/>
                  </a:lnTo>
                  <a:lnTo>
                    <a:pt x="6955" y="2882"/>
                  </a:lnTo>
                  <a:lnTo>
                    <a:pt x="6960" y="2882"/>
                  </a:lnTo>
                  <a:lnTo>
                    <a:pt x="6963" y="2880"/>
                  </a:lnTo>
                  <a:lnTo>
                    <a:pt x="6967" y="2878"/>
                  </a:lnTo>
                  <a:lnTo>
                    <a:pt x="6971" y="2876"/>
                  </a:lnTo>
                  <a:lnTo>
                    <a:pt x="6975" y="2871"/>
                  </a:lnTo>
                  <a:lnTo>
                    <a:pt x="6978" y="2863"/>
                  </a:lnTo>
                  <a:lnTo>
                    <a:pt x="6979" y="2854"/>
                  </a:lnTo>
                  <a:lnTo>
                    <a:pt x="6980" y="2845"/>
                  </a:lnTo>
                  <a:lnTo>
                    <a:pt x="6980" y="2835"/>
                  </a:lnTo>
                  <a:lnTo>
                    <a:pt x="6979" y="2826"/>
                  </a:lnTo>
                  <a:lnTo>
                    <a:pt x="6979" y="2816"/>
                  </a:lnTo>
                  <a:lnTo>
                    <a:pt x="6978" y="2808"/>
                  </a:lnTo>
                  <a:lnTo>
                    <a:pt x="6975" y="2800"/>
                  </a:lnTo>
                  <a:lnTo>
                    <a:pt x="6973" y="2792"/>
                  </a:lnTo>
                  <a:lnTo>
                    <a:pt x="6971" y="2787"/>
                  </a:lnTo>
                  <a:lnTo>
                    <a:pt x="6967" y="2781"/>
                  </a:lnTo>
                  <a:lnTo>
                    <a:pt x="6962" y="2775"/>
                  </a:lnTo>
                  <a:lnTo>
                    <a:pt x="6957" y="2770"/>
                  </a:lnTo>
                  <a:lnTo>
                    <a:pt x="6949" y="2759"/>
                  </a:lnTo>
                  <a:lnTo>
                    <a:pt x="6942" y="2747"/>
                  </a:lnTo>
                  <a:lnTo>
                    <a:pt x="6936" y="2735"/>
                  </a:lnTo>
                  <a:lnTo>
                    <a:pt x="6931" y="2722"/>
                  </a:lnTo>
                  <a:lnTo>
                    <a:pt x="6928" y="2710"/>
                  </a:lnTo>
                  <a:lnTo>
                    <a:pt x="6924" y="2699"/>
                  </a:lnTo>
                  <a:lnTo>
                    <a:pt x="6921" y="2693"/>
                  </a:lnTo>
                  <a:lnTo>
                    <a:pt x="6917" y="2685"/>
                  </a:lnTo>
                  <a:lnTo>
                    <a:pt x="6911" y="2680"/>
                  </a:lnTo>
                  <a:lnTo>
                    <a:pt x="6905" y="2672"/>
                  </a:lnTo>
                  <a:lnTo>
                    <a:pt x="6897" y="2665"/>
                  </a:lnTo>
                  <a:lnTo>
                    <a:pt x="6890" y="2661"/>
                  </a:lnTo>
                  <a:lnTo>
                    <a:pt x="6881" y="2656"/>
                  </a:lnTo>
                  <a:lnTo>
                    <a:pt x="6874" y="2652"/>
                  </a:lnTo>
                  <a:lnTo>
                    <a:pt x="6867" y="2650"/>
                  </a:lnTo>
                  <a:lnTo>
                    <a:pt x="6861" y="2646"/>
                  </a:lnTo>
                  <a:lnTo>
                    <a:pt x="6856" y="2643"/>
                  </a:lnTo>
                  <a:lnTo>
                    <a:pt x="6852" y="2638"/>
                  </a:lnTo>
                  <a:lnTo>
                    <a:pt x="6843" y="2627"/>
                  </a:lnTo>
                  <a:lnTo>
                    <a:pt x="6831" y="2615"/>
                  </a:lnTo>
                  <a:lnTo>
                    <a:pt x="6818" y="2603"/>
                  </a:lnTo>
                  <a:lnTo>
                    <a:pt x="6806" y="2594"/>
                  </a:lnTo>
                  <a:lnTo>
                    <a:pt x="6796" y="2588"/>
                  </a:lnTo>
                  <a:lnTo>
                    <a:pt x="6786" y="2583"/>
                  </a:lnTo>
                  <a:lnTo>
                    <a:pt x="6784" y="2580"/>
                  </a:lnTo>
                  <a:lnTo>
                    <a:pt x="6780" y="2577"/>
                  </a:lnTo>
                  <a:lnTo>
                    <a:pt x="6779" y="2573"/>
                  </a:lnTo>
                  <a:lnTo>
                    <a:pt x="6778" y="2568"/>
                  </a:lnTo>
                  <a:lnTo>
                    <a:pt x="6777" y="2564"/>
                  </a:lnTo>
                  <a:lnTo>
                    <a:pt x="6776" y="2561"/>
                  </a:lnTo>
                  <a:lnTo>
                    <a:pt x="6773" y="2557"/>
                  </a:lnTo>
                  <a:lnTo>
                    <a:pt x="6770" y="2555"/>
                  </a:lnTo>
                  <a:lnTo>
                    <a:pt x="6764" y="2552"/>
                  </a:lnTo>
                  <a:lnTo>
                    <a:pt x="6755" y="2548"/>
                  </a:lnTo>
                  <a:lnTo>
                    <a:pt x="6746" y="2544"/>
                  </a:lnTo>
                  <a:lnTo>
                    <a:pt x="6736" y="2539"/>
                  </a:lnTo>
                  <a:lnTo>
                    <a:pt x="6732" y="2535"/>
                  </a:lnTo>
                  <a:lnTo>
                    <a:pt x="6727" y="2529"/>
                  </a:lnTo>
                  <a:lnTo>
                    <a:pt x="6722" y="2521"/>
                  </a:lnTo>
                  <a:lnTo>
                    <a:pt x="6719" y="2512"/>
                  </a:lnTo>
                  <a:lnTo>
                    <a:pt x="6715" y="2502"/>
                  </a:lnTo>
                  <a:lnTo>
                    <a:pt x="6710" y="2494"/>
                  </a:lnTo>
                  <a:lnTo>
                    <a:pt x="6705" y="2488"/>
                  </a:lnTo>
                  <a:lnTo>
                    <a:pt x="6701" y="2483"/>
                  </a:lnTo>
                  <a:lnTo>
                    <a:pt x="6695" y="2479"/>
                  </a:lnTo>
                  <a:lnTo>
                    <a:pt x="6689" y="2476"/>
                  </a:lnTo>
                  <a:lnTo>
                    <a:pt x="6683" y="2473"/>
                  </a:lnTo>
                  <a:lnTo>
                    <a:pt x="6676" y="2470"/>
                  </a:lnTo>
                  <a:lnTo>
                    <a:pt x="6660" y="2464"/>
                  </a:lnTo>
                  <a:lnTo>
                    <a:pt x="6645" y="2460"/>
                  </a:lnTo>
                  <a:lnTo>
                    <a:pt x="6632" y="2455"/>
                  </a:lnTo>
                  <a:lnTo>
                    <a:pt x="6621" y="2451"/>
                  </a:lnTo>
                  <a:lnTo>
                    <a:pt x="6612" y="2450"/>
                  </a:lnTo>
                  <a:lnTo>
                    <a:pt x="6602" y="2448"/>
                  </a:lnTo>
                  <a:lnTo>
                    <a:pt x="6597" y="2445"/>
                  </a:lnTo>
                  <a:lnTo>
                    <a:pt x="6591" y="2442"/>
                  </a:lnTo>
                  <a:lnTo>
                    <a:pt x="6588" y="2437"/>
                  </a:lnTo>
                  <a:lnTo>
                    <a:pt x="6583" y="2431"/>
                  </a:lnTo>
                  <a:lnTo>
                    <a:pt x="6572" y="2414"/>
                  </a:lnTo>
                  <a:lnTo>
                    <a:pt x="6558" y="2395"/>
                  </a:lnTo>
                  <a:lnTo>
                    <a:pt x="6544" y="2376"/>
                  </a:lnTo>
                  <a:lnTo>
                    <a:pt x="6534" y="2365"/>
                  </a:lnTo>
                  <a:lnTo>
                    <a:pt x="6529" y="2361"/>
                  </a:lnTo>
                  <a:lnTo>
                    <a:pt x="6525" y="2357"/>
                  </a:lnTo>
                  <a:lnTo>
                    <a:pt x="6520" y="2356"/>
                  </a:lnTo>
                  <a:lnTo>
                    <a:pt x="6514" y="2354"/>
                  </a:lnTo>
                  <a:lnTo>
                    <a:pt x="6501" y="2351"/>
                  </a:lnTo>
                  <a:lnTo>
                    <a:pt x="6484" y="2351"/>
                  </a:lnTo>
                  <a:lnTo>
                    <a:pt x="6477" y="2350"/>
                  </a:lnTo>
                  <a:lnTo>
                    <a:pt x="6468" y="2349"/>
                  </a:lnTo>
                  <a:lnTo>
                    <a:pt x="6458" y="2350"/>
                  </a:lnTo>
                  <a:lnTo>
                    <a:pt x="6447" y="2350"/>
                  </a:lnTo>
                  <a:lnTo>
                    <a:pt x="6436" y="2348"/>
                  </a:lnTo>
                  <a:lnTo>
                    <a:pt x="6423" y="2347"/>
                  </a:lnTo>
                  <a:lnTo>
                    <a:pt x="6412" y="2349"/>
                  </a:lnTo>
                  <a:lnTo>
                    <a:pt x="6402" y="2351"/>
                  </a:lnTo>
                  <a:lnTo>
                    <a:pt x="6387" y="2353"/>
                  </a:lnTo>
                  <a:lnTo>
                    <a:pt x="6370" y="2354"/>
                  </a:lnTo>
                  <a:lnTo>
                    <a:pt x="6355" y="2355"/>
                  </a:lnTo>
                  <a:lnTo>
                    <a:pt x="6344" y="2356"/>
                  </a:lnTo>
                  <a:lnTo>
                    <a:pt x="6336" y="2359"/>
                  </a:lnTo>
                  <a:lnTo>
                    <a:pt x="6327" y="2361"/>
                  </a:lnTo>
                  <a:lnTo>
                    <a:pt x="6321" y="2363"/>
                  </a:lnTo>
                  <a:lnTo>
                    <a:pt x="6316" y="2367"/>
                  </a:lnTo>
                  <a:lnTo>
                    <a:pt x="6305" y="2376"/>
                  </a:lnTo>
                  <a:lnTo>
                    <a:pt x="6295" y="2387"/>
                  </a:lnTo>
                  <a:lnTo>
                    <a:pt x="6283" y="2404"/>
                  </a:lnTo>
                  <a:lnTo>
                    <a:pt x="6268" y="2426"/>
                  </a:lnTo>
                  <a:lnTo>
                    <a:pt x="6254" y="2449"/>
                  </a:lnTo>
                  <a:lnTo>
                    <a:pt x="6241" y="2467"/>
                  </a:lnTo>
                  <a:lnTo>
                    <a:pt x="6229" y="2482"/>
                  </a:lnTo>
                  <a:lnTo>
                    <a:pt x="6217" y="2499"/>
                  </a:lnTo>
                  <a:lnTo>
                    <a:pt x="6205" y="2513"/>
                  </a:lnTo>
                  <a:lnTo>
                    <a:pt x="6197" y="2523"/>
                  </a:lnTo>
                  <a:lnTo>
                    <a:pt x="6193" y="2525"/>
                  </a:lnTo>
                  <a:lnTo>
                    <a:pt x="6190" y="2525"/>
                  </a:lnTo>
                  <a:lnTo>
                    <a:pt x="6185" y="2525"/>
                  </a:lnTo>
                  <a:lnTo>
                    <a:pt x="6180" y="2524"/>
                  </a:lnTo>
                  <a:lnTo>
                    <a:pt x="6170" y="2518"/>
                  </a:lnTo>
                  <a:lnTo>
                    <a:pt x="6162" y="2510"/>
                  </a:lnTo>
                  <a:lnTo>
                    <a:pt x="6148" y="2498"/>
                  </a:lnTo>
                  <a:lnTo>
                    <a:pt x="6125" y="2480"/>
                  </a:lnTo>
                  <a:lnTo>
                    <a:pt x="6100" y="2461"/>
                  </a:lnTo>
                  <a:lnTo>
                    <a:pt x="6078" y="2447"/>
                  </a:lnTo>
                  <a:lnTo>
                    <a:pt x="6067" y="2441"/>
                  </a:lnTo>
                  <a:lnTo>
                    <a:pt x="6055" y="2437"/>
                  </a:lnTo>
                  <a:lnTo>
                    <a:pt x="6042" y="2434"/>
                  </a:lnTo>
                  <a:lnTo>
                    <a:pt x="6028" y="2432"/>
                  </a:lnTo>
                  <a:lnTo>
                    <a:pt x="6014" y="2432"/>
                  </a:lnTo>
                  <a:lnTo>
                    <a:pt x="6001" y="2434"/>
                  </a:lnTo>
                  <a:lnTo>
                    <a:pt x="5986" y="2436"/>
                  </a:lnTo>
                  <a:lnTo>
                    <a:pt x="5973" y="2441"/>
                  </a:lnTo>
                  <a:lnTo>
                    <a:pt x="5952" y="2450"/>
                  </a:lnTo>
                  <a:lnTo>
                    <a:pt x="5936" y="2457"/>
                  </a:lnTo>
                  <a:lnTo>
                    <a:pt x="5929" y="2460"/>
                  </a:lnTo>
                  <a:lnTo>
                    <a:pt x="5922" y="2461"/>
                  </a:lnTo>
                  <a:lnTo>
                    <a:pt x="5915" y="2461"/>
                  </a:lnTo>
                  <a:lnTo>
                    <a:pt x="5905" y="2460"/>
                  </a:lnTo>
                  <a:lnTo>
                    <a:pt x="5888" y="2456"/>
                  </a:lnTo>
                  <a:lnTo>
                    <a:pt x="5872" y="2454"/>
                  </a:lnTo>
                  <a:lnTo>
                    <a:pt x="5864" y="2454"/>
                  </a:lnTo>
                  <a:lnTo>
                    <a:pt x="5857" y="2455"/>
                  </a:lnTo>
                  <a:lnTo>
                    <a:pt x="5850" y="2458"/>
                  </a:lnTo>
                  <a:lnTo>
                    <a:pt x="5844" y="2462"/>
                  </a:lnTo>
                  <a:lnTo>
                    <a:pt x="5836" y="2469"/>
                  </a:lnTo>
                  <a:lnTo>
                    <a:pt x="5828" y="2477"/>
                  </a:lnTo>
                  <a:lnTo>
                    <a:pt x="5820" y="2488"/>
                  </a:lnTo>
                  <a:lnTo>
                    <a:pt x="5813" y="2499"/>
                  </a:lnTo>
                  <a:lnTo>
                    <a:pt x="5798" y="2519"/>
                  </a:lnTo>
                  <a:lnTo>
                    <a:pt x="5789" y="2531"/>
                  </a:lnTo>
                  <a:lnTo>
                    <a:pt x="5787" y="2533"/>
                  </a:lnTo>
                  <a:lnTo>
                    <a:pt x="5783" y="2535"/>
                  </a:lnTo>
                  <a:lnTo>
                    <a:pt x="5779" y="2535"/>
                  </a:lnTo>
                  <a:lnTo>
                    <a:pt x="5776" y="2533"/>
                  </a:lnTo>
                  <a:lnTo>
                    <a:pt x="5764" y="2527"/>
                  </a:lnTo>
                  <a:lnTo>
                    <a:pt x="5748" y="2517"/>
                  </a:lnTo>
                  <a:lnTo>
                    <a:pt x="5731" y="2502"/>
                  </a:lnTo>
                  <a:lnTo>
                    <a:pt x="5710" y="2487"/>
                  </a:lnTo>
                  <a:lnTo>
                    <a:pt x="5690" y="2470"/>
                  </a:lnTo>
                  <a:lnTo>
                    <a:pt x="5674" y="2453"/>
                  </a:lnTo>
                  <a:lnTo>
                    <a:pt x="5666" y="2443"/>
                  </a:lnTo>
                  <a:lnTo>
                    <a:pt x="5661" y="2431"/>
                  </a:lnTo>
                  <a:lnTo>
                    <a:pt x="5656" y="2419"/>
                  </a:lnTo>
                  <a:lnTo>
                    <a:pt x="5653" y="2406"/>
                  </a:lnTo>
                  <a:lnTo>
                    <a:pt x="5651" y="2394"/>
                  </a:lnTo>
                  <a:lnTo>
                    <a:pt x="5650" y="2382"/>
                  </a:lnTo>
                  <a:lnTo>
                    <a:pt x="5650" y="2371"/>
                  </a:lnTo>
                  <a:lnTo>
                    <a:pt x="5651" y="2362"/>
                  </a:lnTo>
                  <a:lnTo>
                    <a:pt x="5652" y="2354"/>
                  </a:lnTo>
                  <a:lnTo>
                    <a:pt x="5656" y="2347"/>
                  </a:lnTo>
                  <a:lnTo>
                    <a:pt x="5662" y="2341"/>
                  </a:lnTo>
                  <a:lnTo>
                    <a:pt x="5669" y="2335"/>
                  </a:lnTo>
                  <a:lnTo>
                    <a:pt x="5684" y="2323"/>
                  </a:lnTo>
                  <a:lnTo>
                    <a:pt x="5699" y="2313"/>
                  </a:lnTo>
                  <a:lnTo>
                    <a:pt x="5710" y="2305"/>
                  </a:lnTo>
                  <a:lnTo>
                    <a:pt x="5719" y="2297"/>
                  </a:lnTo>
                  <a:lnTo>
                    <a:pt x="5722" y="2292"/>
                  </a:lnTo>
                  <a:lnTo>
                    <a:pt x="5725" y="2287"/>
                  </a:lnTo>
                  <a:lnTo>
                    <a:pt x="5726" y="2283"/>
                  </a:lnTo>
                  <a:lnTo>
                    <a:pt x="5727" y="2278"/>
                  </a:lnTo>
                  <a:lnTo>
                    <a:pt x="5726" y="2261"/>
                  </a:lnTo>
                  <a:lnTo>
                    <a:pt x="5722" y="2240"/>
                  </a:lnTo>
                  <a:lnTo>
                    <a:pt x="5720" y="2216"/>
                  </a:lnTo>
                  <a:lnTo>
                    <a:pt x="5718" y="2196"/>
                  </a:lnTo>
                  <a:lnTo>
                    <a:pt x="5718" y="2186"/>
                  </a:lnTo>
                  <a:lnTo>
                    <a:pt x="5720" y="2177"/>
                  </a:lnTo>
                  <a:lnTo>
                    <a:pt x="5724" y="2167"/>
                  </a:lnTo>
                  <a:lnTo>
                    <a:pt x="5728" y="2158"/>
                  </a:lnTo>
                  <a:lnTo>
                    <a:pt x="5739" y="2139"/>
                  </a:lnTo>
                  <a:lnTo>
                    <a:pt x="5750" y="2123"/>
                  </a:lnTo>
                  <a:lnTo>
                    <a:pt x="5759" y="2107"/>
                  </a:lnTo>
                  <a:lnTo>
                    <a:pt x="5771" y="2090"/>
                  </a:lnTo>
                  <a:lnTo>
                    <a:pt x="5776" y="2082"/>
                  </a:lnTo>
                  <a:lnTo>
                    <a:pt x="5779" y="2075"/>
                  </a:lnTo>
                  <a:lnTo>
                    <a:pt x="5783" y="2067"/>
                  </a:lnTo>
                  <a:lnTo>
                    <a:pt x="5784" y="2061"/>
                  </a:lnTo>
                  <a:lnTo>
                    <a:pt x="5783" y="2051"/>
                  </a:lnTo>
                  <a:lnTo>
                    <a:pt x="5781" y="2038"/>
                  </a:lnTo>
                  <a:lnTo>
                    <a:pt x="5781" y="2029"/>
                  </a:lnTo>
                  <a:lnTo>
                    <a:pt x="5781" y="2020"/>
                  </a:lnTo>
                  <a:lnTo>
                    <a:pt x="5782" y="2010"/>
                  </a:lnTo>
                  <a:lnTo>
                    <a:pt x="5785" y="1998"/>
                  </a:lnTo>
                  <a:lnTo>
                    <a:pt x="5797" y="1963"/>
                  </a:lnTo>
                  <a:lnTo>
                    <a:pt x="5815" y="1918"/>
                  </a:lnTo>
                  <a:lnTo>
                    <a:pt x="5833" y="1872"/>
                  </a:lnTo>
                  <a:lnTo>
                    <a:pt x="5847" y="1839"/>
                  </a:lnTo>
                  <a:lnTo>
                    <a:pt x="5860" y="1809"/>
                  </a:lnTo>
                  <a:lnTo>
                    <a:pt x="5876" y="1771"/>
                  </a:lnTo>
                  <a:lnTo>
                    <a:pt x="5891" y="1735"/>
                  </a:lnTo>
                  <a:lnTo>
                    <a:pt x="5902" y="1710"/>
                  </a:lnTo>
                  <a:lnTo>
                    <a:pt x="5911" y="1685"/>
                  </a:lnTo>
                  <a:lnTo>
                    <a:pt x="5923" y="1649"/>
                  </a:lnTo>
                  <a:lnTo>
                    <a:pt x="5936" y="1613"/>
                  </a:lnTo>
                  <a:lnTo>
                    <a:pt x="5943" y="1592"/>
                  </a:lnTo>
                  <a:lnTo>
                    <a:pt x="5946" y="1587"/>
                  </a:lnTo>
                  <a:lnTo>
                    <a:pt x="5948" y="1584"/>
                  </a:lnTo>
                  <a:lnTo>
                    <a:pt x="5952" y="1582"/>
                  </a:lnTo>
                  <a:lnTo>
                    <a:pt x="5955" y="1582"/>
                  </a:lnTo>
                  <a:lnTo>
                    <a:pt x="5960" y="1584"/>
                  </a:lnTo>
                  <a:lnTo>
                    <a:pt x="5965" y="1587"/>
                  </a:lnTo>
                  <a:lnTo>
                    <a:pt x="5971" y="1591"/>
                  </a:lnTo>
                  <a:lnTo>
                    <a:pt x="5977" y="1597"/>
                  </a:lnTo>
                  <a:lnTo>
                    <a:pt x="5985" y="1604"/>
                  </a:lnTo>
                  <a:lnTo>
                    <a:pt x="5995" y="1611"/>
                  </a:lnTo>
                  <a:lnTo>
                    <a:pt x="6006" y="1619"/>
                  </a:lnTo>
                  <a:lnTo>
                    <a:pt x="6020" y="1626"/>
                  </a:lnTo>
                  <a:lnTo>
                    <a:pt x="6046" y="1641"/>
                  </a:lnTo>
                  <a:lnTo>
                    <a:pt x="6068" y="1653"/>
                  </a:lnTo>
                  <a:lnTo>
                    <a:pt x="6079" y="1659"/>
                  </a:lnTo>
                  <a:lnTo>
                    <a:pt x="6088" y="1662"/>
                  </a:lnTo>
                  <a:lnTo>
                    <a:pt x="6098" y="1664"/>
                  </a:lnTo>
                  <a:lnTo>
                    <a:pt x="6107" y="1667"/>
                  </a:lnTo>
                  <a:lnTo>
                    <a:pt x="6129" y="1669"/>
                  </a:lnTo>
                  <a:lnTo>
                    <a:pt x="6151" y="1669"/>
                  </a:lnTo>
                  <a:lnTo>
                    <a:pt x="6162" y="1670"/>
                  </a:lnTo>
                  <a:lnTo>
                    <a:pt x="6173" y="1670"/>
                  </a:lnTo>
                  <a:lnTo>
                    <a:pt x="6181" y="1673"/>
                  </a:lnTo>
                  <a:lnTo>
                    <a:pt x="6190" y="1675"/>
                  </a:lnTo>
                  <a:lnTo>
                    <a:pt x="6204" y="1682"/>
                  </a:lnTo>
                  <a:lnTo>
                    <a:pt x="6217" y="1691"/>
                  </a:lnTo>
                  <a:lnTo>
                    <a:pt x="6225" y="1698"/>
                  </a:lnTo>
                  <a:lnTo>
                    <a:pt x="6231" y="1703"/>
                  </a:lnTo>
                  <a:lnTo>
                    <a:pt x="6235" y="1704"/>
                  </a:lnTo>
                  <a:lnTo>
                    <a:pt x="6237" y="1703"/>
                  </a:lnTo>
                  <a:lnTo>
                    <a:pt x="6242" y="1700"/>
                  </a:lnTo>
                  <a:lnTo>
                    <a:pt x="6245" y="1695"/>
                  </a:lnTo>
                  <a:lnTo>
                    <a:pt x="6254" y="1697"/>
                  </a:lnTo>
                  <a:lnTo>
                    <a:pt x="6261" y="1699"/>
                  </a:lnTo>
                  <a:lnTo>
                    <a:pt x="6268" y="1686"/>
                  </a:lnTo>
                  <a:lnTo>
                    <a:pt x="6275" y="1674"/>
                  </a:lnTo>
                  <a:lnTo>
                    <a:pt x="6283" y="1669"/>
                  </a:lnTo>
                  <a:lnTo>
                    <a:pt x="6294" y="1664"/>
                  </a:lnTo>
                  <a:lnTo>
                    <a:pt x="6301" y="1663"/>
                  </a:lnTo>
                  <a:lnTo>
                    <a:pt x="6307" y="1664"/>
                  </a:lnTo>
                  <a:lnTo>
                    <a:pt x="6312" y="1664"/>
                  </a:lnTo>
                  <a:lnTo>
                    <a:pt x="6317" y="1664"/>
                  </a:lnTo>
                  <a:lnTo>
                    <a:pt x="6323" y="1664"/>
                  </a:lnTo>
                  <a:lnTo>
                    <a:pt x="6327" y="1663"/>
                  </a:lnTo>
                  <a:lnTo>
                    <a:pt x="6332" y="1661"/>
                  </a:lnTo>
                  <a:lnTo>
                    <a:pt x="6338" y="1659"/>
                  </a:lnTo>
                  <a:lnTo>
                    <a:pt x="6343" y="1655"/>
                  </a:lnTo>
                  <a:lnTo>
                    <a:pt x="6348" y="1650"/>
                  </a:lnTo>
                  <a:lnTo>
                    <a:pt x="6360" y="1638"/>
                  </a:lnTo>
                  <a:lnTo>
                    <a:pt x="6374" y="1624"/>
                  </a:lnTo>
                  <a:lnTo>
                    <a:pt x="6387" y="1609"/>
                  </a:lnTo>
                  <a:lnTo>
                    <a:pt x="6399" y="1597"/>
                  </a:lnTo>
                  <a:lnTo>
                    <a:pt x="6407" y="1586"/>
                  </a:lnTo>
                  <a:lnTo>
                    <a:pt x="6414" y="1575"/>
                  </a:lnTo>
                  <a:lnTo>
                    <a:pt x="6417" y="1572"/>
                  </a:lnTo>
                  <a:lnTo>
                    <a:pt x="6420" y="1568"/>
                  </a:lnTo>
                  <a:lnTo>
                    <a:pt x="6423" y="1566"/>
                  </a:lnTo>
                  <a:lnTo>
                    <a:pt x="6426" y="1565"/>
                  </a:lnTo>
                  <a:lnTo>
                    <a:pt x="6431" y="1565"/>
                  </a:lnTo>
                  <a:lnTo>
                    <a:pt x="6436" y="1562"/>
                  </a:lnTo>
                  <a:lnTo>
                    <a:pt x="6439" y="1559"/>
                  </a:lnTo>
                  <a:lnTo>
                    <a:pt x="6442" y="1553"/>
                  </a:lnTo>
                  <a:lnTo>
                    <a:pt x="6447" y="1543"/>
                  </a:lnTo>
                  <a:lnTo>
                    <a:pt x="6457" y="1531"/>
                  </a:lnTo>
                  <a:lnTo>
                    <a:pt x="6463" y="1524"/>
                  </a:lnTo>
                  <a:lnTo>
                    <a:pt x="6469" y="1519"/>
                  </a:lnTo>
                  <a:lnTo>
                    <a:pt x="6475" y="1515"/>
                  </a:lnTo>
                  <a:lnTo>
                    <a:pt x="6480" y="1514"/>
                  </a:lnTo>
                  <a:lnTo>
                    <a:pt x="6491" y="1511"/>
                  </a:lnTo>
                  <a:lnTo>
                    <a:pt x="6507" y="1508"/>
                  </a:lnTo>
                  <a:lnTo>
                    <a:pt x="6526" y="1504"/>
                  </a:lnTo>
                  <a:lnTo>
                    <a:pt x="6544" y="1500"/>
                  </a:lnTo>
                  <a:lnTo>
                    <a:pt x="6552" y="1497"/>
                  </a:lnTo>
                  <a:lnTo>
                    <a:pt x="6560" y="1493"/>
                  </a:lnTo>
                  <a:lnTo>
                    <a:pt x="6566" y="1490"/>
                  </a:lnTo>
                  <a:lnTo>
                    <a:pt x="6572" y="1486"/>
                  </a:lnTo>
                  <a:lnTo>
                    <a:pt x="6577" y="1483"/>
                  </a:lnTo>
                  <a:lnTo>
                    <a:pt x="6582" y="1479"/>
                  </a:lnTo>
                  <a:lnTo>
                    <a:pt x="6588" y="1477"/>
                  </a:lnTo>
                  <a:lnTo>
                    <a:pt x="6594" y="1475"/>
                  </a:lnTo>
                  <a:lnTo>
                    <a:pt x="6604" y="1473"/>
                  </a:lnTo>
                  <a:lnTo>
                    <a:pt x="6615" y="1470"/>
                  </a:lnTo>
                  <a:lnTo>
                    <a:pt x="6620" y="1467"/>
                  </a:lnTo>
                  <a:lnTo>
                    <a:pt x="6625" y="1464"/>
                  </a:lnTo>
                  <a:lnTo>
                    <a:pt x="6628" y="1459"/>
                  </a:lnTo>
                  <a:lnTo>
                    <a:pt x="6633" y="1454"/>
                  </a:lnTo>
                  <a:lnTo>
                    <a:pt x="6644" y="1441"/>
                  </a:lnTo>
                  <a:lnTo>
                    <a:pt x="6657" y="1424"/>
                  </a:lnTo>
                  <a:lnTo>
                    <a:pt x="6664" y="1417"/>
                  </a:lnTo>
                  <a:lnTo>
                    <a:pt x="6669" y="1410"/>
                  </a:lnTo>
                  <a:lnTo>
                    <a:pt x="6672" y="1404"/>
                  </a:lnTo>
                  <a:lnTo>
                    <a:pt x="6675" y="1399"/>
                  </a:lnTo>
                  <a:lnTo>
                    <a:pt x="6675" y="1390"/>
                  </a:lnTo>
                  <a:lnTo>
                    <a:pt x="6673" y="1378"/>
                  </a:lnTo>
                  <a:lnTo>
                    <a:pt x="6672" y="1365"/>
                  </a:lnTo>
                  <a:lnTo>
                    <a:pt x="6673" y="1352"/>
                  </a:lnTo>
                  <a:lnTo>
                    <a:pt x="6675" y="1340"/>
                  </a:lnTo>
                  <a:lnTo>
                    <a:pt x="6675" y="1332"/>
                  </a:lnTo>
                  <a:lnTo>
                    <a:pt x="6672" y="1328"/>
                  </a:lnTo>
                  <a:lnTo>
                    <a:pt x="6670" y="1326"/>
                  </a:lnTo>
                  <a:lnTo>
                    <a:pt x="6666" y="1325"/>
                  </a:lnTo>
                  <a:lnTo>
                    <a:pt x="6661" y="1325"/>
                  </a:lnTo>
                  <a:lnTo>
                    <a:pt x="6648" y="1325"/>
                  </a:lnTo>
                  <a:lnTo>
                    <a:pt x="6635" y="1325"/>
                  </a:lnTo>
                  <a:lnTo>
                    <a:pt x="6621" y="1322"/>
                  </a:lnTo>
                  <a:lnTo>
                    <a:pt x="6612" y="1320"/>
                  </a:lnTo>
                  <a:lnTo>
                    <a:pt x="6608" y="1316"/>
                  </a:lnTo>
                  <a:lnTo>
                    <a:pt x="6607" y="1313"/>
                  </a:lnTo>
                  <a:lnTo>
                    <a:pt x="6607" y="1308"/>
                  </a:lnTo>
                  <a:lnTo>
                    <a:pt x="6609" y="1302"/>
                  </a:lnTo>
                  <a:lnTo>
                    <a:pt x="6612" y="1296"/>
                  </a:lnTo>
                  <a:lnTo>
                    <a:pt x="6615" y="1291"/>
                  </a:lnTo>
                  <a:lnTo>
                    <a:pt x="6619" y="1287"/>
                  </a:lnTo>
                  <a:lnTo>
                    <a:pt x="6623" y="1283"/>
                  </a:lnTo>
                  <a:lnTo>
                    <a:pt x="6628" y="1279"/>
                  </a:lnTo>
                  <a:lnTo>
                    <a:pt x="6632" y="1276"/>
                  </a:lnTo>
                  <a:lnTo>
                    <a:pt x="6635" y="1272"/>
                  </a:lnTo>
                  <a:lnTo>
                    <a:pt x="6638" y="1267"/>
                  </a:lnTo>
                  <a:lnTo>
                    <a:pt x="6639" y="1263"/>
                  </a:lnTo>
                  <a:lnTo>
                    <a:pt x="6640" y="1257"/>
                  </a:lnTo>
                  <a:lnTo>
                    <a:pt x="6640" y="1251"/>
                  </a:lnTo>
                  <a:lnTo>
                    <a:pt x="6640" y="1244"/>
                  </a:lnTo>
                  <a:lnTo>
                    <a:pt x="6639" y="1232"/>
                  </a:lnTo>
                  <a:lnTo>
                    <a:pt x="6641" y="1220"/>
                  </a:lnTo>
                  <a:lnTo>
                    <a:pt x="6642" y="1215"/>
                  </a:lnTo>
                  <a:lnTo>
                    <a:pt x="6645" y="1210"/>
                  </a:lnTo>
                  <a:lnTo>
                    <a:pt x="6647" y="1207"/>
                  </a:lnTo>
                  <a:lnTo>
                    <a:pt x="6651" y="1203"/>
                  </a:lnTo>
                  <a:lnTo>
                    <a:pt x="6660" y="1194"/>
                  </a:lnTo>
                  <a:lnTo>
                    <a:pt x="6672" y="1181"/>
                  </a:lnTo>
                  <a:lnTo>
                    <a:pt x="6678" y="1174"/>
                  </a:lnTo>
                  <a:lnTo>
                    <a:pt x="6683" y="1166"/>
                  </a:lnTo>
                  <a:lnTo>
                    <a:pt x="6686" y="1159"/>
                  </a:lnTo>
                  <a:lnTo>
                    <a:pt x="6689" y="1152"/>
                  </a:lnTo>
                  <a:lnTo>
                    <a:pt x="6691" y="1134"/>
                  </a:lnTo>
                  <a:lnTo>
                    <a:pt x="6694" y="1111"/>
                  </a:lnTo>
                  <a:lnTo>
                    <a:pt x="6696" y="1087"/>
                  </a:lnTo>
                  <a:lnTo>
                    <a:pt x="6701" y="1070"/>
                  </a:lnTo>
                  <a:lnTo>
                    <a:pt x="6703" y="1064"/>
                  </a:lnTo>
                  <a:lnTo>
                    <a:pt x="6707" y="1059"/>
                  </a:lnTo>
                  <a:lnTo>
                    <a:pt x="6711" y="1054"/>
                  </a:lnTo>
                  <a:lnTo>
                    <a:pt x="6716" y="1049"/>
                  </a:lnTo>
                  <a:lnTo>
                    <a:pt x="6726" y="1040"/>
                  </a:lnTo>
                  <a:lnTo>
                    <a:pt x="6734" y="1033"/>
                  </a:lnTo>
                  <a:lnTo>
                    <a:pt x="6740" y="1026"/>
                  </a:lnTo>
                  <a:lnTo>
                    <a:pt x="6746" y="1014"/>
                  </a:lnTo>
                  <a:lnTo>
                    <a:pt x="6749" y="1008"/>
                  </a:lnTo>
                  <a:lnTo>
                    <a:pt x="6752" y="1001"/>
                  </a:lnTo>
                  <a:lnTo>
                    <a:pt x="6754" y="994"/>
                  </a:lnTo>
                  <a:lnTo>
                    <a:pt x="6755" y="988"/>
                  </a:lnTo>
                  <a:lnTo>
                    <a:pt x="6755" y="976"/>
                  </a:lnTo>
                  <a:lnTo>
                    <a:pt x="6755" y="967"/>
                  </a:lnTo>
                  <a:lnTo>
                    <a:pt x="6754" y="958"/>
                  </a:lnTo>
                  <a:lnTo>
                    <a:pt x="6754" y="951"/>
                  </a:lnTo>
                  <a:lnTo>
                    <a:pt x="6754" y="945"/>
                  </a:lnTo>
                  <a:lnTo>
                    <a:pt x="6755" y="938"/>
                  </a:lnTo>
                  <a:lnTo>
                    <a:pt x="6760" y="929"/>
                  </a:lnTo>
                  <a:lnTo>
                    <a:pt x="6768" y="918"/>
                  </a:lnTo>
                  <a:lnTo>
                    <a:pt x="6778" y="907"/>
                  </a:lnTo>
                  <a:lnTo>
                    <a:pt x="6785" y="899"/>
                  </a:lnTo>
                  <a:lnTo>
                    <a:pt x="6789" y="894"/>
                  </a:lnTo>
                  <a:lnTo>
                    <a:pt x="6791" y="891"/>
                  </a:lnTo>
                  <a:lnTo>
                    <a:pt x="6792" y="887"/>
                  </a:lnTo>
                  <a:lnTo>
                    <a:pt x="6792" y="884"/>
                  </a:lnTo>
                  <a:lnTo>
                    <a:pt x="6792" y="876"/>
                  </a:lnTo>
                  <a:lnTo>
                    <a:pt x="6793" y="867"/>
                  </a:lnTo>
                  <a:lnTo>
                    <a:pt x="6797" y="857"/>
                  </a:lnTo>
                  <a:lnTo>
                    <a:pt x="6802" y="847"/>
                  </a:lnTo>
                  <a:lnTo>
                    <a:pt x="6806" y="836"/>
                  </a:lnTo>
                  <a:lnTo>
                    <a:pt x="6810" y="825"/>
                  </a:lnTo>
                  <a:lnTo>
                    <a:pt x="6814" y="813"/>
                  </a:lnTo>
                  <a:lnTo>
                    <a:pt x="6816" y="800"/>
                  </a:lnTo>
                  <a:lnTo>
                    <a:pt x="6818" y="786"/>
                  </a:lnTo>
                  <a:lnTo>
                    <a:pt x="6821" y="769"/>
                  </a:lnTo>
                  <a:lnTo>
                    <a:pt x="6823" y="755"/>
                  </a:lnTo>
                  <a:lnTo>
                    <a:pt x="6824" y="745"/>
                  </a:lnTo>
                  <a:lnTo>
                    <a:pt x="6824" y="741"/>
                  </a:lnTo>
                  <a:lnTo>
                    <a:pt x="6825" y="736"/>
                  </a:lnTo>
                  <a:lnTo>
                    <a:pt x="6828" y="733"/>
                  </a:lnTo>
                  <a:lnTo>
                    <a:pt x="6830" y="729"/>
                  </a:lnTo>
                  <a:lnTo>
                    <a:pt x="6839" y="723"/>
                  </a:lnTo>
                  <a:lnTo>
                    <a:pt x="6847" y="717"/>
                  </a:lnTo>
                  <a:lnTo>
                    <a:pt x="6856" y="709"/>
                  </a:lnTo>
                  <a:lnTo>
                    <a:pt x="6865" y="699"/>
                  </a:lnTo>
                  <a:lnTo>
                    <a:pt x="6872" y="690"/>
                  </a:lnTo>
                  <a:lnTo>
                    <a:pt x="6878" y="682"/>
                  </a:lnTo>
                  <a:lnTo>
                    <a:pt x="6885" y="673"/>
                  </a:lnTo>
                  <a:lnTo>
                    <a:pt x="6892" y="666"/>
                  </a:lnTo>
                  <a:lnTo>
                    <a:pt x="6899" y="660"/>
                  </a:lnTo>
                  <a:lnTo>
                    <a:pt x="6905" y="657"/>
                  </a:lnTo>
                  <a:lnTo>
                    <a:pt x="6910" y="654"/>
                  </a:lnTo>
                  <a:lnTo>
                    <a:pt x="6915" y="651"/>
                  </a:lnTo>
                  <a:lnTo>
                    <a:pt x="6921" y="645"/>
                  </a:lnTo>
                  <a:lnTo>
                    <a:pt x="6925" y="638"/>
                  </a:lnTo>
                  <a:lnTo>
                    <a:pt x="6929" y="632"/>
                  </a:lnTo>
                  <a:lnTo>
                    <a:pt x="6934" y="626"/>
                  </a:lnTo>
                  <a:lnTo>
                    <a:pt x="6940" y="622"/>
                  </a:lnTo>
                  <a:lnTo>
                    <a:pt x="6944" y="621"/>
                  </a:lnTo>
                  <a:lnTo>
                    <a:pt x="6953" y="617"/>
                  </a:lnTo>
                  <a:lnTo>
                    <a:pt x="6961" y="611"/>
                  </a:lnTo>
                  <a:lnTo>
                    <a:pt x="6971" y="603"/>
                  </a:lnTo>
                  <a:lnTo>
                    <a:pt x="6976" y="596"/>
                  </a:lnTo>
                  <a:lnTo>
                    <a:pt x="6978" y="591"/>
                  </a:lnTo>
                  <a:lnTo>
                    <a:pt x="6979" y="588"/>
                  </a:lnTo>
                  <a:lnTo>
                    <a:pt x="6979" y="583"/>
                  </a:lnTo>
                  <a:lnTo>
                    <a:pt x="6979" y="579"/>
                  </a:lnTo>
                  <a:lnTo>
                    <a:pt x="6978" y="572"/>
                  </a:lnTo>
                  <a:lnTo>
                    <a:pt x="6975" y="565"/>
                  </a:lnTo>
                  <a:lnTo>
                    <a:pt x="6974" y="560"/>
                  </a:lnTo>
                  <a:lnTo>
                    <a:pt x="6974" y="556"/>
                  </a:lnTo>
                  <a:lnTo>
                    <a:pt x="6976" y="550"/>
                  </a:lnTo>
                  <a:lnTo>
                    <a:pt x="6981" y="542"/>
                  </a:lnTo>
                  <a:lnTo>
                    <a:pt x="6986" y="534"/>
                  </a:lnTo>
                  <a:lnTo>
                    <a:pt x="6990" y="526"/>
                  </a:lnTo>
                  <a:lnTo>
                    <a:pt x="6991" y="516"/>
                  </a:lnTo>
                  <a:lnTo>
                    <a:pt x="6991" y="504"/>
                  </a:lnTo>
                  <a:lnTo>
                    <a:pt x="6991" y="497"/>
                  </a:lnTo>
                  <a:lnTo>
                    <a:pt x="6990" y="491"/>
                  </a:lnTo>
                  <a:lnTo>
                    <a:pt x="6987" y="487"/>
                  </a:lnTo>
                  <a:lnTo>
                    <a:pt x="6985" y="482"/>
                  </a:lnTo>
                  <a:lnTo>
                    <a:pt x="6982" y="477"/>
                  </a:lnTo>
                  <a:lnTo>
                    <a:pt x="6979" y="474"/>
                  </a:lnTo>
                  <a:lnTo>
                    <a:pt x="6975" y="471"/>
                  </a:lnTo>
                  <a:lnTo>
                    <a:pt x="6972" y="469"/>
                  </a:lnTo>
                  <a:lnTo>
                    <a:pt x="6962" y="464"/>
                  </a:lnTo>
                  <a:lnTo>
                    <a:pt x="6953" y="457"/>
                  </a:lnTo>
                  <a:lnTo>
                    <a:pt x="6949" y="453"/>
                  </a:lnTo>
                  <a:lnTo>
                    <a:pt x="6946" y="449"/>
                  </a:lnTo>
                  <a:lnTo>
                    <a:pt x="6943" y="444"/>
                  </a:lnTo>
                  <a:lnTo>
                    <a:pt x="6942" y="439"/>
                  </a:lnTo>
                  <a:lnTo>
                    <a:pt x="6943" y="428"/>
                  </a:lnTo>
                  <a:lnTo>
                    <a:pt x="6948" y="419"/>
                  </a:lnTo>
                  <a:lnTo>
                    <a:pt x="6952" y="409"/>
                  </a:lnTo>
                  <a:lnTo>
                    <a:pt x="6954" y="402"/>
                  </a:lnTo>
                  <a:lnTo>
                    <a:pt x="6954" y="393"/>
                  </a:lnTo>
                  <a:lnTo>
                    <a:pt x="6955" y="381"/>
                  </a:lnTo>
                  <a:lnTo>
                    <a:pt x="6955" y="370"/>
                  </a:lnTo>
                  <a:lnTo>
                    <a:pt x="6954" y="363"/>
                  </a:lnTo>
                  <a:lnTo>
                    <a:pt x="6952" y="358"/>
                  </a:lnTo>
                  <a:lnTo>
                    <a:pt x="6946" y="353"/>
                  </a:lnTo>
                  <a:lnTo>
                    <a:pt x="6937" y="349"/>
                  </a:lnTo>
                  <a:lnTo>
                    <a:pt x="6929" y="344"/>
                  </a:lnTo>
                  <a:lnTo>
                    <a:pt x="6919" y="339"/>
                  </a:lnTo>
                  <a:lnTo>
                    <a:pt x="6910" y="334"/>
                  </a:lnTo>
                  <a:lnTo>
                    <a:pt x="6899" y="331"/>
                  </a:lnTo>
                  <a:lnTo>
                    <a:pt x="6888" y="327"/>
                  </a:lnTo>
                  <a:lnTo>
                    <a:pt x="6883" y="327"/>
                  </a:lnTo>
                  <a:lnTo>
                    <a:pt x="6877" y="326"/>
                  </a:lnTo>
                  <a:lnTo>
                    <a:pt x="6871" y="327"/>
                  </a:lnTo>
                  <a:lnTo>
                    <a:pt x="6865" y="329"/>
                  </a:lnTo>
                  <a:lnTo>
                    <a:pt x="6854" y="332"/>
                  </a:lnTo>
                  <a:lnTo>
                    <a:pt x="6842" y="337"/>
                  </a:lnTo>
                  <a:lnTo>
                    <a:pt x="6833" y="344"/>
                  </a:lnTo>
                  <a:lnTo>
                    <a:pt x="6822" y="351"/>
                  </a:lnTo>
                  <a:lnTo>
                    <a:pt x="6812" y="357"/>
                  </a:lnTo>
                  <a:lnTo>
                    <a:pt x="6801" y="362"/>
                  </a:lnTo>
                  <a:lnTo>
                    <a:pt x="6795" y="363"/>
                  </a:lnTo>
                  <a:lnTo>
                    <a:pt x="6789" y="363"/>
                  </a:lnTo>
                  <a:lnTo>
                    <a:pt x="6783" y="363"/>
                  </a:lnTo>
                  <a:lnTo>
                    <a:pt x="6777" y="362"/>
                  </a:lnTo>
                  <a:lnTo>
                    <a:pt x="6772" y="359"/>
                  </a:lnTo>
                  <a:lnTo>
                    <a:pt x="6768" y="357"/>
                  </a:lnTo>
                  <a:lnTo>
                    <a:pt x="6766" y="353"/>
                  </a:lnTo>
                  <a:lnTo>
                    <a:pt x="6766" y="349"/>
                  </a:lnTo>
                  <a:lnTo>
                    <a:pt x="6767" y="337"/>
                  </a:lnTo>
                  <a:lnTo>
                    <a:pt x="6770" y="324"/>
                  </a:lnTo>
                  <a:lnTo>
                    <a:pt x="6770" y="318"/>
                  </a:lnTo>
                  <a:lnTo>
                    <a:pt x="6770" y="312"/>
                  </a:lnTo>
                  <a:lnTo>
                    <a:pt x="6768" y="307"/>
                  </a:lnTo>
                  <a:lnTo>
                    <a:pt x="6766" y="304"/>
                  </a:lnTo>
                  <a:lnTo>
                    <a:pt x="6762" y="301"/>
                  </a:lnTo>
                  <a:lnTo>
                    <a:pt x="6760" y="298"/>
                  </a:lnTo>
                  <a:lnTo>
                    <a:pt x="6758" y="294"/>
                  </a:lnTo>
                  <a:lnTo>
                    <a:pt x="6758" y="289"/>
                  </a:lnTo>
                  <a:lnTo>
                    <a:pt x="6758" y="286"/>
                  </a:lnTo>
                  <a:lnTo>
                    <a:pt x="6760" y="281"/>
                  </a:lnTo>
                  <a:lnTo>
                    <a:pt x="6762" y="277"/>
                  </a:lnTo>
                  <a:lnTo>
                    <a:pt x="6766" y="274"/>
                  </a:lnTo>
                  <a:lnTo>
                    <a:pt x="6779" y="268"/>
                  </a:lnTo>
                  <a:lnTo>
                    <a:pt x="6793" y="262"/>
                  </a:lnTo>
                  <a:lnTo>
                    <a:pt x="6802" y="258"/>
                  </a:lnTo>
                  <a:lnTo>
                    <a:pt x="6809" y="255"/>
                  </a:lnTo>
                  <a:lnTo>
                    <a:pt x="6816" y="250"/>
                  </a:lnTo>
                  <a:lnTo>
                    <a:pt x="6822" y="245"/>
                  </a:lnTo>
                  <a:lnTo>
                    <a:pt x="6831" y="233"/>
                  </a:lnTo>
                  <a:lnTo>
                    <a:pt x="6841" y="222"/>
                  </a:lnTo>
                  <a:lnTo>
                    <a:pt x="6847" y="211"/>
                  </a:lnTo>
                  <a:lnTo>
                    <a:pt x="6852" y="201"/>
                  </a:lnTo>
                  <a:lnTo>
                    <a:pt x="6855" y="192"/>
                  </a:lnTo>
                  <a:lnTo>
                    <a:pt x="6861" y="180"/>
                  </a:lnTo>
                  <a:lnTo>
                    <a:pt x="6868" y="168"/>
                  </a:lnTo>
                  <a:lnTo>
                    <a:pt x="6878" y="156"/>
                  </a:lnTo>
                  <a:lnTo>
                    <a:pt x="6890" y="145"/>
                  </a:lnTo>
                  <a:lnTo>
                    <a:pt x="6899" y="138"/>
                  </a:lnTo>
                  <a:lnTo>
                    <a:pt x="6903" y="135"/>
                  </a:lnTo>
                  <a:lnTo>
                    <a:pt x="6906" y="131"/>
                  </a:lnTo>
                  <a:lnTo>
                    <a:pt x="6909" y="128"/>
                  </a:lnTo>
                  <a:lnTo>
                    <a:pt x="6911" y="123"/>
                  </a:lnTo>
                  <a:lnTo>
                    <a:pt x="6916" y="113"/>
                  </a:lnTo>
                  <a:lnTo>
                    <a:pt x="6922" y="101"/>
                  </a:lnTo>
                  <a:lnTo>
                    <a:pt x="6930" y="90"/>
                  </a:lnTo>
                  <a:lnTo>
                    <a:pt x="6938" y="78"/>
                  </a:lnTo>
                  <a:lnTo>
                    <a:pt x="6946" y="65"/>
                  </a:lnTo>
                  <a:lnTo>
                    <a:pt x="6953" y="52"/>
                  </a:lnTo>
                  <a:lnTo>
                    <a:pt x="6957" y="46"/>
                  </a:lnTo>
                  <a:lnTo>
                    <a:pt x="6962" y="41"/>
                  </a:lnTo>
                  <a:lnTo>
                    <a:pt x="6969" y="37"/>
                  </a:lnTo>
                  <a:lnTo>
                    <a:pt x="6976" y="36"/>
                  </a:lnTo>
                  <a:lnTo>
                    <a:pt x="6993" y="35"/>
                  </a:lnTo>
                  <a:lnTo>
                    <a:pt x="7006" y="35"/>
                  </a:lnTo>
                  <a:lnTo>
                    <a:pt x="7019" y="35"/>
                  </a:lnTo>
                  <a:lnTo>
                    <a:pt x="7032" y="35"/>
                  </a:lnTo>
                  <a:lnTo>
                    <a:pt x="7048" y="34"/>
                  </a:lnTo>
                  <a:lnTo>
                    <a:pt x="7062" y="31"/>
                  </a:lnTo>
                  <a:lnTo>
                    <a:pt x="7076" y="29"/>
                  </a:lnTo>
                  <a:lnTo>
                    <a:pt x="7086" y="25"/>
                  </a:lnTo>
                  <a:lnTo>
                    <a:pt x="7097" y="18"/>
                  </a:lnTo>
                  <a:lnTo>
                    <a:pt x="7110" y="8"/>
                  </a:lnTo>
                  <a:lnTo>
                    <a:pt x="7116" y="4"/>
                  </a:lnTo>
                  <a:lnTo>
                    <a:pt x="7119" y="2"/>
                  </a:lnTo>
                  <a:lnTo>
                    <a:pt x="7123" y="0"/>
                  </a:lnTo>
                  <a:lnTo>
                    <a:pt x="7125" y="2"/>
                  </a:lnTo>
                  <a:lnTo>
                    <a:pt x="7129" y="6"/>
                  </a:lnTo>
                  <a:lnTo>
                    <a:pt x="7135" y="14"/>
                  </a:lnTo>
                  <a:lnTo>
                    <a:pt x="7144" y="19"/>
                  </a:lnTo>
                  <a:lnTo>
                    <a:pt x="7154" y="24"/>
                  </a:lnTo>
                  <a:lnTo>
                    <a:pt x="7162" y="29"/>
                  </a:lnTo>
                  <a:lnTo>
                    <a:pt x="7170" y="36"/>
                  </a:lnTo>
                  <a:lnTo>
                    <a:pt x="7174" y="41"/>
                  </a:lnTo>
                  <a:lnTo>
                    <a:pt x="7177" y="46"/>
                  </a:lnTo>
                  <a:lnTo>
                    <a:pt x="7180" y="50"/>
                  </a:lnTo>
                  <a:lnTo>
                    <a:pt x="7181" y="56"/>
                  </a:lnTo>
                  <a:lnTo>
                    <a:pt x="7181" y="62"/>
                  </a:lnTo>
                  <a:lnTo>
                    <a:pt x="7182" y="66"/>
                  </a:lnTo>
                  <a:lnTo>
                    <a:pt x="7184" y="69"/>
                  </a:lnTo>
                  <a:lnTo>
                    <a:pt x="7187" y="72"/>
                  </a:lnTo>
                  <a:lnTo>
                    <a:pt x="7192" y="75"/>
                  </a:lnTo>
                  <a:lnTo>
                    <a:pt x="7199" y="77"/>
                  </a:lnTo>
                  <a:lnTo>
                    <a:pt x="7206" y="78"/>
                  </a:lnTo>
                  <a:lnTo>
                    <a:pt x="7214" y="81"/>
                  </a:lnTo>
                  <a:lnTo>
                    <a:pt x="7218" y="84"/>
                  </a:lnTo>
                  <a:lnTo>
                    <a:pt x="7221" y="87"/>
                  </a:lnTo>
                  <a:lnTo>
                    <a:pt x="7224" y="92"/>
                  </a:lnTo>
                  <a:lnTo>
                    <a:pt x="7226" y="98"/>
                  </a:lnTo>
                  <a:lnTo>
                    <a:pt x="7227" y="109"/>
                  </a:lnTo>
                  <a:lnTo>
                    <a:pt x="7226" y="116"/>
                  </a:lnTo>
                  <a:lnTo>
                    <a:pt x="7225" y="119"/>
                  </a:lnTo>
                  <a:lnTo>
                    <a:pt x="7223" y="122"/>
                  </a:lnTo>
                  <a:lnTo>
                    <a:pt x="7220" y="124"/>
                  </a:lnTo>
                  <a:lnTo>
                    <a:pt x="7215" y="125"/>
                  </a:lnTo>
                  <a:lnTo>
                    <a:pt x="7212" y="129"/>
                  </a:lnTo>
                  <a:lnTo>
                    <a:pt x="7208" y="132"/>
                  </a:lnTo>
                  <a:lnTo>
                    <a:pt x="7205" y="137"/>
                  </a:lnTo>
                  <a:lnTo>
                    <a:pt x="7202" y="143"/>
                  </a:lnTo>
                  <a:lnTo>
                    <a:pt x="7200" y="156"/>
                  </a:lnTo>
                  <a:lnTo>
                    <a:pt x="7200" y="168"/>
                  </a:lnTo>
                  <a:lnTo>
                    <a:pt x="7199" y="180"/>
                  </a:lnTo>
                  <a:lnTo>
                    <a:pt x="7196" y="193"/>
                  </a:lnTo>
                  <a:lnTo>
                    <a:pt x="7192" y="207"/>
                  </a:lnTo>
                  <a:lnTo>
                    <a:pt x="7182" y="226"/>
                  </a:lnTo>
                  <a:lnTo>
                    <a:pt x="7176" y="237"/>
                  </a:lnTo>
                  <a:lnTo>
                    <a:pt x="7170" y="246"/>
                  </a:lnTo>
                  <a:lnTo>
                    <a:pt x="7163" y="256"/>
                  </a:lnTo>
                  <a:lnTo>
                    <a:pt x="7155" y="266"/>
                  </a:lnTo>
                  <a:lnTo>
                    <a:pt x="7139" y="283"/>
                  </a:lnTo>
                  <a:lnTo>
                    <a:pt x="7125" y="300"/>
                  </a:lnTo>
                  <a:lnTo>
                    <a:pt x="7112" y="313"/>
                  </a:lnTo>
                  <a:lnTo>
                    <a:pt x="7102" y="324"/>
                  </a:lnTo>
                  <a:lnTo>
                    <a:pt x="7099" y="327"/>
                  </a:lnTo>
                  <a:lnTo>
                    <a:pt x="7097" y="332"/>
                  </a:lnTo>
                  <a:lnTo>
                    <a:pt x="7094" y="336"/>
                  </a:lnTo>
                  <a:lnTo>
                    <a:pt x="7094" y="339"/>
                  </a:lnTo>
                  <a:lnTo>
                    <a:pt x="7095" y="343"/>
                  </a:lnTo>
                  <a:lnTo>
                    <a:pt x="7097" y="345"/>
                  </a:lnTo>
                  <a:lnTo>
                    <a:pt x="7098" y="346"/>
                  </a:lnTo>
                  <a:lnTo>
                    <a:pt x="7100" y="346"/>
                  </a:lnTo>
                  <a:lnTo>
                    <a:pt x="7108" y="346"/>
                  </a:lnTo>
                  <a:lnTo>
                    <a:pt x="7123" y="345"/>
                  </a:lnTo>
                  <a:lnTo>
                    <a:pt x="7131" y="344"/>
                  </a:lnTo>
                  <a:lnTo>
                    <a:pt x="7137" y="345"/>
                  </a:lnTo>
                  <a:lnTo>
                    <a:pt x="7143" y="346"/>
                  </a:lnTo>
                  <a:lnTo>
                    <a:pt x="7146" y="349"/>
                  </a:lnTo>
                  <a:lnTo>
                    <a:pt x="7155" y="355"/>
                  </a:lnTo>
                  <a:lnTo>
                    <a:pt x="7163" y="362"/>
                  </a:lnTo>
                  <a:lnTo>
                    <a:pt x="7173" y="368"/>
                  </a:lnTo>
                  <a:lnTo>
                    <a:pt x="7184" y="371"/>
                  </a:lnTo>
                  <a:lnTo>
                    <a:pt x="7199" y="375"/>
                  </a:lnTo>
                  <a:lnTo>
                    <a:pt x="7218" y="378"/>
                  </a:lnTo>
                  <a:lnTo>
                    <a:pt x="7227" y="381"/>
                  </a:lnTo>
                  <a:lnTo>
                    <a:pt x="7233" y="384"/>
                  </a:lnTo>
                  <a:lnTo>
                    <a:pt x="7238" y="388"/>
                  </a:lnTo>
                  <a:lnTo>
                    <a:pt x="7243" y="392"/>
                  </a:lnTo>
                  <a:lnTo>
                    <a:pt x="7247" y="402"/>
                  </a:lnTo>
                  <a:lnTo>
                    <a:pt x="7253" y="413"/>
                  </a:lnTo>
                  <a:lnTo>
                    <a:pt x="7262" y="422"/>
                  </a:lnTo>
                  <a:lnTo>
                    <a:pt x="7271" y="431"/>
                  </a:lnTo>
                  <a:lnTo>
                    <a:pt x="7276" y="433"/>
                  </a:lnTo>
                  <a:lnTo>
                    <a:pt x="7280" y="435"/>
                  </a:lnTo>
                  <a:lnTo>
                    <a:pt x="7284" y="437"/>
                  </a:lnTo>
                  <a:lnTo>
                    <a:pt x="7288" y="438"/>
                  </a:lnTo>
                  <a:lnTo>
                    <a:pt x="7296" y="437"/>
                  </a:lnTo>
                  <a:lnTo>
                    <a:pt x="7306" y="435"/>
                  </a:lnTo>
                  <a:lnTo>
                    <a:pt x="7311" y="433"/>
                  </a:lnTo>
                  <a:lnTo>
                    <a:pt x="7314" y="431"/>
                  </a:lnTo>
                  <a:lnTo>
                    <a:pt x="7318" y="428"/>
                  </a:lnTo>
                  <a:lnTo>
                    <a:pt x="7321" y="424"/>
                  </a:lnTo>
                  <a:lnTo>
                    <a:pt x="7328" y="411"/>
                  </a:lnTo>
                  <a:lnTo>
                    <a:pt x="7337" y="394"/>
                  </a:lnTo>
                  <a:lnTo>
                    <a:pt x="7346" y="376"/>
                  </a:lnTo>
                  <a:lnTo>
                    <a:pt x="7352" y="362"/>
                  </a:lnTo>
                  <a:lnTo>
                    <a:pt x="7358" y="348"/>
                  </a:lnTo>
                  <a:lnTo>
                    <a:pt x="7366" y="329"/>
                  </a:lnTo>
                  <a:lnTo>
                    <a:pt x="7370" y="320"/>
                  </a:lnTo>
                  <a:lnTo>
                    <a:pt x="7374" y="313"/>
                  </a:lnTo>
                  <a:lnTo>
                    <a:pt x="7377" y="308"/>
                  </a:lnTo>
                  <a:lnTo>
                    <a:pt x="7379" y="307"/>
                  </a:lnTo>
                  <a:lnTo>
                    <a:pt x="7387" y="313"/>
                  </a:lnTo>
                  <a:lnTo>
                    <a:pt x="7395" y="324"/>
                  </a:lnTo>
                  <a:lnTo>
                    <a:pt x="7402" y="336"/>
                  </a:lnTo>
                  <a:lnTo>
                    <a:pt x="7407" y="349"/>
                  </a:lnTo>
                  <a:lnTo>
                    <a:pt x="7409" y="358"/>
                  </a:lnTo>
                  <a:lnTo>
                    <a:pt x="7413" y="364"/>
                  </a:lnTo>
                  <a:lnTo>
                    <a:pt x="7416" y="368"/>
                  </a:lnTo>
                  <a:lnTo>
                    <a:pt x="7423" y="370"/>
                  </a:lnTo>
                  <a:lnTo>
                    <a:pt x="7427" y="371"/>
                  </a:lnTo>
                  <a:lnTo>
                    <a:pt x="7429" y="374"/>
                  </a:lnTo>
                  <a:lnTo>
                    <a:pt x="7432" y="376"/>
                  </a:lnTo>
                  <a:lnTo>
                    <a:pt x="7434" y="378"/>
                  </a:lnTo>
                  <a:lnTo>
                    <a:pt x="7437" y="386"/>
                  </a:lnTo>
                  <a:lnTo>
                    <a:pt x="7438" y="394"/>
                  </a:lnTo>
                  <a:lnTo>
                    <a:pt x="7439" y="397"/>
                  </a:lnTo>
                  <a:lnTo>
                    <a:pt x="7441" y="401"/>
                  </a:lnTo>
                  <a:lnTo>
                    <a:pt x="7445" y="403"/>
                  </a:lnTo>
                  <a:lnTo>
                    <a:pt x="7450" y="405"/>
                  </a:lnTo>
                  <a:lnTo>
                    <a:pt x="7460" y="406"/>
                  </a:lnTo>
                  <a:lnTo>
                    <a:pt x="7471" y="406"/>
                  </a:lnTo>
                  <a:lnTo>
                    <a:pt x="7484" y="405"/>
                  </a:lnTo>
                  <a:lnTo>
                    <a:pt x="7502" y="401"/>
                  </a:lnTo>
                  <a:lnTo>
                    <a:pt x="7519" y="397"/>
                  </a:lnTo>
                  <a:lnTo>
                    <a:pt x="7529" y="396"/>
                  </a:lnTo>
                  <a:lnTo>
                    <a:pt x="7532" y="396"/>
                  </a:lnTo>
                  <a:lnTo>
                    <a:pt x="7533" y="399"/>
                  </a:lnTo>
                  <a:lnTo>
                    <a:pt x="7533" y="403"/>
                  </a:lnTo>
                  <a:lnTo>
                    <a:pt x="7533" y="408"/>
                  </a:lnTo>
                  <a:lnTo>
                    <a:pt x="7530" y="419"/>
                  </a:lnTo>
                  <a:lnTo>
                    <a:pt x="7526" y="430"/>
                  </a:lnTo>
                  <a:lnTo>
                    <a:pt x="7515" y="446"/>
                  </a:lnTo>
                  <a:lnTo>
                    <a:pt x="7505" y="462"/>
                  </a:lnTo>
                  <a:lnTo>
                    <a:pt x="7504" y="466"/>
                  </a:lnTo>
                  <a:lnTo>
                    <a:pt x="7504" y="471"/>
                  </a:lnTo>
                  <a:lnTo>
                    <a:pt x="7505" y="475"/>
                  </a:lnTo>
                  <a:lnTo>
                    <a:pt x="7507" y="479"/>
                  </a:lnTo>
                  <a:lnTo>
                    <a:pt x="7509" y="484"/>
                  </a:lnTo>
                  <a:lnTo>
                    <a:pt x="7513" y="489"/>
                  </a:lnTo>
                  <a:lnTo>
                    <a:pt x="7516" y="494"/>
                  </a:lnTo>
                  <a:lnTo>
                    <a:pt x="7521" y="498"/>
                  </a:lnTo>
                  <a:lnTo>
                    <a:pt x="7526" y="503"/>
                  </a:lnTo>
                  <a:lnTo>
                    <a:pt x="7529" y="508"/>
                  </a:lnTo>
                  <a:lnTo>
                    <a:pt x="7532" y="514"/>
                  </a:lnTo>
                  <a:lnTo>
                    <a:pt x="7534" y="520"/>
                  </a:lnTo>
                  <a:lnTo>
                    <a:pt x="7536" y="532"/>
                  </a:lnTo>
                  <a:lnTo>
                    <a:pt x="7536" y="545"/>
                  </a:lnTo>
                  <a:lnTo>
                    <a:pt x="7536" y="551"/>
                  </a:lnTo>
                  <a:lnTo>
                    <a:pt x="7536" y="556"/>
                  </a:lnTo>
                  <a:lnTo>
                    <a:pt x="7538" y="559"/>
                  </a:lnTo>
                  <a:lnTo>
                    <a:pt x="7540" y="563"/>
                  </a:lnTo>
                  <a:lnTo>
                    <a:pt x="7545" y="570"/>
                  </a:lnTo>
                  <a:lnTo>
                    <a:pt x="7552" y="576"/>
                  </a:lnTo>
                  <a:lnTo>
                    <a:pt x="7555" y="580"/>
                  </a:lnTo>
                  <a:lnTo>
                    <a:pt x="7558" y="585"/>
                  </a:lnTo>
                  <a:lnTo>
                    <a:pt x="7560" y="591"/>
                  </a:lnTo>
                  <a:lnTo>
                    <a:pt x="7561" y="598"/>
                  </a:lnTo>
                  <a:lnTo>
                    <a:pt x="7564" y="610"/>
                  </a:lnTo>
                  <a:lnTo>
                    <a:pt x="7568" y="621"/>
                  </a:lnTo>
                  <a:lnTo>
                    <a:pt x="7573" y="632"/>
                  </a:lnTo>
                  <a:lnTo>
                    <a:pt x="7582" y="645"/>
                  </a:lnTo>
                  <a:lnTo>
                    <a:pt x="7589" y="658"/>
                  </a:lnTo>
                  <a:lnTo>
                    <a:pt x="7595" y="671"/>
                  </a:lnTo>
                  <a:lnTo>
                    <a:pt x="7597" y="676"/>
                  </a:lnTo>
                  <a:lnTo>
                    <a:pt x="7599" y="680"/>
                  </a:lnTo>
                  <a:lnTo>
                    <a:pt x="7602" y="683"/>
                  </a:lnTo>
                  <a:lnTo>
                    <a:pt x="7604" y="686"/>
                  </a:lnTo>
                  <a:lnTo>
                    <a:pt x="7611" y="690"/>
                  </a:lnTo>
                  <a:lnTo>
                    <a:pt x="7617" y="692"/>
                  </a:lnTo>
                  <a:lnTo>
                    <a:pt x="7620" y="695"/>
                  </a:lnTo>
                  <a:lnTo>
                    <a:pt x="7621" y="698"/>
                  </a:lnTo>
                  <a:lnTo>
                    <a:pt x="7621" y="703"/>
                  </a:lnTo>
                  <a:lnTo>
                    <a:pt x="7620" y="709"/>
                  </a:lnTo>
                  <a:lnTo>
                    <a:pt x="7617" y="722"/>
                  </a:lnTo>
                  <a:lnTo>
                    <a:pt x="7614" y="736"/>
                  </a:lnTo>
                  <a:lnTo>
                    <a:pt x="7614" y="742"/>
                  </a:lnTo>
                  <a:lnTo>
                    <a:pt x="7615" y="747"/>
                  </a:lnTo>
                  <a:lnTo>
                    <a:pt x="7616" y="750"/>
                  </a:lnTo>
                  <a:lnTo>
                    <a:pt x="7617" y="754"/>
                  </a:lnTo>
                  <a:lnTo>
                    <a:pt x="7623" y="759"/>
                  </a:lnTo>
                  <a:lnTo>
                    <a:pt x="7630" y="762"/>
                  </a:lnTo>
                  <a:lnTo>
                    <a:pt x="7637" y="766"/>
                  </a:lnTo>
                  <a:lnTo>
                    <a:pt x="7643" y="771"/>
                  </a:lnTo>
                  <a:lnTo>
                    <a:pt x="7648" y="777"/>
                  </a:lnTo>
                  <a:lnTo>
                    <a:pt x="7652" y="783"/>
                  </a:lnTo>
                  <a:lnTo>
                    <a:pt x="7655" y="790"/>
                  </a:lnTo>
                  <a:lnTo>
                    <a:pt x="7660" y="796"/>
                  </a:lnTo>
                  <a:lnTo>
                    <a:pt x="7662" y="797"/>
                  </a:lnTo>
                  <a:lnTo>
                    <a:pt x="7666" y="799"/>
                  </a:lnTo>
                  <a:lnTo>
                    <a:pt x="7671" y="799"/>
                  </a:lnTo>
                  <a:lnTo>
                    <a:pt x="7678" y="799"/>
                  </a:lnTo>
                  <a:lnTo>
                    <a:pt x="7684" y="798"/>
                  </a:lnTo>
                  <a:lnTo>
                    <a:pt x="7690" y="798"/>
                  </a:lnTo>
                  <a:lnTo>
                    <a:pt x="7694" y="799"/>
                  </a:lnTo>
                  <a:lnTo>
                    <a:pt x="7700" y="800"/>
                  </a:lnTo>
                  <a:lnTo>
                    <a:pt x="7710" y="805"/>
                  </a:lnTo>
                  <a:lnTo>
                    <a:pt x="7721" y="811"/>
                  </a:lnTo>
                  <a:lnTo>
                    <a:pt x="7725" y="815"/>
                  </a:lnTo>
                  <a:lnTo>
                    <a:pt x="7730" y="816"/>
                  </a:lnTo>
                  <a:lnTo>
                    <a:pt x="7735" y="816"/>
                  </a:lnTo>
                  <a:lnTo>
                    <a:pt x="7740" y="816"/>
                  </a:lnTo>
                  <a:lnTo>
                    <a:pt x="7748" y="812"/>
                  </a:lnTo>
                  <a:lnTo>
                    <a:pt x="7755" y="806"/>
                  </a:lnTo>
                  <a:lnTo>
                    <a:pt x="7763" y="799"/>
                  </a:lnTo>
                  <a:lnTo>
                    <a:pt x="7775" y="790"/>
                  </a:lnTo>
                  <a:lnTo>
                    <a:pt x="7787" y="781"/>
                  </a:lnTo>
                  <a:lnTo>
                    <a:pt x="7799" y="773"/>
                  </a:lnTo>
                  <a:lnTo>
                    <a:pt x="7804" y="771"/>
                  </a:lnTo>
                  <a:lnTo>
                    <a:pt x="7806" y="767"/>
                  </a:lnTo>
                  <a:lnTo>
                    <a:pt x="7810" y="765"/>
                  </a:lnTo>
                  <a:lnTo>
                    <a:pt x="7811" y="761"/>
                  </a:lnTo>
                  <a:lnTo>
                    <a:pt x="7813" y="753"/>
                  </a:lnTo>
                  <a:lnTo>
                    <a:pt x="7816" y="743"/>
                  </a:lnTo>
                  <a:lnTo>
                    <a:pt x="7817" y="739"/>
                  </a:lnTo>
                  <a:lnTo>
                    <a:pt x="7818" y="735"/>
                  </a:lnTo>
                  <a:lnTo>
                    <a:pt x="7822" y="731"/>
                  </a:lnTo>
                  <a:lnTo>
                    <a:pt x="7824" y="729"/>
                  </a:lnTo>
                  <a:lnTo>
                    <a:pt x="7828" y="728"/>
                  </a:lnTo>
                  <a:lnTo>
                    <a:pt x="7831" y="728"/>
                  </a:lnTo>
                  <a:lnTo>
                    <a:pt x="7834" y="729"/>
                  </a:lnTo>
                  <a:lnTo>
                    <a:pt x="7837" y="731"/>
                  </a:lnTo>
                  <a:lnTo>
                    <a:pt x="7844" y="736"/>
                  </a:lnTo>
                  <a:lnTo>
                    <a:pt x="7854" y="741"/>
                  </a:lnTo>
                  <a:lnTo>
                    <a:pt x="7866" y="747"/>
                  </a:lnTo>
                  <a:lnTo>
                    <a:pt x="7880" y="753"/>
                  </a:lnTo>
                  <a:lnTo>
                    <a:pt x="7887" y="755"/>
                  </a:lnTo>
                  <a:lnTo>
                    <a:pt x="7894" y="756"/>
                  </a:lnTo>
                  <a:lnTo>
                    <a:pt x="7901" y="758"/>
                  </a:lnTo>
                  <a:lnTo>
                    <a:pt x="7908" y="758"/>
                  </a:lnTo>
                  <a:lnTo>
                    <a:pt x="7914" y="758"/>
                  </a:lnTo>
                  <a:lnTo>
                    <a:pt x="7922" y="756"/>
                  </a:lnTo>
                  <a:lnTo>
                    <a:pt x="7926" y="755"/>
                  </a:lnTo>
                  <a:lnTo>
                    <a:pt x="7931" y="753"/>
                  </a:lnTo>
                  <a:lnTo>
                    <a:pt x="7942" y="747"/>
                  </a:lnTo>
                  <a:lnTo>
                    <a:pt x="7956" y="743"/>
                  </a:lnTo>
                  <a:lnTo>
                    <a:pt x="7963" y="742"/>
                  </a:lnTo>
                  <a:lnTo>
                    <a:pt x="7970" y="742"/>
                  </a:lnTo>
                  <a:lnTo>
                    <a:pt x="7977" y="745"/>
                  </a:lnTo>
                  <a:lnTo>
                    <a:pt x="7983" y="748"/>
                  </a:lnTo>
                  <a:lnTo>
                    <a:pt x="7989" y="752"/>
                  </a:lnTo>
                  <a:lnTo>
                    <a:pt x="7995" y="754"/>
                  </a:lnTo>
                  <a:lnTo>
                    <a:pt x="8000" y="755"/>
                  </a:lnTo>
                  <a:lnTo>
                    <a:pt x="8006" y="756"/>
                  </a:lnTo>
                  <a:lnTo>
                    <a:pt x="8011" y="756"/>
                  </a:lnTo>
                  <a:lnTo>
                    <a:pt x="8014" y="755"/>
                  </a:lnTo>
                  <a:lnTo>
                    <a:pt x="8019" y="754"/>
                  </a:lnTo>
                  <a:lnTo>
                    <a:pt x="8023" y="752"/>
                  </a:lnTo>
                  <a:lnTo>
                    <a:pt x="8026" y="749"/>
                  </a:lnTo>
                  <a:lnTo>
                    <a:pt x="8029" y="746"/>
                  </a:lnTo>
                  <a:lnTo>
                    <a:pt x="8030" y="741"/>
                  </a:lnTo>
                  <a:lnTo>
                    <a:pt x="8031" y="736"/>
                  </a:lnTo>
                  <a:lnTo>
                    <a:pt x="8032" y="725"/>
                  </a:lnTo>
                  <a:lnTo>
                    <a:pt x="8033" y="716"/>
                  </a:lnTo>
                  <a:lnTo>
                    <a:pt x="8034" y="712"/>
                  </a:lnTo>
                  <a:lnTo>
                    <a:pt x="8037" y="709"/>
                  </a:lnTo>
                  <a:lnTo>
                    <a:pt x="8040" y="708"/>
                  </a:lnTo>
                  <a:lnTo>
                    <a:pt x="8043" y="706"/>
                  </a:lnTo>
                  <a:lnTo>
                    <a:pt x="8050" y="708"/>
                  </a:lnTo>
                  <a:lnTo>
                    <a:pt x="8056" y="710"/>
                  </a:lnTo>
                  <a:lnTo>
                    <a:pt x="8064" y="714"/>
                  </a:lnTo>
                  <a:lnTo>
                    <a:pt x="8072" y="717"/>
                  </a:lnTo>
                  <a:lnTo>
                    <a:pt x="8078" y="718"/>
                  </a:lnTo>
                  <a:lnTo>
                    <a:pt x="8083" y="718"/>
                  </a:lnTo>
                  <a:lnTo>
                    <a:pt x="8088" y="717"/>
                  </a:lnTo>
                  <a:lnTo>
                    <a:pt x="8093" y="716"/>
                  </a:lnTo>
                  <a:lnTo>
                    <a:pt x="8106" y="709"/>
                  </a:lnTo>
                  <a:lnTo>
                    <a:pt x="8122" y="698"/>
                  </a:lnTo>
                  <a:lnTo>
                    <a:pt x="8139" y="687"/>
                  </a:lnTo>
                  <a:lnTo>
                    <a:pt x="8150" y="678"/>
                  </a:lnTo>
                  <a:lnTo>
                    <a:pt x="8153" y="676"/>
                  </a:lnTo>
                  <a:lnTo>
                    <a:pt x="8156" y="671"/>
                  </a:lnTo>
                  <a:lnTo>
                    <a:pt x="8158" y="667"/>
                  </a:lnTo>
                  <a:lnTo>
                    <a:pt x="8158" y="663"/>
                  </a:lnTo>
                  <a:lnTo>
                    <a:pt x="8158" y="653"/>
                  </a:lnTo>
                  <a:lnTo>
                    <a:pt x="8156" y="643"/>
                  </a:lnTo>
                  <a:lnTo>
                    <a:pt x="8155" y="639"/>
                  </a:lnTo>
                  <a:lnTo>
                    <a:pt x="8156" y="635"/>
                  </a:lnTo>
                  <a:lnTo>
                    <a:pt x="8158" y="632"/>
                  </a:lnTo>
                  <a:lnTo>
                    <a:pt x="8162" y="628"/>
                  </a:lnTo>
                  <a:lnTo>
                    <a:pt x="8170" y="622"/>
                  </a:lnTo>
                  <a:lnTo>
                    <a:pt x="8179" y="617"/>
                  </a:lnTo>
                  <a:lnTo>
                    <a:pt x="8183" y="614"/>
                  </a:lnTo>
                  <a:lnTo>
                    <a:pt x="8184" y="610"/>
                  </a:lnTo>
                  <a:lnTo>
                    <a:pt x="8185" y="605"/>
                  </a:lnTo>
                  <a:lnTo>
                    <a:pt x="8187" y="600"/>
                  </a:lnTo>
                  <a:lnTo>
                    <a:pt x="8185" y="589"/>
                  </a:lnTo>
                  <a:lnTo>
                    <a:pt x="8184" y="578"/>
                  </a:lnTo>
                  <a:lnTo>
                    <a:pt x="8184" y="573"/>
                  </a:lnTo>
                  <a:lnTo>
                    <a:pt x="8185" y="570"/>
                  </a:lnTo>
                  <a:lnTo>
                    <a:pt x="8187" y="569"/>
                  </a:lnTo>
                  <a:lnTo>
                    <a:pt x="8189" y="567"/>
                  </a:lnTo>
                  <a:lnTo>
                    <a:pt x="8195" y="566"/>
                  </a:lnTo>
                  <a:lnTo>
                    <a:pt x="8202" y="567"/>
                  </a:lnTo>
                  <a:lnTo>
                    <a:pt x="8206" y="567"/>
                  </a:lnTo>
                  <a:lnTo>
                    <a:pt x="8210" y="566"/>
                  </a:lnTo>
                  <a:lnTo>
                    <a:pt x="8215" y="564"/>
                  </a:lnTo>
                  <a:lnTo>
                    <a:pt x="8219" y="561"/>
                  </a:lnTo>
                  <a:lnTo>
                    <a:pt x="8225" y="559"/>
                  </a:lnTo>
                  <a:lnTo>
                    <a:pt x="8229" y="557"/>
                  </a:lnTo>
                  <a:lnTo>
                    <a:pt x="8235" y="556"/>
                  </a:lnTo>
                  <a:lnTo>
                    <a:pt x="8241" y="556"/>
                  </a:lnTo>
                  <a:lnTo>
                    <a:pt x="8250" y="563"/>
                  </a:lnTo>
                  <a:lnTo>
                    <a:pt x="8269" y="578"/>
                  </a:lnTo>
                  <a:lnTo>
                    <a:pt x="8284" y="588"/>
                  </a:lnTo>
                  <a:lnTo>
                    <a:pt x="8298" y="600"/>
                  </a:lnTo>
                  <a:lnTo>
                    <a:pt x="8310" y="611"/>
                  </a:lnTo>
                  <a:lnTo>
                    <a:pt x="8321" y="624"/>
                  </a:lnTo>
                  <a:lnTo>
                    <a:pt x="8332" y="639"/>
                  </a:lnTo>
                  <a:lnTo>
                    <a:pt x="8346" y="658"/>
                  </a:lnTo>
                  <a:lnTo>
                    <a:pt x="8354" y="667"/>
                  </a:lnTo>
                  <a:lnTo>
                    <a:pt x="8363" y="676"/>
                  </a:lnTo>
                  <a:lnTo>
                    <a:pt x="8371" y="685"/>
                  </a:lnTo>
                  <a:lnTo>
                    <a:pt x="8379" y="692"/>
                  </a:lnTo>
                  <a:lnTo>
                    <a:pt x="8396" y="706"/>
                  </a:lnTo>
                  <a:lnTo>
                    <a:pt x="8409" y="721"/>
                  </a:lnTo>
                  <a:lnTo>
                    <a:pt x="8418" y="733"/>
                  </a:lnTo>
                  <a:lnTo>
                    <a:pt x="8429" y="743"/>
                  </a:lnTo>
                  <a:lnTo>
                    <a:pt x="8436" y="750"/>
                  </a:lnTo>
                  <a:lnTo>
                    <a:pt x="8442" y="756"/>
                  </a:lnTo>
                  <a:lnTo>
                    <a:pt x="8448" y="762"/>
                  </a:lnTo>
                  <a:lnTo>
                    <a:pt x="8455" y="766"/>
                  </a:lnTo>
                  <a:lnTo>
                    <a:pt x="8464" y="768"/>
                  </a:lnTo>
                  <a:lnTo>
                    <a:pt x="8471" y="772"/>
                  </a:lnTo>
                  <a:lnTo>
                    <a:pt x="8477" y="778"/>
                  </a:lnTo>
                  <a:lnTo>
                    <a:pt x="8484" y="786"/>
                  </a:lnTo>
                  <a:lnTo>
                    <a:pt x="8487" y="791"/>
                  </a:lnTo>
                  <a:lnTo>
                    <a:pt x="8491" y="797"/>
                  </a:lnTo>
                  <a:lnTo>
                    <a:pt x="8493" y="804"/>
                  </a:lnTo>
                  <a:lnTo>
                    <a:pt x="8494" y="811"/>
                  </a:lnTo>
                  <a:lnTo>
                    <a:pt x="8496" y="817"/>
                  </a:lnTo>
                  <a:lnTo>
                    <a:pt x="8497" y="823"/>
                  </a:lnTo>
                  <a:lnTo>
                    <a:pt x="8497" y="829"/>
                  </a:lnTo>
                  <a:lnTo>
                    <a:pt x="8496" y="834"/>
                  </a:lnTo>
                  <a:lnTo>
                    <a:pt x="8491" y="842"/>
                  </a:lnTo>
                  <a:lnTo>
                    <a:pt x="8484" y="854"/>
                  </a:lnTo>
                  <a:lnTo>
                    <a:pt x="8475" y="866"/>
                  </a:lnTo>
                  <a:lnTo>
                    <a:pt x="8471" y="875"/>
                  </a:lnTo>
                  <a:lnTo>
                    <a:pt x="8466" y="885"/>
                  </a:lnTo>
                  <a:lnTo>
                    <a:pt x="8460" y="893"/>
                  </a:lnTo>
                  <a:lnTo>
                    <a:pt x="8454" y="900"/>
                  </a:lnTo>
                  <a:lnTo>
                    <a:pt x="8448" y="905"/>
                  </a:lnTo>
                  <a:lnTo>
                    <a:pt x="8445" y="911"/>
                  </a:lnTo>
                  <a:lnTo>
                    <a:pt x="8442" y="919"/>
                  </a:lnTo>
                  <a:lnTo>
                    <a:pt x="8441" y="923"/>
                  </a:lnTo>
                  <a:lnTo>
                    <a:pt x="8441" y="929"/>
                  </a:lnTo>
                  <a:lnTo>
                    <a:pt x="8441" y="934"/>
                  </a:lnTo>
                  <a:lnTo>
                    <a:pt x="8442" y="939"/>
                  </a:lnTo>
                  <a:lnTo>
                    <a:pt x="8446" y="951"/>
                  </a:lnTo>
                  <a:lnTo>
                    <a:pt x="8449" y="966"/>
                  </a:lnTo>
                  <a:lnTo>
                    <a:pt x="8452" y="980"/>
                  </a:lnTo>
                  <a:lnTo>
                    <a:pt x="8453" y="992"/>
                  </a:lnTo>
                  <a:lnTo>
                    <a:pt x="8452" y="1002"/>
                  </a:lnTo>
                  <a:lnTo>
                    <a:pt x="8448" y="1012"/>
                  </a:lnTo>
                  <a:lnTo>
                    <a:pt x="8442" y="1023"/>
                  </a:lnTo>
                  <a:lnTo>
                    <a:pt x="8434" y="1033"/>
                  </a:lnTo>
                  <a:lnTo>
                    <a:pt x="8424" y="1042"/>
                  </a:lnTo>
                  <a:lnTo>
                    <a:pt x="8416" y="1049"/>
                  </a:lnTo>
                  <a:lnTo>
                    <a:pt x="8408" y="1052"/>
                  </a:lnTo>
                  <a:lnTo>
                    <a:pt x="8402" y="1056"/>
                  </a:lnTo>
                  <a:lnTo>
                    <a:pt x="8396" y="1061"/>
                  </a:lnTo>
                  <a:lnTo>
                    <a:pt x="8391" y="1065"/>
                  </a:lnTo>
                  <a:lnTo>
                    <a:pt x="8390" y="1069"/>
                  </a:lnTo>
                  <a:lnTo>
                    <a:pt x="8389" y="1073"/>
                  </a:lnTo>
                  <a:lnTo>
                    <a:pt x="8389" y="1077"/>
                  </a:lnTo>
                  <a:lnTo>
                    <a:pt x="8389" y="1082"/>
                  </a:lnTo>
                  <a:lnTo>
                    <a:pt x="8390" y="1095"/>
                  </a:lnTo>
                  <a:lnTo>
                    <a:pt x="8389" y="1111"/>
                  </a:lnTo>
                  <a:lnTo>
                    <a:pt x="8386" y="1126"/>
                  </a:lnTo>
                  <a:lnTo>
                    <a:pt x="8383" y="1139"/>
                  </a:lnTo>
                  <a:lnTo>
                    <a:pt x="8378" y="1151"/>
                  </a:lnTo>
                  <a:lnTo>
                    <a:pt x="8372" y="1161"/>
                  </a:lnTo>
                  <a:lnTo>
                    <a:pt x="8366" y="1171"/>
                  </a:lnTo>
                  <a:lnTo>
                    <a:pt x="8361" y="1183"/>
                  </a:lnTo>
                  <a:lnTo>
                    <a:pt x="8358" y="1196"/>
                  </a:lnTo>
                  <a:lnTo>
                    <a:pt x="8352" y="1209"/>
                  </a:lnTo>
                  <a:lnTo>
                    <a:pt x="8347" y="1221"/>
                  </a:lnTo>
                  <a:lnTo>
                    <a:pt x="8342" y="1232"/>
                  </a:lnTo>
                  <a:lnTo>
                    <a:pt x="8340" y="1245"/>
                  </a:lnTo>
                  <a:lnTo>
                    <a:pt x="8336" y="1259"/>
                  </a:lnTo>
                  <a:lnTo>
                    <a:pt x="8335" y="1275"/>
                  </a:lnTo>
                  <a:lnTo>
                    <a:pt x="8335" y="1291"/>
                  </a:lnTo>
                  <a:lnTo>
                    <a:pt x="8336" y="1307"/>
                  </a:lnTo>
                  <a:lnTo>
                    <a:pt x="8338" y="1319"/>
                  </a:lnTo>
                  <a:lnTo>
                    <a:pt x="8338" y="1328"/>
                  </a:lnTo>
                  <a:lnTo>
                    <a:pt x="8338" y="1336"/>
                  </a:lnTo>
                  <a:lnTo>
                    <a:pt x="8339" y="1344"/>
                  </a:lnTo>
                  <a:lnTo>
                    <a:pt x="8340" y="1351"/>
                  </a:lnTo>
                  <a:lnTo>
                    <a:pt x="8341" y="1357"/>
                  </a:lnTo>
                  <a:lnTo>
                    <a:pt x="8344" y="1364"/>
                  </a:lnTo>
                  <a:lnTo>
                    <a:pt x="8346" y="1371"/>
                  </a:lnTo>
                  <a:lnTo>
                    <a:pt x="8347" y="1378"/>
                  </a:lnTo>
                  <a:lnTo>
                    <a:pt x="8348" y="1386"/>
                  </a:lnTo>
                  <a:lnTo>
                    <a:pt x="8348" y="1397"/>
                  </a:lnTo>
                  <a:lnTo>
                    <a:pt x="8348" y="1401"/>
                  </a:lnTo>
                  <a:lnTo>
                    <a:pt x="8347" y="1404"/>
                  </a:lnTo>
                  <a:lnTo>
                    <a:pt x="8346" y="1407"/>
                  </a:lnTo>
                  <a:lnTo>
                    <a:pt x="8345" y="1408"/>
                  </a:lnTo>
                  <a:lnTo>
                    <a:pt x="8341" y="1409"/>
                  </a:lnTo>
                  <a:lnTo>
                    <a:pt x="8336" y="1410"/>
                  </a:lnTo>
                  <a:lnTo>
                    <a:pt x="8334" y="1411"/>
                  </a:lnTo>
                  <a:lnTo>
                    <a:pt x="8332" y="1413"/>
                  </a:lnTo>
                  <a:lnTo>
                    <a:pt x="8330" y="1414"/>
                  </a:lnTo>
                  <a:lnTo>
                    <a:pt x="8330" y="1416"/>
                  </a:lnTo>
                  <a:lnTo>
                    <a:pt x="8332" y="1422"/>
                  </a:lnTo>
                  <a:lnTo>
                    <a:pt x="8338" y="1430"/>
                  </a:lnTo>
                  <a:lnTo>
                    <a:pt x="8346" y="1441"/>
                  </a:lnTo>
                  <a:lnTo>
                    <a:pt x="8357" y="1455"/>
                  </a:lnTo>
                  <a:lnTo>
                    <a:pt x="8367" y="1472"/>
                  </a:lnTo>
                  <a:lnTo>
                    <a:pt x="8376" y="1487"/>
                  </a:lnTo>
                  <a:lnTo>
                    <a:pt x="8379" y="1495"/>
                  </a:lnTo>
                  <a:lnTo>
                    <a:pt x="8382" y="1503"/>
                  </a:lnTo>
                  <a:lnTo>
                    <a:pt x="8383" y="1511"/>
                  </a:lnTo>
                  <a:lnTo>
                    <a:pt x="8384" y="1519"/>
                  </a:lnTo>
                  <a:lnTo>
                    <a:pt x="8384" y="1536"/>
                  </a:lnTo>
                  <a:lnTo>
                    <a:pt x="8384" y="1553"/>
                  </a:lnTo>
                  <a:lnTo>
                    <a:pt x="8382" y="1572"/>
                  </a:lnTo>
                  <a:lnTo>
                    <a:pt x="8377" y="1592"/>
                  </a:lnTo>
                  <a:lnTo>
                    <a:pt x="8374" y="1601"/>
                  </a:lnTo>
                  <a:lnTo>
                    <a:pt x="8371" y="1611"/>
                  </a:lnTo>
                  <a:lnTo>
                    <a:pt x="8368" y="1618"/>
                  </a:lnTo>
                  <a:lnTo>
                    <a:pt x="8365" y="1623"/>
                  </a:lnTo>
                  <a:lnTo>
                    <a:pt x="8361" y="1626"/>
                  </a:lnTo>
                  <a:lnTo>
                    <a:pt x="8358" y="1629"/>
                  </a:lnTo>
                  <a:lnTo>
                    <a:pt x="8353" y="1631"/>
                  </a:lnTo>
                  <a:lnTo>
                    <a:pt x="8349" y="1632"/>
                  </a:lnTo>
                  <a:lnTo>
                    <a:pt x="8339" y="1632"/>
                  </a:lnTo>
                  <a:lnTo>
                    <a:pt x="8327" y="1632"/>
                  </a:lnTo>
                  <a:lnTo>
                    <a:pt x="8313" y="1631"/>
                  </a:lnTo>
                  <a:lnTo>
                    <a:pt x="8300" y="1632"/>
                  </a:lnTo>
                  <a:lnTo>
                    <a:pt x="8292" y="1635"/>
                  </a:lnTo>
                  <a:lnTo>
                    <a:pt x="8286" y="1638"/>
                  </a:lnTo>
                  <a:lnTo>
                    <a:pt x="8283" y="1643"/>
                  </a:lnTo>
                  <a:lnTo>
                    <a:pt x="8279" y="1649"/>
                  </a:lnTo>
                  <a:lnTo>
                    <a:pt x="8275" y="1664"/>
                  </a:lnTo>
                  <a:lnTo>
                    <a:pt x="8272" y="1684"/>
                  </a:lnTo>
                  <a:lnTo>
                    <a:pt x="8269" y="1704"/>
                  </a:lnTo>
                  <a:lnTo>
                    <a:pt x="8264" y="1725"/>
                  </a:lnTo>
                  <a:lnTo>
                    <a:pt x="8257" y="1749"/>
                  </a:lnTo>
                  <a:lnTo>
                    <a:pt x="8251" y="1774"/>
                  </a:lnTo>
                  <a:lnTo>
                    <a:pt x="8245" y="1798"/>
                  </a:lnTo>
                  <a:lnTo>
                    <a:pt x="8241" y="1819"/>
                  </a:lnTo>
                  <a:lnTo>
                    <a:pt x="8239" y="1844"/>
                  </a:lnTo>
                  <a:lnTo>
                    <a:pt x="8237" y="1875"/>
                  </a:lnTo>
                  <a:lnTo>
                    <a:pt x="8234" y="1905"/>
                  </a:lnTo>
                  <a:lnTo>
                    <a:pt x="8234" y="1927"/>
                  </a:lnTo>
                  <a:lnTo>
                    <a:pt x="8235" y="1945"/>
                  </a:lnTo>
                  <a:lnTo>
                    <a:pt x="8239" y="1962"/>
                  </a:lnTo>
                  <a:lnTo>
                    <a:pt x="8244" y="1978"/>
                  </a:lnTo>
                  <a:lnTo>
                    <a:pt x="8247" y="1991"/>
                  </a:lnTo>
                  <a:lnTo>
                    <a:pt x="8252" y="2002"/>
                  </a:lnTo>
                  <a:lnTo>
                    <a:pt x="8257" y="2010"/>
                  </a:lnTo>
                  <a:lnTo>
                    <a:pt x="8258" y="2015"/>
                  </a:lnTo>
                  <a:lnTo>
                    <a:pt x="8259" y="2020"/>
                  </a:lnTo>
                  <a:lnTo>
                    <a:pt x="8259" y="2025"/>
                  </a:lnTo>
                  <a:lnTo>
                    <a:pt x="8259" y="2032"/>
                  </a:lnTo>
                  <a:lnTo>
                    <a:pt x="8256" y="2042"/>
                  </a:lnTo>
                  <a:lnTo>
                    <a:pt x="8253" y="2051"/>
                  </a:lnTo>
                  <a:lnTo>
                    <a:pt x="8251" y="2058"/>
                  </a:lnTo>
                  <a:lnTo>
                    <a:pt x="8248" y="2067"/>
                  </a:lnTo>
                  <a:lnTo>
                    <a:pt x="8247" y="2077"/>
                  </a:lnTo>
                  <a:lnTo>
                    <a:pt x="8246" y="2086"/>
                  </a:lnTo>
                  <a:lnTo>
                    <a:pt x="8242" y="2094"/>
                  </a:lnTo>
                  <a:lnTo>
                    <a:pt x="8238" y="2102"/>
                  </a:lnTo>
                  <a:lnTo>
                    <a:pt x="8232" y="2109"/>
                  </a:lnTo>
                  <a:lnTo>
                    <a:pt x="8229" y="2111"/>
                  </a:lnTo>
                  <a:lnTo>
                    <a:pt x="8229" y="2108"/>
                  </a:lnTo>
                  <a:lnTo>
                    <a:pt x="8229" y="2100"/>
                  </a:lnTo>
                  <a:lnTo>
                    <a:pt x="8228" y="2091"/>
                  </a:lnTo>
                  <a:lnTo>
                    <a:pt x="8226" y="2084"/>
                  </a:lnTo>
                  <a:lnTo>
                    <a:pt x="8223" y="2079"/>
                  </a:lnTo>
                  <a:lnTo>
                    <a:pt x="8220" y="2075"/>
                  </a:lnTo>
                  <a:lnTo>
                    <a:pt x="8214" y="2069"/>
                  </a:lnTo>
                  <a:lnTo>
                    <a:pt x="8208" y="2061"/>
                  </a:lnTo>
                  <a:lnTo>
                    <a:pt x="8203" y="2053"/>
                  </a:lnTo>
                  <a:lnTo>
                    <a:pt x="8198" y="2044"/>
                  </a:lnTo>
                  <a:lnTo>
                    <a:pt x="8194" y="2032"/>
                  </a:lnTo>
                  <a:lnTo>
                    <a:pt x="8188" y="2016"/>
                  </a:lnTo>
                  <a:lnTo>
                    <a:pt x="8182" y="2001"/>
                  </a:lnTo>
                  <a:lnTo>
                    <a:pt x="8177" y="1988"/>
                  </a:lnTo>
                  <a:lnTo>
                    <a:pt x="8174" y="1977"/>
                  </a:lnTo>
                  <a:lnTo>
                    <a:pt x="8169" y="1964"/>
                  </a:lnTo>
                  <a:lnTo>
                    <a:pt x="8164" y="1951"/>
                  </a:lnTo>
                  <a:lnTo>
                    <a:pt x="8159" y="1940"/>
                  </a:lnTo>
                  <a:lnTo>
                    <a:pt x="8157" y="1935"/>
                  </a:lnTo>
                  <a:lnTo>
                    <a:pt x="8155" y="1933"/>
                  </a:lnTo>
                  <a:lnTo>
                    <a:pt x="8153" y="1933"/>
                  </a:lnTo>
                  <a:lnTo>
                    <a:pt x="8151" y="1933"/>
                  </a:lnTo>
                  <a:lnTo>
                    <a:pt x="8146" y="1935"/>
                  </a:lnTo>
                  <a:lnTo>
                    <a:pt x="8140" y="1941"/>
                  </a:lnTo>
                  <a:lnTo>
                    <a:pt x="8125" y="1957"/>
                  </a:lnTo>
                  <a:lnTo>
                    <a:pt x="8109" y="1975"/>
                  </a:lnTo>
                  <a:lnTo>
                    <a:pt x="8094" y="1994"/>
                  </a:lnTo>
                  <a:lnTo>
                    <a:pt x="8081" y="2010"/>
                  </a:lnTo>
                  <a:lnTo>
                    <a:pt x="8065" y="2032"/>
                  </a:lnTo>
                  <a:lnTo>
                    <a:pt x="8049" y="2054"/>
                  </a:lnTo>
                  <a:lnTo>
                    <a:pt x="8032" y="2076"/>
                  </a:lnTo>
                  <a:lnTo>
                    <a:pt x="8019" y="2097"/>
                  </a:lnTo>
                  <a:lnTo>
                    <a:pt x="8008" y="2116"/>
                  </a:lnTo>
                  <a:lnTo>
                    <a:pt x="8001" y="2135"/>
                  </a:lnTo>
                  <a:lnTo>
                    <a:pt x="7995" y="2152"/>
                  </a:lnTo>
                  <a:lnTo>
                    <a:pt x="7988" y="2164"/>
                  </a:lnTo>
                  <a:lnTo>
                    <a:pt x="7977" y="2176"/>
                  </a:lnTo>
                  <a:lnTo>
                    <a:pt x="7963" y="2187"/>
                  </a:lnTo>
                  <a:lnTo>
                    <a:pt x="7955" y="2193"/>
                  </a:lnTo>
                  <a:lnTo>
                    <a:pt x="7946" y="2198"/>
                  </a:lnTo>
                  <a:lnTo>
                    <a:pt x="7939" y="2202"/>
                  </a:lnTo>
                  <a:lnTo>
                    <a:pt x="7933" y="2204"/>
                  </a:lnTo>
                  <a:lnTo>
                    <a:pt x="7927" y="2206"/>
                  </a:lnTo>
                  <a:lnTo>
                    <a:pt x="7922" y="2209"/>
                  </a:lnTo>
                  <a:lnTo>
                    <a:pt x="7917" y="2211"/>
                  </a:lnTo>
                  <a:lnTo>
                    <a:pt x="7912" y="2215"/>
                  </a:lnTo>
                  <a:lnTo>
                    <a:pt x="7908" y="2220"/>
                  </a:lnTo>
                  <a:lnTo>
                    <a:pt x="7905" y="2224"/>
                  </a:lnTo>
                  <a:lnTo>
                    <a:pt x="7903" y="2230"/>
                  </a:lnTo>
                  <a:lnTo>
                    <a:pt x="7900" y="2236"/>
                  </a:lnTo>
                  <a:lnTo>
                    <a:pt x="7897" y="2250"/>
                  </a:lnTo>
                  <a:lnTo>
                    <a:pt x="7893" y="2266"/>
                  </a:lnTo>
                  <a:lnTo>
                    <a:pt x="7891" y="2273"/>
                  </a:lnTo>
                  <a:lnTo>
                    <a:pt x="7887" y="2280"/>
                  </a:lnTo>
                  <a:lnTo>
                    <a:pt x="7883" y="2286"/>
                  </a:lnTo>
                  <a:lnTo>
                    <a:pt x="7879" y="2291"/>
                  </a:lnTo>
                  <a:lnTo>
                    <a:pt x="7867" y="2300"/>
                  </a:lnTo>
                  <a:lnTo>
                    <a:pt x="7851" y="2310"/>
                  </a:lnTo>
                  <a:lnTo>
                    <a:pt x="7832" y="2322"/>
                  </a:lnTo>
                  <a:lnTo>
                    <a:pt x="7815" y="2335"/>
                  </a:lnTo>
                  <a:lnTo>
                    <a:pt x="7794" y="2353"/>
                  </a:lnTo>
                  <a:lnTo>
                    <a:pt x="7771" y="2372"/>
                  </a:lnTo>
                  <a:lnTo>
                    <a:pt x="7748" y="2391"/>
                  </a:lnTo>
                  <a:lnTo>
                    <a:pt x="7730" y="2407"/>
                  </a:lnTo>
                  <a:lnTo>
                    <a:pt x="7724" y="2414"/>
                  </a:lnTo>
                  <a:lnTo>
                    <a:pt x="7718" y="2422"/>
                  </a:lnTo>
                  <a:lnTo>
                    <a:pt x="7715" y="2430"/>
                  </a:lnTo>
                  <a:lnTo>
                    <a:pt x="7712" y="2439"/>
                  </a:lnTo>
                  <a:lnTo>
                    <a:pt x="7708" y="2455"/>
                  </a:lnTo>
                  <a:lnTo>
                    <a:pt x="7704" y="2469"/>
                  </a:lnTo>
                  <a:lnTo>
                    <a:pt x="7699" y="2482"/>
                  </a:lnTo>
                  <a:lnTo>
                    <a:pt x="7693" y="2494"/>
                  </a:lnTo>
                  <a:lnTo>
                    <a:pt x="7691" y="2500"/>
                  </a:lnTo>
                  <a:lnTo>
                    <a:pt x="7691" y="2505"/>
                  </a:lnTo>
                  <a:lnTo>
                    <a:pt x="7691" y="2507"/>
                  </a:lnTo>
                  <a:lnTo>
                    <a:pt x="7692" y="2510"/>
                  </a:lnTo>
                  <a:lnTo>
                    <a:pt x="7693" y="2511"/>
                  </a:lnTo>
                  <a:lnTo>
                    <a:pt x="7694" y="2513"/>
                  </a:lnTo>
                  <a:lnTo>
                    <a:pt x="7699" y="2516"/>
                  </a:lnTo>
                  <a:lnTo>
                    <a:pt x="7702" y="2519"/>
                  </a:lnTo>
                  <a:lnTo>
                    <a:pt x="7704" y="2523"/>
                  </a:lnTo>
                  <a:lnTo>
                    <a:pt x="7705" y="2526"/>
                  </a:lnTo>
                  <a:lnTo>
                    <a:pt x="7708" y="2535"/>
                  </a:lnTo>
                  <a:lnTo>
                    <a:pt x="7710" y="2544"/>
                  </a:lnTo>
                  <a:lnTo>
                    <a:pt x="7715" y="2554"/>
                  </a:lnTo>
                  <a:lnTo>
                    <a:pt x="7721" y="2563"/>
                  </a:lnTo>
                  <a:lnTo>
                    <a:pt x="7729" y="2570"/>
                  </a:lnTo>
                  <a:lnTo>
                    <a:pt x="7740" y="2577"/>
                  </a:lnTo>
                  <a:lnTo>
                    <a:pt x="7753" y="2586"/>
                  </a:lnTo>
                  <a:lnTo>
                    <a:pt x="7769" y="2593"/>
                  </a:lnTo>
                  <a:lnTo>
                    <a:pt x="7785" y="2601"/>
                  </a:lnTo>
                  <a:lnTo>
                    <a:pt x="7799" y="2607"/>
                  </a:lnTo>
                  <a:lnTo>
                    <a:pt x="7804" y="2611"/>
                  </a:lnTo>
                  <a:lnTo>
                    <a:pt x="7807" y="2614"/>
                  </a:lnTo>
                  <a:lnTo>
                    <a:pt x="7809" y="2618"/>
                  </a:lnTo>
                  <a:lnTo>
                    <a:pt x="7810" y="2622"/>
                  </a:lnTo>
                  <a:lnTo>
                    <a:pt x="7811" y="2636"/>
                  </a:lnTo>
                  <a:lnTo>
                    <a:pt x="7810" y="2651"/>
                  </a:lnTo>
                  <a:lnTo>
                    <a:pt x="7810" y="2659"/>
                  </a:lnTo>
                  <a:lnTo>
                    <a:pt x="7811" y="2665"/>
                  </a:lnTo>
                  <a:lnTo>
                    <a:pt x="7812" y="2670"/>
                  </a:lnTo>
                  <a:lnTo>
                    <a:pt x="7815" y="2672"/>
                  </a:lnTo>
                  <a:lnTo>
                    <a:pt x="7818" y="2675"/>
                  </a:lnTo>
                  <a:lnTo>
                    <a:pt x="7822" y="2675"/>
                  </a:lnTo>
                  <a:lnTo>
                    <a:pt x="7826" y="2675"/>
                  </a:lnTo>
                  <a:lnTo>
                    <a:pt x="7832" y="2675"/>
                  </a:lnTo>
                  <a:lnTo>
                    <a:pt x="7837" y="2676"/>
                  </a:lnTo>
                  <a:lnTo>
                    <a:pt x="7841" y="2678"/>
                  </a:lnTo>
                  <a:lnTo>
                    <a:pt x="7843" y="2681"/>
                  </a:lnTo>
                  <a:lnTo>
                    <a:pt x="7844" y="2685"/>
                  </a:lnTo>
                  <a:lnTo>
                    <a:pt x="7845" y="2696"/>
                  </a:lnTo>
                  <a:lnTo>
                    <a:pt x="7847" y="2710"/>
                  </a:lnTo>
                  <a:lnTo>
                    <a:pt x="7849" y="2719"/>
                  </a:lnTo>
                  <a:lnTo>
                    <a:pt x="7851" y="2727"/>
                  </a:lnTo>
                  <a:lnTo>
                    <a:pt x="7855" y="2733"/>
                  </a:lnTo>
                  <a:lnTo>
                    <a:pt x="7857" y="2738"/>
                  </a:lnTo>
                  <a:lnTo>
                    <a:pt x="7859" y="2739"/>
                  </a:lnTo>
                  <a:lnTo>
                    <a:pt x="7862" y="2740"/>
                  </a:lnTo>
                  <a:lnTo>
                    <a:pt x="7867" y="2741"/>
                  </a:lnTo>
                  <a:lnTo>
                    <a:pt x="7870" y="2743"/>
                  </a:lnTo>
                  <a:lnTo>
                    <a:pt x="7881" y="2743"/>
                  </a:lnTo>
                  <a:lnTo>
                    <a:pt x="7888" y="2743"/>
                  </a:lnTo>
                  <a:lnTo>
                    <a:pt x="7897" y="2741"/>
                  </a:lnTo>
                  <a:lnTo>
                    <a:pt x="7910" y="2739"/>
                  </a:lnTo>
                  <a:lnTo>
                    <a:pt x="7922" y="2734"/>
                  </a:lnTo>
                  <a:lnTo>
                    <a:pt x="7931" y="2729"/>
                  </a:lnTo>
                  <a:lnTo>
                    <a:pt x="7938" y="2725"/>
                  </a:lnTo>
                  <a:lnTo>
                    <a:pt x="7943" y="2719"/>
                  </a:lnTo>
                  <a:lnTo>
                    <a:pt x="7945" y="2712"/>
                  </a:lnTo>
                  <a:lnTo>
                    <a:pt x="7948" y="2706"/>
                  </a:lnTo>
                  <a:lnTo>
                    <a:pt x="7949" y="2700"/>
                  </a:lnTo>
                  <a:lnTo>
                    <a:pt x="7952" y="2695"/>
                  </a:lnTo>
                  <a:lnTo>
                    <a:pt x="7956" y="2691"/>
                  </a:lnTo>
                  <a:lnTo>
                    <a:pt x="7961" y="2689"/>
                  </a:lnTo>
                  <a:lnTo>
                    <a:pt x="7970" y="2688"/>
                  </a:lnTo>
                  <a:lnTo>
                    <a:pt x="7976" y="2689"/>
                  </a:lnTo>
                  <a:lnTo>
                    <a:pt x="7977" y="2689"/>
                  </a:lnTo>
                  <a:lnTo>
                    <a:pt x="7980" y="2687"/>
                  </a:lnTo>
                  <a:lnTo>
                    <a:pt x="7981" y="2684"/>
                  </a:lnTo>
                  <a:lnTo>
                    <a:pt x="7982" y="2680"/>
                  </a:lnTo>
                  <a:lnTo>
                    <a:pt x="7983" y="2670"/>
                  </a:lnTo>
                  <a:lnTo>
                    <a:pt x="7983" y="2661"/>
                  </a:lnTo>
                  <a:lnTo>
                    <a:pt x="7982" y="2652"/>
                  </a:lnTo>
                  <a:lnTo>
                    <a:pt x="7979" y="2644"/>
                  </a:lnTo>
                  <a:lnTo>
                    <a:pt x="7974" y="2632"/>
                  </a:lnTo>
                  <a:lnTo>
                    <a:pt x="7970" y="2622"/>
                  </a:lnTo>
                  <a:lnTo>
                    <a:pt x="7970" y="2620"/>
                  </a:lnTo>
                  <a:lnTo>
                    <a:pt x="7970" y="2620"/>
                  </a:lnTo>
                  <a:lnTo>
                    <a:pt x="7971" y="2619"/>
                  </a:lnTo>
                  <a:lnTo>
                    <a:pt x="7973" y="2619"/>
                  </a:lnTo>
                  <a:lnTo>
                    <a:pt x="7975" y="2620"/>
                  </a:lnTo>
                  <a:lnTo>
                    <a:pt x="7979" y="2622"/>
                  </a:lnTo>
                  <a:lnTo>
                    <a:pt x="7994" y="2628"/>
                  </a:lnTo>
                  <a:lnTo>
                    <a:pt x="8012" y="2634"/>
                  </a:lnTo>
                  <a:lnTo>
                    <a:pt x="8021" y="2640"/>
                  </a:lnTo>
                  <a:lnTo>
                    <a:pt x="8030" y="2644"/>
                  </a:lnTo>
                  <a:lnTo>
                    <a:pt x="8032" y="2646"/>
                  </a:lnTo>
                  <a:lnTo>
                    <a:pt x="8034" y="2649"/>
                  </a:lnTo>
                  <a:lnTo>
                    <a:pt x="8036" y="2651"/>
                  </a:lnTo>
                  <a:lnTo>
                    <a:pt x="8036" y="2655"/>
                  </a:lnTo>
                  <a:lnTo>
                    <a:pt x="8034" y="2663"/>
                  </a:lnTo>
                  <a:lnTo>
                    <a:pt x="8034" y="2674"/>
                  </a:lnTo>
                  <a:lnTo>
                    <a:pt x="8036" y="2677"/>
                  </a:lnTo>
                  <a:lnTo>
                    <a:pt x="8038" y="2681"/>
                  </a:lnTo>
                  <a:lnTo>
                    <a:pt x="8040" y="2683"/>
                  </a:lnTo>
                  <a:lnTo>
                    <a:pt x="8043" y="2684"/>
                  </a:lnTo>
                  <a:lnTo>
                    <a:pt x="8045" y="2683"/>
                  </a:lnTo>
                  <a:lnTo>
                    <a:pt x="8049" y="2682"/>
                  </a:lnTo>
                  <a:lnTo>
                    <a:pt x="8051" y="2680"/>
                  </a:lnTo>
                  <a:lnTo>
                    <a:pt x="8055" y="2677"/>
                  </a:lnTo>
                  <a:lnTo>
                    <a:pt x="8057" y="2675"/>
                  </a:lnTo>
                  <a:lnTo>
                    <a:pt x="8059" y="2674"/>
                  </a:lnTo>
                  <a:lnTo>
                    <a:pt x="8062" y="2674"/>
                  </a:lnTo>
                  <a:lnTo>
                    <a:pt x="8064" y="2674"/>
                  </a:lnTo>
                  <a:lnTo>
                    <a:pt x="8067" y="2676"/>
                  </a:lnTo>
                  <a:lnTo>
                    <a:pt x="8068" y="2678"/>
                  </a:lnTo>
                  <a:lnTo>
                    <a:pt x="8069" y="2682"/>
                  </a:lnTo>
                  <a:lnTo>
                    <a:pt x="8069" y="2685"/>
                  </a:lnTo>
                  <a:lnTo>
                    <a:pt x="8071" y="2691"/>
                  </a:lnTo>
                  <a:lnTo>
                    <a:pt x="8075" y="2697"/>
                  </a:lnTo>
                  <a:lnTo>
                    <a:pt x="8076" y="2699"/>
                  </a:lnTo>
                  <a:lnTo>
                    <a:pt x="8075" y="2700"/>
                  </a:lnTo>
                  <a:lnTo>
                    <a:pt x="8072" y="2701"/>
                  </a:lnTo>
                  <a:lnTo>
                    <a:pt x="8070" y="2702"/>
                  </a:lnTo>
                  <a:lnTo>
                    <a:pt x="8063" y="2704"/>
                  </a:lnTo>
                  <a:lnTo>
                    <a:pt x="8059" y="2707"/>
                  </a:lnTo>
                  <a:lnTo>
                    <a:pt x="8058" y="2712"/>
                  </a:lnTo>
                  <a:lnTo>
                    <a:pt x="8058" y="2719"/>
                  </a:lnTo>
                  <a:lnTo>
                    <a:pt x="8059" y="2733"/>
                  </a:lnTo>
                  <a:lnTo>
                    <a:pt x="8061" y="2748"/>
                  </a:lnTo>
                  <a:lnTo>
                    <a:pt x="8059" y="2750"/>
                  </a:lnTo>
                  <a:lnTo>
                    <a:pt x="8059" y="2752"/>
                  </a:lnTo>
                  <a:lnTo>
                    <a:pt x="8057" y="2754"/>
                  </a:lnTo>
                  <a:lnTo>
                    <a:pt x="8056" y="2756"/>
                  </a:lnTo>
                  <a:lnTo>
                    <a:pt x="8050" y="2758"/>
                  </a:lnTo>
                  <a:lnTo>
                    <a:pt x="8043" y="2759"/>
                  </a:lnTo>
                  <a:lnTo>
                    <a:pt x="8026" y="2760"/>
                  </a:lnTo>
                  <a:lnTo>
                    <a:pt x="8011" y="2762"/>
                  </a:lnTo>
                  <a:lnTo>
                    <a:pt x="8002" y="2762"/>
                  </a:lnTo>
                  <a:lnTo>
                    <a:pt x="7996" y="2764"/>
                  </a:lnTo>
                  <a:lnTo>
                    <a:pt x="7990" y="2766"/>
                  </a:lnTo>
                  <a:lnTo>
                    <a:pt x="7985" y="2769"/>
                  </a:lnTo>
                  <a:lnTo>
                    <a:pt x="7981" y="2772"/>
                  </a:lnTo>
                  <a:lnTo>
                    <a:pt x="7977" y="2777"/>
                  </a:lnTo>
                  <a:lnTo>
                    <a:pt x="7974" y="2782"/>
                  </a:lnTo>
                  <a:lnTo>
                    <a:pt x="7973" y="2788"/>
                  </a:lnTo>
                  <a:lnTo>
                    <a:pt x="7971" y="2794"/>
                  </a:lnTo>
                  <a:lnTo>
                    <a:pt x="7969" y="2797"/>
                  </a:lnTo>
                  <a:lnTo>
                    <a:pt x="7968" y="2801"/>
                  </a:lnTo>
                  <a:lnTo>
                    <a:pt x="7966" y="2803"/>
                  </a:lnTo>
                  <a:lnTo>
                    <a:pt x="7962" y="2806"/>
                  </a:lnTo>
                  <a:lnTo>
                    <a:pt x="7958" y="2807"/>
                  </a:lnTo>
                  <a:lnTo>
                    <a:pt x="7955" y="2808"/>
                  </a:lnTo>
                  <a:lnTo>
                    <a:pt x="7949" y="2808"/>
                  </a:lnTo>
                  <a:lnTo>
                    <a:pt x="7933" y="2808"/>
                  </a:lnTo>
                  <a:lnTo>
                    <a:pt x="7917" y="2808"/>
                  </a:lnTo>
                  <a:lnTo>
                    <a:pt x="7912" y="2809"/>
                  </a:lnTo>
                  <a:lnTo>
                    <a:pt x="7907" y="2810"/>
                  </a:lnTo>
                  <a:lnTo>
                    <a:pt x="7905" y="2814"/>
                  </a:lnTo>
                  <a:lnTo>
                    <a:pt x="7901" y="2817"/>
                  </a:lnTo>
                  <a:lnTo>
                    <a:pt x="7900" y="2821"/>
                  </a:lnTo>
                  <a:lnTo>
                    <a:pt x="7899" y="2826"/>
                  </a:lnTo>
                  <a:lnTo>
                    <a:pt x="7899" y="2832"/>
                  </a:lnTo>
                  <a:lnTo>
                    <a:pt x="7899" y="2839"/>
                  </a:lnTo>
                  <a:lnTo>
                    <a:pt x="7901" y="2853"/>
                  </a:lnTo>
                  <a:lnTo>
                    <a:pt x="7905" y="2870"/>
                  </a:lnTo>
                  <a:lnTo>
                    <a:pt x="7908" y="2878"/>
                  </a:lnTo>
                  <a:lnTo>
                    <a:pt x="7911" y="2885"/>
                  </a:lnTo>
                  <a:lnTo>
                    <a:pt x="7916" y="2891"/>
                  </a:lnTo>
                  <a:lnTo>
                    <a:pt x="7920" y="2897"/>
                  </a:lnTo>
                  <a:lnTo>
                    <a:pt x="7930" y="2909"/>
                  </a:lnTo>
                  <a:lnTo>
                    <a:pt x="7941" y="2922"/>
                  </a:lnTo>
                  <a:lnTo>
                    <a:pt x="7949" y="2932"/>
                  </a:lnTo>
                  <a:lnTo>
                    <a:pt x="7952" y="2936"/>
                  </a:lnTo>
                  <a:lnTo>
                    <a:pt x="7952" y="2943"/>
                  </a:lnTo>
                  <a:lnTo>
                    <a:pt x="7952" y="2955"/>
                  </a:lnTo>
                  <a:lnTo>
                    <a:pt x="7952" y="2965"/>
                  </a:lnTo>
                  <a:lnTo>
                    <a:pt x="7952" y="2975"/>
                  </a:lnTo>
                  <a:lnTo>
                    <a:pt x="7952" y="2985"/>
                  </a:lnTo>
                  <a:lnTo>
                    <a:pt x="7952" y="2995"/>
                  </a:lnTo>
                  <a:lnTo>
                    <a:pt x="7952" y="3002"/>
                  </a:lnTo>
                  <a:lnTo>
                    <a:pt x="7950" y="3006"/>
                  </a:lnTo>
                  <a:lnTo>
                    <a:pt x="7946" y="3011"/>
                  </a:lnTo>
                  <a:lnTo>
                    <a:pt x="7943" y="3015"/>
                  </a:lnTo>
                  <a:lnTo>
                    <a:pt x="7932" y="3018"/>
                  </a:lnTo>
                  <a:lnTo>
                    <a:pt x="7923" y="3021"/>
                  </a:lnTo>
                  <a:lnTo>
                    <a:pt x="7908" y="3023"/>
                  </a:lnTo>
                  <a:lnTo>
                    <a:pt x="7892" y="3027"/>
                  </a:lnTo>
                  <a:lnTo>
                    <a:pt x="7883" y="3029"/>
                  </a:lnTo>
                  <a:lnTo>
                    <a:pt x="7876" y="3031"/>
                  </a:lnTo>
                  <a:lnTo>
                    <a:pt x="7870" y="3034"/>
                  </a:lnTo>
                  <a:lnTo>
                    <a:pt x="7867" y="3037"/>
                  </a:lnTo>
                  <a:lnTo>
                    <a:pt x="7866" y="3042"/>
                  </a:lnTo>
                  <a:lnTo>
                    <a:pt x="7864" y="3048"/>
                  </a:lnTo>
                  <a:lnTo>
                    <a:pt x="7864" y="3055"/>
                  </a:lnTo>
                  <a:lnTo>
                    <a:pt x="7864" y="3062"/>
                  </a:lnTo>
                  <a:lnTo>
                    <a:pt x="7868" y="3080"/>
                  </a:lnTo>
                  <a:lnTo>
                    <a:pt x="7873" y="3097"/>
                  </a:lnTo>
                  <a:lnTo>
                    <a:pt x="7878" y="3115"/>
                  </a:lnTo>
                  <a:lnTo>
                    <a:pt x="7881" y="3135"/>
                  </a:lnTo>
                  <a:lnTo>
                    <a:pt x="7882" y="3155"/>
                  </a:lnTo>
                  <a:lnTo>
                    <a:pt x="7882" y="3173"/>
                  </a:lnTo>
                  <a:lnTo>
                    <a:pt x="7881" y="3180"/>
                  </a:lnTo>
                  <a:lnTo>
                    <a:pt x="7879" y="3186"/>
                  </a:lnTo>
                  <a:lnTo>
                    <a:pt x="7875" y="3189"/>
                  </a:lnTo>
                  <a:lnTo>
                    <a:pt x="7872" y="3192"/>
                  </a:lnTo>
                  <a:lnTo>
                    <a:pt x="7868" y="3194"/>
                  </a:lnTo>
                  <a:lnTo>
                    <a:pt x="7863" y="3194"/>
                  </a:lnTo>
                  <a:lnTo>
                    <a:pt x="7859" y="3194"/>
                  </a:lnTo>
                  <a:lnTo>
                    <a:pt x="7853" y="3193"/>
                  </a:lnTo>
                  <a:lnTo>
                    <a:pt x="7843" y="3191"/>
                  </a:lnTo>
                  <a:lnTo>
                    <a:pt x="7832" y="3189"/>
                  </a:lnTo>
                  <a:lnTo>
                    <a:pt x="7822" y="3187"/>
                  </a:lnTo>
                  <a:lnTo>
                    <a:pt x="7811" y="3184"/>
                  </a:lnTo>
                  <a:lnTo>
                    <a:pt x="7807" y="3181"/>
                  </a:lnTo>
                  <a:lnTo>
                    <a:pt x="7803" y="3176"/>
                  </a:lnTo>
                  <a:lnTo>
                    <a:pt x="7799" y="3172"/>
                  </a:lnTo>
                  <a:lnTo>
                    <a:pt x="7796" y="3166"/>
                  </a:lnTo>
                  <a:lnTo>
                    <a:pt x="7791" y="3154"/>
                  </a:lnTo>
                  <a:lnTo>
                    <a:pt x="7786" y="3141"/>
                  </a:lnTo>
                  <a:lnTo>
                    <a:pt x="7784" y="3135"/>
                  </a:lnTo>
                  <a:lnTo>
                    <a:pt x="7781" y="3130"/>
                  </a:lnTo>
                  <a:lnTo>
                    <a:pt x="7776" y="3125"/>
                  </a:lnTo>
                  <a:lnTo>
                    <a:pt x="7772" y="3123"/>
                  </a:lnTo>
                  <a:lnTo>
                    <a:pt x="7767" y="3121"/>
                  </a:lnTo>
                  <a:lnTo>
                    <a:pt x="7761" y="3121"/>
                  </a:lnTo>
                  <a:lnTo>
                    <a:pt x="7756" y="3122"/>
                  </a:lnTo>
                  <a:lnTo>
                    <a:pt x="7752" y="3124"/>
                  </a:lnTo>
                  <a:lnTo>
                    <a:pt x="7748" y="3128"/>
                  </a:lnTo>
                  <a:lnTo>
                    <a:pt x="7744" y="3132"/>
                  </a:lnTo>
                  <a:lnTo>
                    <a:pt x="7742" y="3137"/>
                  </a:lnTo>
                  <a:lnTo>
                    <a:pt x="7741" y="3142"/>
                  </a:lnTo>
                  <a:lnTo>
                    <a:pt x="7738" y="3154"/>
                  </a:lnTo>
                  <a:lnTo>
                    <a:pt x="7737" y="3164"/>
                  </a:lnTo>
                  <a:lnTo>
                    <a:pt x="7736" y="3169"/>
                  </a:lnTo>
                  <a:lnTo>
                    <a:pt x="7734" y="3173"/>
                  </a:lnTo>
                  <a:lnTo>
                    <a:pt x="7731" y="3174"/>
                  </a:lnTo>
                  <a:lnTo>
                    <a:pt x="7729" y="3175"/>
                  </a:lnTo>
                  <a:lnTo>
                    <a:pt x="7722" y="3173"/>
                  </a:lnTo>
                  <a:lnTo>
                    <a:pt x="7713" y="3168"/>
                  </a:lnTo>
                  <a:lnTo>
                    <a:pt x="7705" y="3162"/>
                  </a:lnTo>
                  <a:lnTo>
                    <a:pt x="7696" y="3157"/>
                  </a:lnTo>
                  <a:lnTo>
                    <a:pt x="7685" y="3153"/>
                  </a:lnTo>
                  <a:lnTo>
                    <a:pt x="7673" y="3147"/>
                  </a:lnTo>
                  <a:lnTo>
                    <a:pt x="7666" y="3143"/>
                  </a:lnTo>
                  <a:lnTo>
                    <a:pt x="7660" y="3138"/>
                  </a:lnTo>
                  <a:lnTo>
                    <a:pt x="7654" y="3132"/>
                  </a:lnTo>
                  <a:lnTo>
                    <a:pt x="7649" y="3126"/>
                  </a:lnTo>
                  <a:lnTo>
                    <a:pt x="7640" y="3115"/>
                  </a:lnTo>
                  <a:lnTo>
                    <a:pt x="7633" y="3104"/>
                  </a:lnTo>
                  <a:lnTo>
                    <a:pt x="7629" y="3099"/>
                  </a:lnTo>
                  <a:lnTo>
                    <a:pt x="7627" y="3097"/>
                  </a:lnTo>
                  <a:lnTo>
                    <a:pt x="7626" y="3096"/>
                  </a:lnTo>
                  <a:lnTo>
                    <a:pt x="7623" y="3094"/>
                  </a:lnTo>
                  <a:lnTo>
                    <a:pt x="7617" y="3096"/>
                  </a:lnTo>
                  <a:lnTo>
                    <a:pt x="7608" y="3098"/>
                  </a:lnTo>
                  <a:lnTo>
                    <a:pt x="7598" y="3099"/>
                  </a:lnTo>
                  <a:lnTo>
                    <a:pt x="7589" y="3098"/>
                  </a:lnTo>
                  <a:lnTo>
                    <a:pt x="7580" y="3097"/>
                  </a:lnTo>
                  <a:lnTo>
                    <a:pt x="7572" y="3098"/>
                  </a:lnTo>
                  <a:lnTo>
                    <a:pt x="7568" y="3099"/>
                  </a:lnTo>
                  <a:lnTo>
                    <a:pt x="7567" y="3101"/>
                  </a:lnTo>
                  <a:lnTo>
                    <a:pt x="7567" y="3105"/>
                  </a:lnTo>
                  <a:lnTo>
                    <a:pt x="7568" y="3109"/>
                  </a:lnTo>
                  <a:lnTo>
                    <a:pt x="7573" y="3116"/>
                  </a:lnTo>
                  <a:lnTo>
                    <a:pt x="7580" y="3123"/>
                  </a:lnTo>
                  <a:lnTo>
                    <a:pt x="7583" y="3128"/>
                  </a:lnTo>
                  <a:lnTo>
                    <a:pt x="7584" y="3132"/>
                  </a:lnTo>
                  <a:lnTo>
                    <a:pt x="7585" y="3138"/>
                  </a:lnTo>
                  <a:lnTo>
                    <a:pt x="7585" y="3144"/>
                  </a:lnTo>
                  <a:lnTo>
                    <a:pt x="7585" y="3157"/>
                  </a:lnTo>
                  <a:lnTo>
                    <a:pt x="7584" y="3168"/>
                  </a:lnTo>
                  <a:lnTo>
                    <a:pt x="7584" y="3173"/>
                  </a:lnTo>
                  <a:lnTo>
                    <a:pt x="7582" y="3178"/>
                  </a:lnTo>
                  <a:lnTo>
                    <a:pt x="7579" y="3182"/>
                  </a:lnTo>
                  <a:lnTo>
                    <a:pt x="7576" y="3187"/>
                  </a:lnTo>
                  <a:lnTo>
                    <a:pt x="7567" y="3197"/>
                  </a:lnTo>
                  <a:lnTo>
                    <a:pt x="7559" y="3203"/>
                  </a:lnTo>
                  <a:lnTo>
                    <a:pt x="7552" y="3208"/>
                  </a:lnTo>
                  <a:lnTo>
                    <a:pt x="7546" y="3214"/>
                  </a:lnTo>
                  <a:lnTo>
                    <a:pt x="7545" y="3218"/>
                  </a:lnTo>
                  <a:lnTo>
                    <a:pt x="7545" y="3222"/>
                  </a:lnTo>
                  <a:lnTo>
                    <a:pt x="7547" y="3225"/>
                  </a:lnTo>
                  <a:lnTo>
                    <a:pt x="7549" y="3230"/>
                  </a:lnTo>
                  <a:lnTo>
                    <a:pt x="7559" y="3236"/>
                  </a:lnTo>
                  <a:lnTo>
                    <a:pt x="7567" y="3239"/>
                  </a:lnTo>
                  <a:lnTo>
                    <a:pt x="7576" y="3242"/>
                  </a:lnTo>
                  <a:lnTo>
                    <a:pt x="7582" y="3243"/>
                  </a:lnTo>
                  <a:lnTo>
                    <a:pt x="7589" y="3241"/>
                  </a:lnTo>
                  <a:lnTo>
                    <a:pt x="7598" y="3236"/>
                  </a:lnTo>
                  <a:lnTo>
                    <a:pt x="7608" y="3231"/>
                  </a:lnTo>
                  <a:lnTo>
                    <a:pt x="7615" y="3226"/>
                  </a:lnTo>
                  <a:lnTo>
                    <a:pt x="7618" y="3225"/>
                  </a:lnTo>
                  <a:lnTo>
                    <a:pt x="7622" y="3224"/>
                  </a:lnTo>
                  <a:lnTo>
                    <a:pt x="7626" y="3224"/>
                  </a:lnTo>
                  <a:lnTo>
                    <a:pt x="7629" y="3225"/>
                  </a:lnTo>
                  <a:lnTo>
                    <a:pt x="7633" y="3227"/>
                  </a:lnTo>
                  <a:lnTo>
                    <a:pt x="7636" y="3231"/>
                  </a:lnTo>
                  <a:lnTo>
                    <a:pt x="7640" y="3237"/>
                  </a:lnTo>
                  <a:lnTo>
                    <a:pt x="7643" y="3244"/>
                  </a:lnTo>
                  <a:lnTo>
                    <a:pt x="7646" y="3252"/>
                  </a:lnTo>
                  <a:lnTo>
                    <a:pt x="7647" y="3260"/>
                  </a:lnTo>
                  <a:lnTo>
                    <a:pt x="7647" y="3267"/>
                  </a:lnTo>
                  <a:lnTo>
                    <a:pt x="7647" y="3273"/>
                  </a:lnTo>
                  <a:lnTo>
                    <a:pt x="7647" y="3282"/>
                  </a:lnTo>
                  <a:lnTo>
                    <a:pt x="7649" y="3290"/>
                  </a:lnTo>
                  <a:lnTo>
                    <a:pt x="7654" y="3299"/>
                  </a:lnTo>
                  <a:lnTo>
                    <a:pt x="7661" y="3306"/>
                  </a:lnTo>
                  <a:lnTo>
                    <a:pt x="7672" y="3315"/>
                  </a:lnTo>
                  <a:lnTo>
                    <a:pt x="7685" y="3326"/>
                  </a:lnTo>
                  <a:lnTo>
                    <a:pt x="7691" y="3331"/>
                  </a:lnTo>
                  <a:lnTo>
                    <a:pt x="7697" y="3336"/>
                  </a:lnTo>
                  <a:lnTo>
                    <a:pt x="7700" y="3340"/>
                  </a:lnTo>
                  <a:lnTo>
                    <a:pt x="7704" y="3346"/>
                  </a:lnTo>
                  <a:lnTo>
                    <a:pt x="7706" y="3351"/>
                  </a:lnTo>
                  <a:lnTo>
                    <a:pt x="7708" y="3357"/>
                  </a:lnTo>
                  <a:lnTo>
                    <a:pt x="7709" y="3363"/>
                  </a:lnTo>
                  <a:lnTo>
                    <a:pt x="7709" y="3369"/>
                  </a:lnTo>
                  <a:lnTo>
                    <a:pt x="7709" y="3375"/>
                  </a:lnTo>
                  <a:lnTo>
                    <a:pt x="7710" y="3381"/>
                  </a:lnTo>
                  <a:lnTo>
                    <a:pt x="7711" y="3386"/>
                  </a:lnTo>
                  <a:lnTo>
                    <a:pt x="7713" y="3390"/>
                  </a:lnTo>
                  <a:lnTo>
                    <a:pt x="7718" y="3396"/>
                  </a:lnTo>
                  <a:lnTo>
                    <a:pt x="7725" y="3402"/>
                  </a:lnTo>
                  <a:lnTo>
                    <a:pt x="7729" y="3406"/>
                  </a:lnTo>
                  <a:lnTo>
                    <a:pt x="7733" y="3408"/>
                  </a:lnTo>
                  <a:lnTo>
                    <a:pt x="7734" y="3412"/>
                  </a:lnTo>
                  <a:lnTo>
                    <a:pt x="7736" y="3416"/>
                  </a:lnTo>
                  <a:lnTo>
                    <a:pt x="7737" y="3425"/>
                  </a:lnTo>
                  <a:lnTo>
                    <a:pt x="7736" y="3435"/>
                  </a:lnTo>
                  <a:lnTo>
                    <a:pt x="7735" y="3441"/>
                  </a:lnTo>
                  <a:lnTo>
                    <a:pt x="7733" y="3446"/>
                  </a:lnTo>
                  <a:lnTo>
                    <a:pt x="7730" y="3450"/>
                  </a:lnTo>
                  <a:lnTo>
                    <a:pt x="7727" y="3454"/>
                  </a:lnTo>
                  <a:lnTo>
                    <a:pt x="7719" y="3462"/>
                  </a:lnTo>
                  <a:lnTo>
                    <a:pt x="7712" y="3469"/>
                  </a:lnTo>
                  <a:lnTo>
                    <a:pt x="7710" y="3474"/>
                  </a:lnTo>
                  <a:lnTo>
                    <a:pt x="7709" y="3478"/>
                  </a:lnTo>
                  <a:lnTo>
                    <a:pt x="7708" y="3483"/>
                  </a:lnTo>
                  <a:lnTo>
                    <a:pt x="7706" y="3489"/>
                  </a:lnTo>
                  <a:lnTo>
                    <a:pt x="7705" y="3502"/>
                  </a:lnTo>
                  <a:lnTo>
                    <a:pt x="7705" y="3513"/>
                  </a:lnTo>
                  <a:lnTo>
                    <a:pt x="7708" y="3527"/>
                  </a:lnTo>
                  <a:lnTo>
                    <a:pt x="7709" y="3544"/>
                  </a:lnTo>
                  <a:lnTo>
                    <a:pt x="7710" y="3560"/>
                  </a:lnTo>
                  <a:lnTo>
                    <a:pt x="7709" y="3573"/>
                  </a:lnTo>
                  <a:lnTo>
                    <a:pt x="7706" y="3586"/>
                  </a:lnTo>
                  <a:lnTo>
                    <a:pt x="7706" y="3601"/>
                  </a:lnTo>
                  <a:lnTo>
                    <a:pt x="7706" y="3608"/>
                  </a:lnTo>
                  <a:lnTo>
                    <a:pt x="7708" y="3614"/>
                  </a:lnTo>
                  <a:lnTo>
                    <a:pt x="7710" y="3619"/>
                  </a:lnTo>
                  <a:lnTo>
                    <a:pt x="7712" y="3622"/>
                  </a:lnTo>
                  <a:lnTo>
                    <a:pt x="7718" y="3627"/>
                  </a:lnTo>
                  <a:lnTo>
                    <a:pt x="7723" y="3632"/>
                  </a:lnTo>
                  <a:lnTo>
                    <a:pt x="7725" y="3635"/>
                  </a:lnTo>
                  <a:lnTo>
                    <a:pt x="7727" y="3638"/>
                  </a:lnTo>
                  <a:lnTo>
                    <a:pt x="7727" y="3641"/>
                  </a:lnTo>
                  <a:lnTo>
                    <a:pt x="7727" y="3643"/>
                  </a:lnTo>
                  <a:lnTo>
                    <a:pt x="7723" y="3648"/>
                  </a:lnTo>
                  <a:lnTo>
                    <a:pt x="7722" y="3652"/>
                  </a:lnTo>
                  <a:lnTo>
                    <a:pt x="7722" y="3654"/>
                  </a:lnTo>
                  <a:lnTo>
                    <a:pt x="7723" y="3655"/>
                  </a:lnTo>
                  <a:lnTo>
                    <a:pt x="7724" y="3655"/>
                  </a:lnTo>
                  <a:lnTo>
                    <a:pt x="7727" y="3657"/>
                  </a:lnTo>
                  <a:lnTo>
                    <a:pt x="7729" y="3657"/>
                  </a:lnTo>
                  <a:lnTo>
                    <a:pt x="7731" y="3658"/>
                  </a:lnTo>
                  <a:lnTo>
                    <a:pt x="7731" y="3659"/>
                  </a:lnTo>
                  <a:lnTo>
                    <a:pt x="7733" y="3661"/>
                  </a:lnTo>
                  <a:lnTo>
                    <a:pt x="7731" y="3666"/>
                  </a:lnTo>
                  <a:lnTo>
                    <a:pt x="7730" y="3674"/>
                  </a:lnTo>
                  <a:lnTo>
                    <a:pt x="7729" y="3678"/>
                  </a:lnTo>
                  <a:lnTo>
                    <a:pt x="7729" y="3683"/>
                  </a:lnTo>
                  <a:lnTo>
                    <a:pt x="7729" y="3689"/>
                  </a:lnTo>
                  <a:lnTo>
                    <a:pt x="7730" y="3693"/>
                  </a:lnTo>
                  <a:lnTo>
                    <a:pt x="7733" y="3699"/>
                  </a:lnTo>
                  <a:lnTo>
                    <a:pt x="7735" y="3705"/>
                  </a:lnTo>
                  <a:lnTo>
                    <a:pt x="7738" y="3711"/>
                  </a:lnTo>
                  <a:lnTo>
                    <a:pt x="7743" y="3718"/>
                  </a:lnTo>
                  <a:lnTo>
                    <a:pt x="7754" y="3731"/>
                  </a:lnTo>
                  <a:lnTo>
                    <a:pt x="7766" y="3742"/>
                  </a:lnTo>
                  <a:lnTo>
                    <a:pt x="7778" y="3752"/>
                  </a:lnTo>
                  <a:lnTo>
                    <a:pt x="7790" y="3758"/>
                  </a:lnTo>
                  <a:lnTo>
                    <a:pt x="7794" y="3761"/>
                  </a:lnTo>
                  <a:lnTo>
                    <a:pt x="7798" y="3766"/>
                  </a:lnTo>
                  <a:lnTo>
                    <a:pt x="7800" y="3769"/>
                  </a:lnTo>
                  <a:lnTo>
                    <a:pt x="7801" y="3774"/>
                  </a:lnTo>
                  <a:lnTo>
                    <a:pt x="7801" y="3786"/>
                  </a:lnTo>
                  <a:lnTo>
                    <a:pt x="7801" y="3798"/>
                  </a:lnTo>
                  <a:lnTo>
                    <a:pt x="7800" y="3811"/>
                  </a:lnTo>
                  <a:lnTo>
                    <a:pt x="7801" y="3827"/>
                  </a:lnTo>
                  <a:lnTo>
                    <a:pt x="7803" y="3835"/>
                  </a:lnTo>
                  <a:lnTo>
                    <a:pt x="7804" y="3842"/>
                  </a:lnTo>
                  <a:lnTo>
                    <a:pt x="7806" y="3849"/>
                  </a:lnTo>
                  <a:lnTo>
                    <a:pt x="7810" y="3855"/>
                  </a:lnTo>
                  <a:lnTo>
                    <a:pt x="7815" y="3860"/>
                  </a:lnTo>
                  <a:lnTo>
                    <a:pt x="7820" y="3863"/>
                  </a:lnTo>
                  <a:lnTo>
                    <a:pt x="7826" y="3866"/>
                  </a:lnTo>
                  <a:lnTo>
                    <a:pt x="7831" y="3868"/>
                  </a:lnTo>
                  <a:lnTo>
                    <a:pt x="7837" y="3868"/>
                  </a:lnTo>
                  <a:lnTo>
                    <a:pt x="7843" y="3868"/>
                  </a:lnTo>
                  <a:lnTo>
                    <a:pt x="7848" y="3867"/>
                  </a:lnTo>
                  <a:lnTo>
                    <a:pt x="7851" y="3866"/>
                  </a:lnTo>
                  <a:lnTo>
                    <a:pt x="7862" y="3857"/>
                  </a:lnTo>
                  <a:lnTo>
                    <a:pt x="7880" y="3846"/>
                  </a:lnTo>
                  <a:lnTo>
                    <a:pt x="7900" y="3830"/>
                  </a:lnTo>
                  <a:lnTo>
                    <a:pt x="7920" y="3815"/>
                  </a:lnTo>
                  <a:lnTo>
                    <a:pt x="7939" y="3797"/>
                  </a:lnTo>
                  <a:lnTo>
                    <a:pt x="7961" y="3775"/>
                  </a:lnTo>
                  <a:lnTo>
                    <a:pt x="7981" y="3754"/>
                  </a:lnTo>
                  <a:lnTo>
                    <a:pt x="7996" y="3739"/>
                  </a:lnTo>
                  <a:lnTo>
                    <a:pt x="8009" y="3728"/>
                  </a:lnTo>
                  <a:lnTo>
                    <a:pt x="8023" y="3717"/>
                  </a:lnTo>
                  <a:lnTo>
                    <a:pt x="8034" y="3709"/>
                  </a:lnTo>
                  <a:lnTo>
                    <a:pt x="8046" y="3703"/>
                  </a:lnTo>
                  <a:lnTo>
                    <a:pt x="8057" y="3698"/>
                  </a:lnTo>
                  <a:lnTo>
                    <a:pt x="8065" y="3697"/>
                  </a:lnTo>
                  <a:lnTo>
                    <a:pt x="8069" y="3698"/>
                  </a:lnTo>
                  <a:lnTo>
                    <a:pt x="8070" y="3701"/>
                  </a:lnTo>
                  <a:lnTo>
                    <a:pt x="8071" y="3704"/>
                  </a:lnTo>
                  <a:lnTo>
                    <a:pt x="8071" y="3709"/>
                  </a:lnTo>
                  <a:lnTo>
                    <a:pt x="8068" y="3722"/>
                  </a:lnTo>
                  <a:lnTo>
                    <a:pt x="8064" y="3736"/>
                  </a:lnTo>
                  <a:lnTo>
                    <a:pt x="8063" y="3745"/>
                  </a:lnTo>
                  <a:lnTo>
                    <a:pt x="8064" y="3750"/>
                  </a:lnTo>
                  <a:lnTo>
                    <a:pt x="8065" y="3758"/>
                  </a:lnTo>
                  <a:lnTo>
                    <a:pt x="8068" y="3764"/>
                  </a:lnTo>
                  <a:lnTo>
                    <a:pt x="8075" y="3773"/>
                  </a:lnTo>
                  <a:lnTo>
                    <a:pt x="8082" y="3784"/>
                  </a:lnTo>
                  <a:lnTo>
                    <a:pt x="8090" y="3793"/>
                  </a:lnTo>
                  <a:lnTo>
                    <a:pt x="8099" y="3804"/>
                  </a:lnTo>
                  <a:lnTo>
                    <a:pt x="8108" y="3817"/>
                  </a:lnTo>
                  <a:lnTo>
                    <a:pt x="8119" y="3829"/>
                  </a:lnTo>
                  <a:lnTo>
                    <a:pt x="8128" y="3841"/>
                  </a:lnTo>
                  <a:lnTo>
                    <a:pt x="8138" y="3850"/>
                  </a:lnTo>
                  <a:lnTo>
                    <a:pt x="8141" y="3855"/>
                  </a:lnTo>
                  <a:lnTo>
                    <a:pt x="8144" y="3861"/>
                  </a:lnTo>
                  <a:lnTo>
                    <a:pt x="8144" y="3867"/>
                  </a:lnTo>
                  <a:lnTo>
                    <a:pt x="8144" y="3873"/>
                  </a:lnTo>
                  <a:lnTo>
                    <a:pt x="8141" y="3885"/>
                  </a:lnTo>
                  <a:lnTo>
                    <a:pt x="8140" y="3897"/>
                  </a:lnTo>
                  <a:lnTo>
                    <a:pt x="8140" y="3901"/>
                  </a:lnTo>
                  <a:lnTo>
                    <a:pt x="8140" y="3906"/>
                  </a:lnTo>
                  <a:lnTo>
                    <a:pt x="8141" y="3911"/>
                  </a:lnTo>
                  <a:lnTo>
                    <a:pt x="8144" y="3914"/>
                  </a:lnTo>
                  <a:lnTo>
                    <a:pt x="8151" y="3923"/>
                  </a:lnTo>
                  <a:lnTo>
                    <a:pt x="8160" y="3931"/>
                  </a:lnTo>
                  <a:lnTo>
                    <a:pt x="8165" y="3936"/>
                  </a:lnTo>
                  <a:lnTo>
                    <a:pt x="8170" y="3941"/>
                  </a:lnTo>
                  <a:lnTo>
                    <a:pt x="8174" y="3947"/>
                  </a:lnTo>
                  <a:lnTo>
                    <a:pt x="8177" y="3953"/>
                  </a:lnTo>
                  <a:lnTo>
                    <a:pt x="8182" y="3967"/>
                  </a:lnTo>
                  <a:lnTo>
                    <a:pt x="8184" y="3981"/>
                  </a:lnTo>
                  <a:lnTo>
                    <a:pt x="8185" y="3989"/>
                  </a:lnTo>
                  <a:lnTo>
                    <a:pt x="8188" y="3998"/>
                  </a:lnTo>
                  <a:lnTo>
                    <a:pt x="8191" y="4006"/>
                  </a:lnTo>
                  <a:lnTo>
                    <a:pt x="8195" y="4013"/>
                  </a:lnTo>
                  <a:lnTo>
                    <a:pt x="8198" y="4021"/>
                  </a:lnTo>
                  <a:lnTo>
                    <a:pt x="8202" y="4029"/>
                  </a:lnTo>
                  <a:lnTo>
                    <a:pt x="8207" y="4036"/>
                  </a:lnTo>
                  <a:lnTo>
                    <a:pt x="8212" y="4042"/>
                  </a:lnTo>
                  <a:lnTo>
                    <a:pt x="8216" y="4048"/>
                  </a:lnTo>
                  <a:lnTo>
                    <a:pt x="8219" y="4055"/>
                  </a:lnTo>
                  <a:lnTo>
                    <a:pt x="8221" y="4063"/>
                  </a:lnTo>
                  <a:lnTo>
                    <a:pt x="8221" y="4070"/>
                  </a:lnTo>
                  <a:lnTo>
                    <a:pt x="8222" y="4081"/>
                  </a:lnTo>
                  <a:lnTo>
                    <a:pt x="8222" y="4093"/>
                  </a:lnTo>
                  <a:lnTo>
                    <a:pt x="8222" y="4095"/>
                  </a:lnTo>
                  <a:lnTo>
                    <a:pt x="8221" y="4095"/>
                  </a:lnTo>
                  <a:lnTo>
                    <a:pt x="8219" y="4094"/>
                  </a:lnTo>
                  <a:lnTo>
                    <a:pt x="8216" y="4093"/>
                  </a:lnTo>
                  <a:lnTo>
                    <a:pt x="8212" y="4090"/>
                  </a:lnTo>
                  <a:lnTo>
                    <a:pt x="8209" y="4090"/>
                  </a:lnTo>
                  <a:lnTo>
                    <a:pt x="8206" y="4093"/>
                  </a:lnTo>
                  <a:lnTo>
                    <a:pt x="8201" y="4096"/>
                  </a:lnTo>
                  <a:lnTo>
                    <a:pt x="8191" y="4102"/>
                  </a:lnTo>
                  <a:lnTo>
                    <a:pt x="8182" y="4109"/>
                  </a:lnTo>
                  <a:lnTo>
                    <a:pt x="8178" y="4113"/>
                  </a:lnTo>
                  <a:lnTo>
                    <a:pt x="8174" y="4117"/>
                  </a:lnTo>
                  <a:lnTo>
                    <a:pt x="8171" y="4120"/>
                  </a:lnTo>
                  <a:lnTo>
                    <a:pt x="8169" y="4125"/>
                  </a:lnTo>
                  <a:lnTo>
                    <a:pt x="8168" y="4130"/>
                  </a:lnTo>
                  <a:lnTo>
                    <a:pt x="8168" y="4136"/>
                  </a:lnTo>
                  <a:lnTo>
                    <a:pt x="8169" y="4142"/>
                  </a:lnTo>
                  <a:lnTo>
                    <a:pt x="8171" y="4147"/>
                  </a:lnTo>
                  <a:lnTo>
                    <a:pt x="8176" y="4152"/>
                  </a:lnTo>
                  <a:lnTo>
                    <a:pt x="8181" y="4157"/>
                  </a:lnTo>
                  <a:lnTo>
                    <a:pt x="8187" y="4159"/>
                  </a:lnTo>
                  <a:lnTo>
                    <a:pt x="8193" y="4162"/>
                  </a:lnTo>
                  <a:lnTo>
                    <a:pt x="8207" y="4165"/>
                  </a:lnTo>
                  <a:lnTo>
                    <a:pt x="8221" y="4169"/>
                  </a:lnTo>
                  <a:lnTo>
                    <a:pt x="8239" y="4172"/>
                  </a:lnTo>
                  <a:lnTo>
                    <a:pt x="8258" y="4177"/>
                  </a:lnTo>
                  <a:lnTo>
                    <a:pt x="8277" y="4181"/>
                  </a:lnTo>
                  <a:lnTo>
                    <a:pt x="8289" y="4185"/>
                  </a:lnTo>
                  <a:lnTo>
                    <a:pt x="8292" y="4189"/>
                  </a:lnTo>
                  <a:lnTo>
                    <a:pt x="8295" y="4193"/>
                  </a:lnTo>
                  <a:lnTo>
                    <a:pt x="8296" y="4199"/>
                  </a:lnTo>
                  <a:lnTo>
                    <a:pt x="8296" y="4206"/>
                  </a:lnTo>
                  <a:lnTo>
                    <a:pt x="8294" y="4220"/>
                  </a:lnTo>
                  <a:lnTo>
                    <a:pt x="8291" y="4232"/>
                  </a:lnTo>
                  <a:lnTo>
                    <a:pt x="8290" y="4254"/>
                  </a:lnTo>
                  <a:lnTo>
                    <a:pt x="8288" y="4282"/>
                  </a:lnTo>
                  <a:lnTo>
                    <a:pt x="8286" y="4295"/>
                  </a:lnTo>
                  <a:lnTo>
                    <a:pt x="8285" y="4308"/>
                  </a:lnTo>
                  <a:lnTo>
                    <a:pt x="8283" y="4319"/>
                  </a:lnTo>
                  <a:lnTo>
                    <a:pt x="8281" y="4327"/>
                  </a:lnTo>
                  <a:lnTo>
                    <a:pt x="8277" y="4332"/>
                  </a:lnTo>
                  <a:lnTo>
                    <a:pt x="8273" y="4335"/>
                  </a:lnTo>
                  <a:lnTo>
                    <a:pt x="8270" y="4338"/>
                  </a:lnTo>
                  <a:lnTo>
                    <a:pt x="8266" y="4338"/>
                  </a:lnTo>
                  <a:lnTo>
                    <a:pt x="8263" y="4338"/>
                  </a:lnTo>
                  <a:lnTo>
                    <a:pt x="8260" y="4336"/>
                  </a:lnTo>
                  <a:lnTo>
                    <a:pt x="8258" y="4335"/>
                  </a:lnTo>
                  <a:lnTo>
                    <a:pt x="8257" y="4332"/>
                  </a:lnTo>
                  <a:lnTo>
                    <a:pt x="8257" y="4330"/>
                  </a:lnTo>
                  <a:lnTo>
                    <a:pt x="8256" y="4329"/>
                  </a:lnTo>
                  <a:lnTo>
                    <a:pt x="8252" y="4329"/>
                  </a:lnTo>
                  <a:lnTo>
                    <a:pt x="8250" y="4329"/>
                  </a:lnTo>
                  <a:lnTo>
                    <a:pt x="8241" y="4332"/>
                  </a:lnTo>
                  <a:lnTo>
                    <a:pt x="8232" y="4334"/>
                  </a:lnTo>
                  <a:lnTo>
                    <a:pt x="8213" y="4342"/>
                  </a:lnTo>
                  <a:lnTo>
                    <a:pt x="8197" y="4350"/>
                  </a:lnTo>
                  <a:lnTo>
                    <a:pt x="8191" y="4353"/>
                  </a:lnTo>
                  <a:lnTo>
                    <a:pt x="8185" y="4358"/>
                  </a:lnTo>
                  <a:lnTo>
                    <a:pt x="8179" y="4363"/>
                  </a:lnTo>
                  <a:lnTo>
                    <a:pt x="8174" y="4369"/>
                  </a:lnTo>
                  <a:lnTo>
                    <a:pt x="8169" y="4374"/>
                  </a:lnTo>
                  <a:lnTo>
                    <a:pt x="8164" y="4382"/>
                  </a:lnTo>
                  <a:lnTo>
                    <a:pt x="8160" y="4388"/>
                  </a:lnTo>
                  <a:lnTo>
                    <a:pt x="8158" y="4393"/>
                  </a:lnTo>
                  <a:lnTo>
                    <a:pt x="8156" y="4399"/>
                  </a:lnTo>
                  <a:lnTo>
                    <a:pt x="8157" y="4405"/>
                  </a:lnTo>
                  <a:lnTo>
                    <a:pt x="8158" y="4410"/>
                  </a:lnTo>
                  <a:lnTo>
                    <a:pt x="8162" y="4415"/>
                  </a:lnTo>
                  <a:lnTo>
                    <a:pt x="8169" y="4422"/>
                  </a:lnTo>
                  <a:lnTo>
                    <a:pt x="8177" y="4427"/>
                  </a:lnTo>
                  <a:lnTo>
                    <a:pt x="8179" y="4429"/>
                  </a:lnTo>
                  <a:lnTo>
                    <a:pt x="8181" y="4430"/>
                  </a:lnTo>
                  <a:lnTo>
                    <a:pt x="8179" y="4433"/>
                  </a:lnTo>
                  <a:lnTo>
                    <a:pt x="8178" y="4435"/>
                  </a:lnTo>
                  <a:lnTo>
                    <a:pt x="8171" y="4441"/>
                  </a:lnTo>
                  <a:lnTo>
                    <a:pt x="8159" y="4446"/>
                  </a:lnTo>
                  <a:lnTo>
                    <a:pt x="8141" y="4453"/>
                  </a:lnTo>
                  <a:lnTo>
                    <a:pt x="8125" y="4460"/>
                  </a:lnTo>
                  <a:lnTo>
                    <a:pt x="8119" y="4462"/>
                  </a:lnTo>
                  <a:lnTo>
                    <a:pt x="8113" y="4464"/>
                  </a:lnTo>
                  <a:lnTo>
                    <a:pt x="8103" y="4462"/>
                  </a:lnTo>
                  <a:lnTo>
                    <a:pt x="8092" y="4460"/>
                  </a:lnTo>
                  <a:lnTo>
                    <a:pt x="8089" y="4461"/>
                  </a:lnTo>
                  <a:lnTo>
                    <a:pt x="8084" y="4464"/>
                  </a:lnTo>
                  <a:lnTo>
                    <a:pt x="8080" y="4467"/>
                  </a:lnTo>
                  <a:lnTo>
                    <a:pt x="8076" y="4473"/>
                  </a:lnTo>
                  <a:lnTo>
                    <a:pt x="8068" y="4484"/>
                  </a:lnTo>
                  <a:lnTo>
                    <a:pt x="8064" y="4491"/>
                  </a:lnTo>
                  <a:lnTo>
                    <a:pt x="8063" y="4493"/>
                  </a:lnTo>
                  <a:lnTo>
                    <a:pt x="8062" y="4495"/>
                  </a:lnTo>
                  <a:lnTo>
                    <a:pt x="8061" y="4497"/>
                  </a:lnTo>
                  <a:lnTo>
                    <a:pt x="8058" y="4497"/>
                  </a:lnTo>
                  <a:lnTo>
                    <a:pt x="8055" y="4497"/>
                  </a:lnTo>
                  <a:lnTo>
                    <a:pt x="8051" y="4496"/>
                  </a:lnTo>
                  <a:lnTo>
                    <a:pt x="8048" y="4495"/>
                  </a:lnTo>
                  <a:lnTo>
                    <a:pt x="8044" y="4492"/>
                  </a:lnTo>
                  <a:lnTo>
                    <a:pt x="8034" y="4487"/>
                  </a:lnTo>
                  <a:lnTo>
                    <a:pt x="8026" y="4485"/>
                  </a:lnTo>
                  <a:lnTo>
                    <a:pt x="8018" y="4484"/>
                  </a:lnTo>
                  <a:lnTo>
                    <a:pt x="8012" y="4484"/>
                  </a:lnTo>
                  <a:lnTo>
                    <a:pt x="8005" y="4484"/>
                  </a:lnTo>
                  <a:lnTo>
                    <a:pt x="7995" y="4484"/>
                  </a:lnTo>
                  <a:lnTo>
                    <a:pt x="7986" y="4481"/>
                  </a:lnTo>
                  <a:lnTo>
                    <a:pt x="7977" y="4478"/>
                  </a:lnTo>
                  <a:lnTo>
                    <a:pt x="7969" y="4473"/>
                  </a:lnTo>
                  <a:lnTo>
                    <a:pt x="7963" y="4470"/>
                  </a:lnTo>
                  <a:lnTo>
                    <a:pt x="7954" y="4466"/>
                  </a:lnTo>
                  <a:lnTo>
                    <a:pt x="7941" y="4462"/>
                  </a:lnTo>
                  <a:lnTo>
                    <a:pt x="7932" y="4462"/>
                  </a:lnTo>
                  <a:lnTo>
                    <a:pt x="7924" y="4462"/>
                  </a:lnTo>
                  <a:lnTo>
                    <a:pt x="7918" y="4465"/>
                  </a:lnTo>
                  <a:lnTo>
                    <a:pt x="7912" y="4467"/>
                  </a:lnTo>
                  <a:lnTo>
                    <a:pt x="7907" y="4470"/>
                  </a:lnTo>
                  <a:lnTo>
                    <a:pt x="7905" y="4473"/>
                  </a:lnTo>
                  <a:lnTo>
                    <a:pt x="7903" y="4477"/>
                  </a:lnTo>
                  <a:lnTo>
                    <a:pt x="7903" y="4480"/>
                  </a:lnTo>
                  <a:lnTo>
                    <a:pt x="7904" y="4484"/>
                  </a:lnTo>
                  <a:lnTo>
                    <a:pt x="7906" y="4486"/>
                  </a:lnTo>
                  <a:lnTo>
                    <a:pt x="7910" y="4490"/>
                  </a:lnTo>
                  <a:lnTo>
                    <a:pt x="7913" y="4491"/>
                  </a:lnTo>
                  <a:lnTo>
                    <a:pt x="7923" y="4496"/>
                  </a:lnTo>
                  <a:lnTo>
                    <a:pt x="7932" y="4499"/>
                  </a:lnTo>
                  <a:lnTo>
                    <a:pt x="7936" y="4503"/>
                  </a:lnTo>
                  <a:lnTo>
                    <a:pt x="7937" y="4508"/>
                  </a:lnTo>
                  <a:lnTo>
                    <a:pt x="7936" y="4514"/>
                  </a:lnTo>
                  <a:lnTo>
                    <a:pt x="7935" y="4519"/>
                  </a:lnTo>
                  <a:lnTo>
                    <a:pt x="7932" y="4525"/>
                  </a:lnTo>
                  <a:lnTo>
                    <a:pt x="7929" y="4530"/>
                  </a:lnTo>
                  <a:lnTo>
                    <a:pt x="7924" y="4535"/>
                  </a:lnTo>
                  <a:lnTo>
                    <a:pt x="7918" y="4537"/>
                  </a:lnTo>
                  <a:lnTo>
                    <a:pt x="7913" y="4540"/>
                  </a:lnTo>
                  <a:lnTo>
                    <a:pt x="7907" y="4541"/>
                  </a:lnTo>
                  <a:lnTo>
                    <a:pt x="7901" y="4541"/>
                  </a:lnTo>
                  <a:lnTo>
                    <a:pt x="7895" y="4540"/>
                  </a:lnTo>
                  <a:lnTo>
                    <a:pt x="7889" y="4538"/>
                  </a:lnTo>
                  <a:lnTo>
                    <a:pt x="7885" y="4537"/>
                  </a:lnTo>
                  <a:lnTo>
                    <a:pt x="7879" y="4534"/>
                  </a:lnTo>
                  <a:lnTo>
                    <a:pt x="7874" y="4530"/>
                  </a:lnTo>
                  <a:lnTo>
                    <a:pt x="7869" y="4528"/>
                  </a:lnTo>
                  <a:lnTo>
                    <a:pt x="7866" y="4527"/>
                  </a:lnTo>
                  <a:lnTo>
                    <a:pt x="7863" y="4529"/>
                  </a:lnTo>
                  <a:lnTo>
                    <a:pt x="7861" y="4531"/>
                  </a:lnTo>
                  <a:lnTo>
                    <a:pt x="7859" y="4534"/>
                  </a:lnTo>
                  <a:lnTo>
                    <a:pt x="7855" y="4537"/>
                  </a:lnTo>
                  <a:lnTo>
                    <a:pt x="7851" y="4538"/>
                  </a:lnTo>
                  <a:lnTo>
                    <a:pt x="7844" y="4540"/>
                  </a:lnTo>
                  <a:lnTo>
                    <a:pt x="7836" y="4538"/>
                  </a:lnTo>
                  <a:lnTo>
                    <a:pt x="7826" y="4537"/>
                  </a:lnTo>
                  <a:lnTo>
                    <a:pt x="7816" y="4537"/>
                  </a:lnTo>
                  <a:lnTo>
                    <a:pt x="7807" y="4540"/>
                  </a:lnTo>
                  <a:lnTo>
                    <a:pt x="7804" y="4541"/>
                  </a:lnTo>
                  <a:lnTo>
                    <a:pt x="7800" y="4543"/>
                  </a:lnTo>
                  <a:lnTo>
                    <a:pt x="7798" y="4546"/>
                  </a:lnTo>
                  <a:lnTo>
                    <a:pt x="7797" y="4548"/>
                  </a:lnTo>
                  <a:lnTo>
                    <a:pt x="7792" y="4558"/>
                  </a:lnTo>
                  <a:lnTo>
                    <a:pt x="7788" y="4571"/>
                  </a:lnTo>
                  <a:lnTo>
                    <a:pt x="7785" y="4584"/>
                  </a:lnTo>
                  <a:lnTo>
                    <a:pt x="7781" y="4596"/>
                  </a:lnTo>
                  <a:lnTo>
                    <a:pt x="7779" y="4600"/>
                  </a:lnTo>
                  <a:lnTo>
                    <a:pt x="7774" y="4606"/>
                  </a:lnTo>
                  <a:lnTo>
                    <a:pt x="7769" y="4612"/>
                  </a:lnTo>
                  <a:lnTo>
                    <a:pt x="7765" y="4619"/>
                  </a:lnTo>
                  <a:lnTo>
                    <a:pt x="7754" y="4630"/>
                  </a:lnTo>
                  <a:lnTo>
                    <a:pt x="7747" y="4638"/>
                  </a:lnTo>
                  <a:lnTo>
                    <a:pt x="7740" y="4653"/>
                  </a:lnTo>
                  <a:lnTo>
                    <a:pt x="7733" y="4664"/>
                  </a:lnTo>
                  <a:lnTo>
                    <a:pt x="7730" y="4670"/>
                  </a:lnTo>
                  <a:lnTo>
                    <a:pt x="7727" y="4674"/>
                  </a:lnTo>
                  <a:lnTo>
                    <a:pt x="7724" y="4675"/>
                  </a:lnTo>
                  <a:lnTo>
                    <a:pt x="7722" y="4674"/>
                  </a:lnTo>
                  <a:lnTo>
                    <a:pt x="7718" y="4673"/>
                  </a:lnTo>
                  <a:lnTo>
                    <a:pt x="7716" y="4670"/>
                  </a:lnTo>
                  <a:lnTo>
                    <a:pt x="7705" y="4660"/>
                  </a:lnTo>
                  <a:lnTo>
                    <a:pt x="7696" y="4650"/>
                  </a:lnTo>
                  <a:lnTo>
                    <a:pt x="7692" y="4647"/>
                  </a:lnTo>
                  <a:lnTo>
                    <a:pt x="7690" y="4644"/>
                  </a:lnTo>
                  <a:lnTo>
                    <a:pt x="7685" y="4644"/>
                  </a:lnTo>
                  <a:lnTo>
                    <a:pt x="7680" y="4645"/>
                  </a:lnTo>
                  <a:lnTo>
                    <a:pt x="7672" y="4648"/>
                  </a:lnTo>
                  <a:lnTo>
                    <a:pt x="7664" y="4650"/>
                  </a:lnTo>
                  <a:lnTo>
                    <a:pt x="7654" y="4653"/>
                  </a:lnTo>
                  <a:lnTo>
                    <a:pt x="7643" y="4654"/>
                  </a:lnTo>
                  <a:lnTo>
                    <a:pt x="7639" y="4655"/>
                  </a:lnTo>
                  <a:lnTo>
                    <a:pt x="7633" y="4657"/>
                  </a:lnTo>
                  <a:lnTo>
                    <a:pt x="7627" y="4661"/>
                  </a:lnTo>
                  <a:lnTo>
                    <a:pt x="7620" y="4667"/>
                  </a:lnTo>
                  <a:lnTo>
                    <a:pt x="7605" y="4683"/>
                  </a:lnTo>
                  <a:lnTo>
                    <a:pt x="7590" y="4703"/>
                  </a:lnTo>
                  <a:lnTo>
                    <a:pt x="7574" y="4722"/>
                  </a:lnTo>
                  <a:lnTo>
                    <a:pt x="7563" y="4735"/>
                  </a:lnTo>
                  <a:lnTo>
                    <a:pt x="7548" y="4750"/>
                  </a:lnTo>
                  <a:lnTo>
                    <a:pt x="7533" y="4764"/>
                  </a:lnTo>
                  <a:lnTo>
                    <a:pt x="7524" y="4773"/>
                  </a:lnTo>
                  <a:lnTo>
                    <a:pt x="7517" y="4777"/>
                  </a:lnTo>
                  <a:lnTo>
                    <a:pt x="7515" y="4777"/>
                  </a:lnTo>
                  <a:lnTo>
                    <a:pt x="7511" y="4776"/>
                  </a:lnTo>
                  <a:lnTo>
                    <a:pt x="7508" y="4774"/>
                  </a:lnTo>
                  <a:lnTo>
                    <a:pt x="7503" y="4769"/>
                  </a:lnTo>
                  <a:lnTo>
                    <a:pt x="7501" y="4767"/>
                  </a:lnTo>
                  <a:lnTo>
                    <a:pt x="7500" y="4766"/>
                  </a:lnTo>
                  <a:lnTo>
                    <a:pt x="7496" y="4764"/>
                  </a:lnTo>
                  <a:lnTo>
                    <a:pt x="7494" y="4764"/>
                  </a:lnTo>
                  <a:lnTo>
                    <a:pt x="7491" y="4764"/>
                  </a:lnTo>
                  <a:lnTo>
                    <a:pt x="7488" y="4767"/>
                  </a:lnTo>
                  <a:lnTo>
                    <a:pt x="7483" y="4769"/>
                  </a:lnTo>
                  <a:lnTo>
                    <a:pt x="7478" y="4773"/>
                  </a:lnTo>
                  <a:lnTo>
                    <a:pt x="7467" y="4781"/>
                  </a:lnTo>
                  <a:lnTo>
                    <a:pt x="7456" y="4790"/>
                  </a:lnTo>
                  <a:lnTo>
                    <a:pt x="7445" y="4798"/>
                  </a:lnTo>
                  <a:lnTo>
                    <a:pt x="7437" y="4802"/>
                  </a:lnTo>
                  <a:lnTo>
                    <a:pt x="7421" y="4811"/>
                  </a:lnTo>
                  <a:lnTo>
                    <a:pt x="7398" y="4821"/>
                  </a:lnTo>
                  <a:lnTo>
                    <a:pt x="7377" y="4833"/>
                  </a:lnTo>
                  <a:lnTo>
                    <a:pt x="7362" y="4843"/>
                  </a:lnTo>
                  <a:lnTo>
                    <a:pt x="7357" y="4846"/>
                  </a:lnTo>
                  <a:lnTo>
                    <a:pt x="7356" y="4852"/>
                  </a:lnTo>
                  <a:lnTo>
                    <a:pt x="7354" y="4857"/>
                  </a:lnTo>
                  <a:lnTo>
                    <a:pt x="7354" y="4863"/>
                  </a:lnTo>
                  <a:lnTo>
                    <a:pt x="7356" y="4875"/>
                  </a:lnTo>
                  <a:lnTo>
                    <a:pt x="7357" y="4886"/>
                  </a:lnTo>
                  <a:lnTo>
                    <a:pt x="7356" y="4890"/>
                  </a:lnTo>
                  <a:lnTo>
                    <a:pt x="7353" y="4895"/>
                  </a:lnTo>
                  <a:lnTo>
                    <a:pt x="7349" y="4899"/>
                  </a:lnTo>
                  <a:lnTo>
                    <a:pt x="7344" y="4903"/>
                  </a:lnTo>
                  <a:lnTo>
                    <a:pt x="7334" y="4909"/>
                  </a:lnTo>
                  <a:lnTo>
                    <a:pt x="7325" y="4913"/>
                  </a:lnTo>
                  <a:lnTo>
                    <a:pt x="7318" y="4915"/>
                  </a:lnTo>
                  <a:lnTo>
                    <a:pt x="7311" y="4919"/>
                  </a:lnTo>
                  <a:lnTo>
                    <a:pt x="7305" y="4925"/>
                  </a:lnTo>
                  <a:lnTo>
                    <a:pt x="7300" y="4933"/>
                  </a:lnTo>
                  <a:lnTo>
                    <a:pt x="7295" y="4943"/>
                  </a:lnTo>
                  <a:lnTo>
                    <a:pt x="7289" y="4954"/>
                  </a:lnTo>
                  <a:lnTo>
                    <a:pt x="7282" y="4968"/>
                  </a:lnTo>
                  <a:lnTo>
                    <a:pt x="7271" y="4981"/>
                  </a:lnTo>
                  <a:lnTo>
                    <a:pt x="7267" y="4988"/>
                  </a:lnTo>
                  <a:lnTo>
                    <a:pt x="7263" y="4995"/>
                  </a:lnTo>
                  <a:lnTo>
                    <a:pt x="7261" y="5002"/>
                  </a:lnTo>
                  <a:lnTo>
                    <a:pt x="7259" y="5009"/>
                  </a:lnTo>
                  <a:lnTo>
                    <a:pt x="7259" y="5021"/>
                  </a:lnTo>
                  <a:lnTo>
                    <a:pt x="7261" y="5033"/>
                  </a:lnTo>
                  <a:lnTo>
                    <a:pt x="7259" y="5037"/>
                  </a:lnTo>
                  <a:lnTo>
                    <a:pt x="7257" y="5040"/>
                  </a:lnTo>
                  <a:lnTo>
                    <a:pt x="7253" y="5041"/>
                  </a:lnTo>
                  <a:lnTo>
                    <a:pt x="7250" y="5042"/>
                  </a:lnTo>
                  <a:lnTo>
                    <a:pt x="7240" y="5041"/>
                  </a:lnTo>
                  <a:lnTo>
                    <a:pt x="7232" y="5039"/>
                  </a:lnTo>
                  <a:lnTo>
                    <a:pt x="7228" y="5037"/>
                  </a:lnTo>
                  <a:lnTo>
                    <a:pt x="7226" y="5034"/>
                  </a:lnTo>
                  <a:lnTo>
                    <a:pt x="7225" y="5032"/>
                  </a:lnTo>
                  <a:lnTo>
                    <a:pt x="7224" y="5027"/>
                  </a:lnTo>
                  <a:lnTo>
                    <a:pt x="7224" y="5017"/>
                  </a:lnTo>
                  <a:lnTo>
                    <a:pt x="7224" y="5004"/>
                  </a:lnTo>
                  <a:lnTo>
                    <a:pt x="7223" y="4997"/>
                  </a:lnTo>
                  <a:lnTo>
                    <a:pt x="7221" y="4991"/>
                  </a:lnTo>
                  <a:lnTo>
                    <a:pt x="7219" y="4984"/>
                  </a:lnTo>
                  <a:lnTo>
                    <a:pt x="7217" y="4978"/>
                  </a:lnTo>
                  <a:lnTo>
                    <a:pt x="7209" y="4965"/>
                  </a:lnTo>
                  <a:lnTo>
                    <a:pt x="7200" y="4950"/>
                  </a:lnTo>
                  <a:lnTo>
                    <a:pt x="7190" y="4933"/>
                  </a:lnTo>
                  <a:lnTo>
                    <a:pt x="7181" y="4916"/>
                  </a:lnTo>
                  <a:lnTo>
                    <a:pt x="7171" y="4902"/>
                  </a:lnTo>
                  <a:lnTo>
                    <a:pt x="7163" y="4888"/>
                  </a:lnTo>
                  <a:lnTo>
                    <a:pt x="7157" y="4876"/>
                  </a:lnTo>
                  <a:lnTo>
                    <a:pt x="7155" y="4864"/>
                  </a:lnTo>
                  <a:lnTo>
                    <a:pt x="7152" y="4852"/>
                  </a:lnTo>
                  <a:lnTo>
                    <a:pt x="7150" y="4840"/>
                  </a:lnTo>
                  <a:lnTo>
                    <a:pt x="7148" y="4836"/>
                  </a:lnTo>
                  <a:lnTo>
                    <a:pt x="7145" y="4832"/>
                  </a:lnTo>
                  <a:lnTo>
                    <a:pt x="7141" y="4830"/>
                  </a:lnTo>
                  <a:lnTo>
                    <a:pt x="7136" y="4827"/>
                  </a:lnTo>
                  <a:lnTo>
                    <a:pt x="7124" y="4826"/>
                  </a:lnTo>
                  <a:lnTo>
                    <a:pt x="7111" y="4826"/>
                  </a:lnTo>
                  <a:lnTo>
                    <a:pt x="7104" y="4826"/>
                  </a:lnTo>
                  <a:lnTo>
                    <a:pt x="7097" y="4825"/>
                  </a:lnTo>
                  <a:lnTo>
                    <a:pt x="7091" y="4824"/>
                  </a:lnTo>
                  <a:lnTo>
                    <a:pt x="7085" y="4821"/>
                  </a:lnTo>
                  <a:lnTo>
                    <a:pt x="7079" y="4819"/>
                  </a:lnTo>
                  <a:lnTo>
                    <a:pt x="7073" y="4815"/>
                  </a:lnTo>
                  <a:lnTo>
                    <a:pt x="7068" y="4809"/>
                  </a:lnTo>
                  <a:lnTo>
                    <a:pt x="7064" y="4804"/>
                  </a:lnTo>
                  <a:lnTo>
                    <a:pt x="7057" y="4789"/>
                  </a:lnTo>
                  <a:lnTo>
                    <a:pt x="7051" y="4774"/>
                  </a:lnTo>
                  <a:lnTo>
                    <a:pt x="7048" y="4767"/>
                  </a:lnTo>
                  <a:lnTo>
                    <a:pt x="7045" y="4762"/>
                  </a:lnTo>
                  <a:lnTo>
                    <a:pt x="7044" y="4761"/>
                  </a:lnTo>
                  <a:lnTo>
                    <a:pt x="7042" y="4761"/>
                  </a:lnTo>
                  <a:lnTo>
                    <a:pt x="7038" y="4768"/>
                  </a:lnTo>
                  <a:lnTo>
                    <a:pt x="7031" y="4779"/>
                  </a:lnTo>
                  <a:lnTo>
                    <a:pt x="7019" y="4792"/>
                  </a:lnTo>
                  <a:lnTo>
                    <a:pt x="7006" y="4804"/>
                  </a:lnTo>
                  <a:lnTo>
                    <a:pt x="6993" y="4815"/>
                  </a:lnTo>
                  <a:lnTo>
                    <a:pt x="6982" y="4825"/>
                  </a:lnTo>
                  <a:lnTo>
                    <a:pt x="6978" y="4831"/>
                  </a:lnTo>
                  <a:lnTo>
                    <a:pt x="6973" y="4836"/>
                  </a:lnTo>
                  <a:lnTo>
                    <a:pt x="6971" y="4840"/>
                  </a:lnTo>
                  <a:lnTo>
                    <a:pt x="6969" y="4844"/>
                  </a:lnTo>
                  <a:lnTo>
                    <a:pt x="6969" y="4849"/>
                  </a:lnTo>
                  <a:lnTo>
                    <a:pt x="6971" y="4852"/>
                  </a:lnTo>
                  <a:lnTo>
                    <a:pt x="6972" y="4855"/>
                  </a:lnTo>
                  <a:lnTo>
                    <a:pt x="6974" y="4857"/>
                  </a:lnTo>
                  <a:lnTo>
                    <a:pt x="6979" y="4863"/>
                  </a:lnTo>
                  <a:lnTo>
                    <a:pt x="6986" y="4870"/>
                  </a:lnTo>
                  <a:lnTo>
                    <a:pt x="6993" y="4877"/>
                  </a:lnTo>
                  <a:lnTo>
                    <a:pt x="6999" y="4887"/>
                  </a:lnTo>
                  <a:lnTo>
                    <a:pt x="7004" y="4897"/>
                  </a:lnTo>
                  <a:lnTo>
                    <a:pt x="7007" y="4908"/>
                  </a:lnTo>
                  <a:lnTo>
                    <a:pt x="7009" y="4914"/>
                  </a:lnTo>
                  <a:lnTo>
                    <a:pt x="7009" y="4920"/>
                  </a:lnTo>
                  <a:lnTo>
                    <a:pt x="7007" y="4927"/>
                  </a:lnTo>
                  <a:lnTo>
                    <a:pt x="7006" y="4933"/>
                  </a:lnTo>
                  <a:lnTo>
                    <a:pt x="7004" y="4947"/>
                  </a:lnTo>
                  <a:lnTo>
                    <a:pt x="7003" y="4960"/>
                  </a:lnTo>
                  <a:lnTo>
                    <a:pt x="7003" y="4974"/>
                  </a:lnTo>
                  <a:lnTo>
                    <a:pt x="7004" y="4985"/>
                  </a:lnTo>
                  <a:lnTo>
                    <a:pt x="7005" y="4991"/>
                  </a:lnTo>
                  <a:lnTo>
                    <a:pt x="7005" y="4997"/>
                  </a:lnTo>
                  <a:lnTo>
                    <a:pt x="7005" y="5003"/>
                  </a:lnTo>
                  <a:lnTo>
                    <a:pt x="7004" y="5008"/>
                  </a:lnTo>
                  <a:lnTo>
                    <a:pt x="7000" y="5019"/>
                  </a:lnTo>
                  <a:lnTo>
                    <a:pt x="6999" y="5029"/>
                  </a:lnTo>
                  <a:lnTo>
                    <a:pt x="7000" y="5040"/>
                  </a:lnTo>
                  <a:lnTo>
                    <a:pt x="6999" y="5056"/>
                  </a:lnTo>
                  <a:lnTo>
                    <a:pt x="6999" y="5064"/>
                  </a:lnTo>
                  <a:lnTo>
                    <a:pt x="6999" y="5069"/>
                  </a:lnTo>
                  <a:lnTo>
                    <a:pt x="6999" y="5071"/>
                  </a:lnTo>
                  <a:lnTo>
                    <a:pt x="7000" y="5073"/>
                  </a:lnTo>
                  <a:lnTo>
                    <a:pt x="7005" y="5075"/>
                  </a:lnTo>
                  <a:lnTo>
                    <a:pt x="7016" y="5079"/>
                  </a:lnTo>
                  <a:lnTo>
                    <a:pt x="7022" y="5083"/>
                  </a:lnTo>
                  <a:lnTo>
                    <a:pt x="7028" y="5088"/>
                  </a:lnTo>
                  <a:lnTo>
                    <a:pt x="7031" y="5092"/>
                  </a:lnTo>
                  <a:lnTo>
                    <a:pt x="7034" y="5097"/>
                  </a:lnTo>
                  <a:lnTo>
                    <a:pt x="7035" y="5102"/>
                  </a:lnTo>
                  <a:lnTo>
                    <a:pt x="7036" y="5107"/>
                  </a:lnTo>
                  <a:lnTo>
                    <a:pt x="7035" y="5111"/>
                  </a:lnTo>
                  <a:lnTo>
                    <a:pt x="7034" y="5115"/>
                  </a:lnTo>
                  <a:lnTo>
                    <a:pt x="7031" y="5119"/>
                  </a:lnTo>
                  <a:lnTo>
                    <a:pt x="7031" y="5122"/>
                  </a:lnTo>
                  <a:lnTo>
                    <a:pt x="7031" y="5126"/>
                  </a:lnTo>
                  <a:lnTo>
                    <a:pt x="7032" y="5129"/>
                  </a:lnTo>
                  <a:lnTo>
                    <a:pt x="7035" y="5138"/>
                  </a:lnTo>
                  <a:lnTo>
                    <a:pt x="7039" y="5147"/>
                  </a:lnTo>
                  <a:lnTo>
                    <a:pt x="7041" y="5153"/>
                  </a:lnTo>
                  <a:lnTo>
                    <a:pt x="7042" y="5158"/>
                  </a:lnTo>
                  <a:lnTo>
                    <a:pt x="7041" y="5164"/>
                  </a:lnTo>
                  <a:lnTo>
                    <a:pt x="7039" y="5168"/>
                  </a:lnTo>
                  <a:lnTo>
                    <a:pt x="7038" y="5172"/>
                  </a:lnTo>
                  <a:lnTo>
                    <a:pt x="7036" y="5177"/>
                  </a:lnTo>
                  <a:lnTo>
                    <a:pt x="7034" y="5179"/>
                  </a:lnTo>
                  <a:lnTo>
                    <a:pt x="7030" y="5182"/>
                  </a:lnTo>
                  <a:lnTo>
                    <a:pt x="7025" y="5186"/>
                  </a:lnTo>
                  <a:lnTo>
                    <a:pt x="7020" y="5191"/>
                  </a:lnTo>
                  <a:lnTo>
                    <a:pt x="7019" y="5195"/>
                  </a:lnTo>
                  <a:lnTo>
                    <a:pt x="7019" y="5198"/>
                  </a:lnTo>
                  <a:lnTo>
                    <a:pt x="7019" y="5202"/>
                  </a:lnTo>
                  <a:lnTo>
                    <a:pt x="7022" y="5205"/>
                  </a:lnTo>
                  <a:lnTo>
                    <a:pt x="7023" y="5209"/>
                  </a:lnTo>
                  <a:lnTo>
                    <a:pt x="7025" y="5212"/>
                  </a:lnTo>
                  <a:lnTo>
                    <a:pt x="7025" y="5216"/>
                  </a:lnTo>
                  <a:lnTo>
                    <a:pt x="7025" y="5220"/>
                  </a:lnTo>
                  <a:lnTo>
                    <a:pt x="7024" y="5222"/>
                  </a:lnTo>
                  <a:lnTo>
                    <a:pt x="7020" y="5225"/>
                  </a:lnTo>
                  <a:lnTo>
                    <a:pt x="7017" y="5229"/>
                  </a:lnTo>
                  <a:lnTo>
                    <a:pt x="7012" y="5233"/>
                  </a:lnTo>
                  <a:lnTo>
                    <a:pt x="6999" y="5240"/>
                  </a:lnTo>
                  <a:lnTo>
                    <a:pt x="6982" y="5246"/>
                  </a:lnTo>
                  <a:lnTo>
                    <a:pt x="6962" y="5250"/>
                  </a:lnTo>
                  <a:lnTo>
                    <a:pt x="6942" y="5255"/>
                  </a:lnTo>
                  <a:lnTo>
                    <a:pt x="6931" y="5256"/>
                  </a:lnTo>
                  <a:lnTo>
                    <a:pt x="6922" y="5258"/>
                  </a:lnTo>
                  <a:lnTo>
                    <a:pt x="6912" y="5258"/>
                  </a:lnTo>
                  <a:lnTo>
                    <a:pt x="6904" y="5256"/>
                  </a:lnTo>
                  <a:lnTo>
                    <a:pt x="6897" y="5254"/>
                  </a:lnTo>
                  <a:lnTo>
                    <a:pt x="6890" y="5252"/>
                  </a:lnTo>
                  <a:lnTo>
                    <a:pt x="6883" y="5248"/>
                  </a:lnTo>
                  <a:lnTo>
                    <a:pt x="6877" y="5245"/>
                  </a:lnTo>
                  <a:lnTo>
                    <a:pt x="6871" y="5241"/>
                  </a:lnTo>
                  <a:lnTo>
                    <a:pt x="6865" y="5240"/>
                  </a:lnTo>
                  <a:lnTo>
                    <a:pt x="6858" y="5240"/>
                  </a:lnTo>
                  <a:lnTo>
                    <a:pt x="6849" y="5240"/>
                  </a:lnTo>
                  <a:lnTo>
                    <a:pt x="6833" y="5243"/>
                  </a:lnTo>
                  <a:lnTo>
                    <a:pt x="6814" y="5246"/>
                  </a:lnTo>
                  <a:lnTo>
                    <a:pt x="6796" y="5246"/>
                  </a:lnTo>
                  <a:lnTo>
                    <a:pt x="6782" y="5246"/>
                  </a:lnTo>
                  <a:lnTo>
                    <a:pt x="6768" y="5246"/>
                  </a:lnTo>
                  <a:lnTo>
                    <a:pt x="6755" y="5247"/>
                  </a:lnTo>
                  <a:lnTo>
                    <a:pt x="6749" y="5248"/>
                  </a:lnTo>
                  <a:lnTo>
                    <a:pt x="6743" y="5250"/>
                  </a:lnTo>
                  <a:lnTo>
                    <a:pt x="6739" y="5254"/>
                  </a:lnTo>
                  <a:lnTo>
                    <a:pt x="6734" y="5258"/>
                  </a:lnTo>
                  <a:lnTo>
                    <a:pt x="6729" y="5261"/>
                  </a:lnTo>
                  <a:lnTo>
                    <a:pt x="6726" y="5264"/>
                  </a:lnTo>
                  <a:lnTo>
                    <a:pt x="6722" y="5265"/>
                  </a:lnTo>
                  <a:lnTo>
                    <a:pt x="6719" y="5266"/>
                  </a:lnTo>
                  <a:lnTo>
                    <a:pt x="6716" y="5265"/>
                  </a:lnTo>
                  <a:lnTo>
                    <a:pt x="6714" y="5264"/>
                  </a:lnTo>
                  <a:lnTo>
                    <a:pt x="6711" y="5260"/>
                  </a:lnTo>
                  <a:lnTo>
                    <a:pt x="6710" y="5258"/>
                  </a:lnTo>
                  <a:lnTo>
                    <a:pt x="6709" y="5249"/>
                  </a:lnTo>
                  <a:lnTo>
                    <a:pt x="6708" y="5239"/>
                  </a:lnTo>
                  <a:lnTo>
                    <a:pt x="6708" y="5230"/>
                  </a:lnTo>
                  <a:lnTo>
                    <a:pt x="6707" y="5223"/>
                  </a:lnTo>
                  <a:lnTo>
                    <a:pt x="6703" y="5220"/>
                  </a:lnTo>
                  <a:lnTo>
                    <a:pt x="6696" y="5215"/>
                  </a:lnTo>
                  <a:lnTo>
                    <a:pt x="6692" y="5212"/>
                  </a:lnTo>
                  <a:lnTo>
                    <a:pt x="6690" y="5210"/>
                  </a:lnTo>
                  <a:lnTo>
                    <a:pt x="6688" y="5208"/>
                  </a:lnTo>
                  <a:lnTo>
                    <a:pt x="6686" y="5204"/>
                  </a:lnTo>
                  <a:lnTo>
                    <a:pt x="6686" y="5198"/>
                  </a:lnTo>
                  <a:lnTo>
                    <a:pt x="6688" y="5190"/>
                  </a:lnTo>
                  <a:lnTo>
                    <a:pt x="6690" y="5180"/>
                  </a:lnTo>
                  <a:lnTo>
                    <a:pt x="6689" y="5172"/>
                  </a:lnTo>
                  <a:lnTo>
                    <a:pt x="6688" y="5167"/>
                  </a:lnTo>
                  <a:lnTo>
                    <a:pt x="6686" y="5161"/>
                  </a:lnTo>
                  <a:lnTo>
                    <a:pt x="6684" y="5157"/>
                  </a:lnTo>
                  <a:lnTo>
                    <a:pt x="6679" y="5151"/>
                  </a:lnTo>
                  <a:lnTo>
                    <a:pt x="6669" y="5138"/>
                  </a:lnTo>
                  <a:lnTo>
                    <a:pt x="6657" y="5126"/>
                  </a:lnTo>
                  <a:lnTo>
                    <a:pt x="6645" y="5114"/>
                  </a:lnTo>
                  <a:lnTo>
                    <a:pt x="6635" y="5103"/>
                  </a:lnTo>
                  <a:lnTo>
                    <a:pt x="6631" y="5098"/>
                  </a:lnTo>
                  <a:lnTo>
                    <a:pt x="6627" y="5094"/>
                  </a:lnTo>
                  <a:lnTo>
                    <a:pt x="6625" y="5088"/>
                  </a:lnTo>
                  <a:lnTo>
                    <a:pt x="6622" y="5082"/>
                  </a:lnTo>
                  <a:lnTo>
                    <a:pt x="6621" y="5076"/>
                  </a:lnTo>
                  <a:lnTo>
                    <a:pt x="6621" y="5070"/>
                  </a:lnTo>
                  <a:lnTo>
                    <a:pt x="6621" y="5064"/>
                  </a:lnTo>
                  <a:lnTo>
                    <a:pt x="6623" y="5059"/>
                  </a:lnTo>
                  <a:lnTo>
                    <a:pt x="6626" y="5056"/>
                  </a:lnTo>
                  <a:lnTo>
                    <a:pt x="6629" y="5052"/>
                  </a:lnTo>
                  <a:lnTo>
                    <a:pt x="6632" y="5051"/>
                  </a:lnTo>
                  <a:lnTo>
                    <a:pt x="6635" y="5051"/>
                  </a:lnTo>
                  <a:lnTo>
                    <a:pt x="6644" y="5054"/>
                  </a:lnTo>
                  <a:lnTo>
                    <a:pt x="6651" y="5059"/>
                  </a:lnTo>
                  <a:lnTo>
                    <a:pt x="6659" y="5064"/>
                  </a:lnTo>
                  <a:lnTo>
                    <a:pt x="6667" y="5066"/>
                  </a:lnTo>
                  <a:lnTo>
                    <a:pt x="6671" y="5066"/>
                  </a:lnTo>
                  <a:lnTo>
                    <a:pt x="6673" y="5066"/>
                  </a:lnTo>
                  <a:lnTo>
                    <a:pt x="6677" y="5064"/>
                  </a:lnTo>
                  <a:lnTo>
                    <a:pt x="6679" y="5060"/>
                  </a:lnTo>
                  <a:lnTo>
                    <a:pt x="6683" y="5052"/>
                  </a:lnTo>
                  <a:lnTo>
                    <a:pt x="6684" y="5041"/>
                  </a:lnTo>
                  <a:lnTo>
                    <a:pt x="6685" y="5035"/>
                  </a:lnTo>
                  <a:lnTo>
                    <a:pt x="6684" y="5031"/>
                  </a:lnTo>
                  <a:lnTo>
                    <a:pt x="6684" y="5026"/>
                  </a:lnTo>
                  <a:lnTo>
                    <a:pt x="6682" y="5022"/>
                  </a:lnTo>
                  <a:lnTo>
                    <a:pt x="6678" y="5016"/>
                  </a:lnTo>
                  <a:lnTo>
                    <a:pt x="6676" y="5012"/>
                  </a:lnTo>
                  <a:lnTo>
                    <a:pt x="6673" y="5004"/>
                  </a:lnTo>
                  <a:lnTo>
                    <a:pt x="6673" y="4996"/>
                  </a:lnTo>
                  <a:lnTo>
                    <a:pt x="6675" y="4988"/>
                  </a:lnTo>
                  <a:lnTo>
                    <a:pt x="6675" y="4979"/>
                  </a:lnTo>
                  <a:lnTo>
                    <a:pt x="6673" y="4970"/>
                  </a:lnTo>
                  <a:lnTo>
                    <a:pt x="6672" y="4957"/>
                  </a:lnTo>
                  <a:lnTo>
                    <a:pt x="6671" y="4950"/>
                  </a:lnTo>
                  <a:lnTo>
                    <a:pt x="6669" y="4944"/>
                  </a:lnTo>
                  <a:lnTo>
                    <a:pt x="6665" y="4939"/>
                  </a:lnTo>
                  <a:lnTo>
                    <a:pt x="6660" y="4935"/>
                  </a:lnTo>
                  <a:lnTo>
                    <a:pt x="6656" y="4934"/>
                  </a:lnTo>
                  <a:lnTo>
                    <a:pt x="6651" y="4934"/>
                  </a:lnTo>
                  <a:lnTo>
                    <a:pt x="6646" y="4935"/>
                  </a:lnTo>
                  <a:lnTo>
                    <a:pt x="6640" y="4938"/>
                  </a:lnTo>
                  <a:lnTo>
                    <a:pt x="6635" y="4940"/>
                  </a:lnTo>
                  <a:lnTo>
                    <a:pt x="6631" y="4941"/>
                  </a:lnTo>
                  <a:lnTo>
                    <a:pt x="6626" y="4940"/>
                  </a:lnTo>
                  <a:lnTo>
                    <a:pt x="6621" y="4939"/>
                  </a:lnTo>
                  <a:lnTo>
                    <a:pt x="6617" y="4935"/>
                  </a:lnTo>
                  <a:lnTo>
                    <a:pt x="6614" y="4931"/>
                  </a:lnTo>
                  <a:lnTo>
                    <a:pt x="6610" y="4926"/>
                  </a:lnTo>
                  <a:lnTo>
                    <a:pt x="6608" y="4919"/>
                  </a:lnTo>
                  <a:lnTo>
                    <a:pt x="6606" y="4912"/>
                  </a:lnTo>
                  <a:lnTo>
                    <a:pt x="6603" y="4906"/>
                  </a:lnTo>
                  <a:lnTo>
                    <a:pt x="6600" y="4900"/>
                  </a:lnTo>
                  <a:lnTo>
                    <a:pt x="6595" y="4896"/>
                  </a:lnTo>
                  <a:lnTo>
                    <a:pt x="6587" y="4889"/>
                  </a:lnTo>
                  <a:lnTo>
                    <a:pt x="6578" y="4884"/>
                  </a:lnTo>
                  <a:lnTo>
                    <a:pt x="6571" y="4882"/>
                  </a:lnTo>
                  <a:lnTo>
                    <a:pt x="6565" y="4878"/>
                  </a:lnTo>
                  <a:lnTo>
                    <a:pt x="6563" y="4876"/>
                  </a:lnTo>
                  <a:lnTo>
                    <a:pt x="6562" y="4875"/>
                  </a:lnTo>
                  <a:lnTo>
                    <a:pt x="6563" y="4872"/>
                  </a:lnTo>
                  <a:lnTo>
                    <a:pt x="6564" y="4869"/>
                  </a:lnTo>
                  <a:lnTo>
                    <a:pt x="6569" y="4864"/>
                  </a:lnTo>
                  <a:lnTo>
                    <a:pt x="6573" y="4858"/>
                  </a:lnTo>
                  <a:lnTo>
                    <a:pt x="6575" y="4856"/>
                  </a:lnTo>
                  <a:lnTo>
                    <a:pt x="6577" y="4852"/>
                  </a:lnTo>
                  <a:lnTo>
                    <a:pt x="6578" y="4848"/>
                  </a:lnTo>
                  <a:lnTo>
                    <a:pt x="6579" y="4843"/>
                  </a:lnTo>
                  <a:lnTo>
                    <a:pt x="6579" y="4838"/>
                  </a:lnTo>
                  <a:lnTo>
                    <a:pt x="6579" y="4833"/>
                  </a:lnTo>
                  <a:lnTo>
                    <a:pt x="6578" y="4829"/>
                  </a:lnTo>
                  <a:lnTo>
                    <a:pt x="6576" y="4823"/>
                  </a:lnTo>
                  <a:lnTo>
                    <a:pt x="6572" y="4818"/>
                  </a:lnTo>
                  <a:lnTo>
                    <a:pt x="6569" y="4812"/>
                  </a:lnTo>
                  <a:lnTo>
                    <a:pt x="6565" y="4806"/>
                  </a:lnTo>
                  <a:lnTo>
                    <a:pt x="6559" y="4800"/>
                  </a:lnTo>
                  <a:lnTo>
                    <a:pt x="6547" y="4787"/>
                  </a:lnTo>
                  <a:lnTo>
                    <a:pt x="6537" y="4771"/>
                  </a:lnTo>
                  <a:lnTo>
                    <a:pt x="6525" y="4756"/>
                  </a:lnTo>
                  <a:lnTo>
                    <a:pt x="6516" y="4741"/>
                  </a:lnTo>
                  <a:lnTo>
                    <a:pt x="6512" y="4735"/>
                  </a:lnTo>
                  <a:lnTo>
                    <a:pt x="6507" y="4730"/>
                  </a:lnTo>
                  <a:lnTo>
                    <a:pt x="6502" y="4725"/>
                  </a:lnTo>
                  <a:lnTo>
                    <a:pt x="6496" y="4723"/>
                  </a:lnTo>
                  <a:lnTo>
                    <a:pt x="6489" y="4722"/>
                  </a:lnTo>
                  <a:lnTo>
                    <a:pt x="6481" y="4722"/>
                  </a:lnTo>
                  <a:lnTo>
                    <a:pt x="6471" y="4724"/>
                  </a:lnTo>
                  <a:lnTo>
                    <a:pt x="6461" y="4727"/>
                  </a:lnTo>
                  <a:lnTo>
                    <a:pt x="6449" y="4731"/>
                  </a:lnTo>
                  <a:lnTo>
                    <a:pt x="6440" y="4733"/>
                  </a:lnTo>
                  <a:lnTo>
                    <a:pt x="6432" y="4735"/>
                  </a:lnTo>
                  <a:lnTo>
                    <a:pt x="6425" y="4736"/>
                  </a:lnTo>
                  <a:lnTo>
                    <a:pt x="6412" y="4736"/>
                  </a:lnTo>
                  <a:lnTo>
                    <a:pt x="6399" y="4738"/>
                  </a:lnTo>
                  <a:lnTo>
                    <a:pt x="6393" y="4739"/>
                  </a:lnTo>
                  <a:lnTo>
                    <a:pt x="6389" y="4742"/>
                  </a:lnTo>
                  <a:lnTo>
                    <a:pt x="6387" y="4746"/>
                  </a:lnTo>
                  <a:lnTo>
                    <a:pt x="6386" y="4751"/>
                  </a:lnTo>
                  <a:lnTo>
                    <a:pt x="6384" y="4761"/>
                  </a:lnTo>
                  <a:lnTo>
                    <a:pt x="6382" y="4773"/>
                  </a:lnTo>
                  <a:lnTo>
                    <a:pt x="6381" y="4775"/>
                  </a:lnTo>
                  <a:lnTo>
                    <a:pt x="6379" y="4777"/>
                  </a:lnTo>
                  <a:lnTo>
                    <a:pt x="6375" y="4780"/>
                  </a:lnTo>
                  <a:lnTo>
                    <a:pt x="6371" y="4781"/>
                  </a:lnTo>
                  <a:lnTo>
                    <a:pt x="6362" y="4785"/>
                  </a:lnTo>
                  <a:lnTo>
                    <a:pt x="6351" y="4788"/>
                  </a:lnTo>
                  <a:lnTo>
                    <a:pt x="6339" y="4790"/>
                  </a:lnTo>
                  <a:lnTo>
                    <a:pt x="6327" y="4792"/>
                  </a:lnTo>
                  <a:lnTo>
                    <a:pt x="6314" y="4792"/>
                  </a:lnTo>
                  <a:lnTo>
                    <a:pt x="6304" y="4792"/>
                  </a:lnTo>
                  <a:lnTo>
                    <a:pt x="6285" y="4790"/>
                  </a:lnTo>
                  <a:lnTo>
                    <a:pt x="6269" y="4792"/>
                  </a:lnTo>
                  <a:lnTo>
                    <a:pt x="6262" y="4794"/>
                  </a:lnTo>
                  <a:lnTo>
                    <a:pt x="6256" y="4796"/>
                  </a:lnTo>
                  <a:lnTo>
                    <a:pt x="6250" y="4799"/>
                  </a:lnTo>
                  <a:lnTo>
                    <a:pt x="6243" y="4802"/>
                  </a:lnTo>
                  <a:lnTo>
                    <a:pt x="6231" y="4809"/>
                  </a:lnTo>
                  <a:lnTo>
                    <a:pt x="6220" y="4818"/>
                  </a:lnTo>
                  <a:lnTo>
                    <a:pt x="6216" y="4824"/>
                  </a:lnTo>
                  <a:lnTo>
                    <a:pt x="6213" y="4830"/>
                  </a:lnTo>
                  <a:lnTo>
                    <a:pt x="6211" y="4837"/>
                  </a:lnTo>
                  <a:lnTo>
                    <a:pt x="6210" y="4845"/>
                  </a:lnTo>
                  <a:lnTo>
                    <a:pt x="6212" y="4862"/>
                  </a:lnTo>
                  <a:lnTo>
                    <a:pt x="6214" y="4875"/>
                  </a:lnTo>
                  <a:lnTo>
                    <a:pt x="6218" y="4886"/>
                  </a:lnTo>
                  <a:lnTo>
                    <a:pt x="6222" y="4896"/>
                  </a:lnTo>
                  <a:lnTo>
                    <a:pt x="6223" y="4901"/>
                  </a:lnTo>
                  <a:lnTo>
                    <a:pt x="6222" y="4906"/>
                  </a:lnTo>
                  <a:lnTo>
                    <a:pt x="6220" y="4908"/>
                  </a:lnTo>
                  <a:lnTo>
                    <a:pt x="6218" y="4909"/>
                  </a:lnTo>
                  <a:lnTo>
                    <a:pt x="6216" y="4911"/>
                  </a:lnTo>
                  <a:lnTo>
                    <a:pt x="6212" y="4909"/>
                  </a:lnTo>
                  <a:lnTo>
                    <a:pt x="6209" y="4908"/>
                  </a:lnTo>
                  <a:lnTo>
                    <a:pt x="6204" y="4907"/>
                  </a:lnTo>
                  <a:lnTo>
                    <a:pt x="6199" y="4905"/>
                  </a:lnTo>
                  <a:lnTo>
                    <a:pt x="6195" y="4905"/>
                  </a:lnTo>
                  <a:lnTo>
                    <a:pt x="6193" y="4905"/>
                  </a:lnTo>
                  <a:lnTo>
                    <a:pt x="6191" y="4907"/>
                  </a:lnTo>
                  <a:lnTo>
                    <a:pt x="6190" y="4909"/>
                  </a:lnTo>
                  <a:lnTo>
                    <a:pt x="6190" y="4913"/>
                  </a:lnTo>
                  <a:lnTo>
                    <a:pt x="6191" y="4918"/>
                  </a:lnTo>
                  <a:lnTo>
                    <a:pt x="6192" y="4924"/>
                  </a:lnTo>
                  <a:lnTo>
                    <a:pt x="6197" y="4937"/>
                  </a:lnTo>
                  <a:lnTo>
                    <a:pt x="6203" y="4949"/>
                  </a:lnTo>
                  <a:lnTo>
                    <a:pt x="6210" y="4962"/>
                  </a:lnTo>
                  <a:lnTo>
                    <a:pt x="6216" y="4974"/>
                  </a:lnTo>
                  <a:lnTo>
                    <a:pt x="6218" y="4978"/>
                  </a:lnTo>
                  <a:lnTo>
                    <a:pt x="6218" y="4983"/>
                  </a:lnTo>
                  <a:lnTo>
                    <a:pt x="6217" y="4988"/>
                  </a:lnTo>
                  <a:lnTo>
                    <a:pt x="6214" y="4991"/>
                  </a:lnTo>
                  <a:lnTo>
                    <a:pt x="6206" y="4997"/>
                  </a:lnTo>
                  <a:lnTo>
                    <a:pt x="6197" y="5002"/>
                  </a:lnTo>
                  <a:lnTo>
                    <a:pt x="6187" y="5008"/>
                  </a:lnTo>
                  <a:lnTo>
                    <a:pt x="6178" y="5014"/>
                  </a:lnTo>
                  <a:lnTo>
                    <a:pt x="6167" y="5020"/>
                  </a:lnTo>
                  <a:lnTo>
                    <a:pt x="6155" y="5025"/>
                  </a:lnTo>
                  <a:lnTo>
                    <a:pt x="6142" y="5027"/>
                  </a:lnTo>
                  <a:lnTo>
                    <a:pt x="6129" y="5028"/>
                  </a:lnTo>
                  <a:lnTo>
                    <a:pt x="6123" y="5029"/>
                  </a:lnTo>
                  <a:lnTo>
                    <a:pt x="6117" y="5028"/>
                  </a:lnTo>
                  <a:lnTo>
                    <a:pt x="6111" y="5027"/>
                  </a:lnTo>
                  <a:lnTo>
                    <a:pt x="6106" y="5026"/>
                  </a:lnTo>
                  <a:lnTo>
                    <a:pt x="6100" y="5023"/>
                  </a:lnTo>
                  <a:lnTo>
                    <a:pt x="6097" y="5022"/>
                  </a:lnTo>
                  <a:lnTo>
                    <a:pt x="6093" y="5022"/>
                  </a:lnTo>
                  <a:lnTo>
                    <a:pt x="6090" y="5022"/>
                  </a:lnTo>
                  <a:lnTo>
                    <a:pt x="6086" y="5023"/>
                  </a:lnTo>
                  <a:lnTo>
                    <a:pt x="6084" y="5025"/>
                  </a:lnTo>
                  <a:lnTo>
                    <a:pt x="6081" y="5028"/>
                  </a:lnTo>
                  <a:lnTo>
                    <a:pt x="6078" y="5031"/>
                  </a:lnTo>
                  <a:lnTo>
                    <a:pt x="6075" y="5034"/>
                  </a:lnTo>
                  <a:lnTo>
                    <a:pt x="6073" y="5035"/>
                  </a:lnTo>
                  <a:lnTo>
                    <a:pt x="6071" y="5035"/>
                  </a:lnTo>
                  <a:lnTo>
                    <a:pt x="6069" y="5033"/>
                  </a:lnTo>
                  <a:lnTo>
                    <a:pt x="6066" y="5026"/>
                  </a:lnTo>
                  <a:lnTo>
                    <a:pt x="6065" y="5015"/>
                  </a:lnTo>
                  <a:lnTo>
                    <a:pt x="6064" y="5009"/>
                  </a:lnTo>
                  <a:lnTo>
                    <a:pt x="6061" y="5004"/>
                  </a:lnTo>
                  <a:lnTo>
                    <a:pt x="6058" y="5002"/>
                  </a:lnTo>
                  <a:lnTo>
                    <a:pt x="6054" y="5000"/>
                  </a:lnTo>
                  <a:lnTo>
                    <a:pt x="6049" y="5000"/>
                  </a:lnTo>
                  <a:lnTo>
                    <a:pt x="6043" y="5001"/>
                  </a:lnTo>
                  <a:lnTo>
                    <a:pt x="6037" y="5004"/>
                  </a:lnTo>
                  <a:lnTo>
                    <a:pt x="6033" y="5009"/>
                  </a:lnTo>
                  <a:lnTo>
                    <a:pt x="6027" y="5016"/>
                  </a:lnTo>
                  <a:lnTo>
                    <a:pt x="6022" y="5023"/>
                  </a:lnTo>
                  <a:lnTo>
                    <a:pt x="6018" y="5032"/>
                  </a:lnTo>
                  <a:lnTo>
                    <a:pt x="6015" y="5040"/>
                  </a:lnTo>
                  <a:lnTo>
                    <a:pt x="6011" y="5047"/>
                  </a:lnTo>
                  <a:lnTo>
                    <a:pt x="6008" y="5054"/>
                  </a:lnTo>
                  <a:lnTo>
                    <a:pt x="6004" y="5060"/>
                  </a:lnTo>
                  <a:lnTo>
                    <a:pt x="6001" y="5065"/>
                  </a:lnTo>
                  <a:lnTo>
                    <a:pt x="5993" y="5072"/>
                  </a:lnTo>
                  <a:lnTo>
                    <a:pt x="5985" y="5080"/>
                  </a:lnTo>
                  <a:lnTo>
                    <a:pt x="5978" y="5090"/>
                  </a:lnTo>
                  <a:lnTo>
                    <a:pt x="5971" y="5100"/>
                  </a:lnTo>
                  <a:lnTo>
                    <a:pt x="5966" y="5105"/>
                  </a:lnTo>
                  <a:lnTo>
                    <a:pt x="5961" y="5109"/>
                  </a:lnTo>
                  <a:lnTo>
                    <a:pt x="5955" y="5111"/>
                  </a:lnTo>
                  <a:lnTo>
                    <a:pt x="5951" y="5114"/>
                  </a:lnTo>
                  <a:lnTo>
                    <a:pt x="5945" y="5114"/>
                  </a:lnTo>
                  <a:lnTo>
                    <a:pt x="5940" y="5113"/>
                  </a:lnTo>
                  <a:lnTo>
                    <a:pt x="5936" y="5110"/>
                  </a:lnTo>
                  <a:lnTo>
                    <a:pt x="5933" y="5105"/>
                  </a:lnTo>
                  <a:lnTo>
                    <a:pt x="5929" y="5097"/>
                  </a:lnTo>
                  <a:lnTo>
                    <a:pt x="5926" y="5089"/>
                  </a:lnTo>
                  <a:lnTo>
                    <a:pt x="5922" y="5078"/>
                  </a:lnTo>
                  <a:lnTo>
                    <a:pt x="5917" y="5065"/>
                  </a:lnTo>
                  <a:lnTo>
                    <a:pt x="5913" y="5059"/>
                  </a:lnTo>
                  <a:lnTo>
                    <a:pt x="5909" y="5056"/>
                  </a:lnTo>
                  <a:lnTo>
                    <a:pt x="5904" y="5052"/>
                  </a:lnTo>
                  <a:lnTo>
                    <a:pt x="5899" y="5051"/>
                  </a:lnTo>
                  <a:lnTo>
                    <a:pt x="5894" y="5052"/>
                  </a:lnTo>
                  <a:lnTo>
                    <a:pt x="5889" y="5053"/>
                  </a:lnTo>
                  <a:lnTo>
                    <a:pt x="5883" y="5056"/>
                  </a:lnTo>
                  <a:lnTo>
                    <a:pt x="5876" y="5058"/>
                  </a:lnTo>
                  <a:lnTo>
                    <a:pt x="5863" y="5067"/>
                  </a:lnTo>
                  <a:lnTo>
                    <a:pt x="5848" y="5079"/>
                  </a:lnTo>
                  <a:lnTo>
                    <a:pt x="5833" y="5092"/>
                  </a:lnTo>
                  <a:lnTo>
                    <a:pt x="5817" y="5105"/>
                  </a:lnTo>
                  <a:lnTo>
                    <a:pt x="5800" y="5119"/>
                  </a:lnTo>
                  <a:lnTo>
                    <a:pt x="5781" y="5130"/>
                  </a:lnTo>
                  <a:lnTo>
                    <a:pt x="5770" y="5136"/>
                  </a:lnTo>
                  <a:lnTo>
                    <a:pt x="5762" y="5141"/>
                  </a:lnTo>
                  <a:lnTo>
                    <a:pt x="5753" y="5143"/>
                  </a:lnTo>
                  <a:lnTo>
                    <a:pt x="5746" y="5146"/>
                  </a:lnTo>
                  <a:lnTo>
                    <a:pt x="5741" y="5147"/>
                  </a:lnTo>
                  <a:lnTo>
                    <a:pt x="5738" y="5149"/>
                  </a:lnTo>
                  <a:lnTo>
                    <a:pt x="5735" y="5152"/>
                  </a:lnTo>
                  <a:lnTo>
                    <a:pt x="5735" y="5154"/>
                  </a:lnTo>
                  <a:lnTo>
                    <a:pt x="5735" y="5157"/>
                  </a:lnTo>
                  <a:lnTo>
                    <a:pt x="5735" y="5160"/>
                  </a:lnTo>
                  <a:lnTo>
                    <a:pt x="5738" y="5163"/>
                  </a:lnTo>
                  <a:lnTo>
                    <a:pt x="5740" y="5166"/>
                  </a:lnTo>
                  <a:lnTo>
                    <a:pt x="5741" y="5168"/>
                  </a:lnTo>
                  <a:lnTo>
                    <a:pt x="5743" y="5172"/>
                  </a:lnTo>
                  <a:lnTo>
                    <a:pt x="5743" y="5176"/>
                  </a:lnTo>
                  <a:lnTo>
                    <a:pt x="5743" y="5178"/>
                  </a:lnTo>
                  <a:lnTo>
                    <a:pt x="5740" y="5180"/>
                  </a:lnTo>
                  <a:lnTo>
                    <a:pt x="5738" y="5183"/>
                  </a:lnTo>
                  <a:lnTo>
                    <a:pt x="5734" y="5184"/>
                  </a:lnTo>
                  <a:lnTo>
                    <a:pt x="5731" y="5184"/>
                  </a:lnTo>
                  <a:lnTo>
                    <a:pt x="5726" y="5184"/>
                  </a:lnTo>
                  <a:lnTo>
                    <a:pt x="5722" y="5185"/>
                  </a:lnTo>
                  <a:lnTo>
                    <a:pt x="5720" y="5186"/>
                  </a:lnTo>
                  <a:lnTo>
                    <a:pt x="5718" y="5189"/>
                  </a:lnTo>
                  <a:lnTo>
                    <a:pt x="5715" y="5195"/>
                  </a:lnTo>
                  <a:lnTo>
                    <a:pt x="5713" y="5203"/>
                  </a:lnTo>
                  <a:lnTo>
                    <a:pt x="5712" y="5208"/>
                  </a:lnTo>
                  <a:lnTo>
                    <a:pt x="5709" y="5211"/>
                  </a:lnTo>
                  <a:lnTo>
                    <a:pt x="5707" y="5212"/>
                  </a:lnTo>
                  <a:lnTo>
                    <a:pt x="5705" y="5214"/>
                  </a:lnTo>
                  <a:lnTo>
                    <a:pt x="5701" y="5214"/>
                  </a:lnTo>
                  <a:lnTo>
                    <a:pt x="5697" y="5214"/>
                  </a:lnTo>
                  <a:lnTo>
                    <a:pt x="5694" y="5211"/>
                  </a:lnTo>
                  <a:lnTo>
                    <a:pt x="5688" y="5209"/>
                  </a:lnTo>
                  <a:lnTo>
                    <a:pt x="5682" y="5206"/>
                  </a:lnTo>
                  <a:lnTo>
                    <a:pt x="5672" y="5205"/>
                  </a:lnTo>
                  <a:lnTo>
                    <a:pt x="5662" y="5205"/>
                  </a:lnTo>
                  <a:lnTo>
                    <a:pt x="5651" y="5206"/>
                  </a:lnTo>
                  <a:lnTo>
                    <a:pt x="5630" y="5209"/>
                  </a:lnTo>
                  <a:lnTo>
                    <a:pt x="5613" y="5211"/>
                  </a:lnTo>
                  <a:lnTo>
                    <a:pt x="5603" y="5212"/>
                  </a:lnTo>
                  <a:lnTo>
                    <a:pt x="5598" y="5211"/>
                  </a:lnTo>
                  <a:lnTo>
                    <a:pt x="5595" y="5210"/>
                  </a:lnTo>
                  <a:lnTo>
                    <a:pt x="5594" y="5208"/>
                  </a:lnTo>
                  <a:lnTo>
                    <a:pt x="5593" y="5205"/>
                  </a:lnTo>
                  <a:lnTo>
                    <a:pt x="5593" y="5202"/>
                  </a:lnTo>
                  <a:lnTo>
                    <a:pt x="5593" y="5184"/>
                  </a:lnTo>
                  <a:lnTo>
                    <a:pt x="5593" y="5167"/>
                  </a:lnTo>
                  <a:lnTo>
                    <a:pt x="5593" y="5157"/>
                  </a:lnTo>
                  <a:lnTo>
                    <a:pt x="5593" y="5145"/>
                  </a:lnTo>
                  <a:lnTo>
                    <a:pt x="5593" y="5130"/>
                  </a:lnTo>
                  <a:lnTo>
                    <a:pt x="5594" y="5120"/>
                  </a:lnTo>
                  <a:lnTo>
                    <a:pt x="5595" y="5111"/>
                  </a:lnTo>
                  <a:lnTo>
                    <a:pt x="5596" y="5103"/>
                  </a:lnTo>
                  <a:lnTo>
                    <a:pt x="5598" y="5092"/>
                  </a:lnTo>
                  <a:lnTo>
                    <a:pt x="5596" y="5079"/>
                  </a:lnTo>
                  <a:lnTo>
                    <a:pt x="5593" y="5065"/>
                  </a:lnTo>
                  <a:lnTo>
                    <a:pt x="5589" y="5053"/>
                  </a:lnTo>
                  <a:lnTo>
                    <a:pt x="5583" y="5042"/>
                  </a:lnTo>
                  <a:lnTo>
                    <a:pt x="5578" y="5033"/>
                  </a:lnTo>
                  <a:lnTo>
                    <a:pt x="5575" y="5022"/>
                  </a:lnTo>
                  <a:lnTo>
                    <a:pt x="5574" y="5012"/>
                  </a:lnTo>
                  <a:lnTo>
                    <a:pt x="5574" y="5006"/>
                  </a:lnTo>
                  <a:lnTo>
                    <a:pt x="5574" y="5001"/>
                  </a:lnTo>
                  <a:lnTo>
                    <a:pt x="5575" y="4996"/>
                  </a:lnTo>
                  <a:lnTo>
                    <a:pt x="5576" y="4993"/>
                  </a:lnTo>
                  <a:lnTo>
                    <a:pt x="5580" y="4987"/>
                  </a:lnTo>
                  <a:lnTo>
                    <a:pt x="5582" y="4981"/>
                  </a:lnTo>
                  <a:lnTo>
                    <a:pt x="5583" y="4977"/>
                  </a:lnTo>
                  <a:lnTo>
                    <a:pt x="5583" y="4975"/>
                  </a:lnTo>
                  <a:lnTo>
                    <a:pt x="5581" y="4972"/>
                  </a:lnTo>
                  <a:lnTo>
                    <a:pt x="5578" y="4970"/>
                  </a:lnTo>
                  <a:lnTo>
                    <a:pt x="5576" y="4968"/>
                  </a:lnTo>
                  <a:lnTo>
                    <a:pt x="5574" y="4968"/>
                  </a:lnTo>
                  <a:lnTo>
                    <a:pt x="5570" y="4969"/>
                  </a:lnTo>
                  <a:lnTo>
                    <a:pt x="5568" y="4970"/>
                  </a:lnTo>
                  <a:lnTo>
                    <a:pt x="5562" y="4975"/>
                  </a:lnTo>
                  <a:lnTo>
                    <a:pt x="5555" y="4981"/>
                  </a:lnTo>
                  <a:lnTo>
                    <a:pt x="5550" y="4984"/>
                  </a:lnTo>
                  <a:lnTo>
                    <a:pt x="5546" y="4987"/>
                  </a:lnTo>
                  <a:lnTo>
                    <a:pt x="5542" y="4988"/>
                  </a:lnTo>
                  <a:lnTo>
                    <a:pt x="5537" y="4989"/>
                  </a:lnTo>
                  <a:lnTo>
                    <a:pt x="5526" y="4988"/>
                  </a:lnTo>
                  <a:lnTo>
                    <a:pt x="5514" y="4987"/>
                  </a:lnTo>
                  <a:lnTo>
                    <a:pt x="5502" y="4985"/>
                  </a:lnTo>
                  <a:lnTo>
                    <a:pt x="5491" y="4985"/>
                  </a:lnTo>
                  <a:lnTo>
                    <a:pt x="5485" y="4988"/>
                  </a:lnTo>
                  <a:lnTo>
                    <a:pt x="5479" y="4989"/>
                  </a:lnTo>
                  <a:lnTo>
                    <a:pt x="5474" y="4991"/>
                  </a:lnTo>
                  <a:lnTo>
                    <a:pt x="5470" y="4995"/>
                  </a:lnTo>
                  <a:lnTo>
                    <a:pt x="5467" y="5000"/>
                  </a:lnTo>
                  <a:lnTo>
                    <a:pt x="5464" y="5004"/>
                  </a:lnTo>
                  <a:lnTo>
                    <a:pt x="5463" y="5012"/>
                  </a:lnTo>
                  <a:lnTo>
                    <a:pt x="5463" y="5019"/>
                  </a:lnTo>
                  <a:lnTo>
                    <a:pt x="5463" y="5033"/>
                  </a:lnTo>
                  <a:lnTo>
                    <a:pt x="5463" y="5045"/>
                  </a:lnTo>
                  <a:lnTo>
                    <a:pt x="5463" y="5050"/>
                  </a:lnTo>
                  <a:lnTo>
                    <a:pt x="5461" y="5053"/>
                  </a:lnTo>
                  <a:lnTo>
                    <a:pt x="5458" y="5056"/>
                  </a:lnTo>
                  <a:lnTo>
                    <a:pt x="5456" y="5058"/>
                  </a:lnTo>
                  <a:lnTo>
                    <a:pt x="5447" y="5063"/>
                  </a:lnTo>
                  <a:lnTo>
                    <a:pt x="5435" y="5064"/>
                  </a:lnTo>
                  <a:lnTo>
                    <a:pt x="5429" y="5065"/>
                  </a:lnTo>
                  <a:lnTo>
                    <a:pt x="5422" y="5067"/>
                  </a:lnTo>
                  <a:lnTo>
                    <a:pt x="5416" y="5070"/>
                  </a:lnTo>
                  <a:lnTo>
                    <a:pt x="5410" y="5073"/>
                  </a:lnTo>
                  <a:lnTo>
                    <a:pt x="5405" y="5077"/>
                  </a:lnTo>
                  <a:lnTo>
                    <a:pt x="5399" y="5082"/>
                  </a:lnTo>
                  <a:lnTo>
                    <a:pt x="5395" y="5088"/>
                  </a:lnTo>
                  <a:lnTo>
                    <a:pt x="5391" y="5095"/>
                  </a:lnTo>
                  <a:lnTo>
                    <a:pt x="5385" y="5113"/>
                  </a:lnTo>
                  <a:lnTo>
                    <a:pt x="5381" y="5130"/>
                  </a:lnTo>
                  <a:lnTo>
                    <a:pt x="5379" y="5147"/>
                  </a:lnTo>
                  <a:lnTo>
                    <a:pt x="5378" y="5161"/>
                  </a:lnTo>
                  <a:lnTo>
                    <a:pt x="5379" y="5179"/>
                  </a:lnTo>
                  <a:lnTo>
                    <a:pt x="5382" y="5204"/>
                  </a:lnTo>
                  <a:lnTo>
                    <a:pt x="5386" y="5229"/>
                  </a:lnTo>
                  <a:lnTo>
                    <a:pt x="5388" y="5247"/>
                  </a:lnTo>
                  <a:lnTo>
                    <a:pt x="5388" y="5253"/>
                  </a:lnTo>
                  <a:lnTo>
                    <a:pt x="5388" y="5258"/>
                  </a:lnTo>
                  <a:lnTo>
                    <a:pt x="5387" y="5260"/>
                  </a:lnTo>
                  <a:lnTo>
                    <a:pt x="5385" y="5261"/>
                  </a:lnTo>
                  <a:lnTo>
                    <a:pt x="5375" y="5262"/>
                  </a:lnTo>
                  <a:lnTo>
                    <a:pt x="5359" y="5260"/>
                  </a:lnTo>
                  <a:lnTo>
                    <a:pt x="5341" y="5258"/>
                  </a:lnTo>
                  <a:lnTo>
                    <a:pt x="5326" y="5258"/>
                  </a:lnTo>
                  <a:lnTo>
                    <a:pt x="5321" y="5259"/>
                  </a:lnTo>
                  <a:lnTo>
                    <a:pt x="5316" y="5260"/>
                  </a:lnTo>
                  <a:lnTo>
                    <a:pt x="5310" y="5262"/>
                  </a:lnTo>
                  <a:lnTo>
                    <a:pt x="5304" y="5266"/>
                  </a:lnTo>
                  <a:lnTo>
                    <a:pt x="5298" y="5271"/>
                  </a:lnTo>
                  <a:lnTo>
                    <a:pt x="5293" y="5275"/>
                  </a:lnTo>
                  <a:lnTo>
                    <a:pt x="5290" y="5281"/>
                  </a:lnTo>
                  <a:lnTo>
                    <a:pt x="5286" y="5287"/>
                  </a:lnTo>
                  <a:lnTo>
                    <a:pt x="5284" y="5293"/>
                  </a:lnTo>
                  <a:lnTo>
                    <a:pt x="5284" y="5299"/>
                  </a:lnTo>
                  <a:lnTo>
                    <a:pt x="5284" y="5304"/>
                  </a:lnTo>
                  <a:lnTo>
                    <a:pt x="5285" y="5309"/>
                  </a:lnTo>
                  <a:lnTo>
                    <a:pt x="5290" y="5316"/>
                  </a:lnTo>
                  <a:lnTo>
                    <a:pt x="5296" y="5324"/>
                  </a:lnTo>
                  <a:lnTo>
                    <a:pt x="5297" y="5329"/>
                  </a:lnTo>
                  <a:lnTo>
                    <a:pt x="5298" y="5332"/>
                  </a:lnTo>
                  <a:lnTo>
                    <a:pt x="5298" y="5338"/>
                  </a:lnTo>
                  <a:lnTo>
                    <a:pt x="5297" y="5343"/>
                  </a:lnTo>
                  <a:lnTo>
                    <a:pt x="5294" y="5349"/>
                  </a:lnTo>
                  <a:lnTo>
                    <a:pt x="5294" y="5354"/>
                  </a:lnTo>
                  <a:lnTo>
                    <a:pt x="5296" y="5359"/>
                  </a:lnTo>
                  <a:lnTo>
                    <a:pt x="5298" y="5363"/>
                  </a:lnTo>
                  <a:lnTo>
                    <a:pt x="5305" y="5372"/>
                  </a:lnTo>
                  <a:lnTo>
                    <a:pt x="5313" y="5379"/>
                  </a:lnTo>
                  <a:lnTo>
                    <a:pt x="5318" y="5382"/>
                  </a:lnTo>
                  <a:lnTo>
                    <a:pt x="5321" y="5386"/>
                  </a:lnTo>
                  <a:lnTo>
                    <a:pt x="5322" y="5391"/>
                  </a:lnTo>
                  <a:lnTo>
                    <a:pt x="5322" y="5395"/>
                  </a:lnTo>
                  <a:lnTo>
                    <a:pt x="5321" y="5400"/>
                  </a:lnTo>
                  <a:lnTo>
                    <a:pt x="5318" y="5404"/>
                  </a:lnTo>
                  <a:lnTo>
                    <a:pt x="5315" y="5407"/>
                  </a:lnTo>
                  <a:lnTo>
                    <a:pt x="5311" y="5409"/>
                  </a:lnTo>
                  <a:lnTo>
                    <a:pt x="5303" y="5411"/>
                  </a:lnTo>
                  <a:lnTo>
                    <a:pt x="5294" y="5413"/>
                  </a:lnTo>
                  <a:lnTo>
                    <a:pt x="5291" y="5416"/>
                  </a:lnTo>
                  <a:lnTo>
                    <a:pt x="5287" y="5419"/>
                  </a:lnTo>
                  <a:lnTo>
                    <a:pt x="5284" y="5423"/>
                  </a:lnTo>
                  <a:lnTo>
                    <a:pt x="5279" y="5428"/>
                  </a:lnTo>
                  <a:lnTo>
                    <a:pt x="5277" y="5433"/>
                  </a:lnTo>
                  <a:lnTo>
                    <a:pt x="5274" y="5439"/>
                  </a:lnTo>
                  <a:lnTo>
                    <a:pt x="5274" y="5447"/>
                  </a:lnTo>
                  <a:lnTo>
                    <a:pt x="5275" y="5453"/>
                  </a:lnTo>
                  <a:lnTo>
                    <a:pt x="5278" y="5457"/>
                  </a:lnTo>
                  <a:lnTo>
                    <a:pt x="5280" y="5463"/>
                  </a:lnTo>
                  <a:lnTo>
                    <a:pt x="5284" y="5468"/>
                  </a:lnTo>
                  <a:lnTo>
                    <a:pt x="5288" y="5472"/>
                  </a:lnTo>
                  <a:lnTo>
                    <a:pt x="5298" y="5481"/>
                  </a:lnTo>
                  <a:lnTo>
                    <a:pt x="5307" y="5493"/>
                  </a:lnTo>
                  <a:lnTo>
                    <a:pt x="5317" y="5506"/>
                  </a:lnTo>
                  <a:lnTo>
                    <a:pt x="5328" y="5520"/>
                  </a:lnTo>
                  <a:lnTo>
                    <a:pt x="5338" y="5538"/>
                  </a:lnTo>
                  <a:lnTo>
                    <a:pt x="5350" y="5559"/>
                  </a:lnTo>
                  <a:lnTo>
                    <a:pt x="5356" y="5570"/>
                  </a:lnTo>
                  <a:lnTo>
                    <a:pt x="5361" y="5581"/>
                  </a:lnTo>
                  <a:lnTo>
                    <a:pt x="5365" y="5590"/>
                  </a:lnTo>
                  <a:lnTo>
                    <a:pt x="5367" y="5599"/>
                  </a:lnTo>
                  <a:lnTo>
                    <a:pt x="5363" y="5612"/>
                  </a:lnTo>
                  <a:lnTo>
                    <a:pt x="5356" y="5630"/>
                  </a:lnTo>
                  <a:lnTo>
                    <a:pt x="5351" y="5646"/>
                  </a:lnTo>
                  <a:lnTo>
                    <a:pt x="5345" y="5665"/>
                  </a:lnTo>
                  <a:lnTo>
                    <a:pt x="5341" y="5675"/>
                  </a:lnTo>
                  <a:lnTo>
                    <a:pt x="5336" y="5684"/>
                  </a:lnTo>
                  <a:lnTo>
                    <a:pt x="5330" y="5694"/>
                  </a:lnTo>
                  <a:lnTo>
                    <a:pt x="5323" y="5703"/>
                  </a:lnTo>
                  <a:lnTo>
                    <a:pt x="5316" y="5710"/>
                  </a:lnTo>
                  <a:lnTo>
                    <a:pt x="5307" y="5715"/>
                  </a:lnTo>
                  <a:lnTo>
                    <a:pt x="5299" y="5720"/>
                  </a:lnTo>
                  <a:lnTo>
                    <a:pt x="5291" y="5722"/>
                  </a:lnTo>
                  <a:lnTo>
                    <a:pt x="5277" y="5722"/>
                  </a:lnTo>
                  <a:lnTo>
                    <a:pt x="5263" y="5720"/>
                  </a:lnTo>
                  <a:lnTo>
                    <a:pt x="5258" y="5721"/>
                  </a:lnTo>
                  <a:lnTo>
                    <a:pt x="5253" y="5725"/>
                  </a:lnTo>
                  <a:lnTo>
                    <a:pt x="5248" y="5729"/>
                  </a:lnTo>
                  <a:lnTo>
                    <a:pt x="5244" y="5735"/>
                  </a:lnTo>
                  <a:lnTo>
                    <a:pt x="5237" y="5750"/>
                  </a:lnTo>
                  <a:lnTo>
                    <a:pt x="5228" y="5764"/>
                  </a:lnTo>
                  <a:lnTo>
                    <a:pt x="5222" y="5771"/>
                  </a:lnTo>
                  <a:lnTo>
                    <a:pt x="5215" y="5777"/>
                  </a:lnTo>
                  <a:lnTo>
                    <a:pt x="5206" y="5783"/>
                  </a:lnTo>
                  <a:lnTo>
                    <a:pt x="5198" y="5788"/>
                  </a:lnTo>
                  <a:lnTo>
                    <a:pt x="5190" y="5789"/>
                  </a:lnTo>
                  <a:lnTo>
                    <a:pt x="5181" y="5790"/>
                  </a:lnTo>
                  <a:lnTo>
                    <a:pt x="5173" y="5790"/>
                  </a:lnTo>
                  <a:lnTo>
                    <a:pt x="5165" y="5790"/>
                  </a:lnTo>
                  <a:lnTo>
                    <a:pt x="5146" y="5789"/>
                  </a:lnTo>
                  <a:lnTo>
                    <a:pt x="5127" y="5788"/>
                  </a:lnTo>
                  <a:lnTo>
                    <a:pt x="5099" y="5785"/>
                  </a:lnTo>
                  <a:lnTo>
                    <a:pt x="5078" y="5783"/>
                  </a:lnTo>
                  <a:lnTo>
                    <a:pt x="5067" y="5782"/>
                  </a:lnTo>
                  <a:lnTo>
                    <a:pt x="5055" y="5782"/>
                  </a:lnTo>
                  <a:lnTo>
                    <a:pt x="5041" y="5784"/>
                  </a:lnTo>
                  <a:lnTo>
                    <a:pt x="5023" y="5787"/>
                  </a:lnTo>
                  <a:lnTo>
                    <a:pt x="5015" y="5789"/>
                  </a:lnTo>
                  <a:lnTo>
                    <a:pt x="5007" y="5791"/>
                  </a:lnTo>
                  <a:lnTo>
                    <a:pt x="5000" y="5795"/>
                  </a:lnTo>
                  <a:lnTo>
                    <a:pt x="4994" y="5800"/>
                  </a:lnTo>
                  <a:lnTo>
                    <a:pt x="4989" y="5803"/>
                  </a:lnTo>
                  <a:lnTo>
                    <a:pt x="4985" y="5808"/>
                  </a:lnTo>
                  <a:lnTo>
                    <a:pt x="4982" y="5813"/>
                  </a:lnTo>
                  <a:lnTo>
                    <a:pt x="4978" y="5817"/>
                  </a:lnTo>
                  <a:lnTo>
                    <a:pt x="4970" y="5839"/>
                  </a:lnTo>
                  <a:lnTo>
                    <a:pt x="4964" y="5859"/>
                  </a:lnTo>
                  <a:lnTo>
                    <a:pt x="4962" y="5863"/>
                  </a:lnTo>
                  <a:lnTo>
                    <a:pt x="4958" y="5866"/>
                  </a:lnTo>
                  <a:lnTo>
                    <a:pt x="4956" y="5870"/>
                  </a:lnTo>
                  <a:lnTo>
                    <a:pt x="4951" y="5872"/>
                  </a:lnTo>
                  <a:lnTo>
                    <a:pt x="4943" y="5877"/>
                  </a:lnTo>
                  <a:lnTo>
                    <a:pt x="4933" y="5879"/>
                  </a:lnTo>
                  <a:lnTo>
                    <a:pt x="4923" y="5879"/>
                  </a:lnTo>
                  <a:lnTo>
                    <a:pt x="4913" y="5879"/>
                  </a:lnTo>
                  <a:lnTo>
                    <a:pt x="4904" y="5876"/>
                  </a:lnTo>
                  <a:lnTo>
                    <a:pt x="4897" y="5871"/>
                  </a:lnTo>
                  <a:lnTo>
                    <a:pt x="4881" y="5858"/>
                  </a:lnTo>
                  <a:lnTo>
                    <a:pt x="4860" y="5841"/>
                  </a:lnTo>
                  <a:lnTo>
                    <a:pt x="4849" y="5835"/>
                  </a:lnTo>
                  <a:lnTo>
                    <a:pt x="4837" y="5829"/>
                  </a:lnTo>
                  <a:lnTo>
                    <a:pt x="4831" y="5827"/>
                  </a:lnTo>
                  <a:lnTo>
                    <a:pt x="4825" y="5826"/>
                  </a:lnTo>
                  <a:lnTo>
                    <a:pt x="4819" y="5825"/>
                  </a:lnTo>
                  <a:lnTo>
                    <a:pt x="4813" y="5826"/>
                  </a:lnTo>
                  <a:lnTo>
                    <a:pt x="4807" y="5826"/>
                  </a:lnTo>
                  <a:lnTo>
                    <a:pt x="4802" y="5828"/>
                  </a:lnTo>
                  <a:lnTo>
                    <a:pt x="4797" y="5830"/>
                  </a:lnTo>
                  <a:lnTo>
                    <a:pt x="4793" y="5834"/>
                  </a:lnTo>
                  <a:lnTo>
                    <a:pt x="4787" y="5842"/>
                  </a:lnTo>
                  <a:lnTo>
                    <a:pt x="4781" y="5853"/>
                  </a:lnTo>
                  <a:lnTo>
                    <a:pt x="4773" y="5878"/>
                  </a:lnTo>
                  <a:lnTo>
                    <a:pt x="4764" y="5902"/>
                  </a:lnTo>
                  <a:lnTo>
                    <a:pt x="4750" y="5936"/>
                  </a:lnTo>
                  <a:lnTo>
                    <a:pt x="4730" y="5983"/>
                  </a:lnTo>
                  <a:lnTo>
                    <a:pt x="4711" y="6028"/>
                  </a:lnTo>
                  <a:lnTo>
                    <a:pt x="4699" y="6060"/>
                  </a:lnTo>
                  <a:lnTo>
                    <a:pt x="4695" y="6067"/>
                  </a:lnTo>
                  <a:lnTo>
                    <a:pt x="4692" y="6077"/>
                  </a:lnTo>
                  <a:lnTo>
                    <a:pt x="4688" y="6088"/>
                  </a:lnTo>
                  <a:lnTo>
                    <a:pt x="4687" y="6101"/>
                  </a:lnTo>
                  <a:lnTo>
                    <a:pt x="4686" y="6105"/>
                  </a:lnTo>
                  <a:lnTo>
                    <a:pt x="4686" y="6109"/>
                  </a:lnTo>
                  <a:lnTo>
                    <a:pt x="4683" y="6112"/>
                  </a:lnTo>
                  <a:lnTo>
                    <a:pt x="4682" y="6113"/>
                  </a:lnTo>
                  <a:lnTo>
                    <a:pt x="4679" y="6117"/>
                  </a:lnTo>
                  <a:lnTo>
                    <a:pt x="4675" y="6121"/>
                  </a:lnTo>
                  <a:lnTo>
                    <a:pt x="4670" y="6126"/>
                  </a:lnTo>
                  <a:lnTo>
                    <a:pt x="4667" y="6130"/>
                  </a:lnTo>
                  <a:lnTo>
                    <a:pt x="4662" y="6132"/>
                  </a:lnTo>
                  <a:lnTo>
                    <a:pt x="4658" y="6134"/>
                  </a:lnTo>
                  <a:lnTo>
                    <a:pt x="4651" y="6134"/>
                  </a:lnTo>
                  <a:lnTo>
                    <a:pt x="4644" y="6134"/>
                  </a:lnTo>
                  <a:lnTo>
                    <a:pt x="4632" y="6132"/>
                  </a:lnTo>
                  <a:lnTo>
                    <a:pt x="4620" y="6131"/>
                  </a:lnTo>
                  <a:lnTo>
                    <a:pt x="4607" y="6130"/>
                  </a:lnTo>
                  <a:lnTo>
                    <a:pt x="4594" y="6130"/>
                  </a:lnTo>
                  <a:lnTo>
                    <a:pt x="4581" y="6130"/>
                  </a:lnTo>
                  <a:lnTo>
                    <a:pt x="4570" y="6129"/>
                  </a:lnTo>
                  <a:lnTo>
                    <a:pt x="4555" y="6125"/>
                  </a:lnTo>
                  <a:lnTo>
                    <a:pt x="4544" y="6123"/>
                  </a:lnTo>
                  <a:lnTo>
                    <a:pt x="4540" y="6122"/>
                  </a:lnTo>
                  <a:lnTo>
                    <a:pt x="4536" y="6121"/>
                  </a:lnTo>
                  <a:lnTo>
                    <a:pt x="4534" y="6122"/>
                  </a:lnTo>
                  <a:lnTo>
                    <a:pt x="4530" y="6122"/>
                  </a:lnTo>
                  <a:lnTo>
                    <a:pt x="4519" y="6121"/>
                  </a:lnTo>
                  <a:lnTo>
                    <a:pt x="4506" y="6121"/>
                  </a:lnTo>
                  <a:lnTo>
                    <a:pt x="4505" y="6123"/>
                  </a:lnTo>
                  <a:lnTo>
                    <a:pt x="4504" y="6125"/>
                  </a:lnTo>
                  <a:lnTo>
                    <a:pt x="4504" y="6128"/>
                  </a:lnTo>
                  <a:lnTo>
                    <a:pt x="4504" y="6131"/>
                  </a:lnTo>
                  <a:lnTo>
                    <a:pt x="4505" y="6136"/>
                  </a:lnTo>
                  <a:lnTo>
                    <a:pt x="4506" y="6140"/>
                  </a:lnTo>
                  <a:lnTo>
                    <a:pt x="4507" y="6147"/>
                  </a:lnTo>
                  <a:lnTo>
                    <a:pt x="4510" y="6159"/>
                  </a:lnTo>
                  <a:lnTo>
                    <a:pt x="4510" y="6166"/>
                  </a:lnTo>
                  <a:lnTo>
                    <a:pt x="4509" y="6172"/>
                  </a:lnTo>
                  <a:lnTo>
                    <a:pt x="4507" y="6175"/>
                  </a:lnTo>
                  <a:lnTo>
                    <a:pt x="4505" y="6178"/>
                  </a:lnTo>
                  <a:lnTo>
                    <a:pt x="4503" y="6180"/>
                  </a:lnTo>
                  <a:lnTo>
                    <a:pt x="4500" y="6182"/>
                  </a:lnTo>
                  <a:lnTo>
                    <a:pt x="4494" y="6186"/>
                  </a:lnTo>
                  <a:lnTo>
                    <a:pt x="4490" y="6189"/>
                  </a:lnTo>
                  <a:lnTo>
                    <a:pt x="4487" y="6194"/>
                  </a:lnTo>
                  <a:lnTo>
                    <a:pt x="4485" y="6201"/>
                  </a:lnTo>
                  <a:lnTo>
                    <a:pt x="4482" y="6210"/>
                  </a:lnTo>
                  <a:lnTo>
                    <a:pt x="4480" y="6214"/>
                  </a:lnTo>
                  <a:lnTo>
                    <a:pt x="4478" y="6216"/>
                  </a:lnTo>
                  <a:lnTo>
                    <a:pt x="4474" y="6217"/>
                  </a:lnTo>
                  <a:lnTo>
                    <a:pt x="4469" y="6217"/>
                  </a:lnTo>
                  <a:lnTo>
                    <a:pt x="4463" y="6217"/>
                  </a:lnTo>
                  <a:lnTo>
                    <a:pt x="4449" y="6217"/>
                  </a:lnTo>
                  <a:lnTo>
                    <a:pt x="4434" y="6217"/>
                  </a:lnTo>
                  <a:lnTo>
                    <a:pt x="4419" y="6218"/>
                  </a:lnTo>
                  <a:lnTo>
                    <a:pt x="4406" y="6220"/>
                  </a:lnTo>
                  <a:lnTo>
                    <a:pt x="4399" y="6225"/>
                  </a:lnTo>
                  <a:lnTo>
                    <a:pt x="4393" y="6231"/>
                  </a:lnTo>
                  <a:lnTo>
                    <a:pt x="4391" y="6232"/>
                  </a:lnTo>
                  <a:lnTo>
                    <a:pt x="4389" y="6232"/>
                  </a:lnTo>
                  <a:lnTo>
                    <a:pt x="4386" y="6231"/>
                  </a:lnTo>
                  <a:lnTo>
                    <a:pt x="4383" y="6226"/>
                  </a:lnTo>
                  <a:lnTo>
                    <a:pt x="4381" y="6222"/>
                  </a:lnTo>
                  <a:lnTo>
                    <a:pt x="4381" y="6216"/>
                  </a:lnTo>
                  <a:lnTo>
                    <a:pt x="4384" y="6210"/>
                  </a:lnTo>
                  <a:lnTo>
                    <a:pt x="4387" y="6204"/>
                  </a:lnTo>
                  <a:lnTo>
                    <a:pt x="4394" y="6193"/>
                  </a:lnTo>
                  <a:lnTo>
                    <a:pt x="4402" y="6185"/>
                  </a:lnTo>
                  <a:lnTo>
                    <a:pt x="4406" y="6176"/>
                  </a:lnTo>
                  <a:lnTo>
                    <a:pt x="4410" y="6168"/>
                  </a:lnTo>
                  <a:lnTo>
                    <a:pt x="4411" y="6164"/>
                  </a:lnTo>
                  <a:lnTo>
                    <a:pt x="4411" y="6161"/>
                  </a:lnTo>
                  <a:lnTo>
                    <a:pt x="4410" y="6157"/>
                  </a:lnTo>
                  <a:lnTo>
                    <a:pt x="4409" y="6155"/>
                  </a:lnTo>
                  <a:lnTo>
                    <a:pt x="4405" y="6154"/>
                  </a:lnTo>
                  <a:lnTo>
                    <a:pt x="4402" y="6153"/>
                  </a:lnTo>
                  <a:lnTo>
                    <a:pt x="4397" y="6153"/>
                  </a:lnTo>
                  <a:lnTo>
                    <a:pt x="4391" y="6154"/>
                  </a:lnTo>
                  <a:lnTo>
                    <a:pt x="4378" y="6156"/>
                  </a:lnTo>
                  <a:lnTo>
                    <a:pt x="4364" y="6162"/>
                  </a:lnTo>
                  <a:lnTo>
                    <a:pt x="4347" y="6169"/>
                  </a:lnTo>
                  <a:lnTo>
                    <a:pt x="4330" y="6176"/>
                  </a:lnTo>
                  <a:lnTo>
                    <a:pt x="4322" y="6182"/>
                  </a:lnTo>
                  <a:lnTo>
                    <a:pt x="4315" y="6188"/>
                  </a:lnTo>
                  <a:lnTo>
                    <a:pt x="4307" y="6195"/>
                  </a:lnTo>
                  <a:lnTo>
                    <a:pt x="4301" y="6203"/>
                  </a:lnTo>
                  <a:lnTo>
                    <a:pt x="4290" y="6220"/>
                  </a:lnTo>
                  <a:lnTo>
                    <a:pt x="4280" y="6236"/>
                  </a:lnTo>
                  <a:lnTo>
                    <a:pt x="4273" y="6252"/>
                  </a:lnTo>
                  <a:lnTo>
                    <a:pt x="4266" y="6268"/>
                  </a:lnTo>
                  <a:lnTo>
                    <a:pt x="4264" y="6275"/>
                  </a:lnTo>
                  <a:lnTo>
                    <a:pt x="4260" y="6281"/>
                  </a:lnTo>
                  <a:lnTo>
                    <a:pt x="4255" y="6286"/>
                  </a:lnTo>
                  <a:lnTo>
                    <a:pt x="4252" y="6289"/>
                  </a:lnTo>
                  <a:lnTo>
                    <a:pt x="4248" y="6290"/>
                  </a:lnTo>
                  <a:lnTo>
                    <a:pt x="4244" y="6292"/>
                  </a:lnTo>
                  <a:lnTo>
                    <a:pt x="4240" y="6292"/>
                  </a:lnTo>
                  <a:lnTo>
                    <a:pt x="4236" y="6290"/>
                  </a:lnTo>
                  <a:lnTo>
                    <a:pt x="4233" y="6288"/>
                  </a:lnTo>
                  <a:lnTo>
                    <a:pt x="4229" y="6285"/>
                  </a:lnTo>
                  <a:lnTo>
                    <a:pt x="4226" y="6280"/>
                  </a:lnTo>
                  <a:lnTo>
                    <a:pt x="4222" y="6274"/>
                  </a:lnTo>
                  <a:lnTo>
                    <a:pt x="4215" y="6262"/>
                  </a:lnTo>
                  <a:lnTo>
                    <a:pt x="4209" y="6251"/>
                  </a:lnTo>
                  <a:lnTo>
                    <a:pt x="4207" y="6248"/>
                  </a:lnTo>
                  <a:lnTo>
                    <a:pt x="4202" y="6245"/>
                  </a:lnTo>
                  <a:lnTo>
                    <a:pt x="4196" y="6243"/>
                  </a:lnTo>
                  <a:lnTo>
                    <a:pt x="4191" y="6243"/>
                  </a:lnTo>
                  <a:lnTo>
                    <a:pt x="4185" y="6243"/>
                  </a:lnTo>
                  <a:lnTo>
                    <a:pt x="4181" y="6245"/>
                  </a:lnTo>
                  <a:lnTo>
                    <a:pt x="4176" y="6249"/>
                  </a:lnTo>
                  <a:lnTo>
                    <a:pt x="4172" y="6255"/>
                  </a:lnTo>
                  <a:lnTo>
                    <a:pt x="4170" y="6260"/>
                  </a:lnTo>
                  <a:lnTo>
                    <a:pt x="4166" y="6263"/>
                  </a:lnTo>
                  <a:lnTo>
                    <a:pt x="4164" y="6267"/>
                  </a:lnTo>
                  <a:lnTo>
                    <a:pt x="4162" y="6268"/>
                  </a:lnTo>
                  <a:lnTo>
                    <a:pt x="4158" y="6269"/>
                  </a:lnTo>
                  <a:lnTo>
                    <a:pt x="4156" y="6269"/>
                  </a:lnTo>
                  <a:lnTo>
                    <a:pt x="4152" y="6268"/>
                  </a:lnTo>
                  <a:lnTo>
                    <a:pt x="4148" y="6266"/>
                  </a:lnTo>
                  <a:lnTo>
                    <a:pt x="4140" y="6257"/>
                  </a:lnTo>
                  <a:lnTo>
                    <a:pt x="4132" y="6246"/>
                  </a:lnTo>
                  <a:lnTo>
                    <a:pt x="4122" y="6232"/>
                  </a:lnTo>
                  <a:lnTo>
                    <a:pt x="4114" y="6218"/>
                  </a:lnTo>
                  <a:lnTo>
                    <a:pt x="4108" y="6212"/>
                  </a:lnTo>
                  <a:lnTo>
                    <a:pt x="4103" y="6208"/>
                  </a:lnTo>
                  <a:lnTo>
                    <a:pt x="4097" y="6206"/>
                  </a:lnTo>
                  <a:lnTo>
                    <a:pt x="4089" y="6206"/>
                  </a:lnTo>
                  <a:lnTo>
                    <a:pt x="4077" y="6206"/>
                  </a:lnTo>
                  <a:lnTo>
                    <a:pt x="4070" y="6207"/>
                  </a:lnTo>
                  <a:lnTo>
                    <a:pt x="4069" y="6208"/>
                  </a:lnTo>
                  <a:lnTo>
                    <a:pt x="4068" y="6211"/>
                  </a:lnTo>
                  <a:lnTo>
                    <a:pt x="4069" y="6213"/>
                  </a:lnTo>
                  <a:lnTo>
                    <a:pt x="4071" y="6218"/>
                  </a:lnTo>
                  <a:lnTo>
                    <a:pt x="4076" y="6226"/>
                  </a:lnTo>
                  <a:lnTo>
                    <a:pt x="4081" y="6235"/>
                  </a:lnTo>
                  <a:lnTo>
                    <a:pt x="4085" y="6244"/>
                  </a:lnTo>
                  <a:lnTo>
                    <a:pt x="4091" y="6255"/>
                  </a:lnTo>
                  <a:lnTo>
                    <a:pt x="4097" y="6267"/>
                  </a:lnTo>
                  <a:lnTo>
                    <a:pt x="4101" y="6275"/>
                  </a:lnTo>
                  <a:lnTo>
                    <a:pt x="4101" y="6279"/>
                  </a:lnTo>
                  <a:lnTo>
                    <a:pt x="4099" y="6282"/>
                  </a:lnTo>
                  <a:lnTo>
                    <a:pt x="4095" y="6286"/>
                  </a:lnTo>
                  <a:lnTo>
                    <a:pt x="4090" y="6290"/>
                  </a:lnTo>
                  <a:lnTo>
                    <a:pt x="4081" y="6295"/>
                  </a:lnTo>
                  <a:lnTo>
                    <a:pt x="4072" y="6300"/>
                  </a:lnTo>
                  <a:lnTo>
                    <a:pt x="4064" y="6304"/>
                  </a:lnTo>
                  <a:lnTo>
                    <a:pt x="4058" y="6305"/>
                  </a:lnTo>
                  <a:lnTo>
                    <a:pt x="4052" y="6305"/>
                  </a:lnTo>
                  <a:lnTo>
                    <a:pt x="4045" y="6305"/>
                  </a:lnTo>
                  <a:lnTo>
                    <a:pt x="4038" y="6306"/>
                  </a:lnTo>
                  <a:lnTo>
                    <a:pt x="4027" y="6311"/>
                  </a:lnTo>
                  <a:lnTo>
                    <a:pt x="4021" y="6313"/>
                  </a:lnTo>
                  <a:lnTo>
                    <a:pt x="4015" y="6318"/>
                  </a:lnTo>
                  <a:lnTo>
                    <a:pt x="4009" y="6324"/>
                  </a:lnTo>
                  <a:lnTo>
                    <a:pt x="4003" y="6330"/>
                  </a:lnTo>
                  <a:lnTo>
                    <a:pt x="3994" y="6343"/>
                  </a:lnTo>
                  <a:lnTo>
                    <a:pt x="3986" y="6353"/>
                  </a:lnTo>
                  <a:lnTo>
                    <a:pt x="3981" y="6357"/>
                  </a:lnTo>
                  <a:lnTo>
                    <a:pt x="3977" y="6361"/>
                  </a:lnTo>
                  <a:lnTo>
                    <a:pt x="3971" y="6363"/>
                  </a:lnTo>
                  <a:lnTo>
                    <a:pt x="3967" y="6365"/>
                  </a:lnTo>
                  <a:lnTo>
                    <a:pt x="3956" y="6368"/>
                  </a:lnTo>
                  <a:lnTo>
                    <a:pt x="3945" y="6370"/>
                  </a:lnTo>
                  <a:lnTo>
                    <a:pt x="3940" y="6372"/>
                  </a:lnTo>
                  <a:lnTo>
                    <a:pt x="3938" y="6376"/>
                  </a:lnTo>
                  <a:lnTo>
                    <a:pt x="3936" y="6382"/>
                  </a:lnTo>
                  <a:lnTo>
                    <a:pt x="3934" y="6388"/>
                  </a:lnTo>
                  <a:lnTo>
                    <a:pt x="3934" y="6402"/>
                  </a:lnTo>
                  <a:lnTo>
                    <a:pt x="3934" y="6416"/>
                  </a:lnTo>
                  <a:lnTo>
                    <a:pt x="3934" y="6427"/>
                  </a:lnTo>
                  <a:lnTo>
                    <a:pt x="3934" y="6433"/>
                  </a:lnTo>
                  <a:lnTo>
                    <a:pt x="3931" y="6437"/>
                  </a:lnTo>
                  <a:lnTo>
                    <a:pt x="3925" y="6440"/>
                  </a:lnTo>
                  <a:lnTo>
                    <a:pt x="3918" y="6446"/>
                  </a:lnTo>
                  <a:lnTo>
                    <a:pt x="3912" y="6453"/>
                  </a:lnTo>
                  <a:lnTo>
                    <a:pt x="3907" y="6462"/>
                  </a:lnTo>
                  <a:lnTo>
                    <a:pt x="3904" y="6470"/>
                  </a:lnTo>
                  <a:lnTo>
                    <a:pt x="3902" y="6474"/>
                  </a:lnTo>
                  <a:lnTo>
                    <a:pt x="3900" y="6476"/>
                  </a:lnTo>
                  <a:lnTo>
                    <a:pt x="3898" y="6478"/>
                  </a:lnTo>
                  <a:lnTo>
                    <a:pt x="3895" y="6481"/>
                  </a:lnTo>
                  <a:lnTo>
                    <a:pt x="3886" y="6482"/>
                  </a:lnTo>
                  <a:lnTo>
                    <a:pt x="3873" y="6483"/>
                  </a:lnTo>
                  <a:lnTo>
                    <a:pt x="3867" y="6483"/>
                  </a:lnTo>
                  <a:lnTo>
                    <a:pt x="3861" y="6484"/>
                  </a:lnTo>
                  <a:lnTo>
                    <a:pt x="3857" y="6487"/>
                  </a:lnTo>
                  <a:lnTo>
                    <a:pt x="3855" y="6489"/>
                  </a:lnTo>
                  <a:lnTo>
                    <a:pt x="3851" y="6496"/>
                  </a:lnTo>
                  <a:lnTo>
                    <a:pt x="3848" y="6506"/>
                  </a:lnTo>
                  <a:lnTo>
                    <a:pt x="3846" y="6512"/>
                  </a:lnTo>
                  <a:lnTo>
                    <a:pt x="3844" y="6515"/>
                  </a:lnTo>
                  <a:lnTo>
                    <a:pt x="3842" y="6519"/>
                  </a:lnTo>
                  <a:lnTo>
                    <a:pt x="3839" y="6521"/>
                  </a:lnTo>
                  <a:lnTo>
                    <a:pt x="3833" y="6525"/>
                  </a:lnTo>
                  <a:lnTo>
                    <a:pt x="3826" y="6527"/>
                  </a:lnTo>
                  <a:lnTo>
                    <a:pt x="3823" y="6528"/>
                  </a:lnTo>
                  <a:lnTo>
                    <a:pt x="3820" y="6531"/>
                  </a:lnTo>
                  <a:lnTo>
                    <a:pt x="3819" y="6534"/>
                  </a:lnTo>
                  <a:lnTo>
                    <a:pt x="3819" y="6539"/>
                  </a:lnTo>
                  <a:lnTo>
                    <a:pt x="3820" y="6548"/>
                  </a:lnTo>
                  <a:lnTo>
                    <a:pt x="3820" y="6557"/>
                  </a:lnTo>
                  <a:lnTo>
                    <a:pt x="3820" y="6561"/>
                  </a:lnTo>
                  <a:lnTo>
                    <a:pt x="3818" y="6564"/>
                  </a:lnTo>
                  <a:lnTo>
                    <a:pt x="3814" y="6567"/>
                  </a:lnTo>
                  <a:lnTo>
                    <a:pt x="3811" y="6571"/>
                  </a:lnTo>
                  <a:lnTo>
                    <a:pt x="3799" y="6577"/>
                  </a:lnTo>
                  <a:lnTo>
                    <a:pt x="3783" y="6585"/>
                  </a:lnTo>
                  <a:lnTo>
                    <a:pt x="3769" y="6592"/>
                  </a:lnTo>
                  <a:lnTo>
                    <a:pt x="3760" y="6598"/>
                  </a:lnTo>
                  <a:lnTo>
                    <a:pt x="3756" y="6602"/>
                  </a:lnTo>
                  <a:lnTo>
                    <a:pt x="3754" y="6605"/>
                  </a:lnTo>
                  <a:lnTo>
                    <a:pt x="3751" y="6609"/>
                  </a:lnTo>
                  <a:lnTo>
                    <a:pt x="3749" y="6614"/>
                  </a:lnTo>
                  <a:lnTo>
                    <a:pt x="3742" y="6626"/>
                  </a:lnTo>
                  <a:lnTo>
                    <a:pt x="3734" y="6636"/>
                  </a:lnTo>
                  <a:lnTo>
                    <a:pt x="3725" y="6647"/>
                  </a:lnTo>
                  <a:lnTo>
                    <a:pt x="3719" y="6658"/>
                  </a:lnTo>
                  <a:lnTo>
                    <a:pt x="3717" y="6662"/>
                  </a:lnTo>
                  <a:lnTo>
                    <a:pt x="3715" y="6666"/>
                  </a:lnTo>
                  <a:lnTo>
                    <a:pt x="3712" y="6668"/>
                  </a:lnTo>
                  <a:lnTo>
                    <a:pt x="3710" y="6670"/>
                  </a:lnTo>
                  <a:lnTo>
                    <a:pt x="3704" y="6671"/>
                  </a:lnTo>
                  <a:lnTo>
                    <a:pt x="3696" y="6672"/>
                  </a:lnTo>
                  <a:lnTo>
                    <a:pt x="3692" y="6673"/>
                  </a:lnTo>
                  <a:lnTo>
                    <a:pt x="3690" y="6676"/>
                  </a:lnTo>
                  <a:lnTo>
                    <a:pt x="3688" y="6679"/>
                  </a:lnTo>
                  <a:lnTo>
                    <a:pt x="3687" y="6683"/>
                  </a:lnTo>
                  <a:lnTo>
                    <a:pt x="3687" y="6692"/>
                  </a:lnTo>
                  <a:lnTo>
                    <a:pt x="3687" y="6704"/>
                  </a:lnTo>
                  <a:lnTo>
                    <a:pt x="3687" y="6710"/>
                  </a:lnTo>
                  <a:lnTo>
                    <a:pt x="3686" y="6715"/>
                  </a:lnTo>
                  <a:lnTo>
                    <a:pt x="3685" y="6718"/>
                  </a:lnTo>
                  <a:lnTo>
                    <a:pt x="3684" y="6722"/>
                  </a:lnTo>
                  <a:lnTo>
                    <a:pt x="3679" y="6729"/>
                  </a:lnTo>
                  <a:lnTo>
                    <a:pt x="3675" y="6737"/>
                  </a:lnTo>
                  <a:lnTo>
                    <a:pt x="3674" y="6743"/>
                  </a:lnTo>
                  <a:lnTo>
                    <a:pt x="3675" y="6749"/>
                  </a:lnTo>
                  <a:lnTo>
                    <a:pt x="3679" y="6755"/>
                  </a:lnTo>
                  <a:lnTo>
                    <a:pt x="3684" y="6761"/>
                  </a:lnTo>
                  <a:lnTo>
                    <a:pt x="3688" y="6767"/>
                  </a:lnTo>
                  <a:lnTo>
                    <a:pt x="3694" y="6772"/>
                  </a:lnTo>
                  <a:lnTo>
                    <a:pt x="3700" y="6775"/>
                  </a:lnTo>
                  <a:lnTo>
                    <a:pt x="3706" y="6779"/>
                  </a:lnTo>
                  <a:lnTo>
                    <a:pt x="3715" y="6784"/>
                  </a:lnTo>
                  <a:lnTo>
                    <a:pt x="3720" y="6788"/>
                  </a:lnTo>
                  <a:lnTo>
                    <a:pt x="3723" y="6792"/>
                  </a:lnTo>
                  <a:lnTo>
                    <a:pt x="3724" y="6796"/>
                  </a:lnTo>
                  <a:lnTo>
                    <a:pt x="3724" y="6800"/>
                  </a:lnTo>
                  <a:lnTo>
                    <a:pt x="3724" y="6805"/>
                  </a:lnTo>
                  <a:lnTo>
                    <a:pt x="3720" y="6818"/>
                  </a:lnTo>
                  <a:lnTo>
                    <a:pt x="3717" y="6832"/>
                  </a:lnTo>
                  <a:lnTo>
                    <a:pt x="3712" y="6848"/>
                  </a:lnTo>
                  <a:lnTo>
                    <a:pt x="3705" y="6861"/>
                  </a:lnTo>
                  <a:lnTo>
                    <a:pt x="3699" y="6872"/>
                  </a:lnTo>
                  <a:lnTo>
                    <a:pt x="3694" y="6878"/>
                  </a:lnTo>
                  <a:lnTo>
                    <a:pt x="3692" y="6879"/>
                  </a:lnTo>
                  <a:lnTo>
                    <a:pt x="3688" y="6879"/>
                  </a:lnTo>
                  <a:lnTo>
                    <a:pt x="3686" y="6878"/>
                  </a:lnTo>
                  <a:lnTo>
                    <a:pt x="3684" y="6876"/>
                  </a:lnTo>
                  <a:lnTo>
                    <a:pt x="3671" y="6861"/>
                  </a:lnTo>
                  <a:lnTo>
                    <a:pt x="3656" y="6842"/>
                  </a:lnTo>
                  <a:lnTo>
                    <a:pt x="3654" y="6840"/>
                  </a:lnTo>
                  <a:lnTo>
                    <a:pt x="3650" y="6837"/>
                  </a:lnTo>
                  <a:lnTo>
                    <a:pt x="3647" y="6838"/>
                  </a:lnTo>
                  <a:lnTo>
                    <a:pt x="3643" y="6840"/>
                  </a:lnTo>
                  <a:lnTo>
                    <a:pt x="3640" y="6843"/>
                  </a:lnTo>
                  <a:lnTo>
                    <a:pt x="3637" y="6848"/>
                  </a:lnTo>
                  <a:lnTo>
                    <a:pt x="3634" y="6854"/>
                  </a:lnTo>
                  <a:lnTo>
                    <a:pt x="3633" y="6861"/>
                  </a:lnTo>
                  <a:lnTo>
                    <a:pt x="3630" y="6878"/>
                  </a:lnTo>
                  <a:lnTo>
                    <a:pt x="3630" y="6897"/>
                  </a:lnTo>
                  <a:lnTo>
                    <a:pt x="3631" y="6913"/>
                  </a:lnTo>
                  <a:lnTo>
                    <a:pt x="3631" y="6926"/>
                  </a:lnTo>
                  <a:lnTo>
                    <a:pt x="3633" y="6939"/>
                  </a:lnTo>
                  <a:lnTo>
                    <a:pt x="3634" y="6954"/>
                  </a:lnTo>
                  <a:lnTo>
                    <a:pt x="3634" y="6961"/>
                  </a:lnTo>
                  <a:lnTo>
                    <a:pt x="3633" y="6968"/>
                  </a:lnTo>
                  <a:lnTo>
                    <a:pt x="3630" y="6973"/>
                  </a:lnTo>
                  <a:lnTo>
                    <a:pt x="3627" y="6976"/>
                  </a:lnTo>
                  <a:lnTo>
                    <a:pt x="3621" y="6980"/>
                  </a:lnTo>
                  <a:lnTo>
                    <a:pt x="3616" y="6981"/>
                  </a:lnTo>
                  <a:lnTo>
                    <a:pt x="3609" y="6983"/>
                  </a:lnTo>
                  <a:lnTo>
                    <a:pt x="3602" y="6985"/>
                  </a:lnTo>
                  <a:lnTo>
                    <a:pt x="3586" y="6985"/>
                  </a:lnTo>
                  <a:lnTo>
                    <a:pt x="3566" y="6985"/>
                  </a:lnTo>
                  <a:lnTo>
                    <a:pt x="3547" y="6985"/>
                  </a:lnTo>
                  <a:lnTo>
                    <a:pt x="3531" y="6986"/>
                  </a:lnTo>
                  <a:lnTo>
                    <a:pt x="3517" y="6988"/>
                  </a:lnTo>
                  <a:lnTo>
                    <a:pt x="3502" y="6989"/>
                  </a:lnTo>
                  <a:lnTo>
                    <a:pt x="3485" y="6991"/>
                  </a:lnTo>
                  <a:lnTo>
                    <a:pt x="3470" y="6992"/>
                  </a:lnTo>
                  <a:lnTo>
                    <a:pt x="3455" y="6994"/>
                  </a:lnTo>
                  <a:lnTo>
                    <a:pt x="3445" y="6998"/>
                  </a:lnTo>
                  <a:lnTo>
                    <a:pt x="3433" y="7002"/>
                  </a:lnTo>
                  <a:lnTo>
                    <a:pt x="3420" y="7006"/>
                  </a:lnTo>
                  <a:lnTo>
                    <a:pt x="3413" y="7007"/>
                  </a:lnTo>
                  <a:lnTo>
                    <a:pt x="3405" y="7007"/>
                  </a:lnTo>
                  <a:lnTo>
                    <a:pt x="3400" y="7007"/>
                  </a:lnTo>
                  <a:lnTo>
                    <a:pt x="3392" y="7005"/>
                  </a:lnTo>
                  <a:lnTo>
                    <a:pt x="3388" y="7002"/>
                  </a:lnTo>
                  <a:lnTo>
                    <a:pt x="3383" y="7000"/>
                  </a:lnTo>
                  <a:lnTo>
                    <a:pt x="3379" y="6995"/>
                  </a:lnTo>
                  <a:lnTo>
                    <a:pt x="3376" y="6992"/>
                  </a:lnTo>
                  <a:lnTo>
                    <a:pt x="3372" y="6979"/>
                  </a:lnTo>
                  <a:lnTo>
                    <a:pt x="3369" y="6963"/>
                  </a:lnTo>
                  <a:lnTo>
                    <a:pt x="3365" y="6947"/>
                  </a:lnTo>
                  <a:lnTo>
                    <a:pt x="3360" y="6935"/>
                  </a:lnTo>
                  <a:lnTo>
                    <a:pt x="3358" y="6930"/>
                  </a:lnTo>
                  <a:lnTo>
                    <a:pt x="3353" y="6925"/>
                  </a:lnTo>
                  <a:lnTo>
                    <a:pt x="3348" y="6922"/>
                  </a:lnTo>
                  <a:lnTo>
                    <a:pt x="3341" y="6917"/>
                  </a:lnTo>
                  <a:lnTo>
                    <a:pt x="3333" y="6912"/>
                  </a:lnTo>
                  <a:lnTo>
                    <a:pt x="3322" y="6909"/>
                  </a:lnTo>
                  <a:lnTo>
                    <a:pt x="3312" y="6906"/>
                  </a:lnTo>
                  <a:lnTo>
                    <a:pt x="3301" y="6903"/>
                  </a:lnTo>
                  <a:lnTo>
                    <a:pt x="3281" y="6899"/>
                  </a:lnTo>
                  <a:lnTo>
                    <a:pt x="3266" y="6897"/>
                  </a:lnTo>
                  <a:lnTo>
                    <a:pt x="3257" y="6893"/>
                  </a:lnTo>
                  <a:lnTo>
                    <a:pt x="3247" y="6891"/>
                  </a:lnTo>
                  <a:lnTo>
                    <a:pt x="3238" y="6887"/>
                  </a:lnTo>
                  <a:lnTo>
                    <a:pt x="3228" y="6882"/>
                  </a:lnTo>
                  <a:lnTo>
                    <a:pt x="3218" y="6876"/>
                  </a:lnTo>
                  <a:lnTo>
                    <a:pt x="3208" y="6871"/>
                  </a:lnTo>
                  <a:lnTo>
                    <a:pt x="3200" y="6865"/>
                  </a:lnTo>
                  <a:lnTo>
                    <a:pt x="3193" y="6859"/>
                  </a:lnTo>
                  <a:lnTo>
                    <a:pt x="3187" y="6848"/>
                  </a:lnTo>
                  <a:lnTo>
                    <a:pt x="3182" y="6836"/>
                  </a:lnTo>
                  <a:lnTo>
                    <a:pt x="3177" y="6824"/>
                  </a:lnTo>
                  <a:lnTo>
                    <a:pt x="3171" y="6813"/>
                  </a:lnTo>
                  <a:lnTo>
                    <a:pt x="3162" y="6805"/>
                  </a:lnTo>
                  <a:lnTo>
                    <a:pt x="3148" y="6793"/>
                  </a:lnTo>
                  <a:lnTo>
                    <a:pt x="3139" y="6788"/>
                  </a:lnTo>
                  <a:lnTo>
                    <a:pt x="3130" y="6783"/>
                  </a:lnTo>
                  <a:lnTo>
                    <a:pt x="3119" y="6779"/>
                  </a:lnTo>
                  <a:lnTo>
                    <a:pt x="3108" y="6775"/>
                  </a:lnTo>
                  <a:lnTo>
                    <a:pt x="3107" y="6775"/>
                  </a:lnTo>
                  <a:lnTo>
                    <a:pt x="3105" y="6775"/>
                  </a:lnTo>
                  <a:lnTo>
                    <a:pt x="3096" y="6774"/>
                  </a:lnTo>
                  <a:lnTo>
                    <a:pt x="3088" y="6774"/>
                  </a:lnTo>
                  <a:lnTo>
                    <a:pt x="3080" y="6774"/>
                  </a:lnTo>
                  <a:lnTo>
                    <a:pt x="3071" y="6775"/>
                  </a:lnTo>
                  <a:lnTo>
                    <a:pt x="3064" y="6777"/>
                  </a:lnTo>
                  <a:lnTo>
                    <a:pt x="3057" y="6778"/>
                  </a:lnTo>
                  <a:lnTo>
                    <a:pt x="3048" y="6779"/>
                  </a:lnTo>
                  <a:lnTo>
                    <a:pt x="3038" y="6780"/>
                  </a:lnTo>
                  <a:lnTo>
                    <a:pt x="3033" y="6780"/>
                  </a:lnTo>
                  <a:lnTo>
                    <a:pt x="3029" y="6780"/>
                  </a:lnTo>
                  <a:lnTo>
                    <a:pt x="3026" y="6780"/>
                  </a:lnTo>
                  <a:lnTo>
                    <a:pt x="3024" y="6779"/>
                  </a:lnTo>
                  <a:lnTo>
                    <a:pt x="3018" y="6778"/>
                  </a:lnTo>
                  <a:lnTo>
                    <a:pt x="3012" y="6774"/>
                  </a:lnTo>
                  <a:close/>
                </a:path>
              </a:pathLst>
            </a:custGeom>
            <a:grpFill/>
            <a:ln w="9525">
              <a:solidFill>
                <a:schemeClr val="bg1"/>
              </a:solidFill>
              <a:round/>
              <a:headEnd/>
              <a:tailEnd/>
            </a:ln>
          </p:spPr>
          <p:txBody>
            <a:bodyPr/>
            <a:lstStyle/>
            <a:p>
              <a:endParaRPr lang="zh-CN" altLang="en-US"/>
            </a:p>
          </p:txBody>
        </p:sp>
        <p:sp>
          <p:nvSpPr>
            <p:cNvPr id="46" name="陕西">
              <a:extLst>
                <a:ext uri="{FF2B5EF4-FFF2-40B4-BE49-F238E27FC236}">
                  <a16:creationId xmlns:a16="http://schemas.microsoft.com/office/drawing/2014/main" xmlns="" id="{9CBED864-711F-43EF-8F7E-75BB57E279BF}"/>
                </a:ext>
              </a:extLst>
            </p:cNvPr>
            <p:cNvSpPr>
              <a:spLocks/>
            </p:cNvSpPr>
            <p:nvPr/>
          </p:nvSpPr>
          <p:spPr bwMode="auto">
            <a:xfrm>
              <a:off x="5321365" y="3657791"/>
              <a:ext cx="533406" cy="923973"/>
            </a:xfrm>
            <a:custGeom>
              <a:avLst/>
              <a:gdLst>
                <a:gd name="T0" fmla="*/ 546 w 2030"/>
                <a:gd name="T1" fmla="*/ 3014 h 3463"/>
                <a:gd name="T2" fmla="*/ 423 w 2030"/>
                <a:gd name="T3" fmla="*/ 2992 h 3463"/>
                <a:gd name="T4" fmla="*/ 284 w 2030"/>
                <a:gd name="T5" fmla="*/ 3007 h 3463"/>
                <a:gd name="T6" fmla="*/ 215 w 2030"/>
                <a:gd name="T7" fmla="*/ 2929 h 3463"/>
                <a:gd name="T8" fmla="*/ 70 w 2030"/>
                <a:gd name="T9" fmla="*/ 2972 h 3463"/>
                <a:gd name="T10" fmla="*/ 0 w 2030"/>
                <a:gd name="T11" fmla="*/ 2900 h 3463"/>
                <a:gd name="T12" fmla="*/ 145 w 2030"/>
                <a:gd name="T13" fmla="*/ 2878 h 3463"/>
                <a:gd name="T14" fmla="*/ 179 w 2030"/>
                <a:gd name="T15" fmla="*/ 2805 h 3463"/>
                <a:gd name="T16" fmla="*/ 91 w 2030"/>
                <a:gd name="T17" fmla="*/ 2700 h 3463"/>
                <a:gd name="T18" fmla="*/ 206 w 2030"/>
                <a:gd name="T19" fmla="*/ 2597 h 3463"/>
                <a:gd name="T20" fmla="*/ 348 w 2030"/>
                <a:gd name="T21" fmla="*/ 2604 h 3463"/>
                <a:gd name="T22" fmla="*/ 372 w 2030"/>
                <a:gd name="T23" fmla="*/ 2550 h 3463"/>
                <a:gd name="T24" fmla="*/ 377 w 2030"/>
                <a:gd name="T25" fmla="*/ 2410 h 3463"/>
                <a:gd name="T26" fmla="*/ 454 w 2030"/>
                <a:gd name="T27" fmla="*/ 2271 h 3463"/>
                <a:gd name="T28" fmla="*/ 361 w 2030"/>
                <a:gd name="T29" fmla="*/ 2139 h 3463"/>
                <a:gd name="T30" fmla="*/ 418 w 2030"/>
                <a:gd name="T31" fmla="*/ 1958 h 3463"/>
                <a:gd name="T32" fmla="*/ 657 w 2030"/>
                <a:gd name="T33" fmla="*/ 2036 h 3463"/>
                <a:gd name="T34" fmla="*/ 853 w 2030"/>
                <a:gd name="T35" fmla="*/ 2004 h 3463"/>
                <a:gd name="T36" fmla="*/ 820 w 2030"/>
                <a:gd name="T37" fmla="*/ 1880 h 3463"/>
                <a:gd name="T38" fmla="*/ 976 w 2030"/>
                <a:gd name="T39" fmla="*/ 1868 h 3463"/>
                <a:gd name="T40" fmla="*/ 1116 w 2030"/>
                <a:gd name="T41" fmla="*/ 1747 h 3463"/>
                <a:gd name="T42" fmla="*/ 1154 w 2030"/>
                <a:gd name="T43" fmla="*/ 1479 h 3463"/>
                <a:gd name="T44" fmla="*/ 1051 w 2030"/>
                <a:gd name="T45" fmla="*/ 1337 h 3463"/>
                <a:gd name="T46" fmla="*/ 928 w 2030"/>
                <a:gd name="T47" fmla="*/ 1264 h 3463"/>
                <a:gd name="T48" fmla="*/ 774 w 2030"/>
                <a:gd name="T49" fmla="*/ 1188 h 3463"/>
                <a:gd name="T50" fmla="*/ 688 w 2030"/>
                <a:gd name="T51" fmla="*/ 1069 h 3463"/>
                <a:gd name="T52" fmla="*/ 699 w 2030"/>
                <a:gd name="T53" fmla="*/ 1004 h 3463"/>
                <a:gd name="T54" fmla="*/ 716 w 2030"/>
                <a:gd name="T55" fmla="*/ 842 h 3463"/>
                <a:gd name="T56" fmla="*/ 855 w 2030"/>
                <a:gd name="T57" fmla="*/ 746 h 3463"/>
                <a:gd name="T58" fmla="*/ 1091 w 2030"/>
                <a:gd name="T59" fmla="*/ 835 h 3463"/>
                <a:gd name="T60" fmla="*/ 1245 w 2030"/>
                <a:gd name="T61" fmla="*/ 708 h 3463"/>
                <a:gd name="T62" fmla="*/ 1259 w 2030"/>
                <a:gd name="T63" fmla="*/ 565 h 3463"/>
                <a:gd name="T64" fmla="*/ 1388 w 2030"/>
                <a:gd name="T65" fmla="*/ 414 h 3463"/>
                <a:gd name="T66" fmla="*/ 1481 w 2030"/>
                <a:gd name="T67" fmla="*/ 309 h 3463"/>
                <a:gd name="T68" fmla="*/ 1626 w 2030"/>
                <a:gd name="T69" fmla="*/ 152 h 3463"/>
                <a:gd name="T70" fmla="*/ 1714 w 2030"/>
                <a:gd name="T71" fmla="*/ 104 h 3463"/>
                <a:gd name="T72" fmla="*/ 1829 w 2030"/>
                <a:gd name="T73" fmla="*/ 133 h 3463"/>
                <a:gd name="T74" fmla="*/ 1958 w 2030"/>
                <a:gd name="T75" fmla="*/ 58 h 3463"/>
                <a:gd name="T76" fmla="*/ 2003 w 2030"/>
                <a:gd name="T77" fmla="*/ 139 h 3463"/>
                <a:gd name="T78" fmla="*/ 1927 w 2030"/>
                <a:gd name="T79" fmla="*/ 338 h 3463"/>
                <a:gd name="T80" fmla="*/ 1818 w 2030"/>
                <a:gd name="T81" fmla="*/ 561 h 3463"/>
                <a:gd name="T82" fmla="*/ 1806 w 2030"/>
                <a:gd name="T83" fmla="*/ 739 h 3463"/>
                <a:gd name="T84" fmla="*/ 1870 w 2030"/>
                <a:gd name="T85" fmla="*/ 904 h 3463"/>
                <a:gd name="T86" fmla="*/ 1751 w 2030"/>
                <a:gd name="T87" fmla="*/ 1118 h 3463"/>
                <a:gd name="T88" fmla="*/ 1760 w 2030"/>
                <a:gd name="T89" fmla="*/ 1268 h 3463"/>
                <a:gd name="T90" fmla="*/ 1765 w 2030"/>
                <a:gd name="T91" fmla="*/ 1534 h 3463"/>
                <a:gd name="T92" fmla="*/ 1736 w 2030"/>
                <a:gd name="T93" fmla="*/ 1900 h 3463"/>
                <a:gd name="T94" fmla="*/ 1749 w 2030"/>
                <a:gd name="T95" fmla="*/ 2190 h 3463"/>
                <a:gd name="T96" fmla="*/ 1778 w 2030"/>
                <a:gd name="T97" fmla="*/ 2351 h 3463"/>
                <a:gd name="T98" fmla="*/ 1826 w 2030"/>
                <a:gd name="T99" fmla="*/ 2492 h 3463"/>
                <a:gd name="T100" fmla="*/ 1974 w 2030"/>
                <a:gd name="T101" fmla="*/ 2680 h 3463"/>
                <a:gd name="T102" fmla="*/ 1847 w 2030"/>
                <a:gd name="T103" fmla="*/ 2834 h 3463"/>
                <a:gd name="T104" fmla="*/ 1703 w 2030"/>
                <a:gd name="T105" fmla="*/ 2818 h 3463"/>
                <a:gd name="T106" fmla="*/ 1454 w 2030"/>
                <a:gd name="T107" fmla="*/ 2790 h 3463"/>
                <a:gd name="T108" fmla="*/ 1522 w 2030"/>
                <a:gd name="T109" fmla="*/ 2884 h 3463"/>
                <a:gd name="T110" fmla="*/ 1661 w 2030"/>
                <a:gd name="T111" fmla="*/ 2985 h 3463"/>
                <a:gd name="T112" fmla="*/ 1566 w 2030"/>
                <a:gd name="T113" fmla="*/ 3074 h 3463"/>
                <a:gd name="T114" fmla="*/ 1440 w 2030"/>
                <a:gd name="T115" fmla="*/ 3155 h 3463"/>
                <a:gd name="T116" fmla="*/ 1457 w 2030"/>
                <a:gd name="T117" fmla="*/ 3423 h 3463"/>
                <a:gd name="T118" fmla="*/ 1229 w 2030"/>
                <a:gd name="T119" fmla="*/ 3336 h 3463"/>
                <a:gd name="T120" fmla="*/ 994 w 2030"/>
                <a:gd name="T121" fmla="*/ 3208 h 3463"/>
                <a:gd name="T122" fmla="*/ 812 w 2030"/>
                <a:gd name="T123" fmla="*/ 3209 h 3463"/>
                <a:gd name="T124" fmla="*/ 681 w 2030"/>
                <a:gd name="T125" fmla="*/ 3086 h 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0" h="3463">
                  <a:moveTo>
                    <a:pt x="593" y="3133"/>
                  </a:moveTo>
                  <a:lnTo>
                    <a:pt x="591" y="3133"/>
                  </a:lnTo>
                  <a:lnTo>
                    <a:pt x="590" y="3133"/>
                  </a:lnTo>
                  <a:lnTo>
                    <a:pt x="588" y="3133"/>
                  </a:lnTo>
                  <a:lnTo>
                    <a:pt x="587" y="3132"/>
                  </a:lnTo>
                  <a:lnTo>
                    <a:pt x="585" y="3130"/>
                  </a:lnTo>
                  <a:lnTo>
                    <a:pt x="582" y="3129"/>
                  </a:lnTo>
                  <a:lnTo>
                    <a:pt x="581" y="3126"/>
                  </a:lnTo>
                  <a:lnTo>
                    <a:pt x="580" y="3121"/>
                  </a:lnTo>
                  <a:lnTo>
                    <a:pt x="579" y="3116"/>
                  </a:lnTo>
                  <a:lnTo>
                    <a:pt x="578" y="3111"/>
                  </a:lnTo>
                  <a:lnTo>
                    <a:pt x="575" y="3109"/>
                  </a:lnTo>
                  <a:lnTo>
                    <a:pt x="572" y="3107"/>
                  </a:lnTo>
                  <a:lnTo>
                    <a:pt x="567" y="3104"/>
                  </a:lnTo>
                  <a:lnTo>
                    <a:pt x="563" y="3103"/>
                  </a:lnTo>
                  <a:lnTo>
                    <a:pt x="556" y="3101"/>
                  </a:lnTo>
                  <a:lnTo>
                    <a:pt x="553" y="3097"/>
                  </a:lnTo>
                  <a:lnTo>
                    <a:pt x="549" y="3093"/>
                  </a:lnTo>
                  <a:lnTo>
                    <a:pt x="548" y="3090"/>
                  </a:lnTo>
                  <a:lnTo>
                    <a:pt x="548" y="3079"/>
                  </a:lnTo>
                  <a:lnTo>
                    <a:pt x="550" y="3067"/>
                  </a:lnTo>
                  <a:lnTo>
                    <a:pt x="552" y="3059"/>
                  </a:lnTo>
                  <a:lnTo>
                    <a:pt x="553" y="3050"/>
                  </a:lnTo>
                  <a:lnTo>
                    <a:pt x="553" y="3041"/>
                  </a:lnTo>
                  <a:lnTo>
                    <a:pt x="552" y="3032"/>
                  </a:lnTo>
                  <a:lnTo>
                    <a:pt x="550" y="3025"/>
                  </a:lnTo>
                  <a:lnTo>
                    <a:pt x="548" y="3017"/>
                  </a:lnTo>
                  <a:lnTo>
                    <a:pt x="546" y="3014"/>
                  </a:lnTo>
                  <a:lnTo>
                    <a:pt x="542" y="3011"/>
                  </a:lnTo>
                  <a:lnTo>
                    <a:pt x="538" y="3009"/>
                  </a:lnTo>
                  <a:lnTo>
                    <a:pt x="534" y="3008"/>
                  </a:lnTo>
                  <a:lnTo>
                    <a:pt x="523" y="3004"/>
                  </a:lnTo>
                  <a:lnTo>
                    <a:pt x="510" y="3002"/>
                  </a:lnTo>
                  <a:lnTo>
                    <a:pt x="506" y="3002"/>
                  </a:lnTo>
                  <a:lnTo>
                    <a:pt x="503" y="3002"/>
                  </a:lnTo>
                  <a:lnTo>
                    <a:pt x="497" y="3001"/>
                  </a:lnTo>
                  <a:lnTo>
                    <a:pt x="491" y="3001"/>
                  </a:lnTo>
                  <a:lnTo>
                    <a:pt x="486" y="3001"/>
                  </a:lnTo>
                  <a:lnTo>
                    <a:pt x="481" y="3000"/>
                  </a:lnTo>
                  <a:lnTo>
                    <a:pt x="479" y="3000"/>
                  </a:lnTo>
                  <a:lnTo>
                    <a:pt x="477" y="3000"/>
                  </a:lnTo>
                  <a:lnTo>
                    <a:pt x="474" y="3000"/>
                  </a:lnTo>
                  <a:lnTo>
                    <a:pt x="472" y="3000"/>
                  </a:lnTo>
                  <a:lnTo>
                    <a:pt x="467" y="3001"/>
                  </a:lnTo>
                  <a:lnTo>
                    <a:pt x="462" y="3001"/>
                  </a:lnTo>
                  <a:lnTo>
                    <a:pt x="456" y="3000"/>
                  </a:lnTo>
                  <a:lnTo>
                    <a:pt x="452" y="2998"/>
                  </a:lnTo>
                  <a:lnTo>
                    <a:pt x="449" y="2998"/>
                  </a:lnTo>
                  <a:lnTo>
                    <a:pt x="448" y="2997"/>
                  </a:lnTo>
                  <a:lnTo>
                    <a:pt x="445" y="2995"/>
                  </a:lnTo>
                  <a:lnTo>
                    <a:pt x="442" y="2992"/>
                  </a:lnTo>
                  <a:lnTo>
                    <a:pt x="439" y="2991"/>
                  </a:lnTo>
                  <a:lnTo>
                    <a:pt x="435" y="2990"/>
                  </a:lnTo>
                  <a:lnTo>
                    <a:pt x="431" y="2990"/>
                  </a:lnTo>
                  <a:lnTo>
                    <a:pt x="429" y="2990"/>
                  </a:lnTo>
                  <a:lnTo>
                    <a:pt x="423" y="2992"/>
                  </a:lnTo>
                  <a:lnTo>
                    <a:pt x="415" y="2997"/>
                  </a:lnTo>
                  <a:lnTo>
                    <a:pt x="405" y="3006"/>
                  </a:lnTo>
                  <a:lnTo>
                    <a:pt x="393" y="3011"/>
                  </a:lnTo>
                  <a:lnTo>
                    <a:pt x="380" y="3015"/>
                  </a:lnTo>
                  <a:lnTo>
                    <a:pt x="367" y="3015"/>
                  </a:lnTo>
                  <a:lnTo>
                    <a:pt x="364" y="3015"/>
                  </a:lnTo>
                  <a:lnTo>
                    <a:pt x="360" y="3015"/>
                  </a:lnTo>
                  <a:lnTo>
                    <a:pt x="355" y="3016"/>
                  </a:lnTo>
                  <a:lnTo>
                    <a:pt x="353" y="3016"/>
                  </a:lnTo>
                  <a:lnTo>
                    <a:pt x="349" y="3019"/>
                  </a:lnTo>
                  <a:lnTo>
                    <a:pt x="345" y="3022"/>
                  </a:lnTo>
                  <a:lnTo>
                    <a:pt x="342" y="3025"/>
                  </a:lnTo>
                  <a:lnTo>
                    <a:pt x="341" y="3026"/>
                  </a:lnTo>
                  <a:lnTo>
                    <a:pt x="340" y="3028"/>
                  </a:lnTo>
                  <a:lnTo>
                    <a:pt x="339" y="3029"/>
                  </a:lnTo>
                  <a:lnTo>
                    <a:pt x="335" y="3032"/>
                  </a:lnTo>
                  <a:lnTo>
                    <a:pt x="332" y="3032"/>
                  </a:lnTo>
                  <a:lnTo>
                    <a:pt x="330" y="3032"/>
                  </a:lnTo>
                  <a:lnTo>
                    <a:pt x="328" y="3032"/>
                  </a:lnTo>
                  <a:lnTo>
                    <a:pt x="326" y="3030"/>
                  </a:lnTo>
                  <a:lnTo>
                    <a:pt x="323" y="3028"/>
                  </a:lnTo>
                  <a:lnTo>
                    <a:pt x="319" y="3026"/>
                  </a:lnTo>
                  <a:lnTo>
                    <a:pt x="315" y="3022"/>
                  </a:lnTo>
                  <a:lnTo>
                    <a:pt x="305" y="3016"/>
                  </a:lnTo>
                  <a:lnTo>
                    <a:pt x="297" y="3013"/>
                  </a:lnTo>
                  <a:lnTo>
                    <a:pt x="294" y="3010"/>
                  </a:lnTo>
                  <a:lnTo>
                    <a:pt x="290" y="3009"/>
                  </a:lnTo>
                  <a:lnTo>
                    <a:pt x="284" y="3007"/>
                  </a:lnTo>
                  <a:lnTo>
                    <a:pt x="278" y="3006"/>
                  </a:lnTo>
                  <a:lnTo>
                    <a:pt x="270" y="3003"/>
                  </a:lnTo>
                  <a:lnTo>
                    <a:pt x="260" y="3001"/>
                  </a:lnTo>
                  <a:lnTo>
                    <a:pt x="253" y="2998"/>
                  </a:lnTo>
                  <a:lnTo>
                    <a:pt x="245" y="2996"/>
                  </a:lnTo>
                  <a:lnTo>
                    <a:pt x="242" y="2995"/>
                  </a:lnTo>
                  <a:lnTo>
                    <a:pt x="239" y="2994"/>
                  </a:lnTo>
                  <a:lnTo>
                    <a:pt x="236" y="2994"/>
                  </a:lnTo>
                  <a:lnTo>
                    <a:pt x="235" y="2992"/>
                  </a:lnTo>
                  <a:lnTo>
                    <a:pt x="231" y="2990"/>
                  </a:lnTo>
                  <a:lnTo>
                    <a:pt x="227" y="2987"/>
                  </a:lnTo>
                  <a:lnTo>
                    <a:pt x="222" y="2982"/>
                  </a:lnTo>
                  <a:lnTo>
                    <a:pt x="219" y="2976"/>
                  </a:lnTo>
                  <a:lnTo>
                    <a:pt x="215" y="2970"/>
                  </a:lnTo>
                  <a:lnTo>
                    <a:pt x="214" y="2964"/>
                  </a:lnTo>
                  <a:lnTo>
                    <a:pt x="213" y="2960"/>
                  </a:lnTo>
                  <a:lnTo>
                    <a:pt x="214" y="2957"/>
                  </a:lnTo>
                  <a:lnTo>
                    <a:pt x="214" y="2956"/>
                  </a:lnTo>
                  <a:lnTo>
                    <a:pt x="215" y="2956"/>
                  </a:lnTo>
                  <a:lnTo>
                    <a:pt x="215" y="2954"/>
                  </a:lnTo>
                  <a:lnTo>
                    <a:pt x="216" y="2952"/>
                  </a:lnTo>
                  <a:lnTo>
                    <a:pt x="219" y="2950"/>
                  </a:lnTo>
                  <a:lnTo>
                    <a:pt x="219" y="2947"/>
                  </a:lnTo>
                  <a:lnTo>
                    <a:pt x="220" y="2944"/>
                  </a:lnTo>
                  <a:lnTo>
                    <a:pt x="220" y="2939"/>
                  </a:lnTo>
                  <a:lnTo>
                    <a:pt x="219" y="2935"/>
                  </a:lnTo>
                  <a:lnTo>
                    <a:pt x="217" y="2932"/>
                  </a:lnTo>
                  <a:lnTo>
                    <a:pt x="215" y="2929"/>
                  </a:lnTo>
                  <a:lnTo>
                    <a:pt x="213" y="2927"/>
                  </a:lnTo>
                  <a:lnTo>
                    <a:pt x="210" y="2926"/>
                  </a:lnTo>
                  <a:lnTo>
                    <a:pt x="206" y="2926"/>
                  </a:lnTo>
                  <a:lnTo>
                    <a:pt x="198" y="2927"/>
                  </a:lnTo>
                  <a:lnTo>
                    <a:pt x="190" y="2931"/>
                  </a:lnTo>
                  <a:lnTo>
                    <a:pt x="179" y="2938"/>
                  </a:lnTo>
                  <a:lnTo>
                    <a:pt x="168" y="2941"/>
                  </a:lnTo>
                  <a:lnTo>
                    <a:pt x="160" y="2943"/>
                  </a:lnTo>
                  <a:lnTo>
                    <a:pt x="153" y="2944"/>
                  </a:lnTo>
                  <a:lnTo>
                    <a:pt x="145" y="2943"/>
                  </a:lnTo>
                  <a:lnTo>
                    <a:pt x="137" y="2941"/>
                  </a:lnTo>
                  <a:lnTo>
                    <a:pt x="130" y="2943"/>
                  </a:lnTo>
                  <a:lnTo>
                    <a:pt x="125" y="2944"/>
                  </a:lnTo>
                  <a:lnTo>
                    <a:pt x="121" y="2945"/>
                  </a:lnTo>
                  <a:lnTo>
                    <a:pt x="116" y="2952"/>
                  </a:lnTo>
                  <a:lnTo>
                    <a:pt x="113" y="2959"/>
                  </a:lnTo>
                  <a:lnTo>
                    <a:pt x="110" y="2968"/>
                  </a:lnTo>
                  <a:lnTo>
                    <a:pt x="108" y="2970"/>
                  </a:lnTo>
                  <a:lnTo>
                    <a:pt x="106" y="2972"/>
                  </a:lnTo>
                  <a:lnTo>
                    <a:pt x="100" y="2973"/>
                  </a:lnTo>
                  <a:lnTo>
                    <a:pt x="91" y="2972"/>
                  </a:lnTo>
                  <a:lnTo>
                    <a:pt x="88" y="2971"/>
                  </a:lnTo>
                  <a:lnTo>
                    <a:pt x="83" y="2970"/>
                  </a:lnTo>
                  <a:lnTo>
                    <a:pt x="80" y="2970"/>
                  </a:lnTo>
                  <a:lnTo>
                    <a:pt x="76" y="2970"/>
                  </a:lnTo>
                  <a:lnTo>
                    <a:pt x="75" y="2971"/>
                  </a:lnTo>
                  <a:lnTo>
                    <a:pt x="72" y="2971"/>
                  </a:lnTo>
                  <a:lnTo>
                    <a:pt x="70" y="2972"/>
                  </a:lnTo>
                  <a:lnTo>
                    <a:pt x="68" y="2973"/>
                  </a:lnTo>
                  <a:lnTo>
                    <a:pt x="64" y="2976"/>
                  </a:lnTo>
                  <a:lnTo>
                    <a:pt x="62" y="2978"/>
                  </a:lnTo>
                  <a:lnTo>
                    <a:pt x="58" y="2982"/>
                  </a:lnTo>
                  <a:lnTo>
                    <a:pt x="55" y="2984"/>
                  </a:lnTo>
                  <a:lnTo>
                    <a:pt x="52" y="2987"/>
                  </a:lnTo>
                  <a:lnTo>
                    <a:pt x="51" y="2989"/>
                  </a:lnTo>
                  <a:lnTo>
                    <a:pt x="49" y="2990"/>
                  </a:lnTo>
                  <a:lnTo>
                    <a:pt x="47" y="2991"/>
                  </a:lnTo>
                  <a:lnTo>
                    <a:pt x="45" y="2991"/>
                  </a:lnTo>
                  <a:lnTo>
                    <a:pt x="42" y="2992"/>
                  </a:lnTo>
                  <a:lnTo>
                    <a:pt x="37" y="2992"/>
                  </a:lnTo>
                  <a:lnTo>
                    <a:pt x="33" y="2991"/>
                  </a:lnTo>
                  <a:lnTo>
                    <a:pt x="27" y="2990"/>
                  </a:lnTo>
                  <a:lnTo>
                    <a:pt x="18" y="2983"/>
                  </a:lnTo>
                  <a:lnTo>
                    <a:pt x="17" y="2981"/>
                  </a:lnTo>
                  <a:lnTo>
                    <a:pt x="14" y="2978"/>
                  </a:lnTo>
                  <a:lnTo>
                    <a:pt x="13" y="2975"/>
                  </a:lnTo>
                  <a:lnTo>
                    <a:pt x="13" y="2971"/>
                  </a:lnTo>
                  <a:lnTo>
                    <a:pt x="12" y="2966"/>
                  </a:lnTo>
                  <a:lnTo>
                    <a:pt x="11" y="2963"/>
                  </a:lnTo>
                  <a:lnTo>
                    <a:pt x="9" y="2956"/>
                  </a:lnTo>
                  <a:lnTo>
                    <a:pt x="6" y="2943"/>
                  </a:lnTo>
                  <a:lnTo>
                    <a:pt x="3" y="2934"/>
                  </a:lnTo>
                  <a:lnTo>
                    <a:pt x="2" y="2926"/>
                  </a:lnTo>
                  <a:lnTo>
                    <a:pt x="0" y="2915"/>
                  </a:lnTo>
                  <a:lnTo>
                    <a:pt x="0" y="2905"/>
                  </a:lnTo>
                  <a:lnTo>
                    <a:pt x="0" y="2900"/>
                  </a:lnTo>
                  <a:lnTo>
                    <a:pt x="1" y="2895"/>
                  </a:lnTo>
                  <a:lnTo>
                    <a:pt x="2" y="2895"/>
                  </a:lnTo>
                  <a:lnTo>
                    <a:pt x="3" y="2895"/>
                  </a:lnTo>
                  <a:lnTo>
                    <a:pt x="6" y="2896"/>
                  </a:lnTo>
                  <a:lnTo>
                    <a:pt x="8" y="2897"/>
                  </a:lnTo>
                  <a:lnTo>
                    <a:pt x="9" y="2899"/>
                  </a:lnTo>
                  <a:lnTo>
                    <a:pt x="12" y="2900"/>
                  </a:lnTo>
                  <a:lnTo>
                    <a:pt x="14" y="2902"/>
                  </a:lnTo>
                  <a:lnTo>
                    <a:pt x="17" y="2903"/>
                  </a:lnTo>
                  <a:lnTo>
                    <a:pt x="18" y="2905"/>
                  </a:lnTo>
                  <a:lnTo>
                    <a:pt x="20" y="2906"/>
                  </a:lnTo>
                  <a:lnTo>
                    <a:pt x="24" y="2908"/>
                  </a:lnTo>
                  <a:lnTo>
                    <a:pt x="28" y="2909"/>
                  </a:lnTo>
                  <a:lnTo>
                    <a:pt x="37" y="2910"/>
                  </a:lnTo>
                  <a:lnTo>
                    <a:pt x="43" y="2910"/>
                  </a:lnTo>
                  <a:lnTo>
                    <a:pt x="52" y="2910"/>
                  </a:lnTo>
                  <a:lnTo>
                    <a:pt x="61" y="2909"/>
                  </a:lnTo>
                  <a:lnTo>
                    <a:pt x="70" y="2907"/>
                  </a:lnTo>
                  <a:lnTo>
                    <a:pt x="80" y="2903"/>
                  </a:lnTo>
                  <a:lnTo>
                    <a:pt x="93" y="2897"/>
                  </a:lnTo>
                  <a:lnTo>
                    <a:pt x="106" y="2891"/>
                  </a:lnTo>
                  <a:lnTo>
                    <a:pt x="113" y="2888"/>
                  </a:lnTo>
                  <a:lnTo>
                    <a:pt x="120" y="2884"/>
                  </a:lnTo>
                  <a:lnTo>
                    <a:pt x="124" y="2883"/>
                  </a:lnTo>
                  <a:lnTo>
                    <a:pt x="127" y="2883"/>
                  </a:lnTo>
                  <a:lnTo>
                    <a:pt x="133" y="2881"/>
                  </a:lnTo>
                  <a:lnTo>
                    <a:pt x="139" y="2880"/>
                  </a:lnTo>
                  <a:lnTo>
                    <a:pt x="145" y="2878"/>
                  </a:lnTo>
                  <a:lnTo>
                    <a:pt x="150" y="2877"/>
                  </a:lnTo>
                  <a:lnTo>
                    <a:pt x="152" y="2876"/>
                  </a:lnTo>
                  <a:lnTo>
                    <a:pt x="154" y="2875"/>
                  </a:lnTo>
                  <a:lnTo>
                    <a:pt x="156" y="2872"/>
                  </a:lnTo>
                  <a:lnTo>
                    <a:pt x="157" y="2871"/>
                  </a:lnTo>
                  <a:lnTo>
                    <a:pt x="159" y="2866"/>
                  </a:lnTo>
                  <a:lnTo>
                    <a:pt x="162" y="2857"/>
                  </a:lnTo>
                  <a:lnTo>
                    <a:pt x="162" y="2849"/>
                  </a:lnTo>
                  <a:lnTo>
                    <a:pt x="162" y="2839"/>
                  </a:lnTo>
                  <a:lnTo>
                    <a:pt x="162" y="2834"/>
                  </a:lnTo>
                  <a:lnTo>
                    <a:pt x="162" y="2830"/>
                  </a:lnTo>
                  <a:lnTo>
                    <a:pt x="159" y="2815"/>
                  </a:lnTo>
                  <a:lnTo>
                    <a:pt x="158" y="2802"/>
                  </a:lnTo>
                  <a:lnTo>
                    <a:pt x="158" y="2798"/>
                  </a:lnTo>
                  <a:lnTo>
                    <a:pt x="159" y="2794"/>
                  </a:lnTo>
                  <a:lnTo>
                    <a:pt x="159" y="2792"/>
                  </a:lnTo>
                  <a:lnTo>
                    <a:pt x="160" y="2790"/>
                  </a:lnTo>
                  <a:lnTo>
                    <a:pt x="162" y="2790"/>
                  </a:lnTo>
                  <a:lnTo>
                    <a:pt x="164" y="2790"/>
                  </a:lnTo>
                  <a:lnTo>
                    <a:pt x="166" y="2790"/>
                  </a:lnTo>
                  <a:lnTo>
                    <a:pt x="169" y="2792"/>
                  </a:lnTo>
                  <a:lnTo>
                    <a:pt x="170" y="2793"/>
                  </a:lnTo>
                  <a:lnTo>
                    <a:pt x="171" y="2794"/>
                  </a:lnTo>
                  <a:lnTo>
                    <a:pt x="172" y="2796"/>
                  </a:lnTo>
                  <a:lnTo>
                    <a:pt x="173" y="2798"/>
                  </a:lnTo>
                  <a:lnTo>
                    <a:pt x="176" y="2801"/>
                  </a:lnTo>
                  <a:lnTo>
                    <a:pt x="177" y="2803"/>
                  </a:lnTo>
                  <a:lnTo>
                    <a:pt x="179" y="2805"/>
                  </a:lnTo>
                  <a:lnTo>
                    <a:pt x="181" y="2805"/>
                  </a:lnTo>
                  <a:lnTo>
                    <a:pt x="182" y="2803"/>
                  </a:lnTo>
                  <a:lnTo>
                    <a:pt x="183" y="2803"/>
                  </a:lnTo>
                  <a:lnTo>
                    <a:pt x="184" y="2801"/>
                  </a:lnTo>
                  <a:lnTo>
                    <a:pt x="184" y="2799"/>
                  </a:lnTo>
                  <a:lnTo>
                    <a:pt x="185" y="2795"/>
                  </a:lnTo>
                  <a:lnTo>
                    <a:pt x="185" y="2793"/>
                  </a:lnTo>
                  <a:lnTo>
                    <a:pt x="185" y="2792"/>
                  </a:lnTo>
                  <a:lnTo>
                    <a:pt x="184" y="2789"/>
                  </a:lnTo>
                  <a:lnTo>
                    <a:pt x="184" y="2789"/>
                  </a:lnTo>
                  <a:lnTo>
                    <a:pt x="184" y="2788"/>
                  </a:lnTo>
                  <a:lnTo>
                    <a:pt x="183" y="2784"/>
                  </a:lnTo>
                  <a:lnTo>
                    <a:pt x="181" y="2777"/>
                  </a:lnTo>
                  <a:lnTo>
                    <a:pt x="176" y="2771"/>
                  </a:lnTo>
                  <a:lnTo>
                    <a:pt x="169" y="2765"/>
                  </a:lnTo>
                  <a:lnTo>
                    <a:pt x="162" y="2762"/>
                  </a:lnTo>
                  <a:lnTo>
                    <a:pt x="153" y="2759"/>
                  </a:lnTo>
                  <a:lnTo>
                    <a:pt x="139" y="2756"/>
                  </a:lnTo>
                  <a:lnTo>
                    <a:pt x="125" y="2751"/>
                  </a:lnTo>
                  <a:lnTo>
                    <a:pt x="118" y="2749"/>
                  </a:lnTo>
                  <a:lnTo>
                    <a:pt x="112" y="2744"/>
                  </a:lnTo>
                  <a:lnTo>
                    <a:pt x="106" y="2739"/>
                  </a:lnTo>
                  <a:lnTo>
                    <a:pt x="101" y="2735"/>
                  </a:lnTo>
                  <a:lnTo>
                    <a:pt x="97" y="2726"/>
                  </a:lnTo>
                  <a:lnTo>
                    <a:pt x="94" y="2718"/>
                  </a:lnTo>
                  <a:lnTo>
                    <a:pt x="93" y="2712"/>
                  </a:lnTo>
                  <a:lnTo>
                    <a:pt x="91" y="2704"/>
                  </a:lnTo>
                  <a:lnTo>
                    <a:pt x="91" y="2700"/>
                  </a:lnTo>
                  <a:lnTo>
                    <a:pt x="91" y="2698"/>
                  </a:lnTo>
                  <a:lnTo>
                    <a:pt x="93" y="2693"/>
                  </a:lnTo>
                  <a:lnTo>
                    <a:pt x="95" y="2689"/>
                  </a:lnTo>
                  <a:lnTo>
                    <a:pt x="100" y="2689"/>
                  </a:lnTo>
                  <a:lnTo>
                    <a:pt x="106" y="2692"/>
                  </a:lnTo>
                  <a:lnTo>
                    <a:pt x="110" y="2693"/>
                  </a:lnTo>
                  <a:lnTo>
                    <a:pt x="115" y="2693"/>
                  </a:lnTo>
                  <a:lnTo>
                    <a:pt x="120" y="2692"/>
                  </a:lnTo>
                  <a:lnTo>
                    <a:pt x="122" y="2691"/>
                  </a:lnTo>
                  <a:lnTo>
                    <a:pt x="125" y="2688"/>
                  </a:lnTo>
                  <a:lnTo>
                    <a:pt x="126" y="2687"/>
                  </a:lnTo>
                  <a:lnTo>
                    <a:pt x="128" y="2681"/>
                  </a:lnTo>
                  <a:lnTo>
                    <a:pt x="130" y="2674"/>
                  </a:lnTo>
                  <a:lnTo>
                    <a:pt x="131" y="2666"/>
                  </a:lnTo>
                  <a:lnTo>
                    <a:pt x="133" y="2657"/>
                  </a:lnTo>
                  <a:lnTo>
                    <a:pt x="135" y="2649"/>
                  </a:lnTo>
                  <a:lnTo>
                    <a:pt x="140" y="2642"/>
                  </a:lnTo>
                  <a:lnTo>
                    <a:pt x="145" y="2635"/>
                  </a:lnTo>
                  <a:lnTo>
                    <a:pt x="150" y="2629"/>
                  </a:lnTo>
                  <a:lnTo>
                    <a:pt x="157" y="2619"/>
                  </a:lnTo>
                  <a:lnTo>
                    <a:pt x="165" y="2610"/>
                  </a:lnTo>
                  <a:lnTo>
                    <a:pt x="170" y="2605"/>
                  </a:lnTo>
                  <a:lnTo>
                    <a:pt x="175" y="2601"/>
                  </a:lnTo>
                  <a:lnTo>
                    <a:pt x="179" y="2598"/>
                  </a:lnTo>
                  <a:lnTo>
                    <a:pt x="184" y="2595"/>
                  </a:lnTo>
                  <a:lnTo>
                    <a:pt x="189" y="2594"/>
                  </a:lnTo>
                  <a:lnTo>
                    <a:pt x="195" y="2594"/>
                  </a:lnTo>
                  <a:lnTo>
                    <a:pt x="206" y="2597"/>
                  </a:lnTo>
                  <a:lnTo>
                    <a:pt x="217" y="2601"/>
                  </a:lnTo>
                  <a:lnTo>
                    <a:pt x="229" y="2606"/>
                  </a:lnTo>
                  <a:lnTo>
                    <a:pt x="241" y="2612"/>
                  </a:lnTo>
                  <a:lnTo>
                    <a:pt x="250" y="2616"/>
                  </a:lnTo>
                  <a:lnTo>
                    <a:pt x="257" y="2617"/>
                  </a:lnTo>
                  <a:lnTo>
                    <a:pt x="264" y="2618"/>
                  </a:lnTo>
                  <a:lnTo>
                    <a:pt x="269" y="2618"/>
                  </a:lnTo>
                  <a:lnTo>
                    <a:pt x="284" y="2611"/>
                  </a:lnTo>
                  <a:lnTo>
                    <a:pt x="301" y="2603"/>
                  </a:lnTo>
                  <a:lnTo>
                    <a:pt x="305" y="2603"/>
                  </a:lnTo>
                  <a:lnTo>
                    <a:pt x="309" y="2603"/>
                  </a:lnTo>
                  <a:lnTo>
                    <a:pt x="310" y="2604"/>
                  </a:lnTo>
                  <a:lnTo>
                    <a:pt x="311" y="2604"/>
                  </a:lnTo>
                  <a:lnTo>
                    <a:pt x="314" y="2605"/>
                  </a:lnTo>
                  <a:lnTo>
                    <a:pt x="317" y="2607"/>
                  </a:lnTo>
                  <a:lnTo>
                    <a:pt x="320" y="2607"/>
                  </a:lnTo>
                  <a:lnTo>
                    <a:pt x="321" y="2607"/>
                  </a:lnTo>
                  <a:lnTo>
                    <a:pt x="322" y="2607"/>
                  </a:lnTo>
                  <a:lnTo>
                    <a:pt x="323" y="2607"/>
                  </a:lnTo>
                  <a:lnTo>
                    <a:pt x="324" y="2606"/>
                  </a:lnTo>
                  <a:lnTo>
                    <a:pt x="326" y="2606"/>
                  </a:lnTo>
                  <a:lnTo>
                    <a:pt x="329" y="2604"/>
                  </a:lnTo>
                  <a:lnTo>
                    <a:pt x="333" y="2601"/>
                  </a:lnTo>
                  <a:lnTo>
                    <a:pt x="338" y="2597"/>
                  </a:lnTo>
                  <a:lnTo>
                    <a:pt x="342" y="2595"/>
                  </a:lnTo>
                  <a:lnTo>
                    <a:pt x="345" y="2597"/>
                  </a:lnTo>
                  <a:lnTo>
                    <a:pt x="347" y="2600"/>
                  </a:lnTo>
                  <a:lnTo>
                    <a:pt x="348" y="2604"/>
                  </a:lnTo>
                  <a:lnTo>
                    <a:pt x="349" y="2606"/>
                  </a:lnTo>
                  <a:lnTo>
                    <a:pt x="351" y="2609"/>
                  </a:lnTo>
                  <a:lnTo>
                    <a:pt x="352" y="2610"/>
                  </a:lnTo>
                  <a:lnTo>
                    <a:pt x="353" y="2613"/>
                  </a:lnTo>
                  <a:lnTo>
                    <a:pt x="354" y="2616"/>
                  </a:lnTo>
                  <a:lnTo>
                    <a:pt x="357" y="2619"/>
                  </a:lnTo>
                  <a:lnTo>
                    <a:pt x="359" y="2623"/>
                  </a:lnTo>
                  <a:lnTo>
                    <a:pt x="365" y="2629"/>
                  </a:lnTo>
                  <a:lnTo>
                    <a:pt x="371" y="2634"/>
                  </a:lnTo>
                  <a:lnTo>
                    <a:pt x="378" y="2637"/>
                  </a:lnTo>
                  <a:lnTo>
                    <a:pt x="383" y="2638"/>
                  </a:lnTo>
                  <a:lnTo>
                    <a:pt x="387" y="2638"/>
                  </a:lnTo>
                  <a:lnTo>
                    <a:pt x="390" y="2637"/>
                  </a:lnTo>
                  <a:lnTo>
                    <a:pt x="395" y="2635"/>
                  </a:lnTo>
                  <a:lnTo>
                    <a:pt x="397" y="2631"/>
                  </a:lnTo>
                  <a:lnTo>
                    <a:pt x="399" y="2626"/>
                  </a:lnTo>
                  <a:lnTo>
                    <a:pt x="401" y="2620"/>
                  </a:lnTo>
                  <a:lnTo>
                    <a:pt x="403" y="2611"/>
                  </a:lnTo>
                  <a:lnTo>
                    <a:pt x="403" y="2601"/>
                  </a:lnTo>
                  <a:lnTo>
                    <a:pt x="403" y="2593"/>
                  </a:lnTo>
                  <a:lnTo>
                    <a:pt x="402" y="2587"/>
                  </a:lnTo>
                  <a:lnTo>
                    <a:pt x="401" y="2582"/>
                  </a:lnTo>
                  <a:lnTo>
                    <a:pt x="399" y="2579"/>
                  </a:lnTo>
                  <a:lnTo>
                    <a:pt x="398" y="2575"/>
                  </a:lnTo>
                  <a:lnTo>
                    <a:pt x="396" y="2572"/>
                  </a:lnTo>
                  <a:lnTo>
                    <a:pt x="386" y="2565"/>
                  </a:lnTo>
                  <a:lnTo>
                    <a:pt x="378" y="2557"/>
                  </a:lnTo>
                  <a:lnTo>
                    <a:pt x="372" y="2550"/>
                  </a:lnTo>
                  <a:lnTo>
                    <a:pt x="367" y="2543"/>
                  </a:lnTo>
                  <a:lnTo>
                    <a:pt x="366" y="2540"/>
                  </a:lnTo>
                  <a:lnTo>
                    <a:pt x="365" y="2536"/>
                  </a:lnTo>
                  <a:lnTo>
                    <a:pt x="364" y="2532"/>
                  </a:lnTo>
                  <a:lnTo>
                    <a:pt x="364" y="2529"/>
                  </a:lnTo>
                  <a:lnTo>
                    <a:pt x="365" y="2522"/>
                  </a:lnTo>
                  <a:lnTo>
                    <a:pt x="366" y="2516"/>
                  </a:lnTo>
                  <a:lnTo>
                    <a:pt x="370" y="2509"/>
                  </a:lnTo>
                  <a:lnTo>
                    <a:pt x="373" y="2503"/>
                  </a:lnTo>
                  <a:lnTo>
                    <a:pt x="377" y="2497"/>
                  </a:lnTo>
                  <a:lnTo>
                    <a:pt x="379" y="2491"/>
                  </a:lnTo>
                  <a:lnTo>
                    <a:pt x="379" y="2489"/>
                  </a:lnTo>
                  <a:lnTo>
                    <a:pt x="377" y="2487"/>
                  </a:lnTo>
                  <a:lnTo>
                    <a:pt x="373" y="2486"/>
                  </a:lnTo>
                  <a:lnTo>
                    <a:pt x="370" y="2486"/>
                  </a:lnTo>
                  <a:lnTo>
                    <a:pt x="365" y="2485"/>
                  </a:lnTo>
                  <a:lnTo>
                    <a:pt x="361" y="2485"/>
                  </a:lnTo>
                  <a:lnTo>
                    <a:pt x="357" y="2481"/>
                  </a:lnTo>
                  <a:lnTo>
                    <a:pt x="352" y="2477"/>
                  </a:lnTo>
                  <a:lnTo>
                    <a:pt x="352" y="2471"/>
                  </a:lnTo>
                  <a:lnTo>
                    <a:pt x="354" y="2462"/>
                  </a:lnTo>
                  <a:lnTo>
                    <a:pt x="362" y="2449"/>
                  </a:lnTo>
                  <a:lnTo>
                    <a:pt x="368" y="2440"/>
                  </a:lnTo>
                  <a:lnTo>
                    <a:pt x="371" y="2434"/>
                  </a:lnTo>
                  <a:lnTo>
                    <a:pt x="372" y="2428"/>
                  </a:lnTo>
                  <a:lnTo>
                    <a:pt x="372" y="2421"/>
                  </a:lnTo>
                  <a:lnTo>
                    <a:pt x="373" y="2415"/>
                  </a:lnTo>
                  <a:lnTo>
                    <a:pt x="377" y="2410"/>
                  </a:lnTo>
                  <a:lnTo>
                    <a:pt x="380" y="2405"/>
                  </a:lnTo>
                  <a:lnTo>
                    <a:pt x="389" y="2397"/>
                  </a:lnTo>
                  <a:lnTo>
                    <a:pt x="398" y="2385"/>
                  </a:lnTo>
                  <a:lnTo>
                    <a:pt x="403" y="2379"/>
                  </a:lnTo>
                  <a:lnTo>
                    <a:pt x="408" y="2371"/>
                  </a:lnTo>
                  <a:lnTo>
                    <a:pt x="411" y="2363"/>
                  </a:lnTo>
                  <a:lnTo>
                    <a:pt x="414" y="2353"/>
                  </a:lnTo>
                  <a:lnTo>
                    <a:pt x="415" y="2348"/>
                  </a:lnTo>
                  <a:lnTo>
                    <a:pt x="415" y="2342"/>
                  </a:lnTo>
                  <a:lnTo>
                    <a:pt x="415" y="2338"/>
                  </a:lnTo>
                  <a:lnTo>
                    <a:pt x="414" y="2333"/>
                  </a:lnTo>
                  <a:lnTo>
                    <a:pt x="409" y="2328"/>
                  </a:lnTo>
                  <a:lnTo>
                    <a:pt x="402" y="2322"/>
                  </a:lnTo>
                  <a:lnTo>
                    <a:pt x="395" y="2317"/>
                  </a:lnTo>
                  <a:lnTo>
                    <a:pt x="393" y="2315"/>
                  </a:lnTo>
                  <a:lnTo>
                    <a:pt x="397" y="2313"/>
                  </a:lnTo>
                  <a:lnTo>
                    <a:pt x="404" y="2311"/>
                  </a:lnTo>
                  <a:lnTo>
                    <a:pt x="412" y="2310"/>
                  </a:lnTo>
                  <a:lnTo>
                    <a:pt x="421" y="2310"/>
                  </a:lnTo>
                  <a:lnTo>
                    <a:pt x="430" y="2308"/>
                  </a:lnTo>
                  <a:lnTo>
                    <a:pt x="436" y="2305"/>
                  </a:lnTo>
                  <a:lnTo>
                    <a:pt x="441" y="2300"/>
                  </a:lnTo>
                  <a:lnTo>
                    <a:pt x="446" y="2292"/>
                  </a:lnTo>
                  <a:lnTo>
                    <a:pt x="448" y="2288"/>
                  </a:lnTo>
                  <a:lnTo>
                    <a:pt x="450" y="2284"/>
                  </a:lnTo>
                  <a:lnTo>
                    <a:pt x="453" y="2279"/>
                  </a:lnTo>
                  <a:lnTo>
                    <a:pt x="454" y="2273"/>
                  </a:lnTo>
                  <a:lnTo>
                    <a:pt x="454" y="2271"/>
                  </a:lnTo>
                  <a:lnTo>
                    <a:pt x="453" y="2269"/>
                  </a:lnTo>
                  <a:lnTo>
                    <a:pt x="450" y="2266"/>
                  </a:lnTo>
                  <a:lnTo>
                    <a:pt x="447" y="2264"/>
                  </a:lnTo>
                  <a:lnTo>
                    <a:pt x="439" y="2259"/>
                  </a:lnTo>
                  <a:lnTo>
                    <a:pt x="430" y="2253"/>
                  </a:lnTo>
                  <a:lnTo>
                    <a:pt x="423" y="2247"/>
                  </a:lnTo>
                  <a:lnTo>
                    <a:pt x="417" y="2241"/>
                  </a:lnTo>
                  <a:lnTo>
                    <a:pt x="406" y="2226"/>
                  </a:lnTo>
                  <a:lnTo>
                    <a:pt x="397" y="2213"/>
                  </a:lnTo>
                  <a:lnTo>
                    <a:pt x="393" y="2210"/>
                  </a:lnTo>
                  <a:lnTo>
                    <a:pt x="389" y="2208"/>
                  </a:lnTo>
                  <a:lnTo>
                    <a:pt x="382" y="2206"/>
                  </a:lnTo>
                  <a:lnTo>
                    <a:pt x="373" y="2203"/>
                  </a:lnTo>
                  <a:lnTo>
                    <a:pt x="361" y="2201"/>
                  </a:lnTo>
                  <a:lnTo>
                    <a:pt x="349" y="2198"/>
                  </a:lnTo>
                  <a:lnTo>
                    <a:pt x="343" y="2195"/>
                  </a:lnTo>
                  <a:lnTo>
                    <a:pt x="338" y="2191"/>
                  </a:lnTo>
                  <a:lnTo>
                    <a:pt x="335" y="2185"/>
                  </a:lnTo>
                  <a:lnTo>
                    <a:pt x="334" y="2179"/>
                  </a:lnTo>
                  <a:lnTo>
                    <a:pt x="334" y="2178"/>
                  </a:lnTo>
                  <a:lnTo>
                    <a:pt x="334" y="2176"/>
                  </a:lnTo>
                  <a:lnTo>
                    <a:pt x="336" y="2166"/>
                  </a:lnTo>
                  <a:lnTo>
                    <a:pt x="341" y="2158"/>
                  </a:lnTo>
                  <a:lnTo>
                    <a:pt x="343" y="2155"/>
                  </a:lnTo>
                  <a:lnTo>
                    <a:pt x="347" y="2152"/>
                  </a:lnTo>
                  <a:lnTo>
                    <a:pt x="352" y="2147"/>
                  </a:lnTo>
                  <a:lnTo>
                    <a:pt x="357" y="2144"/>
                  </a:lnTo>
                  <a:lnTo>
                    <a:pt x="361" y="2139"/>
                  </a:lnTo>
                  <a:lnTo>
                    <a:pt x="366" y="2135"/>
                  </a:lnTo>
                  <a:lnTo>
                    <a:pt x="377" y="2126"/>
                  </a:lnTo>
                  <a:lnTo>
                    <a:pt x="386" y="2116"/>
                  </a:lnTo>
                  <a:lnTo>
                    <a:pt x="393" y="2109"/>
                  </a:lnTo>
                  <a:lnTo>
                    <a:pt x="399" y="2103"/>
                  </a:lnTo>
                  <a:lnTo>
                    <a:pt x="403" y="2099"/>
                  </a:lnTo>
                  <a:lnTo>
                    <a:pt x="405" y="2093"/>
                  </a:lnTo>
                  <a:lnTo>
                    <a:pt x="406" y="2086"/>
                  </a:lnTo>
                  <a:lnTo>
                    <a:pt x="406" y="2075"/>
                  </a:lnTo>
                  <a:lnTo>
                    <a:pt x="405" y="2059"/>
                  </a:lnTo>
                  <a:lnTo>
                    <a:pt x="403" y="2042"/>
                  </a:lnTo>
                  <a:lnTo>
                    <a:pt x="402" y="2033"/>
                  </a:lnTo>
                  <a:lnTo>
                    <a:pt x="401" y="2024"/>
                  </a:lnTo>
                  <a:lnTo>
                    <a:pt x="401" y="2018"/>
                  </a:lnTo>
                  <a:lnTo>
                    <a:pt x="401" y="2013"/>
                  </a:lnTo>
                  <a:lnTo>
                    <a:pt x="401" y="2009"/>
                  </a:lnTo>
                  <a:lnTo>
                    <a:pt x="401" y="2007"/>
                  </a:lnTo>
                  <a:lnTo>
                    <a:pt x="401" y="2001"/>
                  </a:lnTo>
                  <a:lnTo>
                    <a:pt x="401" y="1994"/>
                  </a:lnTo>
                  <a:lnTo>
                    <a:pt x="401" y="1992"/>
                  </a:lnTo>
                  <a:lnTo>
                    <a:pt x="401" y="1990"/>
                  </a:lnTo>
                  <a:lnTo>
                    <a:pt x="402" y="1986"/>
                  </a:lnTo>
                  <a:lnTo>
                    <a:pt x="402" y="1981"/>
                  </a:lnTo>
                  <a:lnTo>
                    <a:pt x="403" y="1975"/>
                  </a:lnTo>
                  <a:lnTo>
                    <a:pt x="405" y="1970"/>
                  </a:lnTo>
                  <a:lnTo>
                    <a:pt x="408" y="1966"/>
                  </a:lnTo>
                  <a:lnTo>
                    <a:pt x="410" y="1962"/>
                  </a:lnTo>
                  <a:lnTo>
                    <a:pt x="418" y="1958"/>
                  </a:lnTo>
                  <a:lnTo>
                    <a:pt x="429" y="1955"/>
                  </a:lnTo>
                  <a:lnTo>
                    <a:pt x="440" y="1952"/>
                  </a:lnTo>
                  <a:lnTo>
                    <a:pt x="453" y="1950"/>
                  </a:lnTo>
                  <a:lnTo>
                    <a:pt x="462" y="1949"/>
                  </a:lnTo>
                  <a:lnTo>
                    <a:pt x="472" y="1949"/>
                  </a:lnTo>
                  <a:lnTo>
                    <a:pt x="481" y="1949"/>
                  </a:lnTo>
                  <a:lnTo>
                    <a:pt x="491" y="1949"/>
                  </a:lnTo>
                  <a:lnTo>
                    <a:pt x="502" y="1950"/>
                  </a:lnTo>
                  <a:lnTo>
                    <a:pt x="511" y="1951"/>
                  </a:lnTo>
                  <a:lnTo>
                    <a:pt x="521" y="1954"/>
                  </a:lnTo>
                  <a:lnTo>
                    <a:pt x="529" y="1956"/>
                  </a:lnTo>
                  <a:lnTo>
                    <a:pt x="541" y="1961"/>
                  </a:lnTo>
                  <a:lnTo>
                    <a:pt x="552" y="1966"/>
                  </a:lnTo>
                  <a:lnTo>
                    <a:pt x="561" y="1971"/>
                  </a:lnTo>
                  <a:lnTo>
                    <a:pt x="571" y="1979"/>
                  </a:lnTo>
                  <a:lnTo>
                    <a:pt x="582" y="1989"/>
                  </a:lnTo>
                  <a:lnTo>
                    <a:pt x="592" y="1999"/>
                  </a:lnTo>
                  <a:lnTo>
                    <a:pt x="604" y="2015"/>
                  </a:lnTo>
                  <a:lnTo>
                    <a:pt x="612" y="2027"/>
                  </a:lnTo>
                  <a:lnTo>
                    <a:pt x="618" y="2037"/>
                  </a:lnTo>
                  <a:lnTo>
                    <a:pt x="624" y="2045"/>
                  </a:lnTo>
                  <a:lnTo>
                    <a:pt x="628" y="2049"/>
                  </a:lnTo>
                  <a:lnTo>
                    <a:pt x="630" y="2050"/>
                  </a:lnTo>
                  <a:lnTo>
                    <a:pt x="634" y="2051"/>
                  </a:lnTo>
                  <a:lnTo>
                    <a:pt x="636" y="2050"/>
                  </a:lnTo>
                  <a:lnTo>
                    <a:pt x="643" y="2046"/>
                  </a:lnTo>
                  <a:lnTo>
                    <a:pt x="653" y="2039"/>
                  </a:lnTo>
                  <a:lnTo>
                    <a:pt x="657" y="2036"/>
                  </a:lnTo>
                  <a:lnTo>
                    <a:pt x="663" y="2032"/>
                  </a:lnTo>
                  <a:lnTo>
                    <a:pt x="670" y="2031"/>
                  </a:lnTo>
                  <a:lnTo>
                    <a:pt x="678" y="2030"/>
                  </a:lnTo>
                  <a:lnTo>
                    <a:pt x="685" y="2030"/>
                  </a:lnTo>
                  <a:lnTo>
                    <a:pt x="693" y="2031"/>
                  </a:lnTo>
                  <a:lnTo>
                    <a:pt x="700" y="2033"/>
                  </a:lnTo>
                  <a:lnTo>
                    <a:pt x="708" y="2036"/>
                  </a:lnTo>
                  <a:lnTo>
                    <a:pt x="716" y="2038"/>
                  </a:lnTo>
                  <a:lnTo>
                    <a:pt x="723" y="2039"/>
                  </a:lnTo>
                  <a:lnTo>
                    <a:pt x="729" y="2040"/>
                  </a:lnTo>
                  <a:lnTo>
                    <a:pt x="735" y="2039"/>
                  </a:lnTo>
                  <a:lnTo>
                    <a:pt x="744" y="2036"/>
                  </a:lnTo>
                  <a:lnTo>
                    <a:pt x="752" y="2031"/>
                  </a:lnTo>
                  <a:lnTo>
                    <a:pt x="757" y="2029"/>
                  </a:lnTo>
                  <a:lnTo>
                    <a:pt x="761" y="2026"/>
                  </a:lnTo>
                  <a:lnTo>
                    <a:pt x="765" y="2025"/>
                  </a:lnTo>
                  <a:lnTo>
                    <a:pt x="770" y="2025"/>
                  </a:lnTo>
                  <a:lnTo>
                    <a:pt x="780" y="2025"/>
                  </a:lnTo>
                  <a:lnTo>
                    <a:pt x="792" y="2026"/>
                  </a:lnTo>
                  <a:lnTo>
                    <a:pt x="806" y="2029"/>
                  </a:lnTo>
                  <a:lnTo>
                    <a:pt x="821" y="2029"/>
                  </a:lnTo>
                  <a:lnTo>
                    <a:pt x="830" y="2027"/>
                  </a:lnTo>
                  <a:lnTo>
                    <a:pt x="837" y="2026"/>
                  </a:lnTo>
                  <a:lnTo>
                    <a:pt x="843" y="2023"/>
                  </a:lnTo>
                  <a:lnTo>
                    <a:pt x="848" y="2019"/>
                  </a:lnTo>
                  <a:lnTo>
                    <a:pt x="851" y="2014"/>
                  </a:lnTo>
                  <a:lnTo>
                    <a:pt x="853" y="2009"/>
                  </a:lnTo>
                  <a:lnTo>
                    <a:pt x="853" y="2004"/>
                  </a:lnTo>
                  <a:lnTo>
                    <a:pt x="852" y="1999"/>
                  </a:lnTo>
                  <a:lnTo>
                    <a:pt x="851" y="1993"/>
                  </a:lnTo>
                  <a:lnTo>
                    <a:pt x="848" y="1988"/>
                  </a:lnTo>
                  <a:lnTo>
                    <a:pt x="844" y="1983"/>
                  </a:lnTo>
                  <a:lnTo>
                    <a:pt x="839" y="1980"/>
                  </a:lnTo>
                  <a:lnTo>
                    <a:pt x="831" y="1971"/>
                  </a:lnTo>
                  <a:lnTo>
                    <a:pt x="823" y="1962"/>
                  </a:lnTo>
                  <a:lnTo>
                    <a:pt x="819" y="1957"/>
                  </a:lnTo>
                  <a:lnTo>
                    <a:pt x="817" y="1951"/>
                  </a:lnTo>
                  <a:lnTo>
                    <a:pt x="815" y="1945"/>
                  </a:lnTo>
                  <a:lnTo>
                    <a:pt x="814" y="1938"/>
                  </a:lnTo>
                  <a:lnTo>
                    <a:pt x="814" y="1925"/>
                  </a:lnTo>
                  <a:lnTo>
                    <a:pt x="813" y="1918"/>
                  </a:lnTo>
                  <a:lnTo>
                    <a:pt x="812" y="1916"/>
                  </a:lnTo>
                  <a:lnTo>
                    <a:pt x="811" y="1914"/>
                  </a:lnTo>
                  <a:lnTo>
                    <a:pt x="807" y="1913"/>
                  </a:lnTo>
                  <a:lnTo>
                    <a:pt x="804" y="1912"/>
                  </a:lnTo>
                  <a:lnTo>
                    <a:pt x="800" y="1911"/>
                  </a:lnTo>
                  <a:lnTo>
                    <a:pt x="798" y="1908"/>
                  </a:lnTo>
                  <a:lnTo>
                    <a:pt x="796" y="1906"/>
                  </a:lnTo>
                  <a:lnTo>
                    <a:pt x="795" y="1904"/>
                  </a:lnTo>
                  <a:lnTo>
                    <a:pt x="796" y="1901"/>
                  </a:lnTo>
                  <a:lnTo>
                    <a:pt x="798" y="1899"/>
                  </a:lnTo>
                  <a:lnTo>
                    <a:pt x="801" y="1895"/>
                  </a:lnTo>
                  <a:lnTo>
                    <a:pt x="806" y="1893"/>
                  </a:lnTo>
                  <a:lnTo>
                    <a:pt x="811" y="1889"/>
                  </a:lnTo>
                  <a:lnTo>
                    <a:pt x="817" y="1885"/>
                  </a:lnTo>
                  <a:lnTo>
                    <a:pt x="820" y="1880"/>
                  </a:lnTo>
                  <a:lnTo>
                    <a:pt x="824" y="1874"/>
                  </a:lnTo>
                  <a:lnTo>
                    <a:pt x="830" y="1864"/>
                  </a:lnTo>
                  <a:lnTo>
                    <a:pt x="833" y="1861"/>
                  </a:lnTo>
                  <a:lnTo>
                    <a:pt x="838" y="1866"/>
                  </a:lnTo>
                  <a:lnTo>
                    <a:pt x="848" y="1874"/>
                  </a:lnTo>
                  <a:lnTo>
                    <a:pt x="855" y="1878"/>
                  </a:lnTo>
                  <a:lnTo>
                    <a:pt x="865" y="1882"/>
                  </a:lnTo>
                  <a:lnTo>
                    <a:pt x="876" y="1886"/>
                  </a:lnTo>
                  <a:lnTo>
                    <a:pt x="883" y="1887"/>
                  </a:lnTo>
                  <a:lnTo>
                    <a:pt x="887" y="1889"/>
                  </a:lnTo>
                  <a:lnTo>
                    <a:pt x="889" y="1892"/>
                  </a:lnTo>
                  <a:lnTo>
                    <a:pt x="890" y="1894"/>
                  </a:lnTo>
                  <a:lnTo>
                    <a:pt x="890" y="1898"/>
                  </a:lnTo>
                  <a:lnTo>
                    <a:pt x="891" y="1901"/>
                  </a:lnTo>
                  <a:lnTo>
                    <a:pt x="893" y="1905"/>
                  </a:lnTo>
                  <a:lnTo>
                    <a:pt x="894" y="1906"/>
                  </a:lnTo>
                  <a:lnTo>
                    <a:pt x="895" y="1906"/>
                  </a:lnTo>
                  <a:lnTo>
                    <a:pt x="897" y="1906"/>
                  </a:lnTo>
                  <a:lnTo>
                    <a:pt x="900" y="1904"/>
                  </a:lnTo>
                  <a:lnTo>
                    <a:pt x="908" y="1899"/>
                  </a:lnTo>
                  <a:lnTo>
                    <a:pt x="914" y="1894"/>
                  </a:lnTo>
                  <a:lnTo>
                    <a:pt x="915" y="1894"/>
                  </a:lnTo>
                  <a:lnTo>
                    <a:pt x="916" y="1893"/>
                  </a:lnTo>
                  <a:lnTo>
                    <a:pt x="930" y="1885"/>
                  </a:lnTo>
                  <a:lnTo>
                    <a:pt x="943" y="1878"/>
                  </a:lnTo>
                  <a:lnTo>
                    <a:pt x="957" y="1872"/>
                  </a:lnTo>
                  <a:lnTo>
                    <a:pt x="970" y="1868"/>
                  </a:lnTo>
                  <a:lnTo>
                    <a:pt x="976" y="1868"/>
                  </a:lnTo>
                  <a:lnTo>
                    <a:pt x="982" y="1868"/>
                  </a:lnTo>
                  <a:lnTo>
                    <a:pt x="987" y="1870"/>
                  </a:lnTo>
                  <a:lnTo>
                    <a:pt x="991" y="1874"/>
                  </a:lnTo>
                  <a:lnTo>
                    <a:pt x="996" y="1878"/>
                  </a:lnTo>
                  <a:lnTo>
                    <a:pt x="1002" y="1880"/>
                  </a:lnTo>
                  <a:lnTo>
                    <a:pt x="1009" y="1882"/>
                  </a:lnTo>
                  <a:lnTo>
                    <a:pt x="1017" y="1884"/>
                  </a:lnTo>
                  <a:lnTo>
                    <a:pt x="1026" y="1885"/>
                  </a:lnTo>
                  <a:lnTo>
                    <a:pt x="1035" y="1885"/>
                  </a:lnTo>
                  <a:lnTo>
                    <a:pt x="1046" y="1885"/>
                  </a:lnTo>
                  <a:lnTo>
                    <a:pt x="1056" y="1884"/>
                  </a:lnTo>
                  <a:lnTo>
                    <a:pt x="1067" y="1881"/>
                  </a:lnTo>
                  <a:lnTo>
                    <a:pt x="1078" y="1878"/>
                  </a:lnTo>
                  <a:lnTo>
                    <a:pt x="1089" y="1873"/>
                  </a:lnTo>
                  <a:lnTo>
                    <a:pt x="1100" y="1866"/>
                  </a:lnTo>
                  <a:lnTo>
                    <a:pt x="1109" y="1859"/>
                  </a:lnTo>
                  <a:lnTo>
                    <a:pt x="1116" y="1851"/>
                  </a:lnTo>
                  <a:lnTo>
                    <a:pt x="1122" y="1844"/>
                  </a:lnTo>
                  <a:lnTo>
                    <a:pt x="1126" y="1837"/>
                  </a:lnTo>
                  <a:lnTo>
                    <a:pt x="1127" y="1824"/>
                  </a:lnTo>
                  <a:lnTo>
                    <a:pt x="1127" y="1811"/>
                  </a:lnTo>
                  <a:lnTo>
                    <a:pt x="1127" y="1796"/>
                  </a:lnTo>
                  <a:lnTo>
                    <a:pt x="1126" y="1778"/>
                  </a:lnTo>
                  <a:lnTo>
                    <a:pt x="1124" y="1769"/>
                  </a:lnTo>
                  <a:lnTo>
                    <a:pt x="1123" y="1762"/>
                  </a:lnTo>
                  <a:lnTo>
                    <a:pt x="1122" y="1756"/>
                  </a:lnTo>
                  <a:lnTo>
                    <a:pt x="1121" y="1752"/>
                  </a:lnTo>
                  <a:lnTo>
                    <a:pt x="1116" y="1747"/>
                  </a:lnTo>
                  <a:lnTo>
                    <a:pt x="1113" y="1743"/>
                  </a:lnTo>
                  <a:lnTo>
                    <a:pt x="1110" y="1741"/>
                  </a:lnTo>
                  <a:lnTo>
                    <a:pt x="1109" y="1737"/>
                  </a:lnTo>
                  <a:lnTo>
                    <a:pt x="1107" y="1731"/>
                  </a:lnTo>
                  <a:lnTo>
                    <a:pt x="1105" y="1725"/>
                  </a:lnTo>
                  <a:lnTo>
                    <a:pt x="1102" y="1710"/>
                  </a:lnTo>
                  <a:lnTo>
                    <a:pt x="1100" y="1695"/>
                  </a:lnTo>
                  <a:lnTo>
                    <a:pt x="1098" y="1674"/>
                  </a:lnTo>
                  <a:lnTo>
                    <a:pt x="1097" y="1652"/>
                  </a:lnTo>
                  <a:lnTo>
                    <a:pt x="1097" y="1641"/>
                  </a:lnTo>
                  <a:lnTo>
                    <a:pt x="1097" y="1630"/>
                  </a:lnTo>
                  <a:lnTo>
                    <a:pt x="1100" y="1622"/>
                  </a:lnTo>
                  <a:lnTo>
                    <a:pt x="1102" y="1615"/>
                  </a:lnTo>
                  <a:lnTo>
                    <a:pt x="1115" y="1602"/>
                  </a:lnTo>
                  <a:lnTo>
                    <a:pt x="1133" y="1585"/>
                  </a:lnTo>
                  <a:lnTo>
                    <a:pt x="1142" y="1577"/>
                  </a:lnTo>
                  <a:lnTo>
                    <a:pt x="1151" y="1567"/>
                  </a:lnTo>
                  <a:lnTo>
                    <a:pt x="1154" y="1563"/>
                  </a:lnTo>
                  <a:lnTo>
                    <a:pt x="1157" y="1558"/>
                  </a:lnTo>
                  <a:lnTo>
                    <a:pt x="1159" y="1554"/>
                  </a:lnTo>
                  <a:lnTo>
                    <a:pt x="1160" y="1550"/>
                  </a:lnTo>
                  <a:lnTo>
                    <a:pt x="1161" y="1540"/>
                  </a:lnTo>
                  <a:lnTo>
                    <a:pt x="1161" y="1529"/>
                  </a:lnTo>
                  <a:lnTo>
                    <a:pt x="1161" y="1519"/>
                  </a:lnTo>
                  <a:lnTo>
                    <a:pt x="1161" y="1508"/>
                  </a:lnTo>
                  <a:lnTo>
                    <a:pt x="1159" y="1498"/>
                  </a:lnTo>
                  <a:lnTo>
                    <a:pt x="1158" y="1488"/>
                  </a:lnTo>
                  <a:lnTo>
                    <a:pt x="1154" y="1479"/>
                  </a:lnTo>
                  <a:lnTo>
                    <a:pt x="1151" y="1472"/>
                  </a:lnTo>
                  <a:lnTo>
                    <a:pt x="1148" y="1466"/>
                  </a:lnTo>
                  <a:lnTo>
                    <a:pt x="1147" y="1460"/>
                  </a:lnTo>
                  <a:lnTo>
                    <a:pt x="1146" y="1456"/>
                  </a:lnTo>
                  <a:lnTo>
                    <a:pt x="1147" y="1451"/>
                  </a:lnTo>
                  <a:lnTo>
                    <a:pt x="1151" y="1443"/>
                  </a:lnTo>
                  <a:lnTo>
                    <a:pt x="1157" y="1435"/>
                  </a:lnTo>
                  <a:lnTo>
                    <a:pt x="1159" y="1432"/>
                  </a:lnTo>
                  <a:lnTo>
                    <a:pt x="1163" y="1427"/>
                  </a:lnTo>
                  <a:lnTo>
                    <a:pt x="1164" y="1422"/>
                  </a:lnTo>
                  <a:lnTo>
                    <a:pt x="1165" y="1416"/>
                  </a:lnTo>
                  <a:lnTo>
                    <a:pt x="1165" y="1412"/>
                  </a:lnTo>
                  <a:lnTo>
                    <a:pt x="1164" y="1406"/>
                  </a:lnTo>
                  <a:lnTo>
                    <a:pt x="1161" y="1400"/>
                  </a:lnTo>
                  <a:lnTo>
                    <a:pt x="1157" y="1395"/>
                  </a:lnTo>
                  <a:lnTo>
                    <a:pt x="1144" y="1384"/>
                  </a:lnTo>
                  <a:lnTo>
                    <a:pt x="1127" y="1374"/>
                  </a:lnTo>
                  <a:lnTo>
                    <a:pt x="1119" y="1369"/>
                  </a:lnTo>
                  <a:lnTo>
                    <a:pt x="1111" y="1364"/>
                  </a:lnTo>
                  <a:lnTo>
                    <a:pt x="1105" y="1362"/>
                  </a:lnTo>
                  <a:lnTo>
                    <a:pt x="1100" y="1362"/>
                  </a:lnTo>
                  <a:lnTo>
                    <a:pt x="1084" y="1363"/>
                  </a:lnTo>
                  <a:lnTo>
                    <a:pt x="1070" y="1363"/>
                  </a:lnTo>
                  <a:lnTo>
                    <a:pt x="1066" y="1362"/>
                  </a:lnTo>
                  <a:lnTo>
                    <a:pt x="1064" y="1359"/>
                  </a:lnTo>
                  <a:lnTo>
                    <a:pt x="1059" y="1352"/>
                  </a:lnTo>
                  <a:lnTo>
                    <a:pt x="1054" y="1342"/>
                  </a:lnTo>
                  <a:lnTo>
                    <a:pt x="1051" y="1337"/>
                  </a:lnTo>
                  <a:lnTo>
                    <a:pt x="1046" y="1332"/>
                  </a:lnTo>
                  <a:lnTo>
                    <a:pt x="1041" y="1327"/>
                  </a:lnTo>
                  <a:lnTo>
                    <a:pt x="1034" y="1324"/>
                  </a:lnTo>
                  <a:lnTo>
                    <a:pt x="1021" y="1318"/>
                  </a:lnTo>
                  <a:lnTo>
                    <a:pt x="1012" y="1314"/>
                  </a:lnTo>
                  <a:lnTo>
                    <a:pt x="1006" y="1311"/>
                  </a:lnTo>
                  <a:lnTo>
                    <a:pt x="1001" y="1306"/>
                  </a:lnTo>
                  <a:lnTo>
                    <a:pt x="998" y="1303"/>
                  </a:lnTo>
                  <a:lnTo>
                    <a:pt x="997" y="1302"/>
                  </a:lnTo>
                  <a:lnTo>
                    <a:pt x="995" y="1302"/>
                  </a:lnTo>
                  <a:lnTo>
                    <a:pt x="993" y="1302"/>
                  </a:lnTo>
                  <a:lnTo>
                    <a:pt x="989" y="1305"/>
                  </a:lnTo>
                  <a:lnTo>
                    <a:pt x="985" y="1311"/>
                  </a:lnTo>
                  <a:lnTo>
                    <a:pt x="984" y="1313"/>
                  </a:lnTo>
                  <a:lnTo>
                    <a:pt x="982" y="1314"/>
                  </a:lnTo>
                  <a:lnTo>
                    <a:pt x="978" y="1315"/>
                  </a:lnTo>
                  <a:lnTo>
                    <a:pt x="975" y="1317"/>
                  </a:lnTo>
                  <a:lnTo>
                    <a:pt x="971" y="1317"/>
                  </a:lnTo>
                  <a:lnTo>
                    <a:pt x="966" y="1315"/>
                  </a:lnTo>
                  <a:lnTo>
                    <a:pt x="962" y="1313"/>
                  </a:lnTo>
                  <a:lnTo>
                    <a:pt x="957" y="1309"/>
                  </a:lnTo>
                  <a:lnTo>
                    <a:pt x="949" y="1302"/>
                  </a:lnTo>
                  <a:lnTo>
                    <a:pt x="941" y="1294"/>
                  </a:lnTo>
                  <a:lnTo>
                    <a:pt x="937" y="1286"/>
                  </a:lnTo>
                  <a:lnTo>
                    <a:pt x="934" y="1275"/>
                  </a:lnTo>
                  <a:lnTo>
                    <a:pt x="933" y="1270"/>
                  </a:lnTo>
                  <a:lnTo>
                    <a:pt x="931" y="1267"/>
                  </a:lnTo>
                  <a:lnTo>
                    <a:pt x="928" y="1264"/>
                  </a:lnTo>
                  <a:lnTo>
                    <a:pt x="927" y="1263"/>
                  </a:lnTo>
                  <a:lnTo>
                    <a:pt x="921" y="1263"/>
                  </a:lnTo>
                  <a:lnTo>
                    <a:pt x="914" y="1265"/>
                  </a:lnTo>
                  <a:lnTo>
                    <a:pt x="912" y="1267"/>
                  </a:lnTo>
                  <a:lnTo>
                    <a:pt x="909" y="1267"/>
                  </a:lnTo>
                  <a:lnTo>
                    <a:pt x="907" y="1265"/>
                  </a:lnTo>
                  <a:lnTo>
                    <a:pt x="906" y="1264"/>
                  </a:lnTo>
                  <a:lnTo>
                    <a:pt x="901" y="1261"/>
                  </a:lnTo>
                  <a:lnTo>
                    <a:pt x="899" y="1256"/>
                  </a:lnTo>
                  <a:lnTo>
                    <a:pt x="897" y="1249"/>
                  </a:lnTo>
                  <a:lnTo>
                    <a:pt x="896" y="1243"/>
                  </a:lnTo>
                  <a:lnTo>
                    <a:pt x="895" y="1237"/>
                  </a:lnTo>
                  <a:lnTo>
                    <a:pt x="890" y="1231"/>
                  </a:lnTo>
                  <a:lnTo>
                    <a:pt x="883" y="1224"/>
                  </a:lnTo>
                  <a:lnTo>
                    <a:pt x="874" y="1218"/>
                  </a:lnTo>
                  <a:lnTo>
                    <a:pt x="864" y="1213"/>
                  </a:lnTo>
                  <a:lnTo>
                    <a:pt x="857" y="1208"/>
                  </a:lnTo>
                  <a:lnTo>
                    <a:pt x="848" y="1202"/>
                  </a:lnTo>
                  <a:lnTo>
                    <a:pt x="837" y="1197"/>
                  </a:lnTo>
                  <a:lnTo>
                    <a:pt x="827" y="1191"/>
                  </a:lnTo>
                  <a:lnTo>
                    <a:pt x="820" y="1188"/>
                  </a:lnTo>
                  <a:lnTo>
                    <a:pt x="817" y="1187"/>
                  </a:lnTo>
                  <a:lnTo>
                    <a:pt x="811" y="1187"/>
                  </a:lnTo>
                  <a:lnTo>
                    <a:pt x="804" y="1187"/>
                  </a:lnTo>
                  <a:lnTo>
                    <a:pt x="793" y="1189"/>
                  </a:lnTo>
                  <a:lnTo>
                    <a:pt x="785" y="1189"/>
                  </a:lnTo>
                  <a:lnTo>
                    <a:pt x="779" y="1189"/>
                  </a:lnTo>
                  <a:lnTo>
                    <a:pt x="774" y="1188"/>
                  </a:lnTo>
                  <a:lnTo>
                    <a:pt x="770" y="1186"/>
                  </a:lnTo>
                  <a:lnTo>
                    <a:pt x="767" y="1179"/>
                  </a:lnTo>
                  <a:lnTo>
                    <a:pt x="764" y="1169"/>
                  </a:lnTo>
                  <a:lnTo>
                    <a:pt x="763" y="1166"/>
                  </a:lnTo>
                  <a:lnTo>
                    <a:pt x="761" y="1163"/>
                  </a:lnTo>
                  <a:lnTo>
                    <a:pt x="758" y="1161"/>
                  </a:lnTo>
                  <a:lnTo>
                    <a:pt x="755" y="1160"/>
                  </a:lnTo>
                  <a:lnTo>
                    <a:pt x="746" y="1157"/>
                  </a:lnTo>
                  <a:lnTo>
                    <a:pt x="737" y="1155"/>
                  </a:lnTo>
                  <a:lnTo>
                    <a:pt x="717" y="1155"/>
                  </a:lnTo>
                  <a:lnTo>
                    <a:pt x="700" y="1154"/>
                  </a:lnTo>
                  <a:lnTo>
                    <a:pt x="692" y="1154"/>
                  </a:lnTo>
                  <a:lnTo>
                    <a:pt x="687" y="1151"/>
                  </a:lnTo>
                  <a:lnTo>
                    <a:pt x="686" y="1150"/>
                  </a:lnTo>
                  <a:lnTo>
                    <a:pt x="685" y="1147"/>
                  </a:lnTo>
                  <a:lnTo>
                    <a:pt x="685" y="1143"/>
                  </a:lnTo>
                  <a:lnTo>
                    <a:pt x="685" y="1137"/>
                  </a:lnTo>
                  <a:lnTo>
                    <a:pt x="683" y="1128"/>
                  </a:lnTo>
                  <a:lnTo>
                    <a:pt x="683" y="1117"/>
                  </a:lnTo>
                  <a:lnTo>
                    <a:pt x="685" y="1110"/>
                  </a:lnTo>
                  <a:lnTo>
                    <a:pt x="686" y="1103"/>
                  </a:lnTo>
                  <a:lnTo>
                    <a:pt x="687" y="1098"/>
                  </a:lnTo>
                  <a:lnTo>
                    <a:pt x="689" y="1093"/>
                  </a:lnTo>
                  <a:lnTo>
                    <a:pt x="691" y="1088"/>
                  </a:lnTo>
                  <a:lnTo>
                    <a:pt x="692" y="1085"/>
                  </a:lnTo>
                  <a:lnTo>
                    <a:pt x="692" y="1081"/>
                  </a:lnTo>
                  <a:lnTo>
                    <a:pt x="692" y="1078"/>
                  </a:lnTo>
                  <a:lnTo>
                    <a:pt x="688" y="1069"/>
                  </a:lnTo>
                  <a:lnTo>
                    <a:pt x="683" y="1063"/>
                  </a:lnTo>
                  <a:lnTo>
                    <a:pt x="680" y="1061"/>
                  </a:lnTo>
                  <a:lnTo>
                    <a:pt x="679" y="1059"/>
                  </a:lnTo>
                  <a:lnTo>
                    <a:pt x="682" y="1060"/>
                  </a:lnTo>
                  <a:lnTo>
                    <a:pt x="688" y="1061"/>
                  </a:lnTo>
                  <a:lnTo>
                    <a:pt x="692" y="1061"/>
                  </a:lnTo>
                  <a:lnTo>
                    <a:pt x="697" y="1061"/>
                  </a:lnTo>
                  <a:lnTo>
                    <a:pt x="698" y="1061"/>
                  </a:lnTo>
                  <a:lnTo>
                    <a:pt x="699" y="1060"/>
                  </a:lnTo>
                  <a:lnTo>
                    <a:pt x="700" y="1059"/>
                  </a:lnTo>
                  <a:lnTo>
                    <a:pt x="700" y="1056"/>
                  </a:lnTo>
                  <a:lnTo>
                    <a:pt x="700" y="1054"/>
                  </a:lnTo>
                  <a:lnTo>
                    <a:pt x="702" y="1053"/>
                  </a:lnTo>
                  <a:lnTo>
                    <a:pt x="704" y="1051"/>
                  </a:lnTo>
                  <a:lnTo>
                    <a:pt x="706" y="1050"/>
                  </a:lnTo>
                  <a:lnTo>
                    <a:pt x="711" y="1049"/>
                  </a:lnTo>
                  <a:lnTo>
                    <a:pt x="713" y="1047"/>
                  </a:lnTo>
                  <a:lnTo>
                    <a:pt x="716" y="1041"/>
                  </a:lnTo>
                  <a:lnTo>
                    <a:pt x="716" y="1037"/>
                  </a:lnTo>
                  <a:lnTo>
                    <a:pt x="713" y="1032"/>
                  </a:lnTo>
                  <a:lnTo>
                    <a:pt x="710" y="1029"/>
                  </a:lnTo>
                  <a:lnTo>
                    <a:pt x="701" y="1023"/>
                  </a:lnTo>
                  <a:lnTo>
                    <a:pt x="695" y="1018"/>
                  </a:lnTo>
                  <a:lnTo>
                    <a:pt x="693" y="1016"/>
                  </a:lnTo>
                  <a:lnTo>
                    <a:pt x="692" y="1012"/>
                  </a:lnTo>
                  <a:lnTo>
                    <a:pt x="694" y="1009"/>
                  </a:lnTo>
                  <a:lnTo>
                    <a:pt x="697" y="1006"/>
                  </a:lnTo>
                  <a:lnTo>
                    <a:pt x="699" y="1004"/>
                  </a:lnTo>
                  <a:lnTo>
                    <a:pt x="701" y="1002"/>
                  </a:lnTo>
                  <a:lnTo>
                    <a:pt x="701" y="999"/>
                  </a:lnTo>
                  <a:lnTo>
                    <a:pt x="701" y="998"/>
                  </a:lnTo>
                  <a:lnTo>
                    <a:pt x="699" y="993"/>
                  </a:lnTo>
                  <a:lnTo>
                    <a:pt x="694" y="986"/>
                  </a:lnTo>
                  <a:lnTo>
                    <a:pt x="692" y="984"/>
                  </a:lnTo>
                  <a:lnTo>
                    <a:pt x="691" y="980"/>
                  </a:lnTo>
                  <a:lnTo>
                    <a:pt x="691" y="975"/>
                  </a:lnTo>
                  <a:lnTo>
                    <a:pt x="691" y="969"/>
                  </a:lnTo>
                  <a:lnTo>
                    <a:pt x="691" y="952"/>
                  </a:lnTo>
                  <a:lnTo>
                    <a:pt x="691" y="934"/>
                  </a:lnTo>
                  <a:lnTo>
                    <a:pt x="692" y="923"/>
                  </a:lnTo>
                  <a:lnTo>
                    <a:pt x="695" y="914"/>
                  </a:lnTo>
                  <a:lnTo>
                    <a:pt x="700" y="904"/>
                  </a:lnTo>
                  <a:lnTo>
                    <a:pt x="706" y="897"/>
                  </a:lnTo>
                  <a:lnTo>
                    <a:pt x="712" y="890"/>
                  </a:lnTo>
                  <a:lnTo>
                    <a:pt x="717" y="883"/>
                  </a:lnTo>
                  <a:lnTo>
                    <a:pt x="718" y="880"/>
                  </a:lnTo>
                  <a:lnTo>
                    <a:pt x="719" y="877"/>
                  </a:lnTo>
                  <a:lnTo>
                    <a:pt x="718" y="873"/>
                  </a:lnTo>
                  <a:lnTo>
                    <a:pt x="714" y="871"/>
                  </a:lnTo>
                  <a:lnTo>
                    <a:pt x="708" y="866"/>
                  </a:lnTo>
                  <a:lnTo>
                    <a:pt x="705" y="861"/>
                  </a:lnTo>
                  <a:lnTo>
                    <a:pt x="705" y="858"/>
                  </a:lnTo>
                  <a:lnTo>
                    <a:pt x="705" y="855"/>
                  </a:lnTo>
                  <a:lnTo>
                    <a:pt x="706" y="853"/>
                  </a:lnTo>
                  <a:lnTo>
                    <a:pt x="708" y="849"/>
                  </a:lnTo>
                  <a:lnTo>
                    <a:pt x="716" y="842"/>
                  </a:lnTo>
                  <a:lnTo>
                    <a:pt x="726" y="832"/>
                  </a:lnTo>
                  <a:lnTo>
                    <a:pt x="736" y="823"/>
                  </a:lnTo>
                  <a:lnTo>
                    <a:pt x="744" y="817"/>
                  </a:lnTo>
                  <a:lnTo>
                    <a:pt x="750" y="815"/>
                  </a:lnTo>
                  <a:lnTo>
                    <a:pt x="755" y="811"/>
                  </a:lnTo>
                  <a:lnTo>
                    <a:pt x="758" y="807"/>
                  </a:lnTo>
                  <a:lnTo>
                    <a:pt x="761" y="801"/>
                  </a:lnTo>
                  <a:lnTo>
                    <a:pt x="763" y="797"/>
                  </a:lnTo>
                  <a:lnTo>
                    <a:pt x="765" y="794"/>
                  </a:lnTo>
                  <a:lnTo>
                    <a:pt x="769" y="791"/>
                  </a:lnTo>
                  <a:lnTo>
                    <a:pt x="773" y="788"/>
                  </a:lnTo>
                  <a:lnTo>
                    <a:pt x="783" y="783"/>
                  </a:lnTo>
                  <a:lnTo>
                    <a:pt x="796" y="779"/>
                  </a:lnTo>
                  <a:lnTo>
                    <a:pt x="808" y="776"/>
                  </a:lnTo>
                  <a:lnTo>
                    <a:pt x="817" y="771"/>
                  </a:lnTo>
                  <a:lnTo>
                    <a:pt x="821" y="766"/>
                  </a:lnTo>
                  <a:lnTo>
                    <a:pt x="825" y="759"/>
                  </a:lnTo>
                  <a:lnTo>
                    <a:pt x="826" y="754"/>
                  </a:lnTo>
                  <a:lnTo>
                    <a:pt x="826" y="751"/>
                  </a:lnTo>
                  <a:lnTo>
                    <a:pt x="825" y="746"/>
                  </a:lnTo>
                  <a:lnTo>
                    <a:pt x="824" y="742"/>
                  </a:lnTo>
                  <a:lnTo>
                    <a:pt x="824" y="740"/>
                  </a:lnTo>
                  <a:lnTo>
                    <a:pt x="825" y="740"/>
                  </a:lnTo>
                  <a:lnTo>
                    <a:pt x="826" y="739"/>
                  </a:lnTo>
                  <a:lnTo>
                    <a:pt x="830" y="740"/>
                  </a:lnTo>
                  <a:lnTo>
                    <a:pt x="834" y="741"/>
                  </a:lnTo>
                  <a:lnTo>
                    <a:pt x="840" y="744"/>
                  </a:lnTo>
                  <a:lnTo>
                    <a:pt x="855" y="746"/>
                  </a:lnTo>
                  <a:lnTo>
                    <a:pt x="875" y="750"/>
                  </a:lnTo>
                  <a:lnTo>
                    <a:pt x="886" y="753"/>
                  </a:lnTo>
                  <a:lnTo>
                    <a:pt x="896" y="756"/>
                  </a:lnTo>
                  <a:lnTo>
                    <a:pt x="907" y="759"/>
                  </a:lnTo>
                  <a:lnTo>
                    <a:pt x="915" y="764"/>
                  </a:lnTo>
                  <a:lnTo>
                    <a:pt x="922" y="769"/>
                  </a:lnTo>
                  <a:lnTo>
                    <a:pt x="927" y="772"/>
                  </a:lnTo>
                  <a:lnTo>
                    <a:pt x="932" y="777"/>
                  </a:lnTo>
                  <a:lnTo>
                    <a:pt x="934" y="782"/>
                  </a:lnTo>
                  <a:lnTo>
                    <a:pt x="939" y="794"/>
                  </a:lnTo>
                  <a:lnTo>
                    <a:pt x="943" y="810"/>
                  </a:lnTo>
                  <a:lnTo>
                    <a:pt x="946" y="826"/>
                  </a:lnTo>
                  <a:lnTo>
                    <a:pt x="950" y="839"/>
                  </a:lnTo>
                  <a:lnTo>
                    <a:pt x="953" y="842"/>
                  </a:lnTo>
                  <a:lnTo>
                    <a:pt x="957" y="847"/>
                  </a:lnTo>
                  <a:lnTo>
                    <a:pt x="962" y="849"/>
                  </a:lnTo>
                  <a:lnTo>
                    <a:pt x="966" y="852"/>
                  </a:lnTo>
                  <a:lnTo>
                    <a:pt x="974" y="854"/>
                  </a:lnTo>
                  <a:lnTo>
                    <a:pt x="979" y="854"/>
                  </a:lnTo>
                  <a:lnTo>
                    <a:pt x="987" y="854"/>
                  </a:lnTo>
                  <a:lnTo>
                    <a:pt x="994" y="853"/>
                  </a:lnTo>
                  <a:lnTo>
                    <a:pt x="1007" y="849"/>
                  </a:lnTo>
                  <a:lnTo>
                    <a:pt x="1019" y="845"/>
                  </a:lnTo>
                  <a:lnTo>
                    <a:pt x="1029" y="841"/>
                  </a:lnTo>
                  <a:lnTo>
                    <a:pt x="1044" y="839"/>
                  </a:lnTo>
                  <a:lnTo>
                    <a:pt x="1059" y="838"/>
                  </a:lnTo>
                  <a:lnTo>
                    <a:pt x="1076" y="836"/>
                  </a:lnTo>
                  <a:lnTo>
                    <a:pt x="1091" y="835"/>
                  </a:lnTo>
                  <a:lnTo>
                    <a:pt x="1105" y="833"/>
                  </a:lnTo>
                  <a:lnTo>
                    <a:pt x="1121" y="832"/>
                  </a:lnTo>
                  <a:lnTo>
                    <a:pt x="1140" y="832"/>
                  </a:lnTo>
                  <a:lnTo>
                    <a:pt x="1160" y="832"/>
                  </a:lnTo>
                  <a:lnTo>
                    <a:pt x="1176" y="832"/>
                  </a:lnTo>
                  <a:lnTo>
                    <a:pt x="1183" y="830"/>
                  </a:lnTo>
                  <a:lnTo>
                    <a:pt x="1190" y="828"/>
                  </a:lnTo>
                  <a:lnTo>
                    <a:pt x="1195" y="827"/>
                  </a:lnTo>
                  <a:lnTo>
                    <a:pt x="1201" y="823"/>
                  </a:lnTo>
                  <a:lnTo>
                    <a:pt x="1204" y="820"/>
                  </a:lnTo>
                  <a:lnTo>
                    <a:pt x="1207" y="815"/>
                  </a:lnTo>
                  <a:lnTo>
                    <a:pt x="1208" y="808"/>
                  </a:lnTo>
                  <a:lnTo>
                    <a:pt x="1208" y="801"/>
                  </a:lnTo>
                  <a:lnTo>
                    <a:pt x="1207" y="786"/>
                  </a:lnTo>
                  <a:lnTo>
                    <a:pt x="1205" y="773"/>
                  </a:lnTo>
                  <a:lnTo>
                    <a:pt x="1205" y="760"/>
                  </a:lnTo>
                  <a:lnTo>
                    <a:pt x="1204" y="744"/>
                  </a:lnTo>
                  <a:lnTo>
                    <a:pt x="1204" y="725"/>
                  </a:lnTo>
                  <a:lnTo>
                    <a:pt x="1207" y="708"/>
                  </a:lnTo>
                  <a:lnTo>
                    <a:pt x="1208" y="701"/>
                  </a:lnTo>
                  <a:lnTo>
                    <a:pt x="1211" y="695"/>
                  </a:lnTo>
                  <a:lnTo>
                    <a:pt x="1214" y="690"/>
                  </a:lnTo>
                  <a:lnTo>
                    <a:pt x="1217" y="687"/>
                  </a:lnTo>
                  <a:lnTo>
                    <a:pt x="1221" y="685"/>
                  </a:lnTo>
                  <a:lnTo>
                    <a:pt x="1224" y="684"/>
                  </a:lnTo>
                  <a:lnTo>
                    <a:pt x="1228" y="687"/>
                  </a:lnTo>
                  <a:lnTo>
                    <a:pt x="1230" y="689"/>
                  </a:lnTo>
                  <a:lnTo>
                    <a:pt x="1245" y="708"/>
                  </a:lnTo>
                  <a:lnTo>
                    <a:pt x="1258" y="723"/>
                  </a:lnTo>
                  <a:lnTo>
                    <a:pt x="1260" y="725"/>
                  </a:lnTo>
                  <a:lnTo>
                    <a:pt x="1262" y="726"/>
                  </a:lnTo>
                  <a:lnTo>
                    <a:pt x="1266" y="726"/>
                  </a:lnTo>
                  <a:lnTo>
                    <a:pt x="1268" y="725"/>
                  </a:lnTo>
                  <a:lnTo>
                    <a:pt x="1273" y="719"/>
                  </a:lnTo>
                  <a:lnTo>
                    <a:pt x="1279" y="708"/>
                  </a:lnTo>
                  <a:lnTo>
                    <a:pt x="1286" y="695"/>
                  </a:lnTo>
                  <a:lnTo>
                    <a:pt x="1291" y="679"/>
                  </a:lnTo>
                  <a:lnTo>
                    <a:pt x="1294" y="665"/>
                  </a:lnTo>
                  <a:lnTo>
                    <a:pt x="1298" y="652"/>
                  </a:lnTo>
                  <a:lnTo>
                    <a:pt x="1298" y="647"/>
                  </a:lnTo>
                  <a:lnTo>
                    <a:pt x="1298" y="643"/>
                  </a:lnTo>
                  <a:lnTo>
                    <a:pt x="1297" y="639"/>
                  </a:lnTo>
                  <a:lnTo>
                    <a:pt x="1294" y="635"/>
                  </a:lnTo>
                  <a:lnTo>
                    <a:pt x="1289" y="631"/>
                  </a:lnTo>
                  <a:lnTo>
                    <a:pt x="1280" y="626"/>
                  </a:lnTo>
                  <a:lnTo>
                    <a:pt x="1274" y="622"/>
                  </a:lnTo>
                  <a:lnTo>
                    <a:pt x="1268" y="619"/>
                  </a:lnTo>
                  <a:lnTo>
                    <a:pt x="1262" y="614"/>
                  </a:lnTo>
                  <a:lnTo>
                    <a:pt x="1258" y="608"/>
                  </a:lnTo>
                  <a:lnTo>
                    <a:pt x="1253" y="602"/>
                  </a:lnTo>
                  <a:lnTo>
                    <a:pt x="1249" y="596"/>
                  </a:lnTo>
                  <a:lnTo>
                    <a:pt x="1248" y="590"/>
                  </a:lnTo>
                  <a:lnTo>
                    <a:pt x="1249" y="584"/>
                  </a:lnTo>
                  <a:lnTo>
                    <a:pt x="1253" y="576"/>
                  </a:lnTo>
                  <a:lnTo>
                    <a:pt x="1258" y="569"/>
                  </a:lnTo>
                  <a:lnTo>
                    <a:pt x="1259" y="565"/>
                  </a:lnTo>
                  <a:lnTo>
                    <a:pt x="1260" y="562"/>
                  </a:lnTo>
                  <a:lnTo>
                    <a:pt x="1261" y="557"/>
                  </a:lnTo>
                  <a:lnTo>
                    <a:pt x="1261" y="551"/>
                  </a:lnTo>
                  <a:lnTo>
                    <a:pt x="1261" y="539"/>
                  </a:lnTo>
                  <a:lnTo>
                    <a:pt x="1261" y="530"/>
                  </a:lnTo>
                  <a:lnTo>
                    <a:pt x="1262" y="526"/>
                  </a:lnTo>
                  <a:lnTo>
                    <a:pt x="1264" y="523"/>
                  </a:lnTo>
                  <a:lnTo>
                    <a:pt x="1266" y="520"/>
                  </a:lnTo>
                  <a:lnTo>
                    <a:pt x="1270" y="519"/>
                  </a:lnTo>
                  <a:lnTo>
                    <a:pt x="1278" y="518"/>
                  </a:lnTo>
                  <a:lnTo>
                    <a:pt x="1284" y="517"/>
                  </a:lnTo>
                  <a:lnTo>
                    <a:pt x="1286" y="515"/>
                  </a:lnTo>
                  <a:lnTo>
                    <a:pt x="1289" y="513"/>
                  </a:lnTo>
                  <a:lnTo>
                    <a:pt x="1291" y="509"/>
                  </a:lnTo>
                  <a:lnTo>
                    <a:pt x="1293" y="505"/>
                  </a:lnTo>
                  <a:lnTo>
                    <a:pt x="1299" y="494"/>
                  </a:lnTo>
                  <a:lnTo>
                    <a:pt x="1308" y="483"/>
                  </a:lnTo>
                  <a:lnTo>
                    <a:pt x="1316" y="473"/>
                  </a:lnTo>
                  <a:lnTo>
                    <a:pt x="1323" y="461"/>
                  </a:lnTo>
                  <a:lnTo>
                    <a:pt x="1325" y="456"/>
                  </a:lnTo>
                  <a:lnTo>
                    <a:pt x="1328" y="452"/>
                  </a:lnTo>
                  <a:lnTo>
                    <a:pt x="1330" y="449"/>
                  </a:lnTo>
                  <a:lnTo>
                    <a:pt x="1334" y="445"/>
                  </a:lnTo>
                  <a:lnTo>
                    <a:pt x="1343" y="439"/>
                  </a:lnTo>
                  <a:lnTo>
                    <a:pt x="1357" y="432"/>
                  </a:lnTo>
                  <a:lnTo>
                    <a:pt x="1373" y="424"/>
                  </a:lnTo>
                  <a:lnTo>
                    <a:pt x="1385" y="418"/>
                  </a:lnTo>
                  <a:lnTo>
                    <a:pt x="1388" y="414"/>
                  </a:lnTo>
                  <a:lnTo>
                    <a:pt x="1392" y="411"/>
                  </a:lnTo>
                  <a:lnTo>
                    <a:pt x="1394" y="408"/>
                  </a:lnTo>
                  <a:lnTo>
                    <a:pt x="1394" y="404"/>
                  </a:lnTo>
                  <a:lnTo>
                    <a:pt x="1394" y="395"/>
                  </a:lnTo>
                  <a:lnTo>
                    <a:pt x="1393" y="386"/>
                  </a:lnTo>
                  <a:lnTo>
                    <a:pt x="1393" y="381"/>
                  </a:lnTo>
                  <a:lnTo>
                    <a:pt x="1394" y="378"/>
                  </a:lnTo>
                  <a:lnTo>
                    <a:pt x="1397" y="375"/>
                  </a:lnTo>
                  <a:lnTo>
                    <a:pt x="1400" y="374"/>
                  </a:lnTo>
                  <a:lnTo>
                    <a:pt x="1407" y="372"/>
                  </a:lnTo>
                  <a:lnTo>
                    <a:pt x="1413" y="368"/>
                  </a:lnTo>
                  <a:lnTo>
                    <a:pt x="1416" y="366"/>
                  </a:lnTo>
                  <a:lnTo>
                    <a:pt x="1418" y="362"/>
                  </a:lnTo>
                  <a:lnTo>
                    <a:pt x="1420" y="359"/>
                  </a:lnTo>
                  <a:lnTo>
                    <a:pt x="1422" y="353"/>
                  </a:lnTo>
                  <a:lnTo>
                    <a:pt x="1425" y="343"/>
                  </a:lnTo>
                  <a:lnTo>
                    <a:pt x="1429" y="336"/>
                  </a:lnTo>
                  <a:lnTo>
                    <a:pt x="1431" y="334"/>
                  </a:lnTo>
                  <a:lnTo>
                    <a:pt x="1435" y="331"/>
                  </a:lnTo>
                  <a:lnTo>
                    <a:pt x="1441" y="330"/>
                  </a:lnTo>
                  <a:lnTo>
                    <a:pt x="1447" y="330"/>
                  </a:lnTo>
                  <a:lnTo>
                    <a:pt x="1460" y="329"/>
                  </a:lnTo>
                  <a:lnTo>
                    <a:pt x="1469" y="328"/>
                  </a:lnTo>
                  <a:lnTo>
                    <a:pt x="1472" y="325"/>
                  </a:lnTo>
                  <a:lnTo>
                    <a:pt x="1474" y="323"/>
                  </a:lnTo>
                  <a:lnTo>
                    <a:pt x="1476" y="321"/>
                  </a:lnTo>
                  <a:lnTo>
                    <a:pt x="1478" y="317"/>
                  </a:lnTo>
                  <a:lnTo>
                    <a:pt x="1481" y="309"/>
                  </a:lnTo>
                  <a:lnTo>
                    <a:pt x="1486" y="300"/>
                  </a:lnTo>
                  <a:lnTo>
                    <a:pt x="1492" y="293"/>
                  </a:lnTo>
                  <a:lnTo>
                    <a:pt x="1499" y="287"/>
                  </a:lnTo>
                  <a:lnTo>
                    <a:pt x="1505" y="284"/>
                  </a:lnTo>
                  <a:lnTo>
                    <a:pt x="1508" y="280"/>
                  </a:lnTo>
                  <a:lnTo>
                    <a:pt x="1508" y="274"/>
                  </a:lnTo>
                  <a:lnTo>
                    <a:pt x="1508" y="263"/>
                  </a:lnTo>
                  <a:lnTo>
                    <a:pt x="1508" y="249"/>
                  </a:lnTo>
                  <a:lnTo>
                    <a:pt x="1508" y="235"/>
                  </a:lnTo>
                  <a:lnTo>
                    <a:pt x="1510" y="229"/>
                  </a:lnTo>
                  <a:lnTo>
                    <a:pt x="1512" y="223"/>
                  </a:lnTo>
                  <a:lnTo>
                    <a:pt x="1514" y="219"/>
                  </a:lnTo>
                  <a:lnTo>
                    <a:pt x="1519" y="217"/>
                  </a:lnTo>
                  <a:lnTo>
                    <a:pt x="1530" y="215"/>
                  </a:lnTo>
                  <a:lnTo>
                    <a:pt x="1541" y="212"/>
                  </a:lnTo>
                  <a:lnTo>
                    <a:pt x="1545" y="210"/>
                  </a:lnTo>
                  <a:lnTo>
                    <a:pt x="1551" y="208"/>
                  </a:lnTo>
                  <a:lnTo>
                    <a:pt x="1555" y="204"/>
                  </a:lnTo>
                  <a:lnTo>
                    <a:pt x="1560" y="200"/>
                  </a:lnTo>
                  <a:lnTo>
                    <a:pt x="1568" y="190"/>
                  </a:lnTo>
                  <a:lnTo>
                    <a:pt x="1577" y="177"/>
                  </a:lnTo>
                  <a:lnTo>
                    <a:pt x="1583" y="171"/>
                  </a:lnTo>
                  <a:lnTo>
                    <a:pt x="1589" y="165"/>
                  </a:lnTo>
                  <a:lnTo>
                    <a:pt x="1595" y="160"/>
                  </a:lnTo>
                  <a:lnTo>
                    <a:pt x="1601" y="158"/>
                  </a:lnTo>
                  <a:lnTo>
                    <a:pt x="1612" y="153"/>
                  </a:lnTo>
                  <a:lnTo>
                    <a:pt x="1619" y="152"/>
                  </a:lnTo>
                  <a:lnTo>
                    <a:pt x="1626" y="152"/>
                  </a:lnTo>
                  <a:lnTo>
                    <a:pt x="1632" y="152"/>
                  </a:lnTo>
                  <a:lnTo>
                    <a:pt x="1638" y="151"/>
                  </a:lnTo>
                  <a:lnTo>
                    <a:pt x="1645" y="148"/>
                  </a:lnTo>
                  <a:lnTo>
                    <a:pt x="1652" y="143"/>
                  </a:lnTo>
                  <a:lnTo>
                    <a:pt x="1661" y="139"/>
                  </a:lnTo>
                  <a:lnTo>
                    <a:pt x="1668" y="135"/>
                  </a:lnTo>
                  <a:lnTo>
                    <a:pt x="1675" y="129"/>
                  </a:lnTo>
                  <a:lnTo>
                    <a:pt x="1676" y="127"/>
                  </a:lnTo>
                  <a:lnTo>
                    <a:pt x="1675" y="122"/>
                  </a:lnTo>
                  <a:lnTo>
                    <a:pt x="1673" y="117"/>
                  </a:lnTo>
                  <a:lnTo>
                    <a:pt x="1670" y="111"/>
                  </a:lnTo>
                  <a:lnTo>
                    <a:pt x="1663" y="98"/>
                  </a:lnTo>
                  <a:lnTo>
                    <a:pt x="1658" y="89"/>
                  </a:lnTo>
                  <a:lnTo>
                    <a:pt x="1652" y="78"/>
                  </a:lnTo>
                  <a:lnTo>
                    <a:pt x="1644" y="64"/>
                  </a:lnTo>
                  <a:lnTo>
                    <a:pt x="1640" y="57"/>
                  </a:lnTo>
                  <a:lnTo>
                    <a:pt x="1639" y="54"/>
                  </a:lnTo>
                  <a:lnTo>
                    <a:pt x="1643" y="53"/>
                  </a:lnTo>
                  <a:lnTo>
                    <a:pt x="1652" y="52"/>
                  </a:lnTo>
                  <a:lnTo>
                    <a:pt x="1662" y="53"/>
                  </a:lnTo>
                  <a:lnTo>
                    <a:pt x="1671" y="54"/>
                  </a:lnTo>
                  <a:lnTo>
                    <a:pt x="1676" y="57"/>
                  </a:lnTo>
                  <a:lnTo>
                    <a:pt x="1681" y="59"/>
                  </a:lnTo>
                  <a:lnTo>
                    <a:pt x="1684" y="61"/>
                  </a:lnTo>
                  <a:lnTo>
                    <a:pt x="1688" y="65"/>
                  </a:lnTo>
                  <a:lnTo>
                    <a:pt x="1696" y="79"/>
                  </a:lnTo>
                  <a:lnTo>
                    <a:pt x="1706" y="93"/>
                  </a:lnTo>
                  <a:lnTo>
                    <a:pt x="1714" y="104"/>
                  </a:lnTo>
                  <a:lnTo>
                    <a:pt x="1722" y="113"/>
                  </a:lnTo>
                  <a:lnTo>
                    <a:pt x="1726" y="115"/>
                  </a:lnTo>
                  <a:lnTo>
                    <a:pt x="1730" y="116"/>
                  </a:lnTo>
                  <a:lnTo>
                    <a:pt x="1732" y="116"/>
                  </a:lnTo>
                  <a:lnTo>
                    <a:pt x="1736" y="115"/>
                  </a:lnTo>
                  <a:lnTo>
                    <a:pt x="1738" y="114"/>
                  </a:lnTo>
                  <a:lnTo>
                    <a:pt x="1740" y="110"/>
                  </a:lnTo>
                  <a:lnTo>
                    <a:pt x="1744" y="107"/>
                  </a:lnTo>
                  <a:lnTo>
                    <a:pt x="1746" y="102"/>
                  </a:lnTo>
                  <a:lnTo>
                    <a:pt x="1750" y="96"/>
                  </a:lnTo>
                  <a:lnTo>
                    <a:pt x="1755" y="92"/>
                  </a:lnTo>
                  <a:lnTo>
                    <a:pt x="1759" y="90"/>
                  </a:lnTo>
                  <a:lnTo>
                    <a:pt x="1765" y="90"/>
                  </a:lnTo>
                  <a:lnTo>
                    <a:pt x="1770" y="90"/>
                  </a:lnTo>
                  <a:lnTo>
                    <a:pt x="1776" y="92"/>
                  </a:lnTo>
                  <a:lnTo>
                    <a:pt x="1781" y="95"/>
                  </a:lnTo>
                  <a:lnTo>
                    <a:pt x="1783" y="98"/>
                  </a:lnTo>
                  <a:lnTo>
                    <a:pt x="1789" y="109"/>
                  </a:lnTo>
                  <a:lnTo>
                    <a:pt x="1796" y="121"/>
                  </a:lnTo>
                  <a:lnTo>
                    <a:pt x="1800" y="127"/>
                  </a:lnTo>
                  <a:lnTo>
                    <a:pt x="1803" y="132"/>
                  </a:lnTo>
                  <a:lnTo>
                    <a:pt x="1807" y="135"/>
                  </a:lnTo>
                  <a:lnTo>
                    <a:pt x="1810" y="137"/>
                  </a:lnTo>
                  <a:lnTo>
                    <a:pt x="1814" y="139"/>
                  </a:lnTo>
                  <a:lnTo>
                    <a:pt x="1818" y="139"/>
                  </a:lnTo>
                  <a:lnTo>
                    <a:pt x="1822" y="137"/>
                  </a:lnTo>
                  <a:lnTo>
                    <a:pt x="1826" y="136"/>
                  </a:lnTo>
                  <a:lnTo>
                    <a:pt x="1829" y="133"/>
                  </a:lnTo>
                  <a:lnTo>
                    <a:pt x="1834" y="128"/>
                  </a:lnTo>
                  <a:lnTo>
                    <a:pt x="1838" y="122"/>
                  </a:lnTo>
                  <a:lnTo>
                    <a:pt x="1840" y="115"/>
                  </a:lnTo>
                  <a:lnTo>
                    <a:pt x="1847" y="99"/>
                  </a:lnTo>
                  <a:lnTo>
                    <a:pt x="1854" y="83"/>
                  </a:lnTo>
                  <a:lnTo>
                    <a:pt x="1864" y="67"/>
                  </a:lnTo>
                  <a:lnTo>
                    <a:pt x="1875" y="50"/>
                  </a:lnTo>
                  <a:lnTo>
                    <a:pt x="1881" y="42"/>
                  </a:lnTo>
                  <a:lnTo>
                    <a:pt x="1889" y="35"/>
                  </a:lnTo>
                  <a:lnTo>
                    <a:pt x="1896" y="29"/>
                  </a:lnTo>
                  <a:lnTo>
                    <a:pt x="1904" y="23"/>
                  </a:lnTo>
                  <a:lnTo>
                    <a:pt x="1921" y="16"/>
                  </a:lnTo>
                  <a:lnTo>
                    <a:pt x="1938" y="9"/>
                  </a:lnTo>
                  <a:lnTo>
                    <a:pt x="1952" y="3"/>
                  </a:lnTo>
                  <a:lnTo>
                    <a:pt x="1965" y="1"/>
                  </a:lnTo>
                  <a:lnTo>
                    <a:pt x="1971" y="0"/>
                  </a:lnTo>
                  <a:lnTo>
                    <a:pt x="1976" y="0"/>
                  </a:lnTo>
                  <a:lnTo>
                    <a:pt x="1979" y="1"/>
                  </a:lnTo>
                  <a:lnTo>
                    <a:pt x="1983" y="2"/>
                  </a:lnTo>
                  <a:lnTo>
                    <a:pt x="1984" y="4"/>
                  </a:lnTo>
                  <a:lnTo>
                    <a:pt x="1985" y="8"/>
                  </a:lnTo>
                  <a:lnTo>
                    <a:pt x="1985" y="11"/>
                  </a:lnTo>
                  <a:lnTo>
                    <a:pt x="1984" y="15"/>
                  </a:lnTo>
                  <a:lnTo>
                    <a:pt x="1980" y="23"/>
                  </a:lnTo>
                  <a:lnTo>
                    <a:pt x="1976" y="32"/>
                  </a:lnTo>
                  <a:lnTo>
                    <a:pt x="1968" y="40"/>
                  </a:lnTo>
                  <a:lnTo>
                    <a:pt x="1963" y="50"/>
                  </a:lnTo>
                  <a:lnTo>
                    <a:pt x="1958" y="58"/>
                  </a:lnTo>
                  <a:lnTo>
                    <a:pt x="1955" y="66"/>
                  </a:lnTo>
                  <a:lnTo>
                    <a:pt x="1955" y="71"/>
                  </a:lnTo>
                  <a:lnTo>
                    <a:pt x="1958" y="74"/>
                  </a:lnTo>
                  <a:lnTo>
                    <a:pt x="1960" y="78"/>
                  </a:lnTo>
                  <a:lnTo>
                    <a:pt x="1964" y="82"/>
                  </a:lnTo>
                  <a:lnTo>
                    <a:pt x="1965" y="84"/>
                  </a:lnTo>
                  <a:lnTo>
                    <a:pt x="1966" y="89"/>
                  </a:lnTo>
                  <a:lnTo>
                    <a:pt x="1968" y="90"/>
                  </a:lnTo>
                  <a:lnTo>
                    <a:pt x="1971" y="91"/>
                  </a:lnTo>
                  <a:lnTo>
                    <a:pt x="1976" y="91"/>
                  </a:lnTo>
                  <a:lnTo>
                    <a:pt x="1979" y="92"/>
                  </a:lnTo>
                  <a:lnTo>
                    <a:pt x="1990" y="91"/>
                  </a:lnTo>
                  <a:lnTo>
                    <a:pt x="1998" y="90"/>
                  </a:lnTo>
                  <a:lnTo>
                    <a:pt x="2007" y="90"/>
                  </a:lnTo>
                  <a:lnTo>
                    <a:pt x="2012" y="91"/>
                  </a:lnTo>
                  <a:lnTo>
                    <a:pt x="2017" y="93"/>
                  </a:lnTo>
                  <a:lnTo>
                    <a:pt x="2022" y="98"/>
                  </a:lnTo>
                  <a:lnTo>
                    <a:pt x="2027" y="105"/>
                  </a:lnTo>
                  <a:lnTo>
                    <a:pt x="2030" y="114"/>
                  </a:lnTo>
                  <a:lnTo>
                    <a:pt x="2030" y="117"/>
                  </a:lnTo>
                  <a:lnTo>
                    <a:pt x="2030" y="121"/>
                  </a:lnTo>
                  <a:lnTo>
                    <a:pt x="2029" y="123"/>
                  </a:lnTo>
                  <a:lnTo>
                    <a:pt x="2027" y="126"/>
                  </a:lnTo>
                  <a:lnTo>
                    <a:pt x="2021" y="129"/>
                  </a:lnTo>
                  <a:lnTo>
                    <a:pt x="2014" y="132"/>
                  </a:lnTo>
                  <a:lnTo>
                    <a:pt x="2010" y="133"/>
                  </a:lnTo>
                  <a:lnTo>
                    <a:pt x="2007" y="135"/>
                  </a:lnTo>
                  <a:lnTo>
                    <a:pt x="2003" y="139"/>
                  </a:lnTo>
                  <a:lnTo>
                    <a:pt x="2001" y="143"/>
                  </a:lnTo>
                  <a:lnTo>
                    <a:pt x="1996" y="155"/>
                  </a:lnTo>
                  <a:lnTo>
                    <a:pt x="1992" y="167"/>
                  </a:lnTo>
                  <a:lnTo>
                    <a:pt x="1991" y="179"/>
                  </a:lnTo>
                  <a:lnTo>
                    <a:pt x="1990" y="190"/>
                  </a:lnTo>
                  <a:lnTo>
                    <a:pt x="1989" y="200"/>
                  </a:lnTo>
                  <a:lnTo>
                    <a:pt x="1988" y="210"/>
                  </a:lnTo>
                  <a:lnTo>
                    <a:pt x="1984" y="219"/>
                  </a:lnTo>
                  <a:lnTo>
                    <a:pt x="1979" y="225"/>
                  </a:lnTo>
                  <a:lnTo>
                    <a:pt x="1972" y="233"/>
                  </a:lnTo>
                  <a:lnTo>
                    <a:pt x="1963" y="239"/>
                  </a:lnTo>
                  <a:lnTo>
                    <a:pt x="1952" y="244"/>
                  </a:lnTo>
                  <a:lnTo>
                    <a:pt x="1944" y="249"/>
                  </a:lnTo>
                  <a:lnTo>
                    <a:pt x="1941" y="250"/>
                  </a:lnTo>
                  <a:lnTo>
                    <a:pt x="1940" y="253"/>
                  </a:lnTo>
                  <a:lnTo>
                    <a:pt x="1939" y="255"/>
                  </a:lnTo>
                  <a:lnTo>
                    <a:pt x="1938" y="258"/>
                  </a:lnTo>
                  <a:lnTo>
                    <a:pt x="1939" y="263"/>
                  </a:lnTo>
                  <a:lnTo>
                    <a:pt x="1941" y="271"/>
                  </a:lnTo>
                  <a:lnTo>
                    <a:pt x="1944" y="279"/>
                  </a:lnTo>
                  <a:lnTo>
                    <a:pt x="1946" y="288"/>
                  </a:lnTo>
                  <a:lnTo>
                    <a:pt x="1947" y="294"/>
                  </a:lnTo>
                  <a:lnTo>
                    <a:pt x="1947" y="299"/>
                  </a:lnTo>
                  <a:lnTo>
                    <a:pt x="1946" y="304"/>
                  </a:lnTo>
                  <a:lnTo>
                    <a:pt x="1945" y="309"/>
                  </a:lnTo>
                  <a:lnTo>
                    <a:pt x="1940" y="318"/>
                  </a:lnTo>
                  <a:lnTo>
                    <a:pt x="1934" y="328"/>
                  </a:lnTo>
                  <a:lnTo>
                    <a:pt x="1927" y="338"/>
                  </a:lnTo>
                  <a:lnTo>
                    <a:pt x="1923" y="350"/>
                  </a:lnTo>
                  <a:lnTo>
                    <a:pt x="1920" y="363"/>
                  </a:lnTo>
                  <a:lnTo>
                    <a:pt x="1917" y="374"/>
                  </a:lnTo>
                  <a:lnTo>
                    <a:pt x="1914" y="385"/>
                  </a:lnTo>
                  <a:lnTo>
                    <a:pt x="1910" y="395"/>
                  </a:lnTo>
                  <a:lnTo>
                    <a:pt x="1905" y="408"/>
                  </a:lnTo>
                  <a:lnTo>
                    <a:pt x="1902" y="422"/>
                  </a:lnTo>
                  <a:lnTo>
                    <a:pt x="1901" y="436"/>
                  </a:lnTo>
                  <a:lnTo>
                    <a:pt x="1900" y="448"/>
                  </a:lnTo>
                  <a:lnTo>
                    <a:pt x="1900" y="458"/>
                  </a:lnTo>
                  <a:lnTo>
                    <a:pt x="1898" y="467"/>
                  </a:lnTo>
                  <a:lnTo>
                    <a:pt x="1895" y="476"/>
                  </a:lnTo>
                  <a:lnTo>
                    <a:pt x="1890" y="485"/>
                  </a:lnTo>
                  <a:lnTo>
                    <a:pt x="1884" y="493"/>
                  </a:lnTo>
                  <a:lnTo>
                    <a:pt x="1878" y="496"/>
                  </a:lnTo>
                  <a:lnTo>
                    <a:pt x="1873" y="499"/>
                  </a:lnTo>
                  <a:lnTo>
                    <a:pt x="1869" y="500"/>
                  </a:lnTo>
                  <a:lnTo>
                    <a:pt x="1864" y="501"/>
                  </a:lnTo>
                  <a:lnTo>
                    <a:pt x="1860" y="505"/>
                  </a:lnTo>
                  <a:lnTo>
                    <a:pt x="1858" y="508"/>
                  </a:lnTo>
                  <a:lnTo>
                    <a:pt x="1857" y="513"/>
                  </a:lnTo>
                  <a:lnTo>
                    <a:pt x="1854" y="520"/>
                  </a:lnTo>
                  <a:lnTo>
                    <a:pt x="1850" y="530"/>
                  </a:lnTo>
                  <a:lnTo>
                    <a:pt x="1842" y="539"/>
                  </a:lnTo>
                  <a:lnTo>
                    <a:pt x="1837" y="546"/>
                  </a:lnTo>
                  <a:lnTo>
                    <a:pt x="1831" y="552"/>
                  </a:lnTo>
                  <a:lnTo>
                    <a:pt x="1823" y="557"/>
                  </a:lnTo>
                  <a:lnTo>
                    <a:pt x="1818" y="561"/>
                  </a:lnTo>
                  <a:lnTo>
                    <a:pt x="1809" y="563"/>
                  </a:lnTo>
                  <a:lnTo>
                    <a:pt x="1802" y="564"/>
                  </a:lnTo>
                  <a:lnTo>
                    <a:pt x="1796" y="568"/>
                  </a:lnTo>
                  <a:lnTo>
                    <a:pt x="1794" y="570"/>
                  </a:lnTo>
                  <a:lnTo>
                    <a:pt x="1793" y="572"/>
                  </a:lnTo>
                  <a:lnTo>
                    <a:pt x="1791" y="576"/>
                  </a:lnTo>
                  <a:lnTo>
                    <a:pt x="1791" y="580"/>
                  </a:lnTo>
                  <a:lnTo>
                    <a:pt x="1790" y="587"/>
                  </a:lnTo>
                  <a:lnTo>
                    <a:pt x="1789" y="593"/>
                  </a:lnTo>
                  <a:lnTo>
                    <a:pt x="1787" y="599"/>
                  </a:lnTo>
                  <a:lnTo>
                    <a:pt x="1783" y="603"/>
                  </a:lnTo>
                  <a:lnTo>
                    <a:pt x="1779" y="609"/>
                  </a:lnTo>
                  <a:lnTo>
                    <a:pt x="1776" y="616"/>
                  </a:lnTo>
                  <a:lnTo>
                    <a:pt x="1775" y="624"/>
                  </a:lnTo>
                  <a:lnTo>
                    <a:pt x="1775" y="633"/>
                  </a:lnTo>
                  <a:lnTo>
                    <a:pt x="1776" y="645"/>
                  </a:lnTo>
                  <a:lnTo>
                    <a:pt x="1776" y="660"/>
                  </a:lnTo>
                  <a:lnTo>
                    <a:pt x="1775" y="675"/>
                  </a:lnTo>
                  <a:lnTo>
                    <a:pt x="1774" y="688"/>
                  </a:lnTo>
                  <a:lnTo>
                    <a:pt x="1774" y="697"/>
                  </a:lnTo>
                  <a:lnTo>
                    <a:pt x="1774" y="706"/>
                  </a:lnTo>
                  <a:lnTo>
                    <a:pt x="1775" y="709"/>
                  </a:lnTo>
                  <a:lnTo>
                    <a:pt x="1776" y="713"/>
                  </a:lnTo>
                  <a:lnTo>
                    <a:pt x="1778" y="715"/>
                  </a:lnTo>
                  <a:lnTo>
                    <a:pt x="1782" y="719"/>
                  </a:lnTo>
                  <a:lnTo>
                    <a:pt x="1789" y="725"/>
                  </a:lnTo>
                  <a:lnTo>
                    <a:pt x="1797" y="731"/>
                  </a:lnTo>
                  <a:lnTo>
                    <a:pt x="1806" y="739"/>
                  </a:lnTo>
                  <a:lnTo>
                    <a:pt x="1812" y="747"/>
                  </a:lnTo>
                  <a:lnTo>
                    <a:pt x="1820" y="765"/>
                  </a:lnTo>
                  <a:lnTo>
                    <a:pt x="1826" y="780"/>
                  </a:lnTo>
                  <a:lnTo>
                    <a:pt x="1829" y="786"/>
                  </a:lnTo>
                  <a:lnTo>
                    <a:pt x="1834" y="790"/>
                  </a:lnTo>
                  <a:lnTo>
                    <a:pt x="1839" y="791"/>
                  </a:lnTo>
                  <a:lnTo>
                    <a:pt x="1844" y="794"/>
                  </a:lnTo>
                  <a:lnTo>
                    <a:pt x="1847" y="796"/>
                  </a:lnTo>
                  <a:lnTo>
                    <a:pt x="1851" y="801"/>
                  </a:lnTo>
                  <a:lnTo>
                    <a:pt x="1851" y="804"/>
                  </a:lnTo>
                  <a:lnTo>
                    <a:pt x="1852" y="807"/>
                  </a:lnTo>
                  <a:lnTo>
                    <a:pt x="1851" y="810"/>
                  </a:lnTo>
                  <a:lnTo>
                    <a:pt x="1850" y="814"/>
                  </a:lnTo>
                  <a:lnTo>
                    <a:pt x="1847" y="820"/>
                  </a:lnTo>
                  <a:lnTo>
                    <a:pt x="1846" y="823"/>
                  </a:lnTo>
                  <a:lnTo>
                    <a:pt x="1848" y="828"/>
                  </a:lnTo>
                  <a:lnTo>
                    <a:pt x="1852" y="832"/>
                  </a:lnTo>
                  <a:lnTo>
                    <a:pt x="1857" y="835"/>
                  </a:lnTo>
                  <a:lnTo>
                    <a:pt x="1862" y="840"/>
                  </a:lnTo>
                  <a:lnTo>
                    <a:pt x="1864" y="843"/>
                  </a:lnTo>
                  <a:lnTo>
                    <a:pt x="1866" y="847"/>
                  </a:lnTo>
                  <a:lnTo>
                    <a:pt x="1869" y="851"/>
                  </a:lnTo>
                  <a:lnTo>
                    <a:pt x="1870" y="857"/>
                  </a:lnTo>
                  <a:lnTo>
                    <a:pt x="1871" y="867"/>
                  </a:lnTo>
                  <a:lnTo>
                    <a:pt x="1872" y="878"/>
                  </a:lnTo>
                  <a:lnTo>
                    <a:pt x="1872" y="889"/>
                  </a:lnTo>
                  <a:lnTo>
                    <a:pt x="1871" y="899"/>
                  </a:lnTo>
                  <a:lnTo>
                    <a:pt x="1870" y="904"/>
                  </a:lnTo>
                  <a:lnTo>
                    <a:pt x="1867" y="909"/>
                  </a:lnTo>
                  <a:lnTo>
                    <a:pt x="1865" y="914"/>
                  </a:lnTo>
                  <a:lnTo>
                    <a:pt x="1863" y="918"/>
                  </a:lnTo>
                  <a:lnTo>
                    <a:pt x="1856" y="927"/>
                  </a:lnTo>
                  <a:lnTo>
                    <a:pt x="1846" y="934"/>
                  </a:lnTo>
                  <a:lnTo>
                    <a:pt x="1837" y="940"/>
                  </a:lnTo>
                  <a:lnTo>
                    <a:pt x="1828" y="945"/>
                  </a:lnTo>
                  <a:lnTo>
                    <a:pt x="1826" y="947"/>
                  </a:lnTo>
                  <a:lnTo>
                    <a:pt x="1822" y="948"/>
                  </a:lnTo>
                  <a:lnTo>
                    <a:pt x="1821" y="950"/>
                  </a:lnTo>
                  <a:lnTo>
                    <a:pt x="1820" y="953"/>
                  </a:lnTo>
                  <a:lnTo>
                    <a:pt x="1820" y="959"/>
                  </a:lnTo>
                  <a:lnTo>
                    <a:pt x="1822" y="966"/>
                  </a:lnTo>
                  <a:lnTo>
                    <a:pt x="1826" y="972"/>
                  </a:lnTo>
                  <a:lnTo>
                    <a:pt x="1829" y="979"/>
                  </a:lnTo>
                  <a:lnTo>
                    <a:pt x="1834" y="984"/>
                  </a:lnTo>
                  <a:lnTo>
                    <a:pt x="1837" y="989"/>
                  </a:lnTo>
                  <a:lnTo>
                    <a:pt x="1838" y="994"/>
                  </a:lnTo>
                  <a:lnTo>
                    <a:pt x="1837" y="1003"/>
                  </a:lnTo>
                  <a:lnTo>
                    <a:pt x="1827" y="1019"/>
                  </a:lnTo>
                  <a:lnTo>
                    <a:pt x="1815" y="1036"/>
                  </a:lnTo>
                  <a:lnTo>
                    <a:pt x="1809" y="1047"/>
                  </a:lnTo>
                  <a:lnTo>
                    <a:pt x="1801" y="1060"/>
                  </a:lnTo>
                  <a:lnTo>
                    <a:pt x="1791" y="1074"/>
                  </a:lnTo>
                  <a:lnTo>
                    <a:pt x="1782" y="1087"/>
                  </a:lnTo>
                  <a:lnTo>
                    <a:pt x="1771" y="1098"/>
                  </a:lnTo>
                  <a:lnTo>
                    <a:pt x="1760" y="1109"/>
                  </a:lnTo>
                  <a:lnTo>
                    <a:pt x="1751" y="1118"/>
                  </a:lnTo>
                  <a:lnTo>
                    <a:pt x="1745" y="1124"/>
                  </a:lnTo>
                  <a:lnTo>
                    <a:pt x="1741" y="1130"/>
                  </a:lnTo>
                  <a:lnTo>
                    <a:pt x="1739" y="1136"/>
                  </a:lnTo>
                  <a:lnTo>
                    <a:pt x="1739" y="1142"/>
                  </a:lnTo>
                  <a:lnTo>
                    <a:pt x="1741" y="1148"/>
                  </a:lnTo>
                  <a:lnTo>
                    <a:pt x="1744" y="1155"/>
                  </a:lnTo>
                  <a:lnTo>
                    <a:pt x="1745" y="1162"/>
                  </a:lnTo>
                  <a:lnTo>
                    <a:pt x="1746" y="1169"/>
                  </a:lnTo>
                  <a:lnTo>
                    <a:pt x="1745" y="1179"/>
                  </a:lnTo>
                  <a:lnTo>
                    <a:pt x="1743" y="1186"/>
                  </a:lnTo>
                  <a:lnTo>
                    <a:pt x="1741" y="1192"/>
                  </a:lnTo>
                  <a:lnTo>
                    <a:pt x="1741" y="1197"/>
                  </a:lnTo>
                  <a:lnTo>
                    <a:pt x="1744" y="1201"/>
                  </a:lnTo>
                  <a:lnTo>
                    <a:pt x="1746" y="1207"/>
                  </a:lnTo>
                  <a:lnTo>
                    <a:pt x="1749" y="1214"/>
                  </a:lnTo>
                  <a:lnTo>
                    <a:pt x="1749" y="1221"/>
                  </a:lnTo>
                  <a:lnTo>
                    <a:pt x="1746" y="1229"/>
                  </a:lnTo>
                  <a:lnTo>
                    <a:pt x="1743" y="1236"/>
                  </a:lnTo>
                  <a:lnTo>
                    <a:pt x="1741" y="1243"/>
                  </a:lnTo>
                  <a:lnTo>
                    <a:pt x="1741" y="1245"/>
                  </a:lnTo>
                  <a:lnTo>
                    <a:pt x="1743" y="1248"/>
                  </a:lnTo>
                  <a:lnTo>
                    <a:pt x="1744" y="1250"/>
                  </a:lnTo>
                  <a:lnTo>
                    <a:pt x="1746" y="1251"/>
                  </a:lnTo>
                  <a:lnTo>
                    <a:pt x="1752" y="1255"/>
                  </a:lnTo>
                  <a:lnTo>
                    <a:pt x="1757" y="1258"/>
                  </a:lnTo>
                  <a:lnTo>
                    <a:pt x="1758" y="1262"/>
                  </a:lnTo>
                  <a:lnTo>
                    <a:pt x="1759" y="1264"/>
                  </a:lnTo>
                  <a:lnTo>
                    <a:pt x="1760" y="1268"/>
                  </a:lnTo>
                  <a:lnTo>
                    <a:pt x="1759" y="1273"/>
                  </a:lnTo>
                  <a:lnTo>
                    <a:pt x="1759" y="1282"/>
                  </a:lnTo>
                  <a:lnTo>
                    <a:pt x="1759" y="1290"/>
                  </a:lnTo>
                  <a:lnTo>
                    <a:pt x="1762" y="1299"/>
                  </a:lnTo>
                  <a:lnTo>
                    <a:pt x="1766" y="1308"/>
                  </a:lnTo>
                  <a:lnTo>
                    <a:pt x="1769" y="1313"/>
                  </a:lnTo>
                  <a:lnTo>
                    <a:pt x="1771" y="1318"/>
                  </a:lnTo>
                  <a:lnTo>
                    <a:pt x="1772" y="1324"/>
                  </a:lnTo>
                  <a:lnTo>
                    <a:pt x="1774" y="1328"/>
                  </a:lnTo>
                  <a:lnTo>
                    <a:pt x="1774" y="1340"/>
                  </a:lnTo>
                  <a:lnTo>
                    <a:pt x="1771" y="1350"/>
                  </a:lnTo>
                  <a:lnTo>
                    <a:pt x="1769" y="1359"/>
                  </a:lnTo>
                  <a:lnTo>
                    <a:pt x="1766" y="1368"/>
                  </a:lnTo>
                  <a:lnTo>
                    <a:pt x="1766" y="1377"/>
                  </a:lnTo>
                  <a:lnTo>
                    <a:pt x="1768" y="1387"/>
                  </a:lnTo>
                  <a:lnTo>
                    <a:pt x="1770" y="1399"/>
                  </a:lnTo>
                  <a:lnTo>
                    <a:pt x="1771" y="1412"/>
                  </a:lnTo>
                  <a:lnTo>
                    <a:pt x="1772" y="1418"/>
                  </a:lnTo>
                  <a:lnTo>
                    <a:pt x="1771" y="1425"/>
                  </a:lnTo>
                  <a:lnTo>
                    <a:pt x="1771" y="1432"/>
                  </a:lnTo>
                  <a:lnTo>
                    <a:pt x="1770" y="1438"/>
                  </a:lnTo>
                  <a:lnTo>
                    <a:pt x="1766" y="1451"/>
                  </a:lnTo>
                  <a:lnTo>
                    <a:pt x="1763" y="1465"/>
                  </a:lnTo>
                  <a:lnTo>
                    <a:pt x="1760" y="1481"/>
                  </a:lnTo>
                  <a:lnTo>
                    <a:pt x="1759" y="1495"/>
                  </a:lnTo>
                  <a:lnTo>
                    <a:pt x="1760" y="1509"/>
                  </a:lnTo>
                  <a:lnTo>
                    <a:pt x="1763" y="1521"/>
                  </a:lnTo>
                  <a:lnTo>
                    <a:pt x="1765" y="1534"/>
                  </a:lnTo>
                  <a:lnTo>
                    <a:pt x="1769" y="1546"/>
                  </a:lnTo>
                  <a:lnTo>
                    <a:pt x="1774" y="1559"/>
                  </a:lnTo>
                  <a:lnTo>
                    <a:pt x="1777" y="1569"/>
                  </a:lnTo>
                  <a:lnTo>
                    <a:pt x="1779" y="1578"/>
                  </a:lnTo>
                  <a:lnTo>
                    <a:pt x="1781" y="1589"/>
                  </a:lnTo>
                  <a:lnTo>
                    <a:pt x="1782" y="1601"/>
                  </a:lnTo>
                  <a:lnTo>
                    <a:pt x="1783" y="1610"/>
                  </a:lnTo>
                  <a:lnTo>
                    <a:pt x="1785" y="1620"/>
                  </a:lnTo>
                  <a:lnTo>
                    <a:pt x="1790" y="1626"/>
                  </a:lnTo>
                  <a:lnTo>
                    <a:pt x="1795" y="1629"/>
                  </a:lnTo>
                  <a:lnTo>
                    <a:pt x="1800" y="1633"/>
                  </a:lnTo>
                  <a:lnTo>
                    <a:pt x="1801" y="1636"/>
                  </a:lnTo>
                  <a:lnTo>
                    <a:pt x="1802" y="1640"/>
                  </a:lnTo>
                  <a:lnTo>
                    <a:pt x="1803" y="1645"/>
                  </a:lnTo>
                  <a:lnTo>
                    <a:pt x="1804" y="1652"/>
                  </a:lnTo>
                  <a:lnTo>
                    <a:pt x="1806" y="1670"/>
                  </a:lnTo>
                  <a:lnTo>
                    <a:pt x="1808" y="1692"/>
                  </a:lnTo>
                  <a:lnTo>
                    <a:pt x="1809" y="1714"/>
                  </a:lnTo>
                  <a:lnTo>
                    <a:pt x="1810" y="1728"/>
                  </a:lnTo>
                  <a:lnTo>
                    <a:pt x="1808" y="1746"/>
                  </a:lnTo>
                  <a:lnTo>
                    <a:pt x="1801" y="1772"/>
                  </a:lnTo>
                  <a:lnTo>
                    <a:pt x="1791" y="1800"/>
                  </a:lnTo>
                  <a:lnTo>
                    <a:pt x="1782" y="1823"/>
                  </a:lnTo>
                  <a:lnTo>
                    <a:pt x="1772" y="1842"/>
                  </a:lnTo>
                  <a:lnTo>
                    <a:pt x="1760" y="1860"/>
                  </a:lnTo>
                  <a:lnTo>
                    <a:pt x="1750" y="1875"/>
                  </a:lnTo>
                  <a:lnTo>
                    <a:pt x="1741" y="1887"/>
                  </a:lnTo>
                  <a:lnTo>
                    <a:pt x="1736" y="1900"/>
                  </a:lnTo>
                  <a:lnTo>
                    <a:pt x="1731" y="1917"/>
                  </a:lnTo>
                  <a:lnTo>
                    <a:pt x="1727" y="1932"/>
                  </a:lnTo>
                  <a:lnTo>
                    <a:pt x="1725" y="1945"/>
                  </a:lnTo>
                  <a:lnTo>
                    <a:pt x="1725" y="1957"/>
                  </a:lnTo>
                  <a:lnTo>
                    <a:pt x="1722" y="1970"/>
                  </a:lnTo>
                  <a:lnTo>
                    <a:pt x="1719" y="1983"/>
                  </a:lnTo>
                  <a:lnTo>
                    <a:pt x="1713" y="1996"/>
                  </a:lnTo>
                  <a:lnTo>
                    <a:pt x="1708" y="2009"/>
                  </a:lnTo>
                  <a:lnTo>
                    <a:pt x="1705" y="2024"/>
                  </a:lnTo>
                  <a:lnTo>
                    <a:pt x="1702" y="2040"/>
                  </a:lnTo>
                  <a:lnTo>
                    <a:pt x="1701" y="2057"/>
                  </a:lnTo>
                  <a:lnTo>
                    <a:pt x="1701" y="2075"/>
                  </a:lnTo>
                  <a:lnTo>
                    <a:pt x="1701" y="2094"/>
                  </a:lnTo>
                  <a:lnTo>
                    <a:pt x="1701" y="2112"/>
                  </a:lnTo>
                  <a:lnTo>
                    <a:pt x="1701" y="2125"/>
                  </a:lnTo>
                  <a:lnTo>
                    <a:pt x="1702" y="2139"/>
                  </a:lnTo>
                  <a:lnTo>
                    <a:pt x="1706" y="2156"/>
                  </a:lnTo>
                  <a:lnTo>
                    <a:pt x="1708" y="2163"/>
                  </a:lnTo>
                  <a:lnTo>
                    <a:pt x="1711" y="2171"/>
                  </a:lnTo>
                  <a:lnTo>
                    <a:pt x="1714" y="2177"/>
                  </a:lnTo>
                  <a:lnTo>
                    <a:pt x="1719" y="2183"/>
                  </a:lnTo>
                  <a:lnTo>
                    <a:pt x="1722" y="2187"/>
                  </a:lnTo>
                  <a:lnTo>
                    <a:pt x="1728" y="2188"/>
                  </a:lnTo>
                  <a:lnTo>
                    <a:pt x="1734" y="2190"/>
                  </a:lnTo>
                  <a:lnTo>
                    <a:pt x="1740" y="2190"/>
                  </a:lnTo>
                  <a:lnTo>
                    <a:pt x="1745" y="2190"/>
                  </a:lnTo>
                  <a:lnTo>
                    <a:pt x="1747" y="2190"/>
                  </a:lnTo>
                  <a:lnTo>
                    <a:pt x="1749" y="2190"/>
                  </a:lnTo>
                  <a:lnTo>
                    <a:pt x="1749" y="2193"/>
                  </a:lnTo>
                  <a:lnTo>
                    <a:pt x="1746" y="2196"/>
                  </a:lnTo>
                  <a:lnTo>
                    <a:pt x="1744" y="2202"/>
                  </a:lnTo>
                  <a:lnTo>
                    <a:pt x="1741" y="2209"/>
                  </a:lnTo>
                  <a:lnTo>
                    <a:pt x="1739" y="2218"/>
                  </a:lnTo>
                  <a:lnTo>
                    <a:pt x="1738" y="2227"/>
                  </a:lnTo>
                  <a:lnTo>
                    <a:pt x="1739" y="2237"/>
                  </a:lnTo>
                  <a:lnTo>
                    <a:pt x="1740" y="2246"/>
                  </a:lnTo>
                  <a:lnTo>
                    <a:pt x="1744" y="2253"/>
                  </a:lnTo>
                  <a:lnTo>
                    <a:pt x="1747" y="2259"/>
                  </a:lnTo>
                  <a:lnTo>
                    <a:pt x="1752" y="2264"/>
                  </a:lnTo>
                  <a:lnTo>
                    <a:pt x="1762" y="2272"/>
                  </a:lnTo>
                  <a:lnTo>
                    <a:pt x="1770" y="2279"/>
                  </a:lnTo>
                  <a:lnTo>
                    <a:pt x="1772" y="2283"/>
                  </a:lnTo>
                  <a:lnTo>
                    <a:pt x="1775" y="2288"/>
                  </a:lnTo>
                  <a:lnTo>
                    <a:pt x="1776" y="2291"/>
                  </a:lnTo>
                  <a:lnTo>
                    <a:pt x="1777" y="2295"/>
                  </a:lnTo>
                  <a:lnTo>
                    <a:pt x="1776" y="2298"/>
                  </a:lnTo>
                  <a:lnTo>
                    <a:pt x="1775" y="2302"/>
                  </a:lnTo>
                  <a:lnTo>
                    <a:pt x="1772" y="2305"/>
                  </a:lnTo>
                  <a:lnTo>
                    <a:pt x="1770" y="2309"/>
                  </a:lnTo>
                  <a:lnTo>
                    <a:pt x="1763" y="2317"/>
                  </a:lnTo>
                  <a:lnTo>
                    <a:pt x="1758" y="2327"/>
                  </a:lnTo>
                  <a:lnTo>
                    <a:pt x="1757" y="2332"/>
                  </a:lnTo>
                  <a:lnTo>
                    <a:pt x="1758" y="2335"/>
                  </a:lnTo>
                  <a:lnTo>
                    <a:pt x="1759" y="2340"/>
                  </a:lnTo>
                  <a:lnTo>
                    <a:pt x="1764" y="2343"/>
                  </a:lnTo>
                  <a:lnTo>
                    <a:pt x="1778" y="2351"/>
                  </a:lnTo>
                  <a:lnTo>
                    <a:pt x="1795" y="2359"/>
                  </a:lnTo>
                  <a:lnTo>
                    <a:pt x="1813" y="2366"/>
                  </a:lnTo>
                  <a:lnTo>
                    <a:pt x="1826" y="2373"/>
                  </a:lnTo>
                  <a:lnTo>
                    <a:pt x="1829" y="2377"/>
                  </a:lnTo>
                  <a:lnTo>
                    <a:pt x="1833" y="2379"/>
                  </a:lnTo>
                  <a:lnTo>
                    <a:pt x="1834" y="2383"/>
                  </a:lnTo>
                  <a:lnTo>
                    <a:pt x="1835" y="2385"/>
                  </a:lnTo>
                  <a:lnTo>
                    <a:pt x="1834" y="2391"/>
                  </a:lnTo>
                  <a:lnTo>
                    <a:pt x="1832" y="2396"/>
                  </a:lnTo>
                  <a:lnTo>
                    <a:pt x="1827" y="2402"/>
                  </a:lnTo>
                  <a:lnTo>
                    <a:pt x="1821" y="2409"/>
                  </a:lnTo>
                  <a:lnTo>
                    <a:pt x="1819" y="2412"/>
                  </a:lnTo>
                  <a:lnTo>
                    <a:pt x="1818" y="2417"/>
                  </a:lnTo>
                  <a:lnTo>
                    <a:pt x="1816" y="2423"/>
                  </a:lnTo>
                  <a:lnTo>
                    <a:pt x="1816" y="2429"/>
                  </a:lnTo>
                  <a:lnTo>
                    <a:pt x="1818" y="2435"/>
                  </a:lnTo>
                  <a:lnTo>
                    <a:pt x="1820" y="2441"/>
                  </a:lnTo>
                  <a:lnTo>
                    <a:pt x="1822" y="2446"/>
                  </a:lnTo>
                  <a:lnTo>
                    <a:pt x="1826" y="2450"/>
                  </a:lnTo>
                  <a:lnTo>
                    <a:pt x="1832" y="2458"/>
                  </a:lnTo>
                  <a:lnTo>
                    <a:pt x="1837" y="2464"/>
                  </a:lnTo>
                  <a:lnTo>
                    <a:pt x="1838" y="2466"/>
                  </a:lnTo>
                  <a:lnTo>
                    <a:pt x="1838" y="2469"/>
                  </a:lnTo>
                  <a:lnTo>
                    <a:pt x="1838" y="2472"/>
                  </a:lnTo>
                  <a:lnTo>
                    <a:pt x="1837" y="2475"/>
                  </a:lnTo>
                  <a:lnTo>
                    <a:pt x="1833" y="2481"/>
                  </a:lnTo>
                  <a:lnTo>
                    <a:pt x="1828" y="2489"/>
                  </a:lnTo>
                  <a:lnTo>
                    <a:pt x="1826" y="2492"/>
                  </a:lnTo>
                  <a:lnTo>
                    <a:pt x="1823" y="2496"/>
                  </a:lnTo>
                  <a:lnTo>
                    <a:pt x="1822" y="2500"/>
                  </a:lnTo>
                  <a:lnTo>
                    <a:pt x="1822" y="2504"/>
                  </a:lnTo>
                  <a:lnTo>
                    <a:pt x="1822" y="2508"/>
                  </a:lnTo>
                  <a:lnTo>
                    <a:pt x="1825" y="2511"/>
                  </a:lnTo>
                  <a:lnTo>
                    <a:pt x="1828" y="2513"/>
                  </a:lnTo>
                  <a:lnTo>
                    <a:pt x="1833" y="2516"/>
                  </a:lnTo>
                  <a:lnTo>
                    <a:pt x="1847" y="2518"/>
                  </a:lnTo>
                  <a:lnTo>
                    <a:pt x="1860" y="2523"/>
                  </a:lnTo>
                  <a:lnTo>
                    <a:pt x="1867" y="2525"/>
                  </a:lnTo>
                  <a:lnTo>
                    <a:pt x="1873" y="2529"/>
                  </a:lnTo>
                  <a:lnTo>
                    <a:pt x="1878" y="2534"/>
                  </a:lnTo>
                  <a:lnTo>
                    <a:pt x="1883" y="2541"/>
                  </a:lnTo>
                  <a:lnTo>
                    <a:pt x="1888" y="2555"/>
                  </a:lnTo>
                  <a:lnTo>
                    <a:pt x="1890" y="2568"/>
                  </a:lnTo>
                  <a:lnTo>
                    <a:pt x="1892" y="2575"/>
                  </a:lnTo>
                  <a:lnTo>
                    <a:pt x="1895" y="2582"/>
                  </a:lnTo>
                  <a:lnTo>
                    <a:pt x="1898" y="2588"/>
                  </a:lnTo>
                  <a:lnTo>
                    <a:pt x="1903" y="2594"/>
                  </a:lnTo>
                  <a:lnTo>
                    <a:pt x="1917" y="2607"/>
                  </a:lnTo>
                  <a:lnTo>
                    <a:pt x="1932" y="2618"/>
                  </a:lnTo>
                  <a:lnTo>
                    <a:pt x="1946" y="2630"/>
                  </a:lnTo>
                  <a:lnTo>
                    <a:pt x="1958" y="2642"/>
                  </a:lnTo>
                  <a:lnTo>
                    <a:pt x="1963" y="2648"/>
                  </a:lnTo>
                  <a:lnTo>
                    <a:pt x="1967" y="2654"/>
                  </a:lnTo>
                  <a:lnTo>
                    <a:pt x="1970" y="2660"/>
                  </a:lnTo>
                  <a:lnTo>
                    <a:pt x="1972" y="2667"/>
                  </a:lnTo>
                  <a:lnTo>
                    <a:pt x="1974" y="2680"/>
                  </a:lnTo>
                  <a:lnTo>
                    <a:pt x="1974" y="2694"/>
                  </a:lnTo>
                  <a:lnTo>
                    <a:pt x="1973" y="2711"/>
                  </a:lnTo>
                  <a:lnTo>
                    <a:pt x="1973" y="2727"/>
                  </a:lnTo>
                  <a:lnTo>
                    <a:pt x="1971" y="2742"/>
                  </a:lnTo>
                  <a:lnTo>
                    <a:pt x="1968" y="2754"/>
                  </a:lnTo>
                  <a:lnTo>
                    <a:pt x="1964" y="2763"/>
                  </a:lnTo>
                  <a:lnTo>
                    <a:pt x="1957" y="2775"/>
                  </a:lnTo>
                  <a:lnTo>
                    <a:pt x="1949" y="2787"/>
                  </a:lnTo>
                  <a:lnTo>
                    <a:pt x="1942" y="2795"/>
                  </a:lnTo>
                  <a:lnTo>
                    <a:pt x="1938" y="2801"/>
                  </a:lnTo>
                  <a:lnTo>
                    <a:pt x="1934" y="2802"/>
                  </a:lnTo>
                  <a:lnTo>
                    <a:pt x="1930" y="2802"/>
                  </a:lnTo>
                  <a:lnTo>
                    <a:pt x="1926" y="2800"/>
                  </a:lnTo>
                  <a:lnTo>
                    <a:pt x="1922" y="2799"/>
                  </a:lnTo>
                  <a:lnTo>
                    <a:pt x="1919" y="2800"/>
                  </a:lnTo>
                  <a:lnTo>
                    <a:pt x="1914" y="2801"/>
                  </a:lnTo>
                  <a:lnTo>
                    <a:pt x="1910" y="2802"/>
                  </a:lnTo>
                  <a:lnTo>
                    <a:pt x="1902" y="2808"/>
                  </a:lnTo>
                  <a:lnTo>
                    <a:pt x="1892" y="2815"/>
                  </a:lnTo>
                  <a:lnTo>
                    <a:pt x="1876" y="2826"/>
                  </a:lnTo>
                  <a:lnTo>
                    <a:pt x="1864" y="2833"/>
                  </a:lnTo>
                  <a:lnTo>
                    <a:pt x="1863" y="2836"/>
                  </a:lnTo>
                  <a:lnTo>
                    <a:pt x="1860" y="2837"/>
                  </a:lnTo>
                  <a:lnTo>
                    <a:pt x="1858" y="2837"/>
                  </a:lnTo>
                  <a:lnTo>
                    <a:pt x="1854" y="2838"/>
                  </a:lnTo>
                  <a:lnTo>
                    <a:pt x="1852" y="2837"/>
                  </a:lnTo>
                  <a:lnTo>
                    <a:pt x="1850" y="2836"/>
                  </a:lnTo>
                  <a:lnTo>
                    <a:pt x="1847" y="2834"/>
                  </a:lnTo>
                  <a:lnTo>
                    <a:pt x="1845" y="2831"/>
                  </a:lnTo>
                  <a:lnTo>
                    <a:pt x="1842" y="2827"/>
                  </a:lnTo>
                  <a:lnTo>
                    <a:pt x="1839" y="2825"/>
                  </a:lnTo>
                  <a:lnTo>
                    <a:pt x="1837" y="2825"/>
                  </a:lnTo>
                  <a:lnTo>
                    <a:pt x="1832" y="2826"/>
                  </a:lnTo>
                  <a:lnTo>
                    <a:pt x="1827" y="2826"/>
                  </a:lnTo>
                  <a:lnTo>
                    <a:pt x="1823" y="2824"/>
                  </a:lnTo>
                  <a:lnTo>
                    <a:pt x="1822" y="2819"/>
                  </a:lnTo>
                  <a:lnTo>
                    <a:pt x="1820" y="2809"/>
                  </a:lnTo>
                  <a:lnTo>
                    <a:pt x="1819" y="2799"/>
                  </a:lnTo>
                  <a:lnTo>
                    <a:pt x="1815" y="2792"/>
                  </a:lnTo>
                  <a:lnTo>
                    <a:pt x="1812" y="2788"/>
                  </a:lnTo>
                  <a:lnTo>
                    <a:pt x="1808" y="2784"/>
                  </a:lnTo>
                  <a:lnTo>
                    <a:pt x="1806" y="2784"/>
                  </a:lnTo>
                  <a:lnTo>
                    <a:pt x="1803" y="2784"/>
                  </a:lnTo>
                  <a:lnTo>
                    <a:pt x="1801" y="2784"/>
                  </a:lnTo>
                  <a:lnTo>
                    <a:pt x="1799" y="2786"/>
                  </a:lnTo>
                  <a:lnTo>
                    <a:pt x="1793" y="2790"/>
                  </a:lnTo>
                  <a:lnTo>
                    <a:pt x="1788" y="2796"/>
                  </a:lnTo>
                  <a:lnTo>
                    <a:pt x="1782" y="2801"/>
                  </a:lnTo>
                  <a:lnTo>
                    <a:pt x="1776" y="2805"/>
                  </a:lnTo>
                  <a:lnTo>
                    <a:pt x="1769" y="2807"/>
                  </a:lnTo>
                  <a:lnTo>
                    <a:pt x="1759" y="2809"/>
                  </a:lnTo>
                  <a:lnTo>
                    <a:pt x="1747" y="2809"/>
                  </a:lnTo>
                  <a:lnTo>
                    <a:pt x="1737" y="2811"/>
                  </a:lnTo>
                  <a:lnTo>
                    <a:pt x="1725" y="2813"/>
                  </a:lnTo>
                  <a:lnTo>
                    <a:pt x="1711" y="2817"/>
                  </a:lnTo>
                  <a:lnTo>
                    <a:pt x="1703" y="2818"/>
                  </a:lnTo>
                  <a:lnTo>
                    <a:pt x="1697" y="2819"/>
                  </a:lnTo>
                  <a:lnTo>
                    <a:pt x="1692" y="2818"/>
                  </a:lnTo>
                  <a:lnTo>
                    <a:pt x="1687" y="2817"/>
                  </a:lnTo>
                  <a:lnTo>
                    <a:pt x="1678" y="2813"/>
                  </a:lnTo>
                  <a:lnTo>
                    <a:pt x="1670" y="2808"/>
                  </a:lnTo>
                  <a:lnTo>
                    <a:pt x="1667" y="2805"/>
                  </a:lnTo>
                  <a:lnTo>
                    <a:pt x="1661" y="2802"/>
                  </a:lnTo>
                  <a:lnTo>
                    <a:pt x="1655" y="2801"/>
                  </a:lnTo>
                  <a:lnTo>
                    <a:pt x="1649" y="2800"/>
                  </a:lnTo>
                  <a:lnTo>
                    <a:pt x="1636" y="2799"/>
                  </a:lnTo>
                  <a:lnTo>
                    <a:pt x="1625" y="2800"/>
                  </a:lnTo>
                  <a:lnTo>
                    <a:pt x="1614" y="2801"/>
                  </a:lnTo>
                  <a:lnTo>
                    <a:pt x="1601" y="2801"/>
                  </a:lnTo>
                  <a:lnTo>
                    <a:pt x="1586" y="2800"/>
                  </a:lnTo>
                  <a:lnTo>
                    <a:pt x="1571" y="2796"/>
                  </a:lnTo>
                  <a:lnTo>
                    <a:pt x="1556" y="2793"/>
                  </a:lnTo>
                  <a:lnTo>
                    <a:pt x="1541" y="2790"/>
                  </a:lnTo>
                  <a:lnTo>
                    <a:pt x="1526" y="2790"/>
                  </a:lnTo>
                  <a:lnTo>
                    <a:pt x="1519" y="2790"/>
                  </a:lnTo>
                  <a:lnTo>
                    <a:pt x="1513" y="2788"/>
                  </a:lnTo>
                  <a:lnTo>
                    <a:pt x="1504" y="2786"/>
                  </a:lnTo>
                  <a:lnTo>
                    <a:pt x="1498" y="2784"/>
                  </a:lnTo>
                  <a:lnTo>
                    <a:pt x="1492" y="2783"/>
                  </a:lnTo>
                  <a:lnTo>
                    <a:pt x="1486" y="2784"/>
                  </a:lnTo>
                  <a:lnTo>
                    <a:pt x="1480" y="2786"/>
                  </a:lnTo>
                  <a:lnTo>
                    <a:pt x="1470" y="2788"/>
                  </a:lnTo>
                  <a:lnTo>
                    <a:pt x="1462" y="2790"/>
                  </a:lnTo>
                  <a:lnTo>
                    <a:pt x="1454" y="2790"/>
                  </a:lnTo>
                  <a:lnTo>
                    <a:pt x="1444" y="2790"/>
                  </a:lnTo>
                  <a:lnTo>
                    <a:pt x="1438" y="2790"/>
                  </a:lnTo>
                  <a:lnTo>
                    <a:pt x="1434" y="2792"/>
                  </a:lnTo>
                  <a:lnTo>
                    <a:pt x="1428" y="2794"/>
                  </a:lnTo>
                  <a:lnTo>
                    <a:pt x="1423" y="2798"/>
                  </a:lnTo>
                  <a:lnTo>
                    <a:pt x="1415" y="2803"/>
                  </a:lnTo>
                  <a:lnTo>
                    <a:pt x="1409" y="2811"/>
                  </a:lnTo>
                  <a:lnTo>
                    <a:pt x="1407" y="2814"/>
                  </a:lnTo>
                  <a:lnTo>
                    <a:pt x="1405" y="2817"/>
                  </a:lnTo>
                  <a:lnTo>
                    <a:pt x="1405" y="2820"/>
                  </a:lnTo>
                  <a:lnTo>
                    <a:pt x="1405" y="2824"/>
                  </a:lnTo>
                  <a:lnTo>
                    <a:pt x="1406" y="2827"/>
                  </a:lnTo>
                  <a:lnTo>
                    <a:pt x="1407" y="2831"/>
                  </a:lnTo>
                  <a:lnTo>
                    <a:pt x="1411" y="2833"/>
                  </a:lnTo>
                  <a:lnTo>
                    <a:pt x="1416" y="2834"/>
                  </a:lnTo>
                  <a:lnTo>
                    <a:pt x="1430" y="2838"/>
                  </a:lnTo>
                  <a:lnTo>
                    <a:pt x="1449" y="2840"/>
                  </a:lnTo>
                  <a:lnTo>
                    <a:pt x="1468" y="2843"/>
                  </a:lnTo>
                  <a:lnTo>
                    <a:pt x="1483" y="2845"/>
                  </a:lnTo>
                  <a:lnTo>
                    <a:pt x="1491" y="2846"/>
                  </a:lnTo>
                  <a:lnTo>
                    <a:pt x="1497" y="2849"/>
                  </a:lnTo>
                  <a:lnTo>
                    <a:pt x="1503" y="2852"/>
                  </a:lnTo>
                  <a:lnTo>
                    <a:pt x="1508" y="2856"/>
                  </a:lnTo>
                  <a:lnTo>
                    <a:pt x="1513" y="2861"/>
                  </a:lnTo>
                  <a:lnTo>
                    <a:pt x="1517" y="2864"/>
                  </a:lnTo>
                  <a:lnTo>
                    <a:pt x="1519" y="2869"/>
                  </a:lnTo>
                  <a:lnTo>
                    <a:pt x="1520" y="2874"/>
                  </a:lnTo>
                  <a:lnTo>
                    <a:pt x="1522" y="2884"/>
                  </a:lnTo>
                  <a:lnTo>
                    <a:pt x="1522" y="2901"/>
                  </a:lnTo>
                  <a:lnTo>
                    <a:pt x="1520" y="2919"/>
                  </a:lnTo>
                  <a:lnTo>
                    <a:pt x="1520" y="2935"/>
                  </a:lnTo>
                  <a:lnTo>
                    <a:pt x="1520" y="2943"/>
                  </a:lnTo>
                  <a:lnTo>
                    <a:pt x="1522" y="2947"/>
                  </a:lnTo>
                  <a:lnTo>
                    <a:pt x="1524" y="2950"/>
                  </a:lnTo>
                  <a:lnTo>
                    <a:pt x="1526" y="2951"/>
                  </a:lnTo>
                  <a:lnTo>
                    <a:pt x="1532" y="2952"/>
                  </a:lnTo>
                  <a:lnTo>
                    <a:pt x="1538" y="2950"/>
                  </a:lnTo>
                  <a:lnTo>
                    <a:pt x="1550" y="2946"/>
                  </a:lnTo>
                  <a:lnTo>
                    <a:pt x="1563" y="2943"/>
                  </a:lnTo>
                  <a:lnTo>
                    <a:pt x="1569" y="2943"/>
                  </a:lnTo>
                  <a:lnTo>
                    <a:pt x="1574" y="2944"/>
                  </a:lnTo>
                  <a:lnTo>
                    <a:pt x="1577" y="2946"/>
                  </a:lnTo>
                  <a:lnTo>
                    <a:pt x="1580" y="2948"/>
                  </a:lnTo>
                  <a:lnTo>
                    <a:pt x="1583" y="2951"/>
                  </a:lnTo>
                  <a:lnTo>
                    <a:pt x="1588" y="2954"/>
                  </a:lnTo>
                  <a:lnTo>
                    <a:pt x="1595" y="2956"/>
                  </a:lnTo>
                  <a:lnTo>
                    <a:pt x="1604" y="2957"/>
                  </a:lnTo>
                  <a:lnTo>
                    <a:pt x="1613" y="2956"/>
                  </a:lnTo>
                  <a:lnTo>
                    <a:pt x="1623" y="2956"/>
                  </a:lnTo>
                  <a:lnTo>
                    <a:pt x="1631" y="2958"/>
                  </a:lnTo>
                  <a:lnTo>
                    <a:pt x="1637" y="2960"/>
                  </a:lnTo>
                  <a:lnTo>
                    <a:pt x="1646" y="2969"/>
                  </a:lnTo>
                  <a:lnTo>
                    <a:pt x="1655" y="2975"/>
                  </a:lnTo>
                  <a:lnTo>
                    <a:pt x="1659" y="2978"/>
                  </a:lnTo>
                  <a:lnTo>
                    <a:pt x="1661" y="2981"/>
                  </a:lnTo>
                  <a:lnTo>
                    <a:pt x="1661" y="2985"/>
                  </a:lnTo>
                  <a:lnTo>
                    <a:pt x="1661" y="2991"/>
                  </a:lnTo>
                  <a:lnTo>
                    <a:pt x="1659" y="3001"/>
                  </a:lnTo>
                  <a:lnTo>
                    <a:pt x="1661" y="3011"/>
                  </a:lnTo>
                  <a:lnTo>
                    <a:pt x="1665" y="3030"/>
                  </a:lnTo>
                  <a:lnTo>
                    <a:pt x="1671" y="3046"/>
                  </a:lnTo>
                  <a:lnTo>
                    <a:pt x="1673" y="3055"/>
                  </a:lnTo>
                  <a:lnTo>
                    <a:pt x="1671" y="3063"/>
                  </a:lnTo>
                  <a:lnTo>
                    <a:pt x="1669" y="3065"/>
                  </a:lnTo>
                  <a:lnTo>
                    <a:pt x="1667" y="3067"/>
                  </a:lnTo>
                  <a:lnTo>
                    <a:pt x="1664" y="3067"/>
                  </a:lnTo>
                  <a:lnTo>
                    <a:pt x="1659" y="3067"/>
                  </a:lnTo>
                  <a:lnTo>
                    <a:pt x="1652" y="3067"/>
                  </a:lnTo>
                  <a:lnTo>
                    <a:pt x="1648" y="3069"/>
                  </a:lnTo>
                  <a:lnTo>
                    <a:pt x="1644" y="3072"/>
                  </a:lnTo>
                  <a:lnTo>
                    <a:pt x="1640" y="3077"/>
                  </a:lnTo>
                  <a:lnTo>
                    <a:pt x="1634" y="3083"/>
                  </a:lnTo>
                  <a:lnTo>
                    <a:pt x="1627" y="3089"/>
                  </a:lnTo>
                  <a:lnTo>
                    <a:pt x="1619" y="3096"/>
                  </a:lnTo>
                  <a:lnTo>
                    <a:pt x="1612" y="3101"/>
                  </a:lnTo>
                  <a:lnTo>
                    <a:pt x="1608" y="3102"/>
                  </a:lnTo>
                  <a:lnTo>
                    <a:pt x="1605" y="3101"/>
                  </a:lnTo>
                  <a:lnTo>
                    <a:pt x="1600" y="3098"/>
                  </a:lnTo>
                  <a:lnTo>
                    <a:pt x="1595" y="3096"/>
                  </a:lnTo>
                  <a:lnTo>
                    <a:pt x="1586" y="3088"/>
                  </a:lnTo>
                  <a:lnTo>
                    <a:pt x="1577" y="3079"/>
                  </a:lnTo>
                  <a:lnTo>
                    <a:pt x="1573" y="3077"/>
                  </a:lnTo>
                  <a:lnTo>
                    <a:pt x="1569" y="3074"/>
                  </a:lnTo>
                  <a:lnTo>
                    <a:pt x="1566" y="3074"/>
                  </a:lnTo>
                  <a:lnTo>
                    <a:pt x="1562" y="3074"/>
                  </a:lnTo>
                  <a:lnTo>
                    <a:pt x="1555" y="3077"/>
                  </a:lnTo>
                  <a:lnTo>
                    <a:pt x="1549" y="3082"/>
                  </a:lnTo>
                  <a:lnTo>
                    <a:pt x="1543" y="3086"/>
                  </a:lnTo>
                  <a:lnTo>
                    <a:pt x="1538" y="3089"/>
                  </a:lnTo>
                  <a:lnTo>
                    <a:pt x="1533" y="3088"/>
                  </a:lnTo>
                  <a:lnTo>
                    <a:pt x="1526" y="3085"/>
                  </a:lnTo>
                  <a:lnTo>
                    <a:pt x="1518" y="3083"/>
                  </a:lnTo>
                  <a:lnTo>
                    <a:pt x="1508" y="3083"/>
                  </a:lnTo>
                  <a:lnTo>
                    <a:pt x="1499" y="3083"/>
                  </a:lnTo>
                  <a:lnTo>
                    <a:pt x="1491" y="3082"/>
                  </a:lnTo>
                  <a:lnTo>
                    <a:pt x="1485" y="3080"/>
                  </a:lnTo>
                  <a:lnTo>
                    <a:pt x="1478" y="3080"/>
                  </a:lnTo>
                  <a:lnTo>
                    <a:pt x="1474" y="3080"/>
                  </a:lnTo>
                  <a:lnTo>
                    <a:pt x="1472" y="3082"/>
                  </a:lnTo>
                  <a:lnTo>
                    <a:pt x="1468" y="3084"/>
                  </a:lnTo>
                  <a:lnTo>
                    <a:pt x="1464" y="3086"/>
                  </a:lnTo>
                  <a:lnTo>
                    <a:pt x="1459" y="3095"/>
                  </a:lnTo>
                  <a:lnTo>
                    <a:pt x="1453" y="3105"/>
                  </a:lnTo>
                  <a:lnTo>
                    <a:pt x="1450" y="3111"/>
                  </a:lnTo>
                  <a:lnTo>
                    <a:pt x="1448" y="3118"/>
                  </a:lnTo>
                  <a:lnTo>
                    <a:pt x="1447" y="3124"/>
                  </a:lnTo>
                  <a:lnTo>
                    <a:pt x="1447" y="3132"/>
                  </a:lnTo>
                  <a:lnTo>
                    <a:pt x="1447" y="3137"/>
                  </a:lnTo>
                  <a:lnTo>
                    <a:pt x="1445" y="3143"/>
                  </a:lnTo>
                  <a:lnTo>
                    <a:pt x="1444" y="3147"/>
                  </a:lnTo>
                  <a:lnTo>
                    <a:pt x="1443" y="3151"/>
                  </a:lnTo>
                  <a:lnTo>
                    <a:pt x="1440" y="3155"/>
                  </a:lnTo>
                  <a:lnTo>
                    <a:pt x="1435" y="3159"/>
                  </a:lnTo>
                  <a:lnTo>
                    <a:pt x="1429" y="3165"/>
                  </a:lnTo>
                  <a:lnTo>
                    <a:pt x="1424" y="3173"/>
                  </a:lnTo>
                  <a:lnTo>
                    <a:pt x="1422" y="3179"/>
                  </a:lnTo>
                  <a:lnTo>
                    <a:pt x="1419" y="3186"/>
                  </a:lnTo>
                  <a:lnTo>
                    <a:pt x="1419" y="3192"/>
                  </a:lnTo>
                  <a:lnTo>
                    <a:pt x="1419" y="3200"/>
                  </a:lnTo>
                  <a:lnTo>
                    <a:pt x="1420" y="3208"/>
                  </a:lnTo>
                  <a:lnTo>
                    <a:pt x="1423" y="3214"/>
                  </a:lnTo>
                  <a:lnTo>
                    <a:pt x="1426" y="3218"/>
                  </a:lnTo>
                  <a:lnTo>
                    <a:pt x="1430" y="3223"/>
                  </a:lnTo>
                  <a:lnTo>
                    <a:pt x="1438" y="3229"/>
                  </a:lnTo>
                  <a:lnTo>
                    <a:pt x="1445" y="3235"/>
                  </a:lnTo>
                  <a:lnTo>
                    <a:pt x="1448" y="3238"/>
                  </a:lnTo>
                  <a:lnTo>
                    <a:pt x="1450" y="3243"/>
                  </a:lnTo>
                  <a:lnTo>
                    <a:pt x="1451" y="3249"/>
                  </a:lnTo>
                  <a:lnTo>
                    <a:pt x="1453" y="3256"/>
                  </a:lnTo>
                  <a:lnTo>
                    <a:pt x="1454" y="3273"/>
                  </a:lnTo>
                  <a:lnTo>
                    <a:pt x="1455" y="3291"/>
                  </a:lnTo>
                  <a:lnTo>
                    <a:pt x="1454" y="3313"/>
                  </a:lnTo>
                  <a:lnTo>
                    <a:pt x="1453" y="3343"/>
                  </a:lnTo>
                  <a:lnTo>
                    <a:pt x="1453" y="3359"/>
                  </a:lnTo>
                  <a:lnTo>
                    <a:pt x="1454" y="3374"/>
                  </a:lnTo>
                  <a:lnTo>
                    <a:pt x="1454" y="3387"/>
                  </a:lnTo>
                  <a:lnTo>
                    <a:pt x="1456" y="3398"/>
                  </a:lnTo>
                  <a:lnTo>
                    <a:pt x="1457" y="3407"/>
                  </a:lnTo>
                  <a:lnTo>
                    <a:pt x="1457" y="3416"/>
                  </a:lnTo>
                  <a:lnTo>
                    <a:pt x="1457" y="3423"/>
                  </a:lnTo>
                  <a:lnTo>
                    <a:pt x="1455" y="3430"/>
                  </a:lnTo>
                  <a:lnTo>
                    <a:pt x="1453" y="3436"/>
                  </a:lnTo>
                  <a:lnTo>
                    <a:pt x="1449" y="3442"/>
                  </a:lnTo>
                  <a:lnTo>
                    <a:pt x="1445" y="3447"/>
                  </a:lnTo>
                  <a:lnTo>
                    <a:pt x="1442" y="3450"/>
                  </a:lnTo>
                  <a:lnTo>
                    <a:pt x="1438" y="3452"/>
                  </a:lnTo>
                  <a:lnTo>
                    <a:pt x="1432" y="3455"/>
                  </a:lnTo>
                  <a:lnTo>
                    <a:pt x="1425" y="3457"/>
                  </a:lnTo>
                  <a:lnTo>
                    <a:pt x="1416" y="3460"/>
                  </a:lnTo>
                  <a:lnTo>
                    <a:pt x="1397" y="3462"/>
                  </a:lnTo>
                  <a:lnTo>
                    <a:pt x="1375" y="3463"/>
                  </a:lnTo>
                  <a:lnTo>
                    <a:pt x="1366" y="3462"/>
                  </a:lnTo>
                  <a:lnTo>
                    <a:pt x="1359" y="3461"/>
                  </a:lnTo>
                  <a:lnTo>
                    <a:pt x="1352" y="3460"/>
                  </a:lnTo>
                  <a:lnTo>
                    <a:pt x="1347" y="3457"/>
                  </a:lnTo>
                  <a:lnTo>
                    <a:pt x="1343" y="3455"/>
                  </a:lnTo>
                  <a:lnTo>
                    <a:pt x="1341" y="3450"/>
                  </a:lnTo>
                  <a:lnTo>
                    <a:pt x="1337" y="3445"/>
                  </a:lnTo>
                  <a:lnTo>
                    <a:pt x="1335" y="3441"/>
                  </a:lnTo>
                  <a:lnTo>
                    <a:pt x="1328" y="3427"/>
                  </a:lnTo>
                  <a:lnTo>
                    <a:pt x="1319" y="3416"/>
                  </a:lnTo>
                  <a:lnTo>
                    <a:pt x="1310" y="3404"/>
                  </a:lnTo>
                  <a:lnTo>
                    <a:pt x="1298" y="3391"/>
                  </a:lnTo>
                  <a:lnTo>
                    <a:pt x="1284" y="3376"/>
                  </a:lnTo>
                  <a:lnTo>
                    <a:pt x="1267" y="3361"/>
                  </a:lnTo>
                  <a:lnTo>
                    <a:pt x="1252" y="3348"/>
                  </a:lnTo>
                  <a:lnTo>
                    <a:pt x="1240" y="3341"/>
                  </a:lnTo>
                  <a:lnTo>
                    <a:pt x="1229" y="3336"/>
                  </a:lnTo>
                  <a:lnTo>
                    <a:pt x="1216" y="3331"/>
                  </a:lnTo>
                  <a:lnTo>
                    <a:pt x="1203" y="3326"/>
                  </a:lnTo>
                  <a:lnTo>
                    <a:pt x="1192" y="3322"/>
                  </a:lnTo>
                  <a:lnTo>
                    <a:pt x="1184" y="3316"/>
                  </a:lnTo>
                  <a:lnTo>
                    <a:pt x="1174" y="3307"/>
                  </a:lnTo>
                  <a:lnTo>
                    <a:pt x="1164" y="3299"/>
                  </a:lnTo>
                  <a:lnTo>
                    <a:pt x="1151" y="3290"/>
                  </a:lnTo>
                  <a:lnTo>
                    <a:pt x="1138" y="3282"/>
                  </a:lnTo>
                  <a:lnTo>
                    <a:pt x="1124" y="3274"/>
                  </a:lnTo>
                  <a:lnTo>
                    <a:pt x="1114" y="3268"/>
                  </a:lnTo>
                  <a:lnTo>
                    <a:pt x="1105" y="3263"/>
                  </a:lnTo>
                  <a:lnTo>
                    <a:pt x="1098" y="3259"/>
                  </a:lnTo>
                  <a:lnTo>
                    <a:pt x="1091" y="3254"/>
                  </a:lnTo>
                  <a:lnTo>
                    <a:pt x="1086" y="3248"/>
                  </a:lnTo>
                  <a:lnTo>
                    <a:pt x="1082" y="3243"/>
                  </a:lnTo>
                  <a:lnTo>
                    <a:pt x="1072" y="3233"/>
                  </a:lnTo>
                  <a:lnTo>
                    <a:pt x="1065" y="3224"/>
                  </a:lnTo>
                  <a:lnTo>
                    <a:pt x="1058" y="3218"/>
                  </a:lnTo>
                  <a:lnTo>
                    <a:pt x="1052" y="3214"/>
                  </a:lnTo>
                  <a:lnTo>
                    <a:pt x="1046" y="3210"/>
                  </a:lnTo>
                  <a:lnTo>
                    <a:pt x="1040" y="3210"/>
                  </a:lnTo>
                  <a:lnTo>
                    <a:pt x="1032" y="3211"/>
                  </a:lnTo>
                  <a:lnTo>
                    <a:pt x="1021" y="3214"/>
                  </a:lnTo>
                  <a:lnTo>
                    <a:pt x="1016" y="3215"/>
                  </a:lnTo>
                  <a:lnTo>
                    <a:pt x="1010" y="3215"/>
                  </a:lnTo>
                  <a:lnTo>
                    <a:pt x="1004" y="3214"/>
                  </a:lnTo>
                  <a:lnTo>
                    <a:pt x="998" y="3210"/>
                  </a:lnTo>
                  <a:lnTo>
                    <a:pt x="994" y="3208"/>
                  </a:lnTo>
                  <a:lnTo>
                    <a:pt x="989" y="3206"/>
                  </a:lnTo>
                  <a:lnTo>
                    <a:pt x="985" y="3205"/>
                  </a:lnTo>
                  <a:lnTo>
                    <a:pt x="982" y="3206"/>
                  </a:lnTo>
                  <a:lnTo>
                    <a:pt x="972" y="3211"/>
                  </a:lnTo>
                  <a:lnTo>
                    <a:pt x="959" y="3219"/>
                  </a:lnTo>
                  <a:lnTo>
                    <a:pt x="952" y="3223"/>
                  </a:lnTo>
                  <a:lnTo>
                    <a:pt x="945" y="3224"/>
                  </a:lnTo>
                  <a:lnTo>
                    <a:pt x="938" y="3224"/>
                  </a:lnTo>
                  <a:lnTo>
                    <a:pt x="931" y="3224"/>
                  </a:lnTo>
                  <a:lnTo>
                    <a:pt x="918" y="3223"/>
                  </a:lnTo>
                  <a:lnTo>
                    <a:pt x="903" y="3223"/>
                  </a:lnTo>
                  <a:lnTo>
                    <a:pt x="897" y="3225"/>
                  </a:lnTo>
                  <a:lnTo>
                    <a:pt x="893" y="3228"/>
                  </a:lnTo>
                  <a:lnTo>
                    <a:pt x="889" y="3231"/>
                  </a:lnTo>
                  <a:lnTo>
                    <a:pt x="887" y="3235"/>
                  </a:lnTo>
                  <a:lnTo>
                    <a:pt x="884" y="3244"/>
                  </a:lnTo>
                  <a:lnTo>
                    <a:pt x="881" y="3254"/>
                  </a:lnTo>
                  <a:lnTo>
                    <a:pt x="878" y="3258"/>
                  </a:lnTo>
                  <a:lnTo>
                    <a:pt x="876" y="3259"/>
                  </a:lnTo>
                  <a:lnTo>
                    <a:pt x="874" y="3259"/>
                  </a:lnTo>
                  <a:lnTo>
                    <a:pt x="870" y="3258"/>
                  </a:lnTo>
                  <a:lnTo>
                    <a:pt x="863" y="3252"/>
                  </a:lnTo>
                  <a:lnTo>
                    <a:pt x="856" y="3247"/>
                  </a:lnTo>
                  <a:lnTo>
                    <a:pt x="846" y="3241"/>
                  </a:lnTo>
                  <a:lnTo>
                    <a:pt x="836" y="3233"/>
                  </a:lnTo>
                  <a:lnTo>
                    <a:pt x="826" y="3224"/>
                  </a:lnTo>
                  <a:lnTo>
                    <a:pt x="818" y="3217"/>
                  </a:lnTo>
                  <a:lnTo>
                    <a:pt x="812" y="3209"/>
                  </a:lnTo>
                  <a:lnTo>
                    <a:pt x="805" y="3199"/>
                  </a:lnTo>
                  <a:lnTo>
                    <a:pt x="796" y="3190"/>
                  </a:lnTo>
                  <a:lnTo>
                    <a:pt x="788" y="3180"/>
                  </a:lnTo>
                  <a:lnTo>
                    <a:pt x="781" y="3172"/>
                  </a:lnTo>
                  <a:lnTo>
                    <a:pt x="774" y="3162"/>
                  </a:lnTo>
                  <a:lnTo>
                    <a:pt x="769" y="3154"/>
                  </a:lnTo>
                  <a:lnTo>
                    <a:pt x="765" y="3147"/>
                  </a:lnTo>
                  <a:lnTo>
                    <a:pt x="764" y="3143"/>
                  </a:lnTo>
                  <a:lnTo>
                    <a:pt x="761" y="3142"/>
                  </a:lnTo>
                  <a:lnTo>
                    <a:pt x="756" y="3140"/>
                  </a:lnTo>
                  <a:lnTo>
                    <a:pt x="750" y="3140"/>
                  </a:lnTo>
                  <a:lnTo>
                    <a:pt x="743" y="3140"/>
                  </a:lnTo>
                  <a:lnTo>
                    <a:pt x="736" y="3140"/>
                  </a:lnTo>
                  <a:lnTo>
                    <a:pt x="729" y="3142"/>
                  </a:lnTo>
                  <a:lnTo>
                    <a:pt x="722" y="3143"/>
                  </a:lnTo>
                  <a:lnTo>
                    <a:pt x="714" y="3146"/>
                  </a:lnTo>
                  <a:lnTo>
                    <a:pt x="706" y="3146"/>
                  </a:lnTo>
                  <a:lnTo>
                    <a:pt x="699" y="3146"/>
                  </a:lnTo>
                  <a:lnTo>
                    <a:pt x="693" y="3145"/>
                  </a:lnTo>
                  <a:lnTo>
                    <a:pt x="686" y="3142"/>
                  </a:lnTo>
                  <a:lnTo>
                    <a:pt x="680" y="3137"/>
                  </a:lnTo>
                  <a:lnTo>
                    <a:pt x="678" y="3135"/>
                  </a:lnTo>
                  <a:lnTo>
                    <a:pt x="676" y="3132"/>
                  </a:lnTo>
                  <a:lnTo>
                    <a:pt x="675" y="3128"/>
                  </a:lnTo>
                  <a:lnTo>
                    <a:pt x="676" y="3123"/>
                  </a:lnTo>
                  <a:lnTo>
                    <a:pt x="680" y="3104"/>
                  </a:lnTo>
                  <a:lnTo>
                    <a:pt x="682" y="3089"/>
                  </a:lnTo>
                  <a:lnTo>
                    <a:pt x="681" y="3086"/>
                  </a:lnTo>
                  <a:lnTo>
                    <a:pt x="679" y="3085"/>
                  </a:lnTo>
                  <a:lnTo>
                    <a:pt x="676" y="3084"/>
                  </a:lnTo>
                  <a:lnTo>
                    <a:pt x="672" y="3084"/>
                  </a:lnTo>
                  <a:lnTo>
                    <a:pt x="662" y="3085"/>
                  </a:lnTo>
                  <a:lnTo>
                    <a:pt x="654" y="3089"/>
                  </a:lnTo>
                  <a:lnTo>
                    <a:pt x="647" y="3095"/>
                  </a:lnTo>
                  <a:lnTo>
                    <a:pt x="639" y="3101"/>
                  </a:lnTo>
                  <a:lnTo>
                    <a:pt x="634" y="3109"/>
                  </a:lnTo>
                  <a:lnTo>
                    <a:pt x="629" y="3118"/>
                  </a:lnTo>
                  <a:lnTo>
                    <a:pt x="625" y="3123"/>
                  </a:lnTo>
                  <a:lnTo>
                    <a:pt x="622" y="3127"/>
                  </a:lnTo>
                  <a:lnTo>
                    <a:pt x="617" y="3130"/>
                  </a:lnTo>
                  <a:lnTo>
                    <a:pt x="612" y="3132"/>
                  </a:lnTo>
                  <a:lnTo>
                    <a:pt x="601" y="3133"/>
                  </a:lnTo>
                  <a:lnTo>
                    <a:pt x="593" y="3133"/>
                  </a:lnTo>
                  <a:close/>
                </a:path>
              </a:pathLst>
            </a:custGeom>
            <a:grpFill/>
            <a:ln w="9525">
              <a:solidFill>
                <a:schemeClr val="bg1"/>
              </a:solidFill>
              <a:round/>
              <a:headEnd/>
              <a:tailEnd/>
            </a:ln>
          </p:spPr>
          <p:txBody>
            <a:bodyPr/>
            <a:lstStyle/>
            <a:p>
              <a:endParaRPr lang="zh-CN" altLang="en-US"/>
            </a:p>
          </p:txBody>
        </p:sp>
        <p:sp>
          <p:nvSpPr>
            <p:cNvPr id="47" name="重庆">
              <a:extLst>
                <a:ext uri="{FF2B5EF4-FFF2-40B4-BE49-F238E27FC236}">
                  <a16:creationId xmlns:a16="http://schemas.microsoft.com/office/drawing/2014/main" xmlns="" id="{FD9DA91B-3A6B-445D-BA24-BA45BB5289F2}"/>
                </a:ext>
              </a:extLst>
            </p:cNvPr>
            <p:cNvSpPr>
              <a:spLocks/>
            </p:cNvSpPr>
            <p:nvPr/>
          </p:nvSpPr>
          <p:spPr bwMode="auto">
            <a:xfrm>
              <a:off x="5292790" y="4524612"/>
              <a:ext cx="466731" cy="457224"/>
            </a:xfrm>
            <a:custGeom>
              <a:avLst/>
              <a:gdLst>
                <a:gd name="T0" fmla="*/ 595 w 1775"/>
                <a:gd name="T1" fmla="*/ 1433 h 1753"/>
                <a:gd name="T2" fmla="*/ 546 w 1775"/>
                <a:gd name="T3" fmla="*/ 1466 h 1753"/>
                <a:gd name="T4" fmla="*/ 501 w 1775"/>
                <a:gd name="T5" fmla="*/ 1586 h 1753"/>
                <a:gd name="T6" fmla="*/ 438 w 1775"/>
                <a:gd name="T7" fmla="*/ 1581 h 1753"/>
                <a:gd name="T8" fmla="*/ 420 w 1775"/>
                <a:gd name="T9" fmla="*/ 1467 h 1753"/>
                <a:gd name="T10" fmla="*/ 411 w 1775"/>
                <a:gd name="T11" fmla="*/ 1505 h 1753"/>
                <a:gd name="T12" fmla="*/ 366 w 1775"/>
                <a:gd name="T13" fmla="*/ 1557 h 1753"/>
                <a:gd name="T14" fmla="*/ 313 w 1775"/>
                <a:gd name="T15" fmla="*/ 1467 h 1753"/>
                <a:gd name="T16" fmla="*/ 202 w 1775"/>
                <a:gd name="T17" fmla="*/ 1382 h 1753"/>
                <a:gd name="T18" fmla="*/ 115 w 1775"/>
                <a:gd name="T19" fmla="*/ 1292 h 1753"/>
                <a:gd name="T20" fmla="*/ 74 w 1775"/>
                <a:gd name="T21" fmla="*/ 1221 h 1753"/>
                <a:gd name="T22" fmla="*/ 18 w 1775"/>
                <a:gd name="T23" fmla="*/ 1127 h 1753"/>
                <a:gd name="T24" fmla="*/ 92 w 1775"/>
                <a:gd name="T25" fmla="*/ 988 h 1753"/>
                <a:gd name="T26" fmla="*/ 146 w 1775"/>
                <a:gd name="T27" fmla="*/ 910 h 1753"/>
                <a:gd name="T28" fmla="*/ 109 w 1775"/>
                <a:gd name="T29" fmla="*/ 843 h 1753"/>
                <a:gd name="T30" fmla="*/ 153 w 1775"/>
                <a:gd name="T31" fmla="*/ 754 h 1753"/>
                <a:gd name="T32" fmla="*/ 269 w 1775"/>
                <a:gd name="T33" fmla="*/ 767 h 1753"/>
                <a:gd name="T34" fmla="*/ 383 w 1775"/>
                <a:gd name="T35" fmla="*/ 825 h 1753"/>
                <a:gd name="T36" fmla="*/ 495 w 1775"/>
                <a:gd name="T37" fmla="*/ 888 h 1753"/>
                <a:gd name="T38" fmla="*/ 652 w 1775"/>
                <a:gd name="T39" fmla="*/ 868 h 1753"/>
                <a:gd name="T40" fmla="*/ 726 w 1775"/>
                <a:gd name="T41" fmla="*/ 770 h 1753"/>
                <a:gd name="T42" fmla="*/ 772 w 1775"/>
                <a:gd name="T43" fmla="*/ 624 h 1753"/>
                <a:gd name="T44" fmla="*/ 793 w 1775"/>
                <a:gd name="T45" fmla="*/ 560 h 1753"/>
                <a:gd name="T46" fmla="*/ 866 w 1775"/>
                <a:gd name="T47" fmla="*/ 561 h 1753"/>
                <a:gd name="T48" fmla="*/ 933 w 1775"/>
                <a:gd name="T49" fmla="*/ 550 h 1753"/>
                <a:gd name="T50" fmla="*/ 986 w 1775"/>
                <a:gd name="T51" fmla="*/ 458 h 1753"/>
                <a:gd name="T52" fmla="*/ 1045 w 1775"/>
                <a:gd name="T53" fmla="*/ 353 h 1753"/>
                <a:gd name="T54" fmla="*/ 1166 w 1775"/>
                <a:gd name="T55" fmla="*/ 229 h 1753"/>
                <a:gd name="T56" fmla="*/ 1140 w 1775"/>
                <a:gd name="T57" fmla="*/ 166 h 1753"/>
                <a:gd name="T58" fmla="*/ 1103 w 1775"/>
                <a:gd name="T59" fmla="*/ 52 h 1753"/>
                <a:gd name="T60" fmla="*/ 1244 w 1775"/>
                <a:gd name="T61" fmla="*/ 34 h 1753"/>
                <a:gd name="T62" fmla="*/ 1449 w 1775"/>
                <a:gd name="T63" fmla="*/ 207 h 1753"/>
                <a:gd name="T64" fmla="*/ 1605 w 1775"/>
                <a:gd name="T65" fmla="*/ 223 h 1753"/>
                <a:gd name="T66" fmla="*/ 1717 w 1775"/>
                <a:gd name="T67" fmla="*/ 330 h 1753"/>
                <a:gd name="T68" fmla="*/ 1763 w 1775"/>
                <a:gd name="T69" fmla="*/ 466 h 1753"/>
                <a:gd name="T70" fmla="*/ 1714 w 1775"/>
                <a:gd name="T71" fmla="*/ 597 h 1753"/>
                <a:gd name="T72" fmla="*/ 1562 w 1775"/>
                <a:gd name="T73" fmla="*/ 656 h 1753"/>
                <a:gd name="T74" fmla="*/ 1469 w 1775"/>
                <a:gd name="T75" fmla="*/ 732 h 1753"/>
                <a:gd name="T76" fmla="*/ 1392 w 1775"/>
                <a:gd name="T77" fmla="*/ 718 h 1753"/>
                <a:gd name="T78" fmla="*/ 1289 w 1775"/>
                <a:gd name="T79" fmla="*/ 727 h 1753"/>
                <a:gd name="T80" fmla="*/ 1207 w 1775"/>
                <a:gd name="T81" fmla="*/ 708 h 1753"/>
                <a:gd name="T82" fmla="*/ 1120 w 1775"/>
                <a:gd name="T83" fmla="*/ 794 h 1753"/>
                <a:gd name="T84" fmla="*/ 1164 w 1775"/>
                <a:gd name="T85" fmla="*/ 927 h 1753"/>
                <a:gd name="T86" fmla="*/ 1109 w 1775"/>
                <a:gd name="T87" fmla="*/ 1025 h 1753"/>
                <a:gd name="T88" fmla="*/ 1182 w 1775"/>
                <a:gd name="T89" fmla="*/ 1040 h 1753"/>
                <a:gd name="T90" fmla="*/ 1271 w 1775"/>
                <a:gd name="T91" fmla="*/ 1110 h 1753"/>
                <a:gd name="T92" fmla="*/ 1309 w 1775"/>
                <a:gd name="T93" fmla="*/ 1230 h 1753"/>
                <a:gd name="T94" fmla="*/ 1372 w 1775"/>
                <a:gd name="T95" fmla="*/ 1229 h 1753"/>
                <a:gd name="T96" fmla="*/ 1453 w 1775"/>
                <a:gd name="T97" fmla="*/ 1374 h 1753"/>
                <a:gd name="T98" fmla="*/ 1449 w 1775"/>
                <a:gd name="T99" fmla="*/ 1519 h 1753"/>
                <a:gd name="T100" fmla="*/ 1421 w 1775"/>
                <a:gd name="T101" fmla="*/ 1565 h 1753"/>
                <a:gd name="T102" fmla="*/ 1385 w 1775"/>
                <a:gd name="T103" fmla="*/ 1694 h 1753"/>
                <a:gd name="T104" fmla="*/ 1302 w 1775"/>
                <a:gd name="T105" fmla="*/ 1732 h 1753"/>
                <a:gd name="T106" fmla="*/ 1250 w 1775"/>
                <a:gd name="T107" fmla="*/ 1641 h 1753"/>
                <a:gd name="T108" fmla="*/ 1195 w 1775"/>
                <a:gd name="T109" fmla="*/ 1691 h 1753"/>
                <a:gd name="T110" fmla="*/ 1189 w 1775"/>
                <a:gd name="T111" fmla="*/ 1563 h 1753"/>
                <a:gd name="T112" fmla="*/ 1102 w 1775"/>
                <a:gd name="T113" fmla="*/ 1488 h 1753"/>
                <a:gd name="T114" fmla="*/ 1022 w 1775"/>
                <a:gd name="T115" fmla="*/ 1362 h 1753"/>
                <a:gd name="T116" fmla="*/ 885 w 1775"/>
                <a:gd name="T117" fmla="*/ 1315 h 1753"/>
                <a:gd name="T118" fmla="*/ 792 w 1775"/>
                <a:gd name="T119" fmla="*/ 1302 h 1753"/>
                <a:gd name="T120" fmla="*/ 764 w 1775"/>
                <a:gd name="T121" fmla="*/ 1418 h 1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75" h="1753">
                  <a:moveTo>
                    <a:pt x="692" y="1479"/>
                  </a:moveTo>
                  <a:lnTo>
                    <a:pt x="687" y="1479"/>
                  </a:lnTo>
                  <a:lnTo>
                    <a:pt x="682" y="1479"/>
                  </a:lnTo>
                  <a:lnTo>
                    <a:pt x="680" y="1477"/>
                  </a:lnTo>
                  <a:lnTo>
                    <a:pt x="679" y="1475"/>
                  </a:lnTo>
                  <a:lnTo>
                    <a:pt x="678" y="1474"/>
                  </a:lnTo>
                  <a:lnTo>
                    <a:pt x="677" y="1471"/>
                  </a:lnTo>
                  <a:lnTo>
                    <a:pt x="674" y="1467"/>
                  </a:lnTo>
                  <a:lnTo>
                    <a:pt x="672" y="1460"/>
                  </a:lnTo>
                  <a:lnTo>
                    <a:pt x="667" y="1454"/>
                  </a:lnTo>
                  <a:lnTo>
                    <a:pt x="660" y="1448"/>
                  </a:lnTo>
                  <a:lnTo>
                    <a:pt x="653" y="1443"/>
                  </a:lnTo>
                  <a:lnTo>
                    <a:pt x="643" y="1441"/>
                  </a:lnTo>
                  <a:lnTo>
                    <a:pt x="634" y="1438"/>
                  </a:lnTo>
                  <a:lnTo>
                    <a:pt x="624" y="1437"/>
                  </a:lnTo>
                  <a:lnTo>
                    <a:pt x="617" y="1436"/>
                  </a:lnTo>
                  <a:lnTo>
                    <a:pt x="610" y="1435"/>
                  </a:lnTo>
                  <a:lnTo>
                    <a:pt x="605" y="1433"/>
                  </a:lnTo>
                  <a:lnTo>
                    <a:pt x="599" y="1433"/>
                  </a:lnTo>
                  <a:lnTo>
                    <a:pt x="595" y="1433"/>
                  </a:lnTo>
                  <a:lnTo>
                    <a:pt x="590" y="1435"/>
                  </a:lnTo>
                  <a:lnTo>
                    <a:pt x="587" y="1437"/>
                  </a:lnTo>
                  <a:lnTo>
                    <a:pt x="584" y="1441"/>
                  </a:lnTo>
                  <a:lnTo>
                    <a:pt x="583" y="1445"/>
                  </a:lnTo>
                  <a:lnTo>
                    <a:pt x="581" y="1450"/>
                  </a:lnTo>
                  <a:lnTo>
                    <a:pt x="581" y="1460"/>
                  </a:lnTo>
                  <a:lnTo>
                    <a:pt x="583" y="1469"/>
                  </a:lnTo>
                  <a:lnTo>
                    <a:pt x="583" y="1475"/>
                  </a:lnTo>
                  <a:lnTo>
                    <a:pt x="580" y="1479"/>
                  </a:lnTo>
                  <a:lnTo>
                    <a:pt x="578" y="1479"/>
                  </a:lnTo>
                  <a:lnTo>
                    <a:pt x="577" y="1479"/>
                  </a:lnTo>
                  <a:lnTo>
                    <a:pt x="574" y="1477"/>
                  </a:lnTo>
                  <a:lnTo>
                    <a:pt x="571" y="1475"/>
                  </a:lnTo>
                  <a:lnTo>
                    <a:pt x="566" y="1470"/>
                  </a:lnTo>
                  <a:lnTo>
                    <a:pt x="561" y="1466"/>
                  </a:lnTo>
                  <a:lnTo>
                    <a:pt x="556" y="1463"/>
                  </a:lnTo>
                  <a:lnTo>
                    <a:pt x="552" y="1463"/>
                  </a:lnTo>
                  <a:lnTo>
                    <a:pt x="551" y="1464"/>
                  </a:lnTo>
                  <a:lnTo>
                    <a:pt x="548" y="1464"/>
                  </a:lnTo>
                  <a:lnTo>
                    <a:pt x="546" y="1466"/>
                  </a:lnTo>
                  <a:lnTo>
                    <a:pt x="542" y="1468"/>
                  </a:lnTo>
                  <a:lnTo>
                    <a:pt x="535" y="1475"/>
                  </a:lnTo>
                  <a:lnTo>
                    <a:pt x="528" y="1485"/>
                  </a:lnTo>
                  <a:lnTo>
                    <a:pt x="523" y="1492"/>
                  </a:lnTo>
                  <a:lnTo>
                    <a:pt x="515" y="1502"/>
                  </a:lnTo>
                  <a:lnTo>
                    <a:pt x="509" y="1512"/>
                  </a:lnTo>
                  <a:lnTo>
                    <a:pt x="504" y="1521"/>
                  </a:lnTo>
                  <a:lnTo>
                    <a:pt x="503" y="1527"/>
                  </a:lnTo>
                  <a:lnTo>
                    <a:pt x="502" y="1533"/>
                  </a:lnTo>
                  <a:lnTo>
                    <a:pt x="501" y="1536"/>
                  </a:lnTo>
                  <a:lnTo>
                    <a:pt x="501" y="1542"/>
                  </a:lnTo>
                  <a:lnTo>
                    <a:pt x="502" y="1546"/>
                  </a:lnTo>
                  <a:lnTo>
                    <a:pt x="503" y="1551"/>
                  </a:lnTo>
                  <a:lnTo>
                    <a:pt x="504" y="1557"/>
                  </a:lnTo>
                  <a:lnTo>
                    <a:pt x="507" y="1563"/>
                  </a:lnTo>
                  <a:lnTo>
                    <a:pt x="507" y="1567"/>
                  </a:lnTo>
                  <a:lnTo>
                    <a:pt x="507" y="1570"/>
                  </a:lnTo>
                  <a:lnTo>
                    <a:pt x="505" y="1577"/>
                  </a:lnTo>
                  <a:lnTo>
                    <a:pt x="502" y="1583"/>
                  </a:lnTo>
                  <a:lnTo>
                    <a:pt x="501" y="1586"/>
                  </a:lnTo>
                  <a:lnTo>
                    <a:pt x="499" y="1588"/>
                  </a:lnTo>
                  <a:lnTo>
                    <a:pt x="496" y="1592"/>
                  </a:lnTo>
                  <a:lnTo>
                    <a:pt x="493" y="1595"/>
                  </a:lnTo>
                  <a:lnTo>
                    <a:pt x="488" y="1601"/>
                  </a:lnTo>
                  <a:lnTo>
                    <a:pt x="482" y="1605"/>
                  </a:lnTo>
                  <a:lnTo>
                    <a:pt x="479" y="1603"/>
                  </a:lnTo>
                  <a:lnTo>
                    <a:pt x="477" y="1602"/>
                  </a:lnTo>
                  <a:lnTo>
                    <a:pt x="476" y="1601"/>
                  </a:lnTo>
                  <a:lnTo>
                    <a:pt x="474" y="1600"/>
                  </a:lnTo>
                  <a:lnTo>
                    <a:pt x="473" y="1599"/>
                  </a:lnTo>
                  <a:lnTo>
                    <a:pt x="472" y="1599"/>
                  </a:lnTo>
                  <a:lnTo>
                    <a:pt x="468" y="1596"/>
                  </a:lnTo>
                  <a:lnTo>
                    <a:pt x="459" y="1593"/>
                  </a:lnTo>
                  <a:lnTo>
                    <a:pt x="454" y="1592"/>
                  </a:lnTo>
                  <a:lnTo>
                    <a:pt x="448" y="1592"/>
                  </a:lnTo>
                  <a:lnTo>
                    <a:pt x="446" y="1592"/>
                  </a:lnTo>
                  <a:lnTo>
                    <a:pt x="444" y="1590"/>
                  </a:lnTo>
                  <a:lnTo>
                    <a:pt x="440" y="1589"/>
                  </a:lnTo>
                  <a:lnTo>
                    <a:pt x="438" y="1584"/>
                  </a:lnTo>
                  <a:lnTo>
                    <a:pt x="438" y="1581"/>
                  </a:lnTo>
                  <a:lnTo>
                    <a:pt x="438" y="1576"/>
                  </a:lnTo>
                  <a:lnTo>
                    <a:pt x="439" y="1571"/>
                  </a:lnTo>
                  <a:lnTo>
                    <a:pt x="441" y="1565"/>
                  </a:lnTo>
                  <a:lnTo>
                    <a:pt x="446" y="1555"/>
                  </a:lnTo>
                  <a:lnTo>
                    <a:pt x="451" y="1543"/>
                  </a:lnTo>
                  <a:lnTo>
                    <a:pt x="453" y="1536"/>
                  </a:lnTo>
                  <a:lnTo>
                    <a:pt x="457" y="1527"/>
                  </a:lnTo>
                  <a:lnTo>
                    <a:pt x="458" y="1521"/>
                  </a:lnTo>
                  <a:lnTo>
                    <a:pt x="457" y="1518"/>
                  </a:lnTo>
                  <a:lnTo>
                    <a:pt x="455" y="1512"/>
                  </a:lnTo>
                  <a:lnTo>
                    <a:pt x="453" y="1508"/>
                  </a:lnTo>
                  <a:lnTo>
                    <a:pt x="451" y="1506"/>
                  </a:lnTo>
                  <a:lnTo>
                    <a:pt x="448" y="1505"/>
                  </a:lnTo>
                  <a:lnTo>
                    <a:pt x="436" y="1500"/>
                  </a:lnTo>
                  <a:lnTo>
                    <a:pt x="423" y="1494"/>
                  </a:lnTo>
                  <a:lnTo>
                    <a:pt x="421" y="1487"/>
                  </a:lnTo>
                  <a:lnTo>
                    <a:pt x="421" y="1479"/>
                  </a:lnTo>
                  <a:lnTo>
                    <a:pt x="421" y="1475"/>
                  </a:lnTo>
                  <a:lnTo>
                    <a:pt x="420" y="1473"/>
                  </a:lnTo>
                  <a:lnTo>
                    <a:pt x="420" y="1467"/>
                  </a:lnTo>
                  <a:lnTo>
                    <a:pt x="417" y="1463"/>
                  </a:lnTo>
                  <a:lnTo>
                    <a:pt x="416" y="1458"/>
                  </a:lnTo>
                  <a:lnTo>
                    <a:pt x="414" y="1455"/>
                  </a:lnTo>
                  <a:lnTo>
                    <a:pt x="409" y="1449"/>
                  </a:lnTo>
                  <a:lnTo>
                    <a:pt x="403" y="1443"/>
                  </a:lnTo>
                  <a:lnTo>
                    <a:pt x="398" y="1438"/>
                  </a:lnTo>
                  <a:lnTo>
                    <a:pt x="392" y="1435"/>
                  </a:lnTo>
                  <a:lnTo>
                    <a:pt x="389" y="1433"/>
                  </a:lnTo>
                  <a:lnTo>
                    <a:pt x="385" y="1433"/>
                  </a:lnTo>
                  <a:lnTo>
                    <a:pt x="384" y="1435"/>
                  </a:lnTo>
                  <a:lnTo>
                    <a:pt x="382" y="1436"/>
                  </a:lnTo>
                  <a:lnTo>
                    <a:pt x="381" y="1439"/>
                  </a:lnTo>
                  <a:lnTo>
                    <a:pt x="381" y="1444"/>
                  </a:lnTo>
                  <a:lnTo>
                    <a:pt x="383" y="1451"/>
                  </a:lnTo>
                  <a:lnTo>
                    <a:pt x="386" y="1457"/>
                  </a:lnTo>
                  <a:lnTo>
                    <a:pt x="392" y="1468"/>
                  </a:lnTo>
                  <a:lnTo>
                    <a:pt x="400" y="1479"/>
                  </a:lnTo>
                  <a:lnTo>
                    <a:pt x="405" y="1489"/>
                  </a:lnTo>
                  <a:lnTo>
                    <a:pt x="410" y="1501"/>
                  </a:lnTo>
                  <a:lnTo>
                    <a:pt x="411" y="1505"/>
                  </a:lnTo>
                  <a:lnTo>
                    <a:pt x="411" y="1510"/>
                  </a:lnTo>
                  <a:lnTo>
                    <a:pt x="410" y="1514"/>
                  </a:lnTo>
                  <a:lnTo>
                    <a:pt x="410" y="1519"/>
                  </a:lnTo>
                  <a:lnTo>
                    <a:pt x="408" y="1524"/>
                  </a:lnTo>
                  <a:lnTo>
                    <a:pt x="405" y="1527"/>
                  </a:lnTo>
                  <a:lnTo>
                    <a:pt x="403" y="1531"/>
                  </a:lnTo>
                  <a:lnTo>
                    <a:pt x="402" y="1533"/>
                  </a:lnTo>
                  <a:lnTo>
                    <a:pt x="401" y="1539"/>
                  </a:lnTo>
                  <a:lnTo>
                    <a:pt x="400" y="1552"/>
                  </a:lnTo>
                  <a:lnTo>
                    <a:pt x="400" y="1559"/>
                  </a:lnTo>
                  <a:lnTo>
                    <a:pt x="398" y="1565"/>
                  </a:lnTo>
                  <a:lnTo>
                    <a:pt x="398" y="1570"/>
                  </a:lnTo>
                  <a:lnTo>
                    <a:pt x="396" y="1574"/>
                  </a:lnTo>
                  <a:lnTo>
                    <a:pt x="394" y="1574"/>
                  </a:lnTo>
                  <a:lnTo>
                    <a:pt x="391" y="1574"/>
                  </a:lnTo>
                  <a:lnTo>
                    <a:pt x="386" y="1570"/>
                  </a:lnTo>
                  <a:lnTo>
                    <a:pt x="381" y="1567"/>
                  </a:lnTo>
                  <a:lnTo>
                    <a:pt x="376" y="1563"/>
                  </a:lnTo>
                  <a:lnTo>
                    <a:pt x="372" y="1561"/>
                  </a:lnTo>
                  <a:lnTo>
                    <a:pt x="366" y="1557"/>
                  </a:lnTo>
                  <a:lnTo>
                    <a:pt x="364" y="1555"/>
                  </a:lnTo>
                  <a:lnTo>
                    <a:pt x="362" y="1555"/>
                  </a:lnTo>
                  <a:lnTo>
                    <a:pt x="359" y="1553"/>
                  </a:lnTo>
                  <a:lnTo>
                    <a:pt x="357" y="1553"/>
                  </a:lnTo>
                  <a:lnTo>
                    <a:pt x="354" y="1552"/>
                  </a:lnTo>
                  <a:lnTo>
                    <a:pt x="351" y="1550"/>
                  </a:lnTo>
                  <a:lnTo>
                    <a:pt x="348" y="1546"/>
                  </a:lnTo>
                  <a:lnTo>
                    <a:pt x="339" y="1534"/>
                  </a:lnTo>
                  <a:lnTo>
                    <a:pt x="327" y="1521"/>
                  </a:lnTo>
                  <a:lnTo>
                    <a:pt x="318" y="1510"/>
                  </a:lnTo>
                  <a:lnTo>
                    <a:pt x="312" y="1498"/>
                  </a:lnTo>
                  <a:lnTo>
                    <a:pt x="310" y="1493"/>
                  </a:lnTo>
                  <a:lnTo>
                    <a:pt x="310" y="1487"/>
                  </a:lnTo>
                  <a:lnTo>
                    <a:pt x="312" y="1483"/>
                  </a:lnTo>
                  <a:lnTo>
                    <a:pt x="313" y="1480"/>
                  </a:lnTo>
                  <a:lnTo>
                    <a:pt x="313" y="1479"/>
                  </a:lnTo>
                  <a:lnTo>
                    <a:pt x="313" y="1476"/>
                  </a:lnTo>
                  <a:lnTo>
                    <a:pt x="314" y="1473"/>
                  </a:lnTo>
                  <a:lnTo>
                    <a:pt x="314" y="1471"/>
                  </a:lnTo>
                  <a:lnTo>
                    <a:pt x="313" y="1467"/>
                  </a:lnTo>
                  <a:lnTo>
                    <a:pt x="313" y="1463"/>
                  </a:lnTo>
                  <a:lnTo>
                    <a:pt x="310" y="1455"/>
                  </a:lnTo>
                  <a:lnTo>
                    <a:pt x="304" y="1444"/>
                  </a:lnTo>
                  <a:lnTo>
                    <a:pt x="297" y="1433"/>
                  </a:lnTo>
                  <a:lnTo>
                    <a:pt x="288" y="1422"/>
                  </a:lnTo>
                  <a:lnTo>
                    <a:pt x="284" y="1418"/>
                  </a:lnTo>
                  <a:lnTo>
                    <a:pt x="279" y="1413"/>
                  </a:lnTo>
                  <a:lnTo>
                    <a:pt x="276" y="1410"/>
                  </a:lnTo>
                  <a:lnTo>
                    <a:pt x="270" y="1407"/>
                  </a:lnTo>
                  <a:lnTo>
                    <a:pt x="263" y="1405"/>
                  </a:lnTo>
                  <a:lnTo>
                    <a:pt x="255" y="1404"/>
                  </a:lnTo>
                  <a:lnTo>
                    <a:pt x="245" y="1404"/>
                  </a:lnTo>
                  <a:lnTo>
                    <a:pt x="236" y="1404"/>
                  </a:lnTo>
                  <a:lnTo>
                    <a:pt x="226" y="1404"/>
                  </a:lnTo>
                  <a:lnTo>
                    <a:pt x="216" y="1403"/>
                  </a:lnTo>
                  <a:lnTo>
                    <a:pt x="213" y="1400"/>
                  </a:lnTo>
                  <a:lnTo>
                    <a:pt x="211" y="1397"/>
                  </a:lnTo>
                  <a:lnTo>
                    <a:pt x="209" y="1393"/>
                  </a:lnTo>
                  <a:lnTo>
                    <a:pt x="207" y="1389"/>
                  </a:lnTo>
                  <a:lnTo>
                    <a:pt x="202" y="1382"/>
                  </a:lnTo>
                  <a:lnTo>
                    <a:pt x="197" y="1376"/>
                  </a:lnTo>
                  <a:lnTo>
                    <a:pt x="195" y="1374"/>
                  </a:lnTo>
                  <a:lnTo>
                    <a:pt x="192" y="1373"/>
                  </a:lnTo>
                  <a:lnTo>
                    <a:pt x="187" y="1373"/>
                  </a:lnTo>
                  <a:lnTo>
                    <a:pt x="182" y="1372"/>
                  </a:lnTo>
                  <a:lnTo>
                    <a:pt x="176" y="1370"/>
                  </a:lnTo>
                  <a:lnTo>
                    <a:pt x="171" y="1366"/>
                  </a:lnTo>
                  <a:lnTo>
                    <a:pt x="163" y="1356"/>
                  </a:lnTo>
                  <a:lnTo>
                    <a:pt x="152" y="1347"/>
                  </a:lnTo>
                  <a:lnTo>
                    <a:pt x="144" y="1344"/>
                  </a:lnTo>
                  <a:lnTo>
                    <a:pt x="136" y="1342"/>
                  </a:lnTo>
                  <a:lnTo>
                    <a:pt x="129" y="1342"/>
                  </a:lnTo>
                  <a:lnTo>
                    <a:pt x="123" y="1340"/>
                  </a:lnTo>
                  <a:lnTo>
                    <a:pt x="120" y="1338"/>
                  </a:lnTo>
                  <a:lnTo>
                    <a:pt x="118" y="1336"/>
                  </a:lnTo>
                  <a:lnTo>
                    <a:pt x="115" y="1330"/>
                  </a:lnTo>
                  <a:lnTo>
                    <a:pt x="114" y="1322"/>
                  </a:lnTo>
                  <a:lnTo>
                    <a:pt x="114" y="1310"/>
                  </a:lnTo>
                  <a:lnTo>
                    <a:pt x="114" y="1299"/>
                  </a:lnTo>
                  <a:lnTo>
                    <a:pt x="115" y="1292"/>
                  </a:lnTo>
                  <a:lnTo>
                    <a:pt x="117" y="1284"/>
                  </a:lnTo>
                  <a:lnTo>
                    <a:pt x="118" y="1275"/>
                  </a:lnTo>
                  <a:lnTo>
                    <a:pt x="118" y="1267"/>
                  </a:lnTo>
                  <a:lnTo>
                    <a:pt x="118" y="1261"/>
                  </a:lnTo>
                  <a:lnTo>
                    <a:pt x="117" y="1255"/>
                  </a:lnTo>
                  <a:lnTo>
                    <a:pt x="115" y="1248"/>
                  </a:lnTo>
                  <a:lnTo>
                    <a:pt x="114" y="1241"/>
                  </a:lnTo>
                  <a:lnTo>
                    <a:pt x="115" y="1235"/>
                  </a:lnTo>
                  <a:lnTo>
                    <a:pt x="117" y="1231"/>
                  </a:lnTo>
                  <a:lnTo>
                    <a:pt x="117" y="1227"/>
                  </a:lnTo>
                  <a:lnTo>
                    <a:pt x="118" y="1223"/>
                  </a:lnTo>
                  <a:lnTo>
                    <a:pt x="118" y="1218"/>
                  </a:lnTo>
                  <a:lnTo>
                    <a:pt x="117" y="1216"/>
                  </a:lnTo>
                  <a:lnTo>
                    <a:pt x="114" y="1215"/>
                  </a:lnTo>
                  <a:lnTo>
                    <a:pt x="111" y="1214"/>
                  </a:lnTo>
                  <a:lnTo>
                    <a:pt x="107" y="1214"/>
                  </a:lnTo>
                  <a:lnTo>
                    <a:pt x="104" y="1215"/>
                  </a:lnTo>
                  <a:lnTo>
                    <a:pt x="95" y="1216"/>
                  </a:lnTo>
                  <a:lnTo>
                    <a:pt x="86" y="1218"/>
                  </a:lnTo>
                  <a:lnTo>
                    <a:pt x="74" y="1221"/>
                  </a:lnTo>
                  <a:lnTo>
                    <a:pt x="61" y="1224"/>
                  </a:lnTo>
                  <a:lnTo>
                    <a:pt x="52" y="1227"/>
                  </a:lnTo>
                  <a:lnTo>
                    <a:pt x="45" y="1229"/>
                  </a:lnTo>
                  <a:lnTo>
                    <a:pt x="41" y="1229"/>
                  </a:lnTo>
                  <a:lnTo>
                    <a:pt x="37" y="1229"/>
                  </a:lnTo>
                  <a:lnTo>
                    <a:pt x="35" y="1228"/>
                  </a:lnTo>
                  <a:lnTo>
                    <a:pt x="33" y="1227"/>
                  </a:lnTo>
                  <a:lnTo>
                    <a:pt x="32" y="1225"/>
                  </a:lnTo>
                  <a:lnTo>
                    <a:pt x="32" y="1223"/>
                  </a:lnTo>
                  <a:lnTo>
                    <a:pt x="32" y="1215"/>
                  </a:lnTo>
                  <a:lnTo>
                    <a:pt x="33" y="1205"/>
                  </a:lnTo>
                  <a:lnTo>
                    <a:pt x="36" y="1195"/>
                  </a:lnTo>
                  <a:lnTo>
                    <a:pt x="37" y="1183"/>
                  </a:lnTo>
                  <a:lnTo>
                    <a:pt x="36" y="1173"/>
                  </a:lnTo>
                  <a:lnTo>
                    <a:pt x="36" y="1164"/>
                  </a:lnTo>
                  <a:lnTo>
                    <a:pt x="35" y="1154"/>
                  </a:lnTo>
                  <a:lnTo>
                    <a:pt x="33" y="1145"/>
                  </a:lnTo>
                  <a:lnTo>
                    <a:pt x="32" y="1139"/>
                  </a:lnTo>
                  <a:lnTo>
                    <a:pt x="26" y="1133"/>
                  </a:lnTo>
                  <a:lnTo>
                    <a:pt x="18" y="1127"/>
                  </a:lnTo>
                  <a:lnTo>
                    <a:pt x="10" y="1120"/>
                  </a:lnTo>
                  <a:lnTo>
                    <a:pt x="6" y="1115"/>
                  </a:lnTo>
                  <a:lnTo>
                    <a:pt x="3" y="1109"/>
                  </a:lnTo>
                  <a:lnTo>
                    <a:pt x="1" y="1103"/>
                  </a:lnTo>
                  <a:lnTo>
                    <a:pt x="0" y="1098"/>
                  </a:lnTo>
                  <a:lnTo>
                    <a:pt x="1" y="1091"/>
                  </a:lnTo>
                  <a:lnTo>
                    <a:pt x="4" y="1083"/>
                  </a:lnTo>
                  <a:lnTo>
                    <a:pt x="7" y="1076"/>
                  </a:lnTo>
                  <a:lnTo>
                    <a:pt x="13" y="1069"/>
                  </a:lnTo>
                  <a:lnTo>
                    <a:pt x="23" y="1059"/>
                  </a:lnTo>
                  <a:lnTo>
                    <a:pt x="32" y="1052"/>
                  </a:lnTo>
                  <a:lnTo>
                    <a:pt x="42" y="1045"/>
                  </a:lnTo>
                  <a:lnTo>
                    <a:pt x="49" y="1039"/>
                  </a:lnTo>
                  <a:lnTo>
                    <a:pt x="58" y="1027"/>
                  </a:lnTo>
                  <a:lnTo>
                    <a:pt x="67" y="1014"/>
                  </a:lnTo>
                  <a:lnTo>
                    <a:pt x="71" y="1007"/>
                  </a:lnTo>
                  <a:lnTo>
                    <a:pt x="76" y="1001"/>
                  </a:lnTo>
                  <a:lnTo>
                    <a:pt x="82" y="995"/>
                  </a:lnTo>
                  <a:lnTo>
                    <a:pt x="88" y="990"/>
                  </a:lnTo>
                  <a:lnTo>
                    <a:pt x="92" y="988"/>
                  </a:lnTo>
                  <a:lnTo>
                    <a:pt x="98" y="985"/>
                  </a:lnTo>
                  <a:lnTo>
                    <a:pt x="102" y="984"/>
                  </a:lnTo>
                  <a:lnTo>
                    <a:pt x="108" y="983"/>
                  </a:lnTo>
                  <a:lnTo>
                    <a:pt x="118" y="982"/>
                  </a:lnTo>
                  <a:lnTo>
                    <a:pt x="127" y="978"/>
                  </a:lnTo>
                  <a:lnTo>
                    <a:pt x="131" y="977"/>
                  </a:lnTo>
                  <a:lnTo>
                    <a:pt x="133" y="975"/>
                  </a:lnTo>
                  <a:lnTo>
                    <a:pt x="139" y="966"/>
                  </a:lnTo>
                  <a:lnTo>
                    <a:pt x="145" y="958"/>
                  </a:lnTo>
                  <a:lnTo>
                    <a:pt x="151" y="953"/>
                  </a:lnTo>
                  <a:lnTo>
                    <a:pt x="156" y="947"/>
                  </a:lnTo>
                  <a:lnTo>
                    <a:pt x="159" y="943"/>
                  </a:lnTo>
                  <a:lnTo>
                    <a:pt x="163" y="938"/>
                  </a:lnTo>
                  <a:lnTo>
                    <a:pt x="164" y="934"/>
                  </a:lnTo>
                  <a:lnTo>
                    <a:pt x="165" y="929"/>
                  </a:lnTo>
                  <a:lnTo>
                    <a:pt x="165" y="926"/>
                  </a:lnTo>
                  <a:lnTo>
                    <a:pt x="163" y="922"/>
                  </a:lnTo>
                  <a:lnTo>
                    <a:pt x="161" y="918"/>
                  </a:lnTo>
                  <a:lnTo>
                    <a:pt x="156" y="914"/>
                  </a:lnTo>
                  <a:lnTo>
                    <a:pt x="146" y="910"/>
                  </a:lnTo>
                  <a:lnTo>
                    <a:pt x="137" y="907"/>
                  </a:lnTo>
                  <a:lnTo>
                    <a:pt x="129" y="902"/>
                  </a:lnTo>
                  <a:lnTo>
                    <a:pt x="120" y="897"/>
                  </a:lnTo>
                  <a:lnTo>
                    <a:pt x="111" y="893"/>
                  </a:lnTo>
                  <a:lnTo>
                    <a:pt x="104" y="887"/>
                  </a:lnTo>
                  <a:lnTo>
                    <a:pt x="96" y="882"/>
                  </a:lnTo>
                  <a:lnTo>
                    <a:pt x="89" y="876"/>
                  </a:lnTo>
                  <a:lnTo>
                    <a:pt x="87" y="872"/>
                  </a:lnTo>
                  <a:lnTo>
                    <a:pt x="85" y="870"/>
                  </a:lnTo>
                  <a:lnTo>
                    <a:pt x="83" y="866"/>
                  </a:lnTo>
                  <a:lnTo>
                    <a:pt x="83" y="863"/>
                  </a:lnTo>
                  <a:lnTo>
                    <a:pt x="85" y="861"/>
                  </a:lnTo>
                  <a:lnTo>
                    <a:pt x="87" y="857"/>
                  </a:lnTo>
                  <a:lnTo>
                    <a:pt x="89" y="855"/>
                  </a:lnTo>
                  <a:lnTo>
                    <a:pt x="93" y="852"/>
                  </a:lnTo>
                  <a:lnTo>
                    <a:pt x="99" y="850"/>
                  </a:lnTo>
                  <a:lnTo>
                    <a:pt x="104" y="849"/>
                  </a:lnTo>
                  <a:lnTo>
                    <a:pt x="106" y="847"/>
                  </a:lnTo>
                  <a:lnTo>
                    <a:pt x="107" y="846"/>
                  </a:lnTo>
                  <a:lnTo>
                    <a:pt x="109" y="843"/>
                  </a:lnTo>
                  <a:lnTo>
                    <a:pt x="111" y="838"/>
                  </a:lnTo>
                  <a:lnTo>
                    <a:pt x="112" y="832"/>
                  </a:lnTo>
                  <a:lnTo>
                    <a:pt x="113" y="826"/>
                  </a:lnTo>
                  <a:lnTo>
                    <a:pt x="114" y="823"/>
                  </a:lnTo>
                  <a:lnTo>
                    <a:pt x="115" y="820"/>
                  </a:lnTo>
                  <a:lnTo>
                    <a:pt x="118" y="817"/>
                  </a:lnTo>
                  <a:lnTo>
                    <a:pt x="120" y="814"/>
                  </a:lnTo>
                  <a:lnTo>
                    <a:pt x="131" y="807"/>
                  </a:lnTo>
                  <a:lnTo>
                    <a:pt x="140" y="800"/>
                  </a:lnTo>
                  <a:lnTo>
                    <a:pt x="145" y="796"/>
                  </a:lnTo>
                  <a:lnTo>
                    <a:pt x="150" y="792"/>
                  </a:lnTo>
                  <a:lnTo>
                    <a:pt x="152" y="788"/>
                  </a:lnTo>
                  <a:lnTo>
                    <a:pt x="155" y="783"/>
                  </a:lnTo>
                  <a:lnTo>
                    <a:pt x="156" y="781"/>
                  </a:lnTo>
                  <a:lnTo>
                    <a:pt x="156" y="777"/>
                  </a:lnTo>
                  <a:lnTo>
                    <a:pt x="155" y="774"/>
                  </a:lnTo>
                  <a:lnTo>
                    <a:pt x="155" y="770"/>
                  </a:lnTo>
                  <a:lnTo>
                    <a:pt x="153" y="764"/>
                  </a:lnTo>
                  <a:lnTo>
                    <a:pt x="153" y="760"/>
                  </a:lnTo>
                  <a:lnTo>
                    <a:pt x="153" y="754"/>
                  </a:lnTo>
                  <a:lnTo>
                    <a:pt x="156" y="749"/>
                  </a:lnTo>
                  <a:lnTo>
                    <a:pt x="161" y="744"/>
                  </a:lnTo>
                  <a:lnTo>
                    <a:pt x="168" y="742"/>
                  </a:lnTo>
                  <a:lnTo>
                    <a:pt x="175" y="740"/>
                  </a:lnTo>
                  <a:lnTo>
                    <a:pt x="182" y="742"/>
                  </a:lnTo>
                  <a:lnTo>
                    <a:pt x="187" y="744"/>
                  </a:lnTo>
                  <a:lnTo>
                    <a:pt x="192" y="748"/>
                  </a:lnTo>
                  <a:lnTo>
                    <a:pt x="195" y="752"/>
                  </a:lnTo>
                  <a:lnTo>
                    <a:pt x="200" y="755"/>
                  </a:lnTo>
                  <a:lnTo>
                    <a:pt x="202" y="756"/>
                  </a:lnTo>
                  <a:lnTo>
                    <a:pt x="205" y="757"/>
                  </a:lnTo>
                  <a:lnTo>
                    <a:pt x="209" y="760"/>
                  </a:lnTo>
                  <a:lnTo>
                    <a:pt x="214" y="760"/>
                  </a:lnTo>
                  <a:lnTo>
                    <a:pt x="225" y="761"/>
                  </a:lnTo>
                  <a:lnTo>
                    <a:pt x="236" y="762"/>
                  </a:lnTo>
                  <a:lnTo>
                    <a:pt x="245" y="762"/>
                  </a:lnTo>
                  <a:lnTo>
                    <a:pt x="253" y="762"/>
                  </a:lnTo>
                  <a:lnTo>
                    <a:pt x="259" y="763"/>
                  </a:lnTo>
                  <a:lnTo>
                    <a:pt x="264" y="765"/>
                  </a:lnTo>
                  <a:lnTo>
                    <a:pt x="269" y="767"/>
                  </a:lnTo>
                  <a:lnTo>
                    <a:pt x="271" y="768"/>
                  </a:lnTo>
                  <a:lnTo>
                    <a:pt x="284" y="777"/>
                  </a:lnTo>
                  <a:lnTo>
                    <a:pt x="299" y="787"/>
                  </a:lnTo>
                  <a:lnTo>
                    <a:pt x="303" y="792"/>
                  </a:lnTo>
                  <a:lnTo>
                    <a:pt x="307" y="796"/>
                  </a:lnTo>
                  <a:lnTo>
                    <a:pt x="309" y="802"/>
                  </a:lnTo>
                  <a:lnTo>
                    <a:pt x="310" y="808"/>
                  </a:lnTo>
                  <a:lnTo>
                    <a:pt x="312" y="815"/>
                  </a:lnTo>
                  <a:lnTo>
                    <a:pt x="312" y="821"/>
                  </a:lnTo>
                  <a:lnTo>
                    <a:pt x="312" y="827"/>
                  </a:lnTo>
                  <a:lnTo>
                    <a:pt x="313" y="832"/>
                  </a:lnTo>
                  <a:lnTo>
                    <a:pt x="315" y="837"/>
                  </a:lnTo>
                  <a:lnTo>
                    <a:pt x="318" y="840"/>
                  </a:lnTo>
                  <a:lnTo>
                    <a:pt x="320" y="842"/>
                  </a:lnTo>
                  <a:lnTo>
                    <a:pt x="323" y="842"/>
                  </a:lnTo>
                  <a:lnTo>
                    <a:pt x="332" y="839"/>
                  </a:lnTo>
                  <a:lnTo>
                    <a:pt x="340" y="836"/>
                  </a:lnTo>
                  <a:lnTo>
                    <a:pt x="354" y="832"/>
                  </a:lnTo>
                  <a:lnTo>
                    <a:pt x="370" y="827"/>
                  </a:lnTo>
                  <a:lnTo>
                    <a:pt x="383" y="825"/>
                  </a:lnTo>
                  <a:lnTo>
                    <a:pt x="395" y="823"/>
                  </a:lnTo>
                  <a:lnTo>
                    <a:pt x="408" y="820"/>
                  </a:lnTo>
                  <a:lnTo>
                    <a:pt x="420" y="820"/>
                  </a:lnTo>
                  <a:lnTo>
                    <a:pt x="425" y="819"/>
                  </a:lnTo>
                  <a:lnTo>
                    <a:pt x="428" y="818"/>
                  </a:lnTo>
                  <a:lnTo>
                    <a:pt x="433" y="814"/>
                  </a:lnTo>
                  <a:lnTo>
                    <a:pt x="436" y="811"/>
                  </a:lnTo>
                  <a:lnTo>
                    <a:pt x="442" y="807"/>
                  </a:lnTo>
                  <a:lnTo>
                    <a:pt x="446" y="806"/>
                  </a:lnTo>
                  <a:lnTo>
                    <a:pt x="452" y="805"/>
                  </a:lnTo>
                  <a:lnTo>
                    <a:pt x="457" y="806"/>
                  </a:lnTo>
                  <a:lnTo>
                    <a:pt x="461" y="808"/>
                  </a:lnTo>
                  <a:lnTo>
                    <a:pt x="466" y="812"/>
                  </a:lnTo>
                  <a:lnTo>
                    <a:pt x="471" y="820"/>
                  </a:lnTo>
                  <a:lnTo>
                    <a:pt x="476" y="828"/>
                  </a:lnTo>
                  <a:lnTo>
                    <a:pt x="479" y="838"/>
                  </a:lnTo>
                  <a:lnTo>
                    <a:pt x="483" y="849"/>
                  </a:lnTo>
                  <a:lnTo>
                    <a:pt x="488" y="864"/>
                  </a:lnTo>
                  <a:lnTo>
                    <a:pt x="492" y="878"/>
                  </a:lnTo>
                  <a:lnTo>
                    <a:pt x="495" y="888"/>
                  </a:lnTo>
                  <a:lnTo>
                    <a:pt x="497" y="895"/>
                  </a:lnTo>
                  <a:lnTo>
                    <a:pt x="501" y="899"/>
                  </a:lnTo>
                  <a:lnTo>
                    <a:pt x="504" y="901"/>
                  </a:lnTo>
                  <a:lnTo>
                    <a:pt x="521" y="907"/>
                  </a:lnTo>
                  <a:lnTo>
                    <a:pt x="537" y="912"/>
                  </a:lnTo>
                  <a:lnTo>
                    <a:pt x="553" y="914"/>
                  </a:lnTo>
                  <a:lnTo>
                    <a:pt x="567" y="915"/>
                  </a:lnTo>
                  <a:lnTo>
                    <a:pt x="581" y="914"/>
                  </a:lnTo>
                  <a:lnTo>
                    <a:pt x="590" y="913"/>
                  </a:lnTo>
                  <a:lnTo>
                    <a:pt x="597" y="910"/>
                  </a:lnTo>
                  <a:lnTo>
                    <a:pt x="603" y="906"/>
                  </a:lnTo>
                  <a:lnTo>
                    <a:pt x="609" y="901"/>
                  </a:lnTo>
                  <a:lnTo>
                    <a:pt x="614" y="897"/>
                  </a:lnTo>
                  <a:lnTo>
                    <a:pt x="623" y="896"/>
                  </a:lnTo>
                  <a:lnTo>
                    <a:pt x="633" y="895"/>
                  </a:lnTo>
                  <a:lnTo>
                    <a:pt x="636" y="891"/>
                  </a:lnTo>
                  <a:lnTo>
                    <a:pt x="640" y="887"/>
                  </a:lnTo>
                  <a:lnTo>
                    <a:pt x="643" y="877"/>
                  </a:lnTo>
                  <a:lnTo>
                    <a:pt x="647" y="870"/>
                  </a:lnTo>
                  <a:lnTo>
                    <a:pt x="652" y="868"/>
                  </a:lnTo>
                  <a:lnTo>
                    <a:pt x="656" y="868"/>
                  </a:lnTo>
                  <a:lnTo>
                    <a:pt x="659" y="868"/>
                  </a:lnTo>
                  <a:lnTo>
                    <a:pt x="662" y="866"/>
                  </a:lnTo>
                  <a:lnTo>
                    <a:pt x="667" y="865"/>
                  </a:lnTo>
                  <a:lnTo>
                    <a:pt x="669" y="864"/>
                  </a:lnTo>
                  <a:lnTo>
                    <a:pt x="675" y="861"/>
                  </a:lnTo>
                  <a:lnTo>
                    <a:pt x="681" y="857"/>
                  </a:lnTo>
                  <a:lnTo>
                    <a:pt x="682" y="853"/>
                  </a:lnTo>
                  <a:lnTo>
                    <a:pt x="685" y="851"/>
                  </a:lnTo>
                  <a:lnTo>
                    <a:pt x="687" y="846"/>
                  </a:lnTo>
                  <a:lnTo>
                    <a:pt x="688" y="842"/>
                  </a:lnTo>
                  <a:lnTo>
                    <a:pt x="690" y="832"/>
                  </a:lnTo>
                  <a:lnTo>
                    <a:pt x="692" y="821"/>
                  </a:lnTo>
                  <a:lnTo>
                    <a:pt x="694" y="817"/>
                  </a:lnTo>
                  <a:lnTo>
                    <a:pt x="697" y="811"/>
                  </a:lnTo>
                  <a:lnTo>
                    <a:pt x="701" y="805"/>
                  </a:lnTo>
                  <a:lnTo>
                    <a:pt x="706" y="800"/>
                  </a:lnTo>
                  <a:lnTo>
                    <a:pt x="715" y="789"/>
                  </a:lnTo>
                  <a:lnTo>
                    <a:pt x="723" y="776"/>
                  </a:lnTo>
                  <a:lnTo>
                    <a:pt x="726" y="770"/>
                  </a:lnTo>
                  <a:lnTo>
                    <a:pt x="730" y="763"/>
                  </a:lnTo>
                  <a:lnTo>
                    <a:pt x="738" y="750"/>
                  </a:lnTo>
                  <a:lnTo>
                    <a:pt x="748" y="737"/>
                  </a:lnTo>
                  <a:lnTo>
                    <a:pt x="756" y="725"/>
                  </a:lnTo>
                  <a:lnTo>
                    <a:pt x="766" y="714"/>
                  </a:lnTo>
                  <a:lnTo>
                    <a:pt x="773" y="705"/>
                  </a:lnTo>
                  <a:lnTo>
                    <a:pt x="780" y="693"/>
                  </a:lnTo>
                  <a:lnTo>
                    <a:pt x="785" y="685"/>
                  </a:lnTo>
                  <a:lnTo>
                    <a:pt x="788" y="678"/>
                  </a:lnTo>
                  <a:lnTo>
                    <a:pt x="788" y="672"/>
                  </a:lnTo>
                  <a:lnTo>
                    <a:pt x="788" y="667"/>
                  </a:lnTo>
                  <a:lnTo>
                    <a:pt x="787" y="661"/>
                  </a:lnTo>
                  <a:lnTo>
                    <a:pt x="785" y="655"/>
                  </a:lnTo>
                  <a:lnTo>
                    <a:pt x="781" y="649"/>
                  </a:lnTo>
                  <a:lnTo>
                    <a:pt x="779" y="645"/>
                  </a:lnTo>
                  <a:lnTo>
                    <a:pt x="778" y="644"/>
                  </a:lnTo>
                  <a:lnTo>
                    <a:pt x="776" y="642"/>
                  </a:lnTo>
                  <a:lnTo>
                    <a:pt x="773" y="635"/>
                  </a:lnTo>
                  <a:lnTo>
                    <a:pt x="772" y="628"/>
                  </a:lnTo>
                  <a:lnTo>
                    <a:pt x="772" y="624"/>
                  </a:lnTo>
                  <a:lnTo>
                    <a:pt x="773" y="620"/>
                  </a:lnTo>
                  <a:lnTo>
                    <a:pt x="774" y="619"/>
                  </a:lnTo>
                  <a:lnTo>
                    <a:pt x="776" y="618"/>
                  </a:lnTo>
                  <a:lnTo>
                    <a:pt x="779" y="617"/>
                  </a:lnTo>
                  <a:lnTo>
                    <a:pt x="781" y="615"/>
                  </a:lnTo>
                  <a:lnTo>
                    <a:pt x="784" y="612"/>
                  </a:lnTo>
                  <a:lnTo>
                    <a:pt x="786" y="609"/>
                  </a:lnTo>
                  <a:lnTo>
                    <a:pt x="787" y="605"/>
                  </a:lnTo>
                  <a:lnTo>
                    <a:pt x="787" y="601"/>
                  </a:lnTo>
                  <a:lnTo>
                    <a:pt x="787" y="599"/>
                  </a:lnTo>
                  <a:lnTo>
                    <a:pt x="787" y="597"/>
                  </a:lnTo>
                  <a:lnTo>
                    <a:pt x="787" y="593"/>
                  </a:lnTo>
                  <a:lnTo>
                    <a:pt x="787" y="590"/>
                  </a:lnTo>
                  <a:lnTo>
                    <a:pt x="786" y="579"/>
                  </a:lnTo>
                  <a:lnTo>
                    <a:pt x="786" y="571"/>
                  </a:lnTo>
                  <a:lnTo>
                    <a:pt x="786" y="567"/>
                  </a:lnTo>
                  <a:lnTo>
                    <a:pt x="787" y="565"/>
                  </a:lnTo>
                  <a:lnTo>
                    <a:pt x="788" y="562"/>
                  </a:lnTo>
                  <a:lnTo>
                    <a:pt x="791" y="561"/>
                  </a:lnTo>
                  <a:lnTo>
                    <a:pt x="793" y="560"/>
                  </a:lnTo>
                  <a:lnTo>
                    <a:pt x="797" y="559"/>
                  </a:lnTo>
                  <a:lnTo>
                    <a:pt x="800" y="560"/>
                  </a:lnTo>
                  <a:lnTo>
                    <a:pt x="805" y="561"/>
                  </a:lnTo>
                  <a:lnTo>
                    <a:pt x="808" y="563"/>
                  </a:lnTo>
                  <a:lnTo>
                    <a:pt x="812" y="567"/>
                  </a:lnTo>
                  <a:lnTo>
                    <a:pt x="820" y="573"/>
                  </a:lnTo>
                  <a:lnTo>
                    <a:pt x="826" y="578"/>
                  </a:lnTo>
                  <a:lnTo>
                    <a:pt x="830" y="579"/>
                  </a:lnTo>
                  <a:lnTo>
                    <a:pt x="832" y="580"/>
                  </a:lnTo>
                  <a:lnTo>
                    <a:pt x="833" y="581"/>
                  </a:lnTo>
                  <a:lnTo>
                    <a:pt x="835" y="581"/>
                  </a:lnTo>
                  <a:lnTo>
                    <a:pt x="838" y="581"/>
                  </a:lnTo>
                  <a:lnTo>
                    <a:pt x="841" y="580"/>
                  </a:lnTo>
                  <a:lnTo>
                    <a:pt x="844" y="578"/>
                  </a:lnTo>
                  <a:lnTo>
                    <a:pt x="848" y="575"/>
                  </a:lnTo>
                  <a:lnTo>
                    <a:pt x="854" y="568"/>
                  </a:lnTo>
                  <a:lnTo>
                    <a:pt x="860" y="562"/>
                  </a:lnTo>
                  <a:lnTo>
                    <a:pt x="862" y="561"/>
                  </a:lnTo>
                  <a:lnTo>
                    <a:pt x="863" y="561"/>
                  </a:lnTo>
                  <a:lnTo>
                    <a:pt x="866" y="561"/>
                  </a:lnTo>
                  <a:lnTo>
                    <a:pt x="868" y="563"/>
                  </a:lnTo>
                  <a:lnTo>
                    <a:pt x="871" y="574"/>
                  </a:lnTo>
                  <a:lnTo>
                    <a:pt x="876" y="588"/>
                  </a:lnTo>
                  <a:lnTo>
                    <a:pt x="880" y="592"/>
                  </a:lnTo>
                  <a:lnTo>
                    <a:pt x="883" y="595"/>
                  </a:lnTo>
                  <a:lnTo>
                    <a:pt x="887" y="598"/>
                  </a:lnTo>
                  <a:lnTo>
                    <a:pt x="892" y="599"/>
                  </a:lnTo>
                  <a:lnTo>
                    <a:pt x="896" y="600"/>
                  </a:lnTo>
                  <a:lnTo>
                    <a:pt x="902" y="601"/>
                  </a:lnTo>
                  <a:lnTo>
                    <a:pt x="907" y="601"/>
                  </a:lnTo>
                  <a:lnTo>
                    <a:pt x="913" y="600"/>
                  </a:lnTo>
                  <a:lnTo>
                    <a:pt x="918" y="599"/>
                  </a:lnTo>
                  <a:lnTo>
                    <a:pt x="923" y="597"/>
                  </a:lnTo>
                  <a:lnTo>
                    <a:pt x="925" y="593"/>
                  </a:lnTo>
                  <a:lnTo>
                    <a:pt x="927" y="588"/>
                  </a:lnTo>
                  <a:lnTo>
                    <a:pt x="929" y="579"/>
                  </a:lnTo>
                  <a:lnTo>
                    <a:pt x="930" y="568"/>
                  </a:lnTo>
                  <a:lnTo>
                    <a:pt x="931" y="562"/>
                  </a:lnTo>
                  <a:lnTo>
                    <a:pt x="932" y="556"/>
                  </a:lnTo>
                  <a:lnTo>
                    <a:pt x="933" y="550"/>
                  </a:lnTo>
                  <a:lnTo>
                    <a:pt x="937" y="544"/>
                  </a:lnTo>
                  <a:lnTo>
                    <a:pt x="940" y="538"/>
                  </a:lnTo>
                  <a:lnTo>
                    <a:pt x="944" y="534"/>
                  </a:lnTo>
                  <a:lnTo>
                    <a:pt x="950" y="529"/>
                  </a:lnTo>
                  <a:lnTo>
                    <a:pt x="956" y="525"/>
                  </a:lnTo>
                  <a:lnTo>
                    <a:pt x="961" y="522"/>
                  </a:lnTo>
                  <a:lnTo>
                    <a:pt x="967" y="518"/>
                  </a:lnTo>
                  <a:lnTo>
                    <a:pt x="970" y="516"/>
                  </a:lnTo>
                  <a:lnTo>
                    <a:pt x="973" y="513"/>
                  </a:lnTo>
                  <a:lnTo>
                    <a:pt x="976" y="509"/>
                  </a:lnTo>
                  <a:lnTo>
                    <a:pt x="980" y="504"/>
                  </a:lnTo>
                  <a:lnTo>
                    <a:pt x="983" y="499"/>
                  </a:lnTo>
                  <a:lnTo>
                    <a:pt x="984" y="493"/>
                  </a:lnTo>
                  <a:lnTo>
                    <a:pt x="982" y="484"/>
                  </a:lnTo>
                  <a:lnTo>
                    <a:pt x="977" y="473"/>
                  </a:lnTo>
                  <a:lnTo>
                    <a:pt x="977" y="472"/>
                  </a:lnTo>
                  <a:lnTo>
                    <a:pt x="977" y="471"/>
                  </a:lnTo>
                  <a:lnTo>
                    <a:pt x="978" y="466"/>
                  </a:lnTo>
                  <a:lnTo>
                    <a:pt x="982" y="461"/>
                  </a:lnTo>
                  <a:lnTo>
                    <a:pt x="986" y="458"/>
                  </a:lnTo>
                  <a:lnTo>
                    <a:pt x="990" y="455"/>
                  </a:lnTo>
                  <a:lnTo>
                    <a:pt x="999" y="448"/>
                  </a:lnTo>
                  <a:lnTo>
                    <a:pt x="1005" y="442"/>
                  </a:lnTo>
                  <a:lnTo>
                    <a:pt x="1006" y="440"/>
                  </a:lnTo>
                  <a:lnTo>
                    <a:pt x="1007" y="437"/>
                  </a:lnTo>
                  <a:lnTo>
                    <a:pt x="1008" y="435"/>
                  </a:lnTo>
                  <a:lnTo>
                    <a:pt x="1008" y="433"/>
                  </a:lnTo>
                  <a:lnTo>
                    <a:pt x="1006" y="428"/>
                  </a:lnTo>
                  <a:lnTo>
                    <a:pt x="1002" y="422"/>
                  </a:lnTo>
                  <a:lnTo>
                    <a:pt x="1000" y="417"/>
                  </a:lnTo>
                  <a:lnTo>
                    <a:pt x="1000" y="412"/>
                  </a:lnTo>
                  <a:lnTo>
                    <a:pt x="1001" y="409"/>
                  </a:lnTo>
                  <a:lnTo>
                    <a:pt x="1003" y="405"/>
                  </a:lnTo>
                  <a:lnTo>
                    <a:pt x="1006" y="403"/>
                  </a:lnTo>
                  <a:lnTo>
                    <a:pt x="1008" y="401"/>
                  </a:lnTo>
                  <a:lnTo>
                    <a:pt x="1017" y="391"/>
                  </a:lnTo>
                  <a:lnTo>
                    <a:pt x="1025" y="383"/>
                  </a:lnTo>
                  <a:lnTo>
                    <a:pt x="1032" y="373"/>
                  </a:lnTo>
                  <a:lnTo>
                    <a:pt x="1039" y="364"/>
                  </a:lnTo>
                  <a:lnTo>
                    <a:pt x="1045" y="353"/>
                  </a:lnTo>
                  <a:lnTo>
                    <a:pt x="1049" y="345"/>
                  </a:lnTo>
                  <a:lnTo>
                    <a:pt x="1052" y="334"/>
                  </a:lnTo>
                  <a:lnTo>
                    <a:pt x="1058" y="321"/>
                  </a:lnTo>
                  <a:lnTo>
                    <a:pt x="1062" y="313"/>
                  </a:lnTo>
                  <a:lnTo>
                    <a:pt x="1066" y="307"/>
                  </a:lnTo>
                  <a:lnTo>
                    <a:pt x="1071" y="302"/>
                  </a:lnTo>
                  <a:lnTo>
                    <a:pt x="1077" y="297"/>
                  </a:lnTo>
                  <a:lnTo>
                    <a:pt x="1082" y="292"/>
                  </a:lnTo>
                  <a:lnTo>
                    <a:pt x="1087" y="288"/>
                  </a:lnTo>
                  <a:lnTo>
                    <a:pt x="1091" y="281"/>
                  </a:lnTo>
                  <a:lnTo>
                    <a:pt x="1095" y="273"/>
                  </a:lnTo>
                  <a:lnTo>
                    <a:pt x="1099" y="266"/>
                  </a:lnTo>
                  <a:lnTo>
                    <a:pt x="1102" y="260"/>
                  </a:lnTo>
                  <a:lnTo>
                    <a:pt x="1104" y="257"/>
                  </a:lnTo>
                  <a:lnTo>
                    <a:pt x="1108" y="253"/>
                  </a:lnTo>
                  <a:lnTo>
                    <a:pt x="1119" y="248"/>
                  </a:lnTo>
                  <a:lnTo>
                    <a:pt x="1134" y="244"/>
                  </a:lnTo>
                  <a:lnTo>
                    <a:pt x="1146" y="240"/>
                  </a:lnTo>
                  <a:lnTo>
                    <a:pt x="1162" y="233"/>
                  </a:lnTo>
                  <a:lnTo>
                    <a:pt x="1166" y="229"/>
                  </a:lnTo>
                  <a:lnTo>
                    <a:pt x="1169" y="226"/>
                  </a:lnTo>
                  <a:lnTo>
                    <a:pt x="1171" y="223"/>
                  </a:lnTo>
                  <a:lnTo>
                    <a:pt x="1172" y="220"/>
                  </a:lnTo>
                  <a:lnTo>
                    <a:pt x="1175" y="215"/>
                  </a:lnTo>
                  <a:lnTo>
                    <a:pt x="1177" y="209"/>
                  </a:lnTo>
                  <a:lnTo>
                    <a:pt x="1178" y="196"/>
                  </a:lnTo>
                  <a:lnTo>
                    <a:pt x="1179" y="184"/>
                  </a:lnTo>
                  <a:lnTo>
                    <a:pt x="1178" y="181"/>
                  </a:lnTo>
                  <a:lnTo>
                    <a:pt x="1176" y="178"/>
                  </a:lnTo>
                  <a:lnTo>
                    <a:pt x="1173" y="178"/>
                  </a:lnTo>
                  <a:lnTo>
                    <a:pt x="1170" y="178"/>
                  </a:lnTo>
                  <a:lnTo>
                    <a:pt x="1164" y="179"/>
                  </a:lnTo>
                  <a:lnTo>
                    <a:pt x="1157" y="181"/>
                  </a:lnTo>
                  <a:lnTo>
                    <a:pt x="1153" y="181"/>
                  </a:lnTo>
                  <a:lnTo>
                    <a:pt x="1150" y="181"/>
                  </a:lnTo>
                  <a:lnTo>
                    <a:pt x="1147" y="181"/>
                  </a:lnTo>
                  <a:lnTo>
                    <a:pt x="1146" y="178"/>
                  </a:lnTo>
                  <a:lnTo>
                    <a:pt x="1145" y="176"/>
                  </a:lnTo>
                  <a:lnTo>
                    <a:pt x="1144" y="174"/>
                  </a:lnTo>
                  <a:lnTo>
                    <a:pt x="1140" y="166"/>
                  </a:lnTo>
                  <a:lnTo>
                    <a:pt x="1135" y="160"/>
                  </a:lnTo>
                  <a:lnTo>
                    <a:pt x="1129" y="155"/>
                  </a:lnTo>
                  <a:lnTo>
                    <a:pt x="1122" y="149"/>
                  </a:lnTo>
                  <a:lnTo>
                    <a:pt x="1113" y="140"/>
                  </a:lnTo>
                  <a:lnTo>
                    <a:pt x="1103" y="133"/>
                  </a:lnTo>
                  <a:lnTo>
                    <a:pt x="1090" y="124"/>
                  </a:lnTo>
                  <a:lnTo>
                    <a:pt x="1081" y="114"/>
                  </a:lnTo>
                  <a:lnTo>
                    <a:pt x="1077" y="109"/>
                  </a:lnTo>
                  <a:lnTo>
                    <a:pt x="1075" y="105"/>
                  </a:lnTo>
                  <a:lnTo>
                    <a:pt x="1072" y="100"/>
                  </a:lnTo>
                  <a:lnTo>
                    <a:pt x="1071" y="94"/>
                  </a:lnTo>
                  <a:lnTo>
                    <a:pt x="1071" y="89"/>
                  </a:lnTo>
                  <a:lnTo>
                    <a:pt x="1072" y="83"/>
                  </a:lnTo>
                  <a:lnTo>
                    <a:pt x="1075" y="77"/>
                  </a:lnTo>
                  <a:lnTo>
                    <a:pt x="1078" y="71"/>
                  </a:lnTo>
                  <a:lnTo>
                    <a:pt x="1082" y="65"/>
                  </a:lnTo>
                  <a:lnTo>
                    <a:pt x="1085" y="61"/>
                  </a:lnTo>
                  <a:lnTo>
                    <a:pt x="1090" y="57"/>
                  </a:lnTo>
                  <a:lnTo>
                    <a:pt x="1095" y="53"/>
                  </a:lnTo>
                  <a:lnTo>
                    <a:pt x="1103" y="52"/>
                  </a:lnTo>
                  <a:lnTo>
                    <a:pt x="1114" y="52"/>
                  </a:lnTo>
                  <a:lnTo>
                    <a:pt x="1120" y="51"/>
                  </a:lnTo>
                  <a:lnTo>
                    <a:pt x="1125" y="50"/>
                  </a:lnTo>
                  <a:lnTo>
                    <a:pt x="1131" y="48"/>
                  </a:lnTo>
                  <a:lnTo>
                    <a:pt x="1135" y="44"/>
                  </a:lnTo>
                  <a:lnTo>
                    <a:pt x="1144" y="36"/>
                  </a:lnTo>
                  <a:lnTo>
                    <a:pt x="1151" y="26"/>
                  </a:lnTo>
                  <a:lnTo>
                    <a:pt x="1152" y="25"/>
                  </a:lnTo>
                  <a:lnTo>
                    <a:pt x="1152" y="23"/>
                  </a:lnTo>
                  <a:lnTo>
                    <a:pt x="1153" y="12"/>
                  </a:lnTo>
                  <a:lnTo>
                    <a:pt x="1154" y="2"/>
                  </a:lnTo>
                  <a:lnTo>
                    <a:pt x="1154" y="1"/>
                  </a:lnTo>
                  <a:lnTo>
                    <a:pt x="1157" y="0"/>
                  </a:lnTo>
                  <a:lnTo>
                    <a:pt x="1165" y="1"/>
                  </a:lnTo>
                  <a:lnTo>
                    <a:pt x="1179" y="4"/>
                  </a:lnTo>
                  <a:lnTo>
                    <a:pt x="1196" y="8"/>
                  </a:lnTo>
                  <a:lnTo>
                    <a:pt x="1211" y="15"/>
                  </a:lnTo>
                  <a:lnTo>
                    <a:pt x="1220" y="20"/>
                  </a:lnTo>
                  <a:lnTo>
                    <a:pt x="1230" y="26"/>
                  </a:lnTo>
                  <a:lnTo>
                    <a:pt x="1244" y="34"/>
                  </a:lnTo>
                  <a:lnTo>
                    <a:pt x="1257" y="42"/>
                  </a:lnTo>
                  <a:lnTo>
                    <a:pt x="1270" y="51"/>
                  </a:lnTo>
                  <a:lnTo>
                    <a:pt x="1280" y="59"/>
                  </a:lnTo>
                  <a:lnTo>
                    <a:pt x="1290" y="68"/>
                  </a:lnTo>
                  <a:lnTo>
                    <a:pt x="1298" y="74"/>
                  </a:lnTo>
                  <a:lnTo>
                    <a:pt x="1309" y="78"/>
                  </a:lnTo>
                  <a:lnTo>
                    <a:pt x="1322" y="83"/>
                  </a:lnTo>
                  <a:lnTo>
                    <a:pt x="1335" y="88"/>
                  </a:lnTo>
                  <a:lnTo>
                    <a:pt x="1346" y="93"/>
                  </a:lnTo>
                  <a:lnTo>
                    <a:pt x="1358" y="100"/>
                  </a:lnTo>
                  <a:lnTo>
                    <a:pt x="1373" y="113"/>
                  </a:lnTo>
                  <a:lnTo>
                    <a:pt x="1390" y="128"/>
                  </a:lnTo>
                  <a:lnTo>
                    <a:pt x="1404" y="143"/>
                  </a:lnTo>
                  <a:lnTo>
                    <a:pt x="1416" y="156"/>
                  </a:lnTo>
                  <a:lnTo>
                    <a:pt x="1425" y="168"/>
                  </a:lnTo>
                  <a:lnTo>
                    <a:pt x="1434" y="179"/>
                  </a:lnTo>
                  <a:lnTo>
                    <a:pt x="1441" y="193"/>
                  </a:lnTo>
                  <a:lnTo>
                    <a:pt x="1443" y="197"/>
                  </a:lnTo>
                  <a:lnTo>
                    <a:pt x="1447" y="202"/>
                  </a:lnTo>
                  <a:lnTo>
                    <a:pt x="1449" y="207"/>
                  </a:lnTo>
                  <a:lnTo>
                    <a:pt x="1453" y="209"/>
                  </a:lnTo>
                  <a:lnTo>
                    <a:pt x="1458" y="212"/>
                  </a:lnTo>
                  <a:lnTo>
                    <a:pt x="1465" y="213"/>
                  </a:lnTo>
                  <a:lnTo>
                    <a:pt x="1472" y="214"/>
                  </a:lnTo>
                  <a:lnTo>
                    <a:pt x="1481" y="215"/>
                  </a:lnTo>
                  <a:lnTo>
                    <a:pt x="1493" y="214"/>
                  </a:lnTo>
                  <a:lnTo>
                    <a:pt x="1506" y="214"/>
                  </a:lnTo>
                  <a:lnTo>
                    <a:pt x="1518" y="212"/>
                  </a:lnTo>
                  <a:lnTo>
                    <a:pt x="1529" y="209"/>
                  </a:lnTo>
                  <a:lnTo>
                    <a:pt x="1540" y="207"/>
                  </a:lnTo>
                  <a:lnTo>
                    <a:pt x="1548" y="204"/>
                  </a:lnTo>
                  <a:lnTo>
                    <a:pt x="1555" y="203"/>
                  </a:lnTo>
                  <a:lnTo>
                    <a:pt x="1566" y="204"/>
                  </a:lnTo>
                  <a:lnTo>
                    <a:pt x="1578" y="207"/>
                  </a:lnTo>
                  <a:lnTo>
                    <a:pt x="1588" y="210"/>
                  </a:lnTo>
                  <a:lnTo>
                    <a:pt x="1593" y="212"/>
                  </a:lnTo>
                  <a:lnTo>
                    <a:pt x="1598" y="214"/>
                  </a:lnTo>
                  <a:lnTo>
                    <a:pt x="1601" y="216"/>
                  </a:lnTo>
                  <a:lnTo>
                    <a:pt x="1604" y="219"/>
                  </a:lnTo>
                  <a:lnTo>
                    <a:pt x="1605" y="223"/>
                  </a:lnTo>
                  <a:lnTo>
                    <a:pt x="1607" y="232"/>
                  </a:lnTo>
                  <a:lnTo>
                    <a:pt x="1607" y="240"/>
                  </a:lnTo>
                  <a:lnTo>
                    <a:pt x="1609" y="251"/>
                  </a:lnTo>
                  <a:lnTo>
                    <a:pt x="1609" y="260"/>
                  </a:lnTo>
                  <a:lnTo>
                    <a:pt x="1610" y="270"/>
                  </a:lnTo>
                  <a:lnTo>
                    <a:pt x="1611" y="277"/>
                  </a:lnTo>
                  <a:lnTo>
                    <a:pt x="1613" y="282"/>
                  </a:lnTo>
                  <a:lnTo>
                    <a:pt x="1617" y="284"/>
                  </a:lnTo>
                  <a:lnTo>
                    <a:pt x="1620" y="285"/>
                  </a:lnTo>
                  <a:lnTo>
                    <a:pt x="1626" y="288"/>
                  </a:lnTo>
                  <a:lnTo>
                    <a:pt x="1632" y="289"/>
                  </a:lnTo>
                  <a:lnTo>
                    <a:pt x="1643" y="290"/>
                  </a:lnTo>
                  <a:lnTo>
                    <a:pt x="1651" y="290"/>
                  </a:lnTo>
                  <a:lnTo>
                    <a:pt x="1657" y="290"/>
                  </a:lnTo>
                  <a:lnTo>
                    <a:pt x="1664" y="291"/>
                  </a:lnTo>
                  <a:lnTo>
                    <a:pt x="1673" y="292"/>
                  </a:lnTo>
                  <a:lnTo>
                    <a:pt x="1680" y="296"/>
                  </a:lnTo>
                  <a:lnTo>
                    <a:pt x="1696" y="310"/>
                  </a:lnTo>
                  <a:lnTo>
                    <a:pt x="1714" y="328"/>
                  </a:lnTo>
                  <a:lnTo>
                    <a:pt x="1717" y="330"/>
                  </a:lnTo>
                  <a:lnTo>
                    <a:pt x="1720" y="333"/>
                  </a:lnTo>
                  <a:lnTo>
                    <a:pt x="1723" y="334"/>
                  </a:lnTo>
                  <a:lnTo>
                    <a:pt x="1726" y="334"/>
                  </a:lnTo>
                  <a:lnTo>
                    <a:pt x="1735" y="334"/>
                  </a:lnTo>
                  <a:lnTo>
                    <a:pt x="1744" y="333"/>
                  </a:lnTo>
                  <a:lnTo>
                    <a:pt x="1749" y="333"/>
                  </a:lnTo>
                  <a:lnTo>
                    <a:pt x="1754" y="335"/>
                  </a:lnTo>
                  <a:lnTo>
                    <a:pt x="1758" y="339"/>
                  </a:lnTo>
                  <a:lnTo>
                    <a:pt x="1762" y="344"/>
                  </a:lnTo>
                  <a:lnTo>
                    <a:pt x="1765" y="349"/>
                  </a:lnTo>
                  <a:lnTo>
                    <a:pt x="1768" y="357"/>
                  </a:lnTo>
                  <a:lnTo>
                    <a:pt x="1770" y="364"/>
                  </a:lnTo>
                  <a:lnTo>
                    <a:pt x="1773" y="372"/>
                  </a:lnTo>
                  <a:lnTo>
                    <a:pt x="1775" y="395"/>
                  </a:lnTo>
                  <a:lnTo>
                    <a:pt x="1775" y="420"/>
                  </a:lnTo>
                  <a:lnTo>
                    <a:pt x="1774" y="431"/>
                  </a:lnTo>
                  <a:lnTo>
                    <a:pt x="1773" y="442"/>
                  </a:lnTo>
                  <a:lnTo>
                    <a:pt x="1770" y="452"/>
                  </a:lnTo>
                  <a:lnTo>
                    <a:pt x="1767" y="460"/>
                  </a:lnTo>
                  <a:lnTo>
                    <a:pt x="1763" y="466"/>
                  </a:lnTo>
                  <a:lnTo>
                    <a:pt x="1761" y="472"/>
                  </a:lnTo>
                  <a:lnTo>
                    <a:pt x="1761" y="478"/>
                  </a:lnTo>
                  <a:lnTo>
                    <a:pt x="1761" y="484"/>
                  </a:lnTo>
                  <a:lnTo>
                    <a:pt x="1762" y="496"/>
                  </a:lnTo>
                  <a:lnTo>
                    <a:pt x="1765" y="505"/>
                  </a:lnTo>
                  <a:lnTo>
                    <a:pt x="1768" y="515"/>
                  </a:lnTo>
                  <a:lnTo>
                    <a:pt x="1769" y="527"/>
                  </a:lnTo>
                  <a:lnTo>
                    <a:pt x="1769" y="538"/>
                  </a:lnTo>
                  <a:lnTo>
                    <a:pt x="1765" y="550"/>
                  </a:lnTo>
                  <a:lnTo>
                    <a:pt x="1761" y="562"/>
                  </a:lnTo>
                  <a:lnTo>
                    <a:pt x="1754" y="574"/>
                  </a:lnTo>
                  <a:lnTo>
                    <a:pt x="1750" y="580"/>
                  </a:lnTo>
                  <a:lnTo>
                    <a:pt x="1745" y="585"/>
                  </a:lnTo>
                  <a:lnTo>
                    <a:pt x="1740" y="590"/>
                  </a:lnTo>
                  <a:lnTo>
                    <a:pt x="1735" y="593"/>
                  </a:lnTo>
                  <a:lnTo>
                    <a:pt x="1730" y="595"/>
                  </a:lnTo>
                  <a:lnTo>
                    <a:pt x="1726" y="598"/>
                  </a:lnTo>
                  <a:lnTo>
                    <a:pt x="1721" y="598"/>
                  </a:lnTo>
                  <a:lnTo>
                    <a:pt x="1718" y="598"/>
                  </a:lnTo>
                  <a:lnTo>
                    <a:pt x="1714" y="597"/>
                  </a:lnTo>
                  <a:lnTo>
                    <a:pt x="1711" y="594"/>
                  </a:lnTo>
                  <a:lnTo>
                    <a:pt x="1707" y="591"/>
                  </a:lnTo>
                  <a:lnTo>
                    <a:pt x="1702" y="586"/>
                  </a:lnTo>
                  <a:lnTo>
                    <a:pt x="1696" y="582"/>
                  </a:lnTo>
                  <a:lnTo>
                    <a:pt x="1689" y="579"/>
                  </a:lnTo>
                  <a:lnTo>
                    <a:pt x="1681" y="576"/>
                  </a:lnTo>
                  <a:lnTo>
                    <a:pt x="1673" y="576"/>
                  </a:lnTo>
                  <a:lnTo>
                    <a:pt x="1662" y="576"/>
                  </a:lnTo>
                  <a:lnTo>
                    <a:pt x="1652" y="578"/>
                  </a:lnTo>
                  <a:lnTo>
                    <a:pt x="1642" y="580"/>
                  </a:lnTo>
                  <a:lnTo>
                    <a:pt x="1631" y="585"/>
                  </a:lnTo>
                  <a:lnTo>
                    <a:pt x="1622" y="590"/>
                  </a:lnTo>
                  <a:lnTo>
                    <a:pt x="1613" y="595"/>
                  </a:lnTo>
                  <a:lnTo>
                    <a:pt x="1605" y="603"/>
                  </a:lnTo>
                  <a:lnTo>
                    <a:pt x="1598" y="610"/>
                  </a:lnTo>
                  <a:lnTo>
                    <a:pt x="1586" y="624"/>
                  </a:lnTo>
                  <a:lnTo>
                    <a:pt x="1579" y="636"/>
                  </a:lnTo>
                  <a:lnTo>
                    <a:pt x="1573" y="645"/>
                  </a:lnTo>
                  <a:lnTo>
                    <a:pt x="1566" y="654"/>
                  </a:lnTo>
                  <a:lnTo>
                    <a:pt x="1562" y="656"/>
                  </a:lnTo>
                  <a:lnTo>
                    <a:pt x="1559" y="660"/>
                  </a:lnTo>
                  <a:lnTo>
                    <a:pt x="1555" y="661"/>
                  </a:lnTo>
                  <a:lnTo>
                    <a:pt x="1551" y="662"/>
                  </a:lnTo>
                  <a:lnTo>
                    <a:pt x="1544" y="663"/>
                  </a:lnTo>
                  <a:lnTo>
                    <a:pt x="1537" y="667"/>
                  </a:lnTo>
                  <a:lnTo>
                    <a:pt x="1529" y="672"/>
                  </a:lnTo>
                  <a:lnTo>
                    <a:pt x="1519" y="679"/>
                  </a:lnTo>
                  <a:lnTo>
                    <a:pt x="1509" y="691"/>
                  </a:lnTo>
                  <a:lnTo>
                    <a:pt x="1499" y="702"/>
                  </a:lnTo>
                  <a:lnTo>
                    <a:pt x="1491" y="716"/>
                  </a:lnTo>
                  <a:lnTo>
                    <a:pt x="1487" y="727"/>
                  </a:lnTo>
                  <a:lnTo>
                    <a:pt x="1485" y="732"/>
                  </a:lnTo>
                  <a:lnTo>
                    <a:pt x="1484" y="736"/>
                  </a:lnTo>
                  <a:lnTo>
                    <a:pt x="1481" y="738"/>
                  </a:lnTo>
                  <a:lnTo>
                    <a:pt x="1479" y="740"/>
                  </a:lnTo>
                  <a:lnTo>
                    <a:pt x="1478" y="740"/>
                  </a:lnTo>
                  <a:lnTo>
                    <a:pt x="1475" y="740"/>
                  </a:lnTo>
                  <a:lnTo>
                    <a:pt x="1473" y="739"/>
                  </a:lnTo>
                  <a:lnTo>
                    <a:pt x="1472" y="737"/>
                  </a:lnTo>
                  <a:lnTo>
                    <a:pt x="1469" y="732"/>
                  </a:lnTo>
                  <a:lnTo>
                    <a:pt x="1467" y="724"/>
                  </a:lnTo>
                  <a:lnTo>
                    <a:pt x="1465" y="716"/>
                  </a:lnTo>
                  <a:lnTo>
                    <a:pt x="1465" y="706"/>
                  </a:lnTo>
                  <a:lnTo>
                    <a:pt x="1463" y="698"/>
                  </a:lnTo>
                  <a:lnTo>
                    <a:pt x="1461" y="692"/>
                  </a:lnTo>
                  <a:lnTo>
                    <a:pt x="1460" y="689"/>
                  </a:lnTo>
                  <a:lnTo>
                    <a:pt x="1458" y="688"/>
                  </a:lnTo>
                  <a:lnTo>
                    <a:pt x="1455" y="687"/>
                  </a:lnTo>
                  <a:lnTo>
                    <a:pt x="1453" y="687"/>
                  </a:lnTo>
                  <a:lnTo>
                    <a:pt x="1447" y="688"/>
                  </a:lnTo>
                  <a:lnTo>
                    <a:pt x="1441" y="691"/>
                  </a:lnTo>
                  <a:lnTo>
                    <a:pt x="1435" y="697"/>
                  </a:lnTo>
                  <a:lnTo>
                    <a:pt x="1428" y="704"/>
                  </a:lnTo>
                  <a:lnTo>
                    <a:pt x="1419" y="711"/>
                  </a:lnTo>
                  <a:lnTo>
                    <a:pt x="1412" y="717"/>
                  </a:lnTo>
                  <a:lnTo>
                    <a:pt x="1408" y="719"/>
                  </a:lnTo>
                  <a:lnTo>
                    <a:pt x="1404" y="720"/>
                  </a:lnTo>
                  <a:lnTo>
                    <a:pt x="1400" y="720"/>
                  </a:lnTo>
                  <a:lnTo>
                    <a:pt x="1396" y="719"/>
                  </a:lnTo>
                  <a:lnTo>
                    <a:pt x="1392" y="718"/>
                  </a:lnTo>
                  <a:lnTo>
                    <a:pt x="1389" y="716"/>
                  </a:lnTo>
                  <a:lnTo>
                    <a:pt x="1386" y="713"/>
                  </a:lnTo>
                  <a:lnTo>
                    <a:pt x="1384" y="710"/>
                  </a:lnTo>
                  <a:lnTo>
                    <a:pt x="1379" y="701"/>
                  </a:lnTo>
                  <a:lnTo>
                    <a:pt x="1373" y="688"/>
                  </a:lnTo>
                  <a:lnTo>
                    <a:pt x="1371" y="682"/>
                  </a:lnTo>
                  <a:lnTo>
                    <a:pt x="1366" y="678"/>
                  </a:lnTo>
                  <a:lnTo>
                    <a:pt x="1361" y="674"/>
                  </a:lnTo>
                  <a:lnTo>
                    <a:pt x="1356" y="672"/>
                  </a:lnTo>
                  <a:lnTo>
                    <a:pt x="1352" y="670"/>
                  </a:lnTo>
                  <a:lnTo>
                    <a:pt x="1347" y="670"/>
                  </a:lnTo>
                  <a:lnTo>
                    <a:pt x="1342" y="670"/>
                  </a:lnTo>
                  <a:lnTo>
                    <a:pt x="1337" y="672"/>
                  </a:lnTo>
                  <a:lnTo>
                    <a:pt x="1333" y="675"/>
                  </a:lnTo>
                  <a:lnTo>
                    <a:pt x="1328" y="679"/>
                  </a:lnTo>
                  <a:lnTo>
                    <a:pt x="1322" y="685"/>
                  </a:lnTo>
                  <a:lnTo>
                    <a:pt x="1317" y="691"/>
                  </a:lnTo>
                  <a:lnTo>
                    <a:pt x="1305" y="706"/>
                  </a:lnTo>
                  <a:lnTo>
                    <a:pt x="1295" y="720"/>
                  </a:lnTo>
                  <a:lnTo>
                    <a:pt x="1289" y="727"/>
                  </a:lnTo>
                  <a:lnTo>
                    <a:pt x="1283" y="732"/>
                  </a:lnTo>
                  <a:lnTo>
                    <a:pt x="1278" y="737"/>
                  </a:lnTo>
                  <a:lnTo>
                    <a:pt x="1273" y="739"/>
                  </a:lnTo>
                  <a:lnTo>
                    <a:pt x="1269" y="742"/>
                  </a:lnTo>
                  <a:lnTo>
                    <a:pt x="1264" y="742"/>
                  </a:lnTo>
                  <a:lnTo>
                    <a:pt x="1259" y="742"/>
                  </a:lnTo>
                  <a:lnTo>
                    <a:pt x="1255" y="742"/>
                  </a:lnTo>
                  <a:lnTo>
                    <a:pt x="1252" y="740"/>
                  </a:lnTo>
                  <a:lnTo>
                    <a:pt x="1247" y="738"/>
                  </a:lnTo>
                  <a:lnTo>
                    <a:pt x="1244" y="735"/>
                  </a:lnTo>
                  <a:lnTo>
                    <a:pt x="1240" y="731"/>
                  </a:lnTo>
                  <a:lnTo>
                    <a:pt x="1233" y="724"/>
                  </a:lnTo>
                  <a:lnTo>
                    <a:pt x="1228" y="716"/>
                  </a:lnTo>
                  <a:lnTo>
                    <a:pt x="1223" y="708"/>
                  </a:lnTo>
                  <a:lnTo>
                    <a:pt x="1219" y="702"/>
                  </a:lnTo>
                  <a:lnTo>
                    <a:pt x="1216" y="700"/>
                  </a:lnTo>
                  <a:lnTo>
                    <a:pt x="1214" y="699"/>
                  </a:lnTo>
                  <a:lnTo>
                    <a:pt x="1213" y="699"/>
                  </a:lnTo>
                  <a:lnTo>
                    <a:pt x="1210" y="701"/>
                  </a:lnTo>
                  <a:lnTo>
                    <a:pt x="1207" y="708"/>
                  </a:lnTo>
                  <a:lnTo>
                    <a:pt x="1204" y="718"/>
                  </a:lnTo>
                  <a:lnTo>
                    <a:pt x="1202" y="727"/>
                  </a:lnTo>
                  <a:lnTo>
                    <a:pt x="1197" y="738"/>
                  </a:lnTo>
                  <a:lnTo>
                    <a:pt x="1195" y="743"/>
                  </a:lnTo>
                  <a:lnTo>
                    <a:pt x="1192" y="745"/>
                  </a:lnTo>
                  <a:lnTo>
                    <a:pt x="1189" y="746"/>
                  </a:lnTo>
                  <a:lnTo>
                    <a:pt x="1184" y="748"/>
                  </a:lnTo>
                  <a:lnTo>
                    <a:pt x="1175" y="746"/>
                  </a:lnTo>
                  <a:lnTo>
                    <a:pt x="1162" y="743"/>
                  </a:lnTo>
                  <a:lnTo>
                    <a:pt x="1154" y="743"/>
                  </a:lnTo>
                  <a:lnTo>
                    <a:pt x="1148" y="744"/>
                  </a:lnTo>
                  <a:lnTo>
                    <a:pt x="1143" y="746"/>
                  </a:lnTo>
                  <a:lnTo>
                    <a:pt x="1138" y="751"/>
                  </a:lnTo>
                  <a:lnTo>
                    <a:pt x="1128" y="761"/>
                  </a:lnTo>
                  <a:lnTo>
                    <a:pt x="1122" y="771"/>
                  </a:lnTo>
                  <a:lnTo>
                    <a:pt x="1118" y="780"/>
                  </a:lnTo>
                  <a:lnTo>
                    <a:pt x="1116" y="786"/>
                  </a:lnTo>
                  <a:lnTo>
                    <a:pt x="1116" y="789"/>
                  </a:lnTo>
                  <a:lnTo>
                    <a:pt x="1118" y="792"/>
                  </a:lnTo>
                  <a:lnTo>
                    <a:pt x="1120" y="794"/>
                  </a:lnTo>
                  <a:lnTo>
                    <a:pt x="1123" y="798"/>
                  </a:lnTo>
                  <a:lnTo>
                    <a:pt x="1132" y="803"/>
                  </a:lnTo>
                  <a:lnTo>
                    <a:pt x="1143" y="811"/>
                  </a:lnTo>
                  <a:lnTo>
                    <a:pt x="1153" y="819"/>
                  </a:lnTo>
                  <a:lnTo>
                    <a:pt x="1163" y="828"/>
                  </a:lnTo>
                  <a:lnTo>
                    <a:pt x="1167" y="833"/>
                  </a:lnTo>
                  <a:lnTo>
                    <a:pt x="1170" y="839"/>
                  </a:lnTo>
                  <a:lnTo>
                    <a:pt x="1172" y="844"/>
                  </a:lnTo>
                  <a:lnTo>
                    <a:pt x="1175" y="849"/>
                  </a:lnTo>
                  <a:lnTo>
                    <a:pt x="1176" y="861"/>
                  </a:lnTo>
                  <a:lnTo>
                    <a:pt x="1177" y="878"/>
                  </a:lnTo>
                  <a:lnTo>
                    <a:pt x="1177" y="888"/>
                  </a:lnTo>
                  <a:lnTo>
                    <a:pt x="1176" y="894"/>
                  </a:lnTo>
                  <a:lnTo>
                    <a:pt x="1175" y="900"/>
                  </a:lnTo>
                  <a:lnTo>
                    <a:pt x="1173" y="903"/>
                  </a:lnTo>
                  <a:lnTo>
                    <a:pt x="1170" y="909"/>
                  </a:lnTo>
                  <a:lnTo>
                    <a:pt x="1165" y="918"/>
                  </a:lnTo>
                  <a:lnTo>
                    <a:pt x="1163" y="921"/>
                  </a:lnTo>
                  <a:lnTo>
                    <a:pt x="1163" y="925"/>
                  </a:lnTo>
                  <a:lnTo>
                    <a:pt x="1164" y="927"/>
                  </a:lnTo>
                  <a:lnTo>
                    <a:pt x="1165" y="929"/>
                  </a:lnTo>
                  <a:lnTo>
                    <a:pt x="1169" y="937"/>
                  </a:lnTo>
                  <a:lnTo>
                    <a:pt x="1172" y="947"/>
                  </a:lnTo>
                  <a:lnTo>
                    <a:pt x="1173" y="954"/>
                  </a:lnTo>
                  <a:lnTo>
                    <a:pt x="1173" y="962"/>
                  </a:lnTo>
                  <a:lnTo>
                    <a:pt x="1172" y="970"/>
                  </a:lnTo>
                  <a:lnTo>
                    <a:pt x="1171" y="977"/>
                  </a:lnTo>
                  <a:lnTo>
                    <a:pt x="1169" y="984"/>
                  </a:lnTo>
                  <a:lnTo>
                    <a:pt x="1166" y="991"/>
                  </a:lnTo>
                  <a:lnTo>
                    <a:pt x="1163" y="997"/>
                  </a:lnTo>
                  <a:lnTo>
                    <a:pt x="1158" y="1001"/>
                  </a:lnTo>
                  <a:lnTo>
                    <a:pt x="1153" y="1004"/>
                  </a:lnTo>
                  <a:lnTo>
                    <a:pt x="1147" y="1008"/>
                  </a:lnTo>
                  <a:lnTo>
                    <a:pt x="1140" y="1010"/>
                  </a:lnTo>
                  <a:lnTo>
                    <a:pt x="1134" y="1013"/>
                  </a:lnTo>
                  <a:lnTo>
                    <a:pt x="1122" y="1015"/>
                  </a:lnTo>
                  <a:lnTo>
                    <a:pt x="1113" y="1019"/>
                  </a:lnTo>
                  <a:lnTo>
                    <a:pt x="1112" y="1021"/>
                  </a:lnTo>
                  <a:lnTo>
                    <a:pt x="1109" y="1022"/>
                  </a:lnTo>
                  <a:lnTo>
                    <a:pt x="1109" y="1025"/>
                  </a:lnTo>
                  <a:lnTo>
                    <a:pt x="1109" y="1027"/>
                  </a:lnTo>
                  <a:lnTo>
                    <a:pt x="1110" y="1032"/>
                  </a:lnTo>
                  <a:lnTo>
                    <a:pt x="1115" y="1035"/>
                  </a:lnTo>
                  <a:lnTo>
                    <a:pt x="1120" y="1040"/>
                  </a:lnTo>
                  <a:lnTo>
                    <a:pt x="1126" y="1045"/>
                  </a:lnTo>
                  <a:lnTo>
                    <a:pt x="1129" y="1052"/>
                  </a:lnTo>
                  <a:lnTo>
                    <a:pt x="1134" y="1061"/>
                  </a:lnTo>
                  <a:lnTo>
                    <a:pt x="1138" y="1071"/>
                  </a:lnTo>
                  <a:lnTo>
                    <a:pt x="1141" y="1079"/>
                  </a:lnTo>
                  <a:lnTo>
                    <a:pt x="1144" y="1082"/>
                  </a:lnTo>
                  <a:lnTo>
                    <a:pt x="1146" y="1084"/>
                  </a:lnTo>
                  <a:lnTo>
                    <a:pt x="1148" y="1085"/>
                  </a:lnTo>
                  <a:lnTo>
                    <a:pt x="1151" y="1086"/>
                  </a:lnTo>
                  <a:lnTo>
                    <a:pt x="1154" y="1085"/>
                  </a:lnTo>
                  <a:lnTo>
                    <a:pt x="1159" y="1084"/>
                  </a:lnTo>
                  <a:lnTo>
                    <a:pt x="1163" y="1080"/>
                  </a:lnTo>
                  <a:lnTo>
                    <a:pt x="1167" y="1073"/>
                  </a:lnTo>
                  <a:lnTo>
                    <a:pt x="1171" y="1063"/>
                  </a:lnTo>
                  <a:lnTo>
                    <a:pt x="1176" y="1051"/>
                  </a:lnTo>
                  <a:lnTo>
                    <a:pt x="1182" y="1040"/>
                  </a:lnTo>
                  <a:lnTo>
                    <a:pt x="1187" y="1032"/>
                  </a:lnTo>
                  <a:lnTo>
                    <a:pt x="1194" y="1027"/>
                  </a:lnTo>
                  <a:lnTo>
                    <a:pt x="1202" y="1025"/>
                  </a:lnTo>
                  <a:lnTo>
                    <a:pt x="1206" y="1023"/>
                  </a:lnTo>
                  <a:lnTo>
                    <a:pt x="1208" y="1023"/>
                  </a:lnTo>
                  <a:lnTo>
                    <a:pt x="1211" y="1025"/>
                  </a:lnTo>
                  <a:lnTo>
                    <a:pt x="1213" y="1026"/>
                  </a:lnTo>
                  <a:lnTo>
                    <a:pt x="1215" y="1032"/>
                  </a:lnTo>
                  <a:lnTo>
                    <a:pt x="1215" y="1041"/>
                  </a:lnTo>
                  <a:lnTo>
                    <a:pt x="1215" y="1054"/>
                  </a:lnTo>
                  <a:lnTo>
                    <a:pt x="1215" y="1069"/>
                  </a:lnTo>
                  <a:lnTo>
                    <a:pt x="1216" y="1077"/>
                  </a:lnTo>
                  <a:lnTo>
                    <a:pt x="1219" y="1083"/>
                  </a:lnTo>
                  <a:lnTo>
                    <a:pt x="1222" y="1088"/>
                  </a:lnTo>
                  <a:lnTo>
                    <a:pt x="1227" y="1092"/>
                  </a:lnTo>
                  <a:lnTo>
                    <a:pt x="1236" y="1099"/>
                  </a:lnTo>
                  <a:lnTo>
                    <a:pt x="1247" y="1103"/>
                  </a:lnTo>
                  <a:lnTo>
                    <a:pt x="1257" y="1105"/>
                  </a:lnTo>
                  <a:lnTo>
                    <a:pt x="1266" y="1109"/>
                  </a:lnTo>
                  <a:lnTo>
                    <a:pt x="1271" y="1110"/>
                  </a:lnTo>
                  <a:lnTo>
                    <a:pt x="1274" y="1113"/>
                  </a:lnTo>
                  <a:lnTo>
                    <a:pt x="1278" y="1115"/>
                  </a:lnTo>
                  <a:lnTo>
                    <a:pt x="1282" y="1118"/>
                  </a:lnTo>
                  <a:lnTo>
                    <a:pt x="1288" y="1129"/>
                  </a:lnTo>
                  <a:lnTo>
                    <a:pt x="1295" y="1145"/>
                  </a:lnTo>
                  <a:lnTo>
                    <a:pt x="1297" y="1153"/>
                  </a:lnTo>
                  <a:lnTo>
                    <a:pt x="1298" y="1161"/>
                  </a:lnTo>
                  <a:lnTo>
                    <a:pt x="1298" y="1168"/>
                  </a:lnTo>
                  <a:lnTo>
                    <a:pt x="1297" y="1174"/>
                  </a:lnTo>
                  <a:lnTo>
                    <a:pt x="1295" y="1179"/>
                  </a:lnTo>
                  <a:lnTo>
                    <a:pt x="1293" y="1184"/>
                  </a:lnTo>
                  <a:lnTo>
                    <a:pt x="1293" y="1187"/>
                  </a:lnTo>
                  <a:lnTo>
                    <a:pt x="1295" y="1192"/>
                  </a:lnTo>
                  <a:lnTo>
                    <a:pt x="1298" y="1199"/>
                  </a:lnTo>
                  <a:lnTo>
                    <a:pt x="1304" y="1206"/>
                  </a:lnTo>
                  <a:lnTo>
                    <a:pt x="1307" y="1210"/>
                  </a:lnTo>
                  <a:lnTo>
                    <a:pt x="1308" y="1214"/>
                  </a:lnTo>
                  <a:lnTo>
                    <a:pt x="1309" y="1217"/>
                  </a:lnTo>
                  <a:lnTo>
                    <a:pt x="1310" y="1221"/>
                  </a:lnTo>
                  <a:lnTo>
                    <a:pt x="1309" y="1230"/>
                  </a:lnTo>
                  <a:lnTo>
                    <a:pt x="1308" y="1241"/>
                  </a:lnTo>
                  <a:lnTo>
                    <a:pt x="1307" y="1246"/>
                  </a:lnTo>
                  <a:lnTo>
                    <a:pt x="1308" y="1249"/>
                  </a:lnTo>
                  <a:lnTo>
                    <a:pt x="1310" y="1252"/>
                  </a:lnTo>
                  <a:lnTo>
                    <a:pt x="1313" y="1254"/>
                  </a:lnTo>
                  <a:lnTo>
                    <a:pt x="1315" y="1254"/>
                  </a:lnTo>
                  <a:lnTo>
                    <a:pt x="1318" y="1254"/>
                  </a:lnTo>
                  <a:lnTo>
                    <a:pt x="1322" y="1253"/>
                  </a:lnTo>
                  <a:lnTo>
                    <a:pt x="1326" y="1252"/>
                  </a:lnTo>
                  <a:lnTo>
                    <a:pt x="1333" y="1247"/>
                  </a:lnTo>
                  <a:lnTo>
                    <a:pt x="1340" y="1242"/>
                  </a:lnTo>
                  <a:lnTo>
                    <a:pt x="1347" y="1235"/>
                  </a:lnTo>
                  <a:lnTo>
                    <a:pt x="1352" y="1229"/>
                  </a:lnTo>
                  <a:lnTo>
                    <a:pt x="1356" y="1223"/>
                  </a:lnTo>
                  <a:lnTo>
                    <a:pt x="1360" y="1220"/>
                  </a:lnTo>
                  <a:lnTo>
                    <a:pt x="1361" y="1220"/>
                  </a:lnTo>
                  <a:lnTo>
                    <a:pt x="1364" y="1221"/>
                  </a:lnTo>
                  <a:lnTo>
                    <a:pt x="1366" y="1222"/>
                  </a:lnTo>
                  <a:lnTo>
                    <a:pt x="1368" y="1224"/>
                  </a:lnTo>
                  <a:lnTo>
                    <a:pt x="1372" y="1229"/>
                  </a:lnTo>
                  <a:lnTo>
                    <a:pt x="1374" y="1234"/>
                  </a:lnTo>
                  <a:lnTo>
                    <a:pt x="1376" y="1239"/>
                  </a:lnTo>
                  <a:lnTo>
                    <a:pt x="1378" y="1244"/>
                  </a:lnTo>
                  <a:lnTo>
                    <a:pt x="1380" y="1259"/>
                  </a:lnTo>
                  <a:lnTo>
                    <a:pt x="1381" y="1274"/>
                  </a:lnTo>
                  <a:lnTo>
                    <a:pt x="1383" y="1291"/>
                  </a:lnTo>
                  <a:lnTo>
                    <a:pt x="1385" y="1305"/>
                  </a:lnTo>
                  <a:lnTo>
                    <a:pt x="1386" y="1311"/>
                  </a:lnTo>
                  <a:lnTo>
                    <a:pt x="1390" y="1317"/>
                  </a:lnTo>
                  <a:lnTo>
                    <a:pt x="1393" y="1323"/>
                  </a:lnTo>
                  <a:lnTo>
                    <a:pt x="1398" y="1328"/>
                  </a:lnTo>
                  <a:lnTo>
                    <a:pt x="1409" y="1336"/>
                  </a:lnTo>
                  <a:lnTo>
                    <a:pt x="1418" y="1340"/>
                  </a:lnTo>
                  <a:lnTo>
                    <a:pt x="1424" y="1343"/>
                  </a:lnTo>
                  <a:lnTo>
                    <a:pt x="1428" y="1345"/>
                  </a:lnTo>
                  <a:lnTo>
                    <a:pt x="1431" y="1349"/>
                  </a:lnTo>
                  <a:lnTo>
                    <a:pt x="1434" y="1354"/>
                  </a:lnTo>
                  <a:lnTo>
                    <a:pt x="1442" y="1362"/>
                  </a:lnTo>
                  <a:lnTo>
                    <a:pt x="1450" y="1370"/>
                  </a:lnTo>
                  <a:lnTo>
                    <a:pt x="1453" y="1374"/>
                  </a:lnTo>
                  <a:lnTo>
                    <a:pt x="1454" y="1379"/>
                  </a:lnTo>
                  <a:lnTo>
                    <a:pt x="1454" y="1384"/>
                  </a:lnTo>
                  <a:lnTo>
                    <a:pt x="1453" y="1388"/>
                  </a:lnTo>
                  <a:lnTo>
                    <a:pt x="1447" y="1399"/>
                  </a:lnTo>
                  <a:lnTo>
                    <a:pt x="1441" y="1410"/>
                  </a:lnTo>
                  <a:lnTo>
                    <a:pt x="1435" y="1422"/>
                  </a:lnTo>
                  <a:lnTo>
                    <a:pt x="1431" y="1435"/>
                  </a:lnTo>
                  <a:lnTo>
                    <a:pt x="1429" y="1449"/>
                  </a:lnTo>
                  <a:lnTo>
                    <a:pt x="1428" y="1461"/>
                  </a:lnTo>
                  <a:lnTo>
                    <a:pt x="1429" y="1467"/>
                  </a:lnTo>
                  <a:lnTo>
                    <a:pt x="1430" y="1473"/>
                  </a:lnTo>
                  <a:lnTo>
                    <a:pt x="1431" y="1480"/>
                  </a:lnTo>
                  <a:lnTo>
                    <a:pt x="1434" y="1486"/>
                  </a:lnTo>
                  <a:lnTo>
                    <a:pt x="1440" y="1496"/>
                  </a:lnTo>
                  <a:lnTo>
                    <a:pt x="1446" y="1505"/>
                  </a:lnTo>
                  <a:lnTo>
                    <a:pt x="1448" y="1508"/>
                  </a:lnTo>
                  <a:lnTo>
                    <a:pt x="1449" y="1511"/>
                  </a:lnTo>
                  <a:lnTo>
                    <a:pt x="1450" y="1514"/>
                  </a:lnTo>
                  <a:lnTo>
                    <a:pt x="1450" y="1517"/>
                  </a:lnTo>
                  <a:lnTo>
                    <a:pt x="1449" y="1519"/>
                  </a:lnTo>
                  <a:lnTo>
                    <a:pt x="1448" y="1521"/>
                  </a:lnTo>
                  <a:lnTo>
                    <a:pt x="1446" y="1524"/>
                  </a:lnTo>
                  <a:lnTo>
                    <a:pt x="1442" y="1526"/>
                  </a:lnTo>
                  <a:lnTo>
                    <a:pt x="1440" y="1527"/>
                  </a:lnTo>
                  <a:lnTo>
                    <a:pt x="1439" y="1531"/>
                  </a:lnTo>
                  <a:lnTo>
                    <a:pt x="1437" y="1533"/>
                  </a:lnTo>
                  <a:lnTo>
                    <a:pt x="1436" y="1537"/>
                  </a:lnTo>
                  <a:lnTo>
                    <a:pt x="1435" y="1539"/>
                  </a:lnTo>
                  <a:lnTo>
                    <a:pt x="1434" y="1542"/>
                  </a:lnTo>
                  <a:lnTo>
                    <a:pt x="1431" y="1543"/>
                  </a:lnTo>
                  <a:lnTo>
                    <a:pt x="1428" y="1544"/>
                  </a:lnTo>
                  <a:lnTo>
                    <a:pt x="1419" y="1545"/>
                  </a:lnTo>
                  <a:lnTo>
                    <a:pt x="1415" y="1549"/>
                  </a:lnTo>
                  <a:lnTo>
                    <a:pt x="1412" y="1551"/>
                  </a:lnTo>
                  <a:lnTo>
                    <a:pt x="1411" y="1553"/>
                  </a:lnTo>
                  <a:lnTo>
                    <a:pt x="1411" y="1557"/>
                  </a:lnTo>
                  <a:lnTo>
                    <a:pt x="1411" y="1559"/>
                  </a:lnTo>
                  <a:lnTo>
                    <a:pt x="1414" y="1563"/>
                  </a:lnTo>
                  <a:lnTo>
                    <a:pt x="1417" y="1564"/>
                  </a:lnTo>
                  <a:lnTo>
                    <a:pt x="1421" y="1565"/>
                  </a:lnTo>
                  <a:lnTo>
                    <a:pt x="1424" y="1565"/>
                  </a:lnTo>
                  <a:lnTo>
                    <a:pt x="1428" y="1567"/>
                  </a:lnTo>
                  <a:lnTo>
                    <a:pt x="1430" y="1568"/>
                  </a:lnTo>
                  <a:lnTo>
                    <a:pt x="1433" y="1570"/>
                  </a:lnTo>
                  <a:lnTo>
                    <a:pt x="1434" y="1574"/>
                  </a:lnTo>
                  <a:lnTo>
                    <a:pt x="1435" y="1587"/>
                  </a:lnTo>
                  <a:lnTo>
                    <a:pt x="1436" y="1607"/>
                  </a:lnTo>
                  <a:lnTo>
                    <a:pt x="1436" y="1612"/>
                  </a:lnTo>
                  <a:lnTo>
                    <a:pt x="1436" y="1615"/>
                  </a:lnTo>
                  <a:lnTo>
                    <a:pt x="1435" y="1616"/>
                  </a:lnTo>
                  <a:lnTo>
                    <a:pt x="1434" y="1618"/>
                  </a:lnTo>
                  <a:lnTo>
                    <a:pt x="1421" y="1624"/>
                  </a:lnTo>
                  <a:lnTo>
                    <a:pt x="1408" y="1631"/>
                  </a:lnTo>
                  <a:lnTo>
                    <a:pt x="1405" y="1636"/>
                  </a:lnTo>
                  <a:lnTo>
                    <a:pt x="1403" y="1640"/>
                  </a:lnTo>
                  <a:lnTo>
                    <a:pt x="1400" y="1647"/>
                  </a:lnTo>
                  <a:lnTo>
                    <a:pt x="1399" y="1655"/>
                  </a:lnTo>
                  <a:lnTo>
                    <a:pt x="1396" y="1669"/>
                  </a:lnTo>
                  <a:lnTo>
                    <a:pt x="1391" y="1682"/>
                  </a:lnTo>
                  <a:lnTo>
                    <a:pt x="1385" y="1694"/>
                  </a:lnTo>
                  <a:lnTo>
                    <a:pt x="1380" y="1707"/>
                  </a:lnTo>
                  <a:lnTo>
                    <a:pt x="1379" y="1714"/>
                  </a:lnTo>
                  <a:lnTo>
                    <a:pt x="1378" y="1721"/>
                  </a:lnTo>
                  <a:lnTo>
                    <a:pt x="1378" y="1728"/>
                  </a:lnTo>
                  <a:lnTo>
                    <a:pt x="1378" y="1734"/>
                  </a:lnTo>
                  <a:lnTo>
                    <a:pt x="1378" y="1740"/>
                  </a:lnTo>
                  <a:lnTo>
                    <a:pt x="1377" y="1745"/>
                  </a:lnTo>
                  <a:lnTo>
                    <a:pt x="1373" y="1747"/>
                  </a:lnTo>
                  <a:lnTo>
                    <a:pt x="1370" y="1748"/>
                  </a:lnTo>
                  <a:lnTo>
                    <a:pt x="1359" y="1750"/>
                  </a:lnTo>
                  <a:lnTo>
                    <a:pt x="1349" y="1751"/>
                  </a:lnTo>
                  <a:lnTo>
                    <a:pt x="1339" y="1752"/>
                  </a:lnTo>
                  <a:lnTo>
                    <a:pt x="1328" y="1753"/>
                  </a:lnTo>
                  <a:lnTo>
                    <a:pt x="1323" y="1753"/>
                  </a:lnTo>
                  <a:lnTo>
                    <a:pt x="1318" y="1752"/>
                  </a:lnTo>
                  <a:lnTo>
                    <a:pt x="1315" y="1750"/>
                  </a:lnTo>
                  <a:lnTo>
                    <a:pt x="1313" y="1747"/>
                  </a:lnTo>
                  <a:lnTo>
                    <a:pt x="1309" y="1740"/>
                  </a:lnTo>
                  <a:lnTo>
                    <a:pt x="1305" y="1734"/>
                  </a:lnTo>
                  <a:lnTo>
                    <a:pt x="1302" y="1732"/>
                  </a:lnTo>
                  <a:lnTo>
                    <a:pt x="1298" y="1731"/>
                  </a:lnTo>
                  <a:lnTo>
                    <a:pt x="1292" y="1729"/>
                  </a:lnTo>
                  <a:lnTo>
                    <a:pt x="1286" y="1728"/>
                  </a:lnTo>
                  <a:lnTo>
                    <a:pt x="1279" y="1728"/>
                  </a:lnTo>
                  <a:lnTo>
                    <a:pt x="1273" y="1729"/>
                  </a:lnTo>
                  <a:lnTo>
                    <a:pt x="1269" y="1731"/>
                  </a:lnTo>
                  <a:lnTo>
                    <a:pt x="1263" y="1733"/>
                  </a:lnTo>
                  <a:lnTo>
                    <a:pt x="1254" y="1738"/>
                  </a:lnTo>
                  <a:lnTo>
                    <a:pt x="1247" y="1739"/>
                  </a:lnTo>
                  <a:lnTo>
                    <a:pt x="1245" y="1738"/>
                  </a:lnTo>
                  <a:lnTo>
                    <a:pt x="1244" y="1737"/>
                  </a:lnTo>
                  <a:lnTo>
                    <a:pt x="1242" y="1734"/>
                  </a:lnTo>
                  <a:lnTo>
                    <a:pt x="1241" y="1731"/>
                  </a:lnTo>
                  <a:lnTo>
                    <a:pt x="1241" y="1722"/>
                  </a:lnTo>
                  <a:lnTo>
                    <a:pt x="1242" y="1712"/>
                  </a:lnTo>
                  <a:lnTo>
                    <a:pt x="1245" y="1700"/>
                  </a:lnTo>
                  <a:lnTo>
                    <a:pt x="1248" y="1687"/>
                  </a:lnTo>
                  <a:lnTo>
                    <a:pt x="1250" y="1671"/>
                  </a:lnTo>
                  <a:lnTo>
                    <a:pt x="1251" y="1651"/>
                  </a:lnTo>
                  <a:lnTo>
                    <a:pt x="1250" y="1641"/>
                  </a:lnTo>
                  <a:lnTo>
                    <a:pt x="1247" y="1632"/>
                  </a:lnTo>
                  <a:lnTo>
                    <a:pt x="1244" y="1626"/>
                  </a:lnTo>
                  <a:lnTo>
                    <a:pt x="1240" y="1620"/>
                  </a:lnTo>
                  <a:lnTo>
                    <a:pt x="1235" y="1618"/>
                  </a:lnTo>
                  <a:lnTo>
                    <a:pt x="1230" y="1616"/>
                  </a:lnTo>
                  <a:lnTo>
                    <a:pt x="1226" y="1616"/>
                  </a:lnTo>
                  <a:lnTo>
                    <a:pt x="1221" y="1619"/>
                  </a:lnTo>
                  <a:lnTo>
                    <a:pt x="1217" y="1624"/>
                  </a:lnTo>
                  <a:lnTo>
                    <a:pt x="1216" y="1628"/>
                  </a:lnTo>
                  <a:lnTo>
                    <a:pt x="1215" y="1634"/>
                  </a:lnTo>
                  <a:lnTo>
                    <a:pt x="1216" y="1640"/>
                  </a:lnTo>
                  <a:lnTo>
                    <a:pt x="1219" y="1653"/>
                  </a:lnTo>
                  <a:lnTo>
                    <a:pt x="1222" y="1665"/>
                  </a:lnTo>
                  <a:lnTo>
                    <a:pt x="1222" y="1671"/>
                  </a:lnTo>
                  <a:lnTo>
                    <a:pt x="1220" y="1676"/>
                  </a:lnTo>
                  <a:lnTo>
                    <a:pt x="1216" y="1681"/>
                  </a:lnTo>
                  <a:lnTo>
                    <a:pt x="1211" y="1684"/>
                  </a:lnTo>
                  <a:lnTo>
                    <a:pt x="1206" y="1688"/>
                  </a:lnTo>
                  <a:lnTo>
                    <a:pt x="1201" y="1690"/>
                  </a:lnTo>
                  <a:lnTo>
                    <a:pt x="1195" y="1691"/>
                  </a:lnTo>
                  <a:lnTo>
                    <a:pt x="1190" y="1690"/>
                  </a:lnTo>
                  <a:lnTo>
                    <a:pt x="1185" y="1689"/>
                  </a:lnTo>
                  <a:lnTo>
                    <a:pt x="1182" y="1687"/>
                  </a:lnTo>
                  <a:lnTo>
                    <a:pt x="1179" y="1684"/>
                  </a:lnTo>
                  <a:lnTo>
                    <a:pt x="1178" y="1681"/>
                  </a:lnTo>
                  <a:lnTo>
                    <a:pt x="1177" y="1677"/>
                  </a:lnTo>
                  <a:lnTo>
                    <a:pt x="1177" y="1672"/>
                  </a:lnTo>
                  <a:lnTo>
                    <a:pt x="1178" y="1668"/>
                  </a:lnTo>
                  <a:lnTo>
                    <a:pt x="1179" y="1662"/>
                  </a:lnTo>
                  <a:lnTo>
                    <a:pt x="1183" y="1652"/>
                  </a:lnTo>
                  <a:lnTo>
                    <a:pt x="1184" y="1643"/>
                  </a:lnTo>
                  <a:lnTo>
                    <a:pt x="1183" y="1633"/>
                  </a:lnTo>
                  <a:lnTo>
                    <a:pt x="1178" y="1620"/>
                  </a:lnTo>
                  <a:lnTo>
                    <a:pt x="1177" y="1612"/>
                  </a:lnTo>
                  <a:lnTo>
                    <a:pt x="1176" y="1605"/>
                  </a:lnTo>
                  <a:lnTo>
                    <a:pt x="1176" y="1599"/>
                  </a:lnTo>
                  <a:lnTo>
                    <a:pt x="1177" y="1593"/>
                  </a:lnTo>
                  <a:lnTo>
                    <a:pt x="1181" y="1583"/>
                  </a:lnTo>
                  <a:lnTo>
                    <a:pt x="1185" y="1574"/>
                  </a:lnTo>
                  <a:lnTo>
                    <a:pt x="1189" y="1563"/>
                  </a:lnTo>
                  <a:lnTo>
                    <a:pt x="1190" y="1552"/>
                  </a:lnTo>
                  <a:lnTo>
                    <a:pt x="1189" y="1548"/>
                  </a:lnTo>
                  <a:lnTo>
                    <a:pt x="1188" y="1544"/>
                  </a:lnTo>
                  <a:lnTo>
                    <a:pt x="1184" y="1543"/>
                  </a:lnTo>
                  <a:lnTo>
                    <a:pt x="1178" y="1542"/>
                  </a:lnTo>
                  <a:lnTo>
                    <a:pt x="1166" y="1543"/>
                  </a:lnTo>
                  <a:lnTo>
                    <a:pt x="1154" y="1546"/>
                  </a:lnTo>
                  <a:lnTo>
                    <a:pt x="1146" y="1550"/>
                  </a:lnTo>
                  <a:lnTo>
                    <a:pt x="1141" y="1552"/>
                  </a:lnTo>
                  <a:lnTo>
                    <a:pt x="1137" y="1552"/>
                  </a:lnTo>
                  <a:lnTo>
                    <a:pt x="1129" y="1549"/>
                  </a:lnTo>
                  <a:lnTo>
                    <a:pt x="1120" y="1545"/>
                  </a:lnTo>
                  <a:lnTo>
                    <a:pt x="1114" y="1543"/>
                  </a:lnTo>
                  <a:lnTo>
                    <a:pt x="1112" y="1542"/>
                  </a:lnTo>
                  <a:lnTo>
                    <a:pt x="1110" y="1539"/>
                  </a:lnTo>
                  <a:lnTo>
                    <a:pt x="1109" y="1537"/>
                  </a:lnTo>
                  <a:lnTo>
                    <a:pt x="1108" y="1533"/>
                  </a:lnTo>
                  <a:lnTo>
                    <a:pt x="1103" y="1517"/>
                  </a:lnTo>
                  <a:lnTo>
                    <a:pt x="1101" y="1500"/>
                  </a:lnTo>
                  <a:lnTo>
                    <a:pt x="1102" y="1488"/>
                  </a:lnTo>
                  <a:lnTo>
                    <a:pt x="1102" y="1470"/>
                  </a:lnTo>
                  <a:lnTo>
                    <a:pt x="1100" y="1455"/>
                  </a:lnTo>
                  <a:lnTo>
                    <a:pt x="1096" y="1435"/>
                  </a:lnTo>
                  <a:lnTo>
                    <a:pt x="1091" y="1412"/>
                  </a:lnTo>
                  <a:lnTo>
                    <a:pt x="1085" y="1392"/>
                  </a:lnTo>
                  <a:lnTo>
                    <a:pt x="1081" y="1378"/>
                  </a:lnTo>
                  <a:lnTo>
                    <a:pt x="1078" y="1370"/>
                  </a:lnTo>
                  <a:lnTo>
                    <a:pt x="1076" y="1369"/>
                  </a:lnTo>
                  <a:lnTo>
                    <a:pt x="1075" y="1369"/>
                  </a:lnTo>
                  <a:lnTo>
                    <a:pt x="1071" y="1372"/>
                  </a:lnTo>
                  <a:lnTo>
                    <a:pt x="1068" y="1374"/>
                  </a:lnTo>
                  <a:lnTo>
                    <a:pt x="1063" y="1376"/>
                  </a:lnTo>
                  <a:lnTo>
                    <a:pt x="1059" y="1379"/>
                  </a:lnTo>
                  <a:lnTo>
                    <a:pt x="1055" y="1382"/>
                  </a:lnTo>
                  <a:lnTo>
                    <a:pt x="1051" y="1382"/>
                  </a:lnTo>
                  <a:lnTo>
                    <a:pt x="1049" y="1380"/>
                  </a:lnTo>
                  <a:lnTo>
                    <a:pt x="1045" y="1378"/>
                  </a:lnTo>
                  <a:lnTo>
                    <a:pt x="1039" y="1372"/>
                  </a:lnTo>
                  <a:lnTo>
                    <a:pt x="1032" y="1367"/>
                  </a:lnTo>
                  <a:lnTo>
                    <a:pt x="1022" y="1362"/>
                  </a:lnTo>
                  <a:lnTo>
                    <a:pt x="1011" y="1359"/>
                  </a:lnTo>
                  <a:lnTo>
                    <a:pt x="1002" y="1359"/>
                  </a:lnTo>
                  <a:lnTo>
                    <a:pt x="994" y="1360"/>
                  </a:lnTo>
                  <a:lnTo>
                    <a:pt x="984" y="1362"/>
                  </a:lnTo>
                  <a:lnTo>
                    <a:pt x="975" y="1366"/>
                  </a:lnTo>
                  <a:lnTo>
                    <a:pt x="957" y="1374"/>
                  </a:lnTo>
                  <a:lnTo>
                    <a:pt x="943" y="1384"/>
                  </a:lnTo>
                  <a:lnTo>
                    <a:pt x="936" y="1387"/>
                  </a:lnTo>
                  <a:lnTo>
                    <a:pt x="929" y="1389"/>
                  </a:lnTo>
                  <a:lnTo>
                    <a:pt x="921" y="1391"/>
                  </a:lnTo>
                  <a:lnTo>
                    <a:pt x="915" y="1389"/>
                  </a:lnTo>
                  <a:lnTo>
                    <a:pt x="908" y="1389"/>
                  </a:lnTo>
                  <a:lnTo>
                    <a:pt x="904" y="1387"/>
                  </a:lnTo>
                  <a:lnTo>
                    <a:pt x="899" y="1384"/>
                  </a:lnTo>
                  <a:lnTo>
                    <a:pt x="895" y="1380"/>
                  </a:lnTo>
                  <a:lnTo>
                    <a:pt x="892" y="1369"/>
                  </a:lnTo>
                  <a:lnTo>
                    <a:pt x="889" y="1354"/>
                  </a:lnTo>
                  <a:lnTo>
                    <a:pt x="887" y="1338"/>
                  </a:lnTo>
                  <a:lnTo>
                    <a:pt x="886" y="1322"/>
                  </a:lnTo>
                  <a:lnTo>
                    <a:pt x="885" y="1315"/>
                  </a:lnTo>
                  <a:lnTo>
                    <a:pt x="882" y="1311"/>
                  </a:lnTo>
                  <a:lnTo>
                    <a:pt x="880" y="1309"/>
                  </a:lnTo>
                  <a:lnTo>
                    <a:pt x="876" y="1307"/>
                  </a:lnTo>
                  <a:lnTo>
                    <a:pt x="873" y="1307"/>
                  </a:lnTo>
                  <a:lnTo>
                    <a:pt x="869" y="1309"/>
                  </a:lnTo>
                  <a:lnTo>
                    <a:pt x="866" y="1311"/>
                  </a:lnTo>
                  <a:lnTo>
                    <a:pt x="862" y="1313"/>
                  </a:lnTo>
                  <a:lnTo>
                    <a:pt x="856" y="1318"/>
                  </a:lnTo>
                  <a:lnTo>
                    <a:pt x="850" y="1321"/>
                  </a:lnTo>
                  <a:lnTo>
                    <a:pt x="842" y="1322"/>
                  </a:lnTo>
                  <a:lnTo>
                    <a:pt x="832" y="1322"/>
                  </a:lnTo>
                  <a:lnTo>
                    <a:pt x="823" y="1321"/>
                  </a:lnTo>
                  <a:lnTo>
                    <a:pt x="816" y="1318"/>
                  </a:lnTo>
                  <a:lnTo>
                    <a:pt x="811" y="1313"/>
                  </a:lnTo>
                  <a:lnTo>
                    <a:pt x="807" y="1307"/>
                  </a:lnTo>
                  <a:lnTo>
                    <a:pt x="805" y="1305"/>
                  </a:lnTo>
                  <a:lnTo>
                    <a:pt x="803" y="1303"/>
                  </a:lnTo>
                  <a:lnTo>
                    <a:pt x="800" y="1302"/>
                  </a:lnTo>
                  <a:lnTo>
                    <a:pt x="798" y="1300"/>
                  </a:lnTo>
                  <a:lnTo>
                    <a:pt x="792" y="1302"/>
                  </a:lnTo>
                  <a:lnTo>
                    <a:pt x="784" y="1306"/>
                  </a:lnTo>
                  <a:lnTo>
                    <a:pt x="773" y="1312"/>
                  </a:lnTo>
                  <a:lnTo>
                    <a:pt x="762" y="1318"/>
                  </a:lnTo>
                  <a:lnTo>
                    <a:pt x="753" y="1325"/>
                  </a:lnTo>
                  <a:lnTo>
                    <a:pt x="743" y="1331"/>
                  </a:lnTo>
                  <a:lnTo>
                    <a:pt x="736" y="1336"/>
                  </a:lnTo>
                  <a:lnTo>
                    <a:pt x="732" y="1342"/>
                  </a:lnTo>
                  <a:lnTo>
                    <a:pt x="731" y="1344"/>
                  </a:lnTo>
                  <a:lnTo>
                    <a:pt x="731" y="1347"/>
                  </a:lnTo>
                  <a:lnTo>
                    <a:pt x="732" y="1350"/>
                  </a:lnTo>
                  <a:lnTo>
                    <a:pt x="734" y="1354"/>
                  </a:lnTo>
                  <a:lnTo>
                    <a:pt x="736" y="1367"/>
                  </a:lnTo>
                  <a:lnTo>
                    <a:pt x="738" y="1384"/>
                  </a:lnTo>
                  <a:lnTo>
                    <a:pt x="740" y="1388"/>
                  </a:lnTo>
                  <a:lnTo>
                    <a:pt x="741" y="1392"/>
                  </a:lnTo>
                  <a:lnTo>
                    <a:pt x="743" y="1395"/>
                  </a:lnTo>
                  <a:lnTo>
                    <a:pt x="747" y="1399"/>
                  </a:lnTo>
                  <a:lnTo>
                    <a:pt x="753" y="1406"/>
                  </a:lnTo>
                  <a:lnTo>
                    <a:pt x="761" y="1413"/>
                  </a:lnTo>
                  <a:lnTo>
                    <a:pt x="764" y="1418"/>
                  </a:lnTo>
                  <a:lnTo>
                    <a:pt x="766" y="1422"/>
                  </a:lnTo>
                  <a:lnTo>
                    <a:pt x="767" y="1425"/>
                  </a:lnTo>
                  <a:lnTo>
                    <a:pt x="764" y="1429"/>
                  </a:lnTo>
                  <a:lnTo>
                    <a:pt x="762" y="1432"/>
                  </a:lnTo>
                  <a:lnTo>
                    <a:pt x="759" y="1436"/>
                  </a:lnTo>
                  <a:lnTo>
                    <a:pt x="754" y="1439"/>
                  </a:lnTo>
                  <a:lnTo>
                    <a:pt x="748" y="1442"/>
                  </a:lnTo>
                  <a:lnTo>
                    <a:pt x="735" y="1449"/>
                  </a:lnTo>
                  <a:lnTo>
                    <a:pt x="723" y="1456"/>
                  </a:lnTo>
                  <a:lnTo>
                    <a:pt x="711" y="1464"/>
                  </a:lnTo>
                  <a:lnTo>
                    <a:pt x="700" y="1473"/>
                  </a:lnTo>
                  <a:lnTo>
                    <a:pt x="696" y="1476"/>
                  </a:lnTo>
                  <a:lnTo>
                    <a:pt x="692" y="1479"/>
                  </a:lnTo>
                  <a:close/>
                </a:path>
              </a:pathLst>
            </a:custGeom>
            <a:grpFill/>
            <a:ln w="9525">
              <a:solidFill>
                <a:schemeClr val="bg1"/>
              </a:solidFill>
              <a:round/>
              <a:headEnd/>
              <a:tailEnd/>
            </a:ln>
          </p:spPr>
          <p:txBody>
            <a:bodyPr/>
            <a:lstStyle/>
            <a:p>
              <a:endParaRPr lang="zh-CN" altLang="en-US"/>
            </a:p>
          </p:txBody>
        </p:sp>
        <p:sp>
          <p:nvSpPr>
            <p:cNvPr id="48" name="广西">
              <a:extLst>
                <a:ext uri="{FF2B5EF4-FFF2-40B4-BE49-F238E27FC236}">
                  <a16:creationId xmlns:a16="http://schemas.microsoft.com/office/drawing/2014/main" xmlns="" id="{D80CE55C-10C4-4ADE-88B7-71F9013CC6C4}"/>
                </a:ext>
              </a:extLst>
            </p:cNvPr>
            <p:cNvSpPr>
              <a:spLocks/>
            </p:cNvSpPr>
            <p:nvPr/>
          </p:nvSpPr>
          <p:spPr bwMode="auto">
            <a:xfrm>
              <a:off x="5168963" y="5191396"/>
              <a:ext cx="790585" cy="571530"/>
            </a:xfrm>
            <a:custGeom>
              <a:avLst/>
              <a:gdLst>
                <a:gd name="T0" fmla="*/ 1018 w 2980"/>
                <a:gd name="T1" fmla="*/ 1986 h 2145"/>
                <a:gd name="T2" fmla="*/ 879 w 2980"/>
                <a:gd name="T3" fmla="*/ 1879 h 2145"/>
                <a:gd name="T4" fmla="*/ 786 w 2980"/>
                <a:gd name="T5" fmla="*/ 1722 h 2145"/>
                <a:gd name="T6" fmla="*/ 867 w 2980"/>
                <a:gd name="T7" fmla="*/ 1563 h 2145"/>
                <a:gd name="T8" fmla="*/ 768 w 2980"/>
                <a:gd name="T9" fmla="*/ 1472 h 2145"/>
                <a:gd name="T10" fmla="*/ 558 w 2980"/>
                <a:gd name="T11" fmla="*/ 1450 h 2145"/>
                <a:gd name="T12" fmla="*/ 427 w 2980"/>
                <a:gd name="T13" fmla="*/ 1403 h 2145"/>
                <a:gd name="T14" fmla="*/ 413 w 2980"/>
                <a:gd name="T15" fmla="*/ 1291 h 2145"/>
                <a:gd name="T16" fmla="*/ 499 w 2980"/>
                <a:gd name="T17" fmla="*/ 1229 h 2145"/>
                <a:gd name="T18" fmla="*/ 602 w 2980"/>
                <a:gd name="T19" fmla="*/ 1225 h 2145"/>
                <a:gd name="T20" fmla="*/ 617 w 2980"/>
                <a:gd name="T21" fmla="*/ 976 h 2145"/>
                <a:gd name="T22" fmla="*/ 500 w 2980"/>
                <a:gd name="T23" fmla="*/ 983 h 2145"/>
                <a:gd name="T24" fmla="*/ 408 w 2980"/>
                <a:gd name="T25" fmla="*/ 940 h 2145"/>
                <a:gd name="T26" fmla="*/ 340 w 2980"/>
                <a:gd name="T27" fmla="*/ 955 h 2145"/>
                <a:gd name="T28" fmla="*/ 269 w 2980"/>
                <a:gd name="T29" fmla="*/ 871 h 2145"/>
                <a:gd name="T30" fmla="*/ 112 w 2980"/>
                <a:gd name="T31" fmla="*/ 783 h 2145"/>
                <a:gd name="T32" fmla="*/ 19 w 2980"/>
                <a:gd name="T33" fmla="*/ 776 h 2145"/>
                <a:gd name="T34" fmla="*/ 86 w 2980"/>
                <a:gd name="T35" fmla="*/ 708 h 2145"/>
                <a:gd name="T36" fmla="*/ 220 w 2980"/>
                <a:gd name="T37" fmla="*/ 624 h 2145"/>
                <a:gd name="T38" fmla="*/ 353 w 2980"/>
                <a:gd name="T39" fmla="*/ 589 h 2145"/>
                <a:gd name="T40" fmla="*/ 491 w 2980"/>
                <a:gd name="T41" fmla="*/ 669 h 2145"/>
                <a:gd name="T42" fmla="*/ 641 w 2980"/>
                <a:gd name="T43" fmla="*/ 694 h 2145"/>
                <a:gd name="T44" fmla="*/ 757 w 2980"/>
                <a:gd name="T45" fmla="*/ 584 h 2145"/>
                <a:gd name="T46" fmla="*/ 980 w 2980"/>
                <a:gd name="T47" fmla="*/ 480 h 2145"/>
                <a:gd name="T48" fmla="*/ 1012 w 2980"/>
                <a:gd name="T49" fmla="*/ 374 h 2145"/>
                <a:gd name="T50" fmla="*/ 1129 w 2980"/>
                <a:gd name="T51" fmla="*/ 416 h 2145"/>
                <a:gd name="T52" fmla="*/ 1255 w 2980"/>
                <a:gd name="T53" fmla="*/ 458 h 2145"/>
                <a:gd name="T54" fmla="*/ 1328 w 2980"/>
                <a:gd name="T55" fmla="*/ 538 h 2145"/>
                <a:gd name="T56" fmla="*/ 1471 w 2980"/>
                <a:gd name="T57" fmla="*/ 401 h 2145"/>
                <a:gd name="T58" fmla="*/ 1613 w 2980"/>
                <a:gd name="T59" fmla="*/ 444 h 2145"/>
                <a:gd name="T60" fmla="*/ 1670 w 2980"/>
                <a:gd name="T61" fmla="*/ 331 h 2145"/>
                <a:gd name="T62" fmla="*/ 1796 w 2980"/>
                <a:gd name="T63" fmla="*/ 346 h 2145"/>
                <a:gd name="T64" fmla="*/ 1784 w 2980"/>
                <a:gd name="T65" fmla="*/ 261 h 2145"/>
                <a:gd name="T66" fmla="*/ 1935 w 2980"/>
                <a:gd name="T67" fmla="*/ 224 h 2145"/>
                <a:gd name="T68" fmla="*/ 2060 w 2980"/>
                <a:gd name="T69" fmla="*/ 189 h 2145"/>
                <a:gd name="T70" fmla="*/ 2121 w 2980"/>
                <a:gd name="T71" fmla="*/ 149 h 2145"/>
                <a:gd name="T72" fmla="*/ 2240 w 2980"/>
                <a:gd name="T73" fmla="*/ 155 h 2145"/>
                <a:gd name="T74" fmla="*/ 2370 w 2980"/>
                <a:gd name="T75" fmla="*/ 78 h 2145"/>
                <a:gd name="T76" fmla="*/ 2533 w 2980"/>
                <a:gd name="T77" fmla="*/ 1 h 2145"/>
                <a:gd name="T78" fmla="*/ 2634 w 2980"/>
                <a:gd name="T79" fmla="*/ 171 h 2145"/>
                <a:gd name="T80" fmla="*/ 2735 w 2980"/>
                <a:gd name="T81" fmla="*/ 231 h 2145"/>
                <a:gd name="T82" fmla="*/ 2668 w 2980"/>
                <a:gd name="T83" fmla="*/ 413 h 2145"/>
                <a:gd name="T84" fmla="*/ 2569 w 2980"/>
                <a:gd name="T85" fmla="*/ 637 h 2145"/>
                <a:gd name="T86" fmla="*/ 2713 w 2980"/>
                <a:gd name="T87" fmla="*/ 544 h 2145"/>
                <a:gd name="T88" fmla="*/ 2739 w 2980"/>
                <a:gd name="T89" fmla="*/ 734 h 2145"/>
                <a:gd name="T90" fmla="*/ 2961 w 2980"/>
                <a:gd name="T91" fmla="*/ 705 h 2145"/>
                <a:gd name="T92" fmla="*/ 2959 w 2980"/>
                <a:gd name="T93" fmla="*/ 903 h 2145"/>
                <a:gd name="T94" fmla="*/ 2897 w 2980"/>
                <a:gd name="T95" fmla="*/ 1092 h 2145"/>
                <a:gd name="T96" fmla="*/ 2752 w 2980"/>
                <a:gd name="T97" fmla="*/ 1239 h 2145"/>
                <a:gd name="T98" fmla="*/ 2676 w 2980"/>
                <a:gd name="T99" fmla="*/ 1546 h 2145"/>
                <a:gd name="T100" fmla="*/ 2500 w 2980"/>
                <a:gd name="T101" fmla="*/ 1644 h 2145"/>
                <a:gd name="T102" fmla="*/ 2481 w 2980"/>
                <a:gd name="T103" fmla="*/ 1772 h 2145"/>
                <a:gd name="T104" fmla="*/ 2335 w 2980"/>
                <a:gd name="T105" fmla="*/ 1809 h 2145"/>
                <a:gd name="T106" fmla="*/ 2278 w 2980"/>
                <a:gd name="T107" fmla="*/ 1928 h 2145"/>
                <a:gd name="T108" fmla="*/ 2137 w 2980"/>
                <a:gd name="T109" fmla="*/ 2010 h 2145"/>
                <a:gd name="T110" fmla="*/ 2004 w 2980"/>
                <a:gd name="T111" fmla="*/ 2068 h 2145"/>
                <a:gd name="T112" fmla="*/ 1953 w 2980"/>
                <a:gd name="T113" fmla="*/ 2042 h 2145"/>
                <a:gd name="T114" fmla="*/ 1857 w 2980"/>
                <a:gd name="T115" fmla="*/ 2112 h 2145"/>
                <a:gd name="T116" fmla="*/ 1733 w 2980"/>
                <a:gd name="T117" fmla="*/ 2048 h 2145"/>
                <a:gd name="T118" fmla="*/ 1608 w 2980"/>
                <a:gd name="T119" fmla="*/ 2002 h 2145"/>
                <a:gd name="T120" fmla="*/ 1566 w 2980"/>
                <a:gd name="T121" fmla="*/ 2055 h 2145"/>
                <a:gd name="T122" fmla="*/ 1211 w 2980"/>
                <a:gd name="T123" fmla="*/ 2041 h 2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80" h="2145">
                  <a:moveTo>
                    <a:pt x="1151" y="2037"/>
                  </a:moveTo>
                  <a:lnTo>
                    <a:pt x="1141" y="2031"/>
                  </a:lnTo>
                  <a:lnTo>
                    <a:pt x="1132" y="2025"/>
                  </a:lnTo>
                  <a:lnTo>
                    <a:pt x="1128" y="2024"/>
                  </a:lnTo>
                  <a:lnTo>
                    <a:pt x="1123" y="2024"/>
                  </a:lnTo>
                  <a:lnTo>
                    <a:pt x="1120" y="2026"/>
                  </a:lnTo>
                  <a:lnTo>
                    <a:pt x="1115" y="2029"/>
                  </a:lnTo>
                  <a:lnTo>
                    <a:pt x="1112" y="2033"/>
                  </a:lnTo>
                  <a:lnTo>
                    <a:pt x="1107" y="2036"/>
                  </a:lnTo>
                  <a:lnTo>
                    <a:pt x="1103" y="2038"/>
                  </a:lnTo>
                  <a:lnTo>
                    <a:pt x="1100" y="2038"/>
                  </a:lnTo>
                  <a:lnTo>
                    <a:pt x="1097" y="2037"/>
                  </a:lnTo>
                  <a:lnTo>
                    <a:pt x="1095" y="2035"/>
                  </a:lnTo>
                  <a:lnTo>
                    <a:pt x="1091" y="2030"/>
                  </a:lnTo>
                  <a:lnTo>
                    <a:pt x="1089" y="2025"/>
                  </a:lnTo>
                  <a:lnTo>
                    <a:pt x="1085" y="2018"/>
                  </a:lnTo>
                  <a:lnTo>
                    <a:pt x="1082" y="2008"/>
                  </a:lnTo>
                  <a:lnTo>
                    <a:pt x="1078" y="1998"/>
                  </a:lnTo>
                  <a:lnTo>
                    <a:pt x="1072" y="1989"/>
                  </a:lnTo>
                  <a:lnTo>
                    <a:pt x="1068" y="1986"/>
                  </a:lnTo>
                  <a:lnTo>
                    <a:pt x="1063" y="1983"/>
                  </a:lnTo>
                  <a:lnTo>
                    <a:pt x="1060" y="1983"/>
                  </a:lnTo>
                  <a:lnTo>
                    <a:pt x="1057" y="1985"/>
                  </a:lnTo>
                  <a:lnTo>
                    <a:pt x="1053" y="1986"/>
                  </a:lnTo>
                  <a:lnTo>
                    <a:pt x="1050" y="1989"/>
                  </a:lnTo>
                  <a:lnTo>
                    <a:pt x="1046" y="1992"/>
                  </a:lnTo>
                  <a:lnTo>
                    <a:pt x="1043" y="1994"/>
                  </a:lnTo>
                  <a:lnTo>
                    <a:pt x="1038" y="1997"/>
                  </a:lnTo>
                  <a:lnTo>
                    <a:pt x="1034" y="1995"/>
                  </a:lnTo>
                  <a:lnTo>
                    <a:pt x="1029" y="1993"/>
                  </a:lnTo>
                  <a:lnTo>
                    <a:pt x="1024" y="1991"/>
                  </a:lnTo>
                  <a:lnTo>
                    <a:pt x="1018" y="1986"/>
                  </a:lnTo>
                  <a:lnTo>
                    <a:pt x="1013" y="1981"/>
                  </a:lnTo>
                  <a:lnTo>
                    <a:pt x="1003" y="1973"/>
                  </a:lnTo>
                  <a:lnTo>
                    <a:pt x="995" y="1964"/>
                  </a:lnTo>
                  <a:lnTo>
                    <a:pt x="987" y="1957"/>
                  </a:lnTo>
                  <a:lnTo>
                    <a:pt x="980" y="1953"/>
                  </a:lnTo>
                  <a:lnTo>
                    <a:pt x="963" y="1948"/>
                  </a:lnTo>
                  <a:lnTo>
                    <a:pt x="950" y="1943"/>
                  </a:lnTo>
                  <a:lnTo>
                    <a:pt x="949" y="1941"/>
                  </a:lnTo>
                  <a:lnTo>
                    <a:pt x="949" y="1938"/>
                  </a:lnTo>
                  <a:lnTo>
                    <a:pt x="950" y="1935"/>
                  </a:lnTo>
                  <a:lnTo>
                    <a:pt x="952" y="1931"/>
                  </a:lnTo>
                  <a:lnTo>
                    <a:pt x="957" y="1923"/>
                  </a:lnTo>
                  <a:lnTo>
                    <a:pt x="963" y="1916"/>
                  </a:lnTo>
                  <a:lnTo>
                    <a:pt x="964" y="1911"/>
                  </a:lnTo>
                  <a:lnTo>
                    <a:pt x="964" y="1907"/>
                  </a:lnTo>
                  <a:lnTo>
                    <a:pt x="962" y="1905"/>
                  </a:lnTo>
                  <a:lnTo>
                    <a:pt x="959" y="1903"/>
                  </a:lnTo>
                  <a:lnTo>
                    <a:pt x="955" y="1900"/>
                  </a:lnTo>
                  <a:lnTo>
                    <a:pt x="950" y="1899"/>
                  </a:lnTo>
                  <a:lnTo>
                    <a:pt x="945" y="1900"/>
                  </a:lnTo>
                  <a:lnTo>
                    <a:pt x="940" y="1900"/>
                  </a:lnTo>
                  <a:lnTo>
                    <a:pt x="934" y="1903"/>
                  </a:lnTo>
                  <a:lnTo>
                    <a:pt x="925" y="1904"/>
                  </a:lnTo>
                  <a:lnTo>
                    <a:pt x="921" y="1903"/>
                  </a:lnTo>
                  <a:lnTo>
                    <a:pt x="918" y="1901"/>
                  </a:lnTo>
                  <a:lnTo>
                    <a:pt x="915" y="1899"/>
                  </a:lnTo>
                  <a:lnTo>
                    <a:pt x="912" y="1897"/>
                  </a:lnTo>
                  <a:lnTo>
                    <a:pt x="906" y="1890"/>
                  </a:lnTo>
                  <a:lnTo>
                    <a:pt x="900" y="1884"/>
                  </a:lnTo>
                  <a:lnTo>
                    <a:pt x="893" y="1881"/>
                  </a:lnTo>
                  <a:lnTo>
                    <a:pt x="886" y="1879"/>
                  </a:lnTo>
                  <a:lnTo>
                    <a:pt x="879" y="1879"/>
                  </a:lnTo>
                  <a:lnTo>
                    <a:pt x="873" y="1878"/>
                  </a:lnTo>
                  <a:lnTo>
                    <a:pt x="863" y="1876"/>
                  </a:lnTo>
                  <a:lnTo>
                    <a:pt x="852" y="1879"/>
                  </a:lnTo>
                  <a:lnTo>
                    <a:pt x="846" y="1881"/>
                  </a:lnTo>
                  <a:lnTo>
                    <a:pt x="839" y="1885"/>
                  </a:lnTo>
                  <a:lnTo>
                    <a:pt x="837" y="1886"/>
                  </a:lnTo>
                  <a:lnTo>
                    <a:pt x="833" y="1886"/>
                  </a:lnTo>
                  <a:lnTo>
                    <a:pt x="831" y="1885"/>
                  </a:lnTo>
                  <a:lnTo>
                    <a:pt x="829" y="1882"/>
                  </a:lnTo>
                  <a:lnTo>
                    <a:pt x="826" y="1876"/>
                  </a:lnTo>
                  <a:lnTo>
                    <a:pt x="825" y="1871"/>
                  </a:lnTo>
                  <a:lnTo>
                    <a:pt x="825" y="1863"/>
                  </a:lnTo>
                  <a:lnTo>
                    <a:pt x="824" y="1853"/>
                  </a:lnTo>
                  <a:lnTo>
                    <a:pt x="826" y="1846"/>
                  </a:lnTo>
                  <a:lnTo>
                    <a:pt x="829" y="1837"/>
                  </a:lnTo>
                  <a:lnTo>
                    <a:pt x="829" y="1828"/>
                  </a:lnTo>
                  <a:lnTo>
                    <a:pt x="827" y="1817"/>
                  </a:lnTo>
                  <a:lnTo>
                    <a:pt x="826" y="1808"/>
                  </a:lnTo>
                  <a:lnTo>
                    <a:pt x="825" y="1797"/>
                  </a:lnTo>
                  <a:lnTo>
                    <a:pt x="825" y="1783"/>
                  </a:lnTo>
                  <a:lnTo>
                    <a:pt x="824" y="1771"/>
                  </a:lnTo>
                  <a:lnTo>
                    <a:pt x="823" y="1760"/>
                  </a:lnTo>
                  <a:lnTo>
                    <a:pt x="821" y="1750"/>
                  </a:lnTo>
                  <a:lnTo>
                    <a:pt x="820" y="1743"/>
                  </a:lnTo>
                  <a:lnTo>
                    <a:pt x="818" y="1737"/>
                  </a:lnTo>
                  <a:lnTo>
                    <a:pt x="814" y="1734"/>
                  </a:lnTo>
                  <a:lnTo>
                    <a:pt x="810" y="1731"/>
                  </a:lnTo>
                  <a:lnTo>
                    <a:pt x="804" y="1730"/>
                  </a:lnTo>
                  <a:lnTo>
                    <a:pt x="798" y="1729"/>
                  </a:lnTo>
                  <a:lnTo>
                    <a:pt x="793" y="1728"/>
                  </a:lnTo>
                  <a:lnTo>
                    <a:pt x="788" y="1724"/>
                  </a:lnTo>
                  <a:lnTo>
                    <a:pt x="786" y="1722"/>
                  </a:lnTo>
                  <a:lnTo>
                    <a:pt x="786" y="1718"/>
                  </a:lnTo>
                  <a:lnTo>
                    <a:pt x="786" y="1715"/>
                  </a:lnTo>
                  <a:lnTo>
                    <a:pt x="786" y="1710"/>
                  </a:lnTo>
                  <a:lnTo>
                    <a:pt x="785" y="1705"/>
                  </a:lnTo>
                  <a:lnTo>
                    <a:pt x="783" y="1701"/>
                  </a:lnTo>
                  <a:lnTo>
                    <a:pt x="780" y="1697"/>
                  </a:lnTo>
                  <a:lnTo>
                    <a:pt x="776" y="1693"/>
                  </a:lnTo>
                  <a:lnTo>
                    <a:pt x="774" y="1689"/>
                  </a:lnTo>
                  <a:lnTo>
                    <a:pt x="773" y="1684"/>
                  </a:lnTo>
                  <a:lnTo>
                    <a:pt x="774" y="1678"/>
                  </a:lnTo>
                  <a:lnTo>
                    <a:pt x="775" y="1673"/>
                  </a:lnTo>
                  <a:lnTo>
                    <a:pt x="777" y="1667"/>
                  </a:lnTo>
                  <a:lnTo>
                    <a:pt x="780" y="1663"/>
                  </a:lnTo>
                  <a:lnTo>
                    <a:pt x="786" y="1654"/>
                  </a:lnTo>
                  <a:lnTo>
                    <a:pt x="791" y="1647"/>
                  </a:lnTo>
                  <a:lnTo>
                    <a:pt x="792" y="1641"/>
                  </a:lnTo>
                  <a:lnTo>
                    <a:pt x="794" y="1634"/>
                  </a:lnTo>
                  <a:lnTo>
                    <a:pt x="795" y="1632"/>
                  </a:lnTo>
                  <a:lnTo>
                    <a:pt x="796" y="1628"/>
                  </a:lnTo>
                  <a:lnTo>
                    <a:pt x="798" y="1626"/>
                  </a:lnTo>
                  <a:lnTo>
                    <a:pt x="800" y="1625"/>
                  </a:lnTo>
                  <a:lnTo>
                    <a:pt x="808" y="1625"/>
                  </a:lnTo>
                  <a:lnTo>
                    <a:pt x="817" y="1627"/>
                  </a:lnTo>
                  <a:lnTo>
                    <a:pt x="820" y="1628"/>
                  </a:lnTo>
                  <a:lnTo>
                    <a:pt x="824" y="1628"/>
                  </a:lnTo>
                  <a:lnTo>
                    <a:pt x="827" y="1628"/>
                  </a:lnTo>
                  <a:lnTo>
                    <a:pt x="831" y="1626"/>
                  </a:lnTo>
                  <a:lnTo>
                    <a:pt x="839" y="1615"/>
                  </a:lnTo>
                  <a:lnTo>
                    <a:pt x="845" y="1602"/>
                  </a:lnTo>
                  <a:lnTo>
                    <a:pt x="852" y="1589"/>
                  </a:lnTo>
                  <a:lnTo>
                    <a:pt x="858" y="1577"/>
                  </a:lnTo>
                  <a:lnTo>
                    <a:pt x="867" y="1563"/>
                  </a:lnTo>
                  <a:lnTo>
                    <a:pt x="873" y="1550"/>
                  </a:lnTo>
                  <a:lnTo>
                    <a:pt x="880" y="1540"/>
                  </a:lnTo>
                  <a:lnTo>
                    <a:pt x="883" y="1532"/>
                  </a:lnTo>
                  <a:lnTo>
                    <a:pt x="883" y="1529"/>
                  </a:lnTo>
                  <a:lnTo>
                    <a:pt x="881" y="1527"/>
                  </a:lnTo>
                  <a:lnTo>
                    <a:pt x="876" y="1525"/>
                  </a:lnTo>
                  <a:lnTo>
                    <a:pt x="870" y="1523"/>
                  </a:lnTo>
                  <a:lnTo>
                    <a:pt x="864" y="1521"/>
                  </a:lnTo>
                  <a:lnTo>
                    <a:pt x="858" y="1519"/>
                  </a:lnTo>
                  <a:lnTo>
                    <a:pt x="856" y="1519"/>
                  </a:lnTo>
                  <a:lnTo>
                    <a:pt x="854" y="1518"/>
                  </a:lnTo>
                  <a:lnTo>
                    <a:pt x="852" y="1516"/>
                  </a:lnTo>
                  <a:lnTo>
                    <a:pt x="851" y="1514"/>
                  </a:lnTo>
                  <a:lnTo>
                    <a:pt x="850" y="1512"/>
                  </a:lnTo>
                  <a:lnTo>
                    <a:pt x="850" y="1508"/>
                  </a:lnTo>
                  <a:lnTo>
                    <a:pt x="849" y="1506"/>
                  </a:lnTo>
                  <a:lnTo>
                    <a:pt x="849" y="1504"/>
                  </a:lnTo>
                  <a:lnTo>
                    <a:pt x="848" y="1502"/>
                  </a:lnTo>
                  <a:lnTo>
                    <a:pt x="846" y="1502"/>
                  </a:lnTo>
                  <a:lnTo>
                    <a:pt x="837" y="1500"/>
                  </a:lnTo>
                  <a:lnTo>
                    <a:pt x="827" y="1500"/>
                  </a:lnTo>
                  <a:lnTo>
                    <a:pt x="819" y="1500"/>
                  </a:lnTo>
                  <a:lnTo>
                    <a:pt x="812" y="1497"/>
                  </a:lnTo>
                  <a:lnTo>
                    <a:pt x="808" y="1493"/>
                  </a:lnTo>
                  <a:lnTo>
                    <a:pt x="804" y="1485"/>
                  </a:lnTo>
                  <a:lnTo>
                    <a:pt x="799" y="1482"/>
                  </a:lnTo>
                  <a:lnTo>
                    <a:pt x="795" y="1478"/>
                  </a:lnTo>
                  <a:lnTo>
                    <a:pt x="789" y="1475"/>
                  </a:lnTo>
                  <a:lnTo>
                    <a:pt x="783" y="1472"/>
                  </a:lnTo>
                  <a:lnTo>
                    <a:pt x="779" y="1471"/>
                  </a:lnTo>
                  <a:lnTo>
                    <a:pt x="774" y="1471"/>
                  </a:lnTo>
                  <a:lnTo>
                    <a:pt x="768" y="1472"/>
                  </a:lnTo>
                  <a:lnTo>
                    <a:pt x="762" y="1475"/>
                  </a:lnTo>
                  <a:lnTo>
                    <a:pt x="754" y="1481"/>
                  </a:lnTo>
                  <a:lnTo>
                    <a:pt x="744" y="1487"/>
                  </a:lnTo>
                  <a:lnTo>
                    <a:pt x="736" y="1491"/>
                  </a:lnTo>
                  <a:lnTo>
                    <a:pt x="728" y="1496"/>
                  </a:lnTo>
                  <a:lnTo>
                    <a:pt x="720" y="1499"/>
                  </a:lnTo>
                  <a:lnTo>
                    <a:pt x="713" y="1500"/>
                  </a:lnTo>
                  <a:lnTo>
                    <a:pt x="706" y="1501"/>
                  </a:lnTo>
                  <a:lnTo>
                    <a:pt x="699" y="1501"/>
                  </a:lnTo>
                  <a:lnTo>
                    <a:pt x="692" y="1501"/>
                  </a:lnTo>
                  <a:lnTo>
                    <a:pt x="685" y="1501"/>
                  </a:lnTo>
                  <a:lnTo>
                    <a:pt x="678" y="1499"/>
                  </a:lnTo>
                  <a:lnTo>
                    <a:pt x="670" y="1496"/>
                  </a:lnTo>
                  <a:lnTo>
                    <a:pt x="668" y="1494"/>
                  </a:lnTo>
                  <a:lnTo>
                    <a:pt x="665" y="1490"/>
                  </a:lnTo>
                  <a:lnTo>
                    <a:pt x="662" y="1488"/>
                  </a:lnTo>
                  <a:lnTo>
                    <a:pt x="660" y="1483"/>
                  </a:lnTo>
                  <a:lnTo>
                    <a:pt x="656" y="1472"/>
                  </a:lnTo>
                  <a:lnTo>
                    <a:pt x="651" y="1464"/>
                  </a:lnTo>
                  <a:lnTo>
                    <a:pt x="644" y="1459"/>
                  </a:lnTo>
                  <a:lnTo>
                    <a:pt x="637" y="1456"/>
                  </a:lnTo>
                  <a:lnTo>
                    <a:pt x="631" y="1452"/>
                  </a:lnTo>
                  <a:lnTo>
                    <a:pt x="625" y="1450"/>
                  </a:lnTo>
                  <a:lnTo>
                    <a:pt x="616" y="1446"/>
                  </a:lnTo>
                  <a:lnTo>
                    <a:pt x="604" y="1445"/>
                  </a:lnTo>
                  <a:lnTo>
                    <a:pt x="590" y="1445"/>
                  </a:lnTo>
                  <a:lnTo>
                    <a:pt x="574" y="1443"/>
                  </a:lnTo>
                  <a:lnTo>
                    <a:pt x="569" y="1443"/>
                  </a:lnTo>
                  <a:lnTo>
                    <a:pt x="565" y="1443"/>
                  </a:lnTo>
                  <a:lnTo>
                    <a:pt x="561" y="1444"/>
                  </a:lnTo>
                  <a:lnTo>
                    <a:pt x="559" y="1445"/>
                  </a:lnTo>
                  <a:lnTo>
                    <a:pt x="558" y="1450"/>
                  </a:lnTo>
                  <a:lnTo>
                    <a:pt x="558" y="1455"/>
                  </a:lnTo>
                  <a:lnTo>
                    <a:pt x="556" y="1459"/>
                  </a:lnTo>
                  <a:lnTo>
                    <a:pt x="554" y="1463"/>
                  </a:lnTo>
                  <a:lnTo>
                    <a:pt x="552" y="1464"/>
                  </a:lnTo>
                  <a:lnTo>
                    <a:pt x="549" y="1465"/>
                  </a:lnTo>
                  <a:lnTo>
                    <a:pt x="543" y="1466"/>
                  </a:lnTo>
                  <a:lnTo>
                    <a:pt x="539" y="1465"/>
                  </a:lnTo>
                  <a:lnTo>
                    <a:pt x="531" y="1465"/>
                  </a:lnTo>
                  <a:lnTo>
                    <a:pt x="525" y="1465"/>
                  </a:lnTo>
                  <a:lnTo>
                    <a:pt x="518" y="1468"/>
                  </a:lnTo>
                  <a:lnTo>
                    <a:pt x="512" y="1469"/>
                  </a:lnTo>
                  <a:lnTo>
                    <a:pt x="509" y="1468"/>
                  </a:lnTo>
                  <a:lnTo>
                    <a:pt x="505" y="1464"/>
                  </a:lnTo>
                  <a:lnTo>
                    <a:pt x="498" y="1453"/>
                  </a:lnTo>
                  <a:lnTo>
                    <a:pt x="491" y="1444"/>
                  </a:lnTo>
                  <a:lnTo>
                    <a:pt x="484" y="1439"/>
                  </a:lnTo>
                  <a:lnTo>
                    <a:pt x="476" y="1434"/>
                  </a:lnTo>
                  <a:lnTo>
                    <a:pt x="473" y="1433"/>
                  </a:lnTo>
                  <a:lnTo>
                    <a:pt x="470" y="1432"/>
                  </a:lnTo>
                  <a:lnTo>
                    <a:pt x="467" y="1431"/>
                  </a:lnTo>
                  <a:lnTo>
                    <a:pt x="465" y="1430"/>
                  </a:lnTo>
                  <a:lnTo>
                    <a:pt x="462" y="1428"/>
                  </a:lnTo>
                  <a:lnTo>
                    <a:pt x="461" y="1426"/>
                  </a:lnTo>
                  <a:lnTo>
                    <a:pt x="461" y="1424"/>
                  </a:lnTo>
                  <a:lnTo>
                    <a:pt x="459" y="1421"/>
                  </a:lnTo>
                  <a:lnTo>
                    <a:pt x="457" y="1419"/>
                  </a:lnTo>
                  <a:lnTo>
                    <a:pt x="453" y="1417"/>
                  </a:lnTo>
                  <a:lnTo>
                    <a:pt x="446" y="1412"/>
                  </a:lnTo>
                  <a:lnTo>
                    <a:pt x="441" y="1408"/>
                  </a:lnTo>
                  <a:lnTo>
                    <a:pt x="437" y="1407"/>
                  </a:lnTo>
                  <a:lnTo>
                    <a:pt x="433" y="1405"/>
                  </a:lnTo>
                  <a:lnTo>
                    <a:pt x="427" y="1403"/>
                  </a:lnTo>
                  <a:lnTo>
                    <a:pt x="420" y="1402"/>
                  </a:lnTo>
                  <a:lnTo>
                    <a:pt x="410" y="1400"/>
                  </a:lnTo>
                  <a:lnTo>
                    <a:pt x="403" y="1400"/>
                  </a:lnTo>
                  <a:lnTo>
                    <a:pt x="399" y="1401"/>
                  </a:lnTo>
                  <a:lnTo>
                    <a:pt x="396" y="1402"/>
                  </a:lnTo>
                  <a:lnTo>
                    <a:pt x="390" y="1405"/>
                  </a:lnTo>
                  <a:lnTo>
                    <a:pt x="386" y="1406"/>
                  </a:lnTo>
                  <a:lnTo>
                    <a:pt x="385" y="1405"/>
                  </a:lnTo>
                  <a:lnTo>
                    <a:pt x="384" y="1401"/>
                  </a:lnTo>
                  <a:lnTo>
                    <a:pt x="385" y="1397"/>
                  </a:lnTo>
                  <a:lnTo>
                    <a:pt x="385" y="1394"/>
                  </a:lnTo>
                  <a:lnTo>
                    <a:pt x="385" y="1389"/>
                  </a:lnTo>
                  <a:lnTo>
                    <a:pt x="385" y="1383"/>
                  </a:lnTo>
                  <a:lnTo>
                    <a:pt x="385" y="1378"/>
                  </a:lnTo>
                  <a:lnTo>
                    <a:pt x="384" y="1374"/>
                  </a:lnTo>
                  <a:lnTo>
                    <a:pt x="382" y="1365"/>
                  </a:lnTo>
                  <a:lnTo>
                    <a:pt x="378" y="1357"/>
                  </a:lnTo>
                  <a:lnTo>
                    <a:pt x="374" y="1351"/>
                  </a:lnTo>
                  <a:lnTo>
                    <a:pt x="372" y="1345"/>
                  </a:lnTo>
                  <a:lnTo>
                    <a:pt x="373" y="1342"/>
                  </a:lnTo>
                  <a:lnTo>
                    <a:pt x="377" y="1338"/>
                  </a:lnTo>
                  <a:lnTo>
                    <a:pt x="379" y="1333"/>
                  </a:lnTo>
                  <a:lnTo>
                    <a:pt x="382" y="1330"/>
                  </a:lnTo>
                  <a:lnTo>
                    <a:pt x="385" y="1325"/>
                  </a:lnTo>
                  <a:lnTo>
                    <a:pt x="389" y="1320"/>
                  </a:lnTo>
                  <a:lnTo>
                    <a:pt x="394" y="1314"/>
                  </a:lnTo>
                  <a:lnTo>
                    <a:pt x="398" y="1308"/>
                  </a:lnTo>
                  <a:lnTo>
                    <a:pt x="402" y="1304"/>
                  </a:lnTo>
                  <a:lnTo>
                    <a:pt x="407" y="1299"/>
                  </a:lnTo>
                  <a:lnTo>
                    <a:pt x="409" y="1295"/>
                  </a:lnTo>
                  <a:lnTo>
                    <a:pt x="410" y="1293"/>
                  </a:lnTo>
                  <a:lnTo>
                    <a:pt x="413" y="1291"/>
                  </a:lnTo>
                  <a:lnTo>
                    <a:pt x="415" y="1289"/>
                  </a:lnTo>
                  <a:lnTo>
                    <a:pt x="423" y="1286"/>
                  </a:lnTo>
                  <a:lnTo>
                    <a:pt x="430" y="1285"/>
                  </a:lnTo>
                  <a:lnTo>
                    <a:pt x="435" y="1283"/>
                  </a:lnTo>
                  <a:lnTo>
                    <a:pt x="439" y="1283"/>
                  </a:lnTo>
                  <a:lnTo>
                    <a:pt x="441" y="1283"/>
                  </a:lnTo>
                  <a:lnTo>
                    <a:pt x="443" y="1283"/>
                  </a:lnTo>
                  <a:lnTo>
                    <a:pt x="445" y="1282"/>
                  </a:lnTo>
                  <a:lnTo>
                    <a:pt x="446" y="1281"/>
                  </a:lnTo>
                  <a:lnTo>
                    <a:pt x="447" y="1280"/>
                  </a:lnTo>
                  <a:lnTo>
                    <a:pt x="447" y="1277"/>
                  </a:lnTo>
                  <a:lnTo>
                    <a:pt x="447" y="1275"/>
                  </a:lnTo>
                  <a:lnTo>
                    <a:pt x="446" y="1274"/>
                  </a:lnTo>
                  <a:lnTo>
                    <a:pt x="445" y="1273"/>
                  </a:lnTo>
                  <a:lnTo>
                    <a:pt x="445" y="1271"/>
                  </a:lnTo>
                  <a:lnTo>
                    <a:pt x="442" y="1266"/>
                  </a:lnTo>
                  <a:lnTo>
                    <a:pt x="440" y="1260"/>
                  </a:lnTo>
                  <a:lnTo>
                    <a:pt x="440" y="1257"/>
                  </a:lnTo>
                  <a:lnTo>
                    <a:pt x="441" y="1254"/>
                  </a:lnTo>
                  <a:lnTo>
                    <a:pt x="445" y="1250"/>
                  </a:lnTo>
                  <a:lnTo>
                    <a:pt x="451" y="1248"/>
                  </a:lnTo>
                  <a:lnTo>
                    <a:pt x="455" y="1247"/>
                  </a:lnTo>
                  <a:lnTo>
                    <a:pt x="460" y="1247"/>
                  </a:lnTo>
                  <a:lnTo>
                    <a:pt x="470" y="1244"/>
                  </a:lnTo>
                  <a:lnTo>
                    <a:pt x="476" y="1243"/>
                  </a:lnTo>
                  <a:lnTo>
                    <a:pt x="479" y="1242"/>
                  </a:lnTo>
                  <a:lnTo>
                    <a:pt x="483" y="1241"/>
                  </a:lnTo>
                  <a:lnTo>
                    <a:pt x="486" y="1238"/>
                  </a:lnTo>
                  <a:lnTo>
                    <a:pt x="491" y="1236"/>
                  </a:lnTo>
                  <a:lnTo>
                    <a:pt x="493" y="1233"/>
                  </a:lnTo>
                  <a:lnTo>
                    <a:pt x="497" y="1232"/>
                  </a:lnTo>
                  <a:lnTo>
                    <a:pt x="499" y="1229"/>
                  </a:lnTo>
                  <a:lnTo>
                    <a:pt x="500" y="1225"/>
                  </a:lnTo>
                  <a:lnTo>
                    <a:pt x="502" y="1224"/>
                  </a:lnTo>
                  <a:lnTo>
                    <a:pt x="503" y="1223"/>
                  </a:lnTo>
                  <a:lnTo>
                    <a:pt x="504" y="1219"/>
                  </a:lnTo>
                  <a:lnTo>
                    <a:pt x="505" y="1217"/>
                  </a:lnTo>
                  <a:lnTo>
                    <a:pt x="506" y="1213"/>
                  </a:lnTo>
                  <a:lnTo>
                    <a:pt x="509" y="1211"/>
                  </a:lnTo>
                  <a:lnTo>
                    <a:pt x="512" y="1207"/>
                  </a:lnTo>
                  <a:lnTo>
                    <a:pt x="516" y="1206"/>
                  </a:lnTo>
                  <a:lnTo>
                    <a:pt x="517" y="1206"/>
                  </a:lnTo>
                  <a:lnTo>
                    <a:pt x="518" y="1206"/>
                  </a:lnTo>
                  <a:lnTo>
                    <a:pt x="521" y="1206"/>
                  </a:lnTo>
                  <a:lnTo>
                    <a:pt x="524" y="1206"/>
                  </a:lnTo>
                  <a:lnTo>
                    <a:pt x="533" y="1208"/>
                  </a:lnTo>
                  <a:lnTo>
                    <a:pt x="541" y="1211"/>
                  </a:lnTo>
                  <a:lnTo>
                    <a:pt x="552" y="1213"/>
                  </a:lnTo>
                  <a:lnTo>
                    <a:pt x="561" y="1218"/>
                  </a:lnTo>
                  <a:lnTo>
                    <a:pt x="566" y="1220"/>
                  </a:lnTo>
                  <a:lnTo>
                    <a:pt x="568" y="1223"/>
                  </a:lnTo>
                  <a:lnTo>
                    <a:pt x="571" y="1228"/>
                  </a:lnTo>
                  <a:lnTo>
                    <a:pt x="572" y="1232"/>
                  </a:lnTo>
                  <a:lnTo>
                    <a:pt x="573" y="1235"/>
                  </a:lnTo>
                  <a:lnTo>
                    <a:pt x="574" y="1236"/>
                  </a:lnTo>
                  <a:lnTo>
                    <a:pt x="575" y="1237"/>
                  </a:lnTo>
                  <a:lnTo>
                    <a:pt x="577" y="1237"/>
                  </a:lnTo>
                  <a:lnTo>
                    <a:pt x="581" y="1236"/>
                  </a:lnTo>
                  <a:lnTo>
                    <a:pt x="585" y="1235"/>
                  </a:lnTo>
                  <a:lnTo>
                    <a:pt x="587" y="1233"/>
                  </a:lnTo>
                  <a:lnTo>
                    <a:pt x="590" y="1231"/>
                  </a:lnTo>
                  <a:lnTo>
                    <a:pt x="592" y="1230"/>
                  </a:lnTo>
                  <a:lnTo>
                    <a:pt x="594" y="1229"/>
                  </a:lnTo>
                  <a:lnTo>
                    <a:pt x="602" y="1225"/>
                  </a:lnTo>
                  <a:lnTo>
                    <a:pt x="606" y="1223"/>
                  </a:lnTo>
                  <a:lnTo>
                    <a:pt x="611" y="1220"/>
                  </a:lnTo>
                  <a:lnTo>
                    <a:pt x="616" y="1218"/>
                  </a:lnTo>
                  <a:lnTo>
                    <a:pt x="618" y="1216"/>
                  </a:lnTo>
                  <a:lnTo>
                    <a:pt x="621" y="1213"/>
                  </a:lnTo>
                  <a:lnTo>
                    <a:pt x="622" y="1211"/>
                  </a:lnTo>
                  <a:lnTo>
                    <a:pt x="623" y="1208"/>
                  </a:lnTo>
                  <a:lnTo>
                    <a:pt x="625" y="1204"/>
                  </a:lnTo>
                  <a:lnTo>
                    <a:pt x="626" y="1199"/>
                  </a:lnTo>
                  <a:lnTo>
                    <a:pt x="629" y="1188"/>
                  </a:lnTo>
                  <a:lnTo>
                    <a:pt x="631" y="1179"/>
                  </a:lnTo>
                  <a:lnTo>
                    <a:pt x="634" y="1166"/>
                  </a:lnTo>
                  <a:lnTo>
                    <a:pt x="635" y="1153"/>
                  </a:lnTo>
                  <a:lnTo>
                    <a:pt x="637" y="1141"/>
                  </a:lnTo>
                  <a:lnTo>
                    <a:pt x="638" y="1128"/>
                  </a:lnTo>
                  <a:lnTo>
                    <a:pt x="640" y="1118"/>
                  </a:lnTo>
                  <a:lnTo>
                    <a:pt x="640" y="1110"/>
                  </a:lnTo>
                  <a:lnTo>
                    <a:pt x="642" y="1098"/>
                  </a:lnTo>
                  <a:lnTo>
                    <a:pt x="647" y="1087"/>
                  </a:lnTo>
                  <a:lnTo>
                    <a:pt x="654" y="1078"/>
                  </a:lnTo>
                  <a:lnTo>
                    <a:pt x="659" y="1068"/>
                  </a:lnTo>
                  <a:lnTo>
                    <a:pt x="659" y="1065"/>
                  </a:lnTo>
                  <a:lnTo>
                    <a:pt x="660" y="1060"/>
                  </a:lnTo>
                  <a:lnTo>
                    <a:pt x="659" y="1055"/>
                  </a:lnTo>
                  <a:lnTo>
                    <a:pt x="657" y="1049"/>
                  </a:lnTo>
                  <a:lnTo>
                    <a:pt x="655" y="1042"/>
                  </a:lnTo>
                  <a:lnTo>
                    <a:pt x="651" y="1034"/>
                  </a:lnTo>
                  <a:lnTo>
                    <a:pt x="646" y="1023"/>
                  </a:lnTo>
                  <a:lnTo>
                    <a:pt x="638" y="1012"/>
                  </a:lnTo>
                  <a:lnTo>
                    <a:pt x="631" y="1002"/>
                  </a:lnTo>
                  <a:lnTo>
                    <a:pt x="625" y="991"/>
                  </a:lnTo>
                  <a:lnTo>
                    <a:pt x="617" y="976"/>
                  </a:lnTo>
                  <a:lnTo>
                    <a:pt x="609" y="962"/>
                  </a:lnTo>
                  <a:lnTo>
                    <a:pt x="605" y="957"/>
                  </a:lnTo>
                  <a:lnTo>
                    <a:pt x="600" y="953"/>
                  </a:lnTo>
                  <a:lnTo>
                    <a:pt x="594" y="952"/>
                  </a:lnTo>
                  <a:lnTo>
                    <a:pt x="584" y="951"/>
                  </a:lnTo>
                  <a:lnTo>
                    <a:pt x="574" y="952"/>
                  </a:lnTo>
                  <a:lnTo>
                    <a:pt x="561" y="953"/>
                  </a:lnTo>
                  <a:lnTo>
                    <a:pt x="558" y="954"/>
                  </a:lnTo>
                  <a:lnTo>
                    <a:pt x="552" y="957"/>
                  </a:lnTo>
                  <a:lnTo>
                    <a:pt x="549" y="958"/>
                  </a:lnTo>
                  <a:lnTo>
                    <a:pt x="547" y="961"/>
                  </a:lnTo>
                  <a:lnTo>
                    <a:pt x="544" y="966"/>
                  </a:lnTo>
                  <a:lnTo>
                    <a:pt x="543" y="971"/>
                  </a:lnTo>
                  <a:lnTo>
                    <a:pt x="543" y="973"/>
                  </a:lnTo>
                  <a:lnTo>
                    <a:pt x="543" y="974"/>
                  </a:lnTo>
                  <a:lnTo>
                    <a:pt x="543" y="977"/>
                  </a:lnTo>
                  <a:lnTo>
                    <a:pt x="543" y="978"/>
                  </a:lnTo>
                  <a:lnTo>
                    <a:pt x="543" y="981"/>
                  </a:lnTo>
                  <a:lnTo>
                    <a:pt x="541" y="984"/>
                  </a:lnTo>
                  <a:lnTo>
                    <a:pt x="539" y="986"/>
                  </a:lnTo>
                  <a:lnTo>
                    <a:pt x="536" y="987"/>
                  </a:lnTo>
                  <a:lnTo>
                    <a:pt x="533" y="990"/>
                  </a:lnTo>
                  <a:lnTo>
                    <a:pt x="528" y="992"/>
                  </a:lnTo>
                  <a:lnTo>
                    <a:pt x="523" y="993"/>
                  </a:lnTo>
                  <a:lnTo>
                    <a:pt x="518" y="993"/>
                  </a:lnTo>
                  <a:lnTo>
                    <a:pt x="516" y="993"/>
                  </a:lnTo>
                  <a:lnTo>
                    <a:pt x="512" y="993"/>
                  </a:lnTo>
                  <a:lnTo>
                    <a:pt x="511" y="993"/>
                  </a:lnTo>
                  <a:lnTo>
                    <a:pt x="509" y="992"/>
                  </a:lnTo>
                  <a:lnTo>
                    <a:pt x="506" y="991"/>
                  </a:lnTo>
                  <a:lnTo>
                    <a:pt x="504" y="989"/>
                  </a:lnTo>
                  <a:lnTo>
                    <a:pt x="500" y="983"/>
                  </a:lnTo>
                  <a:lnTo>
                    <a:pt x="498" y="977"/>
                  </a:lnTo>
                  <a:lnTo>
                    <a:pt x="497" y="973"/>
                  </a:lnTo>
                  <a:lnTo>
                    <a:pt x="495" y="971"/>
                  </a:lnTo>
                  <a:lnTo>
                    <a:pt x="493" y="970"/>
                  </a:lnTo>
                  <a:lnTo>
                    <a:pt x="492" y="968"/>
                  </a:lnTo>
                  <a:lnTo>
                    <a:pt x="491" y="968"/>
                  </a:lnTo>
                  <a:lnTo>
                    <a:pt x="490" y="968"/>
                  </a:lnTo>
                  <a:lnTo>
                    <a:pt x="486" y="967"/>
                  </a:lnTo>
                  <a:lnTo>
                    <a:pt x="483" y="967"/>
                  </a:lnTo>
                  <a:lnTo>
                    <a:pt x="478" y="968"/>
                  </a:lnTo>
                  <a:lnTo>
                    <a:pt x="472" y="971"/>
                  </a:lnTo>
                  <a:lnTo>
                    <a:pt x="467" y="972"/>
                  </a:lnTo>
                  <a:lnTo>
                    <a:pt x="462" y="972"/>
                  </a:lnTo>
                  <a:lnTo>
                    <a:pt x="457" y="972"/>
                  </a:lnTo>
                  <a:lnTo>
                    <a:pt x="452" y="971"/>
                  </a:lnTo>
                  <a:lnTo>
                    <a:pt x="448" y="968"/>
                  </a:lnTo>
                  <a:lnTo>
                    <a:pt x="446" y="965"/>
                  </a:lnTo>
                  <a:lnTo>
                    <a:pt x="445" y="961"/>
                  </a:lnTo>
                  <a:lnTo>
                    <a:pt x="442" y="957"/>
                  </a:lnTo>
                  <a:lnTo>
                    <a:pt x="441" y="954"/>
                  </a:lnTo>
                  <a:lnTo>
                    <a:pt x="440" y="952"/>
                  </a:lnTo>
                  <a:lnTo>
                    <a:pt x="437" y="949"/>
                  </a:lnTo>
                  <a:lnTo>
                    <a:pt x="434" y="947"/>
                  </a:lnTo>
                  <a:lnTo>
                    <a:pt x="432" y="946"/>
                  </a:lnTo>
                  <a:lnTo>
                    <a:pt x="430" y="946"/>
                  </a:lnTo>
                  <a:lnTo>
                    <a:pt x="427" y="946"/>
                  </a:lnTo>
                  <a:lnTo>
                    <a:pt x="423" y="945"/>
                  </a:lnTo>
                  <a:lnTo>
                    <a:pt x="420" y="942"/>
                  </a:lnTo>
                  <a:lnTo>
                    <a:pt x="416" y="941"/>
                  </a:lnTo>
                  <a:lnTo>
                    <a:pt x="413" y="940"/>
                  </a:lnTo>
                  <a:lnTo>
                    <a:pt x="409" y="940"/>
                  </a:lnTo>
                  <a:lnTo>
                    <a:pt x="408" y="940"/>
                  </a:lnTo>
                  <a:lnTo>
                    <a:pt x="405" y="941"/>
                  </a:lnTo>
                  <a:lnTo>
                    <a:pt x="403" y="943"/>
                  </a:lnTo>
                  <a:lnTo>
                    <a:pt x="402" y="946"/>
                  </a:lnTo>
                  <a:lnTo>
                    <a:pt x="401" y="949"/>
                  </a:lnTo>
                  <a:lnTo>
                    <a:pt x="401" y="952"/>
                  </a:lnTo>
                  <a:lnTo>
                    <a:pt x="401" y="955"/>
                  </a:lnTo>
                  <a:lnTo>
                    <a:pt x="399" y="960"/>
                  </a:lnTo>
                  <a:lnTo>
                    <a:pt x="399" y="965"/>
                  </a:lnTo>
                  <a:lnTo>
                    <a:pt x="401" y="970"/>
                  </a:lnTo>
                  <a:lnTo>
                    <a:pt x="401" y="974"/>
                  </a:lnTo>
                  <a:lnTo>
                    <a:pt x="401" y="979"/>
                  </a:lnTo>
                  <a:lnTo>
                    <a:pt x="401" y="980"/>
                  </a:lnTo>
                  <a:lnTo>
                    <a:pt x="401" y="981"/>
                  </a:lnTo>
                  <a:lnTo>
                    <a:pt x="401" y="981"/>
                  </a:lnTo>
                  <a:lnTo>
                    <a:pt x="401" y="983"/>
                  </a:lnTo>
                  <a:lnTo>
                    <a:pt x="399" y="984"/>
                  </a:lnTo>
                  <a:lnTo>
                    <a:pt x="398" y="985"/>
                  </a:lnTo>
                  <a:lnTo>
                    <a:pt x="397" y="986"/>
                  </a:lnTo>
                  <a:lnTo>
                    <a:pt x="395" y="987"/>
                  </a:lnTo>
                  <a:lnTo>
                    <a:pt x="391" y="987"/>
                  </a:lnTo>
                  <a:lnTo>
                    <a:pt x="388" y="989"/>
                  </a:lnTo>
                  <a:lnTo>
                    <a:pt x="380" y="989"/>
                  </a:lnTo>
                  <a:lnTo>
                    <a:pt x="374" y="989"/>
                  </a:lnTo>
                  <a:lnTo>
                    <a:pt x="371" y="989"/>
                  </a:lnTo>
                  <a:lnTo>
                    <a:pt x="366" y="987"/>
                  </a:lnTo>
                  <a:lnTo>
                    <a:pt x="363" y="986"/>
                  </a:lnTo>
                  <a:lnTo>
                    <a:pt x="359" y="983"/>
                  </a:lnTo>
                  <a:lnTo>
                    <a:pt x="355" y="980"/>
                  </a:lnTo>
                  <a:lnTo>
                    <a:pt x="353" y="976"/>
                  </a:lnTo>
                  <a:lnTo>
                    <a:pt x="347" y="967"/>
                  </a:lnTo>
                  <a:lnTo>
                    <a:pt x="342" y="959"/>
                  </a:lnTo>
                  <a:lnTo>
                    <a:pt x="340" y="955"/>
                  </a:lnTo>
                  <a:lnTo>
                    <a:pt x="338" y="952"/>
                  </a:lnTo>
                  <a:lnTo>
                    <a:pt x="333" y="949"/>
                  </a:lnTo>
                  <a:lnTo>
                    <a:pt x="329" y="948"/>
                  </a:lnTo>
                  <a:lnTo>
                    <a:pt x="326" y="948"/>
                  </a:lnTo>
                  <a:lnTo>
                    <a:pt x="321" y="951"/>
                  </a:lnTo>
                  <a:lnTo>
                    <a:pt x="319" y="953"/>
                  </a:lnTo>
                  <a:lnTo>
                    <a:pt x="315" y="957"/>
                  </a:lnTo>
                  <a:lnTo>
                    <a:pt x="313" y="958"/>
                  </a:lnTo>
                  <a:lnTo>
                    <a:pt x="309" y="959"/>
                  </a:lnTo>
                  <a:lnTo>
                    <a:pt x="304" y="960"/>
                  </a:lnTo>
                  <a:lnTo>
                    <a:pt x="300" y="959"/>
                  </a:lnTo>
                  <a:lnTo>
                    <a:pt x="295" y="957"/>
                  </a:lnTo>
                  <a:lnTo>
                    <a:pt x="291" y="955"/>
                  </a:lnTo>
                  <a:lnTo>
                    <a:pt x="277" y="948"/>
                  </a:lnTo>
                  <a:lnTo>
                    <a:pt x="266" y="941"/>
                  </a:lnTo>
                  <a:lnTo>
                    <a:pt x="263" y="937"/>
                  </a:lnTo>
                  <a:lnTo>
                    <a:pt x="260" y="934"/>
                  </a:lnTo>
                  <a:lnTo>
                    <a:pt x="259" y="932"/>
                  </a:lnTo>
                  <a:lnTo>
                    <a:pt x="260" y="929"/>
                  </a:lnTo>
                  <a:lnTo>
                    <a:pt x="263" y="926"/>
                  </a:lnTo>
                  <a:lnTo>
                    <a:pt x="267" y="921"/>
                  </a:lnTo>
                  <a:lnTo>
                    <a:pt x="279" y="915"/>
                  </a:lnTo>
                  <a:lnTo>
                    <a:pt x="288" y="910"/>
                  </a:lnTo>
                  <a:lnTo>
                    <a:pt x="289" y="908"/>
                  </a:lnTo>
                  <a:lnTo>
                    <a:pt x="290" y="903"/>
                  </a:lnTo>
                  <a:lnTo>
                    <a:pt x="289" y="899"/>
                  </a:lnTo>
                  <a:lnTo>
                    <a:pt x="287" y="896"/>
                  </a:lnTo>
                  <a:lnTo>
                    <a:pt x="283" y="892"/>
                  </a:lnTo>
                  <a:lnTo>
                    <a:pt x="278" y="888"/>
                  </a:lnTo>
                  <a:lnTo>
                    <a:pt x="275" y="883"/>
                  </a:lnTo>
                  <a:lnTo>
                    <a:pt x="271" y="878"/>
                  </a:lnTo>
                  <a:lnTo>
                    <a:pt x="269" y="871"/>
                  </a:lnTo>
                  <a:lnTo>
                    <a:pt x="267" y="864"/>
                  </a:lnTo>
                  <a:lnTo>
                    <a:pt x="267" y="852"/>
                  </a:lnTo>
                  <a:lnTo>
                    <a:pt x="267" y="842"/>
                  </a:lnTo>
                  <a:lnTo>
                    <a:pt x="264" y="835"/>
                  </a:lnTo>
                  <a:lnTo>
                    <a:pt x="260" y="829"/>
                  </a:lnTo>
                  <a:lnTo>
                    <a:pt x="257" y="826"/>
                  </a:lnTo>
                  <a:lnTo>
                    <a:pt x="253" y="822"/>
                  </a:lnTo>
                  <a:lnTo>
                    <a:pt x="245" y="815"/>
                  </a:lnTo>
                  <a:lnTo>
                    <a:pt x="234" y="808"/>
                  </a:lnTo>
                  <a:lnTo>
                    <a:pt x="229" y="804"/>
                  </a:lnTo>
                  <a:lnTo>
                    <a:pt x="226" y="802"/>
                  </a:lnTo>
                  <a:lnTo>
                    <a:pt x="219" y="800"/>
                  </a:lnTo>
                  <a:lnTo>
                    <a:pt x="212" y="798"/>
                  </a:lnTo>
                  <a:lnTo>
                    <a:pt x="209" y="798"/>
                  </a:lnTo>
                  <a:lnTo>
                    <a:pt x="206" y="800"/>
                  </a:lnTo>
                  <a:lnTo>
                    <a:pt x="203" y="801"/>
                  </a:lnTo>
                  <a:lnTo>
                    <a:pt x="201" y="802"/>
                  </a:lnTo>
                  <a:lnTo>
                    <a:pt x="197" y="804"/>
                  </a:lnTo>
                  <a:lnTo>
                    <a:pt x="195" y="807"/>
                  </a:lnTo>
                  <a:lnTo>
                    <a:pt x="190" y="808"/>
                  </a:lnTo>
                  <a:lnTo>
                    <a:pt x="187" y="809"/>
                  </a:lnTo>
                  <a:lnTo>
                    <a:pt x="180" y="809"/>
                  </a:lnTo>
                  <a:lnTo>
                    <a:pt x="171" y="807"/>
                  </a:lnTo>
                  <a:lnTo>
                    <a:pt x="159" y="802"/>
                  </a:lnTo>
                  <a:lnTo>
                    <a:pt x="150" y="798"/>
                  </a:lnTo>
                  <a:lnTo>
                    <a:pt x="146" y="796"/>
                  </a:lnTo>
                  <a:lnTo>
                    <a:pt x="143" y="795"/>
                  </a:lnTo>
                  <a:lnTo>
                    <a:pt x="137" y="792"/>
                  </a:lnTo>
                  <a:lnTo>
                    <a:pt x="131" y="789"/>
                  </a:lnTo>
                  <a:lnTo>
                    <a:pt x="122" y="787"/>
                  </a:lnTo>
                  <a:lnTo>
                    <a:pt x="115" y="784"/>
                  </a:lnTo>
                  <a:lnTo>
                    <a:pt x="112" y="783"/>
                  </a:lnTo>
                  <a:lnTo>
                    <a:pt x="109" y="782"/>
                  </a:lnTo>
                  <a:lnTo>
                    <a:pt x="107" y="782"/>
                  </a:lnTo>
                  <a:lnTo>
                    <a:pt x="105" y="782"/>
                  </a:lnTo>
                  <a:lnTo>
                    <a:pt x="102" y="782"/>
                  </a:lnTo>
                  <a:lnTo>
                    <a:pt x="98" y="783"/>
                  </a:lnTo>
                  <a:lnTo>
                    <a:pt x="92" y="785"/>
                  </a:lnTo>
                  <a:lnTo>
                    <a:pt x="86" y="790"/>
                  </a:lnTo>
                  <a:lnTo>
                    <a:pt x="83" y="794"/>
                  </a:lnTo>
                  <a:lnTo>
                    <a:pt x="82" y="796"/>
                  </a:lnTo>
                  <a:lnTo>
                    <a:pt x="80" y="800"/>
                  </a:lnTo>
                  <a:lnTo>
                    <a:pt x="78" y="804"/>
                  </a:lnTo>
                  <a:lnTo>
                    <a:pt x="78" y="808"/>
                  </a:lnTo>
                  <a:lnTo>
                    <a:pt x="78" y="812"/>
                  </a:lnTo>
                  <a:lnTo>
                    <a:pt x="80" y="816"/>
                  </a:lnTo>
                  <a:lnTo>
                    <a:pt x="81" y="820"/>
                  </a:lnTo>
                  <a:lnTo>
                    <a:pt x="82" y="825"/>
                  </a:lnTo>
                  <a:lnTo>
                    <a:pt x="82" y="829"/>
                  </a:lnTo>
                  <a:lnTo>
                    <a:pt x="82" y="833"/>
                  </a:lnTo>
                  <a:lnTo>
                    <a:pt x="81" y="834"/>
                  </a:lnTo>
                  <a:lnTo>
                    <a:pt x="80" y="835"/>
                  </a:lnTo>
                  <a:lnTo>
                    <a:pt x="78" y="835"/>
                  </a:lnTo>
                  <a:lnTo>
                    <a:pt x="70" y="835"/>
                  </a:lnTo>
                  <a:lnTo>
                    <a:pt x="62" y="833"/>
                  </a:lnTo>
                  <a:lnTo>
                    <a:pt x="56" y="829"/>
                  </a:lnTo>
                  <a:lnTo>
                    <a:pt x="51" y="825"/>
                  </a:lnTo>
                  <a:lnTo>
                    <a:pt x="49" y="822"/>
                  </a:lnTo>
                  <a:lnTo>
                    <a:pt x="48" y="820"/>
                  </a:lnTo>
                  <a:lnTo>
                    <a:pt x="43" y="813"/>
                  </a:lnTo>
                  <a:lnTo>
                    <a:pt x="38" y="804"/>
                  </a:lnTo>
                  <a:lnTo>
                    <a:pt x="27" y="788"/>
                  </a:lnTo>
                  <a:lnTo>
                    <a:pt x="21" y="778"/>
                  </a:lnTo>
                  <a:lnTo>
                    <a:pt x="19" y="776"/>
                  </a:lnTo>
                  <a:lnTo>
                    <a:pt x="18" y="771"/>
                  </a:lnTo>
                  <a:lnTo>
                    <a:pt x="18" y="766"/>
                  </a:lnTo>
                  <a:lnTo>
                    <a:pt x="18" y="762"/>
                  </a:lnTo>
                  <a:lnTo>
                    <a:pt x="18" y="757"/>
                  </a:lnTo>
                  <a:lnTo>
                    <a:pt x="18" y="754"/>
                  </a:lnTo>
                  <a:lnTo>
                    <a:pt x="18" y="752"/>
                  </a:lnTo>
                  <a:lnTo>
                    <a:pt x="17" y="751"/>
                  </a:lnTo>
                  <a:lnTo>
                    <a:pt x="13" y="740"/>
                  </a:lnTo>
                  <a:lnTo>
                    <a:pt x="7" y="726"/>
                  </a:lnTo>
                  <a:lnTo>
                    <a:pt x="4" y="712"/>
                  </a:lnTo>
                  <a:lnTo>
                    <a:pt x="0" y="697"/>
                  </a:lnTo>
                  <a:lnTo>
                    <a:pt x="0" y="688"/>
                  </a:lnTo>
                  <a:lnTo>
                    <a:pt x="0" y="680"/>
                  </a:lnTo>
                  <a:lnTo>
                    <a:pt x="1" y="675"/>
                  </a:lnTo>
                  <a:lnTo>
                    <a:pt x="2" y="672"/>
                  </a:lnTo>
                  <a:lnTo>
                    <a:pt x="5" y="670"/>
                  </a:lnTo>
                  <a:lnTo>
                    <a:pt x="7" y="669"/>
                  </a:lnTo>
                  <a:lnTo>
                    <a:pt x="11" y="668"/>
                  </a:lnTo>
                  <a:lnTo>
                    <a:pt x="15" y="667"/>
                  </a:lnTo>
                  <a:lnTo>
                    <a:pt x="20" y="665"/>
                  </a:lnTo>
                  <a:lnTo>
                    <a:pt x="25" y="664"/>
                  </a:lnTo>
                  <a:lnTo>
                    <a:pt x="31" y="664"/>
                  </a:lnTo>
                  <a:lnTo>
                    <a:pt x="37" y="665"/>
                  </a:lnTo>
                  <a:lnTo>
                    <a:pt x="42" y="668"/>
                  </a:lnTo>
                  <a:lnTo>
                    <a:pt x="46" y="672"/>
                  </a:lnTo>
                  <a:lnTo>
                    <a:pt x="54" y="680"/>
                  </a:lnTo>
                  <a:lnTo>
                    <a:pt x="61" y="686"/>
                  </a:lnTo>
                  <a:lnTo>
                    <a:pt x="68" y="690"/>
                  </a:lnTo>
                  <a:lnTo>
                    <a:pt x="76" y="695"/>
                  </a:lnTo>
                  <a:lnTo>
                    <a:pt x="80" y="700"/>
                  </a:lnTo>
                  <a:lnTo>
                    <a:pt x="83" y="705"/>
                  </a:lnTo>
                  <a:lnTo>
                    <a:pt x="86" y="708"/>
                  </a:lnTo>
                  <a:lnTo>
                    <a:pt x="89" y="712"/>
                  </a:lnTo>
                  <a:lnTo>
                    <a:pt x="92" y="715"/>
                  </a:lnTo>
                  <a:lnTo>
                    <a:pt x="96" y="716"/>
                  </a:lnTo>
                  <a:lnTo>
                    <a:pt x="99" y="718"/>
                  </a:lnTo>
                  <a:lnTo>
                    <a:pt x="100" y="716"/>
                  </a:lnTo>
                  <a:lnTo>
                    <a:pt x="103" y="715"/>
                  </a:lnTo>
                  <a:lnTo>
                    <a:pt x="105" y="714"/>
                  </a:lnTo>
                  <a:lnTo>
                    <a:pt x="107" y="712"/>
                  </a:lnTo>
                  <a:lnTo>
                    <a:pt x="108" y="708"/>
                  </a:lnTo>
                  <a:lnTo>
                    <a:pt x="112" y="703"/>
                  </a:lnTo>
                  <a:lnTo>
                    <a:pt x="117" y="699"/>
                  </a:lnTo>
                  <a:lnTo>
                    <a:pt x="121" y="696"/>
                  </a:lnTo>
                  <a:lnTo>
                    <a:pt x="127" y="695"/>
                  </a:lnTo>
                  <a:lnTo>
                    <a:pt x="133" y="693"/>
                  </a:lnTo>
                  <a:lnTo>
                    <a:pt x="137" y="691"/>
                  </a:lnTo>
                  <a:lnTo>
                    <a:pt x="139" y="689"/>
                  </a:lnTo>
                  <a:lnTo>
                    <a:pt x="141" y="688"/>
                  </a:lnTo>
                  <a:lnTo>
                    <a:pt x="144" y="684"/>
                  </a:lnTo>
                  <a:lnTo>
                    <a:pt x="147" y="681"/>
                  </a:lnTo>
                  <a:lnTo>
                    <a:pt x="152" y="675"/>
                  </a:lnTo>
                  <a:lnTo>
                    <a:pt x="158" y="668"/>
                  </a:lnTo>
                  <a:lnTo>
                    <a:pt x="164" y="661"/>
                  </a:lnTo>
                  <a:lnTo>
                    <a:pt x="171" y="656"/>
                  </a:lnTo>
                  <a:lnTo>
                    <a:pt x="178" y="653"/>
                  </a:lnTo>
                  <a:lnTo>
                    <a:pt x="185" y="652"/>
                  </a:lnTo>
                  <a:lnTo>
                    <a:pt x="195" y="651"/>
                  </a:lnTo>
                  <a:lnTo>
                    <a:pt x="200" y="649"/>
                  </a:lnTo>
                  <a:lnTo>
                    <a:pt x="206" y="646"/>
                  </a:lnTo>
                  <a:lnTo>
                    <a:pt x="210" y="642"/>
                  </a:lnTo>
                  <a:lnTo>
                    <a:pt x="214" y="637"/>
                  </a:lnTo>
                  <a:lnTo>
                    <a:pt x="216" y="632"/>
                  </a:lnTo>
                  <a:lnTo>
                    <a:pt x="220" y="624"/>
                  </a:lnTo>
                  <a:lnTo>
                    <a:pt x="224" y="614"/>
                  </a:lnTo>
                  <a:lnTo>
                    <a:pt x="228" y="605"/>
                  </a:lnTo>
                  <a:lnTo>
                    <a:pt x="233" y="596"/>
                  </a:lnTo>
                  <a:lnTo>
                    <a:pt x="235" y="593"/>
                  </a:lnTo>
                  <a:lnTo>
                    <a:pt x="239" y="592"/>
                  </a:lnTo>
                  <a:lnTo>
                    <a:pt x="243" y="589"/>
                  </a:lnTo>
                  <a:lnTo>
                    <a:pt x="247" y="587"/>
                  </a:lnTo>
                  <a:lnTo>
                    <a:pt x="251" y="584"/>
                  </a:lnTo>
                  <a:lnTo>
                    <a:pt x="256" y="582"/>
                  </a:lnTo>
                  <a:lnTo>
                    <a:pt x="260" y="577"/>
                  </a:lnTo>
                  <a:lnTo>
                    <a:pt x="265" y="574"/>
                  </a:lnTo>
                  <a:lnTo>
                    <a:pt x="269" y="569"/>
                  </a:lnTo>
                  <a:lnTo>
                    <a:pt x="272" y="563"/>
                  </a:lnTo>
                  <a:lnTo>
                    <a:pt x="276" y="561"/>
                  </a:lnTo>
                  <a:lnTo>
                    <a:pt x="279" y="558"/>
                  </a:lnTo>
                  <a:lnTo>
                    <a:pt x="283" y="557"/>
                  </a:lnTo>
                  <a:lnTo>
                    <a:pt x="287" y="556"/>
                  </a:lnTo>
                  <a:lnTo>
                    <a:pt x="289" y="557"/>
                  </a:lnTo>
                  <a:lnTo>
                    <a:pt x="292" y="560"/>
                  </a:lnTo>
                  <a:lnTo>
                    <a:pt x="295" y="562"/>
                  </a:lnTo>
                  <a:lnTo>
                    <a:pt x="296" y="563"/>
                  </a:lnTo>
                  <a:lnTo>
                    <a:pt x="300" y="569"/>
                  </a:lnTo>
                  <a:lnTo>
                    <a:pt x="302" y="575"/>
                  </a:lnTo>
                  <a:lnTo>
                    <a:pt x="304" y="577"/>
                  </a:lnTo>
                  <a:lnTo>
                    <a:pt x="306" y="580"/>
                  </a:lnTo>
                  <a:lnTo>
                    <a:pt x="308" y="584"/>
                  </a:lnTo>
                  <a:lnTo>
                    <a:pt x="311" y="587"/>
                  </a:lnTo>
                  <a:lnTo>
                    <a:pt x="315" y="588"/>
                  </a:lnTo>
                  <a:lnTo>
                    <a:pt x="317" y="589"/>
                  </a:lnTo>
                  <a:lnTo>
                    <a:pt x="329" y="589"/>
                  </a:lnTo>
                  <a:lnTo>
                    <a:pt x="345" y="589"/>
                  </a:lnTo>
                  <a:lnTo>
                    <a:pt x="353" y="589"/>
                  </a:lnTo>
                  <a:lnTo>
                    <a:pt x="361" y="589"/>
                  </a:lnTo>
                  <a:lnTo>
                    <a:pt x="367" y="590"/>
                  </a:lnTo>
                  <a:lnTo>
                    <a:pt x="373" y="592"/>
                  </a:lnTo>
                  <a:lnTo>
                    <a:pt x="376" y="593"/>
                  </a:lnTo>
                  <a:lnTo>
                    <a:pt x="377" y="594"/>
                  </a:lnTo>
                  <a:lnTo>
                    <a:pt x="379" y="598"/>
                  </a:lnTo>
                  <a:lnTo>
                    <a:pt x="380" y="601"/>
                  </a:lnTo>
                  <a:lnTo>
                    <a:pt x="383" y="606"/>
                  </a:lnTo>
                  <a:lnTo>
                    <a:pt x="385" y="612"/>
                  </a:lnTo>
                  <a:lnTo>
                    <a:pt x="388" y="618"/>
                  </a:lnTo>
                  <a:lnTo>
                    <a:pt x="390" y="624"/>
                  </a:lnTo>
                  <a:lnTo>
                    <a:pt x="392" y="630"/>
                  </a:lnTo>
                  <a:lnTo>
                    <a:pt x="395" y="636"/>
                  </a:lnTo>
                  <a:lnTo>
                    <a:pt x="398" y="639"/>
                  </a:lnTo>
                  <a:lnTo>
                    <a:pt x="402" y="643"/>
                  </a:lnTo>
                  <a:lnTo>
                    <a:pt x="405" y="646"/>
                  </a:lnTo>
                  <a:lnTo>
                    <a:pt x="411" y="647"/>
                  </a:lnTo>
                  <a:lnTo>
                    <a:pt x="414" y="647"/>
                  </a:lnTo>
                  <a:lnTo>
                    <a:pt x="415" y="647"/>
                  </a:lnTo>
                  <a:lnTo>
                    <a:pt x="418" y="649"/>
                  </a:lnTo>
                  <a:lnTo>
                    <a:pt x="422" y="649"/>
                  </a:lnTo>
                  <a:lnTo>
                    <a:pt x="429" y="650"/>
                  </a:lnTo>
                  <a:lnTo>
                    <a:pt x="435" y="652"/>
                  </a:lnTo>
                  <a:lnTo>
                    <a:pt x="440" y="653"/>
                  </a:lnTo>
                  <a:lnTo>
                    <a:pt x="445" y="657"/>
                  </a:lnTo>
                  <a:lnTo>
                    <a:pt x="449" y="659"/>
                  </a:lnTo>
                  <a:lnTo>
                    <a:pt x="453" y="661"/>
                  </a:lnTo>
                  <a:lnTo>
                    <a:pt x="461" y="664"/>
                  </a:lnTo>
                  <a:lnTo>
                    <a:pt x="470" y="667"/>
                  </a:lnTo>
                  <a:lnTo>
                    <a:pt x="477" y="668"/>
                  </a:lnTo>
                  <a:lnTo>
                    <a:pt x="485" y="669"/>
                  </a:lnTo>
                  <a:lnTo>
                    <a:pt x="491" y="669"/>
                  </a:lnTo>
                  <a:lnTo>
                    <a:pt x="497" y="670"/>
                  </a:lnTo>
                  <a:lnTo>
                    <a:pt x="499" y="672"/>
                  </a:lnTo>
                  <a:lnTo>
                    <a:pt x="502" y="676"/>
                  </a:lnTo>
                  <a:lnTo>
                    <a:pt x="503" y="680"/>
                  </a:lnTo>
                  <a:lnTo>
                    <a:pt x="504" y="683"/>
                  </a:lnTo>
                  <a:lnTo>
                    <a:pt x="506" y="688"/>
                  </a:lnTo>
                  <a:lnTo>
                    <a:pt x="508" y="691"/>
                  </a:lnTo>
                  <a:lnTo>
                    <a:pt x="511" y="694"/>
                  </a:lnTo>
                  <a:lnTo>
                    <a:pt x="515" y="697"/>
                  </a:lnTo>
                  <a:lnTo>
                    <a:pt x="521" y="700"/>
                  </a:lnTo>
                  <a:lnTo>
                    <a:pt x="528" y="700"/>
                  </a:lnTo>
                  <a:lnTo>
                    <a:pt x="534" y="700"/>
                  </a:lnTo>
                  <a:lnTo>
                    <a:pt x="541" y="697"/>
                  </a:lnTo>
                  <a:lnTo>
                    <a:pt x="546" y="696"/>
                  </a:lnTo>
                  <a:lnTo>
                    <a:pt x="552" y="695"/>
                  </a:lnTo>
                  <a:lnTo>
                    <a:pt x="561" y="695"/>
                  </a:lnTo>
                  <a:lnTo>
                    <a:pt x="569" y="697"/>
                  </a:lnTo>
                  <a:lnTo>
                    <a:pt x="575" y="700"/>
                  </a:lnTo>
                  <a:lnTo>
                    <a:pt x="580" y="705"/>
                  </a:lnTo>
                  <a:lnTo>
                    <a:pt x="585" y="710"/>
                  </a:lnTo>
                  <a:lnTo>
                    <a:pt x="590" y="716"/>
                  </a:lnTo>
                  <a:lnTo>
                    <a:pt x="594" y="721"/>
                  </a:lnTo>
                  <a:lnTo>
                    <a:pt x="599" y="722"/>
                  </a:lnTo>
                  <a:lnTo>
                    <a:pt x="603" y="724"/>
                  </a:lnTo>
                  <a:lnTo>
                    <a:pt x="605" y="724"/>
                  </a:lnTo>
                  <a:lnTo>
                    <a:pt x="607" y="722"/>
                  </a:lnTo>
                  <a:lnTo>
                    <a:pt x="611" y="720"/>
                  </a:lnTo>
                  <a:lnTo>
                    <a:pt x="616" y="716"/>
                  </a:lnTo>
                  <a:lnTo>
                    <a:pt x="621" y="712"/>
                  </a:lnTo>
                  <a:lnTo>
                    <a:pt x="628" y="703"/>
                  </a:lnTo>
                  <a:lnTo>
                    <a:pt x="635" y="697"/>
                  </a:lnTo>
                  <a:lnTo>
                    <a:pt x="641" y="694"/>
                  </a:lnTo>
                  <a:lnTo>
                    <a:pt x="646" y="690"/>
                  </a:lnTo>
                  <a:lnTo>
                    <a:pt x="654" y="687"/>
                  </a:lnTo>
                  <a:lnTo>
                    <a:pt x="661" y="682"/>
                  </a:lnTo>
                  <a:lnTo>
                    <a:pt x="666" y="678"/>
                  </a:lnTo>
                  <a:lnTo>
                    <a:pt x="669" y="675"/>
                  </a:lnTo>
                  <a:lnTo>
                    <a:pt x="673" y="671"/>
                  </a:lnTo>
                  <a:lnTo>
                    <a:pt x="675" y="669"/>
                  </a:lnTo>
                  <a:lnTo>
                    <a:pt x="678" y="663"/>
                  </a:lnTo>
                  <a:lnTo>
                    <a:pt x="680" y="657"/>
                  </a:lnTo>
                  <a:lnTo>
                    <a:pt x="682" y="652"/>
                  </a:lnTo>
                  <a:lnTo>
                    <a:pt x="682" y="646"/>
                  </a:lnTo>
                  <a:lnTo>
                    <a:pt x="684" y="640"/>
                  </a:lnTo>
                  <a:lnTo>
                    <a:pt x="682" y="636"/>
                  </a:lnTo>
                  <a:lnTo>
                    <a:pt x="681" y="630"/>
                  </a:lnTo>
                  <a:lnTo>
                    <a:pt x="679" y="625"/>
                  </a:lnTo>
                  <a:lnTo>
                    <a:pt x="675" y="618"/>
                  </a:lnTo>
                  <a:lnTo>
                    <a:pt x="673" y="612"/>
                  </a:lnTo>
                  <a:lnTo>
                    <a:pt x="670" y="607"/>
                  </a:lnTo>
                  <a:lnTo>
                    <a:pt x="669" y="601"/>
                  </a:lnTo>
                  <a:lnTo>
                    <a:pt x="669" y="599"/>
                  </a:lnTo>
                  <a:lnTo>
                    <a:pt x="670" y="595"/>
                  </a:lnTo>
                  <a:lnTo>
                    <a:pt x="672" y="593"/>
                  </a:lnTo>
                  <a:lnTo>
                    <a:pt x="673" y="590"/>
                  </a:lnTo>
                  <a:lnTo>
                    <a:pt x="675" y="589"/>
                  </a:lnTo>
                  <a:lnTo>
                    <a:pt x="678" y="588"/>
                  </a:lnTo>
                  <a:lnTo>
                    <a:pt x="684" y="588"/>
                  </a:lnTo>
                  <a:lnTo>
                    <a:pt x="690" y="588"/>
                  </a:lnTo>
                  <a:lnTo>
                    <a:pt x="701" y="590"/>
                  </a:lnTo>
                  <a:lnTo>
                    <a:pt x="713" y="593"/>
                  </a:lnTo>
                  <a:lnTo>
                    <a:pt x="728" y="592"/>
                  </a:lnTo>
                  <a:lnTo>
                    <a:pt x="742" y="589"/>
                  </a:lnTo>
                  <a:lnTo>
                    <a:pt x="757" y="584"/>
                  </a:lnTo>
                  <a:lnTo>
                    <a:pt x="770" y="577"/>
                  </a:lnTo>
                  <a:lnTo>
                    <a:pt x="781" y="571"/>
                  </a:lnTo>
                  <a:lnTo>
                    <a:pt x="793" y="564"/>
                  </a:lnTo>
                  <a:lnTo>
                    <a:pt x="805" y="557"/>
                  </a:lnTo>
                  <a:lnTo>
                    <a:pt x="817" y="549"/>
                  </a:lnTo>
                  <a:lnTo>
                    <a:pt x="831" y="535"/>
                  </a:lnTo>
                  <a:lnTo>
                    <a:pt x="845" y="521"/>
                  </a:lnTo>
                  <a:lnTo>
                    <a:pt x="852" y="516"/>
                  </a:lnTo>
                  <a:lnTo>
                    <a:pt x="859" y="512"/>
                  </a:lnTo>
                  <a:lnTo>
                    <a:pt x="865" y="508"/>
                  </a:lnTo>
                  <a:lnTo>
                    <a:pt x="873" y="506"/>
                  </a:lnTo>
                  <a:lnTo>
                    <a:pt x="881" y="505"/>
                  </a:lnTo>
                  <a:lnTo>
                    <a:pt x="890" y="505"/>
                  </a:lnTo>
                  <a:lnTo>
                    <a:pt x="902" y="506"/>
                  </a:lnTo>
                  <a:lnTo>
                    <a:pt x="914" y="510"/>
                  </a:lnTo>
                  <a:lnTo>
                    <a:pt x="921" y="512"/>
                  </a:lnTo>
                  <a:lnTo>
                    <a:pt x="928" y="513"/>
                  </a:lnTo>
                  <a:lnTo>
                    <a:pt x="936" y="513"/>
                  </a:lnTo>
                  <a:lnTo>
                    <a:pt x="942" y="512"/>
                  </a:lnTo>
                  <a:lnTo>
                    <a:pt x="945" y="511"/>
                  </a:lnTo>
                  <a:lnTo>
                    <a:pt x="950" y="508"/>
                  </a:lnTo>
                  <a:lnTo>
                    <a:pt x="953" y="505"/>
                  </a:lnTo>
                  <a:lnTo>
                    <a:pt x="956" y="500"/>
                  </a:lnTo>
                  <a:lnTo>
                    <a:pt x="961" y="491"/>
                  </a:lnTo>
                  <a:lnTo>
                    <a:pt x="963" y="480"/>
                  </a:lnTo>
                  <a:lnTo>
                    <a:pt x="964" y="476"/>
                  </a:lnTo>
                  <a:lnTo>
                    <a:pt x="966" y="475"/>
                  </a:lnTo>
                  <a:lnTo>
                    <a:pt x="968" y="474"/>
                  </a:lnTo>
                  <a:lnTo>
                    <a:pt x="971" y="473"/>
                  </a:lnTo>
                  <a:lnTo>
                    <a:pt x="975" y="474"/>
                  </a:lnTo>
                  <a:lnTo>
                    <a:pt x="977" y="476"/>
                  </a:lnTo>
                  <a:lnTo>
                    <a:pt x="980" y="480"/>
                  </a:lnTo>
                  <a:lnTo>
                    <a:pt x="982" y="483"/>
                  </a:lnTo>
                  <a:lnTo>
                    <a:pt x="983" y="491"/>
                  </a:lnTo>
                  <a:lnTo>
                    <a:pt x="984" y="498"/>
                  </a:lnTo>
                  <a:lnTo>
                    <a:pt x="984" y="501"/>
                  </a:lnTo>
                  <a:lnTo>
                    <a:pt x="986" y="502"/>
                  </a:lnTo>
                  <a:lnTo>
                    <a:pt x="987" y="502"/>
                  </a:lnTo>
                  <a:lnTo>
                    <a:pt x="987" y="502"/>
                  </a:lnTo>
                  <a:lnTo>
                    <a:pt x="987" y="502"/>
                  </a:lnTo>
                  <a:lnTo>
                    <a:pt x="987" y="502"/>
                  </a:lnTo>
                  <a:lnTo>
                    <a:pt x="988" y="501"/>
                  </a:lnTo>
                  <a:lnTo>
                    <a:pt x="988" y="499"/>
                  </a:lnTo>
                  <a:lnTo>
                    <a:pt x="989" y="498"/>
                  </a:lnTo>
                  <a:lnTo>
                    <a:pt x="989" y="497"/>
                  </a:lnTo>
                  <a:lnTo>
                    <a:pt x="991" y="491"/>
                  </a:lnTo>
                  <a:lnTo>
                    <a:pt x="993" y="485"/>
                  </a:lnTo>
                  <a:lnTo>
                    <a:pt x="997" y="473"/>
                  </a:lnTo>
                  <a:lnTo>
                    <a:pt x="1001" y="463"/>
                  </a:lnTo>
                  <a:lnTo>
                    <a:pt x="1002" y="458"/>
                  </a:lnTo>
                  <a:lnTo>
                    <a:pt x="1002" y="453"/>
                  </a:lnTo>
                  <a:lnTo>
                    <a:pt x="1001" y="447"/>
                  </a:lnTo>
                  <a:lnTo>
                    <a:pt x="1000" y="441"/>
                  </a:lnTo>
                  <a:lnTo>
                    <a:pt x="999" y="436"/>
                  </a:lnTo>
                  <a:lnTo>
                    <a:pt x="996" y="431"/>
                  </a:lnTo>
                  <a:lnTo>
                    <a:pt x="994" y="424"/>
                  </a:lnTo>
                  <a:lnTo>
                    <a:pt x="990" y="417"/>
                  </a:lnTo>
                  <a:lnTo>
                    <a:pt x="989" y="410"/>
                  </a:lnTo>
                  <a:lnTo>
                    <a:pt x="990" y="401"/>
                  </a:lnTo>
                  <a:lnTo>
                    <a:pt x="993" y="394"/>
                  </a:lnTo>
                  <a:lnTo>
                    <a:pt x="997" y="386"/>
                  </a:lnTo>
                  <a:lnTo>
                    <a:pt x="1005" y="380"/>
                  </a:lnTo>
                  <a:lnTo>
                    <a:pt x="1009" y="375"/>
                  </a:lnTo>
                  <a:lnTo>
                    <a:pt x="1012" y="374"/>
                  </a:lnTo>
                  <a:lnTo>
                    <a:pt x="1013" y="372"/>
                  </a:lnTo>
                  <a:lnTo>
                    <a:pt x="1016" y="369"/>
                  </a:lnTo>
                  <a:lnTo>
                    <a:pt x="1019" y="366"/>
                  </a:lnTo>
                  <a:lnTo>
                    <a:pt x="1021" y="362"/>
                  </a:lnTo>
                  <a:lnTo>
                    <a:pt x="1022" y="360"/>
                  </a:lnTo>
                  <a:lnTo>
                    <a:pt x="1025" y="355"/>
                  </a:lnTo>
                  <a:lnTo>
                    <a:pt x="1028" y="352"/>
                  </a:lnTo>
                  <a:lnTo>
                    <a:pt x="1037" y="348"/>
                  </a:lnTo>
                  <a:lnTo>
                    <a:pt x="1047" y="347"/>
                  </a:lnTo>
                  <a:lnTo>
                    <a:pt x="1054" y="346"/>
                  </a:lnTo>
                  <a:lnTo>
                    <a:pt x="1063" y="341"/>
                  </a:lnTo>
                  <a:lnTo>
                    <a:pt x="1069" y="337"/>
                  </a:lnTo>
                  <a:lnTo>
                    <a:pt x="1073" y="334"/>
                  </a:lnTo>
                  <a:lnTo>
                    <a:pt x="1079" y="330"/>
                  </a:lnTo>
                  <a:lnTo>
                    <a:pt x="1084" y="330"/>
                  </a:lnTo>
                  <a:lnTo>
                    <a:pt x="1088" y="333"/>
                  </a:lnTo>
                  <a:lnTo>
                    <a:pt x="1090" y="337"/>
                  </a:lnTo>
                  <a:lnTo>
                    <a:pt x="1092" y="342"/>
                  </a:lnTo>
                  <a:lnTo>
                    <a:pt x="1094" y="348"/>
                  </a:lnTo>
                  <a:lnTo>
                    <a:pt x="1098" y="355"/>
                  </a:lnTo>
                  <a:lnTo>
                    <a:pt x="1102" y="357"/>
                  </a:lnTo>
                  <a:lnTo>
                    <a:pt x="1107" y="362"/>
                  </a:lnTo>
                  <a:lnTo>
                    <a:pt x="1110" y="365"/>
                  </a:lnTo>
                  <a:lnTo>
                    <a:pt x="1113" y="366"/>
                  </a:lnTo>
                  <a:lnTo>
                    <a:pt x="1116" y="368"/>
                  </a:lnTo>
                  <a:lnTo>
                    <a:pt x="1119" y="371"/>
                  </a:lnTo>
                  <a:lnTo>
                    <a:pt x="1120" y="375"/>
                  </a:lnTo>
                  <a:lnTo>
                    <a:pt x="1122" y="387"/>
                  </a:lnTo>
                  <a:lnTo>
                    <a:pt x="1125" y="401"/>
                  </a:lnTo>
                  <a:lnTo>
                    <a:pt x="1126" y="407"/>
                  </a:lnTo>
                  <a:lnTo>
                    <a:pt x="1128" y="412"/>
                  </a:lnTo>
                  <a:lnTo>
                    <a:pt x="1129" y="416"/>
                  </a:lnTo>
                  <a:lnTo>
                    <a:pt x="1132" y="418"/>
                  </a:lnTo>
                  <a:lnTo>
                    <a:pt x="1135" y="420"/>
                  </a:lnTo>
                  <a:lnTo>
                    <a:pt x="1138" y="422"/>
                  </a:lnTo>
                  <a:lnTo>
                    <a:pt x="1144" y="423"/>
                  </a:lnTo>
                  <a:lnTo>
                    <a:pt x="1148" y="423"/>
                  </a:lnTo>
                  <a:lnTo>
                    <a:pt x="1157" y="425"/>
                  </a:lnTo>
                  <a:lnTo>
                    <a:pt x="1161" y="429"/>
                  </a:lnTo>
                  <a:lnTo>
                    <a:pt x="1163" y="431"/>
                  </a:lnTo>
                  <a:lnTo>
                    <a:pt x="1164" y="434"/>
                  </a:lnTo>
                  <a:lnTo>
                    <a:pt x="1165" y="438"/>
                  </a:lnTo>
                  <a:lnTo>
                    <a:pt x="1165" y="443"/>
                  </a:lnTo>
                  <a:lnTo>
                    <a:pt x="1165" y="450"/>
                  </a:lnTo>
                  <a:lnTo>
                    <a:pt x="1165" y="457"/>
                  </a:lnTo>
                  <a:lnTo>
                    <a:pt x="1166" y="463"/>
                  </a:lnTo>
                  <a:lnTo>
                    <a:pt x="1169" y="470"/>
                  </a:lnTo>
                  <a:lnTo>
                    <a:pt x="1171" y="476"/>
                  </a:lnTo>
                  <a:lnTo>
                    <a:pt x="1173" y="482"/>
                  </a:lnTo>
                  <a:lnTo>
                    <a:pt x="1177" y="487"/>
                  </a:lnTo>
                  <a:lnTo>
                    <a:pt x="1182" y="492"/>
                  </a:lnTo>
                  <a:lnTo>
                    <a:pt x="1188" y="494"/>
                  </a:lnTo>
                  <a:lnTo>
                    <a:pt x="1194" y="497"/>
                  </a:lnTo>
                  <a:lnTo>
                    <a:pt x="1199" y="497"/>
                  </a:lnTo>
                  <a:lnTo>
                    <a:pt x="1207" y="495"/>
                  </a:lnTo>
                  <a:lnTo>
                    <a:pt x="1213" y="493"/>
                  </a:lnTo>
                  <a:lnTo>
                    <a:pt x="1220" y="489"/>
                  </a:lnTo>
                  <a:lnTo>
                    <a:pt x="1227" y="483"/>
                  </a:lnTo>
                  <a:lnTo>
                    <a:pt x="1233" y="476"/>
                  </a:lnTo>
                  <a:lnTo>
                    <a:pt x="1239" y="470"/>
                  </a:lnTo>
                  <a:lnTo>
                    <a:pt x="1243" y="464"/>
                  </a:lnTo>
                  <a:lnTo>
                    <a:pt x="1248" y="461"/>
                  </a:lnTo>
                  <a:lnTo>
                    <a:pt x="1253" y="458"/>
                  </a:lnTo>
                  <a:lnTo>
                    <a:pt x="1255" y="458"/>
                  </a:lnTo>
                  <a:lnTo>
                    <a:pt x="1259" y="460"/>
                  </a:lnTo>
                  <a:lnTo>
                    <a:pt x="1260" y="463"/>
                  </a:lnTo>
                  <a:lnTo>
                    <a:pt x="1260" y="469"/>
                  </a:lnTo>
                  <a:lnTo>
                    <a:pt x="1260" y="482"/>
                  </a:lnTo>
                  <a:lnTo>
                    <a:pt x="1260" y="493"/>
                  </a:lnTo>
                  <a:lnTo>
                    <a:pt x="1261" y="498"/>
                  </a:lnTo>
                  <a:lnTo>
                    <a:pt x="1262" y="502"/>
                  </a:lnTo>
                  <a:lnTo>
                    <a:pt x="1265" y="505"/>
                  </a:lnTo>
                  <a:lnTo>
                    <a:pt x="1268" y="508"/>
                  </a:lnTo>
                  <a:lnTo>
                    <a:pt x="1270" y="510"/>
                  </a:lnTo>
                  <a:lnTo>
                    <a:pt x="1272" y="510"/>
                  </a:lnTo>
                  <a:lnTo>
                    <a:pt x="1274" y="508"/>
                  </a:lnTo>
                  <a:lnTo>
                    <a:pt x="1276" y="507"/>
                  </a:lnTo>
                  <a:lnTo>
                    <a:pt x="1280" y="504"/>
                  </a:lnTo>
                  <a:lnTo>
                    <a:pt x="1284" y="500"/>
                  </a:lnTo>
                  <a:lnTo>
                    <a:pt x="1289" y="498"/>
                  </a:lnTo>
                  <a:lnTo>
                    <a:pt x="1292" y="495"/>
                  </a:lnTo>
                  <a:lnTo>
                    <a:pt x="1293" y="495"/>
                  </a:lnTo>
                  <a:lnTo>
                    <a:pt x="1295" y="497"/>
                  </a:lnTo>
                  <a:lnTo>
                    <a:pt x="1296" y="499"/>
                  </a:lnTo>
                  <a:lnTo>
                    <a:pt x="1297" y="501"/>
                  </a:lnTo>
                  <a:lnTo>
                    <a:pt x="1299" y="516"/>
                  </a:lnTo>
                  <a:lnTo>
                    <a:pt x="1299" y="530"/>
                  </a:lnTo>
                  <a:lnTo>
                    <a:pt x="1301" y="535"/>
                  </a:lnTo>
                  <a:lnTo>
                    <a:pt x="1302" y="539"/>
                  </a:lnTo>
                  <a:lnTo>
                    <a:pt x="1304" y="541"/>
                  </a:lnTo>
                  <a:lnTo>
                    <a:pt x="1305" y="542"/>
                  </a:lnTo>
                  <a:lnTo>
                    <a:pt x="1308" y="543"/>
                  </a:lnTo>
                  <a:lnTo>
                    <a:pt x="1310" y="543"/>
                  </a:lnTo>
                  <a:lnTo>
                    <a:pt x="1316" y="542"/>
                  </a:lnTo>
                  <a:lnTo>
                    <a:pt x="1322" y="541"/>
                  </a:lnTo>
                  <a:lnTo>
                    <a:pt x="1328" y="538"/>
                  </a:lnTo>
                  <a:lnTo>
                    <a:pt x="1335" y="535"/>
                  </a:lnTo>
                  <a:lnTo>
                    <a:pt x="1342" y="531"/>
                  </a:lnTo>
                  <a:lnTo>
                    <a:pt x="1352" y="527"/>
                  </a:lnTo>
                  <a:lnTo>
                    <a:pt x="1364" y="524"/>
                  </a:lnTo>
                  <a:lnTo>
                    <a:pt x="1377" y="519"/>
                  </a:lnTo>
                  <a:lnTo>
                    <a:pt x="1403" y="514"/>
                  </a:lnTo>
                  <a:lnTo>
                    <a:pt x="1421" y="510"/>
                  </a:lnTo>
                  <a:lnTo>
                    <a:pt x="1428" y="507"/>
                  </a:lnTo>
                  <a:lnTo>
                    <a:pt x="1434" y="504"/>
                  </a:lnTo>
                  <a:lnTo>
                    <a:pt x="1438" y="499"/>
                  </a:lnTo>
                  <a:lnTo>
                    <a:pt x="1443" y="493"/>
                  </a:lnTo>
                  <a:lnTo>
                    <a:pt x="1447" y="486"/>
                  </a:lnTo>
                  <a:lnTo>
                    <a:pt x="1448" y="479"/>
                  </a:lnTo>
                  <a:lnTo>
                    <a:pt x="1448" y="472"/>
                  </a:lnTo>
                  <a:lnTo>
                    <a:pt x="1447" y="463"/>
                  </a:lnTo>
                  <a:lnTo>
                    <a:pt x="1446" y="456"/>
                  </a:lnTo>
                  <a:lnTo>
                    <a:pt x="1446" y="449"/>
                  </a:lnTo>
                  <a:lnTo>
                    <a:pt x="1446" y="443"/>
                  </a:lnTo>
                  <a:lnTo>
                    <a:pt x="1447" y="437"/>
                  </a:lnTo>
                  <a:lnTo>
                    <a:pt x="1453" y="430"/>
                  </a:lnTo>
                  <a:lnTo>
                    <a:pt x="1457" y="428"/>
                  </a:lnTo>
                  <a:lnTo>
                    <a:pt x="1459" y="425"/>
                  </a:lnTo>
                  <a:lnTo>
                    <a:pt x="1459" y="424"/>
                  </a:lnTo>
                  <a:lnTo>
                    <a:pt x="1459" y="420"/>
                  </a:lnTo>
                  <a:lnTo>
                    <a:pt x="1457" y="416"/>
                  </a:lnTo>
                  <a:lnTo>
                    <a:pt x="1456" y="410"/>
                  </a:lnTo>
                  <a:lnTo>
                    <a:pt x="1456" y="406"/>
                  </a:lnTo>
                  <a:lnTo>
                    <a:pt x="1457" y="404"/>
                  </a:lnTo>
                  <a:lnTo>
                    <a:pt x="1460" y="401"/>
                  </a:lnTo>
                  <a:lnTo>
                    <a:pt x="1462" y="400"/>
                  </a:lnTo>
                  <a:lnTo>
                    <a:pt x="1466" y="400"/>
                  </a:lnTo>
                  <a:lnTo>
                    <a:pt x="1471" y="401"/>
                  </a:lnTo>
                  <a:lnTo>
                    <a:pt x="1475" y="404"/>
                  </a:lnTo>
                  <a:lnTo>
                    <a:pt x="1480" y="405"/>
                  </a:lnTo>
                  <a:lnTo>
                    <a:pt x="1485" y="406"/>
                  </a:lnTo>
                  <a:lnTo>
                    <a:pt x="1490" y="406"/>
                  </a:lnTo>
                  <a:lnTo>
                    <a:pt x="1494" y="405"/>
                  </a:lnTo>
                  <a:lnTo>
                    <a:pt x="1498" y="403"/>
                  </a:lnTo>
                  <a:lnTo>
                    <a:pt x="1501" y="399"/>
                  </a:lnTo>
                  <a:lnTo>
                    <a:pt x="1505" y="394"/>
                  </a:lnTo>
                  <a:lnTo>
                    <a:pt x="1507" y="388"/>
                  </a:lnTo>
                  <a:lnTo>
                    <a:pt x="1510" y="376"/>
                  </a:lnTo>
                  <a:lnTo>
                    <a:pt x="1514" y="368"/>
                  </a:lnTo>
                  <a:lnTo>
                    <a:pt x="1517" y="367"/>
                  </a:lnTo>
                  <a:lnTo>
                    <a:pt x="1520" y="367"/>
                  </a:lnTo>
                  <a:lnTo>
                    <a:pt x="1525" y="368"/>
                  </a:lnTo>
                  <a:lnTo>
                    <a:pt x="1531" y="373"/>
                  </a:lnTo>
                  <a:lnTo>
                    <a:pt x="1536" y="379"/>
                  </a:lnTo>
                  <a:lnTo>
                    <a:pt x="1539" y="385"/>
                  </a:lnTo>
                  <a:lnTo>
                    <a:pt x="1543" y="391"/>
                  </a:lnTo>
                  <a:lnTo>
                    <a:pt x="1545" y="396"/>
                  </a:lnTo>
                  <a:lnTo>
                    <a:pt x="1548" y="400"/>
                  </a:lnTo>
                  <a:lnTo>
                    <a:pt x="1553" y="404"/>
                  </a:lnTo>
                  <a:lnTo>
                    <a:pt x="1558" y="407"/>
                  </a:lnTo>
                  <a:lnTo>
                    <a:pt x="1566" y="410"/>
                  </a:lnTo>
                  <a:lnTo>
                    <a:pt x="1579" y="411"/>
                  </a:lnTo>
                  <a:lnTo>
                    <a:pt x="1589" y="412"/>
                  </a:lnTo>
                  <a:lnTo>
                    <a:pt x="1594" y="412"/>
                  </a:lnTo>
                  <a:lnTo>
                    <a:pt x="1598" y="413"/>
                  </a:lnTo>
                  <a:lnTo>
                    <a:pt x="1601" y="415"/>
                  </a:lnTo>
                  <a:lnTo>
                    <a:pt x="1605" y="417"/>
                  </a:lnTo>
                  <a:lnTo>
                    <a:pt x="1608" y="422"/>
                  </a:lnTo>
                  <a:lnTo>
                    <a:pt x="1611" y="429"/>
                  </a:lnTo>
                  <a:lnTo>
                    <a:pt x="1613" y="444"/>
                  </a:lnTo>
                  <a:lnTo>
                    <a:pt x="1616" y="454"/>
                  </a:lnTo>
                  <a:lnTo>
                    <a:pt x="1618" y="457"/>
                  </a:lnTo>
                  <a:lnTo>
                    <a:pt x="1619" y="460"/>
                  </a:lnTo>
                  <a:lnTo>
                    <a:pt x="1623" y="461"/>
                  </a:lnTo>
                  <a:lnTo>
                    <a:pt x="1626" y="461"/>
                  </a:lnTo>
                  <a:lnTo>
                    <a:pt x="1630" y="460"/>
                  </a:lnTo>
                  <a:lnTo>
                    <a:pt x="1633" y="458"/>
                  </a:lnTo>
                  <a:lnTo>
                    <a:pt x="1637" y="454"/>
                  </a:lnTo>
                  <a:lnTo>
                    <a:pt x="1639" y="449"/>
                  </a:lnTo>
                  <a:lnTo>
                    <a:pt x="1641" y="443"/>
                  </a:lnTo>
                  <a:lnTo>
                    <a:pt x="1641" y="437"/>
                  </a:lnTo>
                  <a:lnTo>
                    <a:pt x="1642" y="429"/>
                  </a:lnTo>
                  <a:lnTo>
                    <a:pt x="1641" y="420"/>
                  </a:lnTo>
                  <a:lnTo>
                    <a:pt x="1639" y="404"/>
                  </a:lnTo>
                  <a:lnTo>
                    <a:pt x="1639" y="391"/>
                  </a:lnTo>
                  <a:lnTo>
                    <a:pt x="1639" y="385"/>
                  </a:lnTo>
                  <a:lnTo>
                    <a:pt x="1641" y="381"/>
                  </a:lnTo>
                  <a:lnTo>
                    <a:pt x="1642" y="379"/>
                  </a:lnTo>
                  <a:lnTo>
                    <a:pt x="1644" y="378"/>
                  </a:lnTo>
                  <a:lnTo>
                    <a:pt x="1649" y="378"/>
                  </a:lnTo>
                  <a:lnTo>
                    <a:pt x="1652" y="376"/>
                  </a:lnTo>
                  <a:lnTo>
                    <a:pt x="1654" y="375"/>
                  </a:lnTo>
                  <a:lnTo>
                    <a:pt x="1655" y="373"/>
                  </a:lnTo>
                  <a:lnTo>
                    <a:pt x="1655" y="369"/>
                  </a:lnTo>
                  <a:lnTo>
                    <a:pt x="1654" y="366"/>
                  </a:lnTo>
                  <a:lnTo>
                    <a:pt x="1652" y="361"/>
                  </a:lnTo>
                  <a:lnTo>
                    <a:pt x="1654" y="355"/>
                  </a:lnTo>
                  <a:lnTo>
                    <a:pt x="1655" y="349"/>
                  </a:lnTo>
                  <a:lnTo>
                    <a:pt x="1658" y="344"/>
                  </a:lnTo>
                  <a:lnTo>
                    <a:pt x="1661" y="340"/>
                  </a:lnTo>
                  <a:lnTo>
                    <a:pt x="1665" y="335"/>
                  </a:lnTo>
                  <a:lnTo>
                    <a:pt x="1670" y="331"/>
                  </a:lnTo>
                  <a:lnTo>
                    <a:pt x="1675" y="330"/>
                  </a:lnTo>
                  <a:lnTo>
                    <a:pt x="1679" y="329"/>
                  </a:lnTo>
                  <a:lnTo>
                    <a:pt x="1683" y="328"/>
                  </a:lnTo>
                  <a:lnTo>
                    <a:pt x="1687" y="329"/>
                  </a:lnTo>
                  <a:lnTo>
                    <a:pt x="1689" y="330"/>
                  </a:lnTo>
                  <a:lnTo>
                    <a:pt x="1692" y="333"/>
                  </a:lnTo>
                  <a:lnTo>
                    <a:pt x="1694" y="336"/>
                  </a:lnTo>
                  <a:lnTo>
                    <a:pt x="1696" y="341"/>
                  </a:lnTo>
                  <a:lnTo>
                    <a:pt x="1696" y="347"/>
                  </a:lnTo>
                  <a:lnTo>
                    <a:pt x="1699" y="353"/>
                  </a:lnTo>
                  <a:lnTo>
                    <a:pt x="1700" y="357"/>
                  </a:lnTo>
                  <a:lnTo>
                    <a:pt x="1704" y="361"/>
                  </a:lnTo>
                  <a:lnTo>
                    <a:pt x="1707" y="363"/>
                  </a:lnTo>
                  <a:lnTo>
                    <a:pt x="1711" y="366"/>
                  </a:lnTo>
                  <a:lnTo>
                    <a:pt x="1715" y="366"/>
                  </a:lnTo>
                  <a:lnTo>
                    <a:pt x="1721" y="367"/>
                  </a:lnTo>
                  <a:lnTo>
                    <a:pt x="1727" y="367"/>
                  </a:lnTo>
                  <a:lnTo>
                    <a:pt x="1740" y="367"/>
                  </a:lnTo>
                  <a:lnTo>
                    <a:pt x="1755" y="369"/>
                  </a:lnTo>
                  <a:lnTo>
                    <a:pt x="1769" y="372"/>
                  </a:lnTo>
                  <a:lnTo>
                    <a:pt x="1781" y="375"/>
                  </a:lnTo>
                  <a:lnTo>
                    <a:pt x="1786" y="378"/>
                  </a:lnTo>
                  <a:lnTo>
                    <a:pt x="1791" y="379"/>
                  </a:lnTo>
                  <a:lnTo>
                    <a:pt x="1797" y="379"/>
                  </a:lnTo>
                  <a:lnTo>
                    <a:pt x="1803" y="379"/>
                  </a:lnTo>
                  <a:lnTo>
                    <a:pt x="1807" y="378"/>
                  </a:lnTo>
                  <a:lnTo>
                    <a:pt x="1810" y="375"/>
                  </a:lnTo>
                  <a:lnTo>
                    <a:pt x="1812" y="372"/>
                  </a:lnTo>
                  <a:lnTo>
                    <a:pt x="1810" y="367"/>
                  </a:lnTo>
                  <a:lnTo>
                    <a:pt x="1803" y="357"/>
                  </a:lnTo>
                  <a:lnTo>
                    <a:pt x="1799" y="350"/>
                  </a:lnTo>
                  <a:lnTo>
                    <a:pt x="1796" y="346"/>
                  </a:lnTo>
                  <a:lnTo>
                    <a:pt x="1796" y="340"/>
                  </a:lnTo>
                  <a:lnTo>
                    <a:pt x="1797" y="334"/>
                  </a:lnTo>
                  <a:lnTo>
                    <a:pt x="1802" y="325"/>
                  </a:lnTo>
                  <a:lnTo>
                    <a:pt x="1803" y="322"/>
                  </a:lnTo>
                  <a:lnTo>
                    <a:pt x="1805" y="318"/>
                  </a:lnTo>
                  <a:lnTo>
                    <a:pt x="1807" y="312"/>
                  </a:lnTo>
                  <a:lnTo>
                    <a:pt x="1808" y="308"/>
                  </a:lnTo>
                  <a:lnTo>
                    <a:pt x="1810" y="299"/>
                  </a:lnTo>
                  <a:lnTo>
                    <a:pt x="1812" y="293"/>
                  </a:lnTo>
                  <a:lnTo>
                    <a:pt x="1810" y="291"/>
                  </a:lnTo>
                  <a:lnTo>
                    <a:pt x="1809" y="289"/>
                  </a:lnTo>
                  <a:lnTo>
                    <a:pt x="1808" y="289"/>
                  </a:lnTo>
                  <a:lnTo>
                    <a:pt x="1806" y="287"/>
                  </a:lnTo>
                  <a:lnTo>
                    <a:pt x="1802" y="289"/>
                  </a:lnTo>
                  <a:lnTo>
                    <a:pt x="1797" y="291"/>
                  </a:lnTo>
                  <a:lnTo>
                    <a:pt x="1793" y="294"/>
                  </a:lnTo>
                  <a:lnTo>
                    <a:pt x="1787" y="298"/>
                  </a:lnTo>
                  <a:lnTo>
                    <a:pt x="1776" y="306"/>
                  </a:lnTo>
                  <a:lnTo>
                    <a:pt x="1765" y="312"/>
                  </a:lnTo>
                  <a:lnTo>
                    <a:pt x="1759" y="313"/>
                  </a:lnTo>
                  <a:lnTo>
                    <a:pt x="1755" y="313"/>
                  </a:lnTo>
                  <a:lnTo>
                    <a:pt x="1750" y="312"/>
                  </a:lnTo>
                  <a:lnTo>
                    <a:pt x="1746" y="311"/>
                  </a:lnTo>
                  <a:lnTo>
                    <a:pt x="1744" y="308"/>
                  </a:lnTo>
                  <a:lnTo>
                    <a:pt x="1742" y="304"/>
                  </a:lnTo>
                  <a:lnTo>
                    <a:pt x="1742" y="300"/>
                  </a:lnTo>
                  <a:lnTo>
                    <a:pt x="1743" y="296"/>
                  </a:lnTo>
                  <a:lnTo>
                    <a:pt x="1747" y="291"/>
                  </a:lnTo>
                  <a:lnTo>
                    <a:pt x="1752" y="285"/>
                  </a:lnTo>
                  <a:lnTo>
                    <a:pt x="1759" y="279"/>
                  </a:lnTo>
                  <a:lnTo>
                    <a:pt x="1768" y="273"/>
                  </a:lnTo>
                  <a:lnTo>
                    <a:pt x="1784" y="261"/>
                  </a:lnTo>
                  <a:lnTo>
                    <a:pt x="1797" y="254"/>
                  </a:lnTo>
                  <a:lnTo>
                    <a:pt x="1803" y="252"/>
                  </a:lnTo>
                  <a:lnTo>
                    <a:pt x="1809" y="250"/>
                  </a:lnTo>
                  <a:lnTo>
                    <a:pt x="1815" y="250"/>
                  </a:lnTo>
                  <a:lnTo>
                    <a:pt x="1821" y="250"/>
                  </a:lnTo>
                  <a:lnTo>
                    <a:pt x="1827" y="253"/>
                  </a:lnTo>
                  <a:lnTo>
                    <a:pt x="1833" y="255"/>
                  </a:lnTo>
                  <a:lnTo>
                    <a:pt x="1840" y="259"/>
                  </a:lnTo>
                  <a:lnTo>
                    <a:pt x="1845" y="262"/>
                  </a:lnTo>
                  <a:lnTo>
                    <a:pt x="1856" y="272"/>
                  </a:lnTo>
                  <a:lnTo>
                    <a:pt x="1864" y="279"/>
                  </a:lnTo>
                  <a:lnTo>
                    <a:pt x="1870" y="281"/>
                  </a:lnTo>
                  <a:lnTo>
                    <a:pt x="1876" y="284"/>
                  </a:lnTo>
                  <a:lnTo>
                    <a:pt x="1884" y="285"/>
                  </a:lnTo>
                  <a:lnTo>
                    <a:pt x="1894" y="286"/>
                  </a:lnTo>
                  <a:lnTo>
                    <a:pt x="1903" y="285"/>
                  </a:lnTo>
                  <a:lnTo>
                    <a:pt x="1909" y="284"/>
                  </a:lnTo>
                  <a:lnTo>
                    <a:pt x="1914" y="281"/>
                  </a:lnTo>
                  <a:lnTo>
                    <a:pt x="1916" y="278"/>
                  </a:lnTo>
                  <a:lnTo>
                    <a:pt x="1916" y="274"/>
                  </a:lnTo>
                  <a:lnTo>
                    <a:pt x="1916" y="271"/>
                  </a:lnTo>
                  <a:lnTo>
                    <a:pt x="1914" y="267"/>
                  </a:lnTo>
                  <a:lnTo>
                    <a:pt x="1913" y="264"/>
                  </a:lnTo>
                  <a:lnTo>
                    <a:pt x="1912" y="259"/>
                  </a:lnTo>
                  <a:lnTo>
                    <a:pt x="1912" y="255"/>
                  </a:lnTo>
                  <a:lnTo>
                    <a:pt x="1912" y="250"/>
                  </a:lnTo>
                  <a:lnTo>
                    <a:pt x="1913" y="247"/>
                  </a:lnTo>
                  <a:lnTo>
                    <a:pt x="1915" y="243"/>
                  </a:lnTo>
                  <a:lnTo>
                    <a:pt x="1919" y="239"/>
                  </a:lnTo>
                  <a:lnTo>
                    <a:pt x="1922" y="235"/>
                  </a:lnTo>
                  <a:lnTo>
                    <a:pt x="1927" y="231"/>
                  </a:lnTo>
                  <a:lnTo>
                    <a:pt x="1935" y="224"/>
                  </a:lnTo>
                  <a:lnTo>
                    <a:pt x="1942" y="216"/>
                  </a:lnTo>
                  <a:lnTo>
                    <a:pt x="1945" y="212"/>
                  </a:lnTo>
                  <a:lnTo>
                    <a:pt x="1947" y="208"/>
                  </a:lnTo>
                  <a:lnTo>
                    <a:pt x="1948" y="203"/>
                  </a:lnTo>
                  <a:lnTo>
                    <a:pt x="1950" y="197"/>
                  </a:lnTo>
                  <a:lnTo>
                    <a:pt x="1951" y="189"/>
                  </a:lnTo>
                  <a:lnTo>
                    <a:pt x="1952" y="182"/>
                  </a:lnTo>
                  <a:lnTo>
                    <a:pt x="1956" y="176"/>
                  </a:lnTo>
                  <a:lnTo>
                    <a:pt x="1961" y="170"/>
                  </a:lnTo>
                  <a:lnTo>
                    <a:pt x="1966" y="166"/>
                  </a:lnTo>
                  <a:lnTo>
                    <a:pt x="1969" y="165"/>
                  </a:lnTo>
                  <a:lnTo>
                    <a:pt x="1972" y="164"/>
                  </a:lnTo>
                  <a:lnTo>
                    <a:pt x="1975" y="165"/>
                  </a:lnTo>
                  <a:lnTo>
                    <a:pt x="1979" y="167"/>
                  </a:lnTo>
                  <a:lnTo>
                    <a:pt x="1984" y="171"/>
                  </a:lnTo>
                  <a:lnTo>
                    <a:pt x="1989" y="172"/>
                  </a:lnTo>
                  <a:lnTo>
                    <a:pt x="1995" y="172"/>
                  </a:lnTo>
                  <a:lnTo>
                    <a:pt x="2000" y="172"/>
                  </a:lnTo>
                  <a:lnTo>
                    <a:pt x="2004" y="170"/>
                  </a:lnTo>
                  <a:lnTo>
                    <a:pt x="2014" y="165"/>
                  </a:lnTo>
                  <a:lnTo>
                    <a:pt x="2022" y="161"/>
                  </a:lnTo>
                  <a:lnTo>
                    <a:pt x="2026" y="160"/>
                  </a:lnTo>
                  <a:lnTo>
                    <a:pt x="2030" y="160"/>
                  </a:lnTo>
                  <a:lnTo>
                    <a:pt x="2035" y="160"/>
                  </a:lnTo>
                  <a:lnTo>
                    <a:pt x="2040" y="161"/>
                  </a:lnTo>
                  <a:lnTo>
                    <a:pt x="2051" y="165"/>
                  </a:lnTo>
                  <a:lnTo>
                    <a:pt x="2058" y="170"/>
                  </a:lnTo>
                  <a:lnTo>
                    <a:pt x="2060" y="173"/>
                  </a:lnTo>
                  <a:lnTo>
                    <a:pt x="2061" y="177"/>
                  </a:lnTo>
                  <a:lnTo>
                    <a:pt x="2063" y="180"/>
                  </a:lnTo>
                  <a:lnTo>
                    <a:pt x="2061" y="185"/>
                  </a:lnTo>
                  <a:lnTo>
                    <a:pt x="2060" y="189"/>
                  </a:lnTo>
                  <a:lnTo>
                    <a:pt x="2058" y="193"/>
                  </a:lnTo>
                  <a:lnTo>
                    <a:pt x="2054" y="196"/>
                  </a:lnTo>
                  <a:lnTo>
                    <a:pt x="2051" y="199"/>
                  </a:lnTo>
                  <a:lnTo>
                    <a:pt x="2047" y="203"/>
                  </a:lnTo>
                  <a:lnTo>
                    <a:pt x="2045" y="205"/>
                  </a:lnTo>
                  <a:lnTo>
                    <a:pt x="2042" y="210"/>
                  </a:lnTo>
                  <a:lnTo>
                    <a:pt x="2042" y="215"/>
                  </a:lnTo>
                  <a:lnTo>
                    <a:pt x="2043" y="218"/>
                  </a:lnTo>
                  <a:lnTo>
                    <a:pt x="2047" y="222"/>
                  </a:lnTo>
                  <a:lnTo>
                    <a:pt x="2052" y="226"/>
                  </a:lnTo>
                  <a:lnTo>
                    <a:pt x="2058" y="227"/>
                  </a:lnTo>
                  <a:lnTo>
                    <a:pt x="2064" y="228"/>
                  </a:lnTo>
                  <a:lnTo>
                    <a:pt x="2072" y="229"/>
                  </a:lnTo>
                  <a:lnTo>
                    <a:pt x="2079" y="229"/>
                  </a:lnTo>
                  <a:lnTo>
                    <a:pt x="2085" y="228"/>
                  </a:lnTo>
                  <a:lnTo>
                    <a:pt x="2091" y="227"/>
                  </a:lnTo>
                  <a:lnTo>
                    <a:pt x="2095" y="224"/>
                  </a:lnTo>
                  <a:lnTo>
                    <a:pt x="2097" y="221"/>
                  </a:lnTo>
                  <a:lnTo>
                    <a:pt x="2098" y="217"/>
                  </a:lnTo>
                  <a:lnTo>
                    <a:pt x="2097" y="209"/>
                  </a:lnTo>
                  <a:lnTo>
                    <a:pt x="2093" y="198"/>
                  </a:lnTo>
                  <a:lnTo>
                    <a:pt x="2092" y="193"/>
                  </a:lnTo>
                  <a:lnTo>
                    <a:pt x="2091" y="187"/>
                  </a:lnTo>
                  <a:lnTo>
                    <a:pt x="2090" y="182"/>
                  </a:lnTo>
                  <a:lnTo>
                    <a:pt x="2091" y="177"/>
                  </a:lnTo>
                  <a:lnTo>
                    <a:pt x="2092" y="172"/>
                  </a:lnTo>
                  <a:lnTo>
                    <a:pt x="2095" y="167"/>
                  </a:lnTo>
                  <a:lnTo>
                    <a:pt x="2098" y="164"/>
                  </a:lnTo>
                  <a:lnTo>
                    <a:pt x="2103" y="160"/>
                  </a:lnTo>
                  <a:lnTo>
                    <a:pt x="2111" y="157"/>
                  </a:lnTo>
                  <a:lnTo>
                    <a:pt x="2117" y="153"/>
                  </a:lnTo>
                  <a:lnTo>
                    <a:pt x="2121" y="149"/>
                  </a:lnTo>
                  <a:lnTo>
                    <a:pt x="2123" y="145"/>
                  </a:lnTo>
                  <a:lnTo>
                    <a:pt x="2126" y="138"/>
                  </a:lnTo>
                  <a:lnTo>
                    <a:pt x="2129" y="129"/>
                  </a:lnTo>
                  <a:lnTo>
                    <a:pt x="2135" y="113"/>
                  </a:lnTo>
                  <a:lnTo>
                    <a:pt x="2141" y="102"/>
                  </a:lnTo>
                  <a:lnTo>
                    <a:pt x="2145" y="97"/>
                  </a:lnTo>
                  <a:lnTo>
                    <a:pt x="2148" y="95"/>
                  </a:lnTo>
                  <a:lnTo>
                    <a:pt x="2153" y="94"/>
                  </a:lnTo>
                  <a:lnTo>
                    <a:pt x="2158" y="92"/>
                  </a:lnTo>
                  <a:lnTo>
                    <a:pt x="2172" y="91"/>
                  </a:lnTo>
                  <a:lnTo>
                    <a:pt x="2187" y="92"/>
                  </a:lnTo>
                  <a:lnTo>
                    <a:pt x="2193" y="94"/>
                  </a:lnTo>
                  <a:lnTo>
                    <a:pt x="2199" y="97"/>
                  </a:lnTo>
                  <a:lnTo>
                    <a:pt x="2202" y="98"/>
                  </a:lnTo>
                  <a:lnTo>
                    <a:pt x="2204" y="101"/>
                  </a:lnTo>
                  <a:lnTo>
                    <a:pt x="2205" y="103"/>
                  </a:lnTo>
                  <a:lnTo>
                    <a:pt x="2205" y="105"/>
                  </a:lnTo>
                  <a:lnTo>
                    <a:pt x="2205" y="119"/>
                  </a:lnTo>
                  <a:lnTo>
                    <a:pt x="2204" y="133"/>
                  </a:lnTo>
                  <a:lnTo>
                    <a:pt x="2203" y="140"/>
                  </a:lnTo>
                  <a:lnTo>
                    <a:pt x="2203" y="148"/>
                  </a:lnTo>
                  <a:lnTo>
                    <a:pt x="2203" y="154"/>
                  </a:lnTo>
                  <a:lnTo>
                    <a:pt x="2205" y="160"/>
                  </a:lnTo>
                  <a:lnTo>
                    <a:pt x="2209" y="165"/>
                  </a:lnTo>
                  <a:lnTo>
                    <a:pt x="2211" y="168"/>
                  </a:lnTo>
                  <a:lnTo>
                    <a:pt x="2215" y="171"/>
                  </a:lnTo>
                  <a:lnTo>
                    <a:pt x="2218" y="172"/>
                  </a:lnTo>
                  <a:lnTo>
                    <a:pt x="2222" y="172"/>
                  </a:lnTo>
                  <a:lnTo>
                    <a:pt x="2225" y="170"/>
                  </a:lnTo>
                  <a:lnTo>
                    <a:pt x="2229" y="167"/>
                  </a:lnTo>
                  <a:lnTo>
                    <a:pt x="2233" y="164"/>
                  </a:lnTo>
                  <a:lnTo>
                    <a:pt x="2240" y="155"/>
                  </a:lnTo>
                  <a:lnTo>
                    <a:pt x="2247" y="148"/>
                  </a:lnTo>
                  <a:lnTo>
                    <a:pt x="2253" y="145"/>
                  </a:lnTo>
                  <a:lnTo>
                    <a:pt x="2257" y="144"/>
                  </a:lnTo>
                  <a:lnTo>
                    <a:pt x="2261" y="144"/>
                  </a:lnTo>
                  <a:lnTo>
                    <a:pt x="2262" y="145"/>
                  </a:lnTo>
                  <a:lnTo>
                    <a:pt x="2265" y="148"/>
                  </a:lnTo>
                  <a:lnTo>
                    <a:pt x="2266" y="151"/>
                  </a:lnTo>
                  <a:lnTo>
                    <a:pt x="2268" y="160"/>
                  </a:lnTo>
                  <a:lnTo>
                    <a:pt x="2268" y="170"/>
                  </a:lnTo>
                  <a:lnTo>
                    <a:pt x="2269" y="178"/>
                  </a:lnTo>
                  <a:lnTo>
                    <a:pt x="2272" y="183"/>
                  </a:lnTo>
                  <a:lnTo>
                    <a:pt x="2274" y="184"/>
                  </a:lnTo>
                  <a:lnTo>
                    <a:pt x="2276" y="184"/>
                  </a:lnTo>
                  <a:lnTo>
                    <a:pt x="2280" y="183"/>
                  </a:lnTo>
                  <a:lnTo>
                    <a:pt x="2286" y="180"/>
                  </a:lnTo>
                  <a:lnTo>
                    <a:pt x="2292" y="176"/>
                  </a:lnTo>
                  <a:lnTo>
                    <a:pt x="2297" y="171"/>
                  </a:lnTo>
                  <a:lnTo>
                    <a:pt x="2303" y="164"/>
                  </a:lnTo>
                  <a:lnTo>
                    <a:pt x="2307" y="158"/>
                  </a:lnTo>
                  <a:lnTo>
                    <a:pt x="2316" y="142"/>
                  </a:lnTo>
                  <a:lnTo>
                    <a:pt x="2323" y="129"/>
                  </a:lnTo>
                  <a:lnTo>
                    <a:pt x="2329" y="119"/>
                  </a:lnTo>
                  <a:lnTo>
                    <a:pt x="2335" y="109"/>
                  </a:lnTo>
                  <a:lnTo>
                    <a:pt x="2338" y="105"/>
                  </a:lnTo>
                  <a:lnTo>
                    <a:pt x="2342" y="102"/>
                  </a:lnTo>
                  <a:lnTo>
                    <a:pt x="2347" y="98"/>
                  </a:lnTo>
                  <a:lnTo>
                    <a:pt x="2353" y="96"/>
                  </a:lnTo>
                  <a:lnTo>
                    <a:pt x="2357" y="94"/>
                  </a:lnTo>
                  <a:lnTo>
                    <a:pt x="2362" y="90"/>
                  </a:lnTo>
                  <a:lnTo>
                    <a:pt x="2364" y="88"/>
                  </a:lnTo>
                  <a:lnTo>
                    <a:pt x="2368" y="85"/>
                  </a:lnTo>
                  <a:lnTo>
                    <a:pt x="2370" y="78"/>
                  </a:lnTo>
                  <a:lnTo>
                    <a:pt x="2373" y="70"/>
                  </a:lnTo>
                  <a:lnTo>
                    <a:pt x="2374" y="58"/>
                  </a:lnTo>
                  <a:lnTo>
                    <a:pt x="2378" y="46"/>
                  </a:lnTo>
                  <a:lnTo>
                    <a:pt x="2381" y="40"/>
                  </a:lnTo>
                  <a:lnTo>
                    <a:pt x="2385" y="35"/>
                  </a:lnTo>
                  <a:lnTo>
                    <a:pt x="2388" y="32"/>
                  </a:lnTo>
                  <a:lnTo>
                    <a:pt x="2394" y="29"/>
                  </a:lnTo>
                  <a:lnTo>
                    <a:pt x="2407" y="29"/>
                  </a:lnTo>
                  <a:lnTo>
                    <a:pt x="2424" y="29"/>
                  </a:lnTo>
                  <a:lnTo>
                    <a:pt x="2432" y="31"/>
                  </a:lnTo>
                  <a:lnTo>
                    <a:pt x="2439" y="33"/>
                  </a:lnTo>
                  <a:lnTo>
                    <a:pt x="2445" y="35"/>
                  </a:lnTo>
                  <a:lnTo>
                    <a:pt x="2450" y="40"/>
                  </a:lnTo>
                  <a:lnTo>
                    <a:pt x="2457" y="48"/>
                  </a:lnTo>
                  <a:lnTo>
                    <a:pt x="2464" y="54"/>
                  </a:lnTo>
                  <a:lnTo>
                    <a:pt x="2469" y="57"/>
                  </a:lnTo>
                  <a:lnTo>
                    <a:pt x="2475" y="58"/>
                  </a:lnTo>
                  <a:lnTo>
                    <a:pt x="2482" y="58"/>
                  </a:lnTo>
                  <a:lnTo>
                    <a:pt x="2490" y="57"/>
                  </a:lnTo>
                  <a:lnTo>
                    <a:pt x="2500" y="56"/>
                  </a:lnTo>
                  <a:lnTo>
                    <a:pt x="2507" y="53"/>
                  </a:lnTo>
                  <a:lnTo>
                    <a:pt x="2513" y="50"/>
                  </a:lnTo>
                  <a:lnTo>
                    <a:pt x="2518" y="46"/>
                  </a:lnTo>
                  <a:lnTo>
                    <a:pt x="2520" y="41"/>
                  </a:lnTo>
                  <a:lnTo>
                    <a:pt x="2523" y="37"/>
                  </a:lnTo>
                  <a:lnTo>
                    <a:pt x="2524" y="32"/>
                  </a:lnTo>
                  <a:lnTo>
                    <a:pt x="2525" y="26"/>
                  </a:lnTo>
                  <a:lnTo>
                    <a:pt x="2525" y="20"/>
                  </a:lnTo>
                  <a:lnTo>
                    <a:pt x="2526" y="14"/>
                  </a:lnTo>
                  <a:lnTo>
                    <a:pt x="2528" y="8"/>
                  </a:lnTo>
                  <a:lnTo>
                    <a:pt x="2531" y="3"/>
                  </a:lnTo>
                  <a:lnTo>
                    <a:pt x="2533" y="1"/>
                  </a:lnTo>
                  <a:lnTo>
                    <a:pt x="2537" y="0"/>
                  </a:lnTo>
                  <a:lnTo>
                    <a:pt x="2540" y="1"/>
                  </a:lnTo>
                  <a:lnTo>
                    <a:pt x="2545" y="6"/>
                  </a:lnTo>
                  <a:lnTo>
                    <a:pt x="2553" y="18"/>
                  </a:lnTo>
                  <a:lnTo>
                    <a:pt x="2561" y="27"/>
                  </a:lnTo>
                  <a:lnTo>
                    <a:pt x="2565" y="32"/>
                  </a:lnTo>
                  <a:lnTo>
                    <a:pt x="2570" y="34"/>
                  </a:lnTo>
                  <a:lnTo>
                    <a:pt x="2576" y="37"/>
                  </a:lnTo>
                  <a:lnTo>
                    <a:pt x="2583" y="37"/>
                  </a:lnTo>
                  <a:lnTo>
                    <a:pt x="2597" y="35"/>
                  </a:lnTo>
                  <a:lnTo>
                    <a:pt x="2611" y="34"/>
                  </a:lnTo>
                  <a:lnTo>
                    <a:pt x="2616" y="34"/>
                  </a:lnTo>
                  <a:lnTo>
                    <a:pt x="2622" y="34"/>
                  </a:lnTo>
                  <a:lnTo>
                    <a:pt x="2630" y="37"/>
                  </a:lnTo>
                  <a:lnTo>
                    <a:pt x="2637" y="40"/>
                  </a:lnTo>
                  <a:lnTo>
                    <a:pt x="2650" y="48"/>
                  </a:lnTo>
                  <a:lnTo>
                    <a:pt x="2660" y="56"/>
                  </a:lnTo>
                  <a:lnTo>
                    <a:pt x="2664" y="60"/>
                  </a:lnTo>
                  <a:lnTo>
                    <a:pt x="2666" y="64"/>
                  </a:lnTo>
                  <a:lnTo>
                    <a:pt x="2668" y="67"/>
                  </a:lnTo>
                  <a:lnTo>
                    <a:pt x="2668" y="71"/>
                  </a:lnTo>
                  <a:lnTo>
                    <a:pt x="2665" y="81"/>
                  </a:lnTo>
                  <a:lnTo>
                    <a:pt x="2663" y="90"/>
                  </a:lnTo>
                  <a:lnTo>
                    <a:pt x="2662" y="100"/>
                  </a:lnTo>
                  <a:lnTo>
                    <a:pt x="2660" y="110"/>
                  </a:lnTo>
                  <a:lnTo>
                    <a:pt x="2658" y="122"/>
                  </a:lnTo>
                  <a:lnTo>
                    <a:pt x="2655" y="133"/>
                  </a:lnTo>
                  <a:lnTo>
                    <a:pt x="2650" y="145"/>
                  </a:lnTo>
                  <a:lnTo>
                    <a:pt x="2643" y="155"/>
                  </a:lnTo>
                  <a:lnTo>
                    <a:pt x="2639" y="161"/>
                  </a:lnTo>
                  <a:lnTo>
                    <a:pt x="2637" y="166"/>
                  </a:lnTo>
                  <a:lnTo>
                    <a:pt x="2634" y="171"/>
                  </a:lnTo>
                  <a:lnTo>
                    <a:pt x="2633" y="176"/>
                  </a:lnTo>
                  <a:lnTo>
                    <a:pt x="2633" y="179"/>
                  </a:lnTo>
                  <a:lnTo>
                    <a:pt x="2634" y="183"/>
                  </a:lnTo>
                  <a:lnTo>
                    <a:pt x="2637" y="185"/>
                  </a:lnTo>
                  <a:lnTo>
                    <a:pt x="2639" y="187"/>
                  </a:lnTo>
                  <a:lnTo>
                    <a:pt x="2643" y="190"/>
                  </a:lnTo>
                  <a:lnTo>
                    <a:pt x="2644" y="192"/>
                  </a:lnTo>
                  <a:lnTo>
                    <a:pt x="2645" y="195"/>
                  </a:lnTo>
                  <a:lnTo>
                    <a:pt x="2645" y="197"/>
                  </a:lnTo>
                  <a:lnTo>
                    <a:pt x="2645" y="204"/>
                  </a:lnTo>
                  <a:lnTo>
                    <a:pt x="2645" y="212"/>
                  </a:lnTo>
                  <a:lnTo>
                    <a:pt x="2647" y="222"/>
                  </a:lnTo>
                  <a:lnTo>
                    <a:pt x="2651" y="230"/>
                  </a:lnTo>
                  <a:lnTo>
                    <a:pt x="2653" y="233"/>
                  </a:lnTo>
                  <a:lnTo>
                    <a:pt x="2657" y="233"/>
                  </a:lnTo>
                  <a:lnTo>
                    <a:pt x="2662" y="231"/>
                  </a:lnTo>
                  <a:lnTo>
                    <a:pt x="2668" y="228"/>
                  </a:lnTo>
                  <a:lnTo>
                    <a:pt x="2677" y="217"/>
                  </a:lnTo>
                  <a:lnTo>
                    <a:pt x="2685" y="210"/>
                  </a:lnTo>
                  <a:lnTo>
                    <a:pt x="2690" y="209"/>
                  </a:lnTo>
                  <a:lnTo>
                    <a:pt x="2694" y="208"/>
                  </a:lnTo>
                  <a:lnTo>
                    <a:pt x="2700" y="207"/>
                  </a:lnTo>
                  <a:lnTo>
                    <a:pt x="2707" y="208"/>
                  </a:lnTo>
                  <a:lnTo>
                    <a:pt x="2720" y="211"/>
                  </a:lnTo>
                  <a:lnTo>
                    <a:pt x="2732" y="212"/>
                  </a:lnTo>
                  <a:lnTo>
                    <a:pt x="2740" y="214"/>
                  </a:lnTo>
                  <a:lnTo>
                    <a:pt x="2745" y="217"/>
                  </a:lnTo>
                  <a:lnTo>
                    <a:pt x="2746" y="218"/>
                  </a:lnTo>
                  <a:lnTo>
                    <a:pt x="2746" y="221"/>
                  </a:lnTo>
                  <a:lnTo>
                    <a:pt x="2745" y="223"/>
                  </a:lnTo>
                  <a:lnTo>
                    <a:pt x="2742" y="226"/>
                  </a:lnTo>
                  <a:lnTo>
                    <a:pt x="2735" y="231"/>
                  </a:lnTo>
                  <a:lnTo>
                    <a:pt x="2729" y="237"/>
                  </a:lnTo>
                  <a:lnTo>
                    <a:pt x="2731" y="247"/>
                  </a:lnTo>
                  <a:lnTo>
                    <a:pt x="2732" y="258"/>
                  </a:lnTo>
                  <a:lnTo>
                    <a:pt x="2729" y="261"/>
                  </a:lnTo>
                  <a:lnTo>
                    <a:pt x="2726" y="265"/>
                  </a:lnTo>
                  <a:lnTo>
                    <a:pt x="2722" y="267"/>
                  </a:lnTo>
                  <a:lnTo>
                    <a:pt x="2718" y="270"/>
                  </a:lnTo>
                  <a:lnTo>
                    <a:pt x="2713" y="272"/>
                  </a:lnTo>
                  <a:lnTo>
                    <a:pt x="2707" y="273"/>
                  </a:lnTo>
                  <a:lnTo>
                    <a:pt x="2701" y="273"/>
                  </a:lnTo>
                  <a:lnTo>
                    <a:pt x="2696" y="273"/>
                  </a:lnTo>
                  <a:lnTo>
                    <a:pt x="2688" y="273"/>
                  </a:lnTo>
                  <a:lnTo>
                    <a:pt x="2683" y="274"/>
                  </a:lnTo>
                  <a:lnTo>
                    <a:pt x="2678" y="275"/>
                  </a:lnTo>
                  <a:lnTo>
                    <a:pt x="2676" y="279"/>
                  </a:lnTo>
                  <a:lnTo>
                    <a:pt x="2675" y="283"/>
                  </a:lnTo>
                  <a:lnTo>
                    <a:pt x="2675" y="286"/>
                  </a:lnTo>
                  <a:lnTo>
                    <a:pt x="2675" y="292"/>
                  </a:lnTo>
                  <a:lnTo>
                    <a:pt x="2675" y="298"/>
                  </a:lnTo>
                  <a:lnTo>
                    <a:pt x="2677" y="312"/>
                  </a:lnTo>
                  <a:lnTo>
                    <a:pt x="2681" y="325"/>
                  </a:lnTo>
                  <a:lnTo>
                    <a:pt x="2685" y="337"/>
                  </a:lnTo>
                  <a:lnTo>
                    <a:pt x="2689" y="350"/>
                  </a:lnTo>
                  <a:lnTo>
                    <a:pt x="2690" y="357"/>
                  </a:lnTo>
                  <a:lnTo>
                    <a:pt x="2690" y="363"/>
                  </a:lnTo>
                  <a:lnTo>
                    <a:pt x="2690" y="371"/>
                  </a:lnTo>
                  <a:lnTo>
                    <a:pt x="2689" y="378"/>
                  </a:lnTo>
                  <a:lnTo>
                    <a:pt x="2688" y="385"/>
                  </a:lnTo>
                  <a:lnTo>
                    <a:pt x="2684" y="392"/>
                  </a:lnTo>
                  <a:lnTo>
                    <a:pt x="2682" y="398"/>
                  </a:lnTo>
                  <a:lnTo>
                    <a:pt x="2677" y="403"/>
                  </a:lnTo>
                  <a:lnTo>
                    <a:pt x="2668" y="413"/>
                  </a:lnTo>
                  <a:lnTo>
                    <a:pt x="2657" y="424"/>
                  </a:lnTo>
                  <a:lnTo>
                    <a:pt x="2646" y="436"/>
                  </a:lnTo>
                  <a:lnTo>
                    <a:pt x="2634" y="448"/>
                  </a:lnTo>
                  <a:lnTo>
                    <a:pt x="2622" y="458"/>
                  </a:lnTo>
                  <a:lnTo>
                    <a:pt x="2614" y="468"/>
                  </a:lnTo>
                  <a:lnTo>
                    <a:pt x="2611" y="473"/>
                  </a:lnTo>
                  <a:lnTo>
                    <a:pt x="2609" y="478"/>
                  </a:lnTo>
                  <a:lnTo>
                    <a:pt x="2607" y="482"/>
                  </a:lnTo>
                  <a:lnTo>
                    <a:pt x="2607" y="489"/>
                  </a:lnTo>
                  <a:lnTo>
                    <a:pt x="2606" y="501"/>
                  </a:lnTo>
                  <a:lnTo>
                    <a:pt x="2605" y="508"/>
                  </a:lnTo>
                  <a:lnTo>
                    <a:pt x="2603" y="512"/>
                  </a:lnTo>
                  <a:lnTo>
                    <a:pt x="2601" y="514"/>
                  </a:lnTo>
                  <a:lnTo>
                    <a:pt x="2599" y="517"/>
                  </a:lnTo>
                  <a:lnTo>
                    <a:pt x="2593" y="520"/>
                  </a:lnTo>
                  <a:lnTo>
                    <a:pt x="2582" y="525"/>
                  </a:lnTo>
                  <a:lnTo>
                    <a:pt x="2570" y="531"/>
                  </a:lnTo>
                  <a:lnTo>
                    <a:pt x="2565" y="535"/>
                  </a:lnTo>
                  <a:lnTo>
                    <a:pt x="2561" y="538"/>
                  </a:lnTo>
                  <a:lnTo>
                    <a:pt x="2557" y="543"/>
                  </a:lnTo>
                  <a:lnTo>
                    <a:pt x="2553" y="549"/>
                  </a:lnTo>
                  <a:lnTo>
                    <a:pt x="2551" y="555"/>
                  </a:lnTo>
                  <a:lnTo>
                    <a:pt x="2550" y="562"/>
                  </a:lnTo>
                  <a:lnTo>
                    <a:pt x="2549" y="569"/>
                  </a:lnTo>
                  <a:lnTo>
                    <a:pt x="2549" y="576"/>
                  </a:lnTo>
                  <a:lnTo>
                    <a:pt x="2550" y="592"/>
                  </a:lnTo>
                  <a:lnTo>
                    <a:pt x="2552" y="606"/>
                  </a:lnTo>
                  <a:lnTo>
                    <a:pt x="2555" y="619"/>
                  </a:lnTo>
                  <a:lnTo>
                    <a:pt x="2558" y="628"/>
                  </a:lnTo>
                  <a:lnTo>
                    <a:pt x="2561" y="632"/>
                  </a:lnTo>
                  <a:lnTo>
                    <a:pt x="2564" y="634"/>
                  </a:lnTo>
                  <a:lnTo>
                    <a:pt x="2569" y="637"/>
                  </a:lnTo>
                  <a:lnTo>
                    <a:pt x="2576" y="637"/>
                  </a:lnTo>
                  <a:lnTo>
                    <a:pt x="2582" y="637"/>
                  </a:lnTo>
                  <a:lnTo>
                    <a:pt x="2589" y="637"/>
                  </a:lnTo>
                  <a:lnTo>
                    <a:pt x="2594" y="636"/>
                  </a:lnTo>
                  <a:lnTo>
                    <a:pt x="2599" y="634"/>
                  </a:lnTo>
                  <a:lnTo>
                    <a:pt x="2602" y="632"/>
                  </a:lnTo>
                  <a:lnTo>
                    <a:pt x="2605" y="630"/>
                  </a:lnTo>
                  <a:lnTo>
                    <a:pt x="2607" y="625"/>
                  </a:lnTo>
                  <a:lnTo>
                    <a:pt x="2608" y="619"/>
                  </a:lnTo>
                  <a:lnTo>
                    <a:pt x="2609" y="608"/>
                  </a:lnTo>
                  <a:lnTo>
                    <a:pt x="2612" y="598"/>
                  </a:lnTo>
                  <a:lnTo>
                    <a:pt x="2614" y="593"/>
                  </a:lnTo>
                  <a:lnTo>
                    <a:pt x="2615" y="588"/>
                  </a:lnTo>
                  <a:lnTo>
                    <a:pt x="2619" y="583"/>
                  </a:lnTo>
                  <a:lnTo>
                    <a:pt x="2622" y="580"/>
                  </a:lnTo>
                  <a:lnTo>
                    <a:pt x="2639" y="564"/>
                  </a:lnTo>
                  <a:lnTo>
                    <a:pt x="2655" y="550"/>
                  </a:lnTo>
                  <a:lnTo>
                    <a:pt x="2660" y="544"/>
                  </a:lnTo>
                  <a:lnTo>
                    <a:pt x="2668" y="542"/>
                  </a:lnTo>
                  <a:lnTo>
                    <a:pt x="2670" y="542"/>
                  </a:lnTo>
                  <a:lnTo>
                    <a:pt x="2674" y="542"/>
                  </a:lnTo>
                  <a:lnTo>
                    <a:pt x="2676" y="543"/>
                  </a:lnTo>
                  <a:lnTo>
                    <a:pt x="2679" y="545"/>
                  </a:lnTo>
                  <a:lnTo>
                    <a:pt x="2685" y="550"/>
                  </a:lnTo>
                  <a:lnTo>
                    <a:pt x="2690" y="554"/>
                  </a:lnTo>
                  <a:lnTo>
                    <a:pt x="2693" y="554"/>
                  </a:lnTo>
                  <a:lnTo>
                    <a:pt x="2696" y="554"/>
                  </a:lnTo>
                  <a:lnTo>
                    <a:pt x="2698" y="552"/>
                  </a:lnTo>
                  <a:lnTo>
                    <a:pt x="2702" y="550"/>
                  </a:lnTo>
                  <a:lnTo>
                    <a:pt x="2706" y="548"/>
                  </a:lnTo>
                  <a:lnTo>
                    <a:pt x="2709" y="545"/>
                  </a:lnTo>
                  <a:lnTo>
                    <a:pt x="2713" y="544"/>
                  </a:lnTo>
                  <a:lnTo>
                    <a:pt x="2716" y="544"/>
                  </a:lnTo>
                  <a:lnTo>
                    <a:pt x="2720" y="544"/>
                  </a:lnTo>
                  <a:lnTo>
                    <a:pt x="2723" y="546"/>
                  </a:lnTo>
                  <a:lnTo>
                    <a:pt x="2727" y="549"/>
                  </a:lnTo>
                  <a:lnTo>
                    <a:pt x="2729" y="554"/>
                  </a:lnTo>
                  <a:lnTo>
                    <a:pt x="2729" y="562"/>
                  </a:lnTo>
                  <a:lnTo>
                    <a:pt x="2726" y="575"/>
                  </a:lnTo>
                  <a:lnTo>
                    <a:pt x="2723" y="582"/>
                  </a:lnTo>
                  <a:lnTo>
                    <a:pt x="2723" y="588"/>
                  </a:lnTo>
                  <a:lnTo>
                    <a:pt x="2723" y="592"/>
                  </a:lnTo>
                  <a:lnTo>
                    <a:pt x="2725" y="593"/>
                  </a:lnTo>
                  <a:lnTo>
                    <a:pt x="2726" y="595"/>
                  </a:lnTo>
                  <a:lnTo>
                    <a:pt x="2727" y="595"/>
                  </a:lnTo>
                  <a:lnTo>
                    <a:pt x="2735" y="599"/>
                  </a:lnTo>
                  <a:lnTo>
                    <a:pt x="2741" y="602"/>
                  </a:lnTo>
                  <a:lnTo>
                    <a:pt x="2744" y="605"/>
                  </a:lnTo>
                  <a:lnTo>
                    <a:pt x="2745" y="608"/>
                  </a:lnTo>
                  <a:lnTo>
                    <a:pt x="2745" y="612"/>
                  </a:lnTo>
                  <a:lnTo>
                    <a:pt x="2745" y="617"/>
                  </a:lnTo>
                  <a:lnTo>
                    <a:pt x="2741" y="625"/>
                  </a:lnTo>
                  <a:lnTo>
                    <a:pt x="2738" y="633"/>
                  </a:lnTo>
                  <a:lnTo>
                    <a:pt x="2735" y="638"/>
                  </a:lnTo>
                  <a:lnTo>
                    <a:pt x="2734" y="642"/>
                  </a:lnTo>
                  <a:lnTo>
                    <a:pt x="2733" y="646"/>
                  </a:lnTo>
                  <a:lnTo>
                    <a:pt x="2734" y="651"/>
                  </a:lnTo>
                  <a:lnTo>
                    <a:pt x="2742" y="671"/>
                  </a:lnTo>
                  <a:lnTo>
                    <a:pt x="2750" y="686"/>
                  </a:lnTo>
                  <a:lnTo>
                    <a:pt x="2745" y="702"/>
                  </a:lnTo>
                  <a:lnTo>
                    <a:pt x="2739" y="718"/>
                  </a:lnTo>
                  <a:lnTo>
                    <a:pt x="2738" y="726"/>
                  </a:lnTo>
                  <a:lnTo>
                    <a:pt x="2738" y="732"/>
                  </a:lnTo>
                  <a:lnTo>
                    <a:pt x="2739" y="734"/>
                  </a:lnTo>
                  <a:lnTo>
                    <a:pt x="2741" y="735"/>
                  </a:lnTo>
                  <a:lnTo>
                    <a:pt x="2745" y="738"/>
                  </a:lnTo>
                  <a:lnTo>
                    <a:pt x="2750" y="738"/>
                  </a:lnTo>
                  <a:lnTo>
                    <a:pt x="2760" y="739"/>
                  </a:lnTo>
                  <a:lnTo>
                    <a:pt x="2767" y="741"/>
                  </a:lnTo>
                  <a:lnTo>
                    <a:pt x="2772" y="744"/>
                  </a:lnTo>
                  <a:lnTo>
                    <a:pt x="2777" y="746"/>
                  </a:lnTo>
                  <a:lnTo>
                    <a:pt x="2779" y="749"/>
                  </a:lnTo>
                  <a:lnTo>
                    <a:pt x="2783" y="749"/>
                  </a:lnTo>
                  <a:lnTo>
                    <a:pt x="2785" y="749"/>
                  </a:lnTo>
                  <a:lnTo>
                    <a:pt x="2789" y="747"/>
                  </a:lnTo>
                  <a:lnTo>
                    <a:pt x="2792" y="745"/>
                  </a:lnTo>
                  <a:lnTo>
                    <a:pt x="2796" y="741"/>
                  </a:lnTo>
                  <a:lnTo>
                    <a:pt x="2800" y="738"/>
                  </a:lnTo>
                  <a:lnTo>
                    <a:pt x="2803" y="732"/>
                  </a:lnTo>
                  <a:lnTo>
                    <a:pt x="2807" y="726"/>
                  </a:lnTo>
                  <a:lnTo>
                    <a:pt x="2811" y="719"/>
                  </a:lnTo>
                  <a:lnTo>
                    <a:pt x="2817" y="713"/>
                  </a:lnTo>
                  <a:lnTo>
                    <a:pt x="2824" y="707"/>
                  </a:lnTo>
                  <a:lnTo>
                    <a:pt x="2833" y="702"/>
                  </a:lnTo>
                  <a:lnTo>
                    <a:pt x="2841" y="697"/>
                  </a:lnTo>
                  <a:lnTo>
                    <a:pt x="2851" y="695"/>
                  </a:lnTo>
                  <a:lnTo>
                    <a:pt x="2859" y="694"/>
                  </a:lnTo>
                  <a:lnTo>
                    <a:pt x="2880" y="694"/>
                  </a:lnTo>
                  <a:lnTo>
                    <a:pt x="2903" y="694"/>
                  </a:lnTo>
                  <a:lnTo>
                    <a:pt x="2924" y="695"/>
                  </a:lnTo>
                  <a:lnTo>
                    <a:pt x="2941" y="696"/>
                  </a:lnTo>
                  <a:lnTo>
                    <a:pt x="2953" y="697"/>
                  </a:lnTo>
                  <a:lnTo>
                    <a:pt x="2959" y="700"/>
                  </a:lnTo>
                  <a:lnTo>
                    <a:pt x="2961" y="701"/>
                  </a:lnTo>
                  <a:lnTo>
                    <a:pt x="2961" y="703"/>
                  </a:lnTo>
                  <a:lnTo>
                    <a:pt x="2961" y="705"/>
                  </a:lnTo>
                  <a:lnTo>
                    <a:pt x="2961" y="707"/>
                  </a:lnTo>
                  <a:lnTo>
                    <a:pt x="2955" y="712"/>
                  </a:lnTo>
                  <a:lnTo>
                    <a:pt x="2947" y="715"/>
                  </a:lnTo>
                  <a:lnTo>
                    <a:pt x="2942" y="719"/>
                  </a:lnTo>
                  <a:lnTo>
                    <a:pt x="2937" y="724"/>
                  </a:lnTo>
                  <a:lnTo>
                    <a:pt x="2934" y="729"/>
                  </a:lnTo>
                  <a:lnTo>
                    <a:pt x="2931" y="737"/>
                  </a:lnTo>
                  <a:lnTo>
                    <a:pt x="2929" y="752"/>
                  </a:lnTo>
                  <a:lnTo>
                    <a:pt x="2927" y="765"/>
                  </a:lnTo>
                  <a:lnTo>
                    <a:pt x="2927" y="770"/>
                  </a:lnTo>
                  <a:lnTo>
                    <a:pt x="2928" y="773"/>
                  </a:lnTo>
                  <a:lnTo>
                    <a:pt x="2929" y="777"/>
                  </a:lnTo>
                  <a:lnTo>
                    <a:pt x="2933" y="781"/>
                  </a:lnTo>
                  <a:lnTo>
                    <a:pt x="2941" y="784"/>
                  </a:lnTo>
                  <a:lnTo>
                    <a:pt x="2951" y="788"/>
                  </a:lnTo>
                  <a:lnTo>
                    <a:pt x="2955" y="791"/>
                  </a:lnTo>
                  <a:lnTo>
                    <a:pt x="2959" y="795"/>
                  </a:lnTo>
                  <a:lnTo>
                    <a:pt x="2961" y="800"/>
                  </a:lnTo>
                  <a:lnTo>
                    <a:pt x="2964" y="807"/>
                  </a:lnTo>
                  <a:lnTo>
                    <a:pt x="2965" y="820"/>
                  </a:lnTo>
                  <a:lnTo>
                    <a:pt x="2967" y="832"/>
                  </a:lnTo>
                  <a:lnTo>
                    <a:pt x="2971" y="841"/>
                  </a:lnTo>
                  <a:lnTo>
                    <a:pt x="2974" y="852"/>
                  </a:lnTo>
                  <a:lnTo>
                    <a:pt x="2978" y="863"/>
                  </a:lnTo>
                  <a:lnTo>
                    <a:pt x="2980" y="871"/>
                  </a:lnTo>
                  <a:lnTo>
                    <a:pt x="2979" y="875"/>
                  </a:lnTo>
                  <a:lnTo>
                    <a:pt x="2979" y="879"/>
                  </a:lnTo>
                  <a:lnTo>
                    <a:pt x="2977" y="883"/>
                  </a:lnTo>
                  <a:lnTo>
                    <a:pt x="2974" y="889"/>
                  </a:lnTo>
                  <a:lnTo>
                    <a:pt x="2970" y="894"/>
                  </a:lnTo>
                  <a:lnTo>
                    <a:pt x="2965" y="898"/>
                  </a:lnTo>
                  <a:lnTo>
                    <a:pt x="2959" y="903"/>
                  </a:lnTo>
                  <a:lnTo>
                    <a:pt x="2952" y="908"/>
                  </a:lnTo>
                  <a:lnTo>
                    <a:pt x="2937" y="916"/>
                  </a:lnTo>
                  <a:lnTo>
                    <a:pt x="2923" y="924"/>
                  </a:lnTo>
                  <a:lnTo>
                    <a:pt x="2917" y="929"/>
                  </a:lnTo>
                  <a:lnTo>
                    <a:pt x="2914" y="933"/>
                  </a:lnTo>
                  <a:lnTo>
                    <a:pt x="2910" y="937"/>
                  </a:lnTo>
                  <a:lnTo>
                    <a:pt x="2908" y="941"/>
                  </a:lnTo>
                  <a:lnTo>
                    <a:pt x="2907" y="946"/>
                  </a:lnTo>
                  <a:lnTo>
                    <a:pt x="2907" y="951"/>
                  </a:lnTo>
                  <a:lnTo>
                    <a:pt x="2907" y="955"/>
                  </a:lnTo>
                  <a:lnTo>
                    <a:pt x="2908" y="961"/>
                  </a:lnTo>
                  <a:lnTo>
                    <a:pt x="2914" y="974"/>
                  </a:lnTo>
                  <a:lnTo>
                    <a:pt x="2921" y="989"/>
                  </a:lnTo>
                  <a:lnTo>
                    <a:pt x="2929" y="1003"/>
                  </a:lnTo>
                  <a:lnTo>
                    <a:pt x="2935" y="1012"/>
                  </a:lnTo>
                  <a:lnTo>
                    <a:pt x="2937" y="1017"/>
                  </a:lnTo>
                  <a:lnTo>
                    <a:pt x="2939" y="1021"/>
                  </a:lnTo>
                  <a:lnTo>
                    <a:pt x="2939" y="1025"/>
                  </a:lnTo>
                  <a:lnTo>
                    <a:pt x="2939" y="1029"/>
                  </a:lnTo>
                  <a:lnTo>
                    <a:pt x="2937" y="1034"/>
                  </a:lnTo>
                  <a:lnTo>
                    <a:pt x="2936" y="1037"/>
                  </a:lnTo>
                  <a:lnTo>
                    <a:pt x="2933" y="1041"/>
                  </a:lnTo>
                  <a:lnTo>
                    <a:pt x="2929" y="1043"/>
                  </a:lnTo>
                  <a:lnTo>
                    <a:pt x="2920" y="1048"/>
                  </a:lnTo>
                  <a:lnTo>
                    <a:pt x="2912" y="1053"/>
                  </a:lnTo>
                  <a:lnTo>
                    <a:pt x="2909" y="1055"/>
                  </a:lnTo>
                  <a:lnTo>
                    <a:pt x="2905" y="1059"/>
                  </a:lnTo>
                  <a:lnTo>
                    <a:pt x="2903" y="1063"/>
                  </a:lnTo>
                  <a:lnTo>
                    <a:pt x="2901" y="1071"/>
                  </a:lnTo>
                  <a:lnTo>
                    <a:pt x="2898" y="1083"/>
                  </a:lnTo>
                  <a:lnTo>
                    <a:pt x="2897" y="1090"/>
                  </a:lnTo>
                  <a:lnTo>
                    <a:pt x="2897" y="1092"/>
                  </a:lnTo>
                  <a:lnTo>
                    <a:pt x="2895" y="1094"/>
                  </a:lnTo>
                  <a:lnTo>
                    <a:pt x="2891" y="1097"/>
                  </a:lnTo>
                  <a:lnTo>
                    <a:pt x="2886" y="1098"/>
                  </a:lnTo>
                  <a:lnTo>
                    <a:pt x="2874" y="1100"/>
                  </a:lnTo>
                  <a:lnTo>
                    <a:pt x="2864" y="1100"/>
                  </a:lnTo>
                  <a:lnTo>
                    <a:pt x="2852" y="1100"/>
                  </a:lnTo>
                  <a:lnTo>
                    <a:pt x="2840" y="1100"/>
                  </a:lnTo>
                  <a:lnTo>
                    <a:pt x="2834" y="1102"/>
                  </a:lnTo>
                  <a:lnTo>
                    <a:pt x="2829" y="1104"/>
                  </a:lnTo>
                  <a:lnTo>
                    <a:pt x="2826" y="1106"/>
                  </a:lnTo>
                  <a:lnTo>
                    <a:pt x="2823" y="1109"/>
                  </a:lnTo>
                  <a:lnTo>
                    <a:pt x="2821" y="1113"/>
                  </a:lnTo>
                  <a:lnTo>
                    <a:pt x="2820" y="1117"/>
                  </a:lnTo>
                  <a:lnTo>
                    <a:pt x="2820" y="1122"/>
                  </a:lnTo>
                  <a:lnTo>
                    <a:pt x="2821" y="1126"/>
                  </a:lnTo>
                  <a:lnTo>
                    <a:pt x="2822" y="1138"/>
                  </a:lnTo>
                  <a:lnTo>
                    <a:pt x="2824" y="1151"/>
                  </a:lnTo>
                  <a:lnTo>
                    <a:pt x="2824" y="1159"/>
                  </a:lnTo>
                  <a:lnTo>
                    <a:pt x="2823" y="1165"/>
                  </a:lnTo>
                  <a:lnTo>
                    <a:pt x="2821" y="1169"/>
                  </a:lnTo>
                  <a:lnTo>
                    <a:pt x="2817" y="1174"/>
                  </a:lnTo>
                  <a:lnTo>
                    <a:pt x="2805" y="1179"/>
                  </a:lnTo>
                  <a:lnTo>
                    <a:pt x="2789" y="1185"/>
                  </a:lnTo>
                  <a:lnTo>
                    <a:pt x="2782" y="1188"/>
                  </a:lnTo>
                  <a:lnTo>
                    <a:pt x="2775" y="1192"/>
                  </a:lnTo>
                  <a:lnTo>
                    <a:pt x="2770" y="1197"/>
                  </a:lnTo>
                  <a:lnTo>
                    <a:pt x="2766" y="1201"/>
                  </a:lnTo>
                  <a:lnTo>
                    <a:pt x="2763" y="1213"/>
                  </a:lnTo>
                  <a:lnTo>
                    <a:pt x="2759" y="1224"/>
                  </a:lnTo>
                  <a:lnTo>
                    <a:pt x="2758" y="1230"/>
                  </a:lnTo>
                  <a:lnTo>
                    <a:pt x="2756" y="1235"/>
                  </a:lnTo>
                  <a:lnTo>
                    <a:pt x="2752" y="1239"/>
                  </a:lnTo>
                  <a:lnTo>
                    <a:pt x="2748" y="1244"/>
                  </a:lnTo>
                  <a:lnTo>
                    <a:pt x="2739" y="1252"/>
                  </a:lnTo>
                  <a:lnTo>
                    <a:pt x="2731" y="1258"/>
                  </a:lnTo>
                  <a:lnTo>
                    <a:pt x="2728" y="1261"/>
                  </a:lnTo>
                  <a:lnTo>
                    <a:pt x="2725" y="1266"/>
                  </a:lnTo>
                  <a:lnTo>
                    <a:pt x="2722" y="1270"/>
                  </a:lnTo>
                  <a:lnTo>
                    <a:pt x="2721" y="1276"/>
                  </a:lnTo>
                  <a:lnTo>
                    <a:pt x="2720" y="1293"/>
                  </a:lnTo>
                  <a:lnTo>
                    <a:pt x="2720" y="1315"/>
                  </a:lnTo>
                  <a:lnTo>
                    <a:pt x="2720" y="1338"/>
                  </a:lnTo>
                  <a:lnTo>
                    <a:pt x="2720" y="1356"/>
                  </a:lnTo>
                  <a:lnTo>
                    <a:pt x="2720" y="1370"/>
                  </a:lnTo>
                  <a:lnTo>
                    <a:pt x="2720" y="1382"/>
                  </a:lnTo>
                  <a:lnTo>
                    <a:pt x="2720" y="1393"/>
                  </a:lnTo>
                  <a:lnTo>
                    <a:pt x="2720" y="1403"/>
                  </a:lnTo>
                  <a:lnTo>
                    <a:pt x="2721" y="1413"/>
                  </a:lnTo>
                  <a:lnTo>
                    <a:pt x="2723" y="1419"/>
                  </a:lnTo>
                  <a:lnTo>
                    <a:pt x="2728" y="1422"/>
                  </a:lnTo>
                  <a:lnTo>
                    <a:pt x="2734" y="1427"/>
                  </a:lnTo>
                  <a:lnTo>
                    <a:pt x="2737" y="1430"/>
                  </a:lnTo>
                  <a:lnTo>
                    <a:pt x="2739" y="1433"/>
                  </a:lnTo>
                  <a:lnTo>
                    <a:pt x="2741" y="1437"/>
                  </a:lnTo>
                  <a:lnTo>
                    <a:pt x="2742" y="1441"/>
                  </a:lnTo>
                  <a:lnTo>
                    <a:pt x="2744" y="1446"/>
                  </a:lnTo>
                  <a:lnTo>
                    <a:pt x="2744" y="1451"/>
                  </a:lnTo>
                  <a:lnTo>
                    <a:pt x="2741" y="1456"/>
                  </a:lnTo>
                  <a:lnTo>
                    <a:pt x="2739" y="1460"/>
                  </a:lnTo>
                  <a:lnTo>
                    <a:pt x="2731" y="1474"/>
                  </a:lnTo>
                  <a:lnTo>
                    <a:pt x="2719" y="1491"/>
                  </a:lnTo>
                  <a:lnTo>
                    <a:pt x="2704" y="1512"/>
                  </a:lnTo>
                  <a:lnTo>
                    <a:pt x="2689" y="1531"/>
                  </a:lnTo>
                  <a:lnTo>
                    <a:pt x="2676" y="1546"/>
                  </a:lnTo>
                  <a:lnTo>
                    <a:pt x="2666" y="1557"/>
                  </a:lnTo>
                  <a:lnTo>
                    <a:pt x="2658" y="1565"/>
                  </a:lnTo>
                  <a:lnTo>
                    <a:pt x="2650" y="1570"/>
                  </a:lnTo>
                  <a:lnTo>
                    <a:pt x="2640" y="1572"/>
                  </a:lnTo>
                  <a:lnTo>
                    <a:pt x="2630" y="1573"/>
                  </a:lnTo>
                  <a:lnTo>
                    <a:pt x="2619" y="1575"/>
                  </a:lnTo>
                  <a:lnTo>
                    <a:pt x="2611" y="1575"/>
                  </a:lnTo>
                  <a:lnTo>
                    <a:pt x="2603" y="1576"/>
                  </a:lnTo>
                  <a:lnTo>
                    <a:pt x="2600" y="1578"/>
                  </a:lnTo>
                  <a:lnTo>
                    <a:pt x="2600" y="1579"/>
                  </a:lnTo>
                  <a:lnTo>
                    <a:pt x="2600" y="1582"/>
                  </a:lnTo>
                  <a:lnTo>
                    <a:pt x="2601" y="1585"/>
                  </a:lnTo>
                  <a:lnTo>
                    <a:pt x="2603" y="1589"/>
                  </a:lnTo>
                  <a:lnTo>
                    <a:pt x="2608" y="1596"/>
                  </a:lnTo>
                  <a:lnTo>
                    <a:pt x="2612" y="1603"/>
                  </a:lnTo>
                  <a:lnTo>
                    <a:pt x="2612" y="1605"/>
                  </a:lnTo>
                  <a:lnTo>
                    <a:pt x="2611" y="1608"/>
                  </a:lnTo>
                  <a:lnTo>
                    <a:pt x="2609" y="1610"/>
                  </a:lnTo>
                  <a:lnTo>
                    <a:pt x="2607" y="1611"/>
                  </a:lnTo>
                  <a:lnTo>
                    <a:pt x="2597" y="1613"/>
                  </a:lnTo>
                  <a:lnTo>
                    <a:pt x="2584" y="1614"/>
                  </a:lnTo>
                  <a:lnTo>
                    <a:pt x="2577" y="1614"/>
                  </a:lnTo>
                  <a:lnTo>
                    <a:pt x="2570" y="1615"/>
                  </a:lnTo>
                  <a:lnTo>
                    <a:pt x="2563" y="1617"/>
                  </a:lnTo>
                  <a:lnTo>
                    <a:pt x="2557" y="1621"/>
                  </a:lnTo>
                  <a:lnTo>
                    <a:pt x="2546" y="1628"/>
                  </a:lnTo>
                  <a:lnTo>
                    <a:pt x="2538" y="1634"/>
                  </a:lnTo>
                  <a:lnTo>
                    <a:pt x="2534" y="1638"/>
                  </a:lnTo>
                  <a:lnTo>
                    <a:pt x="2530" y="1640"/>
                  </a:lnTo>
                  <a:lnTo>
                    <a:pt x="2524" y="1641"/>
                  </a:lnTo>
                  <a:lnTo>
                    <a:pt x="2515" y="1642"/>
                  </a:lnTo>
                  <a:lnTo>
                    <a:pt x="2500" y="1644"/>
                  </a:lnTo>
                  <a:lnTo>
                    <a:pt x="2488" y="1644"/>
                  </a:lnTo>
                  <a:lnTo>
                    <a:pt x="2485" y="1644"/>
                  </a:lnTo>
                  <a:lnTo>
                    <a:pt x="2481" y="1645"/>
                  </a:lnTo>
                  <a:lnTo>
                    <a:pt x="2479" y="1647"/>
                  </a:lnTo>
                  <a:lnTo>
                    <a:pt x="2479" y="1651"/>
                  </a:lnTo>
                  <a:lnTo>
                    <a:pt x="2479" y="1660"/>
                  </a:lnTo>
                  <a:lnTo>
                    <a:pt x="2480" y="1670"/>
                  </a:lnTo>
                  <a:lnTo>
                    <a:pt x="2479" y="1678"/>
                  </a:lnTo>
                  <a:lnTo>
                    <a:pt x="2477" y="1685"/>
                  </a:lnTo>
                  <a:lnTo>
                    <a:pt x="2475" y="1686"/>
                  </a:lnTo>
                  <a:lnTo>
                    <a:pt x="2474" y="1687"/>
                  </a:lnTo>
                  <a:lnTo>
                    <a:pt x="2473" y="1687"/>
                  </a:lnTo>
                  <a:lnTo>
                    <a:pt x="2470" y="1687"/>
                  </a:lnTo>
                  <a:lnTo>
                    <a:pt x="2467" y="1686"/>
                  </a:lnTo>
                  <a:lnTo>
                    <a:pt x="2461" y="1685"/>
                  </a:lnTo>
                  <a:lnTo>
                    <a:pt x="2457" y="1685"/>
                  </a:lnTo>
                  <a:lnTo>
                    <a:pt x="2455" y="1686"/>
                  </a:lnTo>
                  <a:lnTo>
                    <a:pt x="2454" y="1689"/>
                  </a:lnTo>
                  <a:lnTo>
                    <a:pt x="2452" y="1691"/>
                  </a:lnTo>
                  <a:lnTo>
                    <a:pt x="2451" y="1697"/>
                  </a:lnTo>
                  <a:lnTo>
                    <a:pt x="2454" y="1704"/>
                  </a:lnTo>
                  <a:lnTo>
                    <a:pt x="2456" y="1714"/>
                  </a:lnTo>
                  <a:lnTo>
                    <a:pt x="2461" y="1728"/>
                  </a:lnTo>
                  <a:lnTo>
                    <a:pt x="2463" y="1735"/>
                  </a:lnTo>
                  <a:lnTo>
                    <a:pt x="2465" y="1742"/>
                  </a:lnTo>
                  <a:lnTo>
                    <a:pt x="2469" y="1748"/>
                  </a:lnTo>
                  <a:lnTo>
                    <a:pt x="2471" y="1753"/>
                  </a:lnTo>
                  <a:lnTo>
                    <a:pt x="2479" y="1759"/>
                  </a:lnTo>
                  <a:lnTo>
                    <a:pt x="2482" y="1765"/>
                  </a:lnTo>
                  <a:lnTo>
                    <a:pt x="2482" y="1767"/>
                  </a:lnTo>
                  <a:lnTo>
                    <a:pt x="2482" y="1770"/>
                  </a:lnTo>
                  <a:lnTo>
                    <a:pt x="2481" y="1772"/>
                  </a:lnTo>
                  <a:lnTo>
                    <a:pt x="2477" y="1774"/>
                  </a:lnTo>
                  <a:lnTo>
                    <a:pt x="2468" y="1777"/>
                  </a:lnTo>
                  <a:lnTo>
                    <a:pt x="2458" y="1777"/>
                  </a:lnTo>
                  <a:lnTo>
                    <a:pt x="2455" y="1778"/>
                  </a:lnTo>
                  <a:lnTo>
                    <a:pt x="2450" y="1778"/>
                  </a:lnTo>
                  <a:lnTo>
                    <a:pt x="2446" y="1780"/>
                  </a:lnTo>
                  <a:lnTo>
                    <a:pt x="2443" y="1783"/>
                  </a:lnTo>
                  <a:lnTo>
                    <a:pt x="2431" y="1799"/>
                  </a:lnTo>
                  <a:lnTo>
                    <a:pt x="2423" y="1812"/>
                  </a:lnTo>
                  <a:lnTo>
                    <a:pt x="2420" y="1815"/>
                  </a:lnTo>
                  <a:lnTo>
                    <a:pt x="2418" y="1816"/>
                  </a:lnTo>
                  <a:lnTo>
                    <a:pt x="2417" y="1817"/>
                  </a:lnTo>
                  <a:lnTo>
                    <a:pt x="2414" y="1817"/>
                  </a:lnTo>
                  <a:lnTo>
                    <a:pt x="2410" y="1816"/>
                  </a:lnTo>
                  <a:lnTo>
                    <a:pt x="2405" y="1813"/>
                  </a:lnTo>
                  <a:lnTo>
                    <a:pt x="2400" y="1810"/>
                  </a:lnTo>
                  <a:lnTo>
                    <a:pt x="2395" y="1809"/>
                  </a:lnTo>
                  <a:lnTo>
                    <a:pt x="2393" y="1809"/>
                  </a:lnTo>
                  <a:lnTo>
                    <a:pt x="2392" y="1810"/>
                  </a:lnTo>
                  <a:lnTo>
                    <a:pt x="2389" y="1811"/>
                  </a:lnTo>
                  <a:lnTo>
                    <a:pt x="2387" y="1815"/>
                  </a:lnTo>
                  <a:lnTo>
                    <a:pt x="2383" y="1822"/>
                  </a:lnTo>
                  <a:lnTo>
                    <a:pt x="2380" y="1827"/>
                  </a:lnTo>
                  <a:lnTo>
                    <a:pt x="2379" y="1828"/>
                  </a:lnTo>
                  <a:lnTo>
                    <a:pt x="2376" y="1828"/>
                  </a:lnTo>
                  <a:lnTo>
                    <a:pt x="2373" y="1827"/>
                  </a:lnTo>
                  <a:lnTo>
                    <a:pt x="2369" y="1824"/>
                  </a:lnTo>
                  <a:lnTo>
                    <a:pt x="2361" y="1818"/>
                  </a:lnTo>
                  <a:lnTo>
                    <a:pt x="2351" y="1813"/>
                  </a:lnTo>
                  <a:lnTo>
                    <a:pt x="2347" y="1811"/>
                  </a:lnTo>
                  <a:lnTo>
                    <a:pt x="2341" y="1810"/>
                  </a:lnTo>
                  <a:lnTo>
                    <a:pt x="2335" y="1809"/>
                  </a:lnTo>
                  <a:lnTo>
                    <a:pt x="2329" y="1809"/>
                  </a:lnTo>
                  <a:lnTo>
                    <a:pt x="2323" y="1810"/>
                  </a:lnTo>
                  <a:lnTo>
                    <a:pt x="2317" y="1811"/>
                  </a:lnTo>
                  <a:lnTo>
                    <a:pt x="2313" y="1813"/>
                  </a:lnTo>
                  <a:lnTo>
                    <a:pt x="2310" y="1816"/>
                  </a:lnTo>
                  <a:lnTo>
                    <a:pt x="2307" y="1818"/>
                  </a:lnTo>
                  <a:lnTo>
                    <a:pt x="2306" y="1822"/>
                  </a:lnTo>
                  <a:lnTo>
                    <a:pt x="2306" y="1827"/>
                  </a:lnTo>
                  <a:lnTo>
                    <a:pt x="2306" y="1831"/>
                  </a:lnTo>
                  <a:lnTo>
                    <a:pt x="2306" y="1842"/>
                  </a:lnTo>
                  <a:lnTo>
                    <a:pt x="2307" y="1854"/>
                  </a:lnTo>
                  <a:lnTo>
                    <a:pt x="2307" y="1865"/>
                  </a:lnTo>
                  <a:lnTo>
                    <a:pt x="2307" y="1874"/>
                  </a:lnTo>
                  <a:lnTo>
                    <a:pt x="2307" y="1884"/>
                  </a:lnTo>
                  <a:lnTo>
                    <a:pt x="2309" y="1892"/>
                  </a:lnTo>
                  <a:lnTo>
                    <a:pt x="2311" y="1899"/>
                  </a:lnTo>
                  <a:lnTo>
                    <a:pt x="2316" y="1906"/>
                  </a:lnTo>
                  <a:lnTo>
                    <a:pt x="2320" y="1912"/>
                  </a:lnTo>
                  <a:lnTo>
                    <a:pt x="2323" y="1918"/>
                  </a:lnTo>
                  <a:lnTo>
                    <a:pt x="2323" y="1925"/>
                  </a:lnTo>
                  <a:lnTo>
                    <a:pt x="2323" y="1931"/>
                  </a:lnTo>
                  <a:lnTo>
                    <a:pt x="2322" y="1935"/>
                  </a:lnTo>
                  <a:lnTo>
                    <a:pt x="2319" y="1936"/>
                  </a:lnTo>
                  <a:lnTo>
                    <a:pt x="2317" y="1936"/>
                  </a:lnTo>
                  <a:lnTo>
                    <a:pt x="2313" y="1936"/>
                  </a:lnTo>
                  <a:lnTo>
                    <a:pt x="2305" y="1932"/>
                  </a:lnTo>
                  <a:lnTo>
                    <a:pt x="2299" y="1929"/>
                  </a:lnTo>
                  <a:lnTo>
                    <a:pt x="2293" y="1925"/>
                  </a:lnTo>
                  <a:lnTo>
                    <a:pt x="2287" y="1924"/>
                  </a:lnTo>
                  <a:lnTo>
                    <a:pt x="2284" y="1925"/>
                  </a:lnTo>
                  <a:lnTo>
                    <a:pt x="2280" y="1926"/>
                  </a:lnTo>
                  <a:lnTo>
                    <a:pt x="2278" y="1928"/>
                  </a:lnTo>
                  <a:lnTo>
                    <a:pt x="2275" y="1931"/>
                  </a:lnTo>
                  <a:lnTo>
                    <a:pt x="2272" y="1934"/>
                  </a:lnTo>
                  <a:lnTo>
                    <a:pt x="2269" y="1936"/>
                  </a:lnTo>
                  <a:lnTo>
                    <a:pt x="2266" y="1937"/>
                  </a:lnTo>
                  <a:lnTo>
                    <a:pt x="2261" y="1938"/>
                  </a:lnTo>
                  <a:lnTo>
                    <a:pt x="2254" y="1938"/>
                  </a:lnTo>
                  <a:lnTo>
                    <a:pt x="2247" y="1936"/>
                  </a:lnTo>
                  <a:lnTo>
                    <a:pt x="2240" y="1934"/>
                  </a:lnTo>
                  <a:lnTo>
                    <a:pt x="2233" y="1931"/>
                  </a:lnTo>
                  <a:lnTo>
                    <a:pt x="2229" y="1930"/>
                  </a:lnTo>
                  <a:lnTo>
                    <a:pt x="2225" y="1931"/>
                  </a:lnTo>
                  <a:lnTo>
                    <a:pt x="2222" y="1932"/>
                  </a:lnTo>
                  <a:lnTo>
                    <a:pt x="2218" y="1936"/>
                  </a:lnTo>
                  <a:lnTo>
                    <a:pt x="2212" y="1943"/>
                  </a:lnTo>
                  <a:lnTo>
                    <a:pt x="2208" y="1948"/>
                  </a:lnTo>
                  <a:lnTo>
                    <a:pt x="2205" y="1950"/>
                  </a:lnTo>
                  <a:lnTo>
                    <a:pt x="2202" y="1951"/>
                  </a:lnTo>
                  <a:lnTo>
                    <a:pt x="2198" y="1951"/>
                  </a:lnTo>
                  <a:lnTo>
                    <a:pt x="2193" y="1951"/>
                  </a:lnTo>
                  <a:lnTo>
                    <a:pt x="2181" y="1949"/>
                  </a:lnTo>
                  <a:lnTo>
                    <a:pt x="2172" y="1947"/>
                  </a:lnTo>
                  <a:lnTo>
                    <a:pt x="2167" y="1947"/>
                  </a:lnTo>
                  <a:lnTo>
                    <a:pt x="2162" y="1948"/>
                  </a:lnTo>
                  <a:lnTo>
                    <a:pt x="2159" y="1949"/>
                  </a:lnTo>
                  <a:lnTo>
                    <a:pt x="2155" y="1953"/>
                  </a:lnTo>
                  <a:lnTo>
                    <a:pt x="2152" y="1958"/>
                  </a:lnTo>
                  <a:lnTo>
                    <a:pt x="2149" y="1963"/>
                  </a:lnTo>
                  <a:lnTo>
                    <a:pt x="2147" y="1969"/>
                  </a:lnTo>
                  <a:lnTo>
                    <a:pt x="2146" y="1976"/>
                  </a:lnTo>
                  <a:lnTo>
                    <a:pt x="2142" y="1988"/>
                  </a:lnTo>
                  <a:lnTo>
                    <a:pt x="2140" y="2000"/>
                  </a:lnTo>
                  <a:lnTo>
                    <a:pt x="2137" y="2010"/>
                  </a:lnTo>
                  <a:lnTo>
                    <a:pt x="2133" y="2019"/>
                  </a:lnTo>
                  <a:lnTo>
                    <a:pt x="2128" y="2027"/>
                  </a:lnTo>
                  <a:lnTo>
                    <a:pt x="2122" y="2035"/>
                  </a:lnTo>
                  <a:lnTo>
                    <a:pt x="2114" y="2039"/>
                  </a:lnTo>
                  <a:lnTo>
                    <a:pt x="2104" y="2043"/>
                  </a:lnTo>
                  <a:lnTo>
                    <a:pt x="2093" y="2044"/>
                  </a:lnTo>
                  <a:lnTo>
                    <a:pt x="2084" y="2048"/>
                  </a:lnTo>
                  <a:lnTo>
                    <a:pt x="2079" y="2050"/>
                  </a:lnTo>
                  <a:lnTo>
                    <a:pt x="2074" y="2052"/>
                  </a:lnTo>
                  <a:lnTo>
                    <a:pt x="2070" y="2057"/>
                  </a:lnTo>
                  <a:lnTo>
                    <a:pt x="2065" y="2062"/>
                  </a:lnTo>
                  <a:lnTo>
                    <a:pt x="2061" y="2070"/>
                  </a:lnTo>
                  <a:lnTo>
                    <a:pt x="2060" y="2079"/>
                  </a:lnTo>
                  <a:lnTo>
                    <a:pt x="2060" y="2087"/>
                  </a:lnTo>
                  <a:lnTo>
                    <a:pt x="2061" y="2094"/>
                  </a:lnTo>
                  <a:lnTo>
                    <a:pt x="2064" y="2099"/>
                  </a:lnTo>
                  <a:lnTo>
                    <a:pt x="2065" y="2104"/>
                  </a:lnTo>
                  <a:lnTo>
                    <a:pt x="2065" y="2109"/>
                  </a:lnTo>
                  <a:lnTo>
                    <a:pt x="2064" y="2115"/>
                  </a:lnTo>
                  <a:lnTo>
                    <a:pt x="2064" y="2117"/>
                  </a:lnTo>
                  <a:lnTo>
                    <a:pt x="2063" y="2118"/>
                  </a:lnTo>
                  <a:lnTo>
                    <a:pt x="2061" y="2118"/>
                  </a:lnTo>
                  <a:lnTo>
                    <a:pt x="2060" y="2118"/>
                  </a:lnTo>
                  <a:lnTo>
                    <a:pt x="2057" y="2117"/>
                  </a:lnTo>
                  <a:lnTo>
                    <a:pt x="2053" y="2113"/>
                  </a:lnTo>
                  <a:lnTo>
                    <a:pt x="2045" y="2106"/>
                  </a:lnTo>
                  <a:lnTo>
                    <a:pt x="2040" y="2101"/>
                  </a:lnTo>
                  <a:lnTo>
                    <a:pt x="2029" y="2092"/>
                  </a:lnTo>
                  <a:lnTo>
                    <a:pt x="2016" y="2082"/>
                  </a:lnTo>
                  <a:lnTo>
                    <a:pt x="2011" y="2077"/>
                  </a:lnTo>
                  <a:lnTo>
                    <a:pt x="2007" y="2073"/>
                  </a:lnTo>
                  <a:lnTo>
                    <a:pt x="2004" y="2068"/>
                  </a:lnTo>
                  <a:lnTo>
                    <a:pt x="2002" y="2063"/>
                  </a:lnTo>
                  <a:lnTo>
                    <a:pt x="1998" y="2051"/>
                  </a:lnTo>
                  <a:lnTo>
                    <a:pt x="1995" y="2038"/>
                  </a:lnTo>
                  <a:lnTo>
                    <a:pt x="1994" y="2033"/>
                  </a:lnTo>
                  <a:lnTo>
                    <a:pt x="1994" y="2029"/>
                  </a:lnTo>
                  <a:lnTo>
                    <a:pt x="1995" y="2024"/>
                  </a:lnTo>
                  <a:lnTo>
                    <a:pt x="1997" y="2019"/>
                  </a:lnTo>
                  <a:lnTo>
                    <a:pt x="2003" y="2011"/>
                  </a:lnTo>
                  <a:lnTo>
                    <a:pt x="2008" y="2005"/>
                  </a:lnTo>
                  <a:lnTo>
                    <a:pt x="2010" y="2001"/>
                  </a:lnTo>
                  <a:lnTo>
                    <a:pt x="2013" y="1998"/>
                  </a:lnTo>
                  <a:lnTo>
                    <a:pt x="2011" y="1994"/>
                  </a:lnTo>
                  <a:lnTo>
                    <a:pt x="2008" y="1991"/>
                  </a:lnTo>
                  <a:lnTo>
                    <a:pt x="2005" y="1988"/>
                  </a:lnTo>
                  <a:lnTo>
                    <a:pt x="2003" y="1989"/>
                  </a:lnTo>
                  <a:lnTo>
                    <a:pt x="2000" y="1991"/>
                  </a:lnTo>
                  <a:lnTo>
                    <a:pt x="1997" y="1993"/>
                  </a:lnTo>
                  <a:lnTo>
                    <a:pt x="1991" y="2001"/>
                  </a:lnTo>
                  <a:lnTo>
                    <a:pt x="1984" y="2012"/>
                  </a:lnTo>
                  <a:lnTo>
                    <a:pt x="1978" y="2021"/>
                  </a:lnTo>
                  <a:lnTo>
                    <a:pt x="1972" y="2026"/>
                  </a:lnTo>
                  <a:lnTo>
                    <a:pt x="1966" y="2029"/>
                  </a:lnTo>
                  <a:lnTo>
                    <a:pt x="1959" y="2029"/>
                  </a:lnTo>
                  <a:lnTo>
                    <a:pt x="1952" y="2027"/>
                  </a:lnTo>
                  <a:lnTo>
                    <a:pt x="1946" y="2027"/>
                  </a:lnTo>
                  <a:lnTo>
                    <a:pt x="1941" y="2029"/>
                  </a:lnTo>
                  <a:lnTo>
                    <a:pt x="1939" y="2031"/>
                  </a:lnTo>
                  <a:lnTo>
                    <a:pt x="1939" y="2032"/>
                  </a:lnTo>
                  <a:lnTo>
                    <a:pt x="1940" y="2035"/>
                  </a:lnTo>
                  <a:lnTo>
                    <a:pt x="1942" y="2036"/>
                  </a:lnTo>
                  <a:lnTo>
                    <a:pt x="1945" y="2038"/>
                  </a:lnTo>
                  <a:lnTo>
                    <a:pt x="1953" y="2042"/>
                  </a:lnTo>
                  <a:lnTo>
                    <a:pt x="1961" y="2043"/>
                  </a:lnTo>
                  <a:lnTo>
                    <a:pt x="1969" y="2045"/>
                  </a:lnTo>
                  <a:lnTo>
                    <a:pt x="1976" y="2050"/>
                  </a:lnTo>
                  <a:lnTo>
                    <a:pt x="1978" y="2052"/>
                  </a:lnTo>
                  <a:lnTo>
                    <a:pt x="1980" y="2055"/>
                  </a:lnTo>
                  <a:lnTo>
                    <a:pt x="1982" y="2058"/>
                  </a:lnTo>
                  <a:lnTo>
                    <a:pt x="1983" y="2062"/>
                  </a:lnTo>
                  <a:lnTo>
                    <a:pt x="1984" y="2073"/>
                  </a:lnTo>
                  <a:lnTo>
                    <a:pt x="1984" y="2083"/>
                  </a:lnTo>
                  <a:lnTo>
                    <a:pt x="1983" y="2089"/>
                  </a:lnTo>
                  <a:lnTo>
                    <a:pt x="1982" y="2094"/>
                  </a:lnTo>
                  <a:lnTo>
                    <a:pt x="1980" y="2099"/>
                  </a:lnTo>
                  <a:lnTo>
                    <a:pt x="1978" y="2102"/>
                  </a:lnTo>
                  <a:lnTo>
                    <a:pt x="1965" y="2109"/>
                  </a:lnTo>
                  <a:lnTo>
                    <a:pt x="1946" y="2118"/>
                  </a:lnTo>
                  <a:lnTo>
                    <a:pt x="1927" y="2125"/>
                  </a:lnTo>
                  <a:lnTo>
                    <a:pt x="1917" y="2127"/>
                  </a:lnTo>
                  <a:lnTo>
                    <a:pt x="1908" y="2127"/>
                  </a:lnTo>
                  <a:lnTo>
                    <a:pt x="1900" y="2127"/>
                  </a:lnTo>
                  <a:lnTo>
                    <a:pt x="1893" y="2128"/>
                  </a:lnTo>
                  <a:lnTo>
                    <a:pt x="1885" y="2131"/>
                  </a:lnTo>
                  <a:lnTo>
                    <a:pt x="1878" y="2132"/>
                  </a:lnTo>
                  <a:lnTo>
                    <a:pt x="1871" y="2132"/>
                  </a:lnTo>
                  <a:lnTo>
                    <a:pt x="1868" y="2132"/>
                  </a:lnTo>
                  <a:lnTo>
                    <a:pt x="1865" y="2130"/>
                  </a:lnTo>
                  <a:lnTo>
                    <a:pt x="1863" y="2128"/>
                  </a:lnTo>
                  <a:lnTo>
                    <a:pt x="1863" y="2125"/>
                  </a:lnTo>
                  <a:lnTo>
                    <a:pt x="1862" y="2120"/>
                  </a:lnTo>
                  <a:lnTo>
                    <a:pt x="1860" y="2115"/>
                  </a:lnTo>
                  <a:lnTo>
                    <a:pt x="1859" y="2113"/>
                  </a:lnTo>
                  <a:lnTo>
                    <a:pt x="1858" y="2113"/>
                  </a:lnTo>
                  <a:lnTo>
                    <a:pt x="1857" y="2112"/>
                  </a:lnTo>
                  <a:lnTo>
                    <a:pt x="1854" y="2112"/>
                  </a:lnTo>
                  <a:lnTo>
                    <a:pt x="1847" y="2123"/>
                  </a:lnTo>
                  <a:lnTo>
                    <a:pt x="1837" y="2140"/>
                  </a:lnTo>
                  <a:lnTo>
                    <a:pt x="1832" y="2143"/>
                  </a:lnTo>
                  <a:lnTo>
                    <a:pt x="1828" y="2145"/>
                  </a:lnTo>
                  <a:lnTo>
                    <a:pt x="1824" y="2145"/>
                  </a:lnTo>
                  <a:lnTo>
                    <a:pt x="1819" y="2144"/>
                  </a:lnTo>
                  <a:lnTo>
                    <a:pt x="1810" y="2140"/>
                  </a:lnTo>
                  <a:lnTo>
                    <a:pt x="1801" y="2137"/>
                  </a:lnTo>
                  <a:lnTo>
                    <a:pt x="1794" y="2133"/>
                  </a:lnTo>
                  <a:lnTo>
                    <a:pt x="1789" y="2128"/>
                  </a:lnTo>
                  <a:lnTo>
                    <a:pt x="1788" y="2126"/>
                  </a:lnTo>
                  <a:lnTo>
                    <a:pt x="1787" y="2123"/>
                  </a:lnTo>
                  <a:lnTo>
                    <a:pt x="1787" y="2120"/>
                  </a:lnTo>
                  <a:lnTo>
                    <a:pt x="1787" y="2117"/>
                  </a:lnTo>
                  <a:lnTo>
                    <a:pt x="1797" y="2111"/>
                  </a:lnTo>
                  <a:lnTo>
                    <a:pt x="1816" y="2098"/>
                  </a:lnTo>
                  <a:lnTo>
                    <a:pt x="1820" y="2094"/>
                  </a:lnTo>
                  <a:lnTo>
                    <a:pt x="1822" y="2090"/>
                  </a:lnTo>
                  <a:lnTo>
                    <a:pt x="1824" y="2087"/>
                  </a:lnTo>
                  <a:lnTo>
                    <a:pt x="1822" y="2083"/>
                  </a:lnTo>
                  <a:lnTo>
                    <a:pt x="1820" y="2081"/>
                  </a:lnTo>
                  <a:lnTo>
                    <a:pt x="1814" y="2079"/>
                  </a:lnTo>
                  <a:lnTo>
                    <a:pt x="1806" y="2075"/>
                  </a:lnTo>
                  <a:lnTo>
                    <a:pt x="1794" y="2074"/>
                  </a:lnTo>
                  <a:lnTo>
                    <a:pt x="1782" y="2071"/>
                  </a:lnTo>
                  <a:lnTo>
                    <a:pt x="1771" y="2068"/>
                  </a:lnTo>
                  <a:lnTo>
                    <a:pt x="1762" y="2065"/>
                  </a:lnTo>
                  <a:lnTo>
                    <a:pt x="1753" y="2061"/>
                  </a:lnTo>
                  <a:lnTo>
                    <a:pt x="1745" y="2057"/>
                  </a:lnTo>
                  <a:lnTo>
                    <a:pt x="1739" y="2052"/>
                  </a:lnTo>
                  <a:lnTo>
                    <a:pt x="1733" y="2048"/>
                  </a:lnTo>
                  <a:lnTo>
                    <a:pt x="1727" y="2043"/>
                  </a:lnTo>
                  <a:lnTo>
                    <a:pt x="1724" y="2037"/>
                  </a:lnTo>
                  <a:lnTo>
                    <a:pt x="1721" y="2032"/>
                  </a:lnTo>
                  <a:lnTo>
                    <a:pt x="1719" y="2025"/>
                  </a:lnTo>
                  <a:lnTo>
                    <a:pt x="1718" y="2018"/>
                  </a:lnTo>
                  <a:lnTo>
                    <a:pt x="1718" y="2011"/>
                  </a:lnTo>
                  <a:lnTo>
                    <a:pt x="1719" y="2004"/>
                  </a:lnTo>
                  <a:lnTo>
                    <a:pt x="1720" y="1998"/>
                  </a:lnTo>
                  <a:lnTo>
                    <a:pt x="1719" y="1991"/>
                  </a:lnTo>
                  <a:lnTo>
                    <a:pt x="1718" y="1985"/>
                  </a:lnTo>
                  <a:lnTo>
                    <a:pt x="1714" y="1980"/>
                  </a:lnTo>
                  <a:lnTo>
                    <a:pt x="1709" y="1975"/>
                  </a:lnTo>
                  <a:lnTo>
                    <a:pt x="1704" y="1970"/>
                  </a:lnTo>
                  <a:lnTo>
                    <a:pt x="1701" y="1969"/>
                  </a:lnTo>
                  <a:lnTo>
                    <a:pt x="1698" y="1969"/>
                  </a:lnTo>
                  <a:lnTo>
                    <a:pt x="1695" y="1969"/>
                  </a:lnTo>
                  <a:lnTo>
                    <a:pt x="1694" y="1969"/>
                  </a:lnTo>
                  <a:lnTo>
                    <a:pt x="1687" y="1978"/>
                  </a:lnTo>
                  <a:lnTo>
                    <a:pt x="1682" y="1986"/>
                  </a:lnTo>
                  <a:lnTo>
                    <a:pt x="1679" y="1995"/>
                  </a:lnTo>
                  <a:lnTo>
                    <a:pt x="1677" y="2005"/>
                  </a:lnTo>
                  <a:lnTo>
                    <a:pt x="1676" y="2014"/>
                  </a:lnTo>
                  <a:lnTo>
                    <a:pt x="1674" y="2020"/>
                  </a:lnTo>
                  <a:lnTo>
                    <a:pt x="1673" y="2024"/>
                  </a:lnTo>
                  <a:lnTo>
                    <a:pt x="1670" y="2025"/>
                  </a:lnTo>
                  <a:lnTo>
                    <a:pt x="1668" y="2026"/>
                  </a:lnTo>
                  <a:lnTo>
                    <a:pt x="1665" y="2026"/>
                  </a:lnTo>
                  <a:lnTo>
                    <a:pt x="1649" y="2025"/>
                  </a:lnTo>
                  <a:lnTo>
                    <a:pt x="1635" y="2020"/>
                  </a:lnTo>
                  <a:lnTo>
                    <a:pt x="1623" y="2016"/>
                  </a:lnTo>
                  <a:lnTo>
                    <a:pt x="1614" y="2010"/>
                  </a:lnTo>
                  <a:lnTo>
                    <a:pt x="1608" y="2002"/>
                  </a:lnTo>
                  <a:lnTo>
                    <a:pt x="1605" y="1995"/>
                  </a:lnTo>
                  <a:lnTo>
                    <a:pt x="1602" y="1987"/>
                  </a:lnTo>
                  <a:lnTo>
                    <a:pt x="1601" y="1980"/>
                  </a:lnTo>
                  <a:lnTo>
                    <a:pt x="1604" y="1966"/>
                  </a:lnTo>
                  <a:lnTo>
                    <a:pt x="1607" y="1953"/>
                  </a:lnTo>
                  <a:lnTo>
                    <a:pt x="1608" y="1947"/>
                  </a:lnTo>
                  <a:lnTo>
                    <a:pt x="1608" y="1942"/>
                  </a:lnTo>
                  <a:lnTo>
                    <a:pt x="1607" y="1937"/>
                  </a:lnTo>
                  <a:lnTo>
                    <a:pt x="1605" y="1934"/>
                  </a:lnTo>
                  <a:lnTo>
                    <a:pt x="1600" y="1930"/>
                  </a:lnTo>
                  <a:lnTo>
                    <a:pt x="1593" y="1928"/>
                  </a:lnTo>
                  <a:lnTo>
                    <a:pt x="1587" y="1928"/>
                  </a:lnTo>
                  <a:lnTo>
                    <a:pt x="1580" y="1929"/>
                  </a:lnTo>
                  <a:lnTo>
                    <a:pt x="1576" y="1930"/>
                  </a:lnTo>
                  <a:lnTo>
                    <a:pt x="1574" y="1932"/>
                  </a:lnTo>
                  <a:lnTo>
                    <a:pt x="1570" y="1935"/>
                  </a:lnTo>
                  <a:lnTo>
                    <a:pt x="1568" y="1938"/>
                  </a:lnTo>
                  <a:lnTo>
                    <a:pt x="1566" y="1943"/>
                  </a:lnTo>
                  <a:lnTo>
                    <a:pt x="1564" y="1948"/>
                  </a:lnTo>
                  <a:lnTo>
                    <a:pt x="1563" y="1953"/>
                  </a:lnTo>
                  <a:lnTo>
                    <a:pt x="1563" y="1960"/>
                  </a:lnTo>
                  <a:lnTo>
                    <a:pt x="1563" y="1972"/>
                  </a:lnTo>
                  <a:lnTo>
                    <a:pt x="1567" y="1985"/>
                  </a:lnTo>
                  <a:lnTo>
                    <a:pt x="1570" y="1995"/>
                  </a:lnTo>
                  <a:lnTo>
                    <a:pt x="1574" y="2006"/>
                  </a:lnTo>
                  <a:lnTo>
                    <a:pt x="1577" y="2017"/>
                  </a:lnTo>
                  <a:lnTo>
                    <a:pt x="1579" y="2026"/>
                  </a:lnTo>
                  <a:lnTo>
                    <a:pt x="1579" y="2031"/>
                  </a:lnTo>
                  <a:lnTo>
                    <a:pt x="1579" y="2036"/>
                  </a:lnTo>
                  <a:lnTo>
                    <a:pt x="1577" y="2042"/>
                  </a:lnTo>
                  <a:lnTo>
                    <a:pt x="1575" y="2046"/>
                  </a:lnTo>
                  <a:lnTo>
                    <a:pt x="1566" y="2055"/>
                  </a:lnTo>
                  <a:lnTo>
                    <a:pt x="1551" y="2069"/>
                  </a:lnTo>
                  <a:lnTo>
                    <a:pt x="1547" y="2070"/>
                  </a:lnTo>
                  <a:lnTo>
                    <a:pt x="1539" y="2071"/>
                  </a:lnTo>
                  <a:lnTo>
                    <a:pt x="1529" y="2074"/>
                  </a:lnTo>
                  <a:lnTo>
                    <a:pt x="1514" y="2076"/>
                  </a:lnTo>
                  <a:lnTo>
                    <a:pt x="1494" y="2081"/>
                  </a:lnTo>
                  <a:lnTo>
                    <a:pt x="1474" y="2086"/>
                  </a:lnTo>
                  <a:lnTo>
                    <a:pt x="1456" y="2089"/>
                  </a:lnTo>
                  <a:lnTo>
                    <a:pt x="1446" y="2090"/>
                  </a:lnTo>
                  <a:lnTo>
                    <a:pt x="1427" y="2088"/>
                  </a:lnTo>
                  <a:lnTo>
                    <a:pt x="1409" y="2083"/>
                  </a:lnTo>
                  <a:lnTo>
                    <a:pt x="1394" y="2080"/>
                  </a:lnTo>
                  <a:lnTo>
                    <a:pt x="1386" y="2076"/>
                  </a:lnTo>
                  <a:lnTo>
                    <a:pt x="1377" y="2074"/>
                  </a:lnTo>
                  <a:lnTo>
                    <a:pt x="1367" y="2074"/>
                  </a:lnTo>
                  <a:lnTo>
                    <a:pt x="1354" y="2070"/>
                  </a:lnTo>
                  <a:lnTo>
                    <a:pt x="1343" y="2065"/>
                  </a:lnTo>
                  <a:lnTo>
                    <a:pt x="1336" y="2062"/>
                  </a:lnTo>
                  <a:lnTo>
                    <a:pt x="1330" y="2058"/>
                  </a:lnTo>
                  <a:lnTo>
                    <a:pt x="1325" y="2055"/>
                  </a:lnTo>
                  <a:lnTo>
                    <a:pt x="1322" y="2050"/>
                  </a:lnTo>
                  <a:lnTo>
                    <a:pt x="1315" y="2041"/>
                  </a:lnTo>
                  <a:lnTo>
                    <a:pt x="1306" y="2033"/>
                  </a:lnTo>
                  <a:lnTo>
                    <a:pt x="1296" y="2026"/>
                  </a:lnTo>
                  <a:lnTo>
                    <a:pt x="1283" y="2020"/>
                  </a:lnTo>
                  <a:lnTo>
                    <a:pt x="1277" y="2019"/>
                  </a:lnTo>
                  <a:lnTo>
                    <a:pt x="1270" y="2019"/>
                  </a:lnTo>
                  <a:lnTo>
                    <a:pt x="1261" y="2020"/>
                  </a:lnTo>
                  <a:lnTo>
                    <a:pt x="1253" y="2023"/>
                  </a:lnTo>
                  <a:lnTo>
                    <a:pt x="1236" y="2030"/>
                  </a:lnTo>
                  <a:lnTo>
                    <a:pt x="1220" y="2038"/>
                  </a:lnTo>
                  <a:lnTo>
                    <a:pt x="1211" y="2041"/>
                  </a:lnTo>
                  <a:lnTo>
                    <a:pt x="1203" y="2044"/>
                  </a:lnTo>
                  <a:lnTo>
                    <a:pt x="1195" y="2045"/>
                  </a:lnTo>
                  <a:lnTo>
                    <a:pt x="1185" y="2046"/>
                  </a:lnTo>
                  <a:lnTo>
                    <a:pt x="1176" y="2046"/>
                  </a:lnTo>
                  <a:lnTo>
                    <a:pt x="1166" y="2044"/>
                  </a:lnTo>
                  <a:lnTo>
                    <a:pt x="1158" y="2041"/>
                  </a:lnTo>
                  <a:lnTo>
                    <a:pt x="1151" y="2037"/>
                  </a:lnTo>
                  <a:close/>
                </a:path>
              </a:pathLst>
            </a:custGeom>
            <a:grpFill/>
            <a:ln w="9525">
              <a:solidFill>
                <a:schemeClr val="bg1"/>
              </a:solidFill>
              <a:round/>
              <a:headEnd/>
              <a:tailEnd/>
            </a:ln>
          </p:spPr>
          <p:txBody>
            <a:bodyPr/>
            <a:lstStyle/>
            <a:p>
              <a:endParaRPr lang="zh-CN" altLang="en-US"/>
            </a:p>
          </p:txBody>
        </p:sp>
        <p:sp>
          <p:nvSpPr>
            <p:cNvPr id="49" name="云南">
              <a:extLst>
                <a:ext uri="{FF2B5EF4-FFF2-40B4-BE49-F238E27FC236}">
                  <a16:creationId xmlns:a16="http://schemas.microsoft.com/office/drawing/2014/main" xmlns="" id="{FA46FEE4-C620-4917-B6A1-9CC47FCC5B02}"/>
                </a:ext>
              </a:extLst>
            </p:cNvPr>
            <p:cNvSpPr>
              <a:spLocks/>
            </p:cNvSpPr>
            <p:nvPr/>
          </p:nvSpPr>
          <p:spPr bwMode="auto">
            <a:xfrm>
              <a:off x="4435529" y="4800851"/>
              <a:ext cx="904887" cy="952550"/>
            </a:xfrm>
            <a:custGeom>
              <a:avLst/>
              <a:gdLst>
                <a:gd name="T0" fmla="*/ 748 w 3417"/>
                <a:gd name="T1" fmla="*/ 167 h 3582"/>
                <a:gd name="T2" fmla="*/ 679 w 3417"/>
                <a:gd name="T3" fmla="*/ 344 h 3582"/>
                <a:gd name="T4" fmla="*/ 525 w 3417"/>
                <a:gd name="T5" fmla="*/ 338 h 3582"/>
                <a:gd name="T6" fmla="*/ 466 w 3417"/>
                <a:gd name="T7" fmla="*/ 635 h 3582"/>
                <a:gd name="T8" fmla="*/ 621 w 3417"/>
                <a:gd name="T9" fmla="*/ 787 h 3582"/>
                <a:gd name="T10" fmla="*/ 557 w 3417"/>
                <a:gd name="T11" fmla="*/ 1327 h 3582"/>
                <a:gd name="T12" fmla="*/ 437 w 3417"/>
                <a:gd name="T13" fmla="*/ 1491 h 3582"/>
                <a:gd name="T14" fmla="*/ 244 w 3417"/>
                <a:gd name="T15" fmla="*/ 1657 h 3582"/>
                <a:gd name="T16" fmla="*/ 117 w 3417"/>
                <a:gd name="T17" fmla="*/ 1845 h 3582"/>
                <a:gd name="T18" fmla="*/ 75 w 3417"/>
                <a:gd name="T19" fmla="*/ 2079 h 3582"/>
                <a:gd name="T20" fmla="*/ 265 w 3417"/>
                <a:gd name="T21" fmla="*/ 2183 h 3582"/>
                <a:gd name="T22" fmla="*/ 469 w 3417"/>
                <a:gd name="T23" fmla="*/ 2250 h 3582"/>
                <a:gd name="T24" fmla="*/ 503 w 3417"/>
                <a:gd name="T25" fmla="*/ 2540 h 3582"/>
                <a:gd name="T26" fmla="*/ 678 w 3417"/>
                <a:gd name="T27" fmla="*/ 2653 h 3582"/>
                <a:gd name="T28" fmla="*/ 635 w 3417"/>
                <a:gd name="T29" fmla="*/ 2829 h 3582"/>
                <a:gd name="T30" fmla="*/ 705 w 3417"/>
                <a:gd name="T31" fmla="*/ 3092 h 3582"/>
                <a:gd name="T32" fmla="*/ 848 w 3417"/>
                <a:gd name="T33" fmla="*/ 3240 h 3582"/>
                <a:gd name="T34" fmla="*/ 957 w 3417"/>
                <a:gd name="T35" fmla="*/ 3387 h 3582"/>
                <a:gd name="T36" fmla="*/ 1268 w 3417"/>
                <a:gd name="T37" fmla="*/ 3316 h 3582"/>
                <a:gd name="T38" fmla="*/ 1355 w 3417"/>
                <a:gd name="T39" fmla="*/ 3508 h 3582"/>
                <a:gd name="T40" fmla="*/ 1590 w 3417"/>
                <a:gd name="T41" fmla="*/ 3549 h 3582"/>
                <a:gd name="T42" fmla="*/ 1580 w 3417"/>
                <a:gd name="T43" fmla="*/ 3290 h 3582"/>
                <a:gd name="T44" fmla="*/ 1613 w 3417"/>
                <a:gd name="T45" fmla="*/ 3009 h 3582"/>
                <a:gd name="T46" fmla="*/ 1836 w 3417"/>
                <a:gd name="T47" fmla="*/ 2998 h 3582"/>
                <a:gd name="T48" fmla="*/ 2064 w 3417"/>
                <a:gd name="T49" fmla="*/ 3036 h 3582"/>
                <a:gd name="T50" fmla="*/ 2289 w 3417"/>
                <a:gd name="T51" fmla="*/ 2985 h 3582"/>
                <a:gd name="T52" fmla="*/ 2513 w 3417"/>
                <a:gd name="T53" fmla="*/ 3069 h 3582"/>
                <a:gd name="T54" fmla="*/ 2668 w 3417"/>
                <a:gd name="T55" fmla="*/ 2985 h 3582"/>
                <a:gd name="T56" fmla="*/ 2896 w 3417"/>
                <a:gd name="T57" fmla="*/ 2809 h 3582"/>
                <a:gd name="T58" fmla="*/ 3109 w 3417"/>
                <a:gd name="T59" fmla="*/ 2790 h 3582"/>
                <a:gd name="T60" fmla="*/ 3287 w 3417"/>
                <a:gd name="T61" fmla="*/ 2667 h 3582"/>
                <a:gd name="T62" fmla="*/ 3360 w 3417"/>
                <a:gd name="T63" fmla="*/ 2413 h 3582"/>
                <a:gd name="T64" fmla="*/ 3170 w 3417"/>
                <a:gd name="T65" fmla="*/ 2399 h 3582"/>
                <a:gd name="T66" fmla="*/ 3041 w 3417"/>
                <a:gd name="T67" fmla="*/ 2373 h 3582"/>
                <a:gd name="T68" fmla="*/ 2824 w 3417"/>
                <a:gd name="T69" fmla="*/ 2294 h 3582"/>
                <a:gd name="T70" fmla="*/ 2841 w 3417"/>
                <a:gd name="T71" fmla="*/ 1988 h 3582"/>
                <a:gd name="T72" fmla="*/ 2819 w 3417"/>
                <a:gd name="T73" fmla="*/ 1847 h 3582"/>
                <a:gd name="T74" fmla="*/ 2739 w 3417"/>
                <a:gd name="T75" fmla="*/ 1674 h 3582"/>
                <a:gd name="T76" fmla="*/ 2840 w 3417"/>
                <a:gd name="T77" fmla="*/ 1326 h 3582"/>
                <a:gd name="T78" fmla="*/ 2523 w 3417"/>
                <a:gd name="T79" fmla="*/ 1296 h 3582"/>
                <a:gd name="T80" fmla="*/ 2496 w 3417"/>
                <a:gd name="T81" fmla="*/ 1087 h 3582"/>
                <a:gd name="T82" fmla="*/ 2713 w 3417"/>
                <a:gd name="T83" fmla="*/ 1013 h 3582"/>
                <a:gd name="T84" fmla="*/ 2965 w 3417"/>
                <a:gd name="T85" fmla="*/ 1022 h 3582"/>
                <a:gd name="T86" fmla="*/ 3136 w 3417"/>
                <a:gd name="T87" fmla="*/ 817 h 3582"/>
                <a:gd name="T88" fmla="*/ 3072 w 3417"/>
                <a:gd name="T89" fmla="*/ 675 h 3582"/>
                <a:gd name="T90" fmla="*/ 2787 w 3417"/>
                <a:gd name="T91" fmla="*/ 671 h 3582"/>
                <a:gd name="T92" fmla="*/ 2759 w 3417"/>
                <a:gd name="T93" fmla="*/ 542 h 3582"/>
                <a:gd name="T94" fmla="*/ 2639 w 3417"/>
                <a:gd name="T95" fmla="*/ 419 h 3582"/>
                <a:gd name="T96" fmla="*/ 2511 w 3417"/>
                <a:gd name="T97" fmla="*/ 566 h 3582"/>
                <a:gd name="T98" fmla="*/ 2306 w 3417"/>
                <a:gd name="T99" fmla="*/ 913 h 3582"/>
                <a:gd name="T100" fmla="*/ 2213 w 3417"/>
                <a:gd name="T101" fmla="*/ 1152 h 3582"/>
                <a:gd name="T102" fmla="*/ 2184 w 3417"/>
                <a:gd name="T103" fmla="*/ 1383 h 3582"/>
                <a:gd name="T104" fmla="*/ 1934 w 3417"/>
                <a:gd name="T105" fmla="*/ 1416 h 3582"/>
                <a:gd name="T106" fmla="*/ 1685 w 3417"/>
                <a:gd name="T107" fmla="*/ 1404 h 3582"/>
                <a:gd name="T108" fmla="*/ 1619 w 3417"/>
                <a:gd name="T109" fmla="*/ 1254 h 3582"/>
                <a:gd name="T110" fmla="*/ 1619 w 3417"/>
                <a:gd name="T111" fmla="*/ 1116 h 3582"/>
                <a:gd name="T112" fmla="*/ 1502 w 3417"/>
                <a:gd name="T113" fmla="*/ 912 h 3582"/>
                <a:gd name="T114" fmla="*/ 1353 w 3417"/>
                <a:gd name="T115" fmla="*/ 650 h 3582"/>
                <a:gd name="T116" fmla="*/ 1215 w 3417"/>
                <a:gd name="T117" fmla="*/ 634 h 3582"/>
                <a:gd name="T118" fmla="*/ 1205 w 3417"/>
                <a:gd name="T119" fmla="*/ 427 h 3582"/>
                <a:gd name="T120" fmla="*/ 1075 w 3417"/>
                <a:gd name="T121" fmla="*/ 193 h 3582"/>
                <a:gd name="T122" fmla="*/ 929 w 3417"/>
                <a:gd name="T123" fmla="*/ 344 h 3582"/>
                <a:gd name="T124" fmla="*/ 844 w 3417"/>
                <a:gd name="T125" fmla="*/ 233 h 3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417" h="3582">
                  <a:moveTo>
                    <a:pt x="856" y="1"/>
                  </a:moveTo>
                  <a:lnTo>
                    <a:pt x="851" y="1"/>
                  </a:lnTo>
                  <a:lnTo>
                    <a:pt x="844" y="1"/>
                  </a:lnTo>
                  <a:lnTo>
                    <a:pt x="828" y="0"/>
                  </a:lnTo>
                  <a:lnTo>
                    <a:pt x="815" y="0"/>
                  </a:lnTo>
                  <a:lnTo>
                    <a:pt x="810" y="3"/>
                  </a:lnTo>
                  <a:lnTo>
                    <a:pt x="807" y="6"/>
                  </a:lnTo>
                  <a:lnTo>
                    <a:pt x="806" y="11"/>
                  </a:lnTo>
                  <a:lnTo>
                    <a:pt x="805" y="17"/>
                  </a:lnTo>
                  <a:lnTo>
                    <a:pt x="806" y="23"/>
                  </a:lnTo>
                  <a:lnTo>
                    <a:pt x="807" y="29"/>
                  </a:lnTo>
                  <a:lnTo>
                    <a:pt x="811" y="34"/>
                  </a:lnTo>
                  <a:lnTo>
                    <a:pt x="813" y="38"/>
                  </a:lnTo>
                  <a:lnTo>
                    <a:pt x="817" y="42"/>
                  </a:lnTo>
                  <a:lnTo>
                    <a:pt x="819" y="47"/>
                  </a:lnTo>
                  <a:lnTo>
                    <a:pt x="821" y="50"/>
                  </a:lnTo>
                  <a:lnTo>
                    <a:pt x="821" y="54"/>
                  </a:lnTo>
                  <a:lnTo>
                    <a:pt x="821" y="59"/>
                  </a:lnTo>
                  <a:lnTo>
                    <a:pt x="819" y="62"/>
                  </a:lnTo>
                  <a:lnTo>
                    <a:pt x="817" y="66"/>
                  </a:lnTo>
                  <a:lnTo>
                    <a:pt x="813" y="69"/>
                  </a:lnTo>
                  <a:lnTo>
                    <a:pt x="804" y="76"/>
                  </a:lnTo>
                  <a:lnTo>
                    <a:pt x="794" y="86"/>
                  </a:lnTo>
                  <a:lnTo>
                    <a:pt x="791" y="91"/>
                  </a:lnTo>
                  <a:lnTo>
                    <a:pt x="786" y="95"/>
                  </a:lnTo>
                  <a:lnTo>
                    <a:pt x="783" y="101"/>
                  </a:lnTo>
                  <a:lnTo>
                    <a:pt x="780" y="108"/>
                  </a:lnTo>
                  <a:lnTo>
                    <a:pt x="779" y="114"/>
                  </a:lnTo>
                  <a:lnTo>
                    <a:pt x="778" y="119"/>
                  </a:lnTo>
                  <a:lnTo>
                    <a:pt x="779" y="125"/>
                  </a:lnTo>
                  <a:lnTo>
                    <a:pt x="780" y="129"/>
                  </a:lnTo>
                  <a:lnTo>
                    <a:pt x="784" y="137"/>
                  </a:lnTo>
                  <a:lnTo>
                    <a:pt x="787" y="144"/>
                  </a:lnTo>
                  <a:lnTo>
                    <a:pt x="788" y="147"/>
                  </a:lnTo>
                  <a:lnTo>
                    <a:pt x="788" y="150"/>
                  </a:lnTo>
                  <a:lnTo>
                    <a:pt x="788" y="152"/>
                  </a:lnTo>
                  <a:lnTo>
                    <a:pt x="786" y="155"/>
                  </a:lnTo>
                  <a:lnTo>
                    <a:pt x="781" y="158"/>
                  </a:lnTo>
                  <a:lnTo>
                    <a:pt x="772" y="164"/>
                  </a:lnTo>
                  <a:lnTo>
                    <a:pt x="767" y="167"/>
                  </a:lnTo>
                  <a:lnTo>
                    <a:pt x="762" y="169"/>
                  </a:lnTo>
                  <a:lnTo>
                    <a:pt x="758" y="170"/>
                  </a:lnTo>
                  <a:lnTo>
                    <a:pt x="754" y="169"/>
                  </a:lnTo>
                  <a:lnTo>
                    <a:pt x="750" y="169"/>
                  </a:lnTo>
                  <a:lnTo>
                    <a:pt x="748" y="167"/>
                  </a:lnTo>
                  <a:lnTo>
                    <a:pt x="746" y="164"/>
                  </a:lnTo>
                  <a:lnTo>
                    <a:pt x="743" y="160"/>
                  </a:lnTo>
                  <a:lnTo>
                    <a:pt x="742" y="148"/>
                  </a:lnTo>
                  <a:lnTo>
                    <a:pt x="741" y="130"/>
                  </a:lnTo>
                  <a:lnTo>
                    <a:pt x="740" y="112"/>
                  </a:lnTo>
                  <a:lnTo>
                    <a:pt x="740" y="97"/>
                  </a:lnTo>
                  <a:lnTo>
                    <a:pt x="739" y="91"/>
                  </a:lnTo>
                  <a:lnTo>
                    <a:pt x="737" y="87"/>
                  </a:lnTo>
                  <a:lnTo>
                    <a:pt x="735" y="84"/>
                  </a:lnTo>
                  <a:lnTo>
                    <a:pt x="733" y="81"/>
                  </a:lnTo>
                  <a:lnTo>
                    <a:pt x="729" y="80"/>
                  </a:lnTo>
                  <a:lnTo>
                    <a:pt x="725" y="80"/>
                  </a:lnTo>
                  <a:lnTo>
                    <a:pt x="721" y="80"/>
                  </a:lnTo>
                  <a:lnTo>
                    <a:pt x="716" y="81"/>
                  </a:lnTo>
                  <a:lnTo>
                    <a:pt x="703" y="84"/>
                  </a:lnTo>
                  <a:lnTo>
                    <a:pt x="690" y="86"/>
                  </a:lnTo>
                  <a:lnTo>
                    <a:pt x="684" y="87"/>
                  </a:lnTo>
                  <a:lnTo>
                    <a:pt x="680" y="89"/>
                  </a:lnTo>
                  <a:lnTo>
                    <a:pt x="678" y="91"/>
                  </a:lnTo>
                  <a:lnTo>
                    <a:pt x="677" y="93"/>
                  </a:lnTo>
                  <a:lnTo>
                    <a:pt x="678" y="100"/>
                  </a:lnTo>
                  <a:lnTo>
                    <a:pt x="680" y="111"/>
                  </a:lnTo>
                  <a:lnTo>
                    <a:pt x="681" y="123"/>
                  </a:lnTo>
                  <a:lnTo>
                    <a:pt x="681" y="139"/>
                  </a:lnTo>
                  <a:lnTo>
                    <a:pt x="680" y="158"/>
                  </a:lnTo>
                  <a:lnTo>
                    <a:pt x="678" y="175"/>
                  </a:lnTo>
                  <a:lnTo>
                    <a:pt x="679" y="195"/>
                  </a:lnTo>
                  <a:lnTo>
                    <a:pt x="678" y="202"/>
                  </a:lnTo>
                  <a:lnTo>
                    <a:pt x="668" y="205"/>
                  </a:lnTo>
                  <a:lnTo>
                    <a:pt x="658" y="209"/>
                  </a:lnTo>
                  <a:lnTo>
                    <a:pt x="655" y="212"/>
                  </a:lnTo>
                  <a:lnTo>
                    <a:pt x="653" y="215"/>
                  </a:lnTo>
                  <a:lnTo>
                    <a:pt x="651" y="220"/>
                  </a:lnTo>
                  <a:lnTo>
                    <a:pt x="649" y="227"/>
                  </a:lnTo>
                  <a:lnTo>
                    <a:pt x="648" y="243"/>
                  </a:lnTo>
                  <a:lnTo>
                    <a:pt x="648" y="262"/>
                  </a:lnTo>
                  <a:lnTo>
                    <a:pt x="648" y="272"/>
                  </a:lnTo>
                  <a:lnTo>
                    <a:pt x="651" y="283"/>
                  </a:lnTo>
                  <a:lnTo>
                    <a:pt x="653" y="293"/>
                  </a:lnTo>
                  <a:lnTo>
                    <a:pt x="655" y="301"/>
                  </a:lnTo>
                  <a:lnTo>
                    <a:pt x="664" y="315"/>
                  </a:lnTo>
                  <a:lnTo>
                    <a:pt x="671" y="326"/>
                  </a:lnTo>
                  <a:lnTo>
                    <a:pt x="674" y="331"/>
                  </a:lnTo>
                  <a:lnTo>
                    <a:pt x="677" y="337"/>
                  </a:lnTo>
                  <a:lnTo>
                    <a:pt x="679" y="344"/>
                  </a:lnTo>
                  <a:lnTo>
                    <a:pt x="681" y="350"/>
                  </a:lnTo>
                  <a:lnTo>
                    <a:pt x="681" y="357"/>
                  </a:lnTo>
                  <a:lnTo>
                    <a:pt x="681" y="363"/>
                  </a:lnTo>
                  <a:lnTo>
                    <a:pt x="679" y="368"/>
                  </a:lnTo>
                  <a:lnTo>
                    <a:pt x="676" y="372"/>
                  </a:lnTo>
                  <a:lnTo>
                    <a:pt x="673" y="376"/>
                  </a:lnTo>
                  <a:lnTo>
                    <a:pt x="671" y="381"/>
                  </a:lnTo>
                  <a:lnTo>
                    <a:pt x="670" y="384"/>
                  </a:lnTo>
                  <a:lnTo>
                    <a:pt x="668" y="390"/>
                  </a:lnTo>
                  <a:lnTo>
                    <a:pt x="667" y="395"/>
                  </a:lnTo>
                  <a:lnTo>
                    <a:pt x="666" y="401"/>
                  </a:lnTo>
                  <a:lnTo>
                    <a:pt x="665" y="407"/>
                  </a:lnTo>
                  <a:lnTo>
                    <a:pt x="661" y="413"/>
                  </a:lnTo>
                  <a:lnTo>
                    <a:pt x="658" y="419"/>
                  </a:lnTo>
                  <a:lnTo>
                    <a:pt x="652" y="423"/>
                  </a:lnTo>
                  <a:lnTo>
                    <a:pt x="647" y="427"/>
                  </a:lnTo>
                  <a:lnTo>
                    <a:pt x="641" y="429"/>
                  </a:lnTo>
                  <a:lnTo>
                    <a:pt x="635" y="429"/>
                  </a:lnTo>
                  <a:lnTo>
                    <a:pt x="629" y="429"/>
                  </a:lnTo>
                  <a:lnTo>
                    <a:pt x="624" y="428"/>
                  </a:lnTo>
                  <a:lnTo>
                    <a:pt x="620" y="426"/>
                  </a:lnTo>
                  <a:lnTo>
                    <a:pt x="616" y="423"/>
                  </a:lnTo>
                  <a:lnTo>
                    <a:pt x="611" y="423"/>
                  </a:lnTo>
                  <a:lnTo>
                    <a:pt x="607" y="423"/>
                  </a:lnTo>
                  <a:lnTo>
                    <a:pt x="602" y="426"/>
                  </a:lnTo>
                  <a:lnTo>
                    <a:pt x="592" y="432"/>
                  </a:lnTo>
                  <a:lnTo>
                    <a:pt x="584" y="439"/>
                  </a:lnTo>
                  <a:lnTo>
                    <a:pt x="580" y="442"/>
                  </a:lnTo>
                  <a:lnTo>
                    <a:pt x="576" y="445"/>
                  </a:lnTo>
                  <a:lnTo>
                    <a:pt x="571" y="447"/>
                  </a:lnTo>
                  <a:lnTo>
                    <a:pt x="567" y="448"/>
                  </a:lnTo>
                  <a:lnTo>
                    <a:pt x="563" y="450"/>
                  </a:lnTo>
                  <a:lnTo>
                    <a:pt x="558" y="448"/>
                  </a:lnTo>
                  <a:lnTo>
                    <a:pt x="554" y="447"/>
                  </a:lnTo>
                  <a:lnTo>
                    <a:pt x="552" y="446"/>
                  </a:lnTo>
                  <a:lnTo>
                    <a:pt x="547" y="439"/>
                  </a:lnTo>
                  <a:lnTo>
                    <a:pt x="545" y="431"/>
                  </a:lnTo>
                  <a:lnTo>
                    <a:pt x="544" y="421"/>
                  </a:lnTo>
                  <a:lnTo>
                    <a:pt x="542" y="409"/>
                  </a:lnTo>
                  <a:lnTo>
                    <a:pt x="544" y="397"/>
                  </a:lnTo>
                  <a:lnTo>
                    <a:pt x="544" y="389"/>
                  </a:lnTo>
                  <a:lnTo>
                    <a:pt x="542" y="381"/>
                  </a:lnTo>
                  <a:lnTo>
                    <a:pt x="540" y="374"/>
                  </a:lnTo>
                  <a:lnTo>
                    <a:pt x="532" y="357"/>
                  </a:lnTo>
                  <a:lnTo>
                    <a:pt x="525" y="338"/>
                  </a:lnTo>
                  <a:lnTo>
                    <a:pt x="523" y="332"/>
                  </a:lnTo>
                  <a:lnTo>
                    <a:pt x="521" y="328"/>
                  </a:lnTo>
                  <a:lnTo>
                    <a:pt x="517" y="325"/>
                  </a:lnTo>
                  <a:lnTo>
                    <a:pt x="515" y="322"/>
                  </a:lnTo>
                  <a:lnTo>
                    <a:pt x="511" y="321"/>
                  </a:lnTo>
                  <a:lnTo>
                    <a:pt x="508" y="322"/>
                  </a:lnTo>
                  <a:lnTo>
                    <a:pt x="504" y="324"/>
                  </a:lnTo>
                  <a:lnTo>
                    <a:pt x="500" y="327"/>
                  </a:lnTo>
                  <a:lnTo>
                    <a:pt x="496" y="332"/>
                  </a:lnTo>
                  <a:lnTo>
                    <a:pt x="494" y="338"/>
                  </a:lnTo>
                  <a:lnTo>
                    <a:pt x="492" y="344"/>
                  </a:lnTo>
                  <a:lnTo>
                    <a:pt x="492" y="351"/>
                  </a:lnTo>
                  <a:lnTo>
                    <a:pt x="495" y="365"/>
                  </a:lnTo>
                  <a:lnTo>
                    <a:pt x="498" y="378"/>
                  </a:lnTo>
                  <a:lnTo>
                    <a:pt x="501" y="383"/>
                  </a:lnTo>
                  <a:lnTo>
                    <a:pt x="500" y="388"/>
                  </a:lnTo>
                  <a:lnTo>
                    <a:pt x="497" y="391"/>
                  </a:lnTo>
                  <a:lnTo>
                    <a:pt x="495" y="394"/>
                  </a:lnTo>
                  <a:lnTo>
                    <a:pt x="485" y="398"/>
                  </a:lnTo>
                  <a:lnTo>
                    <a:pt x="475" y="402"/>
                  </a:lnTo>
                  <a:lnTo>
                    <a:pt x="462" y="406"/>
                  </a:lnTo>
                  <a:lnTo>
                    <a:pt x="453" y="408"/>
                  </a:lnTo>
                  <a:lnTo>
                    <a:pt x="450" y="409"/>
                  </a:lnTo>
                  <a:lnTo>
                    <a:pt x="447" y="410"/>
                  </a:lnTo>
                  <a:lnTo>
                    <a:pt x="446" y="412"/>
                  </a:lnTo>
                  <a:lnTo>
                    <a:pt x="446" y="414"/>
                  </a:lnTo>
                  <a:lnTo>
                    <a:pt x="446" y="420"/>
                  </a:lnTo>
                  <a:lnTo>
                    <a:pt x="447" y="427"/>
                  </a:lnTo>
                  <a:lnTo>
                    <a:pt x="447" y="435"/>
                  </a:lnTo>
                  <a:lnTo>
                    <a:pt x="445" y="445"/>
                  </a:lnTo>
                  <a:lnTo>
                    <a:pt x="441" y="460"/>
                  </a:lnTo>
                  <a:lnTo>
                    <a:pt x="437" y="477"/>
                  </a:lnTo>
                  <a:lnTo>
                    <a:pt x="435" y="484"/>
                  </a:lnTo>
                  <a:lnTo>
                    <a:pt x="435" y="491"/>
                  </a:lnTo>
                  <a:lnTo>
                    <a:pt x="437" y="497"/>
                  </a:lnTo>
                  <a:lnTo>
                    <a:pt x="439" y="503"/>
                  </a:lnTo>
                  <a:lnTo>
                    <a:pt x="441" y="508"/>
                  </a:lnTo>
                  <a:lnTo>
                    <a:pt x="444" y="513"/>
                  </a:lnTo>
                  <a:lnTo>
                    <a:pt x="446" y="519"/>
                  </a:lnTo>
                  <a:lnTo>
                    <a:pt x="447" y="524"/>
                  </a:lnTo>
                  <a:lnTo>
                    <a:pt x="450" y="539"/>
                  </a:lnTo>
                  <a:lnTo>
                    <a:pt x="451" y="554"/>
                  </a:lnTo>
                  <a:lnTo>
                    <a:pt x="454" y="576"/>
                  </a:lnTo>
                  <a:lnTo>
                    <a:pt x="459" y="604"/>
                  </a:lnTo>
                  <a:lnTo>
                    <a:pt x="466" y="635"/>
                  </a:lnTo>
                  <a:lnTo>
                    <a:pt x="472" y="662"/>
                  </a:lnTo>
                  <a:lnTo>
                    <a:pt x="478" y="684"/>
                  </a:lnTo>
                  <a:lnTo>
                    <a:pt x="483" y="699"/>
                  </a:lnTo>
                  <a:lnTo>
                    <a:pt x="487" y="705"/>
                  </a:lnTo>
                  <a:lnTo>
                    <a:pt x="490" y="709"/>
                  </a:lnTo>
                  <a:lnTo>
                    <a:pt x="496" y="710"/>
                  </a:lnTo>
                  <a:lnTo>
                    <a:pt x="502" y="711"/>
                  </a:lnTo>
                  <a:lnTo>
                    <a:pt x="509" y="710"/>
                  </a:lnTo>
                  <a:lnTo>
                    <a:pt x="515" y="708"/>
                  </a:lnTo>
                  <a:lnTo>
                    <a:pt x="520" y="704"/>
                  </a:lnTo>
                  <a:lnTo>
                    <a:pt x="523" y="699"/>
                  </a:lnTo>
                  <a:lnTo>
                    <a:pt x="527" y="693"/>
                  </a:lnTo>
                  <a:lnTo>
                    <a:pt x="529" y="686"/>
                  </a:lnTo>
                  <a:lnTo>
                    <a:pt x="532" y="679"/>
                  </a:lnTo>
                  <a:lnTo>
                    <a:pt x="532" y="671"/>
                  </a:lnTo>
                  <a:lnTo>
                    <a:pt x="533" y="666"/>
                  </a:lnTo>
                  <a:lnTo>
                    <a:pt x="534" y="662"/>
                  </a:lnTo>
                  <a:lnTo>
                    <a:pt x="538" y="659"/>
                  </a:lnTo>
                  <a:lnTo>
                    <a:pt x="540" y="658"/>
                  </a:lnTo>
                  <a:lnTo>
                    <a:pt x="545" y="658"/>
                  </a:lnTo>
                  <a:lnTo>
                    <a:pt x="548" y="659"/>
                  </a:lnTo>
                  <a:lnTo>
                    <a:pt x="553" y="662"/>
                  </a:lnTo>
                  <a:lnTo>
                    <a:pt x="558" y="667"/>
                  </a:lnTo>
                  <a:lnTo>
                    <a:pt x="567" y="667"/>
                  </a:lnTo>
                  <a:lnTo>
                    <a:pt x="580" y="669"/>
                  </a:lnTo>
                  <a:lnTo>
                    <a:pt x="585" y="677"/>
                  </a:lnTo>
                  <a:lnTo>
                    <a:pt x="590" y="685"/>
                  </a:lnTo>
                  <a:lnTo>
                    <a:pt x="592" y="688"/>
                  </a:lnTo>
                  <a:lnTo>
                    <a:pt x="595" y="691"/>
                  </a:lnTo>
                  <a:lnTo>
                    <a:pt x="598" y="693"/>
                  </a:lnTo>
                  <a:lnTo>
                    <a:pt x="602" y="692"/>
                  </a:lnTo>
                  <a:lnTo>
                    <a:pt x="610" y="688"/>
                  </a:lnTo>
                  <a:lnTo>
                    <a:pt x="617" y="686"/>
                  </a:lnTo>
                  <a:lnTo>
                    <a:pt x="621" y="686"/>
                  </a:lnTo>
                  <a:lnTo>
                    <a:pt x="622" y="687"/>
                  </a:lnTo>
                  <a:lnTo>
                    <a:pt x="623" y="690"/>
                  </a:lnTo>
                  <a:lnTo>
                    <a:pt x="623" y="693"/>
                  </a:lnTo>
                  <a:lnTo>
                    <a:pt x="621" y="702"/>
                  </a:lnTo>
                  <a:lnTo>
                    <a:pt x="616" y="711"/>
                  </a:lnTo>
                  <a:lnTo>
                    <a:pt x="613" y="722"/>
                  </a:lnTo>
                  <a:lnTo>
                    <a:pt x="611" y="734"/>
                  </a:lnTo>
                  <a:lnTo>
                    <a:pt x="611" y="747"/>
                  </a:lnTo>
                  <a:lnTo>
                    <a:pt x="615" y="760"/>
                  </a:lnTo>
                  <a:lnTo>
                    <a:pt x="618" y="773"/>
                  </a:lnTo>
                  <a:lnTo>
                    <a:pt x="621" y="787"/>
                  </a:lnTo>
                  <a:lnTo>
                    <a:pt x="622" y="799"/>
                  </a:lnTo>
                  <a:lnTo>
                    <a:pt x="623" y="809"/>
                  </a:lnTo>
                  <a:lnTo>
                    <a:pt x="623" y="818"/>
                  </a:lnTo>
                  <a:lnTo>
                    <a:pt x="622" y="825"/>
                  </a:lnTo>
                  <a:lnTo>
                    <a:pt x="617" y="839"/>
                  </a:lnTo>
                  <a:lnTo>
                    <a:pt x="609" y="855"/>
                  </a:lnTo>
                  <a:lnTo>
                    <a:pt x="605" y="863"/>
                  </a:lnTo>
                  <a:lnTo>
                    <a:pt x="603" y="872"/>
                  </a:lnTo>
                  <a:lnTo>
                    <a:pt x="602" y="880"/>
                  </a:lnTo>
                  <a:lnTo>
                    <a:pt x="602" y="889"/>
                  </a:lnTo>
                  <a:lnTo>
                    <a:pt x="603" y="898"/>
                  </a:lnTo>
                  <a:lnTo>
                    <a:pt x="607" y="906"/>
                  </a:lnTo>
                  <a:lnTo>
                    <a:pt x="611" y="913"/>
                  </a:lnTo>
                  <a:lnTo>
                    <a:pt x="617" y="921"/>
                  </a:lnTo>
                  <a:lnTo>
                    <a:pt x="621" y="925"/>
                  </a:lnTo>
                  <a:lnTo>
                    <a:pt x="622" y="929"/>
                  </a:lnTo>
                  <a:lnTo>
                    <a:pt x="624" y="932"/>
                  </a:lnTo>
                  <a:lnTo>
                    <a:pt x="624" y="935"/>
                  </a:lnTo>
                  <a:lnTo>
                    <a:pt x="624" y="940"/>
                  </a:lnTo>
                  <a:lnTo>
                    <a:pt x="622" y="946"/>
                  </a:lnTo>
                  <a:lnTo>
                    <a:pt x="614" y="958"/>
                  </a:lnTo>
                  <a:lnTo>
                    <a:pt x="608" y="971"/>
                  </a:lnTo>
                  <a:lnTo>
                    <a:pt x="605" y="982"/>
                  </a:lnTo>
                  <a:lnTo>
                    <a:pt x="605" y="998"/>
                  </a:lnTo>
                  <a:lnTo>
                    <a:pt x="605" y="1015"/>
                  </a:lnTo>
                  <a:lnTo>
                    <a:pt x="605" y="1034"/>
                  </a:lnTo>
                  <a:lnTo>
                    <a:pt x="605" y="1075"/>
                  </a:lnTo>
                  <a:lnTo>
                    <a:pt x="603" y="1108"/>
                  </a:lnTo>
                  <a:lnTo>
                    <a:pt x="599" y="1135"/>
                  </a:lnTo>
                  <a:lnTo>
                    <a:pt x="596" y="1164"/>
                  </a:lnTo>
                  <a:lnTo>
                    <a:pt x="594" y="1178"/>
                  </a:lnTo>
                  <a:lnTo>
                    <a:pt x="590" y="1192"/>
                  </a:lnTo>
                  <a:lnTo>
                    <a:pt x="585" y="1207"/>
                  </a:lnTo>
                  <a:lnTo>
                    <a:pt x="579" y="1221"/>
                  </a:lnTo>
                  <a:lnTo>
                    <a:pt x="572" y="1234"/>
                  </a:lnTo>
                  <a:lnTo>
                    <a:pt x="564" y="1246"/>
                  </a:lnTo>
                  <a:lnTo>
                    <a:pt x="557" y="1255"/>
                  </a:lnTo>
                  <a:lnTo>
                    <a:pt x="553" y="1265"/>
                  </a:lnTo>
                  <a:lnTo>
                    <a:pt x="560" y="1279"/>
                  </a:lnTo>
                  <a:lnTo>
                    <a:pt x="569" y="1297"/>
                  </a:lnTo>
                  <a:lnTo>
                    <a:pt x="569" y="1308"/>
                  </a:lnTo>
                  <a:lnTo>
                    <a:pt x="567" y="1315"/>
                  </a:lnTo>
                  <a:lnTo>
                    <a:pt x="564" y="1321"/>
                  </a:lnTo>
                  <a:lnTo>
                    <a:pt x="560" y="1326"/>
                  </a:lnTo>
                  <a:lnTo>
                    <a:pt x="557" y="1327"/>
                  </a:lnTo>
                  <a:lnTo>
                    <a:pt x="553" y="1328"/>
                  </a:lnTo>
                  <a:lnTo>
                    <a:pt x="550" y="1327"/>
                  </a:lnTo>
                  <a:lnTo>
                    <a:pt x="547" y="1324"/>
                  </a:lnTo>
                  <a:lnTo>
                    <a:pt x="542" y="1317"/>
                  </a:lnTo>
                  <a:lnTo>
                    <a:pt x="534" y="1309"/>
                  </a:lnTo>
                  <a:lnTo>
                    <a:pt x="529" y="1305"/>
                  </a:lnTo>
                  <a:lnTo>
                    <a:pt x="525" y="1303"/>
                  </a:lnTo>
                  <a:lnTo>
                    <a:pt x="519" y="1302"/>
                  </a:lnTo>
                  <a:lnTo>
                    <a:pt x="513" y="1302"/>
                  </a:lnTo>
                  <a:lnTo>
                    <a:pt x="510" y="1303"/>
                  </a:lnTo>
                  <a:lnTo>
                    <a:pt x="509" y="1305"/>
                  </a:lnTo>
                  <a:lnTo>
                    <a:pt x="507" y="1308"/>
                  </a:lnTo>
                  <a:lnTo>
                    <a:pt x="506" y="1310"/>
                  </a:lnTo>
                  <a:lnTo>
                    <a:pt x="506" y="1316"/>
                  </a:lnTo>
                  <a:lnTo>
                    <a:pt x="506" y="1323"/>
                  </a:lnTo>
                  <a:lnTo>
                    <a:pt x="509" y="1341"/>
                  </a:lnTo>
                  <a:lnTo>
                    <a:pt x="513" y="1362"/>
                  </a:lnTo>
                  <a:lnTo>
                    <a:pt x="516" y="1373"/>
                  </a:lnTo>
                  <a:lnTo>
                    <a:pt x="521" y="1384"/>
                  </a:lnTo>
                  <a:lnTo>
                    <a:pt x="526" y="1393"/>
                  </a:lnTo>
                  <a:lnTo>
                    <a:pt x="533" y="1403"/>
                  </a:lnTo>
                  <a:lnTo>
                    <a:pt x="538" y="1412"/>
                  </a:lnTo>
                  <a:lnTo>
                    <a:pt x="542" y="1421"/>
                  </a:lnTo>
                  <a:lnTo>
                    <a:pt x="544" y="1425"/>
                  </a:lnTo>
                  <a:lnTo>
                    <a:pt x="544" y="1429"/>
                  </a:lnTo>
                  <a:lnTo>
                    <a:pt x="544" y="1434"/>
                  </a:lnTo>
                  <a:lnTo>
                    <a:pt x="544" y="1437"/>
                  </a:lnTo>
                  <a:lnTo>
                    <a:pt x="541" y="1443"/>
                  </a:lnTo>
                  <a:lnTo>
                    <a:pt x="538" y="1449"/>
                  </a:lnTo>
                  <a:lnTo>
                    <a:pt x="534" y="1453"/>
                  </a:lnTo>
                  <a:lnTo>
                    <a:pt x="529" y="1455"/>
                  </a:lnTo>
                  <a:lnTo>
                    <a:pt x="525" y="1455"/>
                  </a:lnTo>
                  <a:lnTo>
                    <a:pt x="517" y="1454"/>
                  </a:lnTo>
                  <a:lnTo>
                    <a:pt x="509" y="1450"/>
                  </a:lnTo>
                  <a:lnTo>
                    <a:pt x="498" y="1446"/>
                  </a:lnTo>
                  <a:lnTo>
                    <a:pt x="492" y="1443"/>
                  </a:lnTo>
                  <a:lnTo>
                    <a:pt x="487" y="1442"/>
                  </a:lnTo>
                  <a:lnTo>
                    <a:pt x="483" y="1442"/>
                  </a:lnTo>
                  <a:lnTo>
                    <a:pt x="478" y="1442"/>
                  </a:lnTo>
                  <a:lnTo>
                    <a:pt x="475" y="1443"/>
                  </a:lnTo>
                  <a:lnTo>
                    <a:pt x="471" y="1446"/>
                  </a:lnTo>
                  <a:lnTo>
                    <a:pt x="467" y="1448"/>
                  </a:lnTo>
                  <a:lnTo>
                    <a:pt x="464" y="1452"/>
                  </a:lnTo>
                  <a:lnTo>
                    <a:pt x="451" y="1468"/>
                  </a:lnTo>
                  <a:lnTo>
                    <a:pt x="437" y="1491"/>
                  </a:lnTo>
                  <a:lnTo>
                    <a:pt x="422" y="1513"/>
                  </a:lnTo>
                  <a:lnTo>
                    <a:pt x="409" y="1535"/>
                  </a:lnTo>
                  <a:lnTo>
                    <a:pt x="404" y="1544"/>
                  </a:lnTo>
                  <a:lnTo>
                    <a:pt x="400" y="1550"/>
                  </a:lnTo>
                  <a:lnTo>
                    <a:pt x="397" y="1553"/>
                  </a:lnTo>
                  <a:lnTo>
                    <a:pt x="395" y="1555"/>
                  </a:lnTo>
                  <a:lnTo>
                    <a:pt x="393" y="1555"/>
                  </a:lnTo>
                  <a:lnTo>
                    <a:pt x="391" y="1555"/>
                  </a:lnTo>
                  <a:lnTo>
                    <a:pt x="384" y="1553"/>
                  </a:lnTo>
                  <a:lnTo>
                    <a:pt x="374" y="1547"/>
                  </a:lnTo>
                  <a:lnTo>
                    <a:pt x="368" y="1542"/>
                  </a:lnTo>
                  <a:lnTo>
                    <a:pt x="362" y="1537"/>
                  </a:lnTo>
                  <a:lnTo>
                    <a:pt x="356" y="1532"/>
                  </a:lnTo>
                  <a:lnTo>
                    <a:pt x="351" y="1526"/>
                  </a:lnTo>
                  <a:lnTo>
                    <a:pt x="345" y="1510"/>
                  </a:lnTo>
                  <a:lnTo>
                    <a:pt x="339" y="1498"/>
                  </a:lnTo>
                  <a:lnTo>
                    <a:pt x="336" y="1497"/>
                  </a:lnTo>
                  <a:lnTo>
                    <a:pt x="332" y="1497"/>
                  </a:lnTo>
                  <a:lnTo>
                    <a:pt x="330" y="1498"/>
                  </a:lnTo>
                  <a:lnTo>
                    <a:pt x="327" y="1499"/>
                  </a:lnTo>
                  <a:lnTo>
                    <a:pt x="325" y="1506"/>
                  </a:lnTo>
                  <a:lnTo>
                    <a:pt x="322" y="1516"/>
                  </a:lnTo>
                  <a:lnTo>
                    <a:pt x="319" y="1526"/>
                  </a:lnTo>
                  <a:lnTo>
                    <a:pt x="317" y="1537"/>
                  </a:lnTo>
                  <a:lnTo>
                    <a:pt x="315" y="1542"/>
                  </a:lnTo>
                  <a:lnTo>
                    <a:pt x="313" y="1547"/>
                  </a:lnTo>
                  <a:lnTo>
                    <a:pt x="311" y="1550"/>
                  </a:lnTo>
                  <a:lnTo>
                    <a:pt x="307" y="1554"/>
                  </a:lnTo>
                  <a:lnTo>
                    <a:pt x="303" y="1559"/>
                  </a:lnTo>
                  <a:lnTo>
                    <a:pt x="301" y="1563"/>
                  </a:lnTo>
                  <a:lnTo>
                    <a:pt x="301" y="1568"/>
                  </a:lnTo>
                  <a:lnTo>
                    <a:pt x="303" y="1573"/>
                  </a:lnTo>
                  <a:lnTo>
                    <a:pt x="305" y="1576"/>
                  </a:lnTo>
                  <a:lnTo>
                    <a:pt x="307" y="1581"/>
                  </a:lnTo>
                  <a:lnTo>
                    <a:pt x="308" y="1585"/>
                  </a:lnTo>
                  <a:lnTo>
                    <a:pt x="308" y="1588"/>
                  </a:lnTo>
                  <a:lnTo>
                    <a:pt x="305" y="1597"/>
                  </a:lnTo>
                  <a:lnTo>
                    <a:pt x="300" y="1603"/>
                  </a:lnTo>
                  <a:lnTo>
                    <a:pt x="294" y="1607"/>
                  </a:lnTo>
                  <a:lnTo>
                    <a:pt x="287" y="1614"/>
                  </a:lnTo>
                  <a:lnTo>
                    <a:pt x="278" y="1627"/>
                  </a:lnTo>
                  <a:lnTo>
                    <a:pt x="269" y="1639"/>
                  </a:lnTo>
                  <a:lnTo>
                    <a:pt x="262" y="1644"/>
                  </a:lnTo>
                  <a:lnTo>
                    <a:pt x="252" y="1650"/>
                  </a:lnTo>
                  <a:lnTo>
                    <a:pt x="244" y="1657"/>
                  </a:lnTo>
                  <a:lnTo>
                    <a:pt x="238" y="1664"/>
                  </a:lnTo>
                  <a:lnTo>
                    <a:pt x="235" y="1670"/>
                  </a:lnTo>
                  <a:lnTo>
                    <a:pt x="231" y="1675"/>
                  </a:lnTo>
                  <a:lnTo>
                    <a:pt x="226" y="1679"/>
                  </a:lnTo>
                  <a:lnTo>
                    <a:pt x="223" y="1681"/>
                  </a:lnTo>
                  <a:lnTo>
                    <a:pt x="218" y="1681"/>
                  </a:lnTo>
                  <a:lnTo>
                    <a:pt x="213" y="1680"/>
                  </a:lnTo>
                  <a:lnTo>
                    <a:pt x="207" y="1675"/>
                  </a:lnTo>
                  <a:lnTo>
                    <a:pt x="200" y="1670"/>
                  </a:lnTo>
                  <a:lnTo>
                    <a:pt x="195" y="1667"/>
                  </a:lnTo>
                  <a:lnTo>
                    <a:pt x="192" y="1666"/>
                  </a:lnTo>
                  <a:lnTo>
                    <a:pt x="188" y="1666"/>
                  </a:lnTo>
                  <a:lnTo>
                    <a:pt x="186" y="1666"/>
                  </a:lnTo>
                  <a:lnTo>
                    <a:pt x="180" y="1669"/>
                  </a:lnTo>
                  <a:lnTo>
                    <a:pt x="174" y="1676"/>
                  </a:lnTo>
                  <a:lnTo>
                    <a:pt x="163" y="1693"/>
                  </a:lnTo>
                  <a:lnTo>
                    <a:pt x="150" y="1711"/>
                  </a:lnTo>
                  <a:lnTo>
                    <a:pt x="144" y="1717"/>
                  </a:lnTo>
                  <a:lnTo>
                    <a:pt x="137" y="1723"/>
                  </a:lnTo>
                  <a:lnTo>
                    <a:pt x="131" y="1727"/>
                  </a:lnTo>
                  <a:lnTo>
                    <a:pt x="128" y="1729"/>
                  </a:lnTo>
                  <a:lnTo>
                    <a:pt x="125" y="1729"/>
                  </a:lnTo>
                  <a:lnTo>
                    <a:pt x="125" y="1730"/>
                  </a:lnTo>
                  <a:lnTo>
                    <a:pt x="125" y="1731"/>
                  </a:lnTo>
                  <a:lnTo>
                    <a:pt x="125" y="1733"/>
                  </a:lnTo>
                  <a:lnTo>
                    <a:pt x="128" y="1738"/>
                  </a:lnTo>
                  <a:lnTo>
                    <a:pt x="129" y="1745"/>
                  </a:lnTo>
                  <a:lnTo>
                    <a:pt x="129" y="1753"/>
                  </a:lnTo>
                  <a:lnTo>
                    <a:pt x="126" y="1762"/>
                  </a:lnTo>
                  <a:lnTo>
                    <a:pt x="123" y="1770"/>
                  </a:lnTo>
                  <a:lnTo>
                    <a:pt x="120" y="1777"/>
                  </a:lnTo>
                  <a:lnTo>
                    <a:pt x="118" y="1786"/>
                  </a:lnTo>
                  <a:lnTo>
                    <a:pt x="117" y="1794"/>
                  </a:lnTo>
                  <a:lnTo>
                    <a:pt x="118" y="1800"/>
                  </a:lnTo>
                  <a:lnTo>
                    <a:pt x="119" y="1806"/>
                  </a:lnTo>
                  <a:lnTo>
                    <a:pt x="125" y="1815"/>
                  </a:lnTo>
                  <a:lnTo>
                    <a:pt x="130" y="1822"/>
                  </a:lnTo>
                  <a:lnTo>
                    <a:pt x="132" y="1826"/>
                  </a:lnTo>
                  <a:lnTo>
                    <a:pt x="133" y="1830"/>
                  </a:lnTo>
                  <a:lnTo>
                    <a:pt x="133" y="1833"/>
                  </a:lnTo>
                  <a:lnTo>
                    <a:pt x="133" y="1837"/>
                  </a:lnTo>
                  <a:lnTo>
                    <a:pt x="131" y="1841"/>
                  </a:lnTo>
                  <a:lnTo>
                    <a:pt x="126" y="1844"/>
                  </a:lnTo>
                  <a:lnTo>
                    <a:pt x="123" y="1845"/>
                  </a:lnTo>
                  <a:lnTo>
                    <a:pt x="117" y="1845"/>
                  </a:lnTo>
                  <a:lnTo>
                    <a:pt x="105" y="1844"/>
                  </a:lnTo>
                  <a:lnTo>
                    <a:pt x="93" y="1845"/>
                  </a:lnTo>
                  <a:lnTo>
                    <a:pt x="85" y="1850"/>
                  </a:lnTo>
                  <a:lnTo>
                    <a:pt x="75" y="1858"/>
                  </a:lnTo>
                  <a:lnTo>
                    <a:pt x="66" y="1864"/>
                  </a:lnTo>
                  <a:lnTo>
                    <a:pt x="56" y="1870"/>
                  </a:lnTo>
                  <a:lnTo>
                    <a:pt x="51" y="1874"/>
                  </a:lnTo>
                  <a:lnTo>
                    <a:pt x="48" y="1878"/>
                  </a:lnTo>
                  <a:lnTo>
                    <a:pt x="45" y="1883"/>
                  </a:lnTo>
                  <a:lnTo>
                    <a:pt x="44" y="1888"/>
                  </a:lnTo>
                  <a:lnTo>
                    <a:pt x="42" y="1901"/>
                  </a:lnTo>
                  <a:lnTo>
                    <a:pt x="40" y="1916"/>
                  </a:lnTo>
                  <a:lnTo>
                    <a:pt x="36" y="1933"/>
                  </a:lnTo>
                  <a:lnTo>
                    <a:pt x="32" y="1950"/>
                  </a:lnTo>
                  <a:lnTo>
                    <a:pt x="26" y="1967"/>
                  </a:lnTo>
                  <a:lnTo>
                    <a:pt x="22" y="1984"/>
                  </a:lnTo>
                  <a:lnTo>
                    <a:pt x="19" y="1994"/>
                  </a:lnTo>
                  <a:lnTo>
                    <a:pt x="18" y="2001"/>
                  </a:lnTo>
                  <a:lnTo>
                    <a:pt x="19" y="2005"/>
                  </a:lnTo>
                  <a:lnTo>
                    <a:pt x="22" y="2008"/>
                  </a:lnTo>
                  <a:lnTo>
                    <a:pt x="25" y="2010"/>
                  </a:lnTo>
                  <a:lnTo>
                    <a:pt x="30" y="2010"/>
                  </a:lnTo>
                  <a:lnTo>
                    <a:pt x="38" y="2010"/>
                  </a:lnTo>
                  <a:lnTo>
                    <a:pt x="48" y="2009"/>
                  </a:lnTo>
                  <a:lnTo>
                    <a:pt x="53" y="2010"/>
                  </a:lnTo>
                  <a:lnTo>
                    <a:pt x="57" y="2011"/>
                  </a:lnTo>
                  <a:lnTo>
                    <a:pt x="62" y="2013"/>
                  </a:lnTo>
                  <a:lnTo>
                    <a:pt x="66" y="2015"/>
                  </a:lnTo>
                  <a:lnTo>
                    <a:pt x="72" y="2022"/>
                  </a:lnTo>
                  <a:lnTo>
                    <a:pt x="76" y="2029"/>
                  </a:lnTo>
                  <a:lnTo>
                    <a:pt x="79" y="2038"/>
                  </a:lnTo>
                  <a:lnTo>
                    <a:pt x="79" y="2045"/>
                  </a:lnTo>
                  <a:lnTo>
                    <a:pt x="78" y="2048"/>
                  </a:lnTo>
                  <a:lnTo>
                    <a:pt x="76" y="2051"/>
                  </a:lnTo>
                  <a:lnTo>
                    <a:pt x="74" y="2053"/>
                  </a:lnTo>
                  <a:lnTo>
                    <a:pt x="70" y="2055"/>
                  </a:lnTo>
                  <a:lnTo>
                    <a:pt x="65" y="2058"/>
                  </a:lnTo>
                  <a:lnTo>
                    <a:pt x="61" y="2061"/>
                  </a:lnTo>
                  <a:lnTo>
                    <a:pt x="59" y="2065"/>
                  </a:lnTo>
                  <a:lnTo>
                    <a:pt x="59" y="2068"/>
                  </a:lnTo>
                  <a:lnTo>
                    <a:pt x="60" y="2072"/>
                  </a:lnTo>
                  <a:lnTo>
                    <a:pt x="62" y="2074"/>
                  </a:lnTo>
                  <a:lnTo>
                    <a:pt x="66" y="2077"/>
                  </a:lnTo>
                  <a:lnTo>
                    <a:pt x="70" y="2078"/>
                  </a:lnTo>
                  <a:lnTo>
                    <a:pt x="75" y="2079"/>
                  </a:lnTo>
                  <a:lnTo>
                    <a:pt x="79" y="2080"/>
                  </a:lnTo>
                  <a:lnTo>
                    <a:pt x="82" y="2083"/>
                  </a:lnTo>
                  <a:lnTo>
                    <a:pt x="86" y="2087"/>
                  </a:lnTo>
                  <a:lnTo>
                    <a:pt x="88" y="2092"/>
                  </a:lnTo>
                  <a:lnTo>
                    <a:pt x="89" y="2098"/>
                  </a:lnTo>
                  <a:lnTo>
                    <a:pt x="89" y="2106"/>
                  </a:lnTo>
                  <a:lnTo>
                    <a:pt x="88" y="2116"/>
                  </a:lnTo>
                  <a:lnTo>
                    <a:pt x="86" y="2126"/>
                  </a:lnTo>
                  <a:lnTo>
                    <a:pt x="82" y="2134"/>
                  </a:lnTo>
                  <a:lnTo>
                    <a:pt x="78" y="2142"/>
                  </a:lnTo>
                  <a:lnTo>
                    <a:pt x="73" y="2148"/>
                  </a:lnTo>
                  <a:lnTo>
                    <a:pt x="59" y="2161"/>
                  </a:lnTo>
                  <a:lnTo>
                    <a:pt x="40" y="2177"/>
                  </a:lnTo>
                  <a:lnTo>
                    <a:pt x="31" y="2186"/>
                  </a:lnTo>
                  <a:lnTo>
                    <a:pt x="23" y="2194"/>
                  </a:lnTo>
                  <a:lnTo>
                    <a:pt x="12" y="2204"/>
                  </a:lnTo>
                  <a:lnTo>
                    <a:pt x="4" y="2212"/>
                  </a:lnTo>
                  <a:lnTo>
                    <a:pt x="0" y="2219"/>
                  </a:lnTo>
                  <a:lnTo>
                    <a:pt x="0" y="2225"/>
                  </a:lnTo>
                  <a:lnTo>
                    <a:pt x="3" y="2230"/>
                  </a:lnTo>
                  <a:lnTo>
                    <a:pt x="7" y="2236"/>
                  </a:lnTo>
                  <a:lnTo>
                    <a:pt x="13" y="2241"/>
                  </a:lnTo>
                  <a:lnTo>
                    <a:pt x="19" y="2247"/>
                  </a:lnTo>
                  <a:lnTo>
                    <a:pt x="22" y="2250"/>
                  </a:lnTo>
                  <a:lnTo>
                    <a:pt x="24" y="2251"/>
                  </a:lnTo>
                  <a:lnTo>
                    <a:pt x="32" y="2249"/>
                  </a:lnTo>
                  <a:lnTo>
                    <a:pt x="42" y="2246"/>
                  </a:lnTo>
                  <a:lnTo>
                    <a:pt x="56" y="2241"/>
                  </a:lnTo>
                  <a:lnTo>
                    <a:pt x="74" y="2231"/>
                  </a:lnTo>
                  <a:lnTo>
                    <a:pt x="85" y="2224"/>
                  </a:lnTo>
                  <a:lnTo>
                    <a:pt x="95" y="2217"/>
                  </a:lnTo>
                  <a:lnTo>
                    <a:pt x="104" y="2211"/>
                  </a:lnTo>
                  <a:lnTo>
                    <a:pt x="113" y="2206"/>
                  </a:lnTo>
                  <a:lnTo>
                    <a:pt x="128" y="2208"/>
                  </a:lnTo>
                  <a:lnTo>
                    <a:pt x="139" y="2206"/>
                  </a:lnTo>
                  <a:lnTo>
                    <a:pt x="147" y="2202"/>
                  </a:lnTo>
                  <a:lnTo>
                    <a:pt x="160" y="2193"/>
                  </a:lnTo>
                  <a:lnTo>
                    <a:pt x="171" y="2185"/>
                  </a:lnTo>
                  <a:lnTo>
                    <a:pt x="180" y="2179"/>
                  </a:lnTo>
                  <a:lnTo>
                    <a:pt x="185" y="2180"/>
                  </a:lnTo>
                  <a:lnTo>
                    <a:pt x="193" y="2183"/>
                  </a:lnTo>
                  <a:lnTo>
                    <a:pt x="205" y="2184"/>
                  </a:lnTo>
                  <a:lnTo>
                    <a:pt x="220" y="2184"/>
                  </a:lnTo>
                  <a:lnTo>
                    <a:pt x="243" y="2183"/>
                  </a:lnTo>
                  <a:lnTo>
                    <a:pt x="265" y="2183"/>
                  </a:lnTo>
                  <a:lnTo>
                    <a:pt x="276" y="2183"/>
                  </a:lnTo>
                  <a:lnTo>
                    <a:pt x="284" y="2184"/>
                  </a:lnTo>
                  <a:lnTo>
                    <a:pt x="292" y="2186"/>
                  </a:lnTo>
                  <a:lnTo>
                    <a:pt x="296" y="2187"/>
                  </a:lnTo>
                  <a:lnTo>
                    <a:pt x="307" y="2192"/>
                  </a:lnTo>
                  <a:lnTo>
                    <a:pt x="317" y="2193"/>
                  </a:lnTo>
                  <a:lnTo>
                    <a:pt x="325" y="2194"/>
                  </a:lnTo>
                  <a:lnTo>
                    <a:pt x="333" y="2193"/>
                  </a:lnTo>
                  <a:lnTo>
                    <a:pt x="351" y="2190"/>
                  </a:lnTo>
                  <a:lnTo>
                    <a:pt x="369" y="2187"/>
                  </a:lnTo>
                  <a:lnTo>
                    <a:pt x="376" y="2187"/>
                  </a:lnTo>
                  <a:lnTo>
                    <a:pt x="382" y="2188"/>
                  </a:lnTo>
                  <a:lnTo>
                    <a:pt x="388" y="2191"/>
                  </a:lnTo>
                  <a:lnTo>
                    <a:pt x="393" y="2193"/>
                  </a:lnTo>
                  <a:lnTo>
                    <a:pt x="399" y="2197"/>
                  </a:lnTo>
                  <a:lnTo>
                    <a:pt x="404" y="2202"/>
                  </a:lnTo>
                  <a:lnTo>
                    <a:pt x="412" y="2206"/>
                  </a:lnTo>
                  <a:lnTo>
                    <a:pt x="419" y="2208"/>
                  </a:lnTo>
                  <a:lnTo>
                    <a:pt x="426" y="2208"/>
                  </a:lnTo>
                  <a:lnTo>
                    <a:pt x="434" y="2206"/>
                  </a:lnTo>
                  <a:lnTo>
                    <a:pt x="443" y="2205"/>
                  </a:lnTo>
                  <a:lnTo>
                    <a:pt x="448" y="2203"/>
                  </a:lnTo>
                  <a:lnTo>
                    <a:pt x="454" y="2199"/>
                  </a:lnTo>
                  <a:lnTo>
                    <a:pt x="460" y="2198"/>
                  </a:lnTo>
                  <a:lnTo>
                    <a:pt x="466" y="2197"/>
                  </a:lnTo>
                  <a:lnTo>
                    <a:pt x="473" y="2198"/>
                  </a:lnTo>
                  <a:lnTo>
                    <a:pt x="481" y="2199"/>
                  </a:lnTo>
                  <a:lnTo>
                    <a:pt x="489" y="2199"/>
                  </a:lnTo>
                  <a:lnTo>
                    <a:pt x="497" y="2198"/>
                  </a:lnTo>
                  <a:lnTo>
                    <a:pt x="503" y="2197"/>
                  </a:lnTo>
                  <a:lnTo>
                    <a:pt x="511" y="2193"/>
                  </a:lnTo>
                  <a:lnTo>
                    <a:pt x="519" y="2192"/>
                  </a:lnTo>
                  <a:lnTo>
                    <a:pt x="520" y="2193"/>
                  </a:lnTo>
                  <a:lnTo>
                    <a:pt x="522" y="2196"/>
                  </a:lnTo>
                  <a:lnTo>
                    <a:pt x="523" y="2198"/>
                  </a:lnTo>
                  <a:lnTo>
                    <a:pt x="526" y="2203"/>
                  </a:lnTo>
                  <a:lnTo>
                    <a:pt x="527" y="2208"/>
                  </a:lnTo>
                  <a:lnTo>
                    <a:pt x="527" y="2213"/>
                  </a:lnTo>
                  <a:lnTo>
                    <a:pt x="526" y="2218"/>
                  </a:lnTo>
                  <a:lnTo>
                    <a:pt x="522" y="2224"/>
                  </a:lnTo>
                  <a:lnTo>
                    <a:pt x="516" y="2229"/>
                  </a:lnTo>
                  <a:lnTo>
                    <a:pt x="509" y="2234"/>
                  </a:lnTo>
                  <a:lnTo>
                    <a:pt x="500" y="2238"/>
                  </a:lnTo>
                  <a:lnTo>
                    <a:pt x="490" y="2243"/>
                  </a:lnTo>
                  <a:lnTo>
                    <a:pt x="469" y="2250"/>
                  </a:lnTo>
                  <a:lnTo>
                    <a:pt x="451" y="2256"/>
                  </a:lnTo>
                  <a:lnTo>
                    <a:pt x="446" y="2257"/>
                  </a:lnTo>
                  <a:lnTo>
                    <a:pt x="444" y="2260"/>
                  </a:lnTo>
                  <a:lnTo>
                    <a:pt x="440" y="2263"/>
                  </a:lnTo>
                  <a:lnTo>
                    <a:pt x="439" y="2267"/>
                  </a:lnTo>
                  <a:lnTo>
                    <a:pt x="435" y="2276"/>
                  </a:lnTo>
                  <a:lnTo>
                    <a:pt x="434" y="2288"/>
                  </a:lnTo>
                  <a:lnTo>
                    <a:pt x="434" y="2312"/>
                  </a:lnTo>
                  <a:lnTo>
                    <a:pt x="432" y="2330"/>
                  </a:lnTo>
                  <a:lnTo>
                    <a:pt x="431" y="2332"/>
                  </a:lnTo>
                  <a:lnTo>
                    <a:pt x="432" y="2335"/>
                  </a:lnTo>
                  <a:lnTo>
                    <a:pt x="433" y="2337"/>
                  </a:lnTo>
                  <a:lnTo>
                    <a:pt x="435" y="2338"/>
                  </a:lnTo>
                  <a:lnTo>
                    <a:pt x="441" y="2339"/>
                  </a:lnTo>
                  <a:lnTo>
                    <a:pt x="448" y="2341"/>
                  </a:lnTo>
                  <a:lnTo>
                    <a:pt x="457" y="2342"/>
                  </a:lnTo>
                  <a:lnTo>
                    <a:pt x="465" y="2343"/>
                  </a:lnTo>
                  <a:lnTo>
                    <a:pt x="469" y="2343"/>
                  </a:lnTo>
                  <a:lnTo>
                    <a:pt x="472" y="2345"/>
                  </a:lnTo>
                  <a:lnTo>
                    <a:pt x="475" y="2347"/>
                  </a:lnTo>
                  <a:lnTo>
                    <a:pt x="477" y="2349"/>
                  </a:lnTo>
                  <a:lnTo>
                    <a:pt x="479" y="2356"/>
                  </a:lnTo>
                  <a:lnTo>
                    <a:pt x="482" y="2366"/>
                  </a:lnTo>
                  <a:lnTo>
                    <a:pt x="482" y="2377"/>
                  </a:lnTo>
                  <a:lnTo>
                    <a:pt x="483" y="2391"/>
                  </a:lnTo>
                  <a:lnTo>
                    <a:pt x="487" y="2405"/>
                  </a:lnTo>
                  <a:lnTo>
                    <a:pt x="491" y="2418"/>
                  </a:lnTo>
                  <a:lnTo>
                    <a:pt x="492" y="2424"/>
                  </a:lnTo>
                  <a:lnTo>
                    <a:pt x="492" y="2429"/>
                  </a:lnTo>
                  <a:lnTo>
                    <a:pt x="491" y="2433"/>
                  </a:lnTo>
                  <a:lnTo>
                    <a:pt x="488" y="2438"/>
                  </a:lnTo>
                  <a:lnTo>
                    <a:pt x="481" y="2444"/>
                  </a:lnTo>
                  <a:lnTo>
                    <a:pt x="475" y="2451"/>
                  </a:lnTo>
                  <a:lnTo>
                    <a:pt x="472" y="2455"/>
                  </a:lnTo>
                  <a:lnTo>
                    <a:pt x="471" y="2458"/>
                  </a:lnTo>
                  <a:lnTo>
                    <a:pt x="471" y="2462"/>
                  </a:lnTo>
                  <a:lnTo>
                    <a:pt x="472" y="2465"/>
                  </a:lnTo>
                  <a:lnTo>
                    <a:pt x="482" y="2470"/>
                  </a:lnTo>
                  <a:lnTo>
                    <a:pt x="491" y="2473"/>
                  </a:lnTo>
                  <a:lnTo>
                    <a:pt x="495" y="2476"/>
                  </a:lnTo>
                  <a:lnTo>
                    <a:pt x="497" y="2483"/>
                  </a:lnTo>
                  <a:lnTo>
                    <a:pt x="498" y="2492"/>
                  </a:lnTo>
                  <a:lnTo>
                    <a:pt x="501" y="2501"/>
                  </a:lnTo>
                  <a:lnTo>
                    <a:pt x="502" y="2521"/>
                  </a:lnTo>
                  <a:lnTo>
                    <a:pt x="503" y="2540"/>
                  </a:lnTo>
                  <a:lnTo>
                    <a:pt x="510" y="2545"/>
                  </a:lnTo>
                  <a:lnTo>
                    <a:pt x="520" y="2550"/>
                  </a:lnTo>
                  <a:lnTo>
                    <a:pt x="521" y="2553"/>
                  </a:lnTo>
                  <a:lnTo>
                    <a:pt x="520" y="2557"/>
                  </a:lnTo>
                  <a:lnTo>
                    <a:pt x="517" y="2559"/>
                  </a:lnTo>
                  <a:lnTo>
                    <a:pt x="514" y="2563"/>
                  </a:lnTo>
                  <a:lnTo>
                    <a:pt x="507" y="2569"/>
                  </a:lnTo>
                  <a:lnTo>
                    <a:pt x="498" y="2577"/>
                  </a:lnTo>
                  <a:lnTo>
                    <a:pt x="494" y="2583"/>
                  </a:lnTo>
                  <a:lnTo>
                    <a:pt x="492" y="2589"/>
                  </a:lnTo>
                  <a:lnTo>
                    <a:pt x="492" y="2595"/>
                  </a:lnTo>
                  <a:lnTo>
                    <a:pt x="494" y="2600"/>
                  </a:lnTo>
                  <a:lnTo>
                    <a:pt x="496" y="2605"/>
                  </a:lnTo>
                  <a:lnTo>
                    <a:pt x="501" y="2608"/>
                  </a:lnTo>
                  <a:lnTo>
                    <a:pt x="507" y="2610"/>
                  </a:lnTo>
                  <a:lnTo>
                    <a:pt x="513" y="2610"/>
                  </a:lnTo>
                  <a:lnTo>
                    <a:pt x="527" y="2610"/>
                  </a:lnTo>
                  <a:lnTo>
                    <a:pt x="538" y="2613"/>
                  </a:lnTo>
                  <a:lnTo>
                    <a:pt x="542" y="2614"/>
                  </a:lnTo>
                  <a:lnTo>
                    <a:pt x="546" y="2618"/>
                  </a:lnTo>
                  <a:lnTo>
                    <a:pt x="548" y="2621"/>
                  </a:lnTo>
                  <a:lnTo>
                    <a:pt x="550" y="2627"/>
                  </a:lnTo>
                  <a:lnTo>
                    <a:pt x="551" y="2633"/>
                  </a:lnTo>
                  <a:lnTo>
                    <a:pt x="552" y="2638"/>
                  </a:lnTo>
                  <a:lnTo>
                    <a:pt x="555" y="2641"/>
                  </a:lnTo>
                  <a:lnTo>
                    <a:pt x="559" y="2644"/>
                  </a:lnTo>
                  <a:lnTo>
                    <a:pt x="564" y="2645"/>
                  </a:lnTo>
                  <a:lnTo>
                    <a:pt x="570" y="2646"/>
                  </a:lnTo>
                  <a:lnTo>
                    <a:pt x="577" y="2646"/>
                  </a:lnTo>
                  <a:lnTo>
                    <a:pt x="584" y="2646"/>
                  </a:lnTo>
                  <a:lnTo>
                    <a:pt x="591" y="2645"/>
                  </a:lnTo>
                  <a:lnTo>
                    <a:pt x="597" y="2646"/>
                  </a:lnTo>
                  <a:lnTo>
                    <a:pt x="602" y="2646"/>
                  </a:lnTo>
                  <a:lnTo>
                    <a:pt x="605" y="2647"/>
                  </a:lnTo>
                  <a:lnTo>
                    <a:pt x="614" y="2651"/>
                  </a:lnTo>
                  <a:lnTo>
                    <a:pt x="624" y="2654"/>
                  </a:lnTo>
                  <a:lnTo>
                    <a:pt x="629" y="2656"/>
                  </a:lnTo>
                  <a:lnTo>
                    <a:pt x="635" y="2657"/>
                  </a:lnTo>
                  <a:lnTo>
                    <a:pt x="641" y="2658"/>
                  </a:lnTo>
                  <a:lnTo>
                    <a:pt x="646" y="2657"/>
                  </a:lnTo>
                  <a:lnTo>
                    <a:pt x="657" y="2652"/>
                  </a:lnTo>
                  <a:lnTo>
                    <a:pt x="666" y="2650"/>
                  </a:lnTo>
                  <a:lnTo>
                    <a:pt x="670" y="2650"/>
                  </a:lnTo>
                  <a:lnTo>
                    <a:pt x="674" y="2651"/>
                  </a:lnTo>
                  <a:lnTo>
                    <a:pt x="678" y="2653"/>
                  </a:lnTo>
                  <a:lnTo>
                    <a:pt x="683" y="2656"/>
                  </a:lnTo>
                  <a:lnTo>
                    <a:pt x="690" y="2659"/>
                  </a:lnTo>
                  <a:lnTo>
                    <a:pt x="700" y="2662"/>
                  </a:lnTo>
                  <a:lnTo>
                    <a:pt x="712" y="2664"/>
                  </a:lnTo>
                  <a:lnTo>
                    <a:pt x="723" y="2667"/>
                  </a:lnTo>
                  <a:lnTo>
                    <a:pt x="727" y="2670"/>
                  </a:lnTo>
                  <a:lnTo>
                    <a:pt x="729" y="2673"/>
                  </a:lnTo>
                  <a:lnTo>
                    <a:pt x="730" y="2676"/>
                  </a:lnTo>
                  <a:lnTo>
                    <a:pt x="731" y="2679"/>
                  </a:lnTo>
                  <a:lnTo>
                    <a:pt x="733" y="2688"/>
                  </a:lnTo>
                  <a:lnTo>
                    <a:pt x="734" y="2696"/>
                  </a:lnTo>
                  <a:lnTo>
                    <a:pt x="733" y="2714"/>
                  </a:lnTo>
                  <a:lnTo>
                    <a:pt x="733" y="2728"/>
                  </a:lnTo>
                  <a:lnTo>
                    <a:pt x="735" y="2741"/>
                  </a:lnTo>
                  <a:lnTo>
                    <a:pt x="735" y="2751"/>
                  </a:lnTo>
                  <a:lnTo>
                    <a:pt x="734" y="2753"/>
                  </a:lnTo>
                  <a:lnTo>
                    <a:pt x="734" y="2755"/>
                  </a:lnTo>
                  <a:lnTo>
                    <a:pt x="731" y="2757"/>
                  </a:lnTo>
                  <a:lnTo>
                    <a:pt x="730" y="2757"/>
                  </a:lnTo>
                  <a:lnTo>
                    <a:pt x="728" y="2757"/>
                  </a:lnTo>
                  <a:lnTo>
                    <a:pt x="725" y="2755"/>
                  </a:lnTo>
                  <a:lnTo>
                    <a:pt x="723" y="2754"/>
                  </a:lnTo>
                  <a:lnTo>
                    <a:pt x="721" y="2752"/>
                  </a:lnTo>
                  <a:lnTo>
                    <a:pt x="715" y="2744"/>
                  </a:lnTo>
                  <a:lnTo>
                    <a:pt x="709" y="2739"/>
                  </a:lnTo>
                  <a:lnTo>
                    <a:pt x="705" y="2738"/>
                  </a:lnTo>
                  <a:lnTo>
                    <a:pt x="703" y="2739"/>
                  </a:lnTo>
                  <a:lnTo>
                    <a:pt x="700" y="2740"/>
                  </a:lnTo>
                  <a:lnTo>
                    <a:pt x="699" y="2744"/>
                  </a:lnTo>
                  <a:lnTo>
                    <a:pt x="697" y="2751"/>
                  </a:lnTo>
                  <a:lnTo>
                    <a:pt x="695" y="2761"/>
                  </a:lnTo>
                  <a:lnTo>
                    <a:pt x="692" y="2766"/>
                  </a:lnTo>
                  <a:lnTo>
                    <a:pt x="690" y="2771"/>
                  </a:lnTo>
                  <a:lnTo>
                    <a:pt x="686" y="2776"/>
                  </a:lnTo>
                  <a:lnTo>
                    <a:pt x="681" y="2779"/>
                  </a:lnTo>
                  <a:lnTo>
                    <a:pt x="666" y="2788"/>
                  </a:lnTo>
                  <a:lnTo>
                    <a:pt x="648" y="2797"/>
                  </a:lnTo>
                  <a:lnTo>
                    <a:pt x="646" y="2799"/>
                  </a:lnTo>
                  <a:lnTo>
                    <a:pt x="642" y="2803"/>
                  </a:lnTo>
                  <a:lnTo>
                    <a:pt x="641" y="2805"/>
                  </a:lnTo>
                  <a:lnTo>
                    <a:pt x="640" y="2809"/>
                  </a:lnTo>
                  <a:lnTo>
                    <a:pt x="637" y="2814"/>
                  </a:lnTo>
                  <a:lnTo>
                    <a:pt x="635" y="2818"/>
                  </a:lnTo>
                  <a:lnTo>
                    <a:pt x="635" y="2824"/>
                  </a:lnTo>
                  <a:lnTo>
                    <a:pt x="635" y="2829"/>
                  </a:lnTo>
                  <a:lnTo>
                    <a:pt x="639" y="2840"/>
                  </a:lnTo>
                  <a:lnTo>
                    <a:pt x="643" y="2849"/>
                  </a:lnTo>
                  <a:lnTo>
                    <a:pt x="648" y="2860"/>
                  </a:lnTo>
                  <a:lnTo>
                    <a:pt x="652" y="2871"/>
                  </a:lnTo>
                  <a:lnTo>
                    <a:pt x="652" y="2880"/>
                  </a:lnTo>
                  <a:lnTo>
                    <a:pt x="652" y="2890"/>
                  </a:lnTo>
                  <a:lnTo>
                    <a:pt x="652" y="2899"/>
                  </a:lnTo>
                  <a:lnTo>
                    <a:pt x="649" y="2908"/>
                  </a:lnTo>
                  <a:lnTo>
                    <a:pt x="649" y="2912"/>
                  </a:lnTo>
                  <a:lnTo>
                    <a:pt x="647" y="2917"/>
                  </a:lnTo>
                  <a:lnTo>
                    <a:pt x="646" y="2919"/>
                  </a:lnTo>
                  <a:lnTo>
                    <a:pt x="643" y="2923"/>
                  </a:lnTo>
                  <a:lnTo>
                    <a:pt x="637" y="2928"/>
                  </a:lnTo>
                  <a:lnTo>
                    <a:pt x="629" y="2931"/>
                  </a:lnTo>
                  <a:lnTo>
                    <a:pt x="622" y="2935"/>
                  </a:lnTo>
                  <a:lnTo>
                    <a:pt x="616" y="2940"/>
                  </a:lnTo>
                  <a:lnTo>
                    <a:pt x="611" y="2944"/>
                  </a:lnTo>
                  <a:lnTo>
                    <a:pt x="607" y="2950"/>
                  </a:lnTo>
                  <a:lnTo>
                    <a:pt x="602" y="2965"/>
                  </a:lnTo>
                  <a:lnTo>
                    <a:pt x="598" y="2978"/>
                  </a:lnTo>
                  <a:lnTo>
                    <a:pt x="597" y="2985"/>
                  </a:lnTo>
                  <a:lnTo>
                    <a:pt x="594" y="2993"/>
                  </a:lnTo>
                  <a:lnTo>
                    <a:pt x="589" y="3001"/>
                  </a:lnTo>
                  <a:lnTo>
                    <a:pt x="584" y="3010"/>
                  </a:lnTo>
                  <a:lnTo>
                    <a:pt x="574" y="3021"/>
                  </a:lnTo>
                  <a:lnTo>
                    <a:pt x="563" y="3030"/>
                  </a:lnTo>
                  <a:lnTo>
                    <a:pt x="555" y="3040"/>
                  </a:lnTo>
                  <a:lnTo>
                    <a:pt x="548" y="3050"/>
                  </a:lnTo>
                  <a:lnTo>
                    <a:pt x="545" y="3055"/>
                  </a:lnTo>
                  <a:lnTo>
                    <a:pt x="544" y="3060"/>
                  </a:lnTo>
                  <a:lnTo>
                    <a:pt x="542" y="3062"/>
                  </a:lnTo>
                  <a:lnTo>
                    <a:pt x="544" y="3064"/>
                  </a:lnTo>
                  <a:lnTo>
                    <a:pt x="554" y="3070"/>
                  </a:lnTo>
                  <a:lnTo>
                    <a:pt x="567" y="3076"/>
                  </a:lnTo>
                  <a:lnTo>
                    <a:pt x="582" y="3082"/>
                  </a:lnTo>
                  <a:lnTo>
                    <a:pt x="601" y="3087"/>
                  </a:lnTo>
                  <a:lnTo>
                    <a:pt x="611" y="3088"/>
                  </a:lnTo>
                  <a:lnTo>
                    <a:pt x="622" y="3089"/>
                  </a:lnTo>
                  <a:lnTo>
                    <a:pt x="635" y="3089"/>
                  </a:lnTo>
                  <a:lnTo>
                    <a:pt x="648" y="3088"/>
                  </a:lnTo>
                  <a:lnTo>
                    <a:pt x="660" y="3087"/>
                  </a:lnTo>
                  <a:lnTo>
                    <a:pt x="671" y="3086"/>
                  </a:lnTo>
                  <a:lnTo>
                    <a:pt x="681" y="3087"/>
                  </a:lnTo>
                  <a:lnTo>
                    <a:pt x="691" y="3088"/>
                  </a:lnTo>
                  <a:lnTo>
                    <a:pt x="705" y="3092"/>
                  </a:lnTo>
                  <a:lnTo>
                    <a:pt x="717" y="3097"/>
                  </a:lnTo>
                  <a:lnTo>
                    <a:pt x="728" y="3101"/>
                  </a:lnTo>
                  <a:lnTo>
                    <a:pt x="735" y="3105"/>
                  </a:lnTo>
                  <a:lnTo>
                    <a:pt x="746" y="3112"/>
                  </a:lnTo>
                  <a:lnTo>
                    <a:pt x="755" y="3118"/>
                  </a:lnTo>
                  <a:lnTo>
                    <a:pt x="760" y="3119"/>
                  </a:lnTo>
                  <a:lnTo>
                    <a:pt x="763" y="3122"/>
                  </a:lnTo>
                  <a:lnTo>
                    <a:pt x="768" y="3122"/>
                  </a:lnTo>
                  <a:lnTo>
                    <a:pt x="772" y="3122"/>
                  </a:lnTo>
                  <a:lnTo>
                    <a:pt x="780" y="3119"/>
                  </a:lnTo>
                  <a:lnTo>
                    <a:pt x="786" y="3119"/>
                  </a:lnTo>
                  <a:lnTo>
                    <a:pt x="790" y="3119"/>
                  </a:lnTo>
                  <a:lnTo>
                    <a:pt x="793" y="3120"/>
                  </a:lnTo>
                  <a:lnTo>
                    <a:pt x="798" y="3123"/>
                  </a:lnTo>
                  <a:lnTo>
                    <a:pt x="802" y="3126"/>
                  </a:lnTo>
                  <a:lnTo>
                    <a:pt x="806" y="3130"/>
                  </a:lnTo>
                  <a:lnTo>
                    <a:pt x="811" y="3133"/>
                  </a:lnTo>
                  <a:lnTo>
                    <a:pt x="817" y="3136"/>
                  </a:lnTo>
                  <a:lnTo>
                    <a:pt x="823" y="3137"/>
                  </a:lnTo>
                  <a:lnTo>
                    <a:pt x="826" y="3137"/>
                  </a:lnTo>
                  <a:lnTo>
                    <a:pt x="829" y="3136"/>
                  </a:lnTo>
                  <a:lnTo>
                    <a:pt x="830" y="3135"/>
                  </a:lnTo>
                  <a:lnTo>
                    <a:pt x="832" y="3133"/>
                  </a:lnTo>
                  <a:lnTo>
                    <a:pt x="834" y="3132"/>
                  </a:lnTo>
                  <a:lnTo>
                    <a:pt x="837" y="3131"/>
                  </a:lnTo>
                  <a:lnTo>
                    <a:pt x="842" y="3130"/>
                  </a:lnTo>
                  <a:lnTo>
                    <a:pt x="849" y="3130"/>
                  </a:lnTo>
                  <a:lnTo>
                    <a:pt x="851" y="3130"/>
                  </a:lnTo>
                  <a:lnTo>
                    <a:pt x="855" y="3131"/>
                  </a:lnTo>
                  <a:lnTo>
                    <a:pt x="857" y="3133"/>
                  </a:lnTo>
                  <a:lnTo>
                    <a:pt x="860" y="3136"/>
                  </a:lnTo>
                  <a:lnTo>
                    <a:pt x="865" y="3143"/>
                  </a:lnTo>
                  <a:lnTo>
                    <a:pt x="869" y="3151"/>
                  </a:lnTo>
                  <a:lnTo>
                    <a:pt x="875" y="3163"/>
                  </a:lnTo>
                  <a:lnTo>
                    <a:pt x="879" y="3173"/>
                  </a:lnTo>
                  <a:lnTo>
                    <a:pt x="878" y="3176"/>
                  </a:lnTo>
                  <a:lnTo>
                    <a:pt x="876" y="3181"/>
                  </a:lnTo>
                  <a:lnTo>
                    <a:pt x="873" y="3187"/>
                  </a:lnTo>
                  <a:lnTo>
                    <a:pt x="869" y="3193"/>
                  </a:lnTo>
                  <a:lnTo>
                    <a:pt x="861" y="3204"/>
                  </a:lnTo>
                  <a:lnTo>
                    <a:pt x="854" y="3214"/>
                  </a:lnTo>
                  <a:lnTo>
                    <a:pt x="851" y="3220"/>
                  </a:lnTo>
                  <a:lnTo>
                    <a:pt x="849" y="3226"/>
                  </a:lnTo>
                  <a:lnTo>
                    <a:pt x="848" y="3233"/>
                  </a:lnTo>
                  <a:lnTo>
                    <a:pt x="848" y="3240"/>
                  </a:lnTo>
                  <a:lnTo>
                    <a:pt x="848" y="3250"/>
                  </a:lnTo>
                  <a:lnTo>
                    <a:pt x="851" y="3262"/>
                  </a:lnTo>
                  <a:lnTo>
                    <a:pt x="856" y="3271"/>
                  </a:lnTo>
                  <a:lnTo>
                    <a:pt x="860" y="3280"/>
                  </a:lnTo>
                  <a:lnTo>
                    <a:pt x="863" y="3292"/>
                  </a:lnTo>
                  <a:lnTo>
                    <a:pt x="867" y="3301"/>
                  </a:lnTo>
                  <a:lnTo>
                    <a:pt x="869" y="3305"/>
                  </a:lnTo>
                  <a:lnTo>
                    <a:pt x="872" y="3307"/>
                  </a:lnTo>
                  <a:lnTo>
                    <a:pt x="875" y="3308"/>
                  </a:lnTo>
                  <a:lnTo>
                    <a:pt x="879" y="3308"/>
                  </a:lnTo>
                  <a:lnTo>
                    <a:pt x="886" y="3307"/>
                  </a:lnTo>
                  <a:lnTo>
                    <a:pt x="892" y="3305"/>
                  </a:lnTo>
                  <a:lnTo>
                    <a:pt x="897" y="3301"/>
                  </a:lnTo>
                  <a:lnTo>
                    <a:pt x="903" y="3294"/>
                  </a:lnTo>
                  <a:lnTo>
                    <a:pt x="905" y="3293"/>
                  </a:lnTo>
                  <a:lnTo>
                    <a:pt x="909" y="3293"/>
                  </a:lnTo>
                  <a:lnTo>
                    <a:pt x="913" y="3294"/>
                  </a:lnTo>
                  <a:lnTo>
                    <a:pt x="918" y="3296"/>
                  </a:lnTo>
                  <a:lnTo>
                    <a:pt x="922" y="3300"/>
                  </a:lnTo>
                  <a:lnTo>
                    <a:pt x="925" y="3302"/>
                  </a:lnTo>
                  <a:lnTo>
                    <a:pt x="928" y="3306"/>
                  </a:lnTo>
                  <a:lnTo>
                    <a:pt x="928" y="3309"/>
                  </a:lnTo>
                  <a:lnTo>
                    <a:pt x="926" y="3314"/>
                  </a:lnTo>
                  <a:lnTo>
                    <a:pt x="923" y="3319"/>
                  </a:lnTo>
                  <a:lnTo>
                    <a:pt x="918" y="3324"/>
                  </a:lnTo>
                  <a:lnTo>
                    <a:pt x="913" y="3330"/>
                  </a:lnTo>
                  <a:lnTo>
                    <a:pt x="909" y="3335"/>
                  </a:lnTo>
                  <a:lnTo>
                    <a:pt x="906" y="3343"/>
                  </a:lnTo>
                  <a:lnTo>
                    <a:pt x="905" y="3346"/>
                  </a:lnTo>
                  <a:lnTo>
                    <a:pt x="904" y="3350"/>
                  </a:lnTo>
                  <a:lnTo>
                    <a:pt x="904" y="3353"/>
                  </a:lnTo>
                  <a:lnTo>
                    <a:pt x="904" y="3358"/>
                  </a:lnTo>
                  <a:lnTo>
                    <a:pt x="906" y="3368"/>
                  </a:lnTo>
                  <a:lnTo>
                    <a:pt x="909" y="3375"/>
                  </a:lnTo>
                  <a:lnTo>
                    <a:pt x="911" y="3377"/>
                  </a:lnTo>
                  <a:lnTo>
                    <a:pt x="914" y="3378"/>
                  </a:lnTo>
                  <a:lnTo>
                    <a:pt x="918" y="3378"/>
                  </a:lnTo>
                  <a:lnTo>
                    <a:pt x="924" y="3377"/>
                  </a:lnTo>
                  <a:lnTo>
                    <a:pt x="930" y="3376"/>
                  </a:lnTo>
                  <a:lnTo>
                    <a:pt x="937" y="3375"/>
                  </a:lnTo>
                  <a:lnTo>
                    <a:pt x="943" y="3376"/>
                  </a:lnTo>
                  <a:lnTo>
                    <a:pt x="948" y="3378"/>
                  </a:lnTo>
                  <a:lnTo>
                    <a:pt x="951" y="3383"/>
                  </a:lnTo>
                  <a:lnTo>
                    <a:pt x="955" y="3385"/>
                  </a:lnTo>
                  <a:lnTo>
                    <a:pt x="957" y="3387"/>
                  </a:lnTo>
                  <a:lnTo>
                    <a:pt x="960" y="3388"/>
                  </a:lnTo>
                  <a:lnTo>
                    <a:pt x="963" y="3387"/>
                  </a:lnTo>
                  <a:lnTo>
                    <a:pt x="966" y="3385"/>
                  </a:lnTo>
                  <a:lnTo>
                    <a:pt x="968" y="3383"/>
                  </a:lnTo>
                  <a:lnTo>
                    <a:pt x="970" y="3381"/>
                  </a:lnTo>
                  <a:lnTo>
                    <a:pt x="975" y="3375"/>
                  </a:lnTo>
                  <a:lnTo>
                    <a:pt x="981" y="3370"/>
                  </a:lnTo>
                  <a:lnTo>
                    <a:pt x="985" y="3368"/>
                  </a:lnTo>
                  <a:lnTo>
                    <a:pt x="989" y="3365"/>
                  </a:lnTo>
                  <a:lnTo>
                    <a:pt x="994" y="3364"/>
                  </a:lnTo>
                  <a:lnTo>
                    <a:pt x="1001" y="3363"/>
                  </a:lnTo>
                  <a:lnTo>
                    <a:pt x="1008" y="3362"/>
                  </a:lnTo>
                  <a:lnTo>
                    <a:pt x="1016" y="3362"/>
                  </a:lnTo>
                  <a:lnTo>
                    <a:pt x="1021" y="3363"/>
                  </a:lnTo>
                  <a:lnTo>
                    <a:pt x="1026" y="3364"/>
                  </a:lnTo>
                  <a:lnTo>
                    <a:pt x="1031" y="3368"/>
                  </a:lnTo>
                  <a:lnTo>
                    <a:pt x="1035" y="3371"/>
                  </a:lnTo>
                  <a:lnTo>
                    <a:pt x="1037" y="3377"/>
                  </a:lnTo>
                  <a:lnTo>
                    <a:pt x="1039" y="3384"/>
                  </a:lnTo>
                  <a:lnTo>
                    <a:pt x="1042" y="3388"/>
                  </a:lnTo>
                  <a:lnTo>
                    <a:pt x="1044" y="3393"/>
                  </a:lnTo>
                  <a:lnTo>
                    <a:pt x="1049" y="3396"/>
                  </a:lnTo>
                  <a:lnTo>
                    <a:pt x="1054" y="3400"/>
                  </a:lnTo>
                  <a:lnTo>
                    <a:pt x="1065" y="3406"/>
                  </a:lnTo>
                  <a:lnTo>
                    <a:pt x="1076" y="3408"/>
                  </a:lnTo>
                  <a:lnTo>
                    <a:pt x="1087" y="3410"/>
                  </a:lnTo>
                  <a:lnTo>
                    <a:pt x="1095" y="3409"/>
                  </a:lnTo>
                  <a:lnTo>
                    <a:pt x="1103" y="3408"/>
                  </a:lnTo>
                  <a:lnTo>
                    <a:pt x="1112" y="3406"/>
                  </a:lnTo>
                  <a:lnTo>
                    <a:pt x="1122" y="3401"/>
                  </a:lnTo>
                  <a:lnTo>
                    <a:pt x="1133" y="3395"/>
                  </a:lnTo>
                  <a:lnTo>
                    <a:pt x="1144" y="3389"/>
                  </a:lnTo>
                  <a:lnTo>
                    <a:pt x="1153" y="3381"/>
                  </a:lnTo>
                  <a:lnTo>
                    <a:pt x="1164" y="3372"/>
                  </a:lnTo>
                  <a:lnTo>
                    <a:pt x="1174" y="3364"/>
                  </a:lnTo>
                  <a:lnTo>
                    <a:pt x="1184" y="3355"/>
                  </a:lnTo>
                  <a:lnTo>
                    <a:pt x="1194" y="3344"/>
                  </a:lnTo>
                  <a:lnTo>
                    <a:pt x="1202" y="3335"/>
                  </a:lnTo>
                  <a:lnTo>
                    <a:pt x="1208" y="3328"/>
                  </a:lnTo>
                  <a:lnTo>
                    <a:pt x="1213" y="3324"/>
                  </a:lnTo>
                  <a:lnTo>
                    <a:pt x="1218" y="3322"/>
                  </a:lnTo>
                  <a:lnTo>
                    <a:pt x="1229" y="3324"/>
                  </a:lnTo>
                  <a:lnTo>
                    <a:pt x="1250" y="3322"/>
                  </a:lnTo>
                  <a:lnTo>
                    <a:pt x="1258" y="3321"/>
                  </a:lnTo>
                  <a:lnTo>
                    <a:pt x="1268" y="3316"/>
                  </a:lnTo>
                  <a:lnTo>
                    <a:pt x="1277" y="3313"/>
                  </a:lnTo>
                  <a:lnTo>
                    <a:pt x="1287" y="3308"/>
                  </a:lnTo>
                  <a:lnTo>
                    <a:pt x="1306" y="3305"/>
                  </a:lnTo>
                  <a:lnTo>
                    <a:pt x="1320" y="3302"/>
                  </a:lnTo>
                  <a:lnTo>
                    <a:pt x="1322" y="3302"/>
                  </a:lnTo>
                  <a:lnTo>
                    <a:pt x="1323" y="3303"/>
                  </a:lnTo>
                  <a:lnTo>
                    <a:pt x="1325" y="3306"/>
                  </a:lnTo>
                  <a:lnTo>
                    <a:pt x="1323" y="3309"/>
                  </a:lnTo>
                  <a:lnTo>
                    <a:pt x="1322" y="3315"/>
                  </a:lnTo>
                  <a:lnTo>
                    <a:pt x="1321" y="3320"/>
                  </a:lnTo>
                  <a:lnTo>
                    <a:pt x="1321" y="3324"/>
                  </a:lnTo>
                  <a:lnTo>
                    <a:pt x="1322" y="3327"/>
                  </a:lnTo>
                  <a:lnTo>
                    <a:pt x="1325" y="3332"/>
                  </a:lnTo>
                  <a:lnTo>
                    <a:pt x="1327" y="3335"/>
                  </a:lnTo>
                  <a:lnTo>
                    <a:pt x="1331" y="3340"/>
                  </a:lnTo>
                  <a:lnTo>
                    <a:pt x="1334" y="3346"/>
                  </a:lnTo>
                  <a:lnTo>
                    <a:pt x="1336" y="3351"/>
                  </a:lnTo>
                  <a:lnTo>
                    <a:pt x="1338" y="3358"/>
                  </a:lnTo>
                  <a:lnTo>
                    <a:pt x="1335" y="3370"/>
                  </a:lnTo>
                  <a:lnTo>
                    <a:pt x="1335" y="3382"/>
                  </a:lnTo>
                  <a:lnTo>
                    <a:pt x="1339" y="3384"/>
                  </a:lnTo>
                  <a:lnTo>
                    <a:pt x="1346" y="3385"/>
                  </a:lnTo>
                  <a:lnTo>
                    <a:pt x="1350" y="3387"/>
                  </a:lnTo>
                  <a:lnTo>
                    <a:pt x="1353" y="3388"/>
                  </a:lnTo>
                  <a:lnTo>
                    <a:pt x="1355" y="3389"/>
                  </a:lnTo>
                  <a:lnTo>
                    <a:pt x="1357" y="3393"/>
                  </a:lnTo>
                  <a:lnTo>
                    <a:pt x="1352" y="3401"/>
                  </a:lnTo>
                  <a:lnTo>
                    <a:pt x="1345" y="3414"/>
                  </a:lnTo>
                  <a:lnTo>
                    <a:pt x="1344" y="3429"/>
                  </a:lnTo>
                  <a:lnTo>
                    <a:pt x="1344" y="3441"/>
                  </a:lnTo>
                  <a:lnTo>
                    <a:pt x="1334" y="3447"/>
                  </a:lnTo>
                  <a:lnTo>
                    <a:pt x="1325" y="3453"/>
                  </a:lnTo>
                  <a:lnTo>
                    <a:pt x="1325" y="3458"/>
                  </a:lnTo>
                  <a:lnTo>
                    <a:pt x="1326" y="3463"/>
                  </a:lnTo>
                  <a:lnTo>
                    <a:pt x="1328" y="3469"/>
                  </a:lnTo>
                  <a:lnTo>
                    <a:pt x="1331" y="3473"/>
                  </a:lnTo>
                  <a:lnTo>
                    <a:pt x="1338" y="3482"/>
                  </a:lnTo>
                  <a:lnTo>
                    <a:pt x="1345" y="3488"/>
                  </a:lnTo>
                  <a:lnTo>
                    <a:pt x="1351" y="3491"/>
                  </a:lnTo>
                  <a:lnTo>
                    <a:pt x="1357" y="3494"/>
                  </a:lnTo>
                  <a:lnTo>
                    <a:pt x="1358" y="3495"/>
                  </a:lnTo>
                  <a:lnTo>
                    <a:pt x="1359" y="3497"/>
                  </a:lnTo>
                  <a:lnTo>
                    <a:pt x="1359" y="3500"/>
                  </a:lnTo>
                  <a:lnTo>
                    <a:pt x="1358" y="3502"/>
                  </a:lnTo>
                  <a:lnTo>
                    <a:pt x="1355" y="3508"/>
                  </a:lnTo>
                  <a:lnTo>
                    <a:pt x="1351" y="3514"/>
                  </a:lnTo>
                  <a:lnTo>
                    <a:pt x="1350" y="3516"/>
                  </a:lnTo>
                  <a:lnTo>
                    <a:pt x="1348" y="3520"/>
                  </a:lnTo>
                  <a:lnTo>
                    <a:pt x="1347" y="3523"/>
                  </a:lnTo>
                  <a:lnTo>
                    <a:pt x="1348" y="3527"/>
                  </a:lnTo>
                  <a:lnTo>
                    <a:pt x="1352" y="3534"/>
                  </a:lnTo>
                  <a:lnTo>
                    <a:pt x="1357" y="3541"/>
                  </a:lnTo>
                  <a:lnTo>
                    <a:pt x="1361" y="3543"/>
                  </a:lnTo>
                  <a:lnTo>
                    <a:pt x="1365" y="3546"/>
                  </a:lnTo>
                  <a:lnTo>
                    <a:pt x="1370" y="3548"/>
                  </a:lnTo>
                  <a:lnTo>
                    <a:pt x="1375" y="3548"/>
                  </a:lnTo>
                  <a:lnTo>
                    <a:pt x="1384" y="3547"/>
                  </a:lnTo>
                  <a:lnTo>
                    <a:pt x="1396" y="3546"/>
                  </a:lnTo>
                  <a:lnTo>
                    <a:pt x="1407" y="3543"/>
                  </a:lnTo>
                  <a:lnTo>
                    <a:pt x="1417" y="3540"/>
                  </a:lnTo>
                  <a:lnTo>
                    <a:pt x="1428" y="3536"/>
                  </a:lnTo>
                  <a:lnTo>
                    <a:pt x="1440" y="3534"/>
                  </a:lnTo>
                  <a:lnTo>
                    <a:pt x="1451" y="3533"/>
                  </a:lnTo>
                  <a:lnTo>
                    <a:pt x="1461" y="3533"/>
                  </a:lnTo>
                  <a:lnTo>
                    <a:pt x="1478" y="3534"/>
                  </a:lnTo>
                  <a:lnTo>
                    <a:pt x="1491" y="3538"/>
                  </a:lnTo>
                  <a:lnTo>
                    <a:pt x="1493" y="3541"/>
                  </a:lnTo>
                  <a:lnTo>
                    <a:pt x="1495" y="3548"/>
                  </a:lnTo>
                  <a:lnTo>
                    <a:pt x="1496" y="3552"/>
                  </a:lnTo>
                  <a:lnTo>
                    <a:pt x="1497" y="3554"/>
                  </a:lnTo>
                  <a:lnTo>
                    <a:pt x="1498" y="3557"/>
                  </a:lnTo>
                  <a:lnTo>
                    <a:pt x="1502" y="3558"/>
                  </a:lnTo>
                  <a:lnTo>
                    <a:pt x="1514" y="3557"/>
                  </a:lnTo>
                  <a:lnTo>
                    <a:pt x="1525" y="3558"/>
                  </a:lnTo>
                  <a:lnTo>
                    <a:pt x="1529" y="3567"/>
                  </a:lnTo>
                  <a:lnTo>
                    <a:pt x="1530" y="3577"/>
                  </a:lnTo>
                  <a:lnTo>
                    <a:pt x="1535" y="3579"/>
                  </a:lnTo>
                  <a:lnTo>
                    <a:pt x="1541" y="3580"/>
                  </a:lnTo>
                  <a:lnTo>
                    <a:pt x="1546" y="3582"/>
                  </a:lnTo>
                  <a:lnTo>
                    <a:pt x="1552" y="3582"/>
                  </a:lnTo>
                  <a:lnTo>
                    <a:pt x="1556" y="3580"/>
                  </a:lnTo>
                  <a:lnTo>
                    <a:pt x="1561" y="3579"/>
                  </a:lnTo>
                  <a:lnTo>
                    <a:pt x="1565" y="3576"/>
                  </a:lnTo>
                  <a:lnTo>
                    <a:pt x="1567" y="3572"/>
                  </a:lnTo>
                  <a:lnTo>
                    <a:pt x="1568" y="3565"/>
                  </a:lnTo>
                  <a:lnTo>
                    <a:pt x="1571" y="3559"/>
                  </a:lnTo>
                  <a:lnTo>
                    <a:pt x="1578" y="3558"/>
                  </a:lnTo>
                  <a:lnTo>
                    <a:pt x="1585" y="3555"/>
                  </a:lnTo>
                  <a:lnTo>
                    <a:pt x="1587" y="3553"/>
                  </a:lnTo>
                  <a:lnTo>
                    <a:pt x="1590" y="3549"/>
                  </a:lnTo>
                  <a:lnTo>
                    <a:pt x="1591" y="3545"/>
                  </a:lnTo>
                  <a:lnTo>
                    <a:pt x="1592" y="3539"/>
                  </a:lnTo>
                  <a:lnTo>
                    <a:pt x="1591" y="3532"/>
                  </a:lnTo>
                  <a:lnTo>
                    <a:pt x="1588" y="3527"/>
                  </a:lnTo>
                  <a:lnTo>
                    <a:pt x="1585" y="3523"/>
                  </a:lnTo>
                  <a:lnTo>
                    <a:pt x="1579" y="3520"/>
                  </a:lnTo>
                  <a:lnTo>
                    <a:pt x="1568" y="3517"/>
                  </a:lnTo>
                  <a:lnTo>
                    <a:pt x="1559" y="3515"/>
                  </a:lnTo>
                  <a:lnTo>
                    <a:pt x="1555" y="3511"/>
                  </a:lnTo>
                  <a:lnTo>
                    <a:pt x="1554" y="3507"/>
                  </a:lnTo>
                  <a:lnTo>
                    <a:pt x="1553" y="3501"/>
                  </a:lnTo>
                  <a:lnTo>
                    <a:pt x="1553" y="3492"/>
                  </a:lnTo>
                  <a:lnTo>
                    <a:pt x="1554" y="3477"/>
                  </a:lnTo>
                  <a:lnTo>
                    <a:pt x="1556" y="3461"/>
                  </a:lnTo>
                  <a:lnTo>
                    <a:pt x="1558" y="3453"/>
                  </a:lnTo>
                  <a:lnTo>
                    <a:pt x="1560" y="3441"/>
                  </a:lnTo>
                  <a:lnTo>
                    <a:pt x="1566" y="3432"/>
                  </a:lnTo>
                  <a:lnTo>
                    <a:pt x="1569" y="3422"/>
                  </a:lnTo>
                  <a:lnTo>
                    <a:pt x="1568" y="3415"/>
                  </a:lnTo>
                  <a:lnTo>
                    <a:pt x="1566" y="3410"/>
                  </a:lnTo>
                  <a:lnTo>
                    <a:pt x="1565" y="3407"/>
                  </a:lnTo>
                  <a:lnTo>
                    <a:pt x="1565" y="3404"/>
                  </a:lnTo>
                  <a:lnTo>
                    <a:pt x="1565" y="3402"/>
                  </a:lnTo>
                  <a:lnTo>
                    <a:pt x="1566" y="3398"/>
                  </a:lnTo>
                  <a:lnTo>
                    <a:pt x="1567" y="3396"/>
                  </a:lnTo>
                  <a:lnTo>
                    <a:pt x="1569" y="3395"/>
                  </a:lnTo>
                  <a:lnTo>
                    <a:pt x="1573" y="3395"/>
                  </a:lnTo>
                  <a:lnTo>
                    <a:pt x="1575" y="3394"/>
                  </a:lnTo>
                  <a:lnTo>
                    <a:pt x="1581" y="3394"/>
                  </a:lnTo>
                  <a:lnTo>
                    <a:pt x="1585" y="3394"/>
                  </a:lnTo>
                  <a:lnTo>
                    <a:pt x="1592" y="3393"/>
                  </a:lnTo>
                  <a:lnTo>
                    <a:pt x="1596" y="3391"/>
                  </a:lnTo>
                  <a:lnTo>
                    <a:pt x="1598" y="3389"/>
                  </a:lnTo>
                  <a:lnTo>
                    <a:pt x="1599" y="3385"/>
                  </a:lnTo>
                  <a:lnTo>
                    <a:pt x="1596" y="3377"/>
                  </a:lnTo>
                  <a:lnTo>
                    <a:pt x="1588" y="3366"/>
                  </a:lnTo>
                  <a:lnTo>
                    <a:pt x="1583" y="3356"/>
                  </a:lnTo>
                  <a:lnTo>
                    <a:pt x="1577" y="3345"/>
                  </a:lnTo>
                  <a:lnTo>
                    <a:pt x="1575" y="3340"/>
                  </a:lnTo>
                  <a:lnTo>
                    <a:pt x="1573" y="3334"/>
                  </a:lnTo>
                  <a:lnTo>
                    <a:pt x="1573" y="3328"/>
                  </a:lnTo>
                  <a:lnTo>
                    <a:pt x="1572" y="3322"/>
                  </a:lnTo>
                  <a:lnTo>
                    <a:pt x="1577" y="3311"/>
                  </a:lnTo>
                  <a:lnTo>
                    <a:pt x="1580" y="3296"/>
                  </a:lnTo>
                  <a:lnTo>
                    <a:pt x="1580" y="3290"/>
                  </a:lnTo>
                  <a:lnTo>
                    <a:pt x="1578" y="3286"/>
                  </a:lnTo>
                  <a:lnTo>
                    <a:pt x="1575" y="3281"/>
                  </a:lnTo>
                  <a:lnTo>
                    <a:pt x="1572" y="3275"/>
                  </a:lnTo>
                  <a:lnTo>
                    <a:pt x="1567" y="3268"/>
                  </a:lnTo>
                  <a:lnTo>
                    <a:pt x="1562" y="3259"/>
                  </a:lnTo>
                  <a:lnTo>
                    <a:pt x="1558" y="3253"/>
                  </a:lnTo>
                  <a:lnTo>
                    <a:pt x="1552" y="3248"/>
                  </a:lnTo>
                  <a:lnTo>
                    <a:pt x="1543" y="3239"/>
                  </a:lnTo>
                  <a:lnTo>
                    <a:pt x="1535" y="3229"/>
                  </a:lnTo>
                  <a:lnTo>
                    <a:pt x="1534" y="3225"/>
                  </a:lnTo>
                  <a:lnTo>
                    <a:pt x="1533" y="3220"/>
                  </a:lnTo>
                  <a:lnTo>
                    <a:pt x="1533" y="3215"/>
                  </a:lnTo>
                  <a:lnTo>
                    <a:pt x="1533" y="3209"/>
                  </a:lnTo>
                  <a:lnTo>
                    <a:pt x="1533" y="3199"/>
                  </a:lnTo>
                  <a:lnTo>
                    <a:pt x="1530" y="3189"/>
                  </a:lnTo>
                  <a:lnTo>
                    <a:pt x="1524" y="3177"/>
                  </a:lnTo>
                  <a:lnTo>
                    <a:pt x="1521" y="3164"/>
                  </a:lnTo>
                  <a:lnTo>
                    <a:pt x="1524" y="3151"/>
                  </a:lnTo>
                  <a:lnTo>
                    <a:pt x="1525" y="3142"/>
                  </a:lnTo>
                  <a:lnTo>
                    <a:pt x="1525" y="3135"/>
                  </a:lnTo>
                  <a:lnTo>
                    <a:pt x="1522" y="3127"/>
                  </a:lnTo>
                  <a:lnTo>
                    <a:pt x="1516" y="3116"/>
                  </a:lnTo>
                  <a:lnTo>
                    <a:pt x="1512" y="3105"/>
                  </a:lnTo>
                  <a:lnTo>
                    <a:pt x="1514" y="3100"/>
                  </a:lnTo>
                  <a:lnTo>
                    <a:pt x="1515" y="3097"/>
                  </a:lnTo>
                  <a:lnTo>
                    <a:pt x="1520" y="3094"/>
                  </a:lnTo>
                  <a:lnTo>
                    <a:pt x="1525" y="3092"/>
                  </a:lnTo>
                  <a:lnTo>
                    <a:pt x="1533" y="3091"/>
                  </a:lnTo>
                  <a:lnTo>
                    <a:pt x="1539" y="3089"/>
                  </a:lnTo>
                  <a:lnTo>
                    <a:pt x="1542" y="3087"/>
                  </a:lnTo>
                  <a:lnTo>
                    <a:pt x="1546" y="3084"/>
                  </a:lnTo>
                  <a:lnTo>
                    <a:pt x="1552" y="3070"/>
                  </a:lnTo>
                  <a:lnTo>
                    <a:pt x="1555" y="3061"/>
                  </a:lnTo>
                  <a:lnTo>
                    <a:pt x="1556" y="3045"/>
                  </a:lnTo>
                  <a:lnTo>
                    <a:pt x="1560" y="3028"/>
                  </a:lnTo>
                  <a:lnTo>
                    <a:pt x="1564" y="3021"/>
                  </a:lnTo>
                  <a:lnTo>
                    <a:pt x="1567" y="3015"/>
                  </a:lnTo>
                  <a:lnTo>
                    <a:pt x="1573" y="3010"/>
                  </a:lnTo>
                  <a:lnTo>
                    <a:pt x="1579" y="3005"/>
                  </a:lnTo>
                  <a:lnTo>
                    <a:pt x="1587" y="3003"/>
                  </a:lnTo>
                  <a:lnTo>
                    <a:pt x="1593" y="3000"/>
                  </a:lnTo>
                  <a:lnTo>
                    <a:pt x="1599" y="3000"/>
                  </a:lnTo>
                  <a:lnTo>
                    <a:pt x="1605" y="3001"/>
                  </a:lnTo>
                  <a:lnTo>
                    <a:pt x="1610" y="3005"/>
                  </a:lnTo>
                  <a:lnTo>
                    <a:pt x="1613" y="3009"/>
                  </a:lnTo>
                  <a:lnTo>
                    <a:pt x="1617" y="3013"/>
                  </a:lnTo>
                  <a:lnTo>
                    <a:pt x="1621" y="3021"/>
                  </a:lnTo>
                  <a:lnTo>
                    <a:pt x="1623" y="3028"/>
                  </a:lnTo>
                  <a:lnTo>
                    <a:pt x="1625" y="3035"/>
                  </a:lnTo>
                  <a:lnTo>
                    <a:pt x="1627" y="3038"/>
                  </a:lnTo>
                  <a:lnTo>
                    <a:pt x="1629" y="3042"/>
                  </a:lnTo>
                  <a:lnTo>
                    <a:pt x="1631" y="3044"/>
                  </a:lnTo>
                  <a:lnTo>
                    <a:pt x="1635" y="3047"/>
                  </a:lnTo>
                  <a:lnTo>
                    <a:pt x="1642" y="3049"/>
                  </a:lnTo>
                  <a:lnTo>
                    <a:pt x="1649" y="3049"/>
                  </a:lnTo>
                  <a:lnTo>
                    <a:pt x="1651" y="3049"/>
                  </a:lnTo>
                  <a:lnTo>
                    <a:pt x="1654" y="3048"/>
                  </a:lnTo>
                  <a:lnTo>
                    <a:pt x="1656" y="3047"/>
                  </a:lnTo>
                  <a:lnTo>
                    <a:pt x="1657" y="3045"/>
                  </a:lnTo>
                  <a:lnTo>
                    <a:pt x="1660" y="3040"/>
                  </a:lnTo>
                  <a:lnTo>
                    <a:pt x="1662" y="3036"/>
                  </a:lnTo>
                  <a:lnTo>
                    <a:pt x="1665" y="3034"/>
                  </a:lnTo>
                  <a:lnTo>
                    <a:pt x="1668" y="3031"/>
                  </a:lnTo>
                  <a:lnTo>
                    <a:pt x="1672" y="3030"/>
                  </a:lnTo>
                  <a:lnTo>
                    <a:pt x="1674" y="3031"/>
                  </a:lnTo>
                  <a:lnTo>
                    <a:pt x="1678" y="3032"/>
                  </a:lnTo>
                  <a:lnTo>
                    <a:pt x="1684" y="3035"/>
                  </a:lnTo>
                  <a:lnTo>
                    <a:pt x="1694" y="3035"/>
                  </a:lnTo>
                  <a:lnTo>
                    <a:pt x="1704" y="3032"/>
                  </a:lnTo>
                  <a:lnTo>
                    <a:pt x="1717" y="3031"/>
                  </a:lnTo>
                  <a:lnTo>
                    <a:pt x="1728" y="3032"/>
                  </a:lnTo>
                  <a:lnTo>
                    <a:pt x="1735" y="3035"/>
                  </a:lnTo>
                  <a:lnTo>
                    <a:pt x="1743" y="3040"/>
                  </a:lnTo>
                  <a:lnTo>
                    <a:pt x="1750" y="3050"/>
                  </a:lnTo>
                  <a:lnTo>
                    <a:pt x="1757" y="3056"/>
                  </a:lnTo>
                  <a:lnTo>
                    <a:pt x="1761" y="3050"/>
                  </a:lnTo>
                  <a:lnTo>
                    <a:pt x="1764" y="3044"/>
                  </a:lnTo>
                  <a:lnTo>
                    <a:pt x="1775" y="3045"/>
                  </a:lnTo>
                  <a:lnTo>
                    <a:pt x="1786" y="3048"/>
                  </a:lnTo>
                  <a:lnTo>
                    <a:pt x="1792" y="3048"/>
                  </a:lnTo>
                  <a:lnTo>
                    <a:pt x="1797" y="3048"/>
                  </a:lnTo>
                  <a:lnTo>
                    <a:pt x="1800" y="3047"/>
                  </a:lnTo>
                  <a:lnTo>
                    <a:pt x="1802" y="3044"/>
                  </a:lnTo>
                  <a:lnTo>
                    <a:pt x="1807" y="3032"/>
                  </a:lnTo>
                  <a:lnTo>
                    <a:pt x="1812" y="3021"/>
                  </a:lnTo>
                  <a:lnTo>
                    <a:pt x="1817" y="3015"/>
                  </a:lnTo>
                  <a:lnTo>
                    <a:pt x="1821" y="3009"/>
                  </a:lnTo>
                  <a:lnTo>
                    <a:pt x="1827" y="3004"/>
                  </a:lnTo>
                  <a:lnTo>
                    <a:pt x="1831" y="3000"/>
                  </a:lnTo>
                  <a:lnTo>
                    <a:pt x="1836" y="2998"/>
                  </a:lnTo>
                  <a:lnTo>
                    <a:pt x="1842" y="2994"/>
                  </a:lnTo>
                  <a:lnTo>
                    <a:pt x="1848" y="2991"/>
                  </a:lnTo>
                  <a:lnTo>
                    <a:pt x="1851" y="2986"/>
                  </a:lnTo>
                  <a:lnTo>
                    <a:pt x="1855" y="2981"/>
                  </a:lnTo>
                  <a:lnTo>
                    <a:pt x="1858" y="2973"/>
                  </a:lnTo>
                  <a:lnTo>
                    <a:pt x="1861" y="2959"/>
                  </a:lnTo>
                  <a:lnTo>
                    <a:pt x="1863" y="2947"/>
                  </a:lnTo>
                  <a:lnTo>
                    <a:pt x="1864" y="2943"/>
                  </a:lnTo>
                  <a:lnTo>
                    <a:pt x="1867" y="2942"/>
                  </a:lnTo>
                  <a:lnTo>
                    <a:pt x="1869" y="2942"/>
                  </a:lnTo>
                  <a:lnTo>
                    <a:pt x="1871" y="2942"/>
                  </a:lnTo>
                  <a:lnTo>
                    <a:pt x="1875" y="2942"/>
                  </a:lnTo>
                  <a:lnTo>
                    <a:pt x="1880" y="2942"/>
                  </a:lnTo>
                  <a:lnTo>
                    <a:pt x="1884" y="2938"/>
                  </a:lnTo>
                  <a:lnTo>
                    <a:pt x="1889" y="2933"/>
                  </a:lnTo>
                  <a:lnTo>
                    <a:pt x="1894" y="2922"/>
                  </a:lnTo>
                  <a:lnTo>
                    <a:pt x="1898" y="2912"/>
                  </a:lnTo>
                  <a:lnTo>
                    <a:pt x="1901" y="2911"/>
                  </a:lnTo>
                  <a:lnTo>
                    <a:pt x="1904" y="2910"/>
                  </a:lnTo>
                  <a:lnTo>
                    <a:pt x="1906" y="2910"/>
                  </a:lnTo>
                  <a:lnTo>
                    <a:pt x="1909" y="2910"/>
                  </a:lnTo>
                  <a:lnTo>
                    <a:pt x="1912" y="2911"/>
                  </a:lnTo>
                  <a:lnTo>
                    <a:pt x="1915" y="2914"/>
                  </a:lnTo>
                  <a:lnTo>
                    <a:pt x="1919" y="2917"/>
                  </a:lnTo>
                  <a:lnTo>
                    <a:pt x="1921" y="2922"/>
                  </a:lnTo>
                  <a:lnTo>
                    <a:pt x="1926" y="2929"/>
                  </a:lnTo>
                  <a:lnTo>
                    <a:pt x="1931" y="2934"/>
                  </a:lnTo>
                  <a:lnTo>
                    <a:pt x="1937" y="2936"/>
                  </a:lnTo>
                  <a:lnTo>
                    <a:pt x="1947" y="2938"/>
                  </a:lnTo>
                  <a:lnTo>
                    <a:pt x="1959" y="2942"/>
                  </a:lnTo>
                  <a:lnTo>
                    <a:pt x="1967" y="2946"/>
                  </a:lnTo>
                  <a:lnTo>
                    <a:pt x="1983" y="2949"/>
                  </a:lnTo>
                  <a:lnTo>
                    <a:pt x="1995" y="2954"/>
                  </a:lnTo>
                  <a:lnTo>
                    <a:pt x="2008" y="2966"/>
                  </a:lnTo>
                  <a:lnTo>
                    <a:pt x="2025" y="2981"/>
                  </a:lnTo>
                  <a:lnTo>
                    <a:pt x="2035" y="2988"/>
                  </a:lnTo>
                  <a:lnTo>
                    <a:pt x="2047" y="2994"/>
                  </a:lnTo>
                  <a:lnTo>
                    <a:pt x="2053" y="2998"/>
                  </a:lnTo>
                  <a:lnTo>
                    <a:pt x="2056" y="3004"/>
                  </a:lnTo>
                  <a:lnTo>
                    <a:pt x="2058" y="3010"/>
                  </a:lnTo>
                  <a:lnTo>
                    <a:pt x="2059" y="3021"/>
                  </a:lnTo>
                  <a:lnTo>
                    <a:pt x="2059" y="3024"/>
                  </a:lnTo>
                  <a:lnTo>
                    <a:pt x="2060" y="3029"/>
                  </a:lnTo>
                  <a:lnTo>
                    <a:pt x="2062" y="3032"/>
                  </a:lnTo>
                  <a:lnTo>
                    <a:pt x="2064" y="3036"/>
                  </a:lnTo>
                  <a:lnTo>
                    <a:pt x="2070" y="3042"/>
                  </a:lnTo>
                  <a:lnTo>
                    <a:pt x="2079" y="3048"/>
                  </a:lnTo>
                  <a:lnTo>
                    <a:pt x="2091" y="3055"/>
                  </a:lnTo>
                  <a:lnTo>
                    <a:pt x="2097" y="3062"/>
                  </a:lnTo>
                  <a:lnTo>
                    <a:pt x="2102" y="3064"/>
                  </a:lnTo>
                  <a:lnTo>
                    <a:pt x="2107" y="3067"/>
                  </a:lnTo>
                  <a:lnTo>
                    <a:pt x="2112" y="3068"/>
                  </a:lnTo>
                  <a:lnTo>
                    <a:pt x="2116" y="3069"/>
                  </a:lnTo>
                  <a:lnTo>
                    <a:pt x="2121" y="3068"/>
                  </a:lnTo>
                  <a:lnTo>
                    <a:pt x="2125" y="3067"/>
                  </a:lnTo>
                  <a:lnTo>
                    <a:pt x="2128" y="3064"/>
                  </a:lnTo>
                  <a:lnTo>
                    <a:pt x="2129" y="3062"/>
                  </a:lnTo>
                  <a:lnTo>
                    <a:pt x="2132" y="3057"/>
                  </a:lnTo>
                  <a:lnTo>
                    <a:pt x="2135" y="3053"/>
                  </a:lnTo>
                  <a:lnTo>
                    <a:pt x="2139" y="3049"/>
                  </a:lnTo>
                  <a:lnTo>
                    <a:pt x="2142" y="3045"/>
                  </a:lnTo>
                  <a:lnTo>
                    <a:pt x="2152" y="3042"/>
                  </a:lnTo>
                  <a:lnTo>
                    <a:pt x="2161" y="3037"/>
                  </a:lnTo>
                  <a:lnTo>
                    <a:pt x="2166" y="3034"/>
                  </a:lnTo>
                  <a:lnTo>
                    <a:pt x="2169" y="3030"/>
                  </a:lnTo>
                  <a:lnTo>
                    <a:pt x="2171" y="3025"/>
                  </a:lnTo>
                  <a:lnTo>
                    <a:pt x="2171" y="3022"/>
                  </a:lnTo>
                  <a:lnTo>
                    <a:pt x="2172" y="3013"/>
                  </a:lnTo>
                  <a:lnTo>
                    <a:pt x="2173" y="3006"/>
                  </a:lnTo>
                  <a:lnTo>
                    <a:pt x="2176" y="3001"/>
                  </a:lnTo>
                  <a:lnTo>
                    <a:pt x="2179" y="2998"/>
                  </a:lnTo>
                  <a:lnTo>
                    <a:pt x="2184" y="2994"/>
                  </a:lnTo>
                  <a:lnTo>
                    <a:pt x="2190" y="2990"/>
                  </a:lnTo>
                  <a:lnTo>
                    <a:pt x="2203" y="2980"/>
                  </a:lnTo>
                  <a:lnTo>
                    <a:pt x="2215" y="2969"/>
                  </a:lnTo>
                  <a:lnTo>
                    <a:pt x="2224" y="2958"/>
                  </a:lnTo>
                  <a:lnTo>
                    <a:pt x="2232" y="2946"/>
                  </a:lnTo>
                  <a:lnTo>
                    <a:pt x="2239" y="2935"/>
                  </a:lnTo>
                  <a:lnTo>
                    <a:pt x="2245" y="2929"/>
                  </a:lnTo>
                  <a:lnTo>
                    <a:pt x="2247" y="2928"/>
                  </a:lnTo>
                  <a:lnTo>
                    <a:pt x="2249" y="2927"/>
                  </a:lnTo>
                  <a:lnTo>
                    <a:pt x="2253" y="2927"/>
                  </a:lnTo>
                  <a:lnTo>
                    <a:pt x="2255" y="2927"/>
                  </a:lnTo>
                  <a:lnTo>
                    <a:pt x="2260" y="2929"/>
                  </a:lnTo>
                  <a:lnTo>
                    <a:pt x="2265" y="2933"/>
                  </a:lnTo>
                  <a:lnTo>
                    <a:pt x="2271" y="2940"/>
                  </a:lnTo>
                  <a:lnTo>
                    <a:pt x="2276" y="2947"/>
                  </a:lnTo>
                  <a:lnTo>
                    <a:pt x="2279" y="2956"/>
                  </a:lnTo>
                  <a:lnTo>
                    <a:pt x="2283" y="2966"/>
                  </a:lnTo>
                  <a:lnTo>
                    <a:pt x="2289" y="2985"/>
                  </a:lnTo>
                  <a:lnTo>
                    <a:pt x="2296" y="3004"/>
                  </a:lnTo>
                  <a:lnTo>
                    <a:pt x="2299" y="3011"/>
                  </a:lnTo>
                  <a:lnTo>
                    <a:pt x="2304" y="3017"/>
                  </a:lnTo>
                  <a:lnTo>
                    <a:pt x="2305" y="3018"/>
                  </a:lnTo>
                  <a:lnTo>
                    <a:pt x="2308" y="3021"/>
                  </a:lnTo>
                  <a:lnTo>
                    <a:pt x="2310" y="3021"/>
                  </a:lnTo>
                  <a:lnTo>
                    <a:pt x="2312" y="3021"/>
                  </a:lnTo>
                  <a:lnTo>
                    <a:pt x="2316" y="3019"/>
                  </a:lnTo>
                  <a:lnTo>
                    <a:pt x="2320" y="3017"/>
                  </a:lnTo>
                  <a:lnTo>
                    <a:pt x="2322" y="3015"/>
                  </a:lnTo>
                  <a:lnTo>
                    <a:pt x="2326" y="3011"/>
                  </a:lnTo>
                  <a:lnTo>
                    <a:pt x="2331" y="3003"/>
                  </a:lnTo>
                  <a:lnTo>
                    <a:pt x="2337" y="2992"/>
                  </a:lnTo>
                  <a:lnTo>
                    <a:pt x="2339" y="2985"/>
                  </a:lnTo>
                  <a:lnTo>
                    <a:pt x="2339" y="2977"/>
                  </a:lnTo>
                  <a:lnTo>
                    <a:pt x="2341" y="2971"/>
                  </a:lnTo>
                  <a:lnTo>
                    <a:pt x="2343" y="2965"/>
                  </a:lnTo>
                  <a:lnTo>
                    <a:pt x="2346" y="2959"/>
                  </a:lnTo>
                  <a:lnTo>
                    <a:pt x="2349" y="2953"/>
                  </a:lnTo>
                  <a:lnTo>
                    <a:pt x="2356" y="2943"/>
                  </a:lnTo>
                  <a:lnTo>
                    <a:pt x="2364" y="2936"/>
                  </a:lnTo>
                  <a:lnTo>
                    <a:pt x="2367" y="2935"/>
                  </a:lnTo>
                  <a:lnTo>
                    <a:pt x="2369" y="2935"/>
                  </a:lnTo>
                  <a:lnTo>
                    <a:pt x="2373" y="2936"/>
                  </a:lnTo>
                  <a:lnTo>
                    <a:pt x="2375" y="2937"/>
                  </a:lnTo>
                  <a:lnTo>
                    <a:pt x="2380" y="2944"/>
                  </a:lnTo>
                  <a:lnTo>
                    <a:pt x="2384" y="2950"/>
                  </a:lnTo>
                  <a:lnTo>
                    <a:pt x="2390" y="2958"/>
                  </a:lnTo>
                  <a:lnTo>
                    <a:pt x="2397" y="2966"/>
                  </a:lnTo>
                  <a:lnTo>
                    <a:pt x="2406" y="2975"/>
                  </a:lnTo>
                  <a:lnTo>
                    <a:pt x="2417" y="2982"/>
                  </a:lnTo>
                  <a:lnTo>
                    <a:pt x="2428" y="2992"/>
                  </a:lnTo>
                  <a:lnTo>
                    <a:pt x="2440" y="3003"/>
                  </a:lnTo>
                  <a:lnTo>
                    <a:pt x="2450" y="3013"/>
                  </a:lnTo>
                  <a:lnTo>
                    <a:pt x="2457" y="3022"/>
                  </a:lnTo>
                  <a:lnTo>
                    <a:pt x="2466" y="3030"/>
                  </a:lnTo>
                  <a:lnTo>
                    <a:pt x="2475" y="3042"/>
                  </a:lnTo>
                  <a:lnTo>
                    <a:pt x="2486" y="3054"/>
                  </a:lnTo>
                  <a:lnTo>
                    <a:pt x="2496" y="3066"/>
                  </a:lnTo>
                  <a:lnTo>
                    <a:pt x="2501" y="3074"/>
                  </a:lnTo>
                  <a:lnTo>
                    <a:pt x="2505" y="3079"/>
                  </a:lnTo>
                  <a:lnTo>
                    <a:pt x="2507" y="3080"/>
                  </a:lnTo>
                  <a:lnTo>
                    <a:pt x="2509" y="3079"/>
                  </a:lnTo>
                  <a:lnTo>
                    <a:pt x="2511" y="3075"/>
                  </a:lnTo>
                  <a:lnTo>
                    <a:pt x="2513" y="3069"/>
                  </a:lnTo>
                  <a:lnTo>
                    <a:pt x="2516" y="3060"/>
                  </a:lnTo>
                  <a:lnTo>
                    <a:pt x="2517" y="3054"/>
                  </a:lnTo>
                  <a:lnTo>
                    <a:pt x="2518" y="3049"/>
                  </a:lnTo>
                  <a:lnTo>
                    <a:pt x="2518" y="3042"/>
                  </a:lnTo>
                  <a:lnTo>
                    <a:pt x="2519" y="3035"/>
                  </a:lnTo>
                  <a:lnTo>
                    <a:pt x="2519" y="3029"/>
                  </a:lnTo>
                  <a:lnTo>
                    <a:pt x="2518" y="3012"/>
                  </a:lnTo>
                  <a:lnTo>
                    <a:pt x="2518" y="2998"/>
                  </a:lnTo>
                  <a:lnTo>
                    <a:pt x="2520" y="2988"/>
                  </a:lnTo>
                  <a:lnTo>
                    <a:pt x="2523" y="2980"/>
                  </a:lnTo>
                  <a:lnTo>
                    <a:pt x="2526" y="2972"/>
                  </a:lnTo>
                  <a:lnTo>
                    <a:pt x="2531" y="2963"/>
                  </a:lnTo>
                  <a:lnTo>
                    <a:pt x="2537" y="2956"/>
                  </a:lnTo>
                  <a:lnTo>
                    <a:pt x="2544" y="2950"/>
                  </a:lnTo>
                  <a:lnTo>
                    <a:pt x="2553" y="2944"/>
                  </a:lnTo>
                  <a:lnTo>
                    <a:pt x="2563" y="2940"/>
                  </a:lnTo>
                  <a:lnTo>
                    <a:pt x="2570" y="2936"/>
                  </a:lnTo>
                  <a:lnTo>
                    <a:pt x="2581" y="2934"/>
                  </a:lnTo>
                  <a:lnTo>
                    <a:pt x="2591" y="2930"/>
                  </a:lnTo>
                  <a:lnTo>
                    <a:pt x="2601" y="2928"/>
                  </a:lnTo>
                  <a:lnTo>
                    <a:pt x="2612" y="2927"/>
                  </a:lnTo>
                  <a:lnTo>
                    <a:pt x="2618" y="2925"/>
                  </a:lnTo>
                  <a:lnTo>
                    <a:pt x="2620" y="2927"/>
                  </a:lnTo>
                  <a:lnTo>
                    <a:pt x="2622" y="2927"/>
                  </a:lnTo>
                  <a:lnTo>
                    <a:pt x="2622" y="2928"/>
                  </a:lnTo>
                  <a:lnTo>
                    <a:pt x="2620" y="2930"/>
                  </a:lnTo>
                  <a:lnTo>
                    <a:pt x="2619" y="2933"/>
                  </a:lnTo>
                  <a:lnTo>
                    <a:pt x="2617" y="2940"/>
                  </a:lnTo>
                  <a:lnTo>
                    <a:pt x="2617" y="2950"/>
                  </a:lnTo>
                  <a:lnTo>
                    <a:pt x="2617" y="2963"/>
                  </a:lnTo>
                  <a:lnTo>
                    <a:pt x="2617" y="2974"/>
                  </a:lnTo>
                  <a:lnTo>
                    <a:pt x="2617" y="2980"/>
                  </a:lnTo>
                  <a:lnTo>
                    <a:pt x="2617" y="2982"/>
                  </a:lnTo>
                  <a:lnTo>
                    <a:pt x="2618" y="2984"/>
                  </a:lnTo>
                  <a:lnTo>
                    <a:pt x="2619" y="2984"/>
                  </a:lnTo>
                  <a:lnTo>
                    <a:pt x="2622" y="2984"/>
                  </a:lnTo>
                  <a:lnTo>
                    <a:pt x="2626" y="2985"/>
                  </a:lnTo>
                  <a:lnTo>
                    <a:pt x="2632" y="2986"/>
                  </a:lnTo>
                  <a:lnTo>
                    <a:pt x="2641" y="2990"/>
                  </a:lnTo>
                  <a:lnTo>
                    <a:pt x="2645" y="2993"/>
                  </a:lnTo>
                  <a:lnTo>
                    <a:pt x="2648" y="2994"/>
                  </a:lnTo>
                  <a:lnTo>
                    <a:pt x="2649" y="2994"/>
                  </a:lnTo>
                  <a:lnTo>
                    <a:pt x="2651" y="2994"/>
                  </a:lnTo>
                  <a:lnTo>
                    <a:pt x="2654" y="2993"/>
                  </a:lnTo>
                  <a:lnTo>
                    <a:pt x="2668" y="2985"/>
                  </a:lnTo>
                  <a:lnTo>
                    <a:pt x="2685" y="2972"/>
                  </a:lnTo>
                  <a:lnTo>
                    <a:pt x="2701" y="2961"/>
                  </a:lnTo>
                  <a:lnTo>
                    <a:pt x="2718" y="2953"/>
                  </a:lnTo>
                  <a:lnTo>
                    <a:pt x="2724" y="2947"/>
                  </a:lnTo>
                  <a:lnTo>
                    <a:pt x="2728" y="2941"/>
                  </a:lnTo>
                  <a:lnTo>
                    <a:pt x="2731" y="2937"/>
                  </a:lnTo>
                  <a:lnTo>
                    <a:pt x="2734" y="2935"/>
                  </a:lnTo>
                  <a:lnTo>
                    <a:pt x="2738" y="2933"/>
                  </a:lnTo>
                  <a:lnTo>
                    <a:pt x="2744" y="2931"/>
                  </a:lnTo>
                  <a:lnTo>
                    <a:pt x="2750" y="2935"/>
                  </a:lnTo>
                  <a:lnTo>
                    <a:pt x="2767" y="2941"/>
                  </a:lnTo>
                  <a:lnTo>
                    <a:pt x="2781" y="2942"/>
                  </a:lnTo>
                  <a:lnTo>
                    <a:pt x="2790" y="2941"/>
                  </a:lnTo>
                  <a:lnTo>
                    <a:pt x="2797" y="2937"/>
                  </a:lnTo>
                  <a:lnTo>
                    <a:pt x="2805" y="2934"/>
                  </a:lnTo>
                  <a:lnTo>
                    <a:pt x="2818" y="2922"/>
                  </a:lnTo>
                  <a:lnTo>
                    <a:pt x="2833" y="2910"/>
                  </a:lnTo>
                  <a:lnTo>
                    <a:pt x="2838" y="2906"/>
                  </a:lnTo>
                  <a:lnTo>
                    <a:pt x="2843" y="2905"/>
                  </a:lnTo>
                  <a:lnTo>
                    <a:pt x="2847" y="2904"/>
                  </a:lnTo>
                  <a:lnTo>
                    <a:pt x="2851" y="2904"/>
                  </a:lnTo>
                  <a:lnTo>
                    <a:pt x="2853" y="2904"/>
                  </a:lnTo>
                  <a:lnTo>
                    <a:pt x="2856" y="2904"/>
                  </a:lnTo>
                  <a:lnTo>
                    <a:pt x="2857" y="2902"/>
                  </a:lnTo>
                  <a:lnTo>
                    <a:pt x="2858" y="2898"/>
                  </a:lnTo>
                  <a:lnTo>
                    <a:pt x="2858" y="2892"/>
                  </a:lnTo>
                  <a:lnTo>
                    <a:pt x="2858" y="2886"/>
                  </a:lnTo>
                  <a:lnTo>
                    <a:pt x="2857" y="2881"/>
                  </a:lnTo>
                  <a:lnTo>
                    <a:pt x="2856" y="2877"/>
                  </a:lnTo>
                  <a:lnTo>
                    <a:pt x="2852" y="2868"/>
                  </a:lnTo>
                  <a:lnTo>
                    <a:pt x="2847" y="2860"/>
                  </a:lnTo>
                  <a:lnTo>
                    <a:pt x="2845" y="2854"/>
                  </a:lnTo>
                  <a:lnTo>
                    <a:pt x="2843" y="2848"/>
                  </a:lnTo>
                  <a:lnTo>
                    <a:pt x="2843" y="2843"/>
                  </a:lnTo>
                  <a:lnTo>
                    <a:pt x="2843" y="2839"/>
                  </a:lnTo>
                  <a:lnTo>
                    <a:pt x="2843" y="2835"/>
                  </a:lnTo>
                  <a:lnTo>
                    <a:pt x="2844" y="2833"/>
                  </a:lnTo>
                  <a:lnTo>
                    <a:pt x="2845" y="2829"/>
                  </a:lnTo>
                  <a:lnTo>
                    <a:pt x="2847" y="2827"/>
                  </a:lnTo>
                  <a:lnTo>
                    <a:pt x="2855" y="2822"/>
                  </a:lnTo>
                  <a:lnTo>
                    <a:pt x="2865" y="2817"/>
                  </a:lnTo>
                  <a:lnTo>
                    <a:pt x="2874" y="2813"/>
                  </a:lnTo>
                  <a:lnTo>
                    <a:pt x="2881" y="2807"/>
                  </a:lnTo>
                  <a:lnTo>
                    <a:pt x="2889" y="2808"/>
                  </a:lnTo>
                  <a:lnTo>
                    <a:pt x="2896" y="2809"/>
                  </a:lnTo>
                  <a:lnTo>
                    <a:pt x="2903" y="2805"/>
                  </a:lnTo>
                  <a:lnTo>
                    <a:pt x="2912" y="2801"/>
                  </a:lnTo>
                  <a:lnTo>
                    <a:pt x="2920" y="2795"/>
                  </a:lnTo>
                  <a:lnTo>
                    <a:pt x="2926" y="2790"/>
                  </a:lnTo>
                  <a:lnTo>
                    <a:pt x="2931" y="2785"/>
                  </a:lnTo>
                  <a:lnTo>
                    <a:pt x="2938" y="2779"/>
                  </a:lnTo>
                  <a:lnTo>
                    <a:pt x="2945" y="2774"/>
                  </a:lnTo>
                  <a:lnTo>
                    <a:pt x="2953" y="2771"/>
                  </a:lnTo>
                  <a:lnTo>
                    <a:pt x="2972" y="2770"/>
                  </a:lnTo>
                  <a:lnTo>
                    <a:pt x="2983" y="2769"/>
                  </a:lnTo>
                  <a:lnTo>
                    <a:pt x="2988" y="2766"/>
                  </a:lnTo>
                  <a:lnTo>
                    <a:pt x="2994" y="2764"/>
                  </a:lnTo>
                  <a:lnTo>
                    <a:pt x="2997" y="2764"/>
                  </a:lnTo>
                  <a:lnTo>
                    <a:pt x="3002" y="2764"/>
                  </a:lnTo>
                  <a:lnTo>
                    <a:pt x="3007" y="2766"/>
                  </a:lnTo>
                  <a:lnTo>
                    <a:pt x="3011" y="2767"/>
                  </a:lnTo>
                  <a:lnTo>
                    <a:pt x="3014" y="2767"/>
                  </a:lnTo>
                  <a:lnTo>
                    <a:pt x="3015" y="2766"/>
                  </a:lnTo>
                  <a:lnTo>
                    <a:pt x="3017" y="2765"/>
                  </a:lnTo>
                  <a:lnTo>
                    <a:pt x="3019" y="2761"/>
                  </a:lnTo>
                  <a:lnTo>
                    <a:pt x="3021" y="2757"/>
                  </a:lnTo>
                  <a:lnTo>
                    <a:pt x="3024" y="2751"/>
                  </a:lnTo>
                  <a:lnTo>
                    <a:pt x="3029" y="2746"/>
                  </a:lnTo>
                  <a:lnTo>
                    <a:pt x="3034" y="2741"/>
                  </a:lnTo>
                  <a:lnTo>
                    <a:pt x="3042" y="2734"/>
                  </a:lnTo>
                  <a:lnTo>
                    <a:pt x="3051" y="2728"/>
                  </a:lnTo>
                  <a:lnTo>
                    <a:pt x="3052" y="2727"/>
                  </a:lnTo>
                  <a:lnTo>
                    <a:pt x="3054" y="2728"/>
                  </a:lnTo>
                  <a:lnTo>
                    <a:pt x="3055" y="2729"/>
                  </a:lnTo>
                  <a:lnTo>
                    <a:pt x="3058" y="2730"/>
                  </a:lnTo>
                  <a:lnTo>
                    <a:pt x="3061" y="2736"/>
                  </a:lnTo>
                  <a:lnTo>
                    <a:pt x="3066" y="2744"/>
                  </a:lnTo>
                  <a:lnTo>
                    <a:pt x="3074" y="2755"/>
                  </a:lnTo>
                  <a:lnTo>
                    <a:pt x="3084" y="2765"/>
                  </a:lnTo>
                  <a:lnTo>
                    <a:pt x="3086" y="2767"/>
                  </a:lnTo>
                  <a:lnTo>
                    <a:pt x="3088" y="2767"/>
                  </a:lnTo>
                  <a:lnTo>
                    <a:pt x="3089" y="2766"/>
                  </a:lnTo>
                  <a:lnTo>
                    <a:pt x="3090" y="2765"/>
                  </a:lnTo>
                  <a:lnTo>
                    <a:pt x="3091" y="2764"/>
                  </a:lnTo>
                  <a:lnTo>
                    <a:pt x="3093" y="2763"/>
                  </a:lnTo>
                  <a:lnTo>
                    <a:pt x="3095" y="2761"/>
                  </a:lnTo>
                  <a:lnTo>
                    <a:pt x="3098" y="2763"/>
                  </a:lnTo>
                  <a:lnTo>
                    <a:pt x="3101" y="2771"/>
                  </a:lnTo>
                  <a:lnTo>
                    <a:pt x="3103" y="2783"/>
                  </a:lnTo>
                  <a:lnTo>
                    <a:pt x="3109" y="2790"/>
                  </a:lnTo>
                  <a:lnTo>
                    <a:pt x="3115" y="2795"/>
                  </a:lnTo>
                  <a:lnTo>
                    <a:pt x="3121" y="2799"/>
                  </a:lnTo>
                  <a:lnTo>
                    <a:pt x="3126" y="2801"/>
                  </a:lnTo>
                  <a:lnTo>
                    <a:pt x="3128" y="2802"/>
                  </a:lnTo>
                  <a:lnTo>
                    <a:pt x="3130" y="2801"/>
                  </a:lnTo>
                  <a:lnTo>
                    <a:pt x="3131" y="2799"/>
                  </a:lnTo>
                  <a:lnTo>
                    <a:pt x="3134" y="2797"/>
                  </a:lnTo>
                  <a:lnTo>
                    <a:pt x="3137" y="2790"/>
                  </a:lnTo>
                  <a:lnTo>
                    <a:pt x="3142" y="2784"/>
                  </a:lnTo>
                  <a:lnTo>
                    <a:pt x="3155" y="2767"/>
                  </a:lnTo>
                  <a:lnTo>
                    <a:pt x="3165" y="2755"/>
                  </a:lnTo>
                  <a:lnTo>
                    <a:pt x="3168" y="2752"/>
                  </a:lnTo>
                  <a:lnTo>
                    <a:pt x="3172" y="2748"/>
                  </a:lnTo>
                  <a:lnTo>
                    <a:pt x="3175" y="2747"/>
                  </a:lnTo>
                  <a:lnTo>
                    <a:pt x="3179" y="2745"/>
                  </a:lnTo>
                  <a:lnTo>
                    <a:pt x="3187" y="2744"/>
                  </a:lnTo>
                  <a:lnTo>
                    <a:pt x="3194" y="2742"/>
                  </a:lnTo>
                  <a:lnTo>
                    <a:pt x="3198" y="2742"/>
                  </a:lnTo>
                  <a:lnTo>
                    <a:pt x="3200" y="2742"/>
                  </a:lnTo>
                  <a:lnTo>
                    <a:pt x="3203" y="2741"/>
                  </a:lnTo>
                  <a:lnTo>
                    <a:pt x="3204" y="2739"/>
                  </a:lnTo>
                  <a:lnTo>
                    <a:pt x="3204" y="2735"/>
                  </a:lnTo>
                  <a:lnTo>
                    <a:pt x="3200" y="2727"/>
                  </a:lnTo>
                  <a:lnTo>
                    <a:pt x="3198" y="2723"/>
                  </a:lnTo>
                  <a:lnTo>
                    <a:pt x="3197" y="2720"/>
                  </a:lnTo>
                  <a:lnTo>
                    <a:pt x="3197" y="2716"/>
                  </a:lnTo>
                  <a:lnTo>
                    <a:pt x="3198" y="2714"/>
                  </a:lnTo>
                  <a:lnTo>
                    <a:pt x="3199" y="2710"/>
                  </a:lnTo>
                  <a:lnTo>
                    <a:pt x="3203" y="2709"/>
                  </a:lnTo>
                  <a:lnTo>
                    <a:pt x="3206" y="2707"/>
                  </a:lnTo>
                  <a:lnTo>
                    <a:pt x="3212" y="2706"/>
                  </a:lnTo>
                  <a:lnTo>
                    <a:pt x="3225" y="2703"/>
                  </a:lnTo>
                  <a:lnTo>
                    <a:pt x="3238" y="2700"/>
                  </a:lnTo>
                  <a:lnTo>
                    <a:pt x="3246" y="2697"/>
                  </a:lnTo>
                  <a:lnTo>
                    <a:pt x="3250" y="2692"/>
                  </a:lnTo>
                  <a:lnTo>
                    <a:pt x="3255" y="2689"/>
                  </a:lnTo>
                  <a:lnTo>
                    <a:pt x="3259" y="2683"/>
                  </a:lnTo>
                  <a:lnTo>
                    <a:pt x="3261" y="2677"/>
                  </a:lnTo>
                  <a:lnTo>
                    <a:pt x="3263" y="2673"/>
                  </a:lnTo>
                  <a:lnTo>
                    <a:pt x="3266" y="2670"/>
                  </a:lnTo>
                  <a:lnTo>
                    <a:pt x="3269" y="2667"/>
                  </a:lnTo>
                  <a:lnTo>
                    <a:pt x="3273" y="2665"/>
                  </a:lnTo>
                  <a:lnTo>
                    <a:pt x="3277" y="2665"/>
                  </a:lnTo>
                  <a:lnTo>
                    <a:pt x="3281" y="2665"/>
                  </a:lnTo>
                  <a:lnTo>
                    <a:pt x="3287" y="2667"/>
                  </a:lnTo>
                  <a:lnTo>
                    <a:pt x="3300" y="2671"/>
                  </a:lnTo>
                  <a:lnTo>
                    <a:pt x="3312" y="2675"/>
                  </a:lnTo>
                  <a:lnTo>
                    <a:pt x="3318" y="2676"/>
                  </a:lnTo>
                  <a:lnTo>
                    <a:pt x="3322" y="2678"/>
                  </a:lnTo>
                  <a:lnTo>
                    <a:pt x="3325" y="2682"/>
                  </a:lnTo>
                  <a:lnTo>
                    <a:pt x="3326" y="2684"/>
                  </a:lnTo>
                  <a:lnTo>
                    <a:pt x="3329" y="2691"/>
                  </a:lnTo>
                  <a:lnTo>
                    <a:pt x="3332" y="2695"/>
                  </a:lnTo>
                  <a:lnTo>
                    <a:pt x="3335" y="2696"/>
                  </a:lnTo>
                  <a:lnTo>
                    <a:pt x="3337" y="2696"/>
                  </a:lnTo>
                  <a:lnTo>
                    <a:pt x="3341" y="2695"/>
                  </a:lnTo>
                  <a:lnTo>
                    <a:pt x="3345" y="2691"/>
                  </a:lnTo>
                  <a:lnTo>
                    <a:pt x="3357" y="2685"/>
                  </a:lnTo>
                  <a:lnTo>
                    <a:pt x="3367" y="2679"/>
                  </a:lnTo>
                  <a:lnTo>
                    <a:pt x="3372" y="2677"/>
                  </a:lnTo>
                  <a:lnTo>
                    <a:pt x="3376" y="2673"/>
                  </a:lnTo>
                  <a:lnTo>
                    <a:pt x="3380" y="2670"/>
                  </a:lnTo>
                  <a:lnTo>
                    <a:pt x="3382" y="2664"/>
                  </a:lnTo>
                  <a:lnTo>
                    <a:pt x="3386" y="2650"/>
                  </a:lnTo>
                  <a:lnTo>
                    <a:pt x="3389" y="2632"/>
                  </a:lnTo>
                  <a:lnTo>
                    <a:pt x="3392" y="2613"/>
                  </a:lnTo>
                  <a:lnTo>
                    <a:pt x="3394" y="2595"/>
                  </a:lnTo>
                  <a:lnTo>
                    <a:pt x="3397" y="2580"/>
                  </a:lnTo>
                  <a:lnTo>
                    <a:pt x="3398" y="2565"/>
                  </a:lnTo>
                  <a:lnTo>
                    <a:pt x="3399" y="2559"/>
                  </a:lnTo>
                  <a:lnTo>
                    <a:pt x="3400" y="2553"/>
                  </a:lnTo>
                  <a:lnTo>
                    <a:pt x="3403" y="2549"/>
                  </a:lnTo>
                  <a:lnTo>
                    <a:pt x="3405" y="2544"/>
                  </a:lnTo>
                  <a:lnTo>
                    <a:pt x="3411" y="2537"/>
                  </a:lnTo>
                  <a:lnTo>
                    <a:pt x="3416" y="2528"/>
                  </a:lnTo>
                  <a:lnTo>
                    <a:pt x="3416" y="2525"/>
                  </a:lnTo>
                  <a:lnTo>
                    <a:pt x="3417" y="2520"/>
                  </a:lnTo>
                  <a:lnTo>
                    <a:pt x="3416" y="2514"/>
                  </a:lnTo>
                  <a:lnTo>
                    <a:pt x="3414" y="2508"/>
                  </a:lnTo>
                  <a:lnTo>
                    <a:pt x="3412" y="2501"/>
                  </a:lnTo>
                  <a:lnTo>
                    <a:pt x="3411" y="2494"/>
                  </a:lnTo>
                  <a:lnTo>
                    <a:pt x="3407" y="2488"/>
                  </a:lnTo>
                  <a:lnTo>
                    <a:pt x="3404" y="2483"/>
                  </a:lnTo>
                  <a:lnTo>
                    <a:pt x="3395" y="2471"/>
                  </a:lnTo>
                  <a:lnTo>
                    <a:pt x="3387" y="2458"/>
                  </a:lnTo>
                  <a:lnTo>
                    <a:pt x="3382" y="2450"/>
                  </a:lnTo>
                  <a:lnTo>
                    <a:pt x="3374" y="2436"/>
                  </a:lnTo>
                  <a:lnTo>
                    <a:pt x="3369" y="2427"/>
                  </a:lnTo>
                  <a:lnTo>
                    <a:pt x="3362" y="2417"/>
                  </a:lnTo>
                  <a:lnTo>
                    <a:pt x="3360" y="2413"/>
                  </a:lnTo>
                  <a:lnTo>
                    <a:pt x="3356" y="2411"/>
                  </a:lnTo>
                  <a:lnTo>
                    <a:pt x="3351" y="2410"/>
                  </a:lnTo>
                  <a:lnTo>
                    <a:pt x="3347" y="2410"/>
                  </a:lnTo>
                  <a:lnTo>
                    <a:pt x="3336" y="2410"/>
                  </a:lnTo>
                  <a:lnTo>
                    <a:pt x="3323" y="2412"/>
                  </a:lnTo>
                  <a:lnTo>
                    <a:pt x="3317" y="2412"/>
                  </a:lnTo>
                  <a:lnTo>
                    <a:pt x="3312" y="2414"/>
                  </a:lnTo>
                  <a:lnTo>
                    <a:pt x="3309" y="2416"/>
                  </a:lnTo>
                  <a:lnTo>
                    <a:pt x="3305" y="2419"/>
                  </a:lnTo>
                  <a:lnTo>
                    <a:pt x="3303" y="2421"/>
                  </a:lnTo>
                  <a:lnTo>
                    <a:pt x="3301" y="2425"/>
                  </a:lnTo>
                  <a:lnTo>
                    <a:pt x="3300" y="2430"/>
                  </a:lnTo>
                  <a:lnTo>
                    <a:pt x="3300" y="2436"/>
                  </a:lnTo>
                  <a:lnTo>
                    <a:pt x="3300" y="2438"/>
                  </a:lnTo>
                  <a:lnTo>
                    <a:pt x="3299" y="2440"/>
                  </a:lnTo>
                  <a:lnTo>
                    <a:pt x="3298" y="2443"/>
                  </a:lnTo>
                  <a:lnTo>
                    <a:pt x="3296" y="2445"/>
                  </a:lnTo>
                  <a:lnTo>
                    <a:pt x="3290" y="2449"/>
                  </a:lnTo>
                  <a:lnTo>
                    <a:pt x="3282" y="2451"/>
                  </a:lnTo>
                  <a:lnTo>
                    <a:pt x="3275" y="2452"/>
                  </a:lnTo>
                  <a:lnTo>
                    <a:pt x="3268" y="2452"/>
                  </a:lnTo>
                  <a:lnTo>
                    <a:pt x="3265" y="2451"/>
                  </a:lnTo>
                  <a:lnTo>
                    <a:pt x="3262" y="2450"/>
                  </a:lnTo>
                  <a:lnTo>
                    <a:pt x="3261" y="2448"/>
                  </a:lnTo>
                  <a:lnTo>
                    <a:pt x="3260" y="2445"/>
                  </a:lnTo>
                  <a:lnTo>
                    <a:pt x="3255" y="2436"/>
                  </a:lnTo>
                  <a:lnTo>
                    <a:pt x="3252" y="2430"/>
                  </a:lnTo>
                  <a:lnTo>
                    <a:pt x="3248" y="2427"/>
                  </a:lnTo>
                  <a:lnTo>
                    <a:pt x="3244" y="2426"/>
                  </a:lnTo>
                  <a:lnTo>
                    <a:pt x="3240" y="2426"/>
                  </a:lnTo>
                  <a:lnTo>
                    <a:pt x="3235" y="2429"/>
                  </a:lnTo>
                  <a:lnTo>
                    <a:pt x="3224" y="2431"/>
                  </a:lnTo>
                  <a:lnTo>
                    <a:pt x="3215" y="2431"/>
                  </a:lnTo>
                  <a:lnTo>
                    <a:pt x="3210" y="2430"/>
                  </a:lnTo>
                  <a:lnTo>
                    <a:pt x="3206" y="2429"/>
                  </a:lnTo>
                  <a:lnTo>
                    <a:pt x="3204" y="2425"/>
                  </a:lnTo>
                  <a:lnTo>
                    <a:pt x="3202" y="2420"/>
                  </a:lnTo>
                  <a:lnTo>
                    <a:pt x="3199" y="2414"/>
                  </a:lnTo>
                  <a:lnTo>
                    <a:pt x="3197" y="2411"/>
                  </a:lnTo>
                  <a:lnTo>
                    <a:pt x="3194" y="2408"/>
                  </a:lnTo>
                  <a:lnTo>
                    <a:pt x="3193" y="2407"/>
                  </a:lnTo>
                  <a:lnTo>
                    <a:pt x="3187" y="2405"/>
                  </a:lnTo>
                  <a:lnTo>
                    <a:pt x="3181" y="2404"/>
                  </a:lnTo>
                  <a:lnTo>
                    <a:pt x="3175" y="2401"/>
                  </a:lnTo>
                  <a:lnTo>
                    <a:pt x="3170" y="2399"/>
                  </a:lnTo>
                  <a:lnTo>
                    <a:pt x="3167" y="2399"/>
                  </a:lnTo>
                  <a:lnTo>
                    <a:pt x="3165" y="2399"/>
                  </a:lnTo>
                  <a:lnTo>
                    <a:pt x="3162" y="2400"/>
                  </a:lnTo>
                  <a:lnTo>
                    <a:pt x="3160" y="2402"/>
                  </a:lnTo>
                  <a:lnTo>
                    <a:pt x="3158" y="2408"/>
                  </a:lnTo>
                  <a:lnTo>
                    <a:pt x="3156" y="2416"/>
                  </a:lnTo>
                  <a:lnTo>
                    <a:pt x="3156" y="2423"/>
                  </a:lnTo>
                  <a:lnTo>
                    <a:pt x="3158" y="2427"/>
                  </a:lnTo>
                  <a:lnTo>
                    <a:pt x="3158" y="2437"/>
                  </a:lnTo>
                  <a:lnTo>
                    <a:pt x="3158" y="2443"/>
                  </a:lnTo>
                  <a:lnTo>
                    <a:pt x="3156" y="2444"/>
                  </a:lnTo>
                  <a:lnTo>
                    <a:pt x="3154" y="2445"/>
                  </a:lnTo>
                  <a:lnTo>
                    <a:pt x="3151" y="2446"/>
                  </a:lnTo>
                  <a:lnTo>
                    <a:pt x="3146" y="2448"/>
                  </a:lnTo>
                  <a:lnTo>
                    <a:pt x="3137" y="2448"/>
                  </a:lnTo>
                  <a:lnTo>
                    <a:pt x="3128" y="2448"/>
                  </a:lnTo>
                  <a:lnTo>
                    <a:pt x="3123" y="2446"/>
                  </a:lnTo>
                  <a:lnTo>
                    <a:pt x="3120" y="2445"/>
                  </a:lnTo>
                  <a:lnTo>
                    <a:pt x="3115" y="2442"/>
                  </a:lnTo>
                  <a:lnTo>
                    <a:pt x="3112" y="2438"/>
                  </a:lnTo>
                  <a:lnTo>
                    <a:pt x="3104" y="2426"/>
                  </a:lnTo>
                  <a:lnTo>
                    <a:pt x="3099" y="2417"/>
                  </a:lnTo>
                  <a:lnTo>
                    <a:pt x="3096" y="2413"/>
                  </a:lnTo>
                  <a:lnTo>
                    <a:pt x="3093" y="2411"/>
                  </a:lnTo>
                  <a:lnTo>
                    <a:pt x="3090" y="2408"/>
                  </a:lnTo>
                  <a:lnTo>
                    <a:pt x="3086" y="2407"/>
                  </a:lnTo>
                  <a:lnTo>
                    <a:pt x="3082" y="2408"/>
                  </a:lnTo>
                  <a:lnTo>
                    <a:pt x="3079" y="2410"/>
                  </a:lnTo>
                  <a:lnTo>
                    <a:pt x="3076" y="2412"/>
                  </a:lnTo>
                  <a:lnTo>
                    <a:pt x="3073" y="2414"/>
                  </a:lnTo>
                  <a:lnTo>
                    <a:pt x="3070" y="2417"/>
                  </a:lnTo>
                  <a:lnTo>
                    <a:pt x="3065" y="2419"/>
                  </a:lnTo>
                  <a:lnTo>
                    <a:pt x="3060" y="2418"/>
                  </a:lnTo>
                  <a:lnTo>
                    <a:pt x="3053" y="2417"/>
                  </a:lnTo>
                  <a:lnTo>
                    <a:pt x="3038" y="2410"/>
                  </a:lnTo>
                  <a:lnTo>
                    <a:pt x="3024" y="2401"/>
                  </a:lnTo>
                  <a:lnTo>
                    <a:pt x="3020" y="2398"/>
                  </a:lnTo>
                  <a:lnTo>
                    <a:pt x="3017" y="2393"/>
                  </a:lnTo>
                  <a:lnTo>
                    <a:pt x="3016" y="2392"/>
                  </a:lnTo>
                  <a:lnTo>
                    <a:pt x="3016" y="2389"/>
                  </a:lnTo>
                  <a:lnTo>
                    <a:pt x="3017" y="2387"/>
                  </a:lnTo>
                  <a:lnTo>
                    <a:pt x="3019" y="2386"/>
                  </a:lnTo>
                  <a:lnTo>
                    <a:pt x="3027" y="2379"/>
                  </a:lnTo>
                  <a:lnTo>
                    <a:pt x="3036" y="2375"/>
                  </a:lnTo>
                  <a:lnTo>
                    <a:pt x="3041" y="2373"/>
                  </a:lnTo>
                  <a:lnTo>
                    <a:pt x="3045" y="2369"/>
                  </a:lnTo>
                  <a:lnTo>
                    <a:pt x="3046" y="2367"/>
                  </a:lnTo>
                  <a:lnTo>
                    <a:pt x="3047" y="2362"/>
                  </a:lnTo>
                  <a:lnTo>
                    <a:pt x="3039" y="2350"/>
                  </a:lnTo>
                  <a:lnTo>
                    <a:pt x="3027" y="2335"/>
                  </a:lnTo>
                  <a:lnTo>
                    <a:pt x="3024" y="2323"/>
                  </a:lnTo>
                  <a:lnTo>
                    <a:pt x="3024" y="2311"/>
                  </a:lnTo>
                  <a:lnTo>
                    <a:pt x="3024" y="2306"/>
                  </a:lnTo>
                  <a:lnTo>
                    <a:pt x="3024" y="2301"/>
                  </a:lnTo>
                  <a:lnTo>
                    <a:pt x="3022" y="2297"/>
                  </a:lnTo>
                  <a:lnTo>
                    <a:pt x="3020" y="2292"/>
                  </a:lnTo>
                  <a:lnTo>
                    <a:pt x="3009" y="2281"/>
                  </a:lnTo>
                  <a:lnTo>
                    <a:pt x="2997" y="2272"/>
                  </a:lnTo>
                  <a:lnTo>
                    <a:pt x="2985" y="2263"/>
                  </a:lnTo>
                  <a:lnTo>
                    <a:pt x="2976" y="2259"/>
                  </a:lnTo>
                  <a:lnTo>
                    <a:pt x="2969" y="2257"/>
                  </a:lnTo>
                  <a:lnTo>
                    <a:pt x="2964" y="2257"/>
                  </a:lnTo>
                  <a:lnTo>
                    <a:pt x="2958" y="2261"/>
                  </a:lnTo>
                  <a:lnTo>
                    <a:pt x="2953" y="2265"/>
                  </a:lnTo>
                  <a:lnTo>
                    <a:pt x="2951" y="2266"/>
                  </a:lnTo>
                  <a:lnTo>
                    <a:pt x="2947" y="2267"/>
                  </a:lnTo>
                  <a:lnTo>
                    <a:pt x="2944" y="2268"/>
                  </a:lnTo>
                  <a:lnTo>
                    <a:pt x="2939" y="2268"/>
                  </a:lnTo>
                  <a:lnTo>
                    <a:pt x="2928" y="2266"/>
                  </a:lnTo>
                  <a:lnTo>
                    <a:pt x="2915" y="2261"/>
                  </a:lnTo>
                  <a:lnTo>
                    <a:pt x="2902" y="2255"/>
                  </a:lnTo>
                  <a:lnTo>
                    <a:pt x="2888" y="2249"/>
                  </a:lnTo>
                  <a:lnTo>
                    <a:pt x="2874" y="2243"/>
                  </a:lnTo>
                  <a:lnTo>
                    <a:pt x="2863" y="2241"/>
                  </a:lnTo>
                  <a:lnTo>
                    <a:pt x="2857" y="2241"/>
                  </a:lnTo>
                  <a:lnTo>
                    <a:pt x="2852" y="2243"/>
                  </a:lnTo>
                  <a:lnTo>
                    <a:pt x="2847" y="2246"/>
                  </a:lnTo>
                  <a:lnTo>
                    <a:pt x="2843" y="2250"/>
                  </a:lnTo>
                  <a:lnTo>
                    <a:pt x="2839" y="2255"/>
                  </a:lnTo>
                  <a:lnTo>
                    <a:pt x="2837" y="2260"/>
                  </a:lnTo>
                  <a:lnTo>
                    <a:pt x="2835" y="2266"/>
                  </a:lnTo>
                  <a:lnTo>
                    <a:pt x="2835" y="2271"/>
                  </a:lnTo>
                  <a:lnTo>
                    <a:pt x="2838" y="2281"/>
                  </a:lnTo>
                  <a:lnTo>
                    <a:pt x="2839" y="2288"/>
                  </a:lnTo>
                  <a:lnTo>
                    <a:pt x="2839" y="2291"/>
                  </a:lnTo>
                  <a:lnTo>
                    <a:pt x="2838" y="2293"/>
                  </a:lnTo>
                  <a:lnTo>
                    <a:pt x="2835" y="2294"/>
                  </a:lnTo>
                  <a:lnTo>
                    <a:pt x="2832" y="2294"/>
                  </a:lnTo>
                  <a:lnTo>
                    <a:pt x="2828" y="2294"/>
                  </a:lnTo>
                  <a:lnTo>
                    <a:pt x="2824" y="2294"/>
                  </a:lnTo>
                  <a:lnTo>
                    <a:pt x="2819" y="2292"/>
                  </a:lnTo>
                  <a:lnTo>
                    <a:pt x="2814" y="2288"/>
                  </a:lnTo>
                  <a:lnTo>
                    <a:pt x="2808" y="2282"/>
                  </a:lnTo>
                  <a:lnTo>
                    <a:pt x="2801" y="2274"/>
                  </a:lnTo>
                  <a:lnTo>
                    <a:pt x="2794" y="2263"/>
                  </a:lnTo>
                  <a:lnTo>
                    <a:pt x="2788" y="2253"/>
                  </a:lnTo>
                  <a:lnTo>
                    <a:pt x="2782" y="2243"/>
                  </a:lnTo>
                  <a:lnTo>
                    <a:pt x="2777" y="2236"/>
                  </a:lnTo>
                  <a:lnTo>
                    <a:pt x="2775" y="2222"/>
                  </a:lnTo>
                  <a:lnTo>
                    <a:pt x="2771" y="2203"/>
                  </a:lnTo>
                  <a:lnTo>
                    <a:pt x="2767" y="2192"/>
                  </a:lnTo>
                  <a:lnTo>
                    <a:pt x="2763" y="2181"/>
                  </a:lnTo>
                  <a:lnTo>
                    <a:pt x="2759" y="2171"/>
                  </a:lnTo>
                  <a:lnTo>
                    <a:pt x="2758" y="2159"/>
                  </a:lnTo>
                  <a:lnTo>
                    <a:pt x="2757" y="2147"/>
                  </a:lnTo>
                  <a:lnTo>
                    <a:pt x="2757" y="2137"/>
                  </a:lnTo>
                  <a:lnTo>
                    <a:pt x="2758" y="2134"/>
                  </a:lnTo>
                  <a:lnTo>
                    <a:pt x="2761" y="2130"/>
                  </a:lnTo>
                  <a:lnTo>
                    <a:pt x="2763" y="2129"/>
                  </a:lnTo>
                  <a:lnTo>
                    <a:pt x="2767" y="2127"/>
                  </a:lnTo>
                  <a:lnTo>
                    <a:pt x="2771" y="2127"/>
                  </a:lnTo>
                  <a:lnTo>
                    <a:pt x="2774" y="2126"/>
                  </a:lnTo>
                  <a:lnTo>
                    <a:pt x="2776" y="2124"/>
                  </a:lnTo>
                  <a:lnTo>
                    <a:pt x="2777" y="2122"/>
                  </a:lnTo>
                  <a:lnTo>
                    <a:pt x="2777" y="2115"/>
                  </a:lnTo>
                  <a:lnTo>
                    <a:pt x="2777" y="2104"/>
                  </a:lnTo>
                  <a:lnTo>
                    <a:pt x="2778" y="2099"/>
                  </a:lnTo>
                  <a:lnTo>
                    <a:pt x="2778" y="2095"/>
                  </a:lnTo>
                  <a:lnTo>
                    <a:pt x="2780" y="2089"/>
                  </a:lnTo>
                  <a:lnTo>
                    <a:pt x="2782" y="2083"/>
                  </a:lnTo>
                  <a:lnTo>
                    <a:pt x="2786" y="2072"/>
                  </a:lnTo>
                  <a:lnTo>
                    <a:pt x="2790" y="2063"/>
                  </a:lnTo>
                  <a:lnTo>
                    <a:pt x="2794" y="2057"/>
                  </a:lnTo>
                  <a:lnTo>
                    <a:pt x="2797" y="2052"/>
                  </a:lnTo>
                  <a:lnTo>
                    <a:pt x="2801" y="2047"/>
                  </a:lnTo>
                  <a:lnTo>
                    <a:pt x="2808" y="2038"/>
                  </a:lnTo>
                  <a:lnTo>
                    <a:pt x="2821" y="2023"/>
                  </a:lnTo>
                  <a:lnTo>
                    <a:pt x="2833" y="2009"/>
                  </a:lnTo>
                  <a:lnTo>
                    <a:pt x="2837" y="2003"/>
                  </a:lnTo>
                  <a:lnTo>
                    <a:pt x="2840" y="1998"/>
                  </a:lnTo>
                  <a:lnTo>
                    <a:pt x="2840" y="1995"/>
                  </a:lnTo>
                  <a:lnTo>
                    <a:pt x="2841" y="1992"/>
                  </a:lnTo>
                  <a:lnTo>
                    <a:pt x="2841" y="1990"/>
                  </a:lnTo>
                  <a:lnTo>
                    <a:pt x="2841" y="1989"/>
                  </a:lnTo>
                  <a:lnTo>
                    <a:pt x="2841" y="1988"/>
                  </a:lnTo>
                  <a:lnTo>
                    <a:pt x="2839" y="1986"/>
                  </a:lnTo>
                  <a:lnTo>
                    <a:pt x="2837" y="1986"/>
                  </a:lnTo>
                  <a:lnTo>
                    <a:pt x="2833" y="1983"/>
                  </a:lnTo>
                  <a:lnTo>
                    <a:pt x="2828" y="1980"/>
                  </a:lnTo>
                  <a:lnTo>
                    <a:pt x="2821" y="1978"/>
                  </a:lnTo>
                  <a:lnTo>
                    <a:pt x="2818" y="1975"/>
                  </a:lnTo>
                  <a:lnTo>
                    <a:pt x="2815" y="1972"/>
                  </a:lnTo>
                  <a:lnTo>
                    <a:pt x="2815" y="1969"/>
                  </a:lnTo>
                  <a:lnTo>
                    <a:pt x="2816" y="1963"/>
                  </a:lnTo>
                  <a:lnTo>
                    <a:pt x="2820" y="1958"/>
                  </a:lnTo>
                  <a:lnTo>
                    <a:pt x="2837" y="1956"/>
                  </a:lnTo>
                  <a:lnTo>
                    <a:pt x="2855" y="1952"/>
                  </a:lnTo>
                  <a:lnTo>
                    <a:pt x="2859" y="1934"/>
                  </a:lnTo>
                  <a:lnTo>
                    <a:pt x="2864" y="1923"/>
                  </a:lnTo>
                  <a:lnTo>
                    <a:pt x="2868" y="1922"/>
                  </a:lnTo>
                  <a:lnTo>
                    <a:pt x="2875" y="1925"/>
                  </a:lnTo>
                  <a:lnTo>
                    <a:pt x="2881" y="1927"/>
                  </a:lnTo>
                  <a:lnTo>
                    <a:pt x="2887" y="1931"/>
                  </a:lnTo>
                  <a:lnTo>
                    <a:pt x="2889" y="1932"/>
                  </a:lnTo>
                  <a:lnTo>
                    <a:pt x="2891" y="1932"/>
                  </a:lnTo>
                  <a:lnTo>
                    <a:pt x="2893" y="1931"/>
                  </a:lnTo>
                  <a:lnTo>
                    <a:pt x="2894" y="1929"/>
                  </a:lnTo>
                  <a:lnTo>
                    <a:pt x="2896" y="1923"/>
                  </a:lnTo>
                  <a:lnTo>
                    <a:pt x="2896" y="1916"/>
                  </a:lnTo>
                  <a:lnTo>
                    <a:pt x="2897" y="1908"/>
                  </a:lnTo>
                  <a:lnTo>
                    <a:pt x="2898" y="1901"/>
                  </a:lnTo>
                  <a:lnTo>
                    <a:pt x="2898" y="1897"/>
                  </a:lnTo>
                  <a:lnTo>
                    <a:pt x="2898" y="1894"/>
                  </a:lnTo>
                  <a:lnTo>
                    <a:pt x="2897" y="1890"/>
                  </a:lnTo>
                  <a:lnTo>
                    <a:pt x="2896" y="1888"/>
                  </a:lnTo>
                  <a:lnTo>
                    <a:pt x="2893" y="1885"/>
                  </a:lnTo>
                  <a:lnTo>
                    <a:pt x="2887" y="1884"/>
                  </a:lnTo>
                  <a:lnTo>
                    <a:pt x="2881" y="1883"/>
                  </a:lnTo>
                  <a:lnTo>
                    <a:pt x="2874" y="1882"/>
                  </a:lnTo>
                  <a:lnTo>
                    <a:pt x="2859" y="1883"/>
                  </a:lnTo>
                  <a:lnTo>
                    <a:pt x="2845" y="1884"/>
                  </a:lnTo>
                  <a:lnTo>
                    <a:pt x="2839" y="1885"/>
                  </a:lnTo>
                  <a:lnTo>
                    <a:pt x="2835" y="1885"/>
                  </a:lnTo>
                  <a:lnTo>
                    <a:pt x="2832" y="1885"/>
                  </a:lnTo>
                  <a:lnTo>
                    <a:pt x="2831" y="1884"/>
                  </a:lnTo>
                  <a:lnTo>
                    <a:pt x="2828" y="1878"/>
                  </a:lnTo>
                  <a:lnTo>
                    <a:pt x="2827" y="1869"/>
                  </a:lnTo>
                  <a:lnTo>
                    <a:pt x="2826" y="1859"/>
                  </a:lnTo>
                  <a:lnTo>
                    <a:pt x="2824" y="1853"/>
                  </a:lnTo>
                  <a:lnTo>
                    <a:pt x="2819" y="1847"/>
                  </a:lnTo>
                  <a:lnTo>
                    <a:pt x="2813" y="1843"/>
                  </a:lnTo>
                  <a:lnTo>
                    <a:pt x="2809" y="1839"/>
                  </a:lnTo>
                  <a:lnTo>
                    <a:pt x="2806" y="1833"/>
                  </a:lnTo>
                  <a:lnTo>
                    <a:pt x="2803" y="1827"/>
                  </a:lnTo>
                  <a:lnTo>
                    <a:pt x="2802" y="1820"/>
                  </a:lnTo>
                  <a:lnTo>
                    <a:pt x="2801" y="1812"/>
                  </a:lnTo>
                  <a:lnTo>
                    <a:pt x="2801" y="1802"/>
                  </a:lnTo>
                  <a:lnTo>
                    <a:pt x="2802" y="1794"/>
                  </a:lnTo>
                  <a:lnTo>
                    <a:pt x="2803" y="1786"/>
                  </a:lnTo>
                  <a:lnTo>
                    <a:pt x="2805" y="1782"/>
                  </a:lnTo>
                  <a:lnTo>
                    <a:pt x="2803" y="1778"/>
                  </a:lnTo>
                  <a:lnTo>
                    <a:pt x="2801" y="1775"/>
                  </a:lnTo>
                  <a:lnTo>
                    <a:pt x="2797" y="1772"/>
                  </a:lnTo>
                  <a:lnTo>
                    <a:pt x="2794" y="1770"/>
                  </a:lnTo>
                  <a:lnTo>
                    <a:pt x="2792" y="1769"/>
                  </a:lnTo>
                  <a:lnTo>
                    <a:pt x="2789" y="1769"/>
                  </a:lnTo>
                  <a:lnTo>
                    <a:pt x="2788" y="1769"/>
                  </a:lnTo>
                  <a:lnTo>
                    <a:pt x="2781" y="1777"/>
                  </a:lnTo>
                  <a:lnTo>
                    <a:pt x="2772" y="1783"/>
                  </a:lnTo>
                  <a:lnTo>
                    <a:pt x="2765" y="1788"/>
                  </a:lnTo>
                  <a:lnTo>
                    <a:pt x="2759" y="1790"/>
                  </a:lnTo>
                  <a:lnTo>
                    <a:pt x="2756" y="1792"/>
                  </a:lnTo>
                  <a:lnTo>
                    <a:pt x="2753" y="1792"/>
                  </a:lnTo>
                  <a:lnTo>
                    <a:pt x="2751" y="1789"/>
                  </a:lnTo>
                  <a:lnTo>
                    <a:pt x="2751" y="1787"/>
                  </a:lnTo>
                  <a:lnTo>
                    <a:pt x="2751" y="1778"/>
                  </a:lnTo>
                  <a:lnTo>
                    <a:pt x="2752" y="1767"/>
                  </a:lnTo>
                  <a:lnTo>
                    <a:pt x="2751" y="1763"/>
                  </a:lnTo>
                  <a:lnTo>
                    <a:pt x="2751" y="1761"/>
                  </a:lnTo>
                  <a:lnTo>
                    <a:pt x="2749" y="1757"/>
                  </a:lnTo>
                  <a:lnTo>
                    <a:pt x="2748" y="1755"/>
                  </a:lnTo>
                  <a:lnTo>
                    <a:pt x="2742" y="1750"/>
                  </a:lnTo>
                  <a:lnTo>
                    <a:pt x="2736" y="1745"/>
                  </a:lnTo>
                  <a:lnTo>
                    <a:pt x="2723" y="1738"/>
                  </a:lnTo>
                  <a:lnTo>
                    <a:pt x="2715" y="1731"/>
                  </a:lnTo>
                  <a:lnTo>
                    <a:pt x="2713" y="1727"/>
                  </a:lnTo>
                  <a:lnTo>
                    <a:pt x="2712" y="1723"/>
                  </a:lnTo>
                  <a:lnTo>
                    <a:pt x="2712" y="1718"/>
                  </a:lnTo>
                  <a:lnTo>
                    <a:pt x="2712" y="1712"/>
                  </a:lnTo>
                  <a:lnTo>
                    <a:pt x="2713" y="1707"/>
                  </a:lnTo>
                  <a:lnTo>
                    <a:pt x="2714" y="1702"/>
                  </a:lnTo>
                  <a:lnTo>
                    <a:pt x="2717" y="1698"/>
                  </a:lnTo>
                  <a:lnTo>
                    <a:pt x="2719" y="1694"/>
                  </a:lnTo>
                  <a:lnTo>
                    <a:pt x="2727" y="1686"/>
                  </a:lnTo>
                  <a:lnTo>
                    <a:pt x="2739" y="1674"/>
                  </a:lnTo>
                  <a:lnTo>
                    <a:pt x="2744" y="1667"/>
                  </a:lnTo>
                  <a:lnTo>
                    <a:pt x="2749" y="1660"/>
                  </a:lnTo>
                  <a:lnTo>
                    <a:pt x="2752" y="1654"/>
                  </a:lnTo>
                  <a:lnTo>
                    <a:pt x="2755" y="1648"/>
                  </a:lnTo>
                  <a:lnTo>
                    <a:pt x="2755" y="1637"/>
                  </a:lnTo>
                  <a:lnTo>
                    <a:pt x="2756" y="1624"/>
                  </a:lnTo>
                  <a:lnTo>
                    <a:pt x="2758" y="1612"/>
                  </a:lnTo>
                  <a:lnTo>
                    <a:pt x="2762" y="1603"/>
                  </a:lnTo>
                  <a:lnTo>
                    <a:pt x="2767" y="1592"/>
                  </a:lnTo>
                  <a:lnTo>
                    <a:pt x="2771" y="1581"/>
                  </a:lnTo>
                  <a:lnTo>
                    <a:pt x="2775" y="1568"/>
                  </a:lnTo>
                  <a:lnTo>
                    <a:pt x="2777" y="1556"/>
                  </a:lnTo>
                  <a:lnTo>
                    <a:pt x="2777" y="1550"/>
                  </a:lnTo>
                  <a:lnTo>
                    <a:pt x="2780" y="1547"/>
                  </a:lnTo>
                  <a:lnTo>
                    <a:pt x="2781" y="1544"/>
                  </a:lnTo>
                  <a:lnTo>
                    <a:pt x="2784" y="1543"/>
                  </a:lnTo>
                  <a:lnTo>
                    <a:pt x="2790" y="1541"/>
                  </a:lnTo>
                  <a:lnTo>
                    <a:pt x="2795" y="1538"/>
                  </a:lnTo>
                  <a:lnTo>
                    <a:pt x="2797" y="1536"/>
                  </a:lnTo>
                  <a:lnTo>
                    <a:pt x="2800" y="1532"/>
                  </a:lnTo>
                  <a:lnTo>
                    <a:pt x="2801" y="1528"/>
                  </a:lnTo>
                  <a:lnTo>
                    <a:pt x="2803" y="1522"/>
                  </a:lnTo>
                  <a:lnTo>
                    <a:pt x="2806" y="1511"/>
                  </a:lnTo>
                  <a:lnTo>
                    <a:pt x="2808" y="1500"/>
                  </a:lnTo>
                  <a:lnTo>
                    <a:pt x="2811" y="1486"/>
                  </a:lnTo>
                  <a:lnTo>
                    <a:pt x="2814" y="1469"/>
                  </a:lnTo>
                  <a:lnTo>
                    <a:pt x="2816" y="1462"/>
                  </a:lnTo>
                  <a:lnTo>
                    <a:pt x="2821" y="1456"/>
                  </a:lnTo>
                  <a:lnTo>
                    <a:pt x="2827" y="1452"/>
                  </a:lnTo>
                  <a:lnTo>
                    <a:pt x="2833" y="1446"/>
                  </a:lnTo>
                  <a:lnTo>
                    <a:pt x="2840" y="1438"/>
                  </a:lnTo>
                  <a:lnTo>
                    <a:pt x="2850" y="1433"/>
                  </a:lnTo>
                  <a:lnTo>
                    <a:pt x="2857" y="1427"/>
                  </a:lnTo>
                  <a:lnTo>
                    <a:pt x="2864" y="1423"/>
                  </a:lnTo>
                  <a:lnTo>
                    <a:pt x="2872" y="1419"/>
                  </a:lnTo>
                  <a:lnTo>
                    <a:pt x="2876" y="1416"/>
                  </a:lnTo>
                  <a:lnTo>
                    <a:pt x="2876" y="1411"/>
                  </a:lnTo>
                  <a:lnTo>
                    <a:pt x="2876" y="1404"/>
                  </a:lnTo>
                  <a:lnTo>
                    <a:pt x="2874" y="1393"/>
                  </a:lnTo>
                  <a:lnTo>
                    <a:pt x="2871" y="1384"/>
                  </a:lnTo>
                  <a:lnTo>
                    <a:pt x="2866" y="1373"/>
                  </a:lnTo>
                  <a:lnTo>
                    <a:pt x="2860" y="1361"/>
                  </a:lnTo>
                  <a:lnTo>
                    <a:pt x="2855" y="1348"/>
                  </a:lnTo>
                  <a:lnTo>
                    <a:pt x="2847" y="1336"/>
                  </a:lnTo>
                  <a:lnTo>
                    <a:pt x="2840" y="1326"/>
                  </a:lnTo>
                  <a:lnTo>
                    <a:pt x="2832" y="1317"/>
                  </a:lnTo>
                  <a:lnTo>
                    <a:pt x="2822" y="1310"/>
                  </a:lnTo>
                  <a:lnTo>
                    <a:pt x="2813" y="1303"/>
                  </a:lnTo>
                  <a:lnTo>
                    <a:pt x="2805" y="1296"/>
                  </a:lnTo>
                  <a:lnTo>
                    <a:pt x="2800" y="1290"/>
                  </a:lnTo>
                  <a:lnTo>
                    <a:pt x="2796" y="1282"/>
                  </a:lnTo>
                  <a:lnTo>
                    <a:pt x="2792" y="1273"/>
                  </a:lnTo>
                  <a:lnTo>
                    <a:pt x="2789" y="1267"/>
                  </a:lnTo>
                  <a:lnTo>
                    <a:pt x="2786" y="1264"/>
                  </a:lnTo>
                  <a:lnTo>
                    <a:pt x="2781" y="1261"/>
                  </a:lnTo>
                  <a:lnTo>
                    <a:pt x="2777" y="1259"/>
                  </a:lnTo>
                  <a:lnTo>
                    <a:pt x="2774" y="1258"/>
                  </a:lnTo>
                  <a:lnTo>
                    <a:pt x="2770" y="1258"/>
                  </a:lnTo>
                  <a:lnTo>
                    <a:pt x="2768" y="1258"/>
                  </a:lnTo>
                  <a:lnTo>
                    <a:pt x="2765" y="1259"/>
                  </a:lnTo>
                  <a:lnTo>
                    <a:pt x="2751" y="1274"/>
                  </a:lnTo>
                  <a:lnTo>
                    <a:pt x="2736" y="1290"/>
                  </a:lnTo>
                  <a:lnTo>
                    <a:pt x="2732" y="1292"/>
                  </a:lnTo>
                  <a:lnTo>
                    <a:pt x="2727" y="1293"/>
                  </a:lnTo>
                  <a:lnTo>
                    <a:pt x="2723" y="1295"/>
                  </a:lnTo>
                  <a:lnTo>
                    <a:pt x="2717" y="1295"/>
                  </a:lnTo>
                  <a:lnTo>
                    <a:pt x="2707" y="1293"/>
                  </a:lnTo>
                  <a:lnTo>
                    <a:pt x="2698" y="1291"/>
                  </a:lnTo>
                  <a:lnTo>
                    <a:pt x="2689" y="1288"/>
                  </a:lnTo>
                  <a:lnTo>
                    <a:pt x="2681" y="1286"/>
                  </a:lnTo>
                  <a:lnTo>
                    <a:pt x="2673" y="1288"/>
                  </a:lnTo>
                  <a:lnTo>
                    <a:pt x="2664" y="1290"/>
                  </a:lnTo>
                  <a:lnTo>
                    <a:pt x="2660" y="1292"/>
                  </a:lnTo>
                  <a:lnTo>
                    <a:pt x="2656" y="1297"/>
                  </a:lnTo>
                  <a:lnTo>
                    <a:pt x="2652" y="1302"/>
                  </a:lnTo>
                  <a:lnTo>
                    <a:pt x="2649" y="1307"/>
                  </a:lnTo>
                  <a:lnTo>
                    <a:pt x="2645" y="1314"/>
                  </a:lnTo>
                  <a:lnTo>
                    <a:pt x="2643" y="1317"/>
                  </a:lnTo>
                  <a:lnTo>
                    <a:pt x="2639" y="1321"/>
                  </a:lnTo>
                  <a:lnTo>
                    <a:pt x="2637" y="1323"/>
                  </a:lnTo>
                  <a:lnTo>
                    <a:pt x="2629" y="1326"/>
                  </a:lnTo>
                  <a:lnTo>
                    <a:pt x="2616" y="1327"/>
                  </a:lnTo>
                  <a:lnTo>
                    <a:pt x="2601" y="1328"/>
                  </a:lnTo>
                  <a:lnTo>
                    <a:pt x="2587" y="1328"/>
                  </a:lnTo>
                  <a:lnTo>
                    <a:pt x="2574" y="1326"/>
                  </a:lnTo>
                  <a:lnTo>
                    <a:pt x="2564" y="1323"/>
                  </a:lnTo>
                  <a:lnTo>
                    <a:pt x="2556" y="1318"/>
                  </a:lnTo>
                  <a:lnTo>
                    <a:pt x="2545" y="1311"/>
                  </a:lnTo>
                  <a:lnTo>
                    <a:pt x="2534" y="1304"/>
                  </a:lnTo>
                  <a:lnTo>
                    <a:pt x="2523" y="1296"/>
                  </a:lnTo>
                  <a:lnTo>
                    <a:pt x="2522" y="1292"/>
                  </a:lnTo>
                  <a:lnTo>
                    <a:pt x="2522" y="1289"/>
                  </a:lnTo>
                  <a:lnTo>
                    <a:pt x="2522" y="1285"/>
                  </a:lnTo>
                  <a:lnTo>
                    <a:pt x="2523" y="1283"/>
                  </a:lnTo>
                  <a:lnTo>
                    <a:pt x="2526" y="1272"/>
                  </a:lnTo>
                  <a:lnTo>
                    <a:pt x="2528" y="1259"/>
                  </a:lnTo>
                  <a:lnTo>
                    <a:pt x="2528" y="1253"/>
                  </a:lnTo>
                  <a:lnTo>
                    <a:pt x="2526" y="1246"/>
                  </a:lnTo>
                  <a:lnTo>
                    <a:pt x="2524" y="1239"/>
                  </a:lnTo>
                  <a:lnTo>
                    <a:pt x="2522" y="1232"/>
                  </a:lnTo>
                  <a:lnTo>
                    <a:pt x="2517" y="1217"/>
                  </a:lnTo>
                  <a:lnTo>
                    <a:pt x="2513" y="1207"/>
                  </a:lnTo>
                  <a:lnTo>
                    <a:pt x="2512" y="1201"/>
                  </a:lnTo>
                  <a:lnTo>
                    <a:pt x="2512" y="1196"/>
                  </a:lnTo>
                  <a:lnTo>
                    <a:pt x="2513" y="1190"/>
                  </a:lnTo>
                  <a:lnTo>
                    <a:pt x="2515" y="1185"/>
                  </a:lnTo>
                  <a:lnTo>
                    <a:pt x="2518" y="1177"/>
                  </a:lnTo>
                  <a:lnTo>
                    <a:pt x="2524" y="1170"/>
                  </a:lnTo>
                  <a:lnTo>
                    <a:pt x="2529" y="1165"/>
                  </a:lnTo>
                  <a:lnTo>
                    <a:pt x="2534" y="1160"/>
                  </a:lnTo>
                  <a:lnTo>
                    <a:pt x="2535" y="1157"/>
                  </a:lnTo>
                  <a:lnTo>
                    <a:pt x="2536" y="1153"/>
                  </a:lnTo>
                  <a:lnTo>
                    <a:pt x="2536" y="1148"/>
                  </a:lnTo>
                  <a:lnTo>
                    <a:pt x="2535" y="1143"/>
                  </a:lnTo>
                  <a:lnTo>
                    <a:pt x="2532" y="1131"/>
                  </a:lnTo>
                  <a:lnTo>
                    <a:pt x="2529" y="1119"/>
                  </a:lnTo>
                  <a:lnTo>
                    <a:pt x="2524" y="1109"/>
                  </a:lnTo>
                  <a:lnTo>
                    <a:pt x="2518" y="1102"/>
                  </a:lnTo>
                  <a:lnTo>
                    <a:pt x="2513" y="1097"/>
                  </a:lnTo>
                  <a:lnTo>
                    <a:pt x="2509" y="1094"/>
                  </a:lnTo>
                  <a:lnTo>
                    <a:pt x="2505" y="1093"/>
                  </a:lnTo>
                  <a:lnTo>
                    <a:pt x="2500" y="1094"/>
                  </a:lnTo>
                  <a:lnTo>
                    <a:pt x="2496" y="1095"/>
                  </a:lnTo>
                  <a:lnTo>
                    <a:pt x="2491" y="1100"/>
                  </a:lnTo>
                  <a:lnTo>
                    <a:pt x="2487" y="1105"/>
                  </a:lnTo>
                  <a:lnTo>
                    <a:pt x="2485" y="1106"/>
                  </a:lnTo>
                  <a:lnTo>
                    <a:pt x="2482" y="1105"/>
                  </a:lnTo>
                  <a:lnTo>
                    <a:pt x="2480" y="1100"/>
                  </a:lnTo>
                  <a:lnTo>
                    <a:pt x="2479" y="1097"/>
                  </a:lnTo>
                  <a:lnTo>
                    <a:pt x="2479" y="1094"/>
                  </a:lnTo>
                  <a:lnTo>
                    <a:pt x="2480" y="1091"/>
                  </a:lnTo>
                  <a:lnTo>
                    <a:pt x="2481" y="1091"/>
                  </a:lnTo>
                  <a:lnTo>
                    <a:pt x="2488" y="1090"/>
                  </a:lnTo>
                  <a:lnTo>
                    <a:pt x="2494" y="1088"/>
                  </a:lnTo>
                  <a:lnTo>
                    <a:pt x="2496" y="1087"/>
                  </a:lnTo>
                  <a:lnTo>
                    <a:pt x="2497" y="1084"/>
                  </a:lnTo>
                  <a:lnTo>
                    <a:pt x="2496" y="1081"/>
                  </a:lnTo>
                  <a:lnTo>
                    <a:pt x="2492" y="1076"/>
                  </a:lnTo>
                  <a:lnTo>
                    <a:pt x="2490" y="1074"/>
                  </a:lnTo>
                  <a:lnTo>
                    <a:pt x="2488" y="1071"/>
                  </a:lnTo>
                  <a:lnTo>
                    <a:pt x="2488" y="1070"/>
                  </a:lnTo>
                  <a:lnTo>
                    <a:pt x="2488" y="1068"/>
                  </a:lnTo>
                  <a:lnTo>
                    <a:pt x="2491" y="1064"/>
                  </a:lnTo>
                  <a:lnTo>
                    <a:pt x="2496" y="1062"/>
                  </a:lnTo>
                  <a:lnTo>
                    <a:pt x="2507" y="1055"/>
                  </a:lnTo>
                  <a:lnTo>
                    <a:pt x="2519" y="1046"/>
                  </a:lnTo>
                  <a:lnTo>
                    <a:pt x="2532" y="1032"/>
                  </a:lnTo>
                  <a:lnTo>
                    <a:pt x="2547" y="1018"/>
                  </a:lnTo>
                  <a:lnTo>
                    <a:pt x="2562" y="1001"/>
                  </a:lnTo>
                  <a:lnTo>
                    <a:pt x="2575" y="987"/>
                  </a:lnTo>
                  <a:lnTo>
                    <a:pt x="2586" y="974"/>
                  </a:lnTo>
                  <a:lnTo>
                    <a:pt x="2593" y="962"/>
                  </a:lnTo>
                  <a:lnTo>
                    <a:pt x="2598" y="951"/>
                  </a:lnTo>
                  <a:lnTo>
                    <a:pt x="2600" y="940"/>
                  </a:lnTo>
                  <a:lnTo>
                    <a:pt x="2601" y="936"/>
                  </a:lnTo>
                  <a:lnTo>
                    <a:pt x="2604" y="931"/>
                  </a:lnTo>
                  <a:lnTo>
                    <a:pt x="2606" y="929"/>
                  </a:lnTo>
                  <a:lnTo>
                    <a:pt x="2608" y="926"/>
                  </a:lnTo>
                  <a:lnTo>
                    <a:pt x="2611" y="926"/>
                  </a:lnTo>
                  <a:lnTo>
                    <a:pt x="2613" y="926"/>
                  </a:lnTo>
                  <a:lnTo>
                    <a:pt x="2617" y="926"/>
                  </a:lnTo>
                  <a:lnTo>
                    <a:pt x="2620" y="927"/>
                  </a:lnTo>
                  <a:lnTo>
                    <a:pt x="2629" y="932"/>
                  </a:lnTo>
                  <a:lnTo>
                    <a:pt x="2638" y="937"/>
                  </a:lnTo>
                  <a:lnTo>
                    <a:pt x="2643" y="939"/>
                  </a:lnTo>
                  <a:lnTo>
                    <a:pt x="2646" y="943"/>
                  </a:lnTo>
                  <a:lnTo>
                    <a:pt x="2650" y="945"/>
                  </a:lnTo>
                  <a:lnTo>
                    <a:pt x="2651" y="948"/>
                  </a:lnTo>
                  <a:lnTo>
                    <a:pt x="2652" y="955"/>
                  </a:lnTo>
                  <a:lnTo>
                    <a:pt x="2656" y="961"/>
                  </a:lnTo>
                  <a:lnTo>
                    <a:pt x="2660" y="967"/>
                  </a:lnTo>
                  <a:lnTo>
                    <a:pt x="2663" y="970"/>
                  </a:lnTo>
                  <a:lnTo>
                    <a:pt x="2675" y="979"/>
                  </a:lnTo>
                  <a:lnTo>
                    <a:pt x="2686" y="989"/>
                  </a:lnTo>
                  <a:lnTo>
                    <a:pt x="2692" y="999"/>
                  </a:lnTo>
                  <a:lnTo>
                    <a:pt x="2698" y="1008"/>
                  </a:lnTo>
                  <a:lnTo>
                    <a:pt x="2701" y="1012"/>
                  </a:lnTo>
                  <a:lnTo>
                    <a:pt x="2706" y="1014"/>
                  </a:lnTo>
                  <a:lnTo>
                    <a:pt x="2709" y="1014"/>
                  </a:lnTo>
                  <a:lnTo>
                    <a:pt x="2713" y="1013"/>
                  </a:lnTo>
                  <a:lnTo>
                    <a:pt x="2719" y="1007"/>
                  </a:lnTo>
                  <a:lnTo>
                    <a:pt x="2725" y="1001"/>
                  </a:lnTo>
                  <a:lnTo>
                    <a:pt x="2737" y="987"/>
                  </a:lnTo>
                  <a:lnTo>
                    <a:pt x="2749" y="973"/>
                  </a:lnTo>
                  <a:lnTo>
                    <a:pt x="2758" y="959"/>
                  </a:lnTo>
                  <a:lnTo>
                    <a:pt x="2767" y="949"/>
                  </a:lnTo>
                  <a:lnTo>
                    <a:pt x="2770" y="944"/>
                  </a:lnTo>
                  <a:lnTo>
                    <a:pt x="2775" y="940"/>
                  </a:lnTo>
                  <a:lnTo>
                    <a:pt x="2778" y="938"/>
                  </a:lnTo>
                  <a:lnTo>
                    <a:pt x="2783" y="936"/>
                  </a:lnTo>
                  <a:lnTo>
                    <a:pt x="2787" y="935"/>
                  </a:lnTo>
                  <a:lnTo>
                    <a:pt x="2792" y="935"/>
                  </a:lnTo>
                  <a:lnTo>
                    <a:pt x="2796" y="937"/>
                  </a:lnTo>
                  <a:lnTo>
                    <a:pt x="2801" y="939"/>
                  </a:lnTo>
                  <a:lnTo>
                    <a:pt x="2812" y="946"/>
                  </a:lnTo>
                  <a:lnTo>
                    <a:pt x="2822" y="957"/>
                  </a:lnTo>
                  <a:lnTo>
                    <a:pt x="2827" y="964"/>
                  </a:lnTo>
                  <a:lnTo>
                    <a:pt x="2831" y="970"/>
                  </a:lnTo>
                  <a:lnTo>
                    <a:pt x="2834" y="977"/>
                  </a:lnTo>
                  <a:lnTo>
                    <a:pt x="2835" y="984"/>
                  </a:lnTo>
                  <a:lnTo>
                    <a:pt x="2838" y="996"/>
                  </a:lnTo>
                  <a:lnTo>
                    <a:pt x="2840" y="1003"/>
                  </a:lnTo>
                  <a:lnTo>
                    <a:pt x="2843" y="1006"/>
                  </a:lnTo>
                  <a:lnTo>
                    <a:pt x="2845" y="1007"/>
                  </a:lnTo>
                  <a:lnTo>
                    <a:pt x="2847" y="1008"/>
                  </a:lnTo>
                  <a:lnTo>
                    <a:pt x="2851" y="1008"/>
                  </a:lnTo>
                  <a:lnTo>
                    <a:pt x="2860" y="1009"/>
                  </a:lnTo>
                  <a:lnTo>
                    <a:pt x="2876" y="1009"/>
                  </a:lnTo>
                  <a:lnTo>
                    <a:pt x="2895" y="1008"/>
                  </a:lnTo>
                  <a:lnTo>
                    <a:pt x="2914" y="1007"/>
                  </a:lnTo>
                  <a:lnTo>
                    <a:pt x="2928" y="1006"/>
                  </a:lnTo>
                  <a:lnTo>
                    <a:pt x="2934" y="1005"/>
                  </a:lnTo>
                  <a:lnTo>
                    <a:pt x="2939" y="1002"/>
                  </a:lnTo>
                  <a:lnTo>
                    <a:pt x="2947" y="1001"/>
                  </a:lnTo>
                  <a:lnTo>
                    <a:pt x="2950" y="1001"/>
                  </a:lnTo>
                  <a:lnTo>
                    <a:pt x="2952" y="1001"/>
                  </a:lnTo>
                  <a:lnTo>
                    <a:pt x="2953" y="1002"/>
                  </a:lnTo>
                  <a:lnTo>
                    <a:pt x="2956" y="1003"/>
                  </a:lnTo>
                  <a:lnTo>
                    <a:pt x="2957" y="1007"/>
                  </a:lnTo>
                  <a:lnTo>
                    <a:pt x="2958" y="1012"/>
                  </a:lnTo>
                  <a:lnTo>
                    <a:pt x="2959" y="1017"/>
                  </a:lnTo>
                  <a:lnTo>
                    <a:pt x="2960" y="1020"/>
                  </a:lnTo>
                  <a:lnTo>
                    <a:pt x="2961" y="1021"/>
                  </a:lnTo>
                  <a:lnTo>
                    <a:pt x="2963" y="1022"/>
                  </a:lnTo>
                  <a:lnTo>
                    <a:pt x="2965" y="1022"/>
                  </a:lnTo>
                  <a:lnTo>
                    <a:pt x="2967" y="1022"/>
                  </a:lnTo>
                  <a:lnTo>
                    <a:pt x="2975" y="1021"/>
                  </a:lnTo>
                  <a:lnTo>
                    <a:pt x="2981" y="1018"/>
                  </a:lnTo>
                  <a:lnTo>
                    <a:pt x="2988" y="1012"/>
                  </a:lnTo>
                  <a:lnTo>
                    <a:pt x="2997" y="1002"/>
                  </a:lnTo>
                  <a:lnTo>
                    <a:pt x="3009" y="993"/>
                  </a:lnTo>
                  <a:lnTo>
                    <a:pt x="3021" y="984"/>
                  </a:lnTo>
                  <a:lnTo>
                    <a:pt x="3034" y="976"/>
                  </a:lnTo>
                  <a:lnTo>
                    <a:pt x="3046" y="971"/>
                  </a:lnTo>
                  <a:lnTo>
                    <a:pt x="3052" y="970"/>
                  </a:lnTo>
                  <a:lnTo>
                    <a:pt x="3058" y="971"/>
                  </a:lnTo>
                  <a:lnTo>
                    <a:pt x="3064" y="973"/>
                  </a:lnTo>
                  <a:lnTo>
                    <a:pt x="3068" y="975"/>
                  </a:lnTo>
                  <a:lnTo>
                    <a:pt x="3079" y="982"/>
                  </a:lnTo>
                  <a:lnTo>
                    <a:pt x="3088" y="989"/>
                  </a:lnTo>
                  <a:lnTo>
                    <a:pt x="3091" y="992"/>
                  </a:lnTo>
                  <a:lnTo>
                    <a:pt x="3093" y="993"/>
                  </a:lnTo>
                  <a:lnTo>
                    <a:pt x="3096" y="994"/>
                  </a:lnTo>
                  <a:lnTo>
                    <a:pt x="3098" y="993"/>
                  </a:lnTo>
                  <a:lnTo>
                    <a:pt x="3101" y="987"/>
                  </a:lnTo>
                  <a:lnTo>
                    <a:pt x="3104" y="974"/>
                  </a:lnTo>
                  <a:lnTo>
                    <a:pt x="3108" y="959"/>
                  </a:lnTo>
                  <a:lnTo>
                    <a:pt x="3111" y="945"/>
                  </a:lnTo>
                  <a:lnTo>
                    <a:pt x="3114" y="931"/>
                  </a:lnTo>
                  <a:lnTo>
                    <a:pt x="3116" y="916"/>
                  </a:lnTo>
                  <a:lnTo>
                    <a:pt x="3117" y="908"/>
                  </a:lnTo>
                  <a:lnTo>
                    <a:pt x="3120" y="902"/>
                  </a:lnTo>
                  <a:lnTo>
                    <a:pt x="3123" y="898"/>
                  </a:lnTo>
                  <a:lnTo>
                    <a:pt x="3128" y="893"/>
                  </a:lnTo>
                  <a:lnTo>
                    <a:pt x="3136" y="885"/>
                  </a:lnTo>
                  <a:lnTo>
                    <a:pt x="3142" y="876"/>
                  </a:lnTo>
                  <a:lnTo>
                    <a:pt x="3145" y="872"/>
                  </a:lnTo>
                  <a:lnTo>
                    <a:pt x="3145" y="867"/>
                  </a:lnTo>
                  <a:lnTo>
                    <a:pt x="3146" y="862"/>
                  </a:lnTo>
                  <a:lnTo>
                    <a:pt x="3145" y="858"/>
                  </a:lnTo>
                  <a:lnTo>
                    <a:pt x="3143" y="854"/>
                  </a:lnTo>
                  <a:lnTo>
                    <a:pt x="3142" y="850"/>
                  </a:lnTo>
                  <a:lnTo>
                    <a:pt x="3140" y="847"/>
                  </a:lnTo>
                  <a:lnTo>
                    <a:pt x="3137" y="844"/>
                  </a:lnTo>
                  <a:lnTo>
                    <a:pt x="3135" y="841"/>
                  </a:lnTo>
                  <a:lnTo>
                    <a:pt x="3134" y="836"/>
                  </a:lnTo>
                  <a:lnTo>
                    <a:pt x="3133" y="831"/>
                  </a:lnTo>
                  <a:lnTo>
                    <a:pt x="3133" y="826"/>
                  </a:lnTo>
                  <a:lnTo>
                    <a:pt x="3134" y="822"/>
                  </a:lnTo>
                  <a:lnTo>
                    <a:pt x="3136" y="817"/>
                  </a:lnTo>
                  <a:lnTo>
                    <a:pt x="3139" y="813"/>
                  </a:lnTo>
                  <a:lnTo>
                    <a:pt x="3141" y="810"/>
                  </a:lnTo>
                  <a:lnTo>
                    <a:pt x="3143" y="807"/>
                  </a:lnTo>
                  <a:lnTo>
                    <a:pt x="3145" y="805"/>
                  </a:lnTo>
                  <a:lnTo>
                    <a:pt x="3146" y="803"/>
                  </a:lnTo>
                  <a:lnTo>
                    <a:pt x="3146" y="801"/>
                  </a:lnTo>
                  <a:lnTo>
                    <a:pt x="3145" y="800"/>
                  </a:lnTo>
                  <a:lnTo>
                    <a:pt x="3142" y="799"/>
                  </a:lnTo>
                  <a:lnTo>
                    <a:pt x="3139" y="798"/>
                  </a:lnTo>
                  <a:lnTo>
                    <a:pt x="3135" y="798"/>
                  </a:lnTo>
                  <a:lnTo>
                    <a:pt x="3131" y="798"/>
                  </a:lnTo>
                  <a:lnTo>
                    <a:pt x="3128" y="798"/>
                  </a:lnTo>
                  <a:lnTo>
                    <a:pt x="3124" y="797"/>
                  </a:lnTo>
                  <a:lnTo>
                    <a:pt x="3122" y="794"/>
                  </a:lnTo>
                  <a:lnTo>
                    <a:pt x="3121" y="792"/>
                  </a:lnTo>
                  <a:lnTo>
                    <a:pt x="3120" y="788"/>
                  </a:lnTo>
                  <a:lnTo>
                    <a:pt x="3120" y="785"/>
                  </a:lnTo>
                  <a:lnTo>
                    <a:pt x="3120" y="780"/>
                  </a:lnTo>
                  <a:lnTo>
                    <a:pt x="3122" y="771"/>
                  </a:lnTo>
                  <a:lnTo>
                    <a:pt x="3126" y="762"/>
                  </a:lnTo>
                  <a:lnTo>
                    <a:pt x="3130" y="754"/>
                  </a:lnTo>
                  <a:lnTo>
                    <a:pt x="3134" y="742"/>
                  </a:lnTo>
                  <a:lnTo>
                    <a:pt x="3134" y="736"/>
                  </a:lnTo>
                  <a:lnTo>
                    <a:pt x="3134" y="730"/>
                  </a:lnTo>
                  <a:lnTo>
                    <a:pt x="3133" y="727"/>
                  </a:lnTo>
                  <a:lnTo>
                    <a:pt x="3131" y="723"/>
                  </a:lnTo>
                  <a:lnTo>
                    <a:pt x="3129" y="721"/>
                  </a:lnTo>
                  <a:lnTo>
                    <a:pt x="3127" y="719"/>
                  </a:lnTo>
                  <a:lnTo>
                    <a:pt x="3123" y="718"/>
                  </a:lnTo>
                  <a:lnTo>
                    <a:pt x="3118" y="718"/>
                  </a:lnTo>
                  <a:lnTo>
                    <a:pt x="3110" y="718"/>
                  </a:lnTo>
                  <a:lnTo>
                    <a:pt x="3104" y="718"/>
                  </a:lnTo>
                  <a:lnTo>
                    <a:pt x="3101" y="718"/>
                  </a:lnTo>
                  <a:lnTo>
                    <a:pt x="3099" y="717"/>
                  </a:lnTo>
                  <a:lnTo>
                    <a:pt x="3097" y="716"/>
                  </a:lnTo>
                  <a:lnTo>
                    <a:pt x="3096" y="713"/>
                  </a:lnTo>
                  <a:lnTo>
                    <a:pt x="3095" y="706"/>
                  </a:lnTo>
                  <a:lnTo>
                    <a:pt x="3095" y="699"/>
                  </a:lnTo>
                  <a:lnTo>
                    <a:pt x="3093" y="694"/>
                  </a:lnTo>
                  <a:lnTo>
                    <a:pt x="3092" y="691"/>
                  </a:lnTo>
                  <a:lnTo>
                    <a:pt x="3090" y="687"/>
                  </a:lnTo>
                  <a:lnTo>
                    <a:pt x="3088" y="685"/>
                  </a:lnTo>
                  <a:lnTo>
                    <a:pt x="3084" y="681"/>
                  </a:lnTo>
                  <a:lnTo>
                    <a:pt x="3079" y="678"/>
                  </a:lnTo>
                  <a:lnTo>
                    <a:pt x="3072" y="675"/>
                  </a:lnTo>
                  <a:lnTo>
                    <a:pt x="3065" y="674"/>
                  </a:lnTo>
                  <a:lnTo>
                    <a:pt x="3057" y="674"/>
                  </a:lnTo>
                  <a:lnTo>
                    <a:pt x="3048" y="675"/>
                  </a:lnTo>
                  <a:lnTo>
                    <a:pt x="3039" y="679"/>
                  </a:lnTo>
                  <a:lnTo>
                    <a:pt x="3028" y="685"/>
                  </a:lnTo>
                  <a:lnTo>
                    <a:pt x="3019" y="693"/>
                  </a:lnTo>
                  <a:lnTo>
                    <a:pt x="3010" y="702"/>
                  </a:lnTo>
                  <a:lnTo>
                    <a:pt x="3003" y="711"/>
                  </a:lnTo>
                  <a:lnTo>
                    <a:pt x="2997" y="721"/>
                  </a:lnTo>
                  <a:lnTo>
                    <a:pt x="2989" y="738"/>
                  </a:lnTo>
                  <a:lnTo>
                    <a:pt x="2984" y="753"/>
                  </a:lnTo>
                  <a:lnTo>
                    <a:pt x="2983" y="755"/>
                  </a:lnTo>
                  <a:lnTo>
                    <a:pt x="2981" y="756"/>
                  </a:lnTo>
                  <a:lnTo>
                    <a:pt x="2978" y="759"/>
                  </a:lnTo>
                  <a:lnTo>
                    <a:pt x="2976" y="759"/>
                  </a:lnTo>
                  <a:lnTo>
                    <a:pt x="2967" y="760"/>
                  </a:lnTo>
                  <a:lnTo>
                    <a:pt x="2959" y="760"/>
                  </a:lnTo>
                  <a:lnTo>
                    <a:pt x="2941" y="757"/>
                  </a:lnTo>
                  <a:lnTo>
                    <a:pt x="2926" y="755"/>
                  </a:lnTo>
                  <a:lnTo>
                    <a:pt x="2919" y="755"/>
                  </a:lnTo>
                  <a:lnTo>
                    <a:pt x="2913" y="757"/>
                  </a:lnTo>
                  <a:lnTo>
                    <a:pt x="2907" y="760"/>
                  </a:lnTo>
                  <a:lnTo>
                    <a:pt x="2900" y="765"/>
                  </a:lnTo>
                  <a:lnTo>
                    <a:pt x="2894" y="768"/>
                  </a:lnTo>
                  <a:lnTo>
                    <a:pt x="2888" y="771"/>
                  </a:lnTo>
                  <a:lnTo>
                    <a:pt x="2882" y="772"/>
                  </a:lnTo>
                  <a:lnTo>
                    <a:pt x="2875" y="772"/>
                  </a:lnTo>
                  <a:lnTo>
                    <a:pt x="2869" y="771"/>
                  </a:lnTo>
                  <a:lnTo>
                    <a:pt x="2863" y="767"/>
                  </a:lnTo>
                  <a:lnTo>
                    <a:pt x="2858" y="765"/>
                  </a:lnTo>
                  <a:lnTo>
                    <a:pt x="2852" y="760"/>
                  </a:lnTo>
                  <a:lnTo>
                    <a:pt x="2840" y="749"/>
                  </a:lnTo>
                  <a:lnTo>
                    <a:pt x="2826" y="736"/>
                  </a:lnTo>
                  <a:lnTo>
                    <a:pt x="2808" y="722"/>
                  </a:lnTo>
                  <a:lnTo>
                    <a:pt x="2789" y="709"/>
                  </a:lnTo>
                  <a:lnTo>
                    <a:pt x="2781" y="703"/>
                  </a:lnTo>
                  <a:lnTo>
                    <a:pt x="2775" y="697"/>
                  </a:lnTo>
                  <a:lnTo>
                    <a:pt x="2769" y="692"/>
                  </a:lnTo>
                  <a:lnTo>
                    <a:pt x="2767" y="688"/>
                  </a:lnTo>
                  <a:lnTo>
                    <a:pt x="2765" y="684"/>
                  </a:lnTo>
                  <a:lnTo>
                    <a:pt x="2765" y="681"/>
                  </a:lnTo>
                  <a:lnTo>
                    <a:pt x="2767" y="679"/>
                  </a:lnTo>
                  <a:lnTo>
                    <a:pt x="2769" y="677"/>
                  </a:lnTo>
                  <a:lnTo>
                    <a:pt x="2776" y="674"/>
                  </a:lnTo>
                  <a:lnTo>
                    <a:pt x="2787" y="671"/>
                  </a:lnTo>
                  <a:lnTo>
                    <a:pt x="2792" y="669"/>
                  </a:lnTo>
                  <a:lnTo>
                    <a:pt x="2796" y="667"/>
                  </a:lnTo>
                  <a:lnTo>
                    <a:pt x="2801" y="665"/>
                  </a:lnTo>
                  <a:lnTo>
                    <a:pt x="2805" y="662"/>
                  </a:lnTo>
                  <a:lnTo>
                    <a:pt x="2811" y="656"/>
                  </a:lnTo>
                  <a:lnTo>
                    <a:pt x="2815" y="649"/>
                  </a:lnTo>
                  <a:lnTo>
                    <a:pt x="2819" y="642"/>
                  </a:lnTo>
                  <a:lnTo>
                    <a:pt x="2821" y="636"/>
                  </a:lnTo>
                  <a:lnTo>
                    <a:pt x="2821" y="633"/>
                  </a:lnTo>
                  <a:lnTo>
                    <a:pt x="2820" y="630"/>
                  </a:lnTo>
                  <a:lnTo>
                    <a:pt x="2818" y="628"/>
                  </a:lnTo>
                  <a:lnTo>
                    <a:pt x="2815" y="624"/>
                  </a:lnTo>
                  <a:lnTo>
                    <a:pt x="2812" y="622"/>
                  </a:lnTo>
                  <a:lnTo>
                    <a:pt x="2809" y="620"/>
                  </a:lnTo>
                  <a:lnTo>
                    <a:pt x="2809" y="617"/>
                  </a:lnTo>
                  <a:lnTo>
                    <a:pt x="2809" y="615"/>
                  </a:lnTo>
                  <a:lnTo>
                    <a:pt x="2814" y="610"/>
                  </a:lnTo>
                  <a:lnTo>
                    <a:pt x="2821" y="604"/>
                  </a:lnTo>
                  <a:lnTo>
                    <a:pt x="2825" y="602"/>
                  </a:lnTo>
                  <a:lnTo>
                    <a:pt x="2827" y="598"/>
                  </a:lnTo>
                  <a:lnTo>
                    <a:pt x="2828" y="596"/>
                  </a:lnTo>
                  <a:lnTo>
                    <a:pt x="2828" y="592"/>
                  </a:lnTo>
                  <a:lnTo>
                    <a:pt x="2825" y="587"/>
                  </a:lnTo>
                  <a:lnTo>
                    <a:pt x="2820" y="582"/>
                  </a:lnTo>
                  <a:lnTo>
                    <a:pt x="2814" y="577"/>
                  </a:lnTo>
                  <a:lnTo>
                    <a:pt x="2811" y="572"/>
                  </a:lnTo>
                  <a:lnTo>
                    <a:pt x="2807" y="567"/>
                  </a:lnTo>
                  <a:lnTo>
                    <a:pt x="2806" y="559"/>
                  </a:lnTo>
                  <a:lnTo>
                    <a:pt x="2805" y="555"/>
                  </a:lnTo>
                  <a:lnTo>
                    <a:pt x="2803" y="553"/>
                  </a:lnTo>
                  <a:lnTo>
                    <a:pt x="2801" y="552"/>
                  </a:lnTo>
                  <a:lnTo>
                    <a:pt x="2799" y="551"/>
                  </a:lnTo>
                  <a:lnTo>
                    <a:pt x="2795" y="551"/>
                  </a:lnTo>
                  <a:lnTo>
                    <a:pt x="2790" y="552"/>
                  </a:lnTo>
                  <a:lnTo>
                    <a:pt x="2787" y="554"/>
                  </a:lnTo>
                  <a:lnTo>
                    <a:pt x="2783" y="557"/>
                  </a:lnTo>
                  <a:lnTo>
                    <a:pt x="2778" y="559"/>
                  </a:lnTo>
                  <a:lnTo>
                    <a:pt x="2774" y="561"/>
                  </a:lnTo>
                  <a:lnTo>
                    <a:pt x="2769" y="561"/>
                  </a:lnTo>
                  <a:lnTo>
                    <a:pt x="2765" y="560"/>
                  </a:lnTo>
                  <a:lnTo>
                    <a:pt x="2762" y="559"/>
                  </a:lnTo>
                  <a:lnTo>
                    <a:pt x="2759" y="557"/>
                  </a:lnTo>
                  <a:lnTo>
                    <a:pt x="2758" y="554"/>
                  </a:lnTo>
                  <a:lnTo>
                    <a:pt x="2758" y="551"/>
                  </a:lnTo>
                  <a:lnTo>
                    <a:pt x="2759" y="542"/>
                  </a:lnTo>
                  <a:lnTo>
                    <a:pt x="2762" y="532"/>
                  </a:lnTo>
                  <a:lnTo>
                    <a:pt x="2763" y="520"/>
                  </a:lnTo>
                  <a:lnTo>
                    <a:pt x="2764" y="504"/>
                  </a:lnTo>
                  <a:lnTo>
                    <a:pt x="2764" y="497"/>
                  </a:lnTo>
                  <a:lnTo>
                    <a:pt x="2765" y="489"/>
                  </a:lnTo>
                  <a:lnTo>
                    <a:pt x="2768" y="482"/>
                  </a:lnTo>
                  <a:lnTo>
                    <a:pt x="2771" y="473"/>
                  </a:lnTo>
                  <a:lnTo>
                    <a:pt x="2775" y="467"/>
                  </a:lnTo>
                  <a:lnTo>
                    <a:pt x="2780" y="461"/>
                  </a:lnTo>
                  <a:lnTo>
                    <a:pt x="2786" y="456"/>
                  </a:lnTo>
                  <a:lnTo>
                    <a:pt x="2792" y="452"/>
                  </a:lnTo>
                  <a:lnTo>
                    <a:pt x="2802" y="446"/>
                  </a:lnTo>
                  <a:lnTo>
                    <a:pt x="2813" y="440"/>
                  </a:lnTo>
                  <a:lnTo>
                    <a:pt x="2822" y="434"/>
                  </a:lnTo>
                  <a:lnTo>
                    <a:pt x="2831" y="427"/>
                  </a:lnTo>
                  <a:lnTo>
                    <a:pt x="2834" y="423"/>
                  </a:lnTo>
                  <a:lnTo>
                    <a:pt x="2835" y="422"/>
                  </a:lnTo>
                  <a:lnTo>
                    <a:pt x="2834" y="421"/>
                  </a:lnTo>
                  <a:lnTo>
                    <a:pt x="2832" y="420"/>
                  </a:lnTo>
                  <a:lnTo>
                    <a:pt x="2828" y="419"/>
                  </a:lnTo>
                  <a:lnTo>
                    <a:pt x="2825" y="417"/>
                  </a:lnTo>
                  <a:lnTo>
                    <a:pt x="2816" y="417"/>
                  </a:lnTo>
                  <a:lnTo>
                    <a:pt x="2808" y="417"/>
                  </a:lnTo>
                  <a:lnTo>
                    <a:pt x="2802" y="417"/>
                  </a:lnTo>
                  <a:lnTo>
                    <a:pt x="2796" y="417"/>
                  </a:lnTo>
                  <a:lnTo>
                    <a:pt x="2790" y="416"/>
                  </a:lnTo>
                  <a:lnTo>
                    <a:pt x="2787" y="415"/>
                  </a:lnTo>
                  <a:lnTo>
                    <a:pt x="2782" y="413"/>
                  </a:lnTo>
                  <a:lnTo>
                    <a:pt x="2776" y="410"/>
                  </a:lnTo>
                  <a:lnTo>
                    <a:pt x="2770" y="410"/>
                  </a:lnTo>
                  <a:lnTo>
                    <a:pt x="2763" y="410"/>
                  </a:lnTo>
                  <a:lnTo>
                    <a:pt x="2755" y="413"/>
                  </a:lnTo>
                  <a:lnTo>
                    <a:pt x="2745" y="416"/>
                  </a:lnTo>
                  <a:lnTo>
                    <a:pt x="2736" y="421"/>
                  </a:lnTo>
                  <a:lnTo>
                    <a:pt x="2725" y="423"/>
                  </a:lnTo>
                  <a:lnTo>
                    <a:pt x="2714" y="426"/>
                  </a:lnTo>
                  <a:lnTo>
                    <a:pt x="2704" y="426"/>
                  </a:lnTo>
                  <a:lnTo>
                    <a:pt x="2694" y="425"/>
                  </a:lnTo>
                  <a:lnTo>
                    <a:pt x="2687" y="422"/>
                  </a:lnTo>
                  <a:lnTo>
                    <a:pt x="2680" y="420"/>
                  </a:lnTo>
                  <a:lnTo>
                    <a:pt x="2671" y="419"/>
                  </a:lnTo>
                  <a:lnTo>
                    <a:pt x="2663" y="420"/>
                  </a:lnTo>
                  <a:lnTo>
                    <a:pt x="2654" y="421"/>
                  </a:lnTo>
                  <a:lnTo>
                    <a:pt x="2646" y="421"/>
                  </a:lnTo>
                  <a:lnTo>
                    <a:pt x="2639" y="419"/>
                  </a:lnTo>
                  <a:lnTo>
                    <a:pt x="2635" y="416"/>
                  </a:lnTo>
                  <a:lnTo>
                    <a:pt x="2631" y="412"/>
                  </a:lnTo>
                  <a:lnTo>
                    <a:pt x="2629" y="408"/>
                  </a:lnTo>
                  <a:lnTo>
                    <a:pt x="2625" y="404"/>
                  </a:lnTo>
                  <a:lnTo>
                    <a:pt x="2622" y="402"/>
                  </a:lnTo>
                  <a:lnTo>
                    <a:pt x="2618" y="401"/>
                  </a:lnTo>
                  <a:lnTo>
                    <a:pt x="2614" y="402"/>
                  </a:lnTo>
                  <a:lnTo>
                    <a:pt x="2611" y="403"/>
                  </a:lnTo>
                  <a:lnTo>
                    <a:pt x="2608" y="407"/>
                  </a:lnTo>
                  <a:lnTo>
                    <a:pt x="2607" y="413"/>
                  </a:lnTo>
                  <a:lnTo>
                    <a:pt x="2606" y="420"/>
                  </a:lnTo>
                  <a:lnTo>
                    <a:pt x="2602" y="426"/>
                  </a:lnTo>
                  <a:lnTo>
                    <a:pt x="2599" y="432"/>
                  </a:lnTo>
                  <a:lnTo>
                    <a:pt x="2595" y="438"/>
                  </a:lnTo>
                  <a:lnTo>
                    <a:pt x="2592" y="444"/>
                  </a:lnTo>
                  <a:lnTo>
                    <a:pt x="2591" y="451"/>
                  </a:lnTo>
                  <a:lnTo>
                    <a:pt x="2591" y="459"/>
                  </a:lnTo>
                  <a:lnTo>
                    <a:pt x="2592" y="466"/>
                  </a:lnTo>
                  <a:lnTo>
                    <a:pt x="2595" y="473"/>
                  </a:lnTo>
                  <a:lnTo>
                    <a:pt x="2599" y="483"/>
                  </a:lnTo>
                  <a:lnTo>
                    <a:pt x="2604" y="492"/>
                  </a:lnTo>
                  <a:lnTo>
                    <a:pt x="2607" y="502"/>
                  </a:lnTo>
                  <a:lnTo>
                    <a:pt x="2612" y="511"/>
                  </a:lnTo>
                  <a:lnTo>
                    <a:pt x="2614" y="521"/>
                  </a:lnTo>
                  <a:lnTo>
                    <a:pt x="2616" y="529"/>
                  </a:lnTo>
                  <a:lnTo>
                    <a:pt x="2616" y="538"/>
                  </a:lnTo>
                  <a:lnTo>
                    <a:pt x="2613" y="546"/>
                  </a:lnTo>
                  <a:lnTo>
                    <a:pt x="2610" y="552"/>
                  </a:lnTo>
                  <a:lnTo>
                    <a:pt x="2605" y="558"/>
                  </a:lnTo>
                  <a:lnTo>
                    <a:pt x="2598" y="563"/>
                  </a:lnTo>
                  <a:lnTo>
                    <a:pt x="2587" y="571"/>
                  </a:lnTo>
                  <a:lnTo>
                    <a:pt x="2576" y="580"/>
                  </a:lnTo>
                  <a:lnTo>
                    <a:pt x="2570" y="586"/>
                  </a:lnTo>
                  <a:lnTo>
                    <a:pt x="2566" y="590"/>
                  </a:lnTo>
                  <a:lnTo>
                    <a:pt x="2560" y="592"/>
                  </a:lnTo>
                  <a:lnTo>
                    <a:pt x="2555" y="592"/>
                  </a:lnTo>
                  <a:lnTo>
                    <a:pt x="2550" y="591"/>
                  </a:lnTo>
                  <a:lnTo>
                    <a:pt x="2545" y="589"/>
                  </a:lnTo>
                  <a:lnTo>
                    <a:pt x="2541" y="584"/>
                  </a:lnTo>
                  <a:lnTo>
                    <a:pt x="2536" y="578"/>
                  </a:lnTo>
                  <a:lnTo>
                    <a:pt x="2531" y="572"/>
                  </a:lnTo>
                  <a:lnTo>
                    <a:pt x="2526" y="568"/>
                  </a:lnTo>
                  <a:lnTo>
                    <a:pt x="2522" y="566"/>
                  </a:lnTo>
                  <a:lnTo>
                    <a:pt x="2517" y="565"/>
                  </a:lnTo>
                  <a:lnTo>
                    <a:pt x="2511" y="566"/>
                  </a:lnTo>
                  <a:lnTo>
                    <a:pt x="2507" y="570"/>
                  </a:lnTo>
                  <a:lnTo>
                    <a:pt x="2501" y="576"/>
                  </a:lnTo>
                  <a:lnTo>
                    <a:pt x="2494" y="583"/>
                  </a:lnTo>
                  <a:lnTo>
                    <a:pt x="2475" y="598"/>
                  </a:lnTo>
                  <a:lnTo>
                    <a:pt x="2459" y="610"/>
                  </a:lnTo>
                  <a:lnTo>
                    <a:pt x="2453" y="615"/>
                  </a:lnTo>
                  <a:lnTo>
                    <a:pt x="2448" y="621"/>
                  </a:lnTo>
                  <a:lnTo>
                    <a:pt x="2446" y="628"/>
                  </a:lnTo>
                  <a:lnTo>
                    <a:pt x="2446" y="634"/>
                  </a:lnTo>
                  <a:lnTo>
                    <a:pt x="2448" y="641"/>
                  </a:lnTo>
                  <a:lnTo>
                    <a:pt x="2452" y="648"/>
                  </a:lnTo>
                  <a:lnTo>
                    <a:pt x="2457" y="656"/>
                  </a:lnTo>
                  <a:lnTo>
                    <a:pt x="2465" y="664"/>
                  </a:lnTo>
                  <a:lnTo>
                    <a:pt x="2468" y="667"/>
                  </a:lnTo>
                  <a:lnTo>
                    <a:pt x="2471" y="671"/>
                  </a:lnTo>
                  <a:lnTo>
                    <a:pt x="2473" y="675"/>
                  </a:lnTo>
                  <a:lnTo>
                    <a:pt x="2473" y="679"/>
                  </a:lnTo>
                  <a:lnTo>
                    <a:pt x="2473" y="686"/>
                  </a:lnTo>
                  <a:lnTo>
                    <a:pt x="2472" y="694"/>
                  </a:lnTo>
                  <a:lnTo>
                    <a:pt x="2469" y="705"/>
                  </a:lnTo>
                  <a:lnTo>
                    <a:pt x="2466" y="719"/>
                  </a:lnTo>
                  <a:lnTo>
                    <a:pt x="2463" y="735"/>
                  </a:lnTo>
                  <a:lnTo>
                    <a:pt x="2460" y="747"/>
                  </a:lnTo>
                  <a:lnTo>
                    <a:pt x="2457" y="751"/>
                  </a:lnTo>
                  <a:lnTo>
                    <a:pt x="2455" y="757"/>
                  </a:lnTo>
                  <a:lnTo>
                    <a:pt x="2452" y="762"/>
                  </a:lnTo>
                  <a:lnTo>
                    <a:pt x="2447" y="767"/>
                  </a:lnTo>
                  <a:lnTo>
                    <a:pt x="2435" y="778"/>
                  </a:lnTo>
                  <a:lnTo>
                    <a:pt x="2422" y="787"/>
                  </a:lnTo>
                  <a:lnTo>
                    <a:pt x="2410" y="798"/>
                  </a:lnTo>
                  <a:lnTo>
                    <a:pt x="2400" y="807"/>
                  </a:lnTo>
                  <a:lnTo>
                    <a:pt x="2392" y="818"/>
                  </a:lnTo>
                  <a:lnTo>
                    <a:pt x="2381" y="831"/>
                  </a:lnTo>
                  <a:lnTo>
                    <a:pt x="2371" y="842"/>
                  </a:lnTo>
                  <a:lnTo>
                    <a:pt x="2360" y="849"/>
                  </a:lnTo>
                  <a:lnTo>
                    <a:pt x="2349" y="856"/>
                  </a:lnTo>
                  <a:lnTo>
                    <a:pt x="2339" y="862"/>
                  </a:lnTo>
                  <a:lnTo>
                    <a:pt x="2335" y="866"/>
                  </a:lnTo>
                  <a:lnTo>
                    <a:pt x="2331" y="869"/>
                  </a:lnTo>
                  <a:lnTo>
                    <a:pt x="2328" y="874"/>
                  </a:lnTo>
                  <a:lnTo>
                    <a:pt x="2327" y="880"/>
                  </a:lnTo>
                  <a:lnTo>
                    <a:pt x="2322" y="889"/>
                  </a:lnTo>
                  <a:lnTo>
                    <a:pt x="2318" y="900"/>
                  </a:lnTo>
                  <a:lnTo>
                    <a:pt x="2312" y="908"/>
                  </a:lnTo>
                  <a:lnTo>
                    <a:pt x="2306" y="913"/>
                  </a:lnTo>
                  <a:lnTo>
                    <a:pt x="2301" y="917"/>
                  </a:lnTo>
                  <a:lnTo>
                    <a:pt x="2292" y="920"/>
                  </a:lnTo>
                  <a:lnTo>
                    <a:pt x="2286" y="923"/>
                  </a:lnTo>
                  <a:lnTo>
                    <a:pt x="2280" y="927"/>
                  </a:lnTo>
                  <a:lnTo>
                    <a:pt x="2276" y="931"/>
                  </a:lnTo>
                  <a:lnTo>
                    <a:pt x="2271" y="936"/>
                  </a:lnTo>
                  <a:lnTo>
                    <a:pt x="2268" y="938"/>
                  </a:lnTo>
                  <a:lnTo>
                    <a:pt x="2265" y="939"/>
                  </a:lnTo>
                  <a:lnTo>
                    <a:pt x="2264" y="939"/>
                  </a:lnTo>
                  <a:lnTo>
                    <a:pt x="2261" y="939"/>
                  </a:lnTo>
                  <a:lnTo>
                    <a:pt x="2257" y="936"/>
                  </a:lnTo>
                  <a:lnTo>
                    <a:pt x="2253" y="931"/>
                  </a:lnTo>
                  <a:lnTo>
                    <a:pt x="2249" y="926"/>
                  </a:lnTo>
                  <a:lnTo>
                    <a:pt x="2246" y="923"/>
                  </a:lnTo>
                  <a:lnTo>
                    <a:pt x="2242" y="921"/>
                  </a:lnTo>
                  <a:lnTo>
                    <a:pt x="2239" y="921"/>
                  </a:lnTo>
                  <a:lnTo>
                    <a:pt x="2236" y="921"/>
                  </a:lnTo>
                  <a:lnTo>
                    <a:pt x="2235" y="923"/>
                  </a:lnTo>
                  <a:lnTo>
                    <a:pt x="2234" y="925"/>
                  </a:lnTo>
                  <a:lnTo>
                    <a:pt x="2233" y="927"/>
                  </a:lnTo>
                  <a:lnTo>
                    <a:pt x="2232" y="933"/>
                  </a:lnTo>
                  <a:lnTo>
                    <a:pt x="2230" y="942"/>
                  </a:lnTo>
                  <a:lnTo>
                    <a:pt x="2228" y="949"/>
                  </a:lnTo>
                  <a:lnTo>
                    <a:pt x="2226" y="954"/>
                  </a:lnTo>
                  <a:lnTo>
                    <a:pt x="2223" y="958"/>
                  </a:lnTo>
                  <a:lnTo>
                    <a:pt x="2219" y="964"/>
                  </a:lnTo>
                  <a:lnTo>
                    <a:pt x="2217" y="968"/>
                  </a:lnTo>
                  <a:lnTo>
                    <a:pt x="2216" y="974"/>
                  </a:lnTo>
                  <a:lnTo>
                    <a:pt x="2215" y="982"/>
                  </a:lnTo>
                  <a:lnTo>
                    <a:pt x="2215" y="989"/>
                  </a:lnTo>
                  <a:lnTo>
                    <a:pt x="2215" y="1006"/>
                  </a:lnTo>
                  <a:lnTo>
                    <a:pt x="2215" y="1021"/>
                  </a:lnTo>
                  <a:lnTo>
                    <a:pt x="2214" y="1034"/>
                  </a:lnTo>
                  <a:lnTo>
                    <a:pt x="2210" y="1046"/>
                  </a:lnTo>
                  <a:lnTo>
                    <a:pt x="2207" y="1056"/>
                  </a:lnTo>
                  <a:lnTo>
                    <a:pt x="2203" y="1065"/>
                  </a:lnTo>
                  <a:lnTo>
                    <a:pt x="2201" y="1078"/>
                  </a:lnTo>
                  <a:lnTo>
                    <a:pt x="2200" y="1096"/>
                  </a:lnTo>
                  <a:lnTo>
                    <a:pt x="2200" y="1114"/>
                  </a:lnTo>
                  <a:lnTo>
                    <a:pt x="2201" y="1127"/>
                  </a:lnTo>
                  <a:lnTo>
                    <a:pt x="2201" y="1132"/>
                  </a:lnTo>
                  <a:lnTo>
                    <a:pt x="2203" y="1135"/>
                  </a:lnTo>
                  <a:lnTo>
                    <a:pt x="2204" y="1140"/>
                  </a:lnTo>
                  <a:lnTo>
                    <a:pt x="2207" y="1144"/>
                  </a:lnTo>
                  <a:lnTo>
                    <a:pt x="2213" y="1152"/>
                  </a:lnTo>
                  <a:lnTo>
                    <a:pt x="2220" y="1160"/>
                  </a:lnTo>
                  <a:lnTo>
                    <a:pt x="2227" y="1171"/>
                  </a:lnTo>
                  <a:lnTo>
                    <a:pt x="2232" y="1183"/>
                  </a:lnTo>
                  <a:lnTo>
                    <a:pt x="2234" y="1194"/>
                  </a:lnTo>
                  <a:lnTo>
                    <a:pt x="2235" y="1203"/>
                  </a:lnTo>
                  <a:lnTo>
                    <a:pt x="2235" y="1213"/>
                  </a:lnTo>
                  <a:lnTo>
                    <a:pt x="2233" y="1222"/>
                  </a:lnTo>
                  <a:lnTo>
                    <a:pt x="2232" y="1233"/>
                  </a:lnTo>
                  <a:lnTo>
                    <a:pt x="2229" y="1244"/>
                  </a:lnTo>
                  <a:lnTo>
                    <a:pt x="2229" y="1248"/>
                  </a:lnTo>
                  <a:lnTo>
                    <a:pt x="2229" y="1253"/>
                  </a:lnTo>
                  <a:lnTo>
                    <a:pt x="2229" y="1258"/>
                  </a:lnTo>
                  <a:lnTo>
                    <a:pt x="2230" y="1263"/>
                  </a:lnTo>
                  <a:lnTo>
                    <a:pt x="2232" y="1266"/>
                  </a:lnTo>
                  <a:lnTo>
                    <a:pt x="2234" y="1270"/>
                  </a:lnTo>
                  <a:lnTo>
                    <a:pt x="2236" y="1272"/>
                  </a:lnTo>
                  <a:lnTo>
                    <a:pt x="2239" y="1274"/>
                  </a:lnTo>
                  <a:lnTo>
                    <a:pt x="2243" y="1278"/>
                  </a:lnTo>
                  <a:lnTo>
                    <a:pt x="2247" y="1284"/>
                  </a:lnTo>
                  <a:lnTo>
                    <a:pt x="2249" y="1290"/>
                  </a:lnTo>
                  <a:lnTo>
                    <a:pt x="2251" y="1298"/>
                  </a:lnTo>
                  <a:lnTo>
                    <a:pt x="2249" y="1302"/>
                  </a:lnTo>
                  <a:lnTo>
                    <a:pt x="2248" y="1305"/>
                  </a:lnTo>
                  <a:lnTo>
                    <a:pt x="2247" y="1308"/>
                  </a:lnTo>
                  <a:lnTo>
                    <a:pt x="2246" y="1309"/>
                  </a:lnTo>
                  <a:lnTo>
                    <a:pt x="2241" y="1311"/>
                  </a:lnTo>
                  <a:lnTo>
                    <a:pt x="2235" y="1314"/>
                  </a:lnTo>
                  <a:lnTo>
                    <a:pt x="2233" y="1315"/>
                  </a:lnTo>
                  <a:lnTo>
                    <a:pt x="2230" y="1316"/>
                  </a:lnTo>
                  <a:lnTo>
                    <a:pt x="2228" y="1318"/>
                  </a:lnTo>
                  <a:lnTo>
                    <a:pt x="2227" y="1322"/>
                  </a:lnTo>
                  <a:lnTo>
                    <a:pt x="2226" y="1328"/>
                  </a:lnTo>
                  <a:lnTo>
                    <a:pt x="2226" y="1336"/>
                  </a:lnTo>
                  <a:lnTo>
                    <a:pt x="2224" y="1347"/>
                  </a:lnTo>
                  <a:lnTo>
                    <a:pt x="2224" y="1359"/>
                  </a:lnTo>
                  <a:lnTo>
                    <a:pt x="2222" y="1371"/>
                  </a:lnTo>
                  <a:lnTo>
                    <a:pt x="2219" y="1380"/>
                  </a:lnTo>
                  <a:lnTo>
                    <a:pt x="2216" y="1383"/>
                  </a:lnTo>
                  <a:lnTo>
                    <a:pt x="2214" y="1385"/>
                  </a:lnTo>
                  <a:lnTo>
                    <a:pt x="2210" y="1386"/>
                  </a:lnTo>
                  <a:lnTo>
                    <a:pt x="2207" y="1386"/>
                  </a:lnTo>
                  <a:lnTo>
                    <a:pt x="2200" y="1386"/>
                  </a:lnTo>
                  <a:lnTo>
                    <a:pt x="2191" y="1384"/>
                  </a:lnTo>
                  <a:lnTo>
                    <a:pt x="2188" y="1383"/>
                  </a:lnTo>
                  <a:lnTo>
                    <a:pt x="2184" y="1383"/>
                  </a:lnTo>
                  <a:lnTo>
                    <a:pt x="2180" y="1384"/>
                  </a:lnTo>
                  <a:lnTo>
                    <a:pt x="2177" y="1385"/>
                  </a:lnTo>
                  <a:lnTo>
                    <a:pt x="2170" y="1389"/>
                  </a:lnTo>
                  <a:lnTo>
                    <a:pt x="2163" y="1395"/>
                  </a:lnTo>
                  <a:lnTo>
                    <a:pt x="2159" y="1398"/>
                  </a:lnTo>
                  <a:lnTo>
                    <a:pt x="2157" y="1400"/>
                  </a:lnTo>
                  <a:lnTo>
                    <a:pt x="2153" y="1402"/>
                  </a:lnTo>
                  <a:lnTo>
                    <a:pt x="2150" y="1402"/>
                  </a:lnTo>
                  <a:lnTo>
                    <a:pt x="2142" y="1403"/>
                  </a:lnTo>
                  <a:lnTo>
                    <a:pt x="2135" y="1403"/>
                  </a:lnTo>
                  <a:lnTo>
                    <a:pt x="2132" y="1404"/>
                  </a:lnTo>
                  <a:lnTo>
                    <a:pt x="2127" y="1406"/>
                  </a:lnTo>
                  <a:lnTo>
                    <a:pt x="2123" y="1410"/>
                  </a:lnTo>
                  <a:lnTo>
                    <a:pt x="2119" y="1414"/>
                  </a:lnTo>
                  <a:lnTo>
                    <a:pt x="2112" y="1423"/>
                  </a:lnTo>
                  <a:lnTo>
                    <a:pt x="2106" y="1429"/>
                  </a:lnTo>
                  <a:lnTo>
                    <a:pt x="2102" y="1431"/>
                  </a:lnTo>
                  <a:lnTo>
                    <a:pt x="2098" y="1431"/>
                  </a:lnTo>
                  <a:lnTo>
                    <a:pt x="2095" y="1433"/>
                  </a:lnTo>
                  <a:lnTo>
                    <a:pt x="2091" y="1431"/>
                  </a:lnTo>
                  <a:lnTo>
                    <a:pt x="2084" y="1429"/>
                  </a:lnTo>
                  <a:lnTo>
                    <a:pt x="2077" y="1423"/>
                  </a:lnTo>
                  <a:lnTo>
                    <a:pt x="2072" y="1417"/>
                  </a:lnTo>
                  <a:lnTo>
                    <a:pt x="2071" y="1412"/>
                  </a:lnTo>
                  <a:lnTo>
                    <a:pt x="2070" y="1406"/>
                  </a:lnTo>
                  <a:lnTo>
                    <a:pt x="2071" y="1402"/>
                  </a:lnTo>
                  <a:lnTo>
                    <a:pt x="2072" y="1396"/>
                  </a:lnTo>
                  <a:lnTo>
                    <a:pt x="2073" y="1389"/>
                  </a:lnTo>
                  <a:lnTo>
                    <a:pt x="2073" y="1380"/>
                  </a:lnTo>
                  <a:lnTo>
                    <a:pt x="2072" y="1374"/>
                  </a:lnTo>
                  <a:lnTo>
                    <a:pt x="2071" y="1371"/>
                  </a:lnTo>
                  <a:lnTo>
                    <a:pt x="2069" y="1368"/>
                  </a:lnTo>
                  <a:lnTo>
                    <a:pt x="2065" y="1367"/>
                  </a:lnTo>
                  <a:lnTo>
                    <a:pt x="2062" y="1367"/>
                  </a:lnTo>
                  <a:lnTo>
                    <a:pt x="2053" y="1367"/>
                  </a:lnTo>
                  <a:lnTo>
                    <a:pt x="2045" y="1368"/>
                  </a:lnTo>
                  <a:lnTo>
                    <a:pt x="2033" y="1374"/>
                  </a:lnTo>
                  <a:lnTo>
                    <a:pt x="2019" y="1381"/>
                  </a:lnTo>
                  <a:lnTo>
                    <a:pt x="2002" y="1391"/>
                  </a:lnTo>
                  <a:lnTo>
                    <a:pt x="1987" y="1399"/>
                  </a:lnTo>
                  <a:lnTo>
                    <a:pt x="1975" y="1405"/>
                  </a:lnTo>
                  <a:lnTo>
                    <a:pt x="1964" y="1410"/>
                  </a:lnTo>
                  <a:lnTo>
                    <a:pt x="1953" y="1412"/>
                  </a:lnTo>
                  <a:lnTo>
                    <a:pt x="1942" y="1414"/>
                  </a:lnTo>
                  <a:lnTo>
                    <a:pt x="1934" y="1416"/>
                  </a:lnTo>
                  <a:lnTo>
                    <a:pt x="1926" y="1419"/>
                  </a:lnTo>
                  <a:lnTo>
                    <a:pt x="1919" y="1425"/>
                  </a:lnTo>
                  <a:lnTo>
                    <a:pt x="1911" y="1431"/>
                  </a:lnTo>
                  <a:lnTo>
                    <a:pt x="1896" y="1446"/>
                  </a:lnTo>
                  <a:lnTo>
                    <a:pt x="1886" y="1458"/>
                  </a:lnTo>
                  <a:lnTo>
                    <a:pt x="1880" y="1466"/>
                  </a:lnTo>
                  <a:lnTo>
                    <a:pt x="1876" y="1472"/>
                  </a:lnTo>
                  <a:lnTo>
                    <a:pt x="1874" y="1473"/>
                  </a:lnTo>
                  <a:lnTo>
                    <a:pt x="1870" y="1475"/>
                  </a:lnTo>
                  <a:lnTo>
                    <a:pt x="1865" y="1475"/>
                  </a:lnTo>
                  <a:lnTo>
                    <a:pt x="1860" y="1475"/>
                  </a:lnTo>
                  <a:lnTo>
                    <a:pt x="1850" y="1474"/>
                  </a:lnTo>
                  <a:lnTo>
                    <a:pt x="1842" y="1472"/>
                  </a:lnTo>
                  <a:lnTo>
                    <a:pt x="1835" y="1468"/>
                  </a:lnTo>
                  <a:lnTo>
                    <a:pt x="1826" y="1463"/>
                  </a:lnTo>
                  <a:lnTo>
                    <a:pt x="1820" y="1460"/>
                  </a:lnTo>
                  <a:lnTo>
                    <a:pt x="1816" y="1458"/>
                  </a:lnTo>
                  <a:lnTo>
                    <a:pt x="1810" y="1458"/>
                  </a:lnTo>
                  <a:lnTo>
                    <a:pt x="1805" y="1458"/>
                  </a:lnTo>
                  <a:lnTo>
                    <a:pt x="1800" y="1459"/>
                  </a:lnTo>
                  <a:lnTo>
                    <a:pt x="1797" y="1461"/>
                  </a:lnTo>
                  <a:lnTo>
                    <a:pt x="1792" y="1465"/>
                  </a:lnTo>
                  <a:lnTo>
                    <a:pt x="1789" y="1469"/>
                  </a:lnTo>
                  <a:lnTo>
                    <a:pt x="1786" y="1473"/>
                  </a:lnTo>
                  <a:lnTo>
                    <a:pt x="1782" y="1477"/>
                  </a:lnTo>
                  <a:lnTo>
                    <a:pt x="1779" y="1479"/>
                  </a:lnTo>
                  <a:lnTo>
                    <a:pt x="1775" y="1480"/>
                  </a:lnTo>
                  <a:lnTo>
                    <a:pt x="1770" y="1480"/>
                  </a:lnTo>
                  <a:lnTo>
                    <a:pt x="1767" y="1479"/>
                  </a:lnTo>
                  <a:lnTo>
                    <a:pt x="1763" y="1477"/>
                  </a:lnTo>
                  <a:lnTo>
                    <a:pt x="1758" y="1473"/>
                  </a:lnTo>
                  <a:lnTo>
                    <a:pt x="1755" y="1468"/>
                  </a:lnTo>
                  <a:lnTo>
                    <a:pt x="1751" y="1461"/>
                  </a:lnTo>
                  <a:lnTo>
                    <a:pt x="1748" y="1452"/>
                  </a:lnTo>
                  <a:lnTo>
                    <a:pt x="1744" y="1443"/>
                  </a:lnTo>
                  <a:lnTo>
                    <a:pt x="1738" y="1424"/>
                  </a:lnTo>
                  <a:lnTo>
                    <a:pt x="1732" y="1411"/>
                  </a:lnTo>
                  <a:lnTo>
                    <a:pt x="1730" y="1408"/>
                  </a:lnTo>
                  <a:lnTo>
                    <a:pt x="1728" y="1404"/>
                  </a:lnTo>
                  <a:lnTo>
                    <a:pt x="1724" y="1403"/>
                  </a:lnTo>
                  <a:lnTo>
                    <a:pt x="1720" y="1402"/>
                  </a:lnTo>
                  <a:lnTo>
                    <a:pt x="1710" y="1402"/>
                  </a:lnTo>
                  <a:lnTo>
                    <a:pt x="1697" y="1404"/>
                  </a:lnTo>
                  <a:lnTo>
                    <a:pt x="1690" y="1404"/>
                  </a:lnTo>
                  <a:lnTo>
                    <a:pt x="1685" y="1404"/>
                  </a:lnTo>
                  <a:lnTo>
                    <a:pt x="1681" y="1403"/>
                  </a:lnTo>
                  <a:lnTo>
                    <a:pt x="1678" y="1400"/>
                  </a:lnTo>
                  <a:lnTo>
                    <a:pt x="1674" y="1392"/>
                  </a:lnTo>
                  <a:lnTo>
                    <a:pt x="1671" y="1383"/>
                  </a:lnTo>
                  <a:lnTo>
                    <a:pt x="1667" y="1372"/>
                  </a:lnTo>
                  <a:lnTo>
                    <a:pt x="1665" y="1362"/>
                  </a:lnTo>
                  <a:lnTo>
                    <a:pt x="1665" y="1359"/>
                  </a:lnTo>
                  <a:lnTo>
                    <a:pt x="1666" y="1356"/>
                  </a:lnTo>
                  <a:lnTo>
                    <a:pt x="1667" y="1354"/>
                  </a:lnTo>
                  <a:lnTo>
                    <a:pt x="1671" y="1353"/>
                  </a:lnTo>
                  <a:lnTo>
                    <a:pt x="1675" y="1353"/>
                  </a:lnTo>
                  <a:lnTo>
                    <a:pt x="1680" y="1355"/>
                  </a:lnTo>
                  <a:lnTo>
                    <a:pt x="1685" y="1358"/>
                  </a:lnTo>
                  <a:lnTo>
                    <a:pt x="1690" y="1361"/>
                  </a:lnTo>
                  <a:lnTo>
                    <a:pt x="1693" y="1362"/>
                  </a:lnTo>
                  <a:lnTo>
                    <a:pt x="1697" y="1364"/>
                  </a:lnTo>
                  <a:lnTo>
                    <a:pt x="1698" y="1362"/>
                  </a:lnTo>
                  <a:lnTo>
                    <a:pt x="1700" y="1361"/>
                  </a:lnTo>
                  <a:lnTo>
                    <a:pt x="1700" y="1359"/>
                  </a:lnTo>
                  <a:lnTo>
                    <a:pt x="1701" y="1355"/>
                  </a:lnTo>
                  <a:lnTo>
                    <a:pt x="1703" y="1348"/>
                  </a:lnTo>
                  <a:lnTo>
                    <a:pt x="1701" y="1342"/>
                  </a:lnTo>
                  <a:lnTo>
                    <a:pt x="1698" y="1336"/>
                  </a:lnTo>
                  <a:lnTo>
                    <a:pt x="1694" y="1332"/>
                  </a:lnTo>
                  <a:lnTo>
                    <a:pt x="1685" y="1321"/>
                  </a:lnTo>
                  <a:lnTo>
                    <a:pt x="1673" y="1310"/>
                  </a:lnTo>
                  <a:lnTo>
                    <a:pt x="1668" y="1303"/>
                  </a:lnTo>
                  <a:lnTo>
                    <a:pt x="1663" y="1295"/>
                  </a:lnTo>
                  <a:lnTo>
                    <a:pt x="1661" y="1291"/>
                  </a:lnTo>
                  <a:lnTo>
                    <a:pt x="1659" y="1288"/>
                  </a:lnTo>
                  <a:lnTo>
                    <a:pt x="1654" y="1284"/>
                  </a:lnTo>
                  <a:lnTo>
                    <a:pt x="1648" y="1282"/>
                  </a:lnTo>
                  <a:lnTo>
                    <a:pt x="1646" y="1282"/>
                  </a:lnTo>
                  <a:lnTo>
                    <a:pt x="1644" y="1279"/>
                  </a:lnTo>
                  <a:lnTo>
                    <a:pt x="1643" y="1278"/>
                  </a:lnTo>
                  <a:lnTo>
                    <a:pt x="1642" y="1276"/>
                  </a:lnTo>
                  <a:lnTo>
                    <a:pt x="1642" y="1269"/>
                  </a:lnTo>
                  <a:lnTo>
                    <a:pt x="1644" y="1261"/>
                  </a:lnTo>
                  <a:lnTo>
                    <a:pt x="1644" y="1260"/>
                  </a:lnTo>
                  <a:lnTo>
                    <a:pt x="1642" y="1259"/>
                  </a:lnTo>
                  <a:lnTo>
                    <a:pt x="1640" y="1258"/>
                  </a:lnTo>
                  <a:lnTo>
                    <a:pt x="1636" y="1257"/>
                  </a:lnTo>
                  <a:lnTo>
                    <a:pt x="1629" y="1257"/>
                  </a:lnTo>
                  <a:lnTo>
                    <a:pt x="1624" y="1255"/>
                  </a:lnTo>
                  <a:lnTo>
                    <a:pt x="1619" y="1254"/>
                  </a:lnTo>
                  <a:lnTo>
                    <a:pt x="1616" y="1252"/>
                  </a:lnTo>
                  <a:lnTo>
                    <a:pt x="1613" y="1250"/>
                  </a:lnTo>
                  <a:lnTo>
                    <a:pt x="1612" y="1247"/>
                  </a:lnTo>
                  <a:lnTo>
                    <a:pt x="1612" y="1244"/>
                  </a:lnTo>
                  <a:lnTo>
                    <a:pt x="1615" y="1240"/>
                  </a:lnTo>
                  <a:lnTo>
                    <a:pt x="1617" y="1236"/>
                  </a:lnTo>
                  <a:lnTo>
                    <a:pt x="1622" y="1232"/>
                  </a:lnTo>
                  <a:lnTo>
                    <a:pt x="1627" y="1227"/>
                  </a:lnTo>
                  <a:lnTo>
                    <a:pt x="1631" y="1222"/>
                  </a:lnTo>
                  <a:lnTo>
                    <a:pt x="1635" y="1216"/>
                  </a:lnTo>
                  <a:lnTo>
                    <a:pt x="1638" y="1210"/>
                  </a:lnTo>
                  <a:lnTo>
                    <a:pt x="1643" y="1198"/>
                  </a:lnTo>
                  <a:lnTo>
                    <a:pt x="1648" y="1185"/>
                  </a:lnTo>
                  <a:lnTo>
                    <a:pt x="1660" y="1170"/>
                  </a:lnTo>
                  <a:lnTo>
                    <a:pt x="1668" y="1163"/>
                  </a:lnTo>
                  <a:lnTo>
                    <a:pt x="1668" y="1159"/>
                  </a:lnTo>
                  <a:lnTo>
                    <a:pt x="1667" y="1157"/>
                  </a:lnTo>
                  <a:lnTo>
                    <a:pt x="1666" y="1154"/>
                  </a:lnTo>
                  <a:lnTo>
                    <a:pt x="1663" y="1152"/>
                  </a:lnTo>
                  <a:lnTo>
                    <a:pt x="1660" y="1150"/>
                  </a:lnTo>
                  <a:lnTo>
                    <a:pt x="1656" y="1148"/>
                  </a:lnTo>
                  <a:lnTo>
                    <a:pt x="1653" y="1147"/>
                  </a:lnTo>
                  <a:lnTo>
                    <a:pt x="1648" y="1147"/>
                  </a:lnTo>
                  <a:lnTo>
                    <a:pt x="1644" y="1148"/>
                  </a:lnTo>
                  <a:lnTo>
                    <a:pt x="1643" y="1151"/>
                  </a:lnTo>
                  <a:lnTo>
                    <a:pt x="1641" y="1154"/>
                  </a:lnTo>
                  <a:lnTo>
                    <a:pt x="1641" y="1158"/>
                  </a:lnTo>
                  <a:lnTo>
                    <a:pt x="1640" y="1163"/>
                  </a:lnTo>
                  <a:lnTo>
                    <a:pt x="1638" y="1166"/>
                  </a:lnTo>
                  <a:lnTo>
                    <a:pt x="1636" y="1169"/>
                  </a:lnTo>
                  <a:lnTo>
                    <a:pt x="1634" y="1171"/>
                  </a:lnTo>
                  <a:lnTo>
                    <a:pt x="1630" y="1172"/>
                  </a:lnTo>
                  <a:lnTo>
                    <a:pt x="1627" y="1173"/>
                  </a:lnTo>
                  <a:lnTo>
                    <a:pt x="1623" y="1173"/>
                  </a:lnTo>
                  <a:lnTo>
                    <a:pt x="1619" y="1172"/>
                  </a:lnTo>
                  <a:lnTo>
                    <a:pt x="1617" y="1170"/>
                  </a:lnTo>
                  <a:lnTo>
                    <a:pt x="1615" y="1167"/>
                  </a:lnTo>
                  <a:lnTo>
                    <a:pt x="1613" y="1165"/>
                  </a:lnTo>
                  <a:lnTo>
                    <a:pt x="1612" y="1160"/>
                  </a:lnTo>
                  <a:lnTo>
                    <a:pt x="1615" y="1150"/>
                  </a:lnTo>
                  <a:lnTo>
                    <a:pt x="1617" y="1139"/>
                  </a:lnTo>
                  <a:lnTo>
                    <a:pt x="1618" y="1133"/>
                  </a:lnTo>
                  <a:lnTo>
                    <a:pt x="1619" y="1127"/>
                  </a:lnTo>
                  <a:lnTo>
                    <a:pt x="1619" y="1122"/>
                  </a:lnTo>
                  <a:lnTo>
                    <a:pt x="1619" y="1116"/>
                  </a:lnTo>
                  <a:lnTo>
                    <a:pt x="1617" y="1113"/>
                  </a:lnTo>
                  <a:lnTo>
                    <a:pt x="1615" y="1108"/>
                  </a:lnTo>
                  <a:lnTo>
                    <a:pt x="1611" y="1106"/>
                  </a:lnTo>
                  <a:lnTo>
                    <a:pt x="1606" y="1103"/>
                  </a:lnTo>
                  <a:lnTo>
                    <a:pt x="1598" y="1100"/>
                  </a:lnTo>
                  <a:lnTo>
                    <a:pt x="1590" y="1099"/>
                  </a:lnTo>
                  <a:lnTo>
                    <a:pt x="1584" y="1097"/>
                  </a:lnTo>
                  <a:lnTo>
                    <a:pt x="1580" y="1095"/>
                  </a:lnTo>
                  <a:lnTo>
                    <a:pt x="1578" y="1093"/>
                  </a:lnTo>
                  <a:lnTo>
                    <a:pt x="1577" y="1089"/>
                  </a:lnTo>
                  <a:lnTo>
                    <a:pt x="1577" y="1085"/>
                  </a:lnTo>
                  <a:lnTo>
                    <a:pt x="1577" y="1082"/>
                  </a:lnTo>
                  <a:lnTo>
                    <a:pt x="1575" y="1074"/>
                  </a:lnTo>
                  <a:lnTo>
                    <a:pt x="1574" y="1069"/>
                  </a:lnTo>
                  <a:lnTo>
                    <a:pt x="1571" y="1065"/>
                  </a:lnTo>
                  <a:lnTo>
                    <a:pt x="1566" y="1061"/>
                  </a:lnTo>
                  <a:lnTo>
                    <a:pt x="1560" y="1056"/>
                  </a:lnTo>
                  <a:lnTo>
                    <a:pt x="1552" y="1051"/>
                  </a:lnTo>
                  <a:lnTo>
                    <a:pt x="1548" y="1047"/>
                  </a:lnTo>
                  <a:lnTo>
                    <a:pt x="1545" y="1044"/>
                  </a:lnTo>
                  <a:lnTo>
                    <a:pt x="1541" y="1039"/>
                  </a:lnTo>
                  <a:lnTo>
                    <a:pt x="1539" y="1033"/>
                  </a:lnTo>
                  <a:lnTo>
                    <a:pt x="1536" y="1027"/>
                  </a:lnTo>
                  <a:lnTo>
                    <a:pt x="1536" y="1021"/>
                  </a:lnTo>
                  <a:lnTo>
                    <a:pt x="1537" y="1015"/>
                  </a:lnTo>
                  <a:lnTo>
                    <a:pt x="1539" y="1011"/>
                  </a:lnTo>
                  <a:lnTo>
                    <a:pt x="1542" y="999"/>
                  </a:lnTo>
                  <a:lnTo>
                    <a:pt x="1547" y="984"/>
                  </a:lnTo>
                  <a:lnTo>
                    <a:pt x="1547" y="977"/>
                  </a:lnTo>
                  <a:lnTo>
                    <a:pt x="1547" y="971"/>
                  </a:lnTo>
                  <a:lnTo>
                    <a:pt x="1545" y="968"/>
                  </a:lnTo>
                  <a:lnTo>
                    <a:pt x="1542" y="964"/>
                  </a:lnTo>
                  <a:lnTo>
                    <a:pt x="1537" y="963"/>
                  </a:lnTo>
                  <a:lnTo>
                    <a:pt x="1533" y="961"/>
                  </a:lnTo>
                  <a:lnTo>
                    <a:pt x="1527" y="961"/>
                  </a:lnTo>
                  <a:lnTo>
                    <a:pt x="1521" y="961"/>
                  </a:lnTo>
                  <a:lnTo>
                    <a:pt x="1515" y="959"/>
                  </a:lnTo>
                  <a:lnTo>
                    <a:pt x="1510" y="959"/>
                  </a:lnTo>
                  <a:lnTo>
                    <a:pt x="1508" y="958"/>
                  </a:lnTo>
                  <a:lnTo>
                    <a:pt x="1505" y="956"/>
                  </a:lnTo>
                  <a:lnTo>
                    <a:pt x="1504" y="950"/>
                  </a:lnTo>
                  <a:lnTo>
                    <a:pt x="1504" y="940"/>
                  </a:lnTo>
                  <a:lnTo>
                    <a:pt x="1505" y="931"/>
                  </a:lnTo>
                  <a:lnTo>
                    <a:pt x="1504" y="921"/>
                  </a:lnTo>
                  <a:lnTo>
                    <a:pt x="1502" y="912"/>
                  </a:lnTo>
                  <a:lnTo>
                    <a:pt x="1498" y="901"/>
                  </a:lnTo>
                  <a:lnTo>
                    <a:pt x="1491" y="889"/>
                  </a:lnTo>
                  <a:lnTo>
                    <a:pt x="1484" y="877"/>
                  </a:lnTo>
                  <a:lnTo>
                    <a:pt x="1480" y="872"/>
                  </a:lnTo>
                  <a:lnTo>
                    <a:pt x="1478" y="866"/>
                  </a:lnTo>
                  <a:lnTo>
                    <a:pt x="1476" y="861"/>
                  </a:lnTo>
                  <a:lnTo>
                    <a:pt x="1476" y="855"/>
                  </a:lnTo>
                  <a:lnTo>
                    <a:pt x="1474" y="850"/>
                  </a:lnTo>
                  <a:lnTo>
                    <a:pt x="1473" y="845"/>
                  </a:lnTo>
                  <a:lnTo>
                    <a:pt x="1471" y="842"/>
                  </a:lnTo>
                  <a:lnTo>
                    <a:pt x="1468" y="839"/>
                  </a:lnTo>
                  <a:lnTo>
                    <a:pt x="1462" y="836"/>
                  </a:lnTo>
                  <a:lnTo>
                    <a:pt x="1457" y="834"/>
                  </a:lnTo>
                  <a:lnTo>
                    <a:pt x="1452" y="831"/>
                  </a:lnTo>
                  <a:lnTo>
                    <a:pt x="1448" y="828"/>
                  </a:lnTo>
                  <a:lnTo>
                    <a:pt x="1447" y="822"/>
                  </a:lnTo>
                  <a:lnTo>
                    <a:pt x="1447" y="813"/>
                  </a:lnTo>
                  <a:lnTo>
                    <a:pt x="1447" y="805"/>
                  </a:lnTo>
                  <a:lnTo>
                    <a:pt x="1447" y="797"/>
                  </a:lnTo>
                  <a:lnTo>
                    <a:pt x="1447" y="786"/>
                  </a:lnTo>
                  <a:lnTo>
                    <a:pt x="1447" y="776"/>
                  </a:lnTo>
                  <a:lnTo>
                    <a:pt x="1447" y="767"/>
                  </a:lnTo>
                  <a:lnTo>
                    <a:pt x="1446" y="759"/>
                  </a:lnTo>
                  <a:lnTo>
                    <a:pt x="1445" y="755"/>
                  </a:lnTo>
                  <a:lnTo>
                    <a:pt x="1442" y="750"/>
                  </a:lnTo>
                  <a:lnTo>
                    <a:pt x="1440" y="747"/>
                  </a:lnTo>
                  <a:lnTo>
                    <a:pt x="1436" y="742"/>
                  </a:lnTo>
                  <a:lnTo>
                    <a:pt x="1424" y="730"/>
                  </a:lnTo>
                  <a:lnTo>
                    <a:pt x="1413" y="717"/>
                  </a:lnTo>
                  <a:lnTo>
                    <a:pt x="1408" y="709"/>
                  </a:lnTo>
                  <a:lnTo>
                    <a:pt x="1404" y="700"/>
                  </a:lnTo>
                  <a:lnTo>
                    <a:pt x="1403" y="692"/>
                  </a:lnTo>
                  <a:lnTo>
                    <a:pt x="1402" y="683"/>
                  </a:lnTo>
                  <a:lnTo>
                    <a:pt x="1398" y="668"/>
                  </a:lnTo>
                  <a:lnTo>
                    <a:pt x="1394" y="654"/>
                  </a:lnTo>
                  <a:lnTo>
                    <a:pt x="1390" y="642"/>
                  </a:lnTo>
                  <a:lnTo>
                    <a:pt x="1385" y="635"/>
                  </a:lnTo>
                  <a:lnTo>
                    <a:pt x="1382" y="633"/>
                  </a:lnTo>
                  <a:lnTo>
                    <a:pt x="1377" y="631"/>
                  </a:lnTo>
                  <a:lnTo>
                    <a:pt x="1372" y="631"/>
                  </a:lnTo>
                  <a:lnTo>
                    <a:pt x="1369" y="633"/>
                  </a:lnTo>
                  <a:lnTo>
                    <a:pt x="1364" y="635"/>
                  </a:lnTo>
                  <a:lnTo>
                    <a:pt x="1359" y="640"/>
                  </a:lnTo>
                  <a:lnTo>
                    <a:pt x="1355" y="645"/>
                  </a:lnTo>
                  <a:lnTo>
                    <a:pt x="1353" y="650"/>
                  </a:lnTo>
                  <a:lnTo>
                    <a:pt x="1351" y="656"/>
                  </a:lnTo>
                  <a:lnTo>
                    <a:pt x="1347" y="661"/>
                  </a:lnTo>
                  <a:lnTo>
                    <a:pt x="1342" y="665"/>
                  </a:lnTo>
                  <a:lnTo>
                    <a:pt x="1339" y="667"/>
                  </a:lnTo>
                  <a:lnTo>
                    <a:pt x="1334" y="668"/>
                  </a:lnTo>
                  <a:lnTo>
                    <a:pt x="1331" y="668"/>
                  </a:lnTo>
                  <a:lnTo>
                    <a:pt x="1326" y="666"/>
                  </a:lnTo>
                  <a:lnTo>
                    <a:pt x="1322" y="664"/>
                  </a:lnTo>
                  <a:lnTo>
                    <a:pt x="1316" y="652"/>
                  </a:lnTo>
                  <a:lnTo>
                    <a:pt x="1312" y="639"/>
                  </a:lnTo>
                  <a:lnTo>
                    <a:pt x="1310" y="637"/>
                  </a:lnTo>
                  <a:lnTo>
                    <a:pt x="1309" y="636"/>
                  </a:lnTo>
                  <a:lnTo>
                    <a:pt x="1308" y="635"/>
                  </a:lnTo>
                  <a:lnTo>
                    <a:pt x="1307" y="636"/>
                  </a:lnTo>
                  <a:lnTo>
                    <a:pt x="1304" y="639"/>
                  </a:lnTo>
                  <a:lnTo>
                    <a:pt x="1302" y="642"/>
                  </a:lnTo>
                  <a:lnTo>
                    <a:pt x="1294" y="654"/>
                  </a:lnTo>
                  <a:lnTo>
                    <a:pt x="1287" y="667"/>
                  </a:lnTo>
                  <a:lnTo>
                    <a:pt x="1283" y="675"/>
                  </a:lnTo>
                  <a:lnTo>
                    <a:pt x="1281" y="685"/>
                  </a:lnTo>
                  <a:lnTo>
                    <a:pt x="1279" y="687"/>
                  </a:lnTo>
                  <a:lnTo>
                    <a:pt x="1278" y="688"/>
                  </a:lnTo>
                  <a:lnTo>
                    <a:pt x="1277" y="688"/>
                  </a:lnTo>
                  <a:lnTo>
                    <a:pt x="1275" y="688"/>
                  </a:lnTo>
                  <a:lnTo>
                    <a:pt x="1269" y="690"/>
                  </a:lnTo>
                  <a:lnTo>
                    <a:pt x="1263" y="692"/>
                  </a:lnTo>
                  <a:lnTo>
                    <a:pt x="1257" y="696"/>
                  </a:lnTo>
                  <a:lnTo>
                    <a:pt x="1250" y="697"/>
                  </a:lnTo>
                  <a:lnTo>
                    <a:pt x="1246" y="698"/>
                  </a:lnTo>
                  <a:lnTo>
                    <a:pt x="1243" y="698"/>
                  </a:lnTo>
                  <a:lnTo>
                    <a:pt x="1240" y="697"/>
                  </a:lnTo>
                  <a:lnTo>
                    <a:pt x="1238" y="696"/>
                  </a:lnTo>
                  <a:lnTo>
                    <a:pt x="1237" y="691"/>
                  </a:lnTo>
                  <a:lnTo>
                    <a:pt x="1235" y="684"/>
                  </a:lnTo>
                  <a:lnTo>
                    <a:pt x="1237" y="672"/>
                  </a:lnTo>
                  <a:lnTo>
                    <a:pt x="1240" y="662"/>
                  </a:lnTo>
                  <a:lnTo>
                    <a:pt x="1241" y="658"/>
                  </a:lnTo>
                  <a:lnTo>
                    <a:pt x="1243" y="654"/>
                  </a:lnTo>
                  <a:lnTo>
                    <a:pt x="1243" y="650"/>
                  </a:lnTo>
                  <a:lnTo>
                    <a:pt x="1243" y="647"/>
                  </a:lnTo>
                  <a:lnTo>
                    <a:pt x="1240" y="643"/>
                  </a:lnTo>
                  <a:lnTo>
                    <a:pt x="1238" y="640"/>
                  </a:lnTo>
                  <a:lnTo>
                    <a:pt x="1233" y="639"/>
                  </a:lnTo>
                  <a:lnTo>
                    <a:pt x="1227" y="636"/>
                  </a:lnTo>
                  <a:lnTo>
                    <a:pt x="1215" y="634"/>
                  </a:lnTo>
                  <a:lnTo>
                    <a:pt x="1202" y="629"/>
                  </a:lnTo>
                  <a:lnTo>
                    <a:pt x="1197" y="626"/>
                  </a:lnTo>
                  <a:lnTo>
                    <a:pt x="1195" y="623"/>
                  </a:lnTo>
                  <a:lnTo>
                    <a:pt x="1194" y="621"/>
                  </a:lnTo>
                  <a:lnTo>
                    <a:pt x="1195" y="617"/>
                  </a:lnTo>
                  <a:lnTo>
                    <a:pt x="1199" y="612"/>
                  </a:lnTo>
                  <a:lnTo>
                    <a:pt x="1206" y="606"/>
                  </a:lnTo>
                  <a:lnTo>
                    <a:pt x="1208" y="603"/>
                  </a:lnTo>
                  <a:lnTo>
                    <a:pt x="1208" y="601"/>
                  </a:lnTo>
                  <a:lnTo>
                    <a:pt x="1208" y="598"/>
                  </a:lnTo>
                  <a:lnTo>
                    <a:pt x="1206" y="596"/>
                  </a:lnTo>
                  <a:lnTo>
                    <a:pt x="1200" y="589"/>
                  </a:lnTo>
                  <a:lnTo>
                    <a:pt x="1193" y="578"/>
                  </a:lnTo>
                  <a:lnTo>
                    <a:pt x="1184" y="564"/>
                  </a:lnTo>
                  <a:lnTo>
                    <a:pt x="1174" y="546"/>
                  </a:lnTo>
                  <a:lnTo>
                    <a:pt x="1164" y="528"/>
                  </a:lnTo>
                  <a:lnTo>
                    <a:pt x="1157" y="514"/>
                  </a:lnTo>
                  <a:lnTo>
                    <a:pt x="1156" y="508"/>
                  </a:lnTo>
                  <a:lnTo>
                    <a:pt x="1155" y="503"/>
                  </a:lnTo>
                  <a:lnTo>
                    <a:pt x="1156" y="500"/>
                  </a:lnTo>
                  <a:lnTo>
                    <a:pt x="1158" y="496"/>
                  </a:lnTo>
                  <a:lnTo>
                    <a:pt x="1162" y="494"/>
                  </a:lnTo>
                  <a:lnTo>
                    <a:pt x="1165" y="491"/>
                  </a:lnTo>
                  <a:lnTo>
                    <a:pt x="1170" y="490"/>
                  </a:lnTo>
                  <a:lnTo>
                    <a:pt x="1175" y="490"/>
                  </a:lnTo>
                  <a:lnTo>
                    <a:pt x="1184" y="490"/>
                  </a:lnTo>
                  <a:lnTo>
                    <a:pt x="1194" y="489"/>
                  </a:lnTo>
                  <a:lnTo>
                    <a:pt x="1199" y="488"/>
                  </a:lnTo>
                  <a:lnTo>
                    <a:pt x="1202" y="486"/>
                  </a:lnTo>
                  <a:lnTo>
                    <a:pt x="1205" y="485"/>
                  </a:lnTo>
                  <a:lnTo>
                    <a:pt x="1207" y="483"/>
                  </a:lnTo>
                  <a:lnTo>
                    <a:pt x="1209" y="477"/>
                  </a:lnTo>
                  <a:lnTo>
                    <a:pt x="1209" y="471"/>
                  </a:lnTo>
                  <a:lnTo>
                    <a:pt x="1208" y="465"/>
                  </a:lnTo>
                  <a:lnTo>
                    <a:pt x="1205" y="459"/>
                  </a:lnTo>
                  <a:lnTo>
                    <a:pt x="1203" y="457"/>
                  </a:lnTo>
                  <a:lnTo>
                    <a:pt x="1202" y="454"/>
                  </a:lnTo>
                  <a:lnTo>
                    <a:pt x="1202" y="452"/>
                  </a:lnTo>
                  <a:lnTo>
                    <a:pt x="1203" y="451"/>
                  </a:lnTo>
                  <a:lnTo>
                    <a:pt x="1207" y="446"/>
                  </a:lnTo>
                  <a:lnTo>
                    <a:pt x="1210" y="439"/>
                  </a:lnTo>
                  <a:lnTo>
                    <a:pt x="1210" y="435"/>
                  </a:lnTo>
                  <a:lnTo>
                    <a:pt x="1209" y="432"/>
                  </a:lnTo>
                  <a:lnTo>
                    <a:pt x="1208" y="429"/>
                  </a:lnTo>
                  <a:lnTo>
                    <a:pt x="1205" y="427"/>
                  </a:lnTo>
                  <a:lnTo>
                    <a:pt x="1196" y="423"/>
                  </a:lnTo>
                  <a:lnTo>
                    <a:pt x="1189" y="420"/>
                  </a:lnTo>
                  <a:lnTo>
                    <a:pt x="1186" y="417"/>
                  </a:lnTo>
                  <a:lnTo>
                    <a:pt x="1183" y="414"/>
                  </a:lnTo>
                  <a:lnTo>
                    <a:pt x="1181" y="412"/>
                  </a:lnTo>
                  <a:lnTo>
                    <a:pt x="1180" y="408"/>
                  </a:lnTo>
                  <a:lnTo>
                    <a:pt x="1178" y="400"/>
                  </a:lnTo>
                  <a:lnTo>
                    <a:pt x="1178" y="391"/>
                  </a:lnTo>
                  <a:lnTo>
                    <a:pt x="1176" y="382"/>
                  </a:lnTo>
                  <a:lnTo>
                    <a:pt x="1172" y="374"/>
                  </a:lnTo>
                  <a:lnTo>
                    <a:pt x="1166" y="364"/>
                  </a:lnTo>
                  <a:lnTo>
                    <a:pt x="1161" y="353"/>
                  </a:lnTo>
                  <a:lnTo>
                    <a:pt x="1155" y="340"/>
                  </a:lnTo>
                  <a:lnTo>
                    <a:pt x="1149" y="325"/>
                  </a:lnTo>
                  <a:lnTo>
                    <a:pt x="1146" y="319"/>
                  </a:lnTo>
                  <a:lnTo>
                    <a:pt x="1144" y="313"/>
                  </a:lnTo>
                  <a:lnTo>
                    <a:pt x="1140" y="308"/>
                  </a:lnTo>
                  <a:lnTo>
                    <a:pt x="1138" y="305"/>
                  </a:lnTo>
                  <a:lnTo>
                    <a:pt x="1120" y="306"/>
                  </a:lnTo>
                  <a:lnTo>
                    <a:pt x="1107" y="307"/>
                  </a:lnTo>
                  <a:lnTo>
                    <a:pt x="1106" y="305"/>
                  </a:lnTo>
                  <a:lnTo>
                    <a:pt x="1108" y="302"/>
                  </a:lnTo>
                  <a:lnTo>
                    <a:pt x="1111" y="300"/>
                  </a:lnTo>
                  <a:lnTo>
                    <a:pt x="1113" y="296"/>
                  </a:lnTo>
                  <a:lnTo>
                    <a:pt x="1117" y="293"/>
                  </a:lnTo>
                  <a:lnTo>
                    <a:pt x="1120" y="287"/>
                  </a:lnTo>
                  <a:lnTo>
                    <a:pt x="1121" y="281"/>
                  </a:lnTo>
                  <a:lnTo>
                    <a:pt x="1121" y="274"/>
                  </a:lnTo>
                  <a:lnTo>
                    <a:pt x="1121" y="270"/>
                  </a:lnTo>
                  <a:lnTo>
                    <a:pt x="1119" y="267"/>
                  </a:lnTo>
                  <a:lnTo>
                    <a:pt x="1118" y="263"/>
                  </a:lnTo>
                  <a:lnTo>
                    <a:pt x="1114" y="261"/>
                  </a:lnTo>
                  <a:lnTo>
                    <a:pt x="1108" y="256"/>
                  </a:lnTo>
                  <a:lnTo>
                    <a:pt x="1101" y="251"/>
                  </a:lnTo>
                  <a:lnTo>
                    <a:pt x="1086" y="245"/>
                  </a:lnTo>
                  <a:lnTo>
                    <a:pt x="1075" y="238"/>
                  </a:lnTo>
                  <a:lnTo>
                    <a:pt x="1071" y="236"/>
                  </a:lnTo>
                  <a:lnTo>
                    <a:pt x="1069" y="232"/>
                  </a:lnTo>
                  <a:lnTo>
                    <a:pt x="1068" y="227"/>
                  </a:lnTo>
                  <a:lnTo>
                    <a:pt x="1068" y="224"/>
                  </a:lnTo>
                  <a:lnTo>
                    <a:pt x="1069" y="215"/>
                  </a:lnTo>
                  <a:lnTo>
                    <a:pt x="1073" y="206"/>
                  </a:lnTo>
                  <a:lnTo>
                    <a:pt x="1075" y="201"/>
                  </a:lnTo>
                  <a:lnTo>
                    <a:pt x="1075" y="196"/>
                  </a:lnTo>
                  <a:lnTo>
                    <a:pt x="1075" y="193"/>
                  </a:lnTo>
                  <a:lnTo>
                    <a:pt x="1074" y="189"/>
                  </a:lnTo>
                  <a:lnTo>
                    <a:pt x="1073" y="187"/>
                  </a:lnTo>
                  <a:lnTo>
                    <a:pt x="1069" y="186"/>
                  </a:lnTo>
                  <a:lnTo>
                    <a:pt x="1065" y="185"/>
                  </a:lnTo>
                  <a:lnTo>
                    <a:pt x="1062" y="186"/>
                  </a:lnTo>
                  <a:lnTo>
                    <a:pt x="1051" y="189"/>
                  </a:lnTo>
                  <a:lnTo>
                    <a:pt x="1042" y="194"/>
                  </a:lnTo>
                  <a:lnTo>
                    <a:pt x="1038" y="198"/>
                  </a:lnTo>
                  <a:lnTo>
                    <a:pt x="1035" y="202"/>
                  </a:lnTo>
                  <a:lnTo>
                    <a:pt x="1032" y="206"/>
                  </a:lnTo>
                  <a:lnTo>
                    <a:pt x="1031" y="211"/>
                  </a:lnTo>
                  <a:lnTo>
                    <a:pt x="1030" y="220"/>
                  </a:lnTo>
                  <a:lnTo>
                    <a:pt x="1027" y="226"/>
                  </a:lnTo>
                  <a:lnTo>
                    <a:pt x="1025" y="229"/>
                  </a:lnTo>
                  <a:lnTo>
                    <a:pt x="1021" y="231"/>
                  </a:lnTo>
                  <a:lnTo>
                    <a:pt x="1018" y="233"/>
                  </a:lnTo>
                  <a:lnTo>
                    <a:pt x="1013" y="233"/>
                  </a:lnTo>
                  <a:lnTo>
                    <a:pt x="1008" y="234"/>
                  </a:lnTo>
                  <a:lnTo>
                    <a:pt x="1005" y="237"/>
                  </a:lnTo>
                  <a:lnTo>
                    <a:pt x="1001" y="239"/>
                  </a:lnTo>
                  <a:lnTo>
                    <a:pt x="999" y="242"/>
                  </a:lnTo>
                  <a:lnTo>
                    <a:pt x="996" y="248"/>
                  </a:lnTo>
                  <a:lnTo>
                    <a:pt x="995" y="256"/>
                  </a:lnTo>
                  <a:lnTo>
                    <a:pt x="995" y="263"/>
                  </a:lnTo>
                  <a:lnTo>
                    <a:pt x="995" y="272"/>
                  </a:lnTo>
                  <a:lnTo>
                    <a:pt x="994" y="277"/>
                  </a:lnTo>
                  <a:lnTo>
                    <a:pt x="993" y="281"/>
                  </a:lnTo>
                  <a:lnTo>
                    <a:pt x="989" y="286"/>
                  </a:lnTo>
                  <a:lnTo>
                    <a:pt x="986" y="290"/>
                  </a:lnTo>
                  <a:lnTo>
                    <a:pt x="981" y="294"/>
                  </a:lnTo>
                  <a:lnTo>
                    <a:pt x="975" y="296"/>
                  </a:lnTo>
                  <a:lnTo>
                    <a:pt x="970" y="299"/>
                  </a:lnTo>
                  <a:lnTo>
                    <a:pt x="966" y="300"/>
                  </a:lnTo>
                  <a:lnTo>
                    <a:pt x="954" y="301"/>
                  </a:lnTo>
                  <a:lnTo>
                    <a:pt x="942" y="301"/>
                  </a:lnTo>
                  <a:lnTo>
                    <a:pt x="936" y="301"/>
                  </a:lnTo>
                  <a:lnTo>
                    <a:pt x="931" y="303"/>
                  </a:lnTo>
                  <a:lnTo>
                    <a:pt x="928" y="306"/>
                  </a:lnTo>
                  <a:lnTo>
                    <a:pt x="924" y="309"/>
                  </a:lnTo>
                  <a:lnTo>
                    <a:pt x="922" y="313"/>
                  </a:lnTo>
                  <a:lnTo>
                    <a:pt x="920" y="318"/>
                  </a:lnTo>
                  <a:lnTo>
                    <a:pt x="920" y="321"/>
                  </a:lnTo>
                  <a:lnTo>
                    <a:pt x="922" y="325"/>
                  </a:lnTo>
                  <a:lnTo>
                    <a:pt x="925" y="333"/>
                  </a:lnTo>
                  <a:lnTo>
                    <a:pt x="929" y="344"/>
                  </a:lnTo>
                  <a:lnTo>
                    <a:pt x="931" y="357"/>
                  </a:lnTo>
                  <a:lnTo>
                    <a:pt x="931" y="372"/>
                  </a:lnTo>
                  <a:lnTo>
                    <a:pt x="931" y="389"/>
                  </a:lnTo>
                  <a:lnTo>
                    <a:pt x="929" y="404"/>
                  </a:lnTo>
                  <a:lnTo>
                    <a:pt x="926" y="410"/>
                  </a:lnTo>
                  <a:lnTo>
                    <a:pt x="924" y="417"/>
                  </a:lnTo>
                  <a:lnTo>
                    <a:pt x="922" y="422"/>
                  </a:lnTo>
                  <a:lnTo>
                    <a:pt x="919" y="426"/>
                  </a:lnTo>
                  <a:lnTo>
                    <a:pt x="917" y="431"/>
                  </a:lnTo>
                  <a:lnTo>
                    <a:pt x="913" y="435"/>
                  </a:lnTo>
                  <a:lnTo>
                    <a:pt x="911" y="441"/>
                  </a:lnTo>
                  <a:lnTo>
                    <a:pt x="910" y="448"/>
                  </a:lnTo>
                  <a:lnTo>
                    <a:pt x="909" y="456"/>
                  </a:lnTo>
                  <a:lnTo>
                    <a:pt x="907" y="460"/>
                  </a:lnTo>
                  <a:lnTo>
                    <a:pt x="906" y="461"/>
                  </a:lnTo>
                  <a:lnTo>
                    <a:pt x="904" y="460"/>
                  </a:lnTo>
                  <a:lnTo>
                    <a:pt x="901" y="459"/>
                  </a:lnTo>
                  <a:lnTo>
                    <a:pt x="898" y="454"/>
                  </a:lnTo>
                  <a:lnTo>
                    <a:pt x="893" y="447"/>
                  </a:lnTo>
                  <a:lnTo>
                    <a:pt x="890" y="439"/>
                  </a:lnTo>
                  <a:lnTo>
                    <a:pt x="886" y="431"/>
                  </a:lnTo>
                  <a:lnTo>
                    <a:pt x="884" y="420"/>
                  </a:lnTo>
                  <a:lnTo>
                    <a:pt x="882" y="415"/>
                  </a:lnTo>
                  <a:lnTo>
                    <a:pt x="880" y="409"/>
                  </a:lnTo>
                  <a:lnTo>
                    <a:pt x="876" y="404"/>
                  </a:lnTo>
                  <a:lnTo>
                    <a:pt x="873" y="400"/>
                  </a:lnTo>
                  <a:lnTo>
                    <a:pt x="866" y="391"/>
                  </a:lnTo>
                  <a:lnTo>
                    <a:pt x="860" y="384"/>
                  </a:lnTo>
                  <a:lnTo>
                    <a:pt x="855" y="377"/>
                  </a:lnTo>
                  <a:lnTo>
                    <a:pt x="851" y="369"/>
                  </a:lnTo>
                  <a:lnTo>
                    <a:pt x="848" y="359"/>
                  </a:lnTo>
                  <a:lnTo>
                    <a:pt x="848" y="350"/>
                  </a:lnTo>
                  <a:lnTo>
                    <a:pt x="849" y="343"/>
                  </a:lnTo>
                  <a:lnTo>
                    <a:pt x="851" y="335"/>
                  </a:lnTo>
                  <a:lnTo>
                    <a:pt x="855" y="330"/>
                  </a:lnTo>
                  <a:lnTo>
                    <a:pt x="857" y="325"/>
                  </a:lnTo>
                  <a:lnTo>
                    <a:pt x="860" y="316"/>
                  </a:lnTo>
                  <a:lnTo>
                    <a:pt x="860" y="307"/>
                  </a:lnTo>
                  <a:lnTo>
                    <a:pt x="860" y="296"/>
                  </a:lnTo>
                  <a:lnTo>
                    <a:pt x="859" y="287"/>
                  </a:lnTo>
                  <a:lnTo>
                    <a:pt x="856" y="276"/>
                  </a:lnTo>
                  <a:lnTo>
                    <a:pt x="854" y="265"/>
                  </a:lnTo>
                  <a:lnTo>
                    <a:pt x="850" y="255"/>
                  </a:lnTo>
                  <a:lnTo>
                    <a:pt x="847" y="244"/>
                  </a:lnTo>
                  <a:lnTo>
                    <a:pt x="844" y="233"/>
                  </a:lnTo>
                  <a:lnTo>
                    <a:pt x="842" y="220"/>
                  </a:lnTo>
                  <a:lnTo>
                    <a:pt x="840" y="206"/>
                  </a:lnTo>
                  <a:lnTo>
                    <a:pt x="840" y="193"/>
                  </a:lnTo>
                  <a:lnTo>
                    <a:pt x="841" y="181"/>
                  </a:lnTo>
                  <a:lnTo>
                    <a:pt x="843" y="169"/>
                  </a:lnTo>
                  <a:lnTo>
                    <a:pt x="846" y="160"/>
                  </a:lnTo>
                  <a:lnTo>
                    <a:pt x="848" y="152"/>
                  </a:lnTo>
                  <a:lnTo>
                    <a:pt x="850" y="137"/>
                  </a:lnTo>
                  <a:lnTo>
                    <a:pt x="850" y="118"/>
                  </a:lnTo>
                  <a:lnTo>
                    <a:pt x="853" y="107"/>
                  </a:lnTo>
                  <a:lnTo>
                    <a:pt x="856" y="95"/>
                  </a:lnTo>
                  <a:lnTo>
                    <a:pt x="860" y="84"/>
                  </a:lnTo>
                  <a:lnTo>
                    <a:pt x="862" y="74"/>
                  </a:lnTo>
                  <a:lnTo>
                    <a:pt x="862" y="63"/>
                  </a:lnTo>
                  <a:lnTo>
                    <a:pt x="862" y="50"/>
                  </a:lnTo>
                  <a:lnTo>
                    <a:pt x="863" y="34"/>
                  </a:lnTo>
                  <a:lnTo>
                    <a:pt x="863" y="13"/>
                  </a:lnTo>
                  <a:lnTo>
                    <a:pt x="863" y="6"/>
                  </a:lnTo>
                  <a:lnTo>
                    <a:pt x="863" y="4"/>
                  </a:lnTo>
                  <a:lnTo>
                    <a:pt x="862" y="3"/>
                  </a:lnTo>
                  <a:lnTo>
                    <a:pt x="856" y="1"/>
                  </a:lnTo>
                  <a:close/>
                </a:path>
              </a:pathLst>
            </a:custGeom>
            <a:grpFill/>
            <a:ln w="9525">
              <a:solidFill>
                <a:schemeClr val="bg1"/>
              </a:solidFill>
              <a:round/>
              <a:headEnd/>
              <a:tailEnd/>
            </a:ln>
          </p:spPr>
          <p:txBody>
            <a:bodyPr/>
            <a:lstStyle/>
            <a:p>
              <a:endParaRPr lang="zh-CN" altLang="en-US"/>
            </a:p>
          </p:txBody>
        </p:sp>
        <p:sp>
          <p:nvSpPr>
            <p:cNvPr id="50" name="青海">
              <a:extLst>
                <a:ext uri="{FF2B5EF4-FFF2-40B4-BE49-F238E27FC236}">
                  <a16:creationId xmlns:a16="http://schemas.microsoft.com/office/drawing/2014/main" xmlns="" id="{7830B180-06D1-4C01-98DE-075951977430}"/>
                </a:ext>
              </a:extLst>
            </p:cNvPr>
            <p:cNvSpPr>
              <a:spLocks/>
            </p:cNvSpPr>
            <p:nvPr/>
          </p:nvSpPr>
          <p:spPr bwMode="auto">
            <a:xfrm>
              <a:off x="3854497" y="3581587"/>
              <a:ext cx="1257316" cy="914448"/>
            </a:xfrm>
            <a:custGeom>
              <a:avLst/>
              <a:gdLst>
                <a:gd name="T0" fmla="*/ 4484 w 4767"/>
                <a:gd name="T1" fmla="*/ 1080 h 3475"/>
                <a:gd name="T2" fmla="*/ 4267 w 4767"/>
                <a:gd name="T3" fmla="*/ 940 h 3475"/>
                <a:gd name="T4" fmla="*/ 3970 w 4767"/>
                <a:gd name="T5" fmla="*/ 724 h 3475"/>
                <a:gd name="T6" fmla="*/ 3855 w 4767"/>
                <a:gd name="T7" fmla="*/ 686 h 3475"/>
                <a:gd name="T8" fmla="*/ 3520 w 4767"/>
                <a:gd name="T9" fmla="*/ 407 h 3475"/>
                <a:gd name="T10" fmla="*/ 3316 w 4767"/>
                <a:gd name="T11" fmla="*/ 341 h 3475"/>
                <a:gd name="T12" fmla="*/ 3107 w 4767"/>
                <a:gd name="T13" fmla="*/ 338 h 3475"/>
                <a:gd name="T14" fmla="*/ 2841 w 4767"/>
                <a:gd name="T15" fmla="*/ 214 h 3475"/>
                <a:gd name="T16" fmla="*/ 2741 w 4767"/>
                <a:gd name="T17" fmla="*/ 462 h 3475"/>
                <a:gd name="T18" fmla="*/ 2572 w 4767"/>
                <a:gd name="T19" fmla="*/ 613 h 3475"/>
                <a:gd name="T20" fmla="*/ 2258 w 4767"/>
                <a:gd name="T21" fmla="*/ 510 h 3475"/>
                <a:gd name="T22" fmla="*/ 1977 w 4767"/>
                <a:gd name="T23" fmla="*/ 266 h 3475"/>
                <a:gd name="T24" fmla="*/ 1714 w 4767"/>
                <a:gd name="T25" fmla="*/ 140 h 3475"/>
                <a:gd name="T26" fmla="*/ 1379 w 4767"/>
                <a:gd name="T27" fmla="*/ 13 h 3475"/>
                <a:gd name="T28" fmla="*/ 995 w 4767"/>
                <a:gd name="T29" fmla="*/ 77 h 3475"/>
                <a:gd name="T30" fmla="*/ 575 w 4767"/>
                <a:gd name="T31" fmla="*/ 226 h 3475"/>
                <a:gd name="T32" fmla="*/ 747 w 4767"/>
                <a:gd name="T33" fmla="*/ 602 h 3475"/>
                <a:gd name="T34" fmla="*/ 637 w 4767"/>
                <a:gd name="T35" fmla="*/ 872 h 3475"/>
                <a:gd name="T36" fmla="*/ 684 w 4767"/>
                <a:gd name="T37" fmla="*/ 1099 h 3475"/>
                <a:gd name="T38" fmla="*/ 620 w 4767"/>
                <a:gd name="T39" fmla="*/ 1228 h 3475"/>
                <a:gd name="T40" fmla="*/ 297 w 4767"/>
                <a:gd name="T41" fmla="*/ 1142 h 3475"/>
                <a:gd name="T42" fmla="*/ 151 w 4767"/>
                <a:gd name="T43" fmla="*/ 1229 h 3475"/>
                <a:gd name="T44" fmla="*/ 160 w 4767"/>
                <a:gd name="T45" fmla="*/ 1402 h 3475"/>
                <a:gd name="T46" fmla="*/ 48 w 4767"/>
                <a:gd name="T47" fmla="*/ 1621 h 3475"/>
                <a:gd name="T48" fmla="*/ 102 w 4767"/>
                <a:gd name="T49" fmla="*/ 1783 h 3475"/>
                <a:gd name="T50" fmla="*/ 25 w 4767"/>
                <a:gd name="T51" fmla="*/ 2058 h 3475"/>
                <a:gd name="T52" fmla="*/ 154 w 4767"/>
                <a:gd name="T53" fmla="*/ 2283 h 3475"/>
                <a:gd name="T54" fmla="*/ 349 w 4767"/>
                <a:gd name="T55" fmla="*/ 2480 h 3475"/>
                <a:gd name="T56" fmla="*/ 535 w 4767"/>
                <a:gd name="T57" fmla="*/ 2458 h 3475"/>
                <a:gd name="T58" fmla="*/ 805 w 4767"/>
                <a:gd name="T59" fmla="*/ 2695 h 3475"/>
                <a:gd name="T60" fmla="*/ 1068 w 4767"/>
                <a:gd name="T61" fmla="*/ 2800 h 3475"/>
                <a:gd name="T62" fmla="*/ 1293 w 4767"/>
                <a:gd name="T63" fmla="*/ 2908 h 3475"/>
                <a:gd name="T64" fmla="*/ 1575 w 4767"/>
                <a:gd name="T65" fmla="*/ 2940 h 3475"/>
                <a:gd name="T66" fmla="*/ 1799 w 4767"/>
                <a:gd name="T67" fmla="*/ 3128 h 3475"/>
                <a:gd name="T68" fmla="*/ 1898 w 4767"/>
                <a:gd name="T69" fmla="*/ 3362 h 3475"/>
                <a:gd name="T70" fmla="*/ 2118 w 4767"/>
                <a:gd name="T71" fmla="*/ 3459 h 3475"/>
                <a:gd name="T72" fmla="*/ 2153 w 4767"/>
                <a:gd name="T73" fmla="*/ 3342 h 3475"/>
                <a:gd name="T74" fmla="*/ 2363 w 4767"/>
                <a:gd name="T75" fmla="*/ 3450 h 3475"/>
                <a:gd name="T76" fmla="*/ 2490 w 4767"/>
                <a:gd name="T77" fmla="*/ 3308 h 3475"/>
                <a:gd name="T78" fmla="*/ 2607 w 4767"/>
                <a:gd name="T79" fmla="*/ 3183 h 3475"/>
                <a:gd name="T80" fmla="*/ 2667 w 4767"/>
                <a:gd name="T81" fmla="*/ 3041 h 3475"/>
                <a:gd name="T82" fmla="*/ 2714 w 4767"/>
                <a:gd name="T83" fmla="*/ 2824 h 3475"/>
                <a:gd name="T84" fmla="*/ 2705 w 4767"/>
                <a:gd name="T85" fmla="*/ 2666 h 3475"/>
                <a:gd name="T86" fmla="*/ 2815 w 4767"/>
                <a:gd name="T87" fmla="*/ 2484 h 3475"/>
                <a:gd name="T88" fmla="*/ 3033 w 4767"/>
                <a:gd name="T89" fmla="*/ 2568 h 3475"/>
                <a:gd name="T90" fmla="*/ 3163 w 4767"/>
                <a:gd name="T91" fmla="*/ 2858 h 3475"/>
                <a:gd name="T92" fmla="*/ 3390 w 4767"/>
                <a:gd name="T93" fmla="*/ 3058 h 3475"/>
                <a:gd name="T94" fmla="*/ 3562 w 4767"/>
                <a:gd name="T95" fmla="*/ 3006 h 3475"/>
                <a:gd name="T96" fmla="*/ 3656 w 4767"/>
                <a:gd name="T97" fmla="*/ 3139 h 3475"/>
                <a:gd name="T98" fmla="*/ 3791 w 4767"/>
                <a:gd name="T99" fmla="*/ 3233 h 3475"/>
                <a:gd name="T100" fmla="*/ 3971 w 4767"/>
                <a:gd name="T101" fmla="*/ 3197 h 3475"/>
                <a:gd name="T102" fmla="*/ 4081 w 4767"/>
                <a:gd name="T103" fmla="*/ 2974 h 3475"/>
                <a:gd name="T104" fmla="*/ 4211 w 4767"/>
                <a:gd name="T105" fmla="*/ 2888 h 3475"/>
                <a:gd name="T106" fmla="*/ 4101 w 4767"/>
                <a:gd name="T107" fmla="*/ 2763 h 3475"/>
                <a:gd name="T108" fmla="*/ 3917 w 4767"/>
                <a:gd name="T109" fmla="*/ 2548 h 3475"/>
                <a:gd name="T110" fmla="*/ 4074 w 4767"/>
                <a:gd name="T111" fmla="*/ 2490 h 3475"/>
                <a:gd name="T112" fmla="*/ 4310 w 4767"/>
                <a:gd name="T113" fmla="*/ 2584 h 3475"/>
                <a:gd name="T114" fmla="*/ 4414 w 4767"/>
                <a:gd name="T115" fmla="*/ 2449 h 3475"/>
                <a:gd name="T116" fmla="*/ 4499 w 4767"/>
                <a:gd name="T117" fmla="*/ 2126 h 3475"/>
                <a:gd name="T118" fmla="*/ 4622 w 4767"/>
                <a:gd name="T119" fmla="*/ 1986 h 3475"/>
                <a:gd name="T120" fmla="*/ 4720 w 4767"/>
                <a:gd name="T121" fmla="*/ 1784 h 3475"/>
                <a:gd name="T122" fmla="*/ 4623 w 4767"/>
                <a:gd name="T123" fmla="*/ 1483 h 3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67" h="3475">
                  <a:moveTo>
                    <a:pt x="4599" y="1319"/>
                  </a:moveTo>
                  <a:lnTo>
                    <a:pt x="4599" y="1311"/>
                  </a:lnTo>
                  <a:lnTo>
                    <a:pt x="4599" y="1304"/>
                  </a:lnTo>
                  <a:lnTo>
                    <a:pt x="4600" y="1301"/>
                  </a:lnTo>
                  <a:lnTo>
                    <a:pt x="4601" y="1299"/>
                  </a:lnTo>
                  <a:lnTo>
                    <a:pt x="4603" y="1298"/>
                  </a:lnTo>
                  <a:lnTo>
                    <a:pt x="4605" y="1297"/>
                  </a:lnTo>
                  <a:lnTo>
                    <a:pt x="4611" y="1297"/>
                  </a:lnTo>
                  <a:lnTo>
                    <a:pt x="4617" y="1297"/>
                  </a:lnTo>
                  <a:lnTo>
                    <a:pt x="4622" y="1295"/>
                  </a:lnTo>
                  <a:lnTo>
                    <a:pt x="4626" y="1293"/>
                  </a:lnTo>
                  <a:lnTo>
                    <a:pt x="4630" y="1288"/>
                  </a:lnTo>
                  <a:lnTo>
                    <a:pt x="4631" y="1281"/>
                  </a:lnTo>
                  <a:lnTo>
                    <a:pt x="4631" y="1277"/>
                  </a:lnTo>
                  <a:lnTo>
                    <a:pt x="4630" y="1273"/>
                  </a:lnTo>
                  <a:lnTo>
                    <a:pt x="4629" y="1269"/>
                  </a:lnTo>
                  <a:lnTo>
                    <a:pt x="4626" y="1263"/>
                  </a:lnTo>
                  <a:lnTo>
                    <a:pt x="4612" y="1253"/>
                  </a:lnTo>
                  <a:lnTo>
                    <a:pt x="4600" y="1241"/>
                  </a:lnTo>
                  <a:lnTo>
                    <a:pt x="4597" y="1231"/>
                  </a:lnTo>
                  <a:lnTo>
                    <a:pt x="4592" y="1224"/>
                  </a:lnTo>
                  <a:lnTo>
                    <a:pt x="4588" y="1220"/>
                  </a:lnTo>
                  <a:lnTo>
                    <a:pt x="4586" y="1217"/>
                  </a:lnTo>
                  <a:lnTo>
                    <a:pt x="4581" y="1214"/>
                  </a:lnTo>
                  <a:lnTo>
                    <a:pt x="4576" y="1212"/>
                  </a:lnTo>
                  <a:lnTo>
                    <a:pt x="4568" y="1207"/>
                  </a:lnTo>
                  <a:lnTo>
                    <a:pt x="4561" y="1203"/>
                  </a:lnTo>
                  <a:lnTo>
                    <a:pt x="4556" y="1197"/>
                  </a:lnTo>
                  <a:lnTo>
                    <a:pt x="4550" y="1188"/>
                  </a:lnTo>
                  <a:lnTo>
                    <a:pt x="4542" y="1179"/>
                  </a:lnTo>
                  <a:lnTo>
                    <a:pt x="4530" y="1168"/>
                  </a:lnTo>
                  <a:lnTo>
                    <a:pt x="4517" y="1159"/>
                  </a:lnTo>
                  <a:lnTo>
                    <a:pt x="4505" y="1150"/>
                  </a:lnTo>
                  <a:lnTo>
                    <a:pt x="4493" y="1141"/>
                  </a:lnTo>
                  <a:lnTo>
                    <a:pt x="4486" y="1134"/>
                  </a:lnTo>
                  <a:lnTo>
                    <a:pt x="4484" y="1130"/>
                  </a:lnTo>
                  <a:lnTo>
                    <a:pt x="4483" y="1128"/>
                  </a:lnTo>
                  <a:lnTo>
                    <a:pt x="4483" y="1123"/>
                  </a:lnTo>
                  <a:lnTo>
                    <a:pt x="4483" y="1119"/>
                  </a:lnTo>
                  <a:lnTo>
                    <a:pt x="4485" y="1109"/>
                  </a:lnTo>
                  <a:lnTo>
                    <a:pt x="4487" y="1098"/>
                  </a:lnTo>
                  <a:lnTo>
                    <a:pt x="4487" y="1093"/>
                  </a:lnTo>
                  <a:lnTo>
                    <a:pt x="4487" y="1088"/>
                  </a:lnTo>
                  <a:lnTo>
                    <a:pt x="4486" y="1084"/>
                  </a:lnTo>
                  <a:lnTo>
                    <a:pt x="4484" y="1080"/>
                  </a:lnTo>
                  <a:lnTo>
                    <a:pt x="4479" y="1073"/>
                  </a:lnTo>
                  <a:lnTo>
                    <a:pt x="4475" y="1066"/>
                  </a:lnTo>
                  <a:lnTo>
                    <a:pt x="4469" y="1055"/>
                  </a:lnTo>
                  <a:lnTo>
                    <a:pt x="4463" y="1042"/>
                  </a:lnTo>
                  <a:lnTo>
                    <a:pt x="4460" y="1036"/>
                  </a:lnTo>
                  <a:lnTo>
                    <a:pt x="4458" y="1029"/>
                  </a:lnTo>
                  <a:lnTo>
                    <a:pt x="4456" y="1023"/>
                  </a:lnTo>
                  <a:lnTo>
                    <a:pt x="4455" y="1017"/>
                  </a:lnTo>
                  <a:lnTo>
                    <a:pt x="4455" y="1009"/>
                  </a:lnTo>
                  <a:lnTo>
                    <a:pt x="4453" y="1002"/>
                  </a:lnTo>
                  <a:lnTo>
                    <a:pt x="4452" y="998"/>
                  </a:lnTo>
                  <a:lnTo>
                    <a:pt x="4450" y="996"/>
                  </a:lnTo>
                  <a:lnTo>
                    <a:pt x="4448" y="995"/>
                  </a:lnTo>
                  <a:lnTo>
                    <a:pt x="4446" y="995"/>
                  </a:lnTo>
                  <a:lnTo>
                    <a:pt x="4443" y="995"/>
                  </a:lnTo>
                  <a:lnTo>
                    <a:pt x="4441" y="996"/>
                  </a:lnTo>
                  <a:lnTo>
                    <a:pt x="4439" y="997"/>
                  </a:lnTo>
                  <a:lnTo>
                    <a:pt x="4436" y="999"/>
                  </a:lnTo>
                  <a:lnTo>
                    <a:pt x="4430" y="1006"/>
                  </a:lnTo>
                  <a:lnTo>
                    <a:pt x="4421" y="1017"/>
                  </a:lnTo>
                  <a:lnTo>
                    <a:pt x="4406" y="1030"/>
                  </a:lnTo>
                  <a:lnTo>
                    <a:pt x="4396" y="1037"/>
                  </a:lnTo>
                  <a:lnTo>
                    <a:pt x="4391" y="1043"/>
                  </a:lnTo>
                  <a:lnTo>
                    <a:pt x="4389" y="1045"/>
                  </a:lnTo>
                  <a:lnTo>
                    <a:pt x="4385" y="1043"/>
                  </a:lnTo>
                  <a:lnTo>
                    <a:pt x="4380" y="1040"/>
                  </a:lnTo>
                  <a:lnTo>
                    <a:pt x="4371" y="1033"/>
                  </a:lnTo>
                  <a:lnTo>
                    <a:pt x="4357" y="1020"/>
                  </a:lnTo>
                  <a:lnTo>
                    <a:pt x="4349" y="1014"/>
                  </a:lnTo>
                  <a:lnTo>
                    <a:pt x="4346" y="1012"/>
                  </a:lnTo>
                  <a:lnTo>
                    <a:pt x="4343" y="1010"/>
                  </a:lnTo>
                  <a:lnTo>
                    <a:pt x="4336" y="1004"/>
                  </a:lnTo>
                  <a:lnTo>
                    <a:pt x="4337" y="998"/>
                  </a:lnTo>
                  <a:lnTo>
                    <a:pt x="4340" y="987"/>
                  </a:lnTo>
                  <a:lnTo>
                    <a:pt x="4333" y="976"/>
                  </a:lnTo>
                  <a:lnTo>
                    <a:pt x="4323" y="965"/>
                  </a:lnTo>
                  <a:lnTo>
                    <a:pt x="4318" y="959"/>
                  </a:lnTo>
                  <a:lnTo>
                    <a:pt x="4314" y="954"/>
                  </a:lnTo>
                  <a:lnTo>
                    <a:pt x="4307" y="951"/>
                  </a:lnTo>
                  <a:lnTo>
                    <a:pt x="4301" y="946"/>
                  </a:lnTo>
                  <a:lnTo>
                    <a:pt x="4289" y="940"/>
                  </a:lnTo>
                  <a:lnTo>
                    <a:pt x="4282" y="935"/>
                  </a:lnTo>
                  <a:lnTo>
                    <a:pt x="4278" y="935"/>
                  </a:lnTo>
                  <a:lnTo>
                    <a:pt x="4273" y="936"/>
                  </a:lnTo>
                  <a:lnTo>
                    <a:pt x="4267" y="940"/>
                  </a:lnTo>
                  <a:lnTo>
                    <a:pt x="4260" y="943"/>
                  </a:lnTo>
                  <a:lnTo>
                    <a:pt x="4253" y="948"/>
                  </a:lnTo>
                  <a:lnTo>
                    <a:pt x="4247" y="952"/>
                  </a:lnTo>
                  <a:lnTo>
                    <a:pt x="4241" y="953"/>
                  </a:lnTo>
                  <a:lnTo>
                    <a:pt x="4236" y="953"/>
                  </a:lnTo>
                  <a:lnTo>
                    <a:pt x="4222" y="943"/>
                  </a:lnTo>
                  <a:lnTo>
                    <a:pt x="4208" y="936"/>
                  </a:lnTo>
                  <a:lnTo>
                    <a:pt x="4200" y="932"/>
                  </a:lnTo>
                  <a:lnTo>
                    <a:pt x="4194" y="926"/>
                  </a:lnTo>
                  <a:lnTo>
                    <a:pt x="4188" y="919"/>
                  </a:lnTo>
                  <a:lnTo>
                    <a:pt x="4181" y="907"/>
                  </a:lnTo>
                  <a:lnTo>
                    <a:pt x="4172" y="895"/>
                  </a:lnTo>
                  <a:lnTo>
                    <a:pt x="4164" y="886"/>
                  </a:lnTo>
                  <a:lnTo>
                    <a:pt x="4156" y="879"/>
                  </a:lnTo>
                  <a:lnTo>
                    <a:pt x="4144" y="871"/>
                  </a:lnTo>
                  <a:lnTo>
                    <a:pt x="4133" y="864"/>
                  </a:lnTo>
                  <a:lnTo>
                    <a:pt x="4122" y="859"/>
                  </a:lnTo>
                  <a:lnTo>
                    <a:pt x="4114" y="857"/>
                  </a:lnTo>
                  <a:lnTo>
                    <a:pt x="4108" y="856"/>
                  </a:lnTo>
                  <a:lnTo>
                    <a:pt x="4101" y="854"/>
                  </a:lnTo>
                  <a:lnTo>
                    <a:pt x="4093" y="850"/>
                  </a:lnTo>
                  <a:lnTo>
                    <a:pt x="4082" y="844"/>
                  </a:lnTo>
                  <a:lnTo>
                    <a:pt x="4071" y="833"/>
                  </a:lnTo>
                  <a:lnTo>
                    <a:pt x="4065" y="828"/>
                  </a:lnTo>
                  <a:lnTo>
                    <a:pt x="4059" y="823"/>
                  </a:lnTo>
                  <a:lnTo>
                    <a:pt x="4052" y="819"/>
                  </a:lnTo>
                  <a:lnTo>
                    <a:pt x="4046" y="815"/>
                  </a:lnTo>
                  <a:lnTo>
                    <a:pt x="4033" y="809"/>
                  </a:lnTo>
                  <a:lnTo>
                    <a:pt x="4024" y="806"/>
                  </a:lnTo>
                  <a:lnTo>
                    <a:pt x="4020" y="803"/>
                  </a:lnTo>
                  <a:lnTo>
                    <a:pt x="4017" y="800"/>
                  </a:lnTo>
                  <a:lnTo>
                    <a:pt x="4015" y="796"/>
                  </a:lnTo>
                  <a:lnTo>
                    <a:pt x="4014" y="793"/>
                  </a:lnTo>
                  <a:lnTo>
                    <a:pt x="4013" y="784"/>
                  </a:lnTo>
                  <a:lnTo>
                    <a:pt x="4013" y="775"/>
                  </a:lnTo>
                  <a:lnTo>
                    <a:pt x="4013" y="764"/>
                  </a:lnTo>
                  <a:lnTo>
                    <a:pt x="4011" y="753"/>
                  </a:lnTo>
                  <a:lnTo>
                    <a:pt x="4008" y="747"/>
                  </a:lnTo>
                  <a:lnTo>
                    <a:pt x="4006" y="743"/>
                  </a:lnTo>
                  <a:lnTo>
                    <a:pt x="4001" y="737"/>
                  </a:lnTo>
                  <a:lnTo>
                    <a:pt x="3996" y="732"/>
                  </a:lnTo>
                  <a:lnTo>
                    <a:pt x="3989" y="728"/>
                  </a:lnTo>
                  <a:lnTo>
                    <a:pt x="3983" y="726"/>
                  </a:lnTo>
                  <a:lnTo>
                    <a:pt x="3976" y="725"/>
                  </a:lnTo>
                  <a:lnTo>
                    <a:pt x="3970" y="724"/>
                  </a:lnTo>
                  <a:lnTo>
                    <a:pt x="3957" y="724"/>
                  </a:lnTo>
                  <a:lnTo>
                    <a:pt x="3946" y="722"/>
                  </a:lnTo>
                  <a:lnTo>
                    <a:pt x="3942" y="720"/>
                  </a:lnTo>
                  <a:lnTo>
                    <a:pt x="3937" y="716"/>
                  </a:lnTo>
                  <a:lnTo>
                    <a:pt x="3932" y="712"/>
                  </a:lnTo>
                  <a:lnTo>
                    <a:pt x="3927" y="707"/>
                  </a:lnTo>
                  <a:lnTo>
                    <a:pt x="3924" y="702"/>
                  </a:lnTo>
                  <a:lnTo>
                    <a:pt x="3921" y="697"/>
                  </a:lnTo>
                  <a:lnTo>
                    <a:pt x="3919" y="693"/>
                  </a:lnTo>
                  <a:lnTo>
                    <a:pt x="3918" y="688"/>
                  </a:lnTo>
                  <a:lnTo>
                    <a:pt x="3917" y="681"/>
                  </a:lnTo>
                  <a:lnTo>
                    <a:pt x="3914" y="675"/>
                  </a:lnTo>
                  <a:lnTo>
                    <a:pt x="3913" y="674"/>
                  </a:lnTo>
                  <a:lnTo>
                    <a:pt x="3911" y="671"/>
                  </a:lnTo>
                  <a:lnTo>
                    <a:pt x="3908" y="671"/>
                  </a:lnTo>
                  <a:lnTo>
                    <a:pt x="3905" y="671"/>
                  </a:lnTo>
                  <a:lnTo>
                    <a:pt x="3901" y="671"/>
                  </a:lnTo>
                  <a:lnTo>
                    <a:pt x="3898" y="670"/>
                  </a:lnTo>
                  <a:lnTo>
                    <a:pt x="3896" y="669"/>
                  </a:lnTo>
                  <a:lnTo>
                    <a:pt x="3895" y="667"/>
                  </a:lnTo>
                  <a:lnTo>
                    <a:pt x="3894" y="661"/>
                  </a:lnTo>
                  <a:lnTo>
                    <a:pt x="3894" y="651"/>
                  </a:lnTo>
                  <a:lnTo>
                    <a:pt x="3893" y="646"/>
                  </a:lnTo>
                  <a:lnTo>
                    <a:pt x="3892" y="642"/>
                  </a:lnTo>
                  <a:lnTo>
                    <a:pt x="3891" y="637"/>
                  </a:lnTo>
                  <a:lnTo>
                    <a:pt x="3888" y="633"/>
                  </a:lnTo>
                  <a:lnTo>
                    <a:pt x="3882" y="626"/>
                  </a:lnTo>
                  <a:lnTo>
                    <a:pt x="3874" y="619"/>
                  </a:lnTo>
                  <a:lnTo>
                    <a:pt x="3869" y="615"/>
                  </a:lnTo>
                  <a:lnTo>
                    <a:pt x="3863" y="613"/>
                  </a:lnTo>
                  <a:lnTo>
                    <a:pt x="3857" y="609"/>
                  </a:lnTo>
                  <a:lnTo>
                    <a:pt x="3850" y="608"/>
                  </a:lnTo>
                  <a:lnTo>
                    <a:pt x="3844" y="607"/>
                  </a:lnTo>
                  <a:lnTo>
                    <a:pt x="3839" y="608"/>
                  </a:lnTo>
                  <a:lnTo>
                    <a:pt x="3837" y="608"/>
                  </a:lnTo>
                  <a:lnTo>
                    <a:pt x="3835" y="609"/>
                  </a:lnTo>
                  <a:lnTo>
                    <a:pt x="3835" y="612"/>
                  </a:lnTo>
                  <a:lnTo>
                    <a:pt x="3833" y="614"/>
                  </a:lnTo>
                  <a:lnTo>
                    <a:pt x="3833" y="624"/>
                  </a:lnTo>
                  <a:lnTo>
                    <a:pt x="3832" y="633"/>
                  </a:lnTo>
                  <a:lnTo>
                    <a:pt x="3832" y="640"/>
                  </a:lnTo>
                  <a:lnTo>
                    <a:pt x="3837" y="651"/>
                  </a:lnTo>
                  <a:lnTo>
                    <a:pt x="3842" y="662"/>
                  </a:lnTo>
                  <a:lnTo>
                    <a:pt x="3847" y="671"/>
                  </a:lnTo>
                  <a:lnTo>
                    <a:pt x="3855" y="686"/>
                  </a:lnTo>
                  <a:lnTo>
                    <a:pt x="3862" y="701"/>
                  </a:lnTo>
                  <a:lnTo>
                    <a:pt x="3864" y="708"/>
                  </a:lnTo>
                  <a:lnTo>
                    <a:pt x="3866" y="713"/>
                  </a:lnTo>
                  <a:lnTo>
                    <a:pt x="3866" y="718"/>
                  </a:lnTo>
                  <a:lnTo>
                    <a:pt x="3864" y="720"/>
                  </a:lnTo>
                  <a:lnTo>
                    <a:pt x="3863" y="721"/>
                  </a:lnTo>
                  <a:lnTo>
                    <a:pt x="3860" y="721"/>
                  </a:lnTo>
                  <a:lnTo>
                    <a:pt x="3856" y="720"/>
                  </a:lnTo>
                  <a:lnTo>
                    <a:pt x="3850" y="718"/>
                  </a:lnTo>
                  <a:lnTo>
                    <a:pt x="3838" y="711"/>
                  </a:lnTo>
                  <a:lnTo>
                    <a:pt x="3826" y="705"/>
                  </a:lnTo>
                  <a:lnTo>
                    <a:pt x="3814" y="697"/>
                  </a:lnTo>
                  <a:lnTo>
                    <a:pt x="3804" y="690"/>
                  </a:lnTo>
                  <a:lnTo>
                    <a:pt x="3789" y="682"/>
                  </a:lnTo>
                  <a:lnTo>
                    <a:pt x="3773" y="672"/>
                  </a:lnTo>
                  <a:lnTo>
                    <a:pt x="3757" y="663"/>
                  </a:lnTo>
                  <a:lnTo>
                    <a:pt x="3744" y="655"/>
                  </a:lnTo>
                  <a:lnTo>
                    <a:pt x="3731" y="645"/>
                  </a:lnTo>
                  <a:lnTo>
                    <a:pt x="3716" y="633"/>
                  </a:lnTo>
                  <a:lnTo>
                    <a:pt x="3700" y="621"/>
                  </a:lnTo>
                  <a:lnTo>
                    <a:pt x="3690" y="612"/>
                  </a:lnTo>
                  <a:lnTo>
                    <a:pt x="3682" y="602"/>
                  </a:lnTo>
                  <a:lnTo>
                    <a:pt x="3675" y="590"/>
                  </a:lnTo>
                  <a:lnTo>
                    <a:pt x="3669" y="579"/>
                  </a:lnTo>
                  <a:lnTo>
                    <a:pt x="3666" y="569"/>
                  </a:lnTo>
                  <a:lnTo>
                    <a:pt x="3665" y="563"/>
                  </a:lnTo>
                  <a:lnTo>
                    <a:pt x="3663" y="558"/>
                  </a:lnTo>
                  <a:lnTo>
                    <a:pt x="3660" y="554"/>
                  </a:lnTo>
                  <a:lnTo>
                    <a:pt x="3653" y="547"/>
                  </a:lnTo>
                  <a:lnTo>
                    <a:pt x="3644" y="538"/>
                  </a:lnTo>
                  <a:lnTo>
                    <a:pt x="3637" y="529"/>
                  </a:lnTo>
                  <a:lnTo>
                    <a:pt x="3631" y="518"/>
                  </a:lnTo>
                  <a:lnTo>
                    <a:pt x="3624" y="505"/>
                  </a:lnTo>
                  <a:lnTo>
                    <a:pt x="3621" y="499"/>
                  </a:lnTo>
                  <a:lnTo>
                    <a:pt x="3616" y="492"/>
                  </a:lnTo>
                  <a:lnTo>
                    <a:pt x="3610" y="486"/>
                  </a:lnTo>
                  <a:lnTo>
                    <a:pt x="3603" y="479"/>
                  </a:lnTo>
                  <a:lnTo>
                    <a:pt x="3589" y="467"/>
                  </a:lnTo>
                  <a:lnTo>
                    <a:pt x="3575" y="456"/>
                  </a:lnTo>
                  <a:lnTo>
                    <a:pt x="3562" y="445"/>
                  </a:lnTo>
                  <a:lnTo>
                    <a:pt x="3547" y="434"/>
                  </a:lnTo>
                  <a:lnTo>
                    <a:pt x="3534" y="423"/>
                  </a:lnTo>
                  <a:lnTo>
                    <a:pt x="3524" y="415"/>
                  </a:lnTo>
                  <a:lnTo>
                    <a:pt x="3521" y="411"/>
                  </a:lnTo>
                  <a:lnTo>
                    <a:pt x="3520" y="407"/>
                  </a:lnTo>
                  <a:lnTo>
                    <a:pt x="3520" y="405"/>
                  </a:lnTo>
                  <a:lnTo>
                    <a:pt x="3520" y="403"/>
                  </a:lnTo>
                  <a:lnTo>
                    <a:pt x="3521" y="398"/>
                  </a:lnTo>
                  <a:lnTo>
                    <a:pt x="3524" y="392"/>
                  </a:lnTo>
                  <a:lnTo>
                    <a:pt x="3526" y="390"/>
                  </a:lnTo>
                  <a:lnTo>
                    <a:pt x="3524" y="386"/>
                  </a:lnTo>
                  <a:lnTo>
                    <a:pt x="3523" y="384"/>
                  </a:lnTo>
                  <a:lnTo>
                    <a:pt x="3522" y="381"/>
                  </a:lnTo>
                  <a:lnTo>
                    <a:pt x="3516" y="378"/>
                  </a:lnTo>
                  <a:lnTo>
                    <a:pt x="3508" y="375"/>
                  </a:lnTo>
                  <a:lnTo>
                    <a:pt x="3497" y="373"/>
                  </a:lnTo>
                  <a:lnTo>
                    <a:pt x="3486" y="369"/>
                  </a:lnTo>
                  <a:lnTo>
                    <a:pt x="3480" y="366"/>
                  </a:lnTo>
                  <a:lnTo>
                    <a:pt x="3476" y="363"/>
                  </a:lnTo>
                  <a:lnTo>
                    <a:pt x="3470" y="360"/>
                  </a:lnTo>
                  <a:lnTo>
                    <a:pt x="3465" y="355"/>
                  </a:lnTo>
                  <a:lnTo>
                    <a:pt x="3461" y="350"/>
                  </a:lnTo>
                  <a:lnTo>
                    <a:pt x="3459" y="346"/>
                  </a:lnTo>
                  <a:lnTo>
                    <a:pt x="3457" y="341"/>
                  </a:lnTo>
                  <a:lnTo>
                    <a:pt x="3455" y="335"/>
                  </a:lnTo>
                  <a:lnTo>
                    <a:pt x="3452" y="325"/>
                  </a:lnTo>
                  <a:lnTo>
                    <a:pt x="3447" y="316"/>
                  </a:lnTo>
                  <a:lnTo>
                    <a:pt x="3444" y="312"/>
                  </a:lnTo>
                  <a:lnTo>
                    <a:pt x="3440" y="310"/>
                  </a:lnTo>
                  <a:lnTo>
                    <a:pt x="3435" y="309"/>
                  </a:lnTo>
                  <a:lnTo>
                    <a:pt x="3432" y="308"/>
                  </a:lnTo>
                  <a:lnTo>
                    <a:pt x="3427" y="309"/>
                  </a:lnTo>
                  <a:lnTo>
                    <a:pt x="3422" y="311"/>
                  </a:lnTo>
                  <a:lnTo>
                    <a:pt x="3417" y="314"/>
                  </a:lnTo>
                  <a:lnTo>
                    <a:pt x="3413" y="318"/>
                  </a:lnTo>
                  <a:lnTo>
                    <a:pt x="3403" y="330"/>
                  </a:lnTo>
                  <a:lnTo>
                    <a:pt x="3392" y="344"/>
                  </a:lnTo>
                  <a:lnTo>
                    <a:pt x="3382" y="356"/>
                  </a:lnTo>
                  <a:lnTo>
                    <a:pt x="3372" y="366"/>
                  </a:lnTo>
                  <a:lnTo>
                    <a:pt x="3367" y="368"/>
                  </a:lnTo>
                  <a:lnTo>
                    <a:pt x="3363" y="368"/>
                  </a:lnTo>
                  <a:lnTo>
                    <a:pt x="3357" y="368"/>
                  </a:lnTo>
                  <a:lnTo>
                    <a:pt x="3350" y="367"/>
                  </a:lnTo>
                  <a:lnTo>
                    <a:pt x="3338" y="363"/>
                  </a:lnTo>
                  <a:lnTo>
                    <a:pt x="3327" y="359"/>
                  </a:lnTo>
                  <a:lnTo>
                    <a:pt x="3323" y="358"/>
                  </a:lnTo>
                  <a:lnTo>
                    <a:pt x="3321" y="355"/>
                  </a:lnTo>
                  <a:lnTo>
                    <a:pt x="3319" y="352"/>
                  </a:lnTo>
                  <a:lnTo>
                    <a:pt x="3318" y="349"/>
                  </a:lnTo>
                  <a:lnTo>
                    <a:pt x="3316" y="341"/>
                  </a:lnTo>
                  <a:lnTo>
                    <a:pt x="3316" y="330"/>
                  </a:lnTo>
                  <a:lnTo>
                    <a:pt x="3315" y="324"/>
                  </a:lnTo>
                  <a:lnTo>
                    <a:pt x="3312" y="321"/>
                  </a:lnTo>
                  <a:lnTo>
                    <a:pt x="3307" y="317"/>
                  </a:lnTo>
                  <a:lnTo>
                    <a:pt x="3301" y="315"/>
                  </a:lnTo>
                  <a:lnTo>
                    <a:pt x="3294" y="314"/>
                  </a:lnTo>
                  <a:lnTo>
                    <a:pt x="3288" y="314"/>
                  </a:lnTo>
                  <a:lnTo>
                    <a:pt x="3281" y="314"/>
                  </a:lnTo>
                  <a:lnTo>
                    <a:pt x="3276" y="315"/>
                  </a:lnTo>
                  <a:lnTo>
                    <a:pt x="3271" y="317"/>
                  </a:lnTo>
                  <a:lnTo>
                    <a:pt x="3269" y="319"/>
                  </a:lnTo>
                  <a:lnTo>
                    <a:pt x="3266" y="323"/>
                  </a:lnTo>
                  <a:lnTo>
                    <a:pt x="3266" y="327"/>
                  </a:lnTo>
                  <a:lnTo>
                    <a:pt x="3266" y="336"/>
                  </a:lnTo>
                  <a:lnTo>
                    <a:pt x="3266" y="346"/>
                  </a:lnTo>
                  <a:lnTo>
                    <a:pt x="3265" y="350"/>
                  </a:lnTo>
                  <a:lnTo>
                    <a:pt x="3264" y="354"/>
                  </a:lnTo>
                  <a:lnTo>
                    <a:pt x="3260" y="358"/>
                  </a:lnTo>
                  <a:lnTo>
                    <a:pt x="3256" y="362"/>
                  </a:lnTo>
                  <a:lnTo>
                    <a:pt x="3243" y="371"/>
                  </a:lnTo>
                  <a:lnTo>
                    <a:pt x="3227" y="381"/>
                  </a:lnTo>
                  <a:lnTo>
                    <a:pt x="3220" y="386"/>
                  </a:lnTo>
                  <a:lnTo>
                    <a:pt x="3214" y="391"/>
                  </a:lnTo>
                  <a:lnTo>
                    <a:pt x="3211" y="394"/>
                  </a:lnTo>
                  <a:lnTo>
                    <a:pt x="3208" y="398"/>
                  </a:lnTo>
                  <a:lnTo>
                    <a:pt x="3207" y="404"/>
                  </a:lnTo>
                  <a:lnTo>
                    <a:pt x="3205" y="410"/>
                  </a:lnTo>
                  <a:lnTo>
                    <a:pt x="3202" y="413"/>
                  </a:lnTo>
                  <a:lnTo>
                    <a:pt x="3200" y="416"/>
                  </a:lnTo>
                  <a:lnTo>
                    <a:pt x="3197" y="417"/>
                  </a:lnTo>
                  <a:lnTo>
                    <a:pt x="3196" y="417"/>
                  </a:lnTo>
                  <a:lnTo>
                    <a:pt x="3194" y="417"/>
                  </a:lnTo>
                  <a:lnTo>
                    <a:pt x="3192" y="415"/>
                  </a:lnTo>
                  <a:lnTo>
                    <a:pt x="3189" y="412"/>
                  </a:lnTo>
                  <a:lnTo>
                    <a:pt x="3187" y="409"/>
                  </a:lnTo>
                  <a:lnTo>
                    <a:pt x="3183" y="401"/>
                  </a:lnTo>
                  <a:lnTo>
                    <a:pt x="3178" y="393"/>
                  </a:lnTo>
                  <a:lnTo>
                    <a:pt x="3174" y="386"/>
                  </a:lnTo>
                  <a:lnTo>
                    <a:pt x="3165" y="380"/>
                  </a:lnTo>
                  <a:lnTo>
                    <a:pt x="3156" y="374"/>
                  </a:lnTo>
                  <a:lnTo>
                    <a:pt x="3146" y="368"/>
                  </a:lnTo>
                  <a:lnTo>
                    <a:pt x="3137" y="361"/>
                  </a:lnTo>
                  <a:lnTo>
                    <a:pt x="3127" y="354"/>
                  </a:lnTo>
                  <a:lnTo>
                    <a:pt x="3118" y="346"/>
                  </a:lnTo>
                  <a:lnTo>
                    <a:pt x="3107" y="338"/>
                  </a:lnTo>
                  <a:lnTo>
                    <a:pt x="3101" y="336"/>
                  </a:lnTo>
                  <a:lnTo>
                    <a:pt x="3095" y="334"/>
                  </a:lnTo>
                  <a:lnTo>
                    <a:pt x="3090" y="331"/>
                  </a:lnTo>
                  <a:lnTo>
                    <a:pt x="3086" y="331"/>
                  </a:lnTo>
                  <a:lnTo>
                    <a:pt x="3081" y="330"/>
                  </a:lnTo>
                  <a:lnTo>
                    <a:pt x="3079" y="330"/>
                  </a:lnTo>
                  <a:lnTo>
                    <a:pt x="3076" y="329"/>
                  </a:lnTo>
                  <a:lnTo>
                    <a:pt x="3074" y="328"/>
                  </a:lnTo>
                  <a:lnTo>
                    <a:pt x="3073" y="323"/>
                  </a:lnTo>
                  <a:lnTo>
                    <a:pt x="3073" y="316"/>
                  </a:lnTo>
                  <a:lnTo>
                    <a:pt x="3071" y="311"/>
                  </a:lnTo>
                  <a:lnTo>
                    <a:pt x="3069" y="308"/>
                  </a:lnTo>
                  <a:lnTo>
                    <a:pt x="3067" y="304"/>
                  </a:lnTo>
                  <a:lnTo>
                    <a:pt x="3063" y="300"/>
                  </a:lnTo>
                  <a:lnTo>
                    <a:pt x="3054" y="292"/>
                  </a:lnTo>
                  <a:lnTo>
                    <a:pt x="3044" y="284"/>
                  </a:lnTo>
                  <a:lnTo>
                    <a:pt x="3036" y="274"/>
                  </a:lnTo>
                  <a:lnTo>
                    <a:pt x="3025" y="264"/>
                  </a:lnTo>
                  <a:lnTo>
                    <a:pt x="3016" y="254"/>
                  </a:lnTo>
                  <a:lnTo>
                    <a:pt x="3007" y="246"/>
                  </a:lnTo>
                  <a:lnTo>
                    <a:pt x="3001" y="239"/>
                  </a:lnTo>
                  <a:lnTo>
                    <a:pt x="2995" y="232"/>
                  </a:lnTo>
                  <a:lnTo>
                    <a:pt x="2991" y="227"/>
                  </a:lnTo>
                  <a:lnTo>
                    <a:pt x="2985" y="224"/>
                  </a:lnTo>
                  <a:lnTo>
                    <a:pt x="2980" y="224"/>
                  </a:lnTo>
                  <a:lnTo>
                    <a:pt x="2976" y="223"/>
                  </a:lnTo>
                  <a:lnTo>
                    <a:pt x="2972" y="221"/>
                  </a:lnTo>
                  <a:lnTo>
                    <a:pt x="2967" y="214"/>
                  </a:lnTo>
                  <a:lnTo>
                    <a:pt x="2963" y="210"/>
                  </a:lnTo>
                  <a:lnTo>
                    <a:pt x="2957" y="207"/>
                  </a:lnTo>
                  <a:lnTo>
                    <a:pt x="2950" y="203"/>
                  </a:lnTo>
                  <a:lnTo>
                    <a:pt x="2943" y="199"/>
                  </a:lnTo>
                  <a:lnTo>
                    <a:pt x="2926" y="195"/>
                  </a:lnTo>
                  <a:lnTo>
                    <a:pt x="2912" y="189"/>
                  </a:lnTo>
                  <a:lnTo>
                    <a:pt x="2905" y="186"/>
                  </a:lnTo>
                  <a:lnTo>
                    <a:pt x="2898" y="185"/>
                  </a:lnTo>
                  <a:lnTo>
                    <a:pt x="2890" y="185"/>
                  </a:lnTo>
                  <a:lnTo>
                    <a:pt x="2882" y="185"/>
                  </a:lnTo>
                  <a:lnTo>
                    <a:pt x="2874" y="186"/>
                  </a:lnTo>
                  <a:lnTo>
                    <a:pt x="2867" y="189"/>
                  </a:lnTo>
                  <a:lnTo>
                    <a:pt x="2860" y="192"/>
                  </a:lnTo>
                  <a:lnTo>
                    <a:pt x="2854" y="197"/>
                  </a:lnTo>
                  <a:lnTo>
                    <a:pt x="2849" y="203"/>
                  </a:lnTo>
                  <a:lnTo>
                    <a:pt x="2844" y="209"/>
                  </a:lnTo>
                  <a:lnTo>
                    <a:pt x="2841" y="214"/>
                  </a:lnTo>
                  <a:lnTo>
                    <a:pt x="2838" y="220"/>
                  </a:lnTo>
                  <a:lnTo>
                    <a:pt x="2837" y="226"/>
                  </a:lnTo>
                  <a:lnTo>
                    <a:pt x="2837" y="232"/>
                  </a:lnTo>
                  <a:lnTo>
                    <a:pt x="2838" y="236"/>
                  </a:lnTo>
                  <a:lnTo>
                    <a:pt x="2840" y="242"/>
                  </a:lnTo>
                  <a:lnTo>
                    <a:pt x="2842" y="248"/>
                  </a:lnTo>
                  <a:lnTo>
                    <a:pt x="2844" y="255"/>
                  </a:lnTo>
                  <a:lnTo>
                    <a:pt x="2846" y="264"/>
                  </a:lnTo>
                  <a:lnTo>
                    <a:pt x="2846" y="272"/>
                  </a:lnTo>
                  <a:lnTo>
                    <a:pt x="2846" y="280"/>
                  </a:lnTo>
                  <a:lnTo>
                    <a:pt x="2844" y="287"/>
                  </a:lnTo>
                  <a:lnTo>
                    <a:pt x="2843" y="295"/>
                  </a:lnTo>
                  <a:lnTo>
                    <a:pt x="2841" y="302"/>
                  </a:lnTo>
                  <a:lnTo>
                    <a:pt x="2838" y="308"/>
                  </a:lnTo>
                  <a:lnTo>
                    <a:pt x="2836" y="316"/>
                  </a:lnTo>
                  <a:lnTo>
                    <a:pt x="2835" y="324"/>
                  </a:lnTo>
                  <a:lnTo>
                    <a:pt x="2835" y="335"/>
                  </a:lnTo>
                  <a:lnTo>
                    <a:pt x="2835" y="355"/>
                  </a:lnTo>
                  <a:lnTo>
                    <a:pt x="2836" y="375"/>
                  </a:lnTo>
                  <a:lnTo>
                    <a:pt x="2837" y="391"/>
                  </a:lnTo>
                  <a:lnTo>
                    <a:pt x="2840" y="404"/>
                  </a:lnTo>
                  <a:lnTo>
                    <a:pt x="2843" y="415"/>
                  </a:lnTo>
                  <a:lnTo>
                    <a:pt x="2847" y="422"/>
                  </a:lnTo>
                  <a:lnTo>
                    <a:pt x="2848" y="436"/>
                  </a:lnTo>
                  <a:lnTo>
                    <a:pt x="2847" y="449"/>
                  </a:lnTo>
                  <a:lnTo>
                    <a:pt x="2846" y="454"/>
                  </a:lnTo>
                  <a:lnTo>
                    <a:pt x="2843" y="460"/>
                  </a:lnTo>
                  <a:lnTo>
                    <a:pt x="2840" y="464"/>
                  </a:lnTo>
                  <a:lnTo>
                    <a:pt x="2834" y="469"/>
                  </a:lnTo>
                  <a:lnTo>
                    <a:pt x="2827" y="472"/>
                  </a:lnTo>
                  <a:lnTo>
                    <a:pt x="2819" y="472"/>
                  </a:lnTo>
                  <a:lnTo>
                    <a:pt x="2815" y="472"/>
                  </a:lnTo>
                  <a:lnTo>
                    <a:pt x="2810" y="470"/>
                  </a:lnTo>
                  <a:lnTo>
                    <a:pt x="2806" y="468"/>
                  </a:lnTo>
                  <a:lnTo>
                    <a:pt x="2802" y="466"/>
                  </a:lnTo>
                  <a:lnTo>
                    <a:pt x="2787" y="457"/>
                  </a:lnTo>
                  <a:lnTo>
                    <a:pt x="2775" y="453"/>
                  </a:lnTo>
                  <a:lnTo>
                    <a:pt x="2764" y="448"/>
                  </a:lnTo>
                  <a:lnTo>
                    <a:pt x="2753" y="444"/>
                  </a:lnTo>
                  <a:lnTo>
                    <a:pt x="2750" y="444"/>
                  </a:lnTo>
                  <a:lnTo>
                    <a:pt x="2748" y="444"/>
                  </a:lnTo>
                  <a:lnTo>
                    <a:pt x="2747" y="445"/>
                  </a:lnTo>
                  <a:lnTo>
                    <a:pt x="2746" y="448"/>
                  </a:lnTo>
                  <a:lnTo>
                    <a:pt x="2743" y="454"/>
                  </a:lnTo>
                  <a:lnTo>
                    <a:pt x="2741" y="462"/>
                  </a:lnTo>
                  <a:lnTo>
                    <a:pt x="2740" y="469"/>
                  </a:lnTo>
                  <a:lnTo>
                    <a:pt x="2739" y="476"/>
                  </a:lnTo>
                  <a:lnTo>
                    <a:pt x="2737" y="482"/>
                  </a:lnTo>
                  <a:lnTo>
                    <a:pt x="2735" y="486"/>
                  </a:lnTo>
                  <a:lnTo>
                    <a:pt x="2728" y="487"/>
                  </a:lnTo>
                  <a:lnTo>
                    <a:pt x="2720" y="489"/>
                  </a:lnTo>
                  <a:lnTo>
                    <a:pt x="2716" y="491"/>
                  </a:lnTo>
                  <a:lnTo>
                    <a:pt x="2712" y="493"/>
                  </a:lnTo>
                  <a:lnTo>
                    <a:pt x="2710" y="495"/>
                  </a:lnTo>
                  <a:lnTo>
                    <a:pt x="2709" y="499"/>
                  </a:lnTo>
                  <a:lnTo>
                    <a:pt x="2710" y="510"/>
                  </a:lnTo>
                  <a:lnTo>
                    <a:pt x="2712" y="519"/>
                  </a:lnTo>
                  <a:lnTo>
                    <a:pt x="2714" y="524"/>
                  </a:lnTo>
                  <a:lnTo>
                    <a:pt x="2714" y="527"/>
                  </a:lnTo>
                  <a:lnTo>
                    <a:pt x="2712" y="531"/>
                  </a:lnTo>
                  <a:lnTo>
                    <a:pt x="2710" y="533"/>
                  </a:lnTo>
                  <a:lnTo>
                    <a:pt x="2705" y="536"/>
                  </a:lnTo>
                  <a:lnTo>
                    <a:pt x="2703" y="538"/>
                  </a:lnTo>
                  <a:lnTo>
                    <a:pt x="2701" y="543"/>
                  </a:lnTo>
                  <a:lnTo>
                    <a:pt x="2698" y="548"/>
                  </a:lnTo>
                  <a:lnTo>
                    <a:pt x="2696" y="561"/>
                  </a:lnTo>
                  <a:lnTo>
                    <a:pt x="2693" y="574"/>
                  </a:lnTo>
                  <a:lnTo>
                    <a:pt x="2692" y="587"/>
                  </a:lnTo>
                  <a:lnTo>
                    <a:pt x="2690" y="599"/>
                  </a:lnTo>
                  <a:lnTo>
                    <a:pt x="2689" y="604"/>
                  </a:lnTo>
                  <a:lnTo>
                    <a:pt x="2686" y="607"/>
                  </a:lnTo>
                  <a:lnTo>
                    <a:pt x="2685" y="611"/>
                  </a:lnTo>
                  <a:lnTo>
                    <a:pt x="2683" y="612"/>
                  </a:lnTo>
                  <a:lnTo>
                    <a:pt x="2677" y="612"/>
                  </a:lnTo>
                  <a:lnTo>
                    <a:pt x="2672" y="612"/>
                  </a:lnTo>
                  <a:lnTo>
                    <a:pt x="2668" y="609"/>
                  </a:lnTo>
                  <a:lnTo>
                    <a:pt x="2665" y="608"/>
                  </a:lnTo>
                  <a:lnTo>
                    <a:pt x="2658" y="602"/>
                  </a:lnTo>
                  <a:lnTo>
                    <a:pt x="2651" y="596"/>
                  </a:lnTo>
                  <a:lnTo>
                    <a:pt x="2642" y="592"/>
                  </a:lnTo>
                  <a:lnTo>
                    <a:pt x="2633" y="587"/>
                  </a:lnTo>
                  <a:lnTo>
                    <a:pt x="2623" y="582"/>
                  </a:lnTo>
                  <a:lnTo>
                    <a:pt x="2614" y="580"/>
                  </a:lnTo>
                  <a:lnTo>
                    <a:pt x="2609" y="580"/>
                  </a:lnTo>
                  <a:lnTo>
                    <a:pt x="2605" y="581"/>
                  </a:lnTo>
                  <a:lnTo>
                    <a:pt x="2601" y="585"/>
                  </a:lnTo>
                  <a:lnTo>
                    <a:pt x="2597" y="588"/>
                  </a:lnTo>
                  <a:lnTo>
                    <a:pt x="2589" y="598"/>
                  </a:lnTo>
                  <a:lnTo>
                    <a:pt x="2579" y="608"/>
                  </a:lnTo>
                  <a:lnTo>
                    <a:pt x="2572" y="613"/>
                  </a:lnTo>
                  <a:lnTo>
                    <a:pt x="2566" y="615"/>
                  </a:lnTo>
                  <a:lnTo>
                    <a:pt x="2560" y="617"/>
                  </a:lnTo>
                  <a:lnTo>
                    <a:pt x="2556" y="617"/>
                  </a:lnTo>
                  <a:lnTo>
                    <a:pt x="2551" y="617"/>
                  </a:lnTo>
                  <a:lnTo>
                    <a:pt x="2548" y="615"/>
                  </a:lnTo>
                  <a:lnTo>
                    <a:pt x="2546" y="613"/>
                  </a:lnTo>
                  <a:lnTo>
                    <a:pt x="2544" y="611"/>
                  </a:lnTo>
                  <a:lnTo>
                    <a:pt x="2540" y="607"/>
                  </a:lnTo>
                  <a:lnTo>
                    <a:pt x="2535" y="604"/>
                  </a:lnTo>
                  <a:lnTo>
                    <a:pt x="2529" y="601"/>
                  </a:lnTo>
                  <a:lnTo>
                    <a:pt x="2521" y="598"/>
                  </a:lnTo>
                  <a:lnTo>
                    <a:pt x="2506" y="592"/>
                  </a:lnTo>
                  <a:lnTo>
                    <a:pt x="2494" y="586"/>
                  </a:lnTo>
                  <a:lnTo>
                    <a:pt x="2483" y="580"/>
                  </a:lnTo>
                  <a:lnTo>
                    <a:pt x="2474" y="573"/>
                  </a:lnTo>
                  <a:lnTo>
                    <a:pt x="2469" y="569"/>
                  </a:lnTo>
                  <a:lnTo>
                    <a:pt x="2464" y="564"/>
                  </a:lnTo>
                  <a:lnTo>
                    <a:pt x="2460" y="558"/>
                  </a:lnTo>
                  <a:lnTo>
                    <a:pt x="2457" y="551"/>
                  </a:lnTo>
                  <a:lnTo>
                    <a:pt x="2451" y="538"/>
                  </a:lnTo>
                  <a:lnTo>
                    <a:pt x="2445" y="526"/>
                  </a:lnTo>
                  <a:lnTo>
                    <a:pt x="2439" y="517"/>
                  </a:lnTo>
                  <a:lnTo>
                    <a:pt x="2432" y="507"/>
                  </a:lnTo>
                  <a:lnTo>
                    <a:pt x="2422" y="500"/>
                  </a:lnTo>
                  <a:lnTo>
                    <a:pt x="2413" y="494"/>
                  </a:lnTo>
                  <a:lnTo>
                    <a:pt x="2408" y="491"/>
                  </a:lnTo>
                  <a:lnTo>
                    <a:pt x="2403" y="489"/>
                  </a:lnTo>
                  <a:lnTo>
                    <a:pt x="2401" y="488"/>
                  </a:lnTo>
                  <a:lnTo>
                    <a:pt x="2397" y="488"/>
                  </a:lnTo>
                  <a:lnTo>
                    <a:pt x="2390" y="491"/>
                  </a:lnTo>
                  <a:lnTo>
                    <a:pt x="2381" y="495"/>
                  </a:lnTo>
                  <a:lnTo>
                    <a:pt x="2368" y="505"/>
                  </a:lnTo>
                  <a:lnTo>
                    <a:pt x="2351" y="516"/>
                  </a:lnTo>
                  <a:lnTo>
                    <a:pt x="2342" y="520"/>
                  </a:lnTo>
                  <a:lnTo>
                    <a:pt x="2331" y="524"/>
                  </a:lnTo>
                  <a:lnTo>
                    <a:pt x="2326" y="525"/>
                  </a:lnTo>
                  <a:lnTo>
                    <a:pt x="2321" y="525"/>
                  </a:lnTo>
                  <a:lnTo>
                    <a:pt x="2315" y="524"/>
                  </a:lnTo>
                  <a:lnTo>
                    <a:pt x="2311" y="523"/>
                  </a:lnTo>
                  <a:lnTo>
                    <a:pt x="2300" y="518"/>
                  </a:lnTo>
                  <a:lnTo>
                    <a:pt x="2290" y="513"/>
                  </a:lnTo>
                  <a:lnTo>
                    <a:pt x="2282" y="511"/>
                  </a:lnTo>
                  <a:lnTo>
                    <a:pt x="2273" y="508"/>
                  </a:lnTo>
                  <a:lnTo>
                    <a:pt x="2264" y="508"/>
                  </a:lnTo>
                  <a:lnTo>
                    <a:pt x="2258" y="510"/>
                  </a:lnTo>
                  <a:lnTo>
                    <a:pt x="2252" y="512"/>
                  </a:lnTo>
                  <a:lnTo>
                    <a:pt x="2249" y="514"/>
                  </a:lnTo>
                  <a:lnTo>
                    <a:pt x="2246" y="514"/>
                  </a:lnTo>
                  <a:lnTo>
                    <a:pt x="2244" y="513"/>
                  </a:lnTo>
                  <a:lnTo>
                    <a:pt x="2242" y="512"/>
                  </a:lnTo>
                  <a:lnTo>
                    <a:pt x="2241" y="508"/>
                  </a:lnTo>
                  <a:lnTo>
                    <a:pt x="2236" y="501"/>
                  </a:lnTo>
                  <a:lnTo>
                    <a:pt x="2232" y="492"/>
                  </a:lnTo>
                  <a:lnTo>
                    <a:pt x="2229" y="482"/>
                  </a:lnTo>
                  <a:lnTo>
                    <a:pt x="2224" y="473"/>
                  </a:lnTo>
                  <a:lnTo>
                    <a:pt x="2220" y="464"/>
                  </a:lnTo>
                  <a:lnTo>
                    <a:pt x="2214" y="461"/>
                  </a:lnTo>
                  <a:lnTo>
                    <a:pt x="2201" y="455"/>
                  </a:lnTo>
                  <a:lnTo>
                    <a:pt x="2183" y="449"/>
                  </a:lnTo>
                  <a:lnTo>
                    <a:pt x="2167" y="443"/>
                  </a:lnTo>
                  <a:lnTo>
                    <a:pt x="2154" y="437"/>
                  </a:lnTo>
                  <a:lnTo>
                    <a:pt x="2148" y="436"/>
                  </a:lnTo>
                  <a:lnTo>
                    <a:pt x="2143" y="437"/>
                  </a:lnTo>
                  <a:lnTo>
                    <a:pt x="2137" y="438"/>
                  </a:lnTo>
                  <a:lnTo>
                    <a:pt x="2132" y="442"/>
                  </a:lnTo>
                  <a:lnTo>
                    <a:pt x="2126" y="445"/>
                  </a:lnTo>
                  <a:lnTo>
                    <a:pt x="2120" y="448"/>
                  </a:lnTo>
                  <a:lnTo>
                    <a:pt x="2116" y="450"/>
                  </a:lnTo>
                  <a:lnTo>
                    <a:pt x="2110" y="450"/>
                  </a:lnTo>
                  <a:lnTo>
                    <a:pt x="2093" y="449"/>
                  </a:lnTo>
                  <a:lnTo>
                    <a:pt x="2067" y="449"/>
                  </a:lnTo>
                  <a:lnTo>
                    <a:pt x="2053" y="448"/>
                  </a:lnTo>
                  <a:lnTo>
                    <a:pt x="2040" y="448"/>
                  </a:lnTo>
                  <a:lnTo>
                    <a:pt x="2027" y="445"/>
                  </a:lnTo>
                  <a:lnTo>
                    <a:pt x="2016" y="443"/>
                  </a:lnTo>
                  <a:lnTo>
                    <a:pt x="2011" y="441"/>
                  </a:lnTo>
                  <a:lnTo>
                    <a:pt x="2008" y="437"/>
                  </a:lnTo>
                  <a:lnTo>
                    <a:pt x="2005" y="434"/>
                  </a:lnTo>
                  <a:lnTo>
                    <a:pt x="2003" y="429"/>
                  </a:lnTo>
                  <a:lnTo>
                    <a:pt x="1999" y="418"/>
                  </a:lnTo>
                  <a:lnTo>
                    <a:pt x="1997" y="406"/>
                  </a:lnTo>
                  <a:lnTo>
                    <a:pt x="1994" y="380"/>
                  </a:lnTo>
                  <a:lnTo>
                    <a:pt x="1992" y="358"/>
                  </a:lnTo>
                  <a:lnTo>
                    <a:pt x="1989" y="349"/>
                  </a:lnTo>
                  <a:lnTo>
                    <a:pt x="1985" y="340"/>
                  </a:lnTo>
                  <a:lnTo>
                    <a:pt x="1983" y="316"/>
                  </a:lnTo>
                  <a:lnTo>
                    <a:pt x="1981" y="293"/>
                  </a:lnTo>
                  <a:lnTo>
                    <a:pt x="1980" y="283"/>
                  </a:lnTo>
                  <a:lnTo>
                    <a:pt x="1978" y="273"/>
                  </a:lnTo>
                  <a:lnTo>
                    <a:pt x="1977" y="266"/>
                  </a:lnTo>
                  <a:lnTo>
                    <a:pt x="1973" y="261"/>
                  </a:lnTo>
                  <a:lnTo>
                    <a:pt x="1969" y="260"/>
                  </a:lnTo>
                  <a:lnTo>
                    <a:pt x="1965" y="259"/>
                  </a:lnTo>
                  <a:lnTo>
                    <a:pt x="1958" y="258"/>
                  </a:lnTo>
                  <a:lnTo>
                    <a:pt x="1948" y="258"/>
                  </a:lnTo>
                  <a:lnTo>
                    <a:pt x="1928" y="258"/>
                  </a:lnTo>
                  <a:lnTo>
                    <a:pt x="1904" y="259"/>
                  </a:lnTo>
                  <a:lnTo>
                    <a:pt x="1879" y="261"/>
                  </a:lnTo>
                  <a:lnTo>
                    <a:pt x="1855" y="262"/>
                  </a:lnTo>
                  <a:lnTo>
                    <a:pt x="1836" y="262"/>
                  </a:lnTo>
                  <a:lnTo>
                    <a:pt x="1822" y="260"/>
                  </a:lnTo>
                  <a:lnTo>
                    <a:pt x="1813" y="258"/>
                  </a:lnTo>
                  <a:lnTo>
                    <a:pt x="1804" y="254"/>
                  </a:lnTo>
                  <a:lnTo>
                    <a:pt x="1797" y="251"/>
                  </a:lnTo>
                  <a:lnTo>
                    <a:pt x="1790" y="246"/>
                  </a:lnTo>
                  <a:lnTo>
                    <a:pt x="1785" y="240"/>
                  </a:lnTo>
                  <a:lnTo>
                    <a:pt x="1780" y="233"/>
                  </a:lnTo>
                  <a:lnTo>
                    <a:pt x="1777" y="224"/>
                  </a:lnTo>
                  <a:lnTo>
                    <a:pt x="1775" y="215"/>
                  </a:lnTo>
                  <a:lnTo>
                    <a:pt x="1773" y="210"/>
                  </a:lnTo>
                  <a:lnTo>
                    <a:pt x="1773" y="208"/>
                  </a:lnTo>
                  <a:lnTo>
                    <a:pt x="1775" y="205"/>
                  </a:lnTo>
                  <a:lnTo>
                    <a:pt x="1776" y="203"/>
                  </a:lnTo>
                  <a:lnTo>
                    <a:pt x="1779" y="202"/>
                  </a:lnTo>
                  <a:lnTo>
                    <a:pt x="1785" y="202"/>
                  </a:lnTo>
                  <a:lnTo>
                    <a:pt x="1791" y="203"/>
                  </a:lnTo>
                  <a:lnTo>
                    <a:pt x="1798" y="204"/>
                  </a:lnTo>
                  <a:lnTo>
                    <a:pt x="1802" y="204"/>
                  </a:lnTo>
                  <a:lnTo>
                    <a:pt x="1804" y="203"/>
                  </a:lnTo>
                  <a:lnTo>
                    <a:pt x="1808" y="203"/>
                  </a:lnTo>
                  <a:lnTo>
                    <a:pt x="1810" y="201"/>
                  </a:lnTo>
                  <a:lnTo>
                    <a:pt x="1817" y="193"/>
                  </a:lnTo>
                  <a:lnTo>
                    <a:pt x="1820" y="189"/>
                  </a:lnTo>
                  <a:lnTo>
                    <a:pt x="1821" y="185"/>
                  </a:lnTo>
                  <a:lnTo>
                    <a:pt x="1820" y="183"/>
                  </a:lnTo>
                  <a:lnTo>
                    <a:pt x="1820" y="180"/>
                  </a:lnTo>
                  <a:lnTo>
                    <a:pt x="1816" y="176"/>
                  </a:lnTo>
                  <a:lnTo>
                    <a:pt x="1809" y="171"/>
                  </a:lnTo>
                  <a:lnTo>
                    <a:pt x="1794" y="163"/>
                  </a:lnTo>
                  <a:lnTo>
                    <a:pt x="1777" y="153"/>
                  </a:lnTo>
                  <a:lnTo>
                    <a:pt x="1760" y="146"/>
                  </a:lnTo>
                  <a:lnTo>
                    <a:pt x="1752" y="144"/>
                  </a:lnTo>
                  <a:lnTo>
                    <a:pt x="1741" y="142"/>
                  </a:lnTo>
                  <a:lnTo>
                    <a:pt x="1728" y="140"/>
                  </a:lnTo>
                  <a:lnTo>
                    <a:pt x="1714" y="140"/>
                  </a:lnTo>
                  <a:lnTo>
                    <a:pt x="1697" y="139"/>
                  </a:lnTo>
                  <a:lnTo>
                    <a:pt x="1681" y="136"/>
                  </a:lnTo>
                  <a:lnTo>
                    <a:pt x="1664" y="133"/>
                  </a:lnTo>
                  <a:lnTo>
                    <a:pt x="1650" y="129"/>
                  </a:lnTo>
                  <a:lnTo>
                    <a:pt x="1635" y="127"/>
                  </a:lnTo>
                  <a:lnTo>
                    <a:pt x="1624" y="125"/>
                  </a:lnTo>
                  <a:lnTo>
                    <a:pt x="1614" y="125"/>
                  </a:lnTo>
                  <a:lnTo>
                    <a:pt x="1608" y="126"/>
                  </a:lnTo>
                  <a:lnTo>
                    <a:pt x="1606" y="127"/>
                  </a:lnTo>
                  <a:lnTo>
                    <a:pt x="1603" y="125"/>
                  </a:lnTo>
                  <a:lnTo>
                    <a:pt x="1602" y="121"/>
                  </a:lnTo>
                  <a:lnTo>
                    <a:pt x="1602" y="116"/>
                  </a:lnTo>
                  <a:lnTo>
                    <a:pt x="1603" y="102"/>
                  </a:lnTo>
                  <a:lnTo>
                    <a:pt x="1605" y="84"/>
                  </a:lnTo>
                  <a:lnTo>
                    <a:pt x="1607" y="66"/>
                  </a:lnTo>
                  <a:lnTo>
                    <a:pt x="1607" y="48"/>
                  </a:lnTo>
                  <a:lnTo>
                    <a:pt x="1607" y="41"/>
                  </a:lnTo>
                  <a:lnTo>
                    <a:pt x="1607" y="34"/>
                  </a:lnTo>
                  <a:lnTo>
                    <a:pt x="1606" y="29"/>
                  </a:lnTo>
                  <a:lnTo>
                    <a:pt x="1605" y="25"/>
                  </a:lnTo>
                  <a:lnTo>
                    <a:pt x="1600" y="19"/>
                  </a:lnTo>
                  <a:lnTo>
                    <a:pt x="1594" y="15"/>
                  </a:lnTo>
                  <a:lnTo>
                    <a:pt x="1589" y="12"/>
                  </a:lnTo>
                  <a:lnTo>
                    <a:pt x="1583" y="9"/>
                  </a:lnTo>
                  <a:lnTo>
                    <a:pt x="1572" y="8"/>
                  </a:lnTo>
                  <a:lnTo>
                    <a:pt x="1561" y="8"/>
                  </a:lnTo>
                  <a:lnTo>
                    <a:pt x="1556" y="8"/>
                  </a:lnTo>
                  <a:lnTo>
                    <a:pt x="1550" y="7"/>
                  </a:lnTo>
                  <a:lnTo>
                    <a:pt x="1545" y="6"/>
                  </a:lnTo>
                  <a:lnTo>
                    <a:pt x="1540" y="5"/>
                  </a:lnTo>
                  <a:lnTo>
                    <a:pt x="1534" y="2"/>
                  </a:lnTo>
                  <a:lnTo>
                    <a:pt x="1528" y="2"/>
                  </a:lnTo>
                  <a:lnTo>
                    <a:pt x="1521" y="1"/>
                  </a:lnTo>
                  <a:lnTo>
                    <a:pt x="1515" y="2"/>
                  </a:lnTo>
                  <a:lnTo>
                    <a:pt x="1494" y="2"/>
                  </a:lnTo>
                  <a:lnTo>
                    <a:pt x="1469" y="1"/>
                  </a:lnTo>
                  <a:lnTo>
                    <a:pt x="1442" y="1"/>
                  </a:lnTo>
                  <a:lnTo>
                    <a:pt x="1417" y="0"/>
                  </a:lnTo>
                  <a:lnTo>
                    <a:pt x="1406" y="0"/>
                  </a:lnTo>
                  <a:lnTo>
                    <a:pt x="1399" y="2"/>
                  </a:lnTo>
                  <a:lnTo>
                    <a:pt x="1393" y="3"/>
                  </a:lnTo>
                  <a:lnTo>
                    <a:pt x="1389" y="6"/>
                  </a:lnTo>
                  <a:lnTo>
                    <a:pt x="1386" y="9"/>
                  </a:lnTo>
                  <a:lnTo>
                    <a:pt x="1382" y="10"/>
                  </a:lnTo>
                  <a:lnTo>
                    <a:pt x="1379" y="13"/>
                  </a:lnTo>
                  <a:lnTo>
                    <a:pt x="1374" y="13"/>
                  </a:lnTo>
                  <a:lnTo>
                    <a:pt x="1368" y="13"/>
                  </a:lnTo>
                  <a:lnTo>
                    <a:pt x="1363" y="13"/>
                  </a:lnTo>
                  <a:lnTo>
                    <a:pt x="1360" y="15"/>
                  </a:lnTo>
                  <a:lnTo>
                    <a:pt x="1356" y="18"/>
                  </a:lnTo>
                  <a:lnTo>
                    <a:pt x="1350" y="22"/>
                  </a:lnTo>
                  <a:lnTo>
                    <a:pt x="1345" y="28"/>
                  </a:lnTo>
                  <a:lnTo>
                    <a:pt x="1343" y="32"/>
                  </a:lnTo>
                  <a:lnTo>
                    <a:pt x="1341" y="33"/>
                  </a:lnTo>
                  <a:lnTo>
                    <a:pt x="1337" y="34"/>
                  </a:lnTo>
                  <a:lnTo>
                    <a:pt x="1334" y="34"/>
                  </a:lnTo>
                  <a:lnTo>
                    <a:pt x="1325" y="32"/>
                  </a:lnTo>
                  <a:lnTo>
                    <a:pt x="1317" y="29"/>
                  </a:lnTo>
                  <a:lnTo>
                    <a:pt x="1312" y="28"/>
                  </a:lnTo>
                  <a:lnTo>
                    <a:pt x="1307" y="28"/>
                  </a:lnTo>
                  <a:lnTo>
                    <a:pt x="1303" y="28"/>
                  </a:lnTo>
                  <a:lnTo>
                    <a:pt x="1297" y="28"/>
                  </a:lnTo>
                  <a:lnTo>
                    <a:pt x="1285" y="31"/>
                  </a:lnTo>
                  <a:lnTo>
                    <a:pt x="1273" y="35"/>
                  </a:lnTo>
                  <a:lnTo>
                    <a:pt x="1262" y="40"/>
                  </a:lnTo>
                  <a:lnTo>
                    <a:pt x="1254" y="41"/>
                  </a:lnTo>
                  <a:lnTo>
                    <a:pt x="1244" y="43"/>
                  </a:lnTo>
                  <a:lnTo>
                    <a:pt x="1232" y="43"/>
                  </a:lnTo>
                  <a:lnTo>
                    <a:pt x="1219" y="44"/>
                  </a:lnTo>
                  <a:lnTo>
                    <a:pt x="1209" y="45"/>
                  </a:lnTo>
                  <a:lnTo>
                    <a:pt x="1198" y="50"/>
                  </a:lnTo>
                  <a:lnTo>
                    <a:pt x="1187" y="56"/>
                  </a:lnTo>
                  <a:lnTo>
                    <a:pt x="1180" y="59"/>
                  </a:lnTo>
                  <a:lnTo>
                    <a:pt x="1172" y="63"/>
                  </a:lnTo>
                  <a:lnTo>
                    <a:pt x="1164" y="66"/>
                  </a:lnTo>
                  <a:lnTo>
                    <a:pt x="1154" y="68"/>
                  </a:lnTo>
                  <a:lnTo>
                    <a:pt x="1144" y="70"/>
                  </a:lnTo>
                  <a:lnTo>
                    <a:pt x="1135" y="71"/>
                  </a:lnTo>
                  <a:lnTo>
                    <a:pt x="1127" y="71"/>
                  </a:lnTo>
                  <a:lnTo>
                    <a:pt x="1120" y="71"/>
                  </a:lnTo>
                  <a:lnTo>
                    <a:pt x="1103" y="69"/>
                  </a:lnTo>
                  <a:lnTo>
                    <a:pt x="1084" y="65"/>
                  </a:lnTo>
                  <a:lnTo>
                    <a:pt x="1073" y="64"/>
                  </a:lnTo>
                  <a:lnTo>
                    <a:pt x="1062" y="64"/>
                  </a:lnTo>
                  <a:lnTo>
                    <a:pt x="1052" y="64"/>
                  </a:lnTo>
                  <a:lnTo>
                    <a:pt x="1040" y="64"/>
                  </a:lnTo>
                  <a:lnTo>
                    <a:pt x="1029" y="66"/>
                  </a:lnTo>
                  <a:lnTo>
                    <a:pt x="1017" y="69"/>
                  </a:lnTo>
                  <a:lnTo>
                    <a:pt x="1007" y="72"/>
                  </a:lnTo>
                  <a:lnTo>
                    <a:pt x="995" y="77"/>
                  </a:lnTo>
                  <a:lnTo>
                    <a:pt x="976" y="84"/>
                  </a:lnTo>
                  <a:lnTo>
                    <a:pt x="963" y="88"/>
                  </a:lnTo>
                  <a:lnTo>
                    <a:pt x="948" y="90"/>
                  </a:lnTo>
                  <a:lnTo>
                    <a:pt x="927" y="91"/>
                  </a:lnTo>
                  <a:lnTo>
                    <a:pt x="901" y="92"/>
                  </a:lnTo>
                  <a:lnTo>
                    <a:pt x="875" y="94"/>
                  </a:lnTo>
                  <a:lnTo>
                    <a:pt x="851" y="95"/>
                  </a:lnTo>
                  <a:lnTo>
                    <a:pt x="826" y="94"/>
                  </a:lnTo>
                  <a:lnTo>
                    <a:pt x="802" y="92"/>
                  </a:lnTo>
                  <a:lnTo>
                    <a:pt x="782" y="90"/>
                  </a:lnTo>
                  <a:lnTo>
                    <a:pt x="774" y="90"/>
                  </a:lnTo>
                  <a:lnTo>
                    <a:pt x="764" y="91"/>
                  </a:lnTo>
                  <a:lnTo>
                    <a:pt x="755" y="94"/>
                  </a:lnTo>
                  <a:lnTo>
                    <a:pt x="745" y="97"/>
                  </a:lnTo>
                  <a:lnTo>
                    <a:pt x="726" y="107"/>
                  </a:lnTo>
                  <a:lnTo>
                    <a:pt x="705" y="119"/>
                  </a:lnTo>
                  <a:lnTo>
                    <a:pt x="683" y="130"/>
                  </a:lnTo>
                  <a:lnTo>
                    <a:pt x="665" y="138"/>
                  </a:lnTo>
                  <a:lnTo>
                    <a:pt x="649" y="144"/>
                  </a:lnTo>
                  <a:lnTo>
                    <a:pt x="633" y="146"/>
                  </a:lnTo>
                  <a:lnTo>
                    <a:pt x="625" y="147"/>
                  </a:lnTo>
                  <a:lnTo>
                    <a:pt x="618" y="146"/>
                  </a:lnTo>
                  <a:lnTo>
                    <a:pt x="611" y="145"/>
                  </a:lnTo>
                  <a:lnTo>
                    <a:pt x="604" y="142"/>
                  </a:lnTo>
                  <a:lnTo>
                    <a:pt x="598" y="141"/>
                  </a:lnTo>
                  <a:lnTo>
                    <a:pt x="592" y="140"/>
                  </a:lnTo>
                  <a:lnTo>
                    <a:pt x="586" y="140"/>
                  </a:lnTo>
                  <a:lnTo>
                    <a:pt x="580" y="141"/>
                  </a:lnTo>
                  <a:lnTo>
                    <a:pt x="569" y="146"/>
                  </a:lnTo>
                  <a:lnTo>
                    <a:pt x="560" y="151"/>
                  </a:lnTo>
                  <a:lnTo>
                    <a:pt x="554" y="157"/>
                  </a:lnTo>
                  <a:lnTo>
                    <a:pt x="549" y="164"/>
                  </a:lnTo>
                  <a:lnTo>
                    <a:pt x="547" y="170"/>
                  </a:lnTo>
                  <a:lnTo>
                    <a:pt x="545" y="177"/>
                  </a:lnTo>
                  <a:lnTo>
                    <a:pt x="545" y="184"/>
                  </a:lnTo>
                  <a:lnTo>
                    <a:pt x="547" y="191"/>
                  </a:lnTo>
                  <a:lnTo>
                    <a:pt x="549" y="198"/>
                  </a:lnTo>
                  <a:lnTo>
                    <a:pt x="553" y="204"/>
                  </a:lnTo>
                  <a:lnTo>
                    <a:pt x="556" y="210"/>
                  </a:lnTo>
                  <a:lnTo>
                    <a:pt x="560" y="216"/>
                  </a:lnTo>
                  <a:lnTo>
                    <a:pt x="563" y="220"/>
                  </a:lnTo>
                  <a:lnTo>
                    <a:pt x="567" y="223"/>
                  </a:lnTo>
                  <a:lnTo>
                    <a:pt x="569" y="224"/>
                  </a:lnTo>
                  <a:lnTo>
                    <a:pt x="572" y="226"/>
                  </a:lnTo>
                  <a:lnTo>
                    <a:pt x="575" y="226"/>
                  </a:lnTo>
                  <a:lnTo>
                    <a:pt x="579" y="228"/>
                  </a:lnTo>
                  <a:lnTo>
                    <a:pt x="582" y="230"/>
                  </a:lnTo>
                  <a:lnTo>
                    <a:pt x="586" y="235"/>
                  </a:lnTo>
                  <a:lnTo>
                    <a:pt x="592" y="246"/>
                  </a:lnTo>
                  <a:lnTo>
                    <a:pt x="598" y="259"/>
                  </a:lnTo>
                  <a:lnTo>
                    <a:pt x="608" y="284"/>
                  </a:lnTo>
                  <a:lnTo>
                    <a:pt x="616" y="302"/>
                  </a:lnTo>
                  <a:lnTo>
                    <a:pt x="623" y="312"/>
                  </a:lnTo>
                  <a:lnTo>
                    <a:pt x="629" y="328"/>
                  </a:lnTo>
                  <a:lnTo>
                    <a:pt x="635" y="344"/>
                  </a:lnTo>
                  <a:lnTo>
                    <a:pt x="636" y="358"/>
                  </a:lnTo>
                  <a:lnTo>
                    <a:pt x="636" y="362"/>
                  </a:lnTo>
                  <a:lnTo>
                    <a:pt x="633" y="366"/>
                  </a:lnTo>
                  <a:lnTo>
                    <a:pt x="631" y="369"/>
                  </a:lnTo>
                  <a:lnTo>
                    <a:pt x="627" y="371"/>
                  </a:lnTo>
                  <a:lnTo>
                    <a:pt x="618" y="374"/>
                  </a:lnTo>
                  <a:lnTo>
                    <a:pt x="607" y="377"/>
                  </a:lnTo>
                  <a:lnTo>
                    <a:pt x="602" y="379"/>
                  </a:lnTo>
                  <a:lnTo>
                    <a:pt x="599" y="381"/>
                  </a:lnTo>
                  <a:lnTo>
                    <a:pt x="596" y="386"/>
                  </a:lnTo>
                  <a:lnTo>
                    <a:pt x="594" y="392"/>
                  </a:lnTo>
                  <a:lnTo>
                    <a:pt x="593" y="405"/>
                  </a:lnTo>
                  <a:lnTo>
                    <a:pt x="593" y="421"/>
                  </a:lnTo>
                  <a:lnTo>
                    <a:pt x="593" y="428"/>
                  </a:lnTo>
                  <a:lnTo>
                    <a:pt x="595" y="435"/>
                  </a:lnTo>
                  <a:lnTo>
                    <a:pt x="599" y="442"/>
                  </a:lnTo>
                  <a:lnTo>
                    <a:pt x="604" y="448"/>
                  </a:lnTo>
                  <a:lnTo>
                    <a:pt x="608" y="454"/>
                  </a:lnTo>
                  <a:lnTo>
                    <a:pt x="614" y="460"/>
                  </a:lnTo>
                  <a:lnTo>
                    <a:pt x="620" y="464"/>
                  </a:lnTo>
                  <a:lnTo>
                    <a:pt x="627" y="469"/>
                  </a:lnTo>
                  <a:lnTo>
                    <a:pt x="644" y="480"/>
                  </a:lnTo>
                  <a:lnTo>
                    <a:pt x="664" y="493"/>
                  </a:lnTo>
                  <a:lnTo>
                    <a:pt x="687" y="507"/>
                  </a:lnTo>
                  <a:lnTo>
                    <a:pt x="706" y="523"/>
                  </a:lnTo>
                  <a:lnTo>
                    <a:pt x="713" y="531"/>
                  </a:lnTo>
                  <a:lnTo>
                    <a:pt x="718" y="538"/>
                  </a:lnTo>
                  <a:lnTo>
                    <a:pt x="720" y="545"/>
                  </a:lnTo>
                  <a:lnTo>
                    <a:pt x="722" y="552"/>
                  </a:lnTo>
                  <a:lnTo>
                    <a:pt x="725" y="567"/>
                  </a:lnTo>
                  <a:lnTo>
                    <a:pt x="730" y="582"/>
                  </a:lnTo>
                  <a:lnTo>
                    <a:pt x="733" y="589"/>
                  </a:lnTo>
                  <a:lnTo>
                    <a:pt x="737" y="595"/>
                  </a:lnTo>
                  <a:lnTo>
                    <a:pt x="743" y="599"/>
                  </a:lnTo>
                  <a:lnTo>
                    <a:pt x="747" y="602"/>
                  </a:lnTo>
                  <a:lnTo>
                    <a:pt x="759" y="608"/>
                  </a:lnTo>
                  <a:lnTo>
                    <a:pt x="770" y="612"/>
                  </a:lnTo>
                  <a:lnTo>
                    <a:pt x="775" y="614"/>
                  </a:lnTo>
                  <a:lnTo>
                    <a:pt x="778" y="618"/>
                  </a:lnTo>
                  <a:lnTo>
                    <a:pt x="782" y="621"/>
                  </a:lnTo>
                  <a:lnTo>
                    <a:pt x="785" y="626"/>
                  </a:lnTo>
                  <a:lnTo>
                    <a:pt x="790" y="637"/>
                  </a:lnTo>
                  <a:lnTo>
                    <a:pt x="793" y="650"/>
                  </a:lnTo>
                  <a:lnTo>
                    <a:pt x="795" y="665"/>
                  </a:lnTo>
                  <a:lnTo>
                    <a:pt x="797" y="686"/>
                  </a:lnTo>
                  <a:lnTo>
                    <a:pt x="800" y="706"/>
                  </a:lnTo>
                  <a:lnTo>
                    <a:pt x="805" y="721"/>
                  </a:lnTo>
                  <a:lnTo>
                    <a:pt x="809" y="733"/>
                  </a:lnTo>
                  <a:lnTo>
                    <a:pt x="816" y="746"/>
                  </a:lnTo>
                  <a:lnTo>
                    <a:pt x="824" y="758"/>
                  </a:lnTo>
                  <a:lnTo>
                    <a:pt x="828" y="768"/>
                  </a:lnTo>
                  <a:lnTo>
                    <a:pt x="833" y="778"/>
                  </a:lnTo>
                  <a:lnTo>
                    <a:pt x="835" y="794"/>
                  </a:lnTo>
                  <a:lnTo>
                    <a:pt x="837" y="801"/>
                  </a:lnTo>
                  <a:lnTo>
                    <a:pt x="837" y="808"/>
                  </a:lnTo>
                  <a:lnTo>
                    <a:pt x="834" y="814"/>
                  </a:lnTo>
                  <a:lnTo>
                    <a:pt x="832" y="819"/>
                  </a:lnTo>
                  <a:lnTo>
                    <a:pt x="828" y="822"/>
                  </a:lnTo>
                  <a:lnTo>
                    <a:pt x="824" y="823"/>
                  </a:lnTo>
                  <a:lnTo>
                    <a:pt x="819" y="825"/>
                  </a:lnTo>
                  <a:lnTo>
                    <a:pt x="814" y="825"/>
                  </a:lnTo>
                  <a:lnTo>
                    <a:pt x="802" y="822"/>
                  </a:lnTo>
                  <a:lnTo>
                    <a:pt x="788" y="820"/>
                  </a:lnTo>
                  <a:lnTo>
                    <a:pt x="781" y="819"/>
                  </a:lnTo>
                  <a:lnTo>
                    <a:pt x="775" y="820"/>
                  </a:lnTo>
                  <a:lnTo>
                    <a:pt x="770" y="822"/>
                  </a:lnTo>
                  <a:lnTo>
                    <a:pt x="766" y="826"/>
                  </a:lnTo>
                  <a:lnTo>
                    <a:pt x="758" y="834"/>
                  </a:lnTo>
                  <a:lnTo>
                    <a:pt x="747" y="845"/>
                  </a:lnTo>
                  <a:lnTo>
                    <a:pt x="740" y="848"/>
                  </a:lnTo>
                  <a:lnTo>
                    <a:pt x="733" y="851"/>
                  </a:lnTo>
                  <a:lnTo>
                    <a:pt x="724" y="853"/>
                  </a:lnTo>
                  <a:lnTo>
                    <a:pt x="715" y="853"/>
                  </a:lnTo>
                  <a:lnTo>
                    <a:pt x="696" y="853"/>
                  </a:lnTo>
                  <a:lnTo>
                    <a:pt x="681" y="851"/>
                  </a:lnTo>
                  <a:lnTo>
                    <a:pt x="674" y="852"/>
                  </a:lnTo>
                  <a:lnTo>
                    <a:pt x="667" y="853"/>
                  </a:lnTo>
                  <a:lnTo>
                    <a:pt x="658" y="858"/>
                  </a:lnTo>
                  <a:lnTo>
                    <a:pt x="651" y="861"/>
                  </a:lnTo>
                  <a:lnTo>
                    <a:pt x="637" y="872"/>
                  </a:lnTo>
                  <a:lnTo>
                    <a:pt x="625" y="882"/>
                  </a:lnTo>
                  <a:lnTo>
                    <a:pt x="620" y="885"/>
                  </a:lnTo>
                  <a:lnTo>
                    <a:pt x="618" y="889"/>
                  </a:lnTo>
                  <a:lnTo>
                    <a:pt x="616" y="892"/>
                  </a:lnTo>
                  <a:lnTo>
                    <a:pt x="613" y="895"/>
                  </a:lnTo>
                  <a:lnTo>
                    <a:pt x="613" y="898"/>
                  </a:lnTo>
                  <a:lnTo>
                    <a:pt x="613" y="902"/>
                  </a:lnTo>
                  <a:lnTo>
                    <a:pt x="614" y="905"/>
                  </a:lnTo>
                  <a:lnTo>
                    <a:pt x="616" y="908"/>
                  </a:lnTo>
                  <a:lnTo>
                    <a:pt x="617" y="915"/>
                  </a:lnTo>
                  <a:lnTo>
                    <a:pt x="618" y="920"/>
                  </a:lnTo>
                  <a:lnTo>
                    <a:pt x="616" y="924"/>
                  </a:lnTo>
                  <a:lnTo>
                    <a:pt x="612" y="929"/>
                  </a:lnTo>
                  <a:lnTo>
                    <a:pt x="610" y="932"/>
                  </a:lnTo>
                  <a:lnTo>
                    <a:pt x="608" y="936"/>
                  </a:lnTo>
                  <a:lnTo>
                    <a:pt x="607" y="941"/>
                  </a:lnTo>
                  <a:lnTo>
                    <a:pt x="606" y="947"/>
                  </a:lnTo>
                  <a:lnTo>
                    <a:pt x="605" y="961"/>
                  </a:lnTo>
                  <a:lnTo>
                    <a:pt x="607" y="974"/>
                  </a:lnTo>
                  <a:lnTo>
                    <a:pt x="608" y="980"/>
                  </a:lnTo>
                  <a:lnTo>
                    <a:pt x="611" y="984"/>
                  </a:lnTo>
                  <a:lnTo>
                    <a:pt x="613" y="987"/>
                  </a:lnTo>
                  <a:lnTo>
                    <a:pt x="617" y="990"/>
                  </a:lnTo>
                  <a:lnTo>
                    <a:pt x="623" y="992"/>
                  </a:lnTo>
                  <a:lnTo>
                    <a:pt x="630" y="992"/>
                  </a:lnTo>
                  <a:lnTo>
                    <a:pt x="635" y="993"/>
                  </a:lnTo>
                  <a:lnTo>
                    <a:pt x="638" y="995"/>
                  </a:lnTo>
                  <a:lnTo>
                    <a:pt x="639" y="998"/>
                  </a:lnTo>
                  <a:lnTo>
                    <a:pt x="640" y="1004"/>
                  </a:lnTo>
                  <a:lnTo>
                    <a:pt x="642" y="1006"/>
                  </a:lnTo>
                  <a:lnTo>
                    <a:pt x="644" y="1009"/>
                  </a:lnTo>
                  <a:lnTo>
                    <a:pt x="648" y="1010"/>
                  </a:lnTo>
                  <a:lnTo>
                    <a:pt x="652" y="1011"/>
                  </a:lnTo>
                  <a:lnTo>
                    <a:pt x="664" y="1012"/>
                  </a:lnTo>
                  <a:lnTo>
                    <a:pt x="679" y="1015"/>
                  </a:lnTo>
                  <a:lnTo>
                    <a:pt x="686" y="1017"/>
                  </a:lnTo>
                  <a:lnTo>
                    <a:pt x="690" y="1021"/>
                  </a:lnTo>
                  <a:lnTo>
                    <a:pt x="693" y="1026"/>
                  </a:lnTo>
                  <a:lnTo>
                    <a:pt x="694" y="1030"/>
                  </a:lnTo>
                  <a:lnTo>
                    <a:pt x="695" y="1042"/>
                  </a:lnTo>
                  <a:lnTo>
                    <a:pt x="695" y="1054"/>
                  </a:lnTo>
                  <a:lnTo>
                    <a:pt x="694" y="1066"/>
                  </a:lnTo>
                  <a:lnTo>
                    <a:pt x="692" y="1075"/>
                  </a:lnTo>
                  <a:lnTo>
                    <a:pt x="688" y="1087"/>
                  </a:lnTo>
                  <a:lnTo>
                    <a:pt x="684" y="1099"/>
                  </a:lnTo>
                  <a:lnTo>
                    <a:pt x="683" y="1105"/>
                  </a:lnTo>
                  <a:lnTo>
                    <a:pt x="683" y="1110"/>
                  </a:lnTo>
                  <a:lnTo>
                    <a:pt x="684" y="1115"/>
                  </a:lnTo>
                  <a:lnTo>
                    <a:pt x="686" y="1117"/>
                  </a:lnTo>
                  <a:lnTo>
                    <a:pt x="688" y="1119"/>
                  </a:lnTo>
                  <a:lnTo>
                    <a:pt x="690" y="1121"/>
                  </a:lnTo>
                  <a:lnTo>
                    <a:pt x="694" y="1122"/>
                  </a:lnTo>
                  <a:lnTo>
                    <a:pt x="696" y="1123"/>
                  </a:lnTo>
                  <a:lnTo>
                    <a:pt x="700" y="1123"/>
                  </a:lnTo>
                  <a:lnTo>
                    <a:pt x="701" y="1123"/>
                  </a:lnTo>
                  <a:lnTo>
                    <a:pt x="702" y="1124"/>
                  </a:lnTo>
                  <a:lnTo>
                    <a:pt x="702" y="1125"/>
                  </a:lnTo>
                  <a:lnTo>
                    <a:pt x="699" y="1129"/>
                  </a:lnTo>
                  <a:lnTo>
                    <a:pt x="694" y="1132"/>
                  </a:lnTo>
                  <a:lnTo>
                    <a:pt x="692" y="1135"/>
                  </a:lnTo>
                  <a:lnTo>
                    <a:pt x="690" y="1137"/>
                  </a:lnTo>
                  <a:lnTo>
                    <a:pt x="689" y="1140"/>
                  </a:lnTo>
                  <a:lnTo>
                    <a:pt x="689" y="1142"/>
                  </a:lnTo>
                  <a:lnTo>
                    <a:pt x="690" y="1147"/>
                  </a:lnTo>
                  <a:lnTo>
                    <a:pt x="695" y="1153"/>
                  </a:lnTo>
                  <a:lnTo>
                    <a:pt x="696" y="1155"/>
                  </a:lnTo>
                  <a:lnTo>
                    <a:pt x="699" y="1159"/>
                  </a:lnTo>
                  <a:lnTo>
                    <a:pt x="700" y="1163"/>
                  </a:lnTo>
                  <a:lnTo>
                    <a:pt x="701" y="1169"/>
                  </a:lnTo>
                  <a:lnTo>
                    <a:pt x="701" y="1180"/>
                  </a:lnTo>
                  <a:lnTo>
                    <a:pt x="700" y="1192"/>
                  </a:lnTo>
                  <a:lnTo>
                    <a:pt x="699" y="1198"/>
                  </a:lnTo>
                  <a:lnTo>
                    <a:pt x="696" y="1201"/>
                  </a:lnTo>
                  <a:lnTo>
                    <a:pt x="694" y="1205"/>
                  </a:lnTo>
                  <a:lnTo>
                    <a:pt x="690" y="1207"/>
                  </a:lnTo>
                  <a:lnTo>
                    <a:pt x="687" y="1209"/>
                  </a:lnTo>
                  <a:lnTo>
                    <a:pt x="683" y="1210"/>
                  </a:lnTo>
                  <a:lnTo>
                    <a:pt x="679" y="1210"/>
                  </a:lnTo>
                  <a:lnTo>
                    <a:pt x="674" y="1209"/>
                  </a:lnTo>
                  <a:lnTo>
                    <a:pt x="664" y="1207"/>
                  </a:lnTo>
                  <a:lnTo>
                    <a:pt x="656" y="1209"/>
                  </a:lnTo>
                  <a:lnTo>
                    <a:pt x="652" y="1210"/>
                  </a:lnTo>
                  <a:lnTo>
                    <a:pt x="649" y="1212"/>
                  </a:lnTo>
                  <a:lnTo>
                    <a:pt x="646" y="1214"/>
                  </a:lnTo>
                  <a:lnTo>
                    <a:pt x="643" y="1217"/>
                  </a:lnTo>
                  <a:lnTo>
                    <a:pt x="640" y="1220"/>
                  </a:lnTo>
                  <a:lnTo>
                    <a:pt x="637" y="1223"/>
                  </a:lnTo>
                  <a:lnTo>
                    <a:pt x="633" y="1224"/>
                  </a:lnTo>
                  <a:lnTo>
                    <a:pt x="630" y="1226"/>
                  </a:lnTo>
                  <a:lnTo>
                    <a:pt x="620" y="1228"/>
                  </a:lnTo>
                  <a:lnTo>
                    <a:pt x="610" y="1228"/>
                  </a:lnTo>
                  <a:lnTo>
                    <a:pt x="605" y="1226"/>
                  </a:lnTo>
                  <a:lnTo>
                    <a:pt x="600" y="1225"/>
                  </a:lnTo>
                  <a:lnTo>
                    <a:pt x="595" y="1223"/>
                  </a:lnTo>
                  <a:lnTo>
                    <a:pt x="592" y="1219"/>
                  </a:lnTo>
                  <a:lnTo>
                    <a:pt x="583" y="1212"/>
                  </a:lnTo>
                  <a:lnTo>
                    <a:pt x="577" y="1204"/>
                  </a:lnTo>
                  <a:lnTo>
                    <a:pt x="570" y="1194"/>
                  </a:lnTo>
                  <a:lnTo>
                    <a:pt x="563" y="1186"/>
                  </a:lnTo>
                  <a:lnTo>
                    <a:pt x="555" y="1178"/>
                  </a:lnTo>
                  <a:lnTo>
                    <a:pt x="544" y="1171"/>
                  </a:lnTo>
                  <a:lnTo>
                    <a:pt x="533" y="1162"/>
                  </a:lnTo>
                  <a:lnTo>
                    <a:pt x="520" y="1156"/>
                  </a:lnTo>
                  <a:lnTo>
                    <a:pt x="509" y="1151"/>
                  </a:lnTo>
                  <a:lnTo>
                    <a:pt x="499" y="1150"/>
                  </a:lnTo>
                  <a:lnTo>
                    <a:pt x="488" y="1150"/>
                  </a:lnTo>
                  <a:lnTo>
                    <a:pt x="475" y="1150"/>
                  </a:lnTo>
                  <a:lnTo>
                    <a:pt x="468" y="1150"/>
                  </a:lnTo>
                  <a:lnTo>
                    <a:pt x="461" y="1149"/>
                  </a:lnTo>
                  <a:lnTo>
                    <a:pt x="454" y="1147"/>
                  </a:lnTo>
                  <a:lnTo>
                    <a:pt x="447" y="1144"/>
                  </a:lnTo>
                  <a:lnTo>
                    <a:pt x="429" y="1137"/>
                  </a:lnTo>
                  <a:lnTo>
                    <a:pt x="410" y="1130"/>
                  </a:lnTo>
                  <a:lnTo>
                    <a:pt x="400" y="1127"/>
                  </a:lnTo>
                  <a:lnTo>
                    <a:pt x="392" y="1123"/>
                  </a:lnTo>
                  <a:lnTo>
                    <a:pt x="385" y="1118"/>
                  </a:lnTo>
                  <a:lnTo>
                    <a:pt x="381" y="1115"/>
                  </a:lnTo>
                  <a:lnTo>
                    <a:pt x="375" y="1105"/>
                  </a:lnTo>
                  <a:lnTo>
                    <a:pt x="369" y="1094"/>
                  </a:lnTo>
                  <a:lnTo>
                    <a:pt x="362" y="1084"/>
                  </a:lnTo>
                  <a:lnTo>
                    <a:pt x="354" y="1074"/>
                  </a:lnTo>
                  <a:lnTo>
                    <a:pt x="346" y="1067"/>
                  </a:lnTo>
                  <a:lnTo>
                    <a:pt x="339" y="1062"/>
                  </a:lnTo>
                  <a:lnTo>
                    <a:pt x="335" y="1062"/>
                  </a:lnTo>
                  <a:lnTo>
                    <a:pt x="333" y="1062"/>
                  </a:lnTo>
                  <a:lnTo>
                    <a:pt x="330" y="1065"/>
                  </a:lnTo>
                  <a:lnTo>
                    <a:pt x="329" y="1068"/>
                  </a:lnTo>
                  <a:lnTo>
                    <a:pt x="327" y="1081"/>
                  </a:lnTo>
                  <a:lnTo>
                    <a:pt x="322" y="1098"/>
                  </a:lnTo>
                  <a:lnTo>
                    <a:pt x="316" y="1116"/>
                  </a:lnTo>
                  <a:lnTo>
                    <a:pt x="311" y="1129"/>
                  </a:lnTo>
                  <a:lnTo>
                    <a:pt x="308" y="1132"/>
                  </a:lnTo>
                  <a:lnTo>
                    <a:pt x="304" y="1137"/>
                  </a:lnTo>
                  <a:lnTo>
                    <a:pt x="300" y="1140"/>
                  </a:lnTo>
                  <a:lnTo>
                    <a:pt x="297" y="1142"/>
                  </a:lnTo>
                  <a:lnTo>
                    <a:pt x="293" y="1144"/>
                  </a:lnTo>
                  <a:lnTo>
                    <a:pt x="289" y="1144"/>
                  </a:lnTo>
                  <a:lnTo>
                    <a:pt x="285" y="1144"/>
                  </a:lnTo>
                  <a:lnTo>
                    <a:pt x="280" y="1142"/>
                  </a:lnTo>
                  <a:lnTo>
                    <a:pt x="273" y="1138"/>
                  </a:lnTo>
                  <a:lnTo>
                    <a:pt x="266" y="1137"/>
                  </a:lnTo>
                  <a:lnTo>
                    <a:pt x="258" y="1137"/>
                  </a:lnTo>
                  <a:lnTo>
                    <a:pt x="246" y="1136"/>
                  </a:lnTo>
                  <a:lnTo>
                    <a:pt x="236" y="1135"/>
                  </a:lnTo>
                  <a:lnTo>
                    <a:pt x="226" y="1131"/>
                  </a:lnTo>
                  <a:lnTo>
                    <a:pt x="215" y="1128"/>
                  </a:lnTo>
                  <a:lnTo>
                    <a:pt x="202" y="1122"/>
                  </a:lnTo>
                  <a:lnTo>
                    <a:pt x="196" y="1118"/>
                  </a:lnTo>
                  <a:lnTo>
                    <a:pt x="191" y="1117"/>
                  </a:lnTo>
                  <a:lnTo>
                    <a:pt x="186" y="1118"/>
                  </a:lnTo>
                  <a:lnTo>
                    <a:pt x="180" y="1122"/>
                  </a:lnTo>
                  <a:lnTo>
                    <a:pt x="174" y="1125"/>
                  </a:lnTo>
                  <a:lnTo>
                    <a:pt x="167" y="1129"/>
                  </a:lnTo>
                  <a:lnTo>
                    <a:pt x="160" y="1132"/>
                  </a:lnTo>
                  <a:lnTo>
                    <a:pt x="153" y="1134"/>
                  </a:lnTo>
                  <a:lnTo>
                    <a:pt x="142" y="1135"/>
                  </a:lnTo>
                  <a:lnTo>
                    <a:pt x="135" y="1136"/>
                  </a:lnTo>
                  <a:lnTo>
                    <a:pt x="133" y="1136"/>
                  </a:lnTo>
                  <a:lnTo>
                    <a:pt x="130" y="1137"/>
                  </a:lnTo>
                  <a:lnTo>
                    <a:pt x="129" y="1140"/>
                  </a:lnTo>
                  <a:lnTo>
                    <a:pt x="127" y="1142"/>
                  </a:lnTo>
                  <a:lnTo>
                    <a:pt x="125" y="1146"/>
                  </a:lnTo>
                  <a:lnTo>
                    <a:pt x="121" y="1148"/>
                  </a:lnTo>
                  <a:lnTo>
                    <a:pt x="116" y="1150"/>
                  </a:lnTo>
                  <a:lnTo>
                    <a:pt x="110" y="1151"/>
                  </a:lnTo>
                  <a:lnTo>
                    <a:pt x="107" y="1151"/>
                  </a:lnTo>
                  <a:lnTo>
                    <a:pt x="104" y="1153"/>
                  </a:lnTo>
                  <a:lnTo>
                    <a:pt x="103" y="1155"/>
                  </a:lnTo>
                  <a:lnTo>
                    <a:pt x="102" y="1157"/>
                  </a:lnTo>
                  <a:lnTo>
                    <a:pt x="101" y="1163"/>
                  </a:lnTo>
                  <a:lnTo>
                    <a:pt x="101" y="1169"/>
                  </a:lnTo>
                  <a:lnTo>
                    <a:pt x="102" y="1176"/>
                  </a:lnTo>
                  <a:lnTo>
                    <a:pt x="103" y="1182"/>
                  </a:lnTo>
                  <a:lnTo>
                    <a:pt x="108" y="1190"/>
                  </a:lnTo>
                  <a:lnTo>
                    <a:pt x="114" y="1197"/>
                  </a:lnTo>
                  <a:lnTo>
                    <a:pt x="122" y="1205"/>
                  </a:lnTo>
                  <a:lnTo>
                    <a:pt x="129" y="1213"/>
                  </a:lnTo>
                  <a:lnTo>
                    <a:pt x="136" y="1220"/>
                  </a:lnTo>
                  <a:lnTo>
                    <a:pt x="144" y="1225"/>
                  </a:lnTo>
                  <a:lnTo>
                    <a:pt x="151" y="1229"/>
                  </a:lnTo>
                  <a:lnTo>
                    <a:pt x="160" y="1230"/>
                  </a:lnTo>
                  <a:lnTo>
                    <a:pt x="172" y="1231"/>
                  </a:lnTo>
                  <a:lnTo>
                    <a:pt x="186" y="1231"/>
                  </a:lnTo>
                  <a:lnTo>
                    <a:pt x="193" y="1232"/>
                  </a:lnTo>
                  <a:lnTo>
                    <a:pt x="198" y="1234"/>
                  </a:lnTo>
                  <a:lnTo>
                    <a:pt x="203" y="1235"/>
                  </a:lnTo>
                  <a:lnTo>
                    <a:pt x="207" y="1237"/>
                  </a:lnTo>
                  <a:lnTo>
                    <a:pt x="209" y="1239"/>
                  </a:lnTo>
                  <a:lnTo>
                    <a:pt x="210" y="1243"/>
                  </a:lnTo>
                  <a:lnTo>
                    <a:pt x="211" y="1247"/>
                  </a:lnTo>
                  <a:lnTo>
                    <a:pt x="211" y="1250"/>
                  </a:lnTo>
                  <a:lnTo>
                    <a:pt x="210" y="1254"/>
                  </a:lnTo>
                  <a:lnTo>
                    <a:pt x="209" y="1258"/>
                  </a:lnTo>
                  <a:lnTo>
                    <a:pt x="207" y="1263"/>
                  </a:lnTo>
                  <a:lnTo>
                    <a:pt x="204" y="1268"/>
                  </a:lnTo>
                  <a:lnTo>
                    <a:pt x="197" y="1277"/>
                  </a:lnTo>
                  <a:lnTo>
                    <a:pt x="189" y="1286"/>
                  </a:lnTo>
                  <a:lnTo>
                    <a:pt x="185" y="1292"/>
                  </a:lnTo>
                  <a:lnTo>
                    <a:pt x="182" y="1297"/>
                  </a:lnTo>
                  <a:lnTo>
                    <a:pt x="179" y="1304"/>
                  </a:lnTo>
                  <a:lnTo>
                    <a:pt x="177" y="1310"/>
                  </a:lnTo>
                  <a:lnTo>
                    <a:pt x="176" y="1316"/>
                  </a:lnTo>
                  <a:lnTo>
                    <a:pt x="176" y="1321"/>
                  </a:lnTo>
                  <a:lnTo>
                    <a:pt x="176" y="1327"/>
                  </a:lnTo>
                  <a:lnTo>
                    <a:pt x="177" y="1332"/>
                  </a:lnTo>
                  <a:lnTo>
                    <a:pt x="180" y="1339"/>
                  </a:lnTo>
                  <a:lnTo>
                    <a:pt x="183" y="1346"/>
                  </a:lnTo>
                  <a:lnTo>
                    <a:pt x="183" y="1349"/>
                  </a:lnTo>
                  <a:lnTo>
                    <a:pt x="183" y="1351"/>
                  </a:lnTo>
                  <a:lnTo>
                    <a:pt x="180" y="1352"/>
                  </a:lnTo>
                  <a:lnTo>
                    <a:pt x="178" y="1355"/>
                  </a:lnTo>
                  <a:lnTo>
                    <a:pt x="173" y="1357"/>
                  </a:lnTo>
                  <a:lnTo>
                    <a:pt x="170" y="1359"/>
                  </a:lnTo>
                  <a:lnTo>
                    <a:pt x="167" y="1362"/>
                  </a:lnTo>
                  <a:lnTo>
                    <a:pt x="165" y="1364"/>
                  </a:lnTo>
                  <a:lnTo>
                    <a:pt x="164" y="1368"/>
                  </a:lnTo>
                  <a:lnTo>
                    <a:pt x="163" y="1371"/>
                  </a:lnTo>
                  <a:lnTo>
                    <a:pt x="164" y="1375"/>
                  </a:lnTo>
                  <a:lnTo>
                    <a:pt x="165" y="1377"/>
                  </a:lnTo>
                  <a:lnTo>
                    <a:pt x="166" y="1382"/>
                  </a:lnTo>
                  <a:lnTo>
                    <a:pt x="167" y="1388"/>
                  </a:lnTo>
                  <a:lnTo>
                    <a:pt x="166" y="1392"/>
                  </a:lnTo>
                  <a:lnTo>
                    <a:pt x="165" y="1395"/>
                  </a:lnTo>
                  <a:lnTo>
                    <a:pt x="163" y="1399"/>
                  </a:lnTo>
                  <a:lnTo>
                    <a:pt x="160" y="1402"/>
                  </a:lnTo>
                  <a:lnTo>
                    <a:pt x="153" y="1407"/>
                  </a:lnTo>
                  <a:lnTo>
                    <a:pt x="146" y="1411"/>
                  </a:lnTo>
                  <a:lnTo>
                    <a:pt x="136" y="1413"/>
                  </a:lnTo>
                  <a:lnTo>
                    <a:pt x="123" y="1415"/>
                  </a:lnTo>
                  <a:lnTo>
                    <a:pt x="108" y="1417"/>
                  </a:lnTo>
                  <a:lnTo>
                    <a:pt x="94" y="1419"/>
                  </a:lnTo>
                  <a:lnTo>
                    <a:pt x="87" y="1421"/>
                  </a:lnTo>
                  <a:lnTo>
                    <a:pt x="82" y="1425"/>
                  </a:lnTo>
                  <a:lnTo>
                    <a:pt x="77" y="1428"/>
                  </a:lnTo>
                  <a:lnTo>
                    <a:pt x="75" y="1434"/>
                  </a:lnTo>
                  <a:lnTo>
                    <a:pt x="72" y="1445"/>
                  </a:lnTo>
                  <a:lnTo>
                    <a:pt x="72" y="1453"/>
                  </a:lnTo>
                  <a:lnTo>
                    <a:pt x="71" y="1457"/>
                  </a:lnTo>
                  <a:lnTo>
                    <a:pt x="71" y="1459"/>
                  </a:lnTo>
                  <a:lnTo>
                    <a:pt x="70" y="1462"/>
                  </a:lnTo>
                  <a:lnTo>
                    <a:pt x="67" y="1463"/>
                  </a:lnTo>
                  <a:lnTo>
                    <a:pt x="62" y="1466"/>
                  </a:lnTo>
                  <a:lnTo>
                    <a:pt x="54" y="1470"/>
                  </a:lnTo>
                  <a:lnTo>
                    <a:pt x="52" y="1471"/>
                  </a:lnTo>
                  <a:lnTo>
                    <a:pt x="48" y="1475"/>
                  </a:lnTo>
                  <a:lnTo>
                    <a:pt x="46" y="1477"/>
                  </a:lnTo>
                  <a:lnTo>
                    <a:pt x="45" y="1481"/>
                  </a:lnTo>
                  <a:lnTo>
                    <a:pt x="44" y="1489"/>
                  </a:lnTo>
                  <a:lnTo>
                    <a:pt x="46" y="1499"/>
                  </a:lnTo>
                  <a:lnTo>
                    <a:pt x="47" y="1503"/>
                  </a:lnTo>
                  <a:lnTo>
                    <a:pt x="50" y="1509"/>
                  </a:lnTo>
                  <a:lnTo>
                    <a:pt x="52" y="1513"/>
                  </a:lnTo>
                  <a:lnTo>
                    <a:pt x="54" y="1518"/>
                  </a:lnTo>
                  <a:lnTo>
                    <a:pt x="62" y="1525"/>
                  </a:lnTo>
                  <a:lnTo>
                    <a:pt x="69" y="1532"/>
                  </a:lnTo>
                  <a:lnTo>
                    <a:pt x="72" y="1535"/>
                  </a:lnTo>
                  <a:lnTo>
                    <a:pt x="75" y="1539"/>
                  </a:lnTo>
                  <a:lnTo>
                    <a:pt x="77" y="1544"/>
                  </a:lnTo>
                  <a:lnTo>
                    <a:pt x="79" y="1547"/>
                  </a:lnTo>
                  <a:lnTo>
                    <a:pt x="79" y="1552"/>
                  </a:lnTo>
                  <a:lnTo>
                    <a:pt x="79" y="1556"/>
                  </a:lnTo>
                  <a:lnTo>
                    <a:pt x="77" y="1560"/>
                  </a:lnTo>
                  <a:lnTo>
                    <a:pt x="76" y="1564"/>
                  </a:lnTo>
                  <a:lnTo>
                    <a:pt x="70" y="1572"/>
                  </a:lnTo>
                  <a:lnTo>
                    <a:pt x="64" y="1581"/>
                  </a:lnTo>
                  <a:lnTo>
                    <a:pt x="59" y="1590"/>
                  </a:lnTo>
                  <a:lnTo>
                    <a:pt x="53" y="1600"/>
                  </a:lnTo>
                  <a:lnTo>
                    <a:pt x="50" y="1609"/>
                  </a:lnTo>
                  <a:lnTo>
                    <a:pt x="48" y="1617"/>
                  </a:lnTo>
                  <a:lnTo>
                    <a:pt x="48" y="1621"/>
                  </a:lnTo>
                  <a:lnTo>
                    <a:pt x="50" y="1625"/>
                  </a:lnTo>
                  <a:lnTo>
                    <a:pt x="51" y="1628"/>
                  </a:lnTo>
                  <a:lnTo>
                    <a:pt x="53" y="1632"/>
                  </a:lnTo>
                  <a:lnTo>
                    <a:pt x="58" y="1638"/>
                  </a:lnTo>
                  <a:lnTo>
                    <a:pt x="65" y="1641"/>
                  </a:lnTo>
                  <a:lnTo>
                    <a:pt x="73" y="1642"/>
                  </a:lnTo>
                  <a:lnTo>
                    <a:pt x="83" y="1642"/>
                  </a:lnTo>
                  <a:lnTo>
                    <a:pt x="92" y="1640"/>
                  </a:lnTo>
                  <a:lnTo>
                    <a:pt x="101" y="1638"/>
                  </a:lnTo>
                  <a:lnTo>
                    <a:pt x="106" y="1636"/>
                  </a:lnTo>
                  <a:lnTo>
                    <a:pt x="110" y="1636"/>
                  </a:lnTo>
                  <a:lnTo>
                    <a:pt x="116" y="1638"/>
                  </a:lnTo>
                  <a:lnTo>
                    <a:pt x="121" y="1640"/>
                  </a:lnTo>
                  <a:lnTo>
                    <a:pt x="127" y="1642"/>
                  </a:lnTo>
                  <a:lnTo>
                    <a:pt x="132" y="1645"/>
                  </a:lnTo>
                  <a:lnTo>
                    <a:pt x="136" y="1648"/>
                  </a:lnTo>
                  <a:lnTo>
                    <a:pt x="139" y="1652"/>
                  </a:lnTo>
                  <a:lnTo>
                    <a:pt x="142" y="1661"/>
                  </a:lnTo>
                  <a:lnTo>
                    <a:pt x="144" y="1672"/>
                  </a:lnTo>
                  <a:lnTo>
                    <a:pt x="144" y="1683"/>
                  </a:lnTo>
                  <a:lnTo>
                    <a:pt x="142" y="1691"/>
                  </a:lnTo>
                  <a:lnTo>
                    <a:pt x="140" y="1695"/>
                  </a:lnTo>
                  <a:lnTo>
                    <a:pt x="138" y="1698"/>
                  </a:lnTo>
                  <a:lnTo>
                    <a:pt x="133" y="1702"/>
                  </a:lnTo>
                  <a:lnTo>
                    <a:pt x="128" y="1704"/>
                  </a:lnTo>
                  <a:lnTo>
                    <a:pt x="119" y="1708"/>
                  </a:lnTo>
                  <a:lnTo>
                    <a:pt x="110" y="1710"/>
                  </a:lnTo>
                  <a:lnTo>
                    <a:pt x="102" y="1714"/>
                  </a:lnTo>
                  <a:lnTo>
                    <a:pt x="94" y="1717"/>
                  </a:lnTo>
                  <a:lnTo>
                    <a:pt x="90" y="1720"/>
                  </a:lnTo>
                  <a:lnTo>
                    <a:pt x="87" y="1722"/>
                  </a:lnTo>
                  <a:lnTo>
                    <a:pt x="84" y="1724"/>
                  </a:lnTo>
                  <a:lnTo>
                    <a:pt x="83" y="1728"/>
                  </a:lnTo>
                  <a:lnTo>
                    <a:pt x="83" y="1735"/>
                  </a:lnTo>
                  <a:lnTo>
                    <a:pt x="85" y="1741"/>
                  </a:lnTo>
                  <a:lnTo>
                    <a:pt x="89" y="1746"/>
                  </a:lnTo>
                  <a:lnTo>
                    <a:pt x="94" y="1751"/>
                  </a:lnTo>
                  <a:lnTo>
                    <a:pt x="100" y="1754"/>
                  </a:lnTo>
                  <a:lnTo>
                    <a:pt x="103" y="1760"/>
                  </a:lnTo>
                  <a:lnTo>
                    <a:pt x="104" y="1762"/>
                  </a:lnTo>
                  <a:lnTo>
                    <a:pt x="106" y="1766"/>
                  </a:lnTo>
                  <a:lnTo>
                    <a:pt x="106" y="1770"/>
                  </a:lnTo>
                  <a:lnTo>
                    <a:pt x="104" y="1773"/>
                  </a:lnTo>
                  <a:lnTo>
                    <a:pt x="103" y="1778"/>
                  </a:lnTo>
                  <a:lnTo>
                    <a:pt x="102" y="1783"/>
                  </a:lnTo>
                  <a:lnTo>
                    <a:pt x="102" y="1786"/>
                  </a:lnTo>
                  <a:lnTo>
                    <a:pt x="103" y="1792"/>
                  </a:lnTo>
                  <a:lnTo>
                    <a:pt x="104" y="1803"/>
                  </a:lnTo>
                  <a:lnTo>
                    <a:pt x="104" y="1816"/>
                  </a:lnTo>
                  <a:lnTo>
                    <a:pt x="102" y="1830"/>
                  </a:lnTo>
                  <a:lnTo>
                    <a:pt x="100" y="1843"/>
                  </a:lnTo>
                  <a:lnTo>
                    <a:pt x="97" y="1854"/>
                  </a:lnTo>
                  <a:lnTo>
                    <a:pt x="95" y="1861"/>
                  </a:lnTo>
                  <a:lnTo>
                    <a:pt x="95" y="1865"/>
                  </a:lnTo>
                  <a:lnTo>
                    <a:pt x="96" y="1868"/>
                  </a:lnTo>
                  <a:lnTo>
                    <a:pt x="96" y="1872"/>
                  </a:lnTo>
                  <a:lnTo>
                    <a:pt x="98" y="1877"/>
                  </a:lnTo>
                  <a:lnTo>
                    <a:pt x="102" y="1884"/>
                  </a:lnTo>
                  <a:lnTo>
                    <a:pt x="107" y="1888"/>
                  </a:lnTo>
                  <a:lnTo>
                    <a:pt x="108" y="1890"/>
                  </a:lnTo>
                  <a:lnTo>
                    <a:pt x="108" y="1892"/>
                  </a:lnTo>
                  <a:lnTo>
                    <a:pt x="108" y="1894"/>
                  </a:lnTo>
                  <a:lnTo>
                    <a:pt x="107" y="1898"/>
                  </a:lnTo>
                  <a:lnTo>
                    <a:pt x="95" y="1912"/>
                  </a:lnTo>
                  <a:lnTo>
                    <a:pt x="83" y="1926"/>
                  </a:lnTo>
                  <a:lnTo>
                    <a:pt x="79" y="1935"/>
                  </a:lnTo>
                  <a:lnTo>
                    <a:pt x="77" y="1941"/>
                  </a:lnTo>
                  <a:lnTo>
                    <a:pt x="76" y="1948"/>
                  </a:lnTo>
                  <a:lnTo>
                    <a:pt x="75" y="1955"/>
                  </a:lnTo>
                  <a:lnTo>
                    <a:pt x="72" y="1962"/>
                  </a:lnTo>
                  <a:lnTo>
                    <a:pt x="69" y="1967"/>
                  </a:lnTo>
                  <a:lnTo>
                    <a:pt x="66" y="1969"/>
                  </a:lnTo>
                  <a:lnTo>
                    <a:pt x="64" y="1970"/>
                  </a:lnTo>
                  <a:lnTo>
                    <a:pt x="59" y="1972"/>
                  </a:lnTo>
                  <a:lnTo>
                    <a:pt x="56" y="1973"/>
                  </a:lnTo>
                  <a:lnTo>
                    <a:pt x="44" y="1973"/>
                  </a:lnTo>
                  <a:lnTo>
                    <a:pt x="33" y="1974"/>
                  </a:lnTo>
                  <a:lnTo>
                    <a:pt x="22" y="1975"/>
                  </a:lnTo>
                  <a:lnTo>
                    <a:pt x="15" y="1979"/>
                  </a:lnTo>
                  <a:lnTo>
                    <a:pt x="9" y="1985"/>
                  </a:lnTo>
                  <a:lnTo>
                    <a:pt x="3" y="1993"/>
                  </a:lnTo>
                  <a:lnTo>
                    <a:pt x="2" y="1998"/>
                  </a:lnTo>
                  <a:lnTo>
                    <a:pt x="1" y="2003"/>
                  </a:lnTo>
                  <a:lnTo>
                    <a:pt x="0" y="2007"/>
                  </a:lnTo>
                  <a:lnTo>
                    <a:pt x="1" y="2012"/>
                  </a:lnTo>
                  <a:lnTo>
                    <a:pt x="4" y="2022"/>
                  </a:lnTo>
                  <a:lnTo>
                    <a:pt x="9" y="2032"/>
                  </a:lnTo>
                  <a:lnTo>
                    <a:pt x="15" y="2043"/>
                  </a:lnTo>
                  <a:lnTo>
                    <a:pt x="20" y="2051"/>
                  </a:lnTo>
                  <a:lnTo>
                    <a:pt x="25" y="2058"/>
                  </a:lnTo>
                  <a:lnTo>
                    <a:pt x="28" y="2064"/>
                  </a:lnTo>
                  <a:lnTo>
                    <a:pt x="31" y="2071"/>
                  </a:lnTo>
                  <a:lnTo>
                    <a:pt x="33" y="2079"/>
                  </a:lnTo>
                  <a:lnTo>
                    <a:pt x="35" y="2085"/>
                  </a:lnTo>
                  <a:lnTo>
                    <a:pt x="40" y="2088"/>
                  </a:lnTo>
                  <a:lnTo>
                    <a:pt x="44" y="2090"/>
                  </a:lnTo>
                  <a:lnTo>
                    <a:pt x="48" y="2090"/>
                  </a:lnTo>
                  <a:lnTo>
                    <a:pt x="53" y="2092"/>
                  </a:lnTo>
                  <a:lnTo>
                    <a:pt x="58" y="2093"/>
                  </a:lnTo>
                  <a:lnTo>
                    <a:pt x="63" y="2096"/>
                  </a:lnTo>
                  <a:lnTo>
                    <a:pt x="69" y="2102"/>
                  </a:lnTo>
                  <a:lnTo>
                    <a:pt x="72" y="2109"/>
                  </a:lnTo>
                  <a:lnTo>
                    <a:pt x="76" y="2118"/>
                  </a:lnTo>
                  <a:lnTo>
                    <a:pt x="77" y="2121"/>
                  </a:lnTo>
                  <a:lnTo>
                    <a:pt x="78" y="2125"/>
                  </a:lnTo>
                  <a:lnTo>
                    <a:pt x="78" y="2129"/>
                  </a:lnTo>
                  <a:lnTo>
                    <a:pt x="77" y="2131"/>
                  </a:lnTo>
                  <a:lnTo>
                    <a:pt x="73" y="2136"/>
                  </a:lnTo>
                  <a:lnTo>
                    <a:pt x="70" y="2140"/>
                  </a:lnTo>
                  <a:lnTo>
                    <a:pt x="69" y="2142"/>
                  </a:lnTo>
                  <a:lnTo>
                    <a:pt x="69" y="2145"/>
                  </a:lnTo>
                  <a:lnTo>
                    <a:pt x="69" y="2149"/>
                  </a:lnTo>
                  <a:lnTo>
                    <a:pt x="71" y="2153"/>
                  </a:lnTo>
                  <a:lnTo>
                    <a:pt x="78" y="2163"/>
                  </a:lnTo>
                  <a:lnTo>
                    <a:pt x="83" y="2172"/>
                  </a:lnTo>
                  <a:lnTo>
                    <a:pt x="85" y="2177"/>
                  </a:lnTo>
                  <a:lnTo>
                    <a:pt x="87" y="2181"/>
                  </a:lnTo>
                  <a:lnTo>
                    <a:pt x="88" y="2186"/>
                  </a:lnTo>
                  <a:lnTo>
                    <a:pt x="88" y="2192"/>
                  </a:lnTo>
                  <a:lnTo>
                    <a:pt x="87" y="2202"/>
                  </a:lnTo>
                  <a:lnTo>
                    <a:pt x="84" y="2212"/>
                  </a:lnTo>
                  <a:lnTo>
                    <a:pt x="84" y="2215"/>
                  </a:lnTo>
                  <a:lnTo>
                    <a:pt x="85" y="2219"/>
                  </a:lnTo>
                  <a:lnTo>
                    <a:pt x="88" y="2222"/>
                  </a:lnTo>
                  <a:lnTo>
                    <a:pt x="91" y="2226"/>
                  </a:lnTo>
                  <a:lnTo>
                    <a:pt x="104" y="2233"/>
                  </a:lnTo>
                  <a:lnTo>
                    <a:pt x="122" y="2240"/>
                  </a:lnTo>
                  <a:lnTo>
                    <a:pt x="130" y="2245"/>
                  </a:lnTo>
                  <a:lnTo>
                    <a:pt x="139" y="2250"/>
                  </a:lnTo>
                  <a:lnTo>
                    <a:pt x="145" y="2256"/>
                  </a:lnTo>
                  <a:lnTo>
                    <a:pt x="148" y="2262"/>
                  </a:lnTo>
                  <a:lnTo>
                    <a:pt x="151" y="2268"/>
                  </a:lnTo>
                  <a:lnTo>
                    <a:pt x="153" y="2274"/>
                  </a:lnTo>
                  <a:lnTo>
                    <a:pt x="153" y="2278"/>
                  </a:lnTo>
                  <a:lnTo>
                    <a:pt x="154" y="2283"/>
                  </a:lnTo>
                  <a:lnTo>
                    <a:pt x="153" y="2291"/>
                  </a:lnTo>
                  <a:lnTo>
                    <a:pt x="153" y="2302"/>
                  </a:lnTo>
                  <a:lnTo>
                    <a:pt x="153" y="2314"/>
                  </a:lnTo>
                  <a:lnTo>
                    <a:pt x="157" y="2329"/>
                  </a:lnTo>
                  <a:lnTo>
                    <a:pt x="159" y="2337"/>
                  </a:lnTo>
                  <a:lnTo>
                    <a:pt x="161" y="2344"/>
                  </a:lnTo>
                  <a:lnTo>
                    <a:pt x="165" y="2350"/>
                  </a:lnTo>
                  <a:lnTo>
                    <a:pt x="169" y="2354"/>
                  </a:lnTo>
                  <a:lnTo>
                    <a:pt x="176" y="2365"/>
                  </a:lnTo>
                  <a:lnTo>
                    <a:pt x="183" y="2379"/>
                  </a:lnTo>
                  <a:lnTo>
                    <a:pt x="188" y="2385"/>
                  </a:lnTo>
                  <a:lnTo>
                    <a:pt x="191" y="2391"/>
                  </a:lnTo>
                  <a:lnTo>
                    <a:pt x="196" y="2396"/>
                  </a:lnTo>
                  <a:lnTo>
                    <a:pt x="199" y="2400"/>
                  </a:lnTo>
                  <a:lnTo>
                    <a:pt x="204" y="2402"/>
                  </a:lnTo>
                  <a:lnTo>
                    <a:pt x="209" y="2403"/>
                  </a:lnTo>
                  <a:lnTo>
                    <a:pt x="215" y="2404"/>
                  </a:lnTo>
                  <a:lnTo>
                    <a:pt x="221" y="2404"/>
                  </a:lnTo>
                  <a:lnTo>
                    <a:pt x="227" y="2404"/>
                  </a:lnTo>
                  <a:lnTo>
                    <a:pt x="233" y="2405"/>
                  </a:lnTo>
                  <a:lnTo>
                    <a:pt x="237" y="2408"/>
                  </a:lnTo>
                  <a:lnTo>
                    <a:pt x="241" y="2410"/>
                  </a:lnTo>
                  <a:lnTo>
                    <a:pt x="248" y="2416"/>
                  </a:lnTo>
                  <a:lnTo>
                    <a:pt x="255" y="2421"/>
                  </a:lnTo>
                  <a:lnTo>
                    <a:pt x="265" y="2423"/>
                  </a:lnTo>
                  <a:lnTo>
                    <a:pt x="274" y="2424"/>
                  </a:lnTo>
                  <a:lnTo>
                    <a:pt x="279" y="2424"/>
                  </a:lnTo>
                  <a:lnTo>
                    <a:pt x="281" y="2426"/>
                  </a:lnTo>
                  <a:lnTo>
                    <a:pt x="284" y="2427"/>
                  </a:lnTo>
                  <a:lnTo>
                    <a:pt x="284" y="2429"/>
                  </a:lnTo>
                  <a:lnTo>
                    <a:pt x="283" y="2435"/>
                  </a:lnTo>
                  <a:lnTo>
                    <a:pt x="279" y="2441"/>
                  </a:lnTo>
                  <a:lnTo>
                    <a:pt x="278" y="2443"/>
                  </a:lnTo>
                  <a:lnTo>
                    <a:pt x="278" y="2446"/>
                  </a:lnTo>
                  <a:lnTo>
                    <a:pt x="278" y="2448"/>
                  </a:lnTo>
                  <a:lnTo>
                    <a:pt x="280" y="2451"/>
                  </a:lnTo>
                  <a:lnTo>
                    <a:pt x="285" y="2457"/>
                  </a:lnTo>
                  <a:lnTo>
                    <a:pt x="291" y="2463"/>
                  </a:lnTo>
                  <a:lnTo>
                    <a:pt x="300" y="2470"/>
                  </a:lnTo>
                  <a:lnTo>
                    <a:pt x="314" y="2477"/>
                  </a:lnTo>
                  <a:lnTo>
                    <a:pt x="322" y="2479"/>
                  </a:lnTo>
                  <a:lnTo>
                    <a:pt x="329" y="2482"/>
                  </a:lnTo>
                  <a:lnTo>
                    <a:pt x="336" y="2483"/>
                  </a:lnTo>
                  <a:lnTo>
                    <a:pt x="343" y="2483"/>
                  </a:lnTo>
                  <a:lnTo>
                    <a:pt x="349" y="2480"/>
                  </a:lnTo>
                  <a:lnTo>
                    <a:pt x="355" y="2478"/>
                  </a:lnTo>
                  <a:lnTo>
                    <a:pt x="360" y="2476"/>
                  </a:lnTo>
                  <a:lnTo>
                    <a:pt x="363" y="2472"/>
                  </a:lnTo>
                  <a:lnTo>
                    <a:pt x="372" y="2463"/>
                  </a:lnTo>
                  <a:lnTo>
                    <a:pt x="379" y="2454"/>
                  </a:lnTo>
                  <a:lnTo>
                    <a:pt x="383" y="2451"/>
                  </a:lnTo>
                  <a:lnTo>
                    <a:pt x="387" y="2447"/>
                  </a:lnTo>
                  <a:lnTo>
                    <a:pt x="391" y="2445"/>
                  </a:lnTo>
                  <a:lnTo>
                    <a:pt x="396" y="2442"/>
                  </a:lnTo>
                  <a:lnTo>
                    <a:pt x="399" y="2442"/>
                  </a:lnTo>
                  <a:lnTo>
                    <a:pt x="403" y="2442"/>
                  </a:lnTo>
                  <a:lnTo>
                    <a:pt x="406" y="2443"/>
                  </a:lnTo>
                  <a:lnTo>
                    <a:pt x="410" y="2447"/>
                  </a:lnTo>
                  <a:lnTo>
                    <a:pt x="412" y="2451"/>
                  </a:lnTo>
                  <a:lnTo>
                    <a:pt x="416" y="2453"/>
                  </a:lnTo>
                  <a:lnTo>
                    <a:pt x="418" y="2455"/>
                  </a:lnTo>
                  <a:lnTo>
                    <a:pt x="423" y="2458"/>
                  </a:lnTo>
                  <a:lnTo>
                    <a:pt x="432" y="2459"/>
                  </a:lnTo>
                  <a:lnTo>
                    <a:pt x="443" y="2459"/>
                  </a:lnTo>
                  <a:lnTo>
                    <a:pt x="455" y="2459"/>
                  </a:lnTo>
                  <a:lnTo>
                    <a:pt x="465" y="2455"/>
                  </a:lnTo>
                  <a:lnTo>
                    <a:pt x="468" y="2454"/>
                  </a:lnTo>
                  <a:lnTo>
                    <a:pt x="470" y="2451"/>
                  </a:lnTo>
                  <a:lnTo>
                    <a:pt x="473" y="2447"/>
                  </a:lnTo>
                  <a:lnTo>
                    <a:pt x="475" y="2443"/>
                  </a:lnTo>
                  <a:lnTo>
                    <a:pt x="479" y="2436"/>
                  </a:lnTo>
                  <a:lnTo>
                    <a:pt x="484" y="2432"/>
                  </a:lnTo>
                  <a:lnTo>
                    <a:pt x="487" y="2429"/>
                  </a:lnTo>
                  <a:lnTo>
                    <a:pt x="491" y="2429"/>
                  </a:lnTo>
                  <a:lnTo>
                    <a:pt x="494" y="2428"/>
                  </a:lnTo>
                  <a:lnTo>
                    <a:pt x="500" y="2429"/>
                  </a:lnTo>
                  <a:lnTo>
                    <a:pt x="511" y="2430"/>
                  </a:lnTo>
                  <a:lnTo>
                    <a:pt x="522" y="2432"/>
                  </a:lnTo>
                  <a:lnTo>
                    <a:pt x="530" y="2433"/>
                  </a:lnTo>
                  <a:lnTo>
                    <a:pt x="539" y="2434"/>
                  </a:lnTo>
                  <a:lnTo>
                    <a:pt x="543" y="2435"/>
                  </a:lnTo>
                  <a:lnTo>
                    <a:pt x="545" y="2436"/>
                  </a:lnTo>
                  <a:lnTo>
                    <a:pt x="548" y="2438"/>
                  </a:lnTo>
                  <a:lnTo>
                    <a:pt x="549" y="2439"/>
                  </a:lnTo>
                  <a:lnTo>
                    <a:pt x="549" y="2441"/>
                  </a:lnTo>
                  <a:lnTo>
                    <a:pt x="549" y="2442"/>
                  </a:lnTo>
                  <a:lnTo>
                    <a:pt x="547" y="2445"/>
                  </a:lnTo>
                  <a:lnTo>
                    <a:pt x="544" y="2446"/>
                  </a:lnTo>
                  <a:lnTo>
                    <a:pt x="538" y="2451"/>
                  </a:lnTo>
                  <a:lnTo>
                    <a:pt x="535" y="2458"/>
                  </a:lnTo>
                  <a:lnTo>
                    <a:pt x="533" y="2461"/>
                  </a:lnTo>
                  <a:lnTo>
                    <a:pt x="533" y="2466"/>
                  </a:lnTo>
                  <a:lnTo>
                    <a:pt x="535" y="2471"/>
                  </a:lnTo>
                  <a:lnTo>
                    <a:pt x="537" y="2477"/>
                  </a:lnTo>
                  <a:lnTo>
                    <a:pt x="544" y="2487"/>
                  </a:lnTo>
                  <a:lnTo>
                    <a:pt x="553" y="2499"/>
                  </a:lnTo>
                  <a:lnTo>
                    <a:pt x="561" y="2512"/>
                  </a:lnTo>
                  <a:lnTo>
                    <a:pt x="569" y="2528"/>
                  </a:lnTo>
                  <a:lnTo>
                    <a:pt x="575" y="2543"/>
                  </a:lnTo>
                  <a:lnTo>
                    <a:pt x="582" y="2558"/>
                  </a:lnTo>
                  <a:lnTo>
                    <a:pt x="586" y="2565"/>
                  </a:lnTo>
                  <a:lnTo>
                    <a:pt x="589" y="2573"/>
                  </a:lnTo>
                  <a:lnTo>
                    <a:pt x="595" y="2580"/>
                  </a:lnTo>
                  <a:lnTo>
                    <a:pt x="601" y="2587"/>
                  </a:lnTo>
                  <a:lnTo>
                    <a:pt x="608" y="2594"/>
                  </a:lnTo>
                  <a:lnTo>
                    <a:pt x="616" y="2602"/>
                  </a:lnTo>
                  <a:lnTo>
                    <a:pt x="623" y="2606"/>
                  </a:lnTo>
                  <a:lnTo>
                    <a:pt x="629" y="2611"/>
                  </a:lnTo>
                  <a:lnTo>
                    <a:pt x="642" y="2618"/>
                  </a:lnTo>
                  <a:lnTo>
                    <a:pt x="652" y="2622"/>
                  </a:lnTo>
                  <a:lnTo>
                    <a:pt x="663" y="2625"/>
                  </a:lnTo>
                  <a:lnTo>
                    <a:pt x="674" y="2630"/>
                  </a:lnTo>
                  <a:lnTo>
                    <a:pt x="679" y="2634"/>
                  </a:lnTo>
                  <a:lnTo>
                    <a:pt x="682" y="2637"/>
                  </a:lnTo>
                  <a:lnTo>
                    <a:pt x="687" y="2641"/>
                  </a:lnTo>
                  <a:lnTo>
                    <a:pt x="689" y="2646"/>
                  </a:lnTo>
                  <a:lnTo>
                    <a:pt x="696" y="2657"/>
                  </a:lnTo>
                  <a:lnTo>
                    <a:pt x="705" y="2672"/>
                  </a:lnTo>
                  <a:lnTo>
                    <a:pt x="713" y="2685"/>
                  </a:lnTo>
                  <a:lnTo>
                    <a:pt x="720" y="2693"/>
                  </a:lnTo>
                  <a:lnTo>
                    <a:pt x="724" y="2694"/>
                  </a:lnTo>
                  <a:lnTo>
                    <a:pt x="727" y="2694"/>
                  </a:lnTo>
                  <a:lnTo>
                    <a:pt x="732" y="2693"/>
                  </a:lnTo>
                  <a:lnTo>
                    <a:pt x="737" y="2692"/>
                  </a:lnTo>
                  <a:lnTo>
                    <a:pt x="745" y="2686"/>
                  </a:lnTo>
                  <a:lnTo>
                    <a:pt x="753" y="2680"/>
                  </a:lnTo>
                  <a:lnTo>
                    <a:pt x="757" y="2678"/>
                  </a:lnTo>
                  <a:lnTo>
                    <a:pt x="765" y="2678"/>
                  </a:lnTo>
                  <a:lnTo>
                    <a:pt x="774" y="2679"/>
                  </a:lnTo>
                  <a:lnTo>
                    <a:pt x="784" y="2681"/>
                  </a:lnTo>
                  <a:lnTo>
                    <a:pt x="793" y="2685"/>
                  </a:lnTo>
                  <a:lnTo>
                    <a:pt x="800" y="2688"/>
                  </a:lnTo>
                  <a:lnTo>
                    <a:pt x="802" y="2691"/>
                  </a:lnTo>
                  <a:lnTo>
                    <a:pt x="805" y="2693"/>
                  </a:lnTo>
                  <a:lnTo>
                    <a:pt x="805" y="2695"/>
                  </a:lnTo>
                  <a:lnTo>
                    <a:pt x="805" y="2699"/>
                  </a:lnTo>
                  <a:lnTo>
                    <a:pt x="800" y="2709"/>
                  </a:lnTo>
                  <a:lnTo>
                    <a:pt x="796" y="2717"/>
                  </a:lnTo>
                  <a:lnTo>
                    <a:pt x="795" y="2720"/>
                  </a:lnTo>
                  <a:lnTo>
                    <a:pt x="794" y="2725"/>
                  </a:lnTo>
                  <a:lnTo>
                    <a:pt x="794" y="2729"/>
                  </a:lnTo>
                  <a:lnTo>
                    <a:pt x="795" y="2735"/>
                  </a:lnTo>
                  <a:lnTo>
                    <a:pt x="797" y="2739"/>
                  </a:lnTo>
                  <a:lnTo>
                    <a:pt x="801" y="2742"/>
                  </a:lnTo>
                  <a:lnTo>
                    <a:pt x="805" y="2744"/>
                  </a:lnTo>
                  <a:lnTo>
                    <a:pt x="809" y="2745"/>
                  </a:lnTo>
                  <a:lnTo>
                    <a:pt x="818" y="2745"/>
                  </a:lnTo>
                  <a:lnTo>
                    <a:pt x="824" y="2743"/>
                  </a:lnTo>
                  <a:lnTo>
                    <a:pt x="827" y="2742"/>
                  </a:lnTo>
                  <a:lnTo>
                    <a:pt x="831" y="2742"/>
                  </a:lnTo>
                  <a:lnTo>
                    <a:pt x="835" y="2744"/>
                  </a:lnTo>
                  <a:lnTo>
                    <a:pt x="839" y="2748"/>
                  </a:lnTo>
                  <a:lnTo>
                    <a:pt x="850" y="2747"/>
                  </a:lnTo>
                  <a:lnTo>
                    <a:pt x="870" y="2748"/>
                  </a:lnTo>
                  <a:lnTo>
                    <a:pt x="889" y="2761"/>
                  </a:lnTo>
                  <a:lnTo>
                    <a:pt x="903" y="2772"/>
                  </a:lnTo>
                  <a:lnTo>
                    <a:pt x="915" y="2774"/>
                  </a:lnTo>
                  <a:lnTo>
                    <a:pt x="928" y="2775"/>
                  </a:lnTo>
                  <a:lnTo>
                    <a:pt x="942" y="2775"/>
                  </a:lnTo>
                  <a:lnTo>
                    <a:pt x="954" y="2774"/>
                  </a:lnTo>
                  <a:lnTo>
                    <a:pt x="961" y="2772"/>
                  </a:lnTo>
                  <a:lnTo>
                    <a:pt x="967" y="2770"/>
                  </a:lnTo>
                  <a:lnTo>
                    <a:pt x="970" y="2770"/>
                  </a:lnTo>
                  <a:lnTo>
                    <a:pt x="972" y="2772"/>
                  </a:lnTo>
                  <a:lnTo>
                    <a:pt x="976" y="2773"/>
                  </a:lnTo>
                  <a:lnTo>
                    <a:pt x="980" y="2776"/>
                  </a:lnTo>
                  <a:lnTo>
                    <a:pt x="990" y="2785"/>
                  </a:lnTo>
                  <a:lnTo>
                    <a:pt x="1001" y="2793"/>
                  </a:lnTo>
                  <a:lnTo>
                    <a:pt x="1010" y="2799"/>
                  </a:lnTo>
                  <a:lnTo>
                    <a:pt x="1017" y="2802"/>
                  </a:lnTo>
                  <a:lnTo>
                    <a:pt x="1024" y="2805"/>
                  </a:lnTo>
                  <a:lnTo>
                    <a:pt x="1032" y="2804"/>
                  </a:lnTo>
                  <a:lnTo>
                    <a:pt x="1039" y="2801"/>
                  </a:lnTo>
                  <a:lnTo>
                    <a:pt x="1045" y="2799"/>
                  </a:lnTo>
                  <a:lnTo>
                    <a:pt x="1047" y="2798"/>
                  </a:lnTo>
                  <a:lnTo>
                    <a:pt x="1052" y="2797"/>
                  </a:lnTo>
                  <a:lnTo>
                    <a:pt x="1055" y="2797"/>
                  </a:lnTo>
                  <a:lnTo>
                    <a:pt x="1060" y="2797"/>
                  </a:lnTo>
                  <a:lnTo>
                    <a:pt x="1065" y="2798"/>
                  </a:lnTo>
                  <a:lnTo>
                    <a:pt x="1068" y="2800"/>
                  </a:lnTo>
                  <a:lnTo>
                    <a:pt x="1072" y="2802"/>
                  </a:lnTo>
                  <a:lnTo>
                    <a:pt x="1074" y="2805"/>
                  </a:lnTo>
                  <a:lnTo>
                    <a:pt x="1078" y="2819"/>
                  </a:lnTo>
                  <a:lnTo>
                    <a:pt x="1081" y="2835"/>
                  </a:lnTo>
                  <a:lnTo>
                    <a:pt x="1083" y="2837"/>
                  </a:lnTo>
                  <a:lnTo>
                    <a:pt x="1085" y="2839"/>
                  </a:lnTo>
                  <a:lnTo>
                    <a:pt x="1087" y="2840"/>
                  </a:lnTo>
                  <a:lnTo>
                    <a:pt x="1091" y="2842"/>
                  </a:lnTo>
                  <a:lnTo>
                    <a:pt x="1098" y="2842"/>
                  </a:lnTo>
                  <a:lnTo>
                    <a:pt x="1108" y="2840"/>
                  </a:lnTo>
                  <a:lnTo>
                    <a:pt x="1118" y="2838"/>
                  </a:lnTo>
                  <a:lnTo>
                    <a:pt x="1130" y="2837"/>
                  </a:lnTo>
                  <a:lnTo>
                    <a:pt x="1136" y="2837"/>
                  </a:lnTo>
                  <a:lnTo>
                    <a:pt x="1142" y="2838"/>
                  </a:lnTo>
                  <a:lnTo>
                    <a:pt x="1147" y="2840"/>
                  </a:lnTo>
                  <a:lnTo>
                    <a:pt x="1150" y="2844"/>
                  </a:lnTo>
                  <a:lnTo>
                    <a:pt x="1155" y="2852"/>
                  </a:lnTo>
                  <a:lnTo>
                    <a:pt x="1160" y="2862"/>
                  </a:lnTo>
                  <a:lnTo>
                    <a:pt x="1166" y="2870"/>
                  </a:lnTo>
                  <a:lnTo>
                    <a:pt x="1173" y="2881"/>
                  </a:lnTo>
                  <a:lnTo>
                    <a:pt x="1181" y="2889"/>
                  </a:lnTo>
                  <a:lnTo>
                    <a:pt x="1187" y="2895"/>
                  </a:lnTo>
                  <a:lnTo>
                    <a:pt x="1191" y="2898"/>
                  </a:lnTo>
                  <a:lnTo>
                    <a:pt x="1194" y="2899"/>
                  </a:lnTo>
                  <a:lnTo>
                    <a:pt x="1198" y="2900"/>
                  </a:lnTo>
                  <a:lnTo>
                    <a:pt x="1203" y="2899"/>
                  </a:lnTo>
                  <a:lnTo>
                    <a:pt x="1210" y="2899"/>
                  </a:lnTo>
                  <a:lnTo>
                    <a:pt x="1216" y="2899"/>
                  </a:lnTo>
                  <a:lnTo>
                    <a:pt x="1218" y="2900"/>
                  </a:lnTo>
                  <a:lnTo>
                    <a:pt x="1221" y="2902"/>
                  </a:lnTo>
                  <a:lnTo>
                    <a:pt x="1222" y="2905"/>
                  </a:lnTo>
                  <a:lnTo>
                    <a:pt x="1223" y="2907"/>
                  </a:lnTo>
                  <a:lnTo>
                    <a:pt x="1225" y="2915"/>
                  </a:lnTo>
                  <a:lnTo>
                    <a:pt x="1229" y="2922"/>
                  </a:lnTo>
                  <a:lnTo>
                    <a:pt x="1231" y="2925"/>
                  </a:lnTo>
                  <a:lnTo>
                    <a:pt x="1235" y="2928"/>
                  </a:lnTo>
                  <a:lnTo>
                    <a:pt x="1238" y="2930"/>
                  </a:lnTo>
                  <a:lnTo>
                    <a:pt x="1244" y="2931"/>
                  </a:lnTo>
                  <a:lnTo>
                    <a:pt x="1254" y="2930"/>
                  </a:lnTo>
                  <a:lnTo>
                    <a:pt x="1261" y="2927"/>
                  </a:lnTo>
                  <a:lnTo>
                    <a:pt x="1268" y="2924"/>
                  </a:lnTo>
                  <a:lnTo>
                    <a:pt x="1276" y="2917"/>
                  </a:lnTo>
                  <a:lnTo>
                    <a:pt x="1281" y="2913"/>
                  </a:lnTo>
                  <a:lnTo>
                    <a:pt x="1287" y="2911"/>
                  </a:lnTo>
                  <a:lnTo>
                    <a:pt x="1293" y="2908"/>
                  </a:lnTo>
                  <a:lnTo>
                    <a:pt x="1300" y="2907"/>
                  </a:lnTo>
                  <a:lnTo>
                    <a:pt x="1314" y="2907"/>
                  </a:lnTo>
                  <a:lnTo>
                    <a:pt x="1325" y="2907"/>
                  </a:lnTo>
                  <a:lnTo>
                    <a:pt x="1330" y="2908"/>
                  </a:lnTo>
                  <a:lnTo>
                    <a:pt x="1335" y="2911"/>
                  </a:lnTo>
                  <a:lnTo>
                    <a:pt x="1338" y="2912"/>
                  </a:lnTo>
                  <a:lnTo>
                    <a:pt x="1343" y="2915"/>
                  </a:lnTo>
                  <a:lnTo>
                    <a:pt x="1350" y="2922"/>
                  </a:lnTo>
                  <a:lnTo>
                    <a:pt x="1356" y="2932"/>
                  </a:lnTo>
                  <a:lnTo>
                    <a:pt x="1362" y="2943"/>
                  </a:lnTo>
                  <a:lnTo>
                    <a:pt x="1368" y="2952"/>
                  </a:lnTo>
                  <a:lnTo>
                    <a:pt x="1372" y="2956"/>
                  </a:lnTo>
                  <a:lnTo>
                    <a:pt x="1375" y="2958"/>
                  </a:lnTo>
                  <a:lnTo>
                    <a:pt x="1379" y="2959"/>
                  </a:lnTo>
                  <a:lnTo>
                    <a:pt x="1383" y="2959"/>
                  </a:lnTo>
                  <a:lnTo>
                    <a:pt x="1392" y="2958"/>
                  </a:lnTo>
                  <a:lnTo>
                    <a:pt x="1399" y="2958"/>
                  </a:lnTo>
                  <a:lnTo>
                    <a:pt x="1402" y="2959"/>
                  </a:lnTo>
                  <a:lnTo>
                    <a:pt x="1405" y="2961"/>
                  </a:lnTo>
                  <a:lnTo>
                    <a:pt x="1407" y="2962"/>
                  </a:lnTo>
                  <a:lnTo>
                    <a:pt x="1410" y="2964"/>
                  </a:lnTo>
                  <a:lnTo>
                    <a:pt x="1416" y="2970"/>
                  </a:lnTo>
                  <a:lnTo>
                    <a:pt x="1426" y="2975"/>
                  </a:lnTo>
                  <a:lnTo>
                    <a:pt x="1437" y="2978"/>
                  </a:lnTo>
                  <a:lnTo>
                    <a:pt x="1446" y="2981"/>
                  </a:lnTo>
                  <a:lnTo>
                    <a:pt x="1455" y="2980"/>
                  </a:lnTo>
                  <a:lnTo>
                    <a:pt x="1462" y="2977"/>
                  </a:lnTo>
                  <a:lnTo>
                    <a:pt x="1468" y="2972"/>
                  </a:lnTo>
                  <a:lnTo>
                    <a:pt x="1474" y="2966"/>
                  </a:lnTo>
                  <a:lnTo>
                    <a:pt x="1477" y="2963"/>
                  </a:lnTo>
                  <a:lnTo>
                    <a:pt x="1481" y="2961"/>
                  </a:lnTo>
                  <a:lnTo>
                    <a:pt x="1484" y="2959"/>
                  </a:lnTo>
                  <a:lnTo>
                    <a:pt x="1489" y="2959"/>
                  </a:lnTo>
                  <a:lnTo>
                    <a:pt x="1498" y="2959"/>
                  </a:lnTo>
                  <a:lnTo>
                    <a:pt x="1506" y="2961"/>
                  </a:lnTo>
                  <a:lnTo>
                    <a:pt x="1517" y="2962"/>
                  </a:lnTo>
                  <a:lnTo>
                    <a:pt x="1526" y="2962"/>
                  </a:lnTo>
                  <a:lnTo>
                    <a:pt x="1532" y="2962"/>
                  </a:lnTo>
                  <a:lnTo>
                    <a:pt x="1536" y="2959"/>
                  </a:lnTo>
                  <a:lnTo>
                    <a:pt x="1540" y="2957"/>
                  </a:lnTo>
                  <a:lnTo>
                    <a:pt x="1543" y="2953"/>
                  </a:lnTo>
                  <a:lnTo>
                    <a:pt x="1547" y="2947"/>
                  </a:lnTo>
                  <a:lnTo>
                    <a:pt x="1553" y="2944"/>
                  </a:lnTo>
                  <a:lnTo>
                    <a:pt x="1562" y="2942"/>
                  </a:lnTo>
                  <a:lnTo>
                    <a:pt x="1575" y="2940"/>
                  </a:lnTo>
                  <a:lnTo>
                    <a:pt x="1589" y="2940"/>
                  </a:lnTo>
                  <a:lnTo>
                    <a:pt x="1603" y="2938"/>
                  </a:lnTo>
                  <a:lnTo>
                    <a:pt x="1609" y="2937"/>
                  </a:lnTo>
                  <a:lnTo>
                    <a:pt x="1614" y="2936"/>
                  </a:lnTo>
                  <a:lnTo>
                    <a:pt x="1619" y="2933"/>
                  </a:lnTo>
                  <a:lnTo>
                    <a:pt x="1621" y="2930"/>
                  </a:lnTo>
                  <a:lnTo>
                    <a:pt x="1627" y="2924"/>
                  </a:lnTo>
                  <a:lnTo>
                    <a:pt x="1632" y="2919"/>
                  </a:lnTo>
                  <a:lnTo>
                    <a:pt x="1633" y="2918"/>
                  </a:lnTo>
                  <a:lnTo>
                    <a:pt x="1637" y="2918"/>
                  </a:lnTo>
                  <a:lnTo>
                    <a:pt x="1639" y="2919"/>
                  </a:lnTo>
                  <a:lnTo>
                    <a:pt x="1643" y="2922"/>
                  </a:lnTo>
                  <a:lnTo>
                    <a:pt x="1651" y="2932"/>
                  </a:lnTo>
                  <a:lnTo>
                    <a:pt x="1663" y="2942"/>
                  </a:lnTo>
                  <a:lnTo>
                    <a:pt x="1672" y="2951"/>
                  </a:lnTo>
                  <a:lnTo>
                    <a:pt x="1679" y="2958"/>
                  </a:lnTo>
                  <a:lnTo>
                    <a:pt x="1683" y="2964"/>
                  </a:lnTo>
                  <a:lnTo>
                    <a:pt x="1685" y="2970"/>
                  </a:lnTo>
                  <a:lnTo>
                    <a:pt x="1688" y="2977"/>
                  </a:lnTo>
                  <a:lnTo>
                    <a:pt x="1689" y="2985"/>
                  </a:lnTo>
                  <a:lnTo>
                    <a:pt x="1693" y="2995"/>
                  </a:lnTo>
                  <a:lnTo>
                    <a:pt x="1696" y="3002"/>
                  </a:lnTo>
                  <a:lnTo>
                    <a:pt x="1698" y="3006"/>
                  </a:lnTo>
                  <a:lnTo>
                    <a:pt x="1702" y="3008"/>
                  </a:lnTo>
                  <a:lnTo>
                    <a:pt x="1706" y="3009"/>
                  </a:lnTo>
                  <a:lnTo>
                    <a:pt x="1709" y="3010"/>
                  </a:lnTo>
                  <a:lnTo>
                    <a:pt x="1716" y="3012"/>
                  </a:lnTo>
                  <a:lnTo>
                    <a:pt x="1721" y="3014"/>
                  </a:lnTo>
                  <a:lnTo>
                    <a:pt x="1723" y="3016"/>
                  </a:lnTo>
                  <a:lnTo>
                    <a:pt x="1725" y="3019"/>
                  </a:lnTo>
                  <a:lnTo>
                    <a:pt x="1726" y="3021"/>
                  </a:lnTo>
                  <a:lnTo>
                    <a:pt x="1727" y="3025"/>
                  </a:lnTo>
                  <a:lnTo>
                    <a:pt x="1729" y="3035"/>
                  </a:lnTo>
                  <a:lnTo>
                    <a:pt x="1732" y="3047"/>
                  </a:lnTo>
                  <a:lnTo>
                    <a:pt x="1734" y="3053"/>
                  </a:lnTo>
                  <a:lnTo>
                    <a:pt x="1736" y="3060"/>
                  </a:lnTo>
                  <a:lnTo>
                    <a:pt x="1739" y="3066"/>
                  </a:lnTo>
                  <a:lnTo>
                    <a:pt x="1744" y="3072"/>
                  </a:lnTo>
                  <a:lnTo>
                    <a:pt x="1753" y="3085"/>
                  </a:lnTo>
                  <a:lnTo>
                    <a:pt x="1764" y="3100"/>
                  </a:lnTo>
                  <a:lnTo>
                    <a:pt x="1773" y="3111"/>
                  </a:lnTo>
                  <a:lnTo>
                    <a:pt x="1782" y="3121"/>
                  </a:lnTo>
                  <a:lnTo>
                    <a:pt x="1786" y="3125"/>
                  </a:lnTo>
                  <a:lnTo>
                    <a:pt x="1792" y="3126"/>
                  </a:lnTo>
                  <a:lnTo>
                    <a:pt x="1799" y="3128"/>
                  </a:lnTo>
                  <a:lnTo>
                    <a:pt x="1807" y="3129"/>
                  </a:lnTo>
                  <a:lnTo>
                    <a:pt x="1822" y="3130"/>
                  </a:lnTo>
                  <a:lnTo>
                    <a:pt x="1834" y="3132"/>
                  </a:lnTo>
                  <a:lnTo>
                    <a:pt x="1843" y="3133"/>
                  </a:lnTo>
                  <a:lnTo>
                    <a:pt x="1849" y="3135"/>
                  </a:lnTo>
                  <a:lnTo>
                    <a:pt x="1853" y="3136"/>
                  </a:lnTo>
                  <a:lnTo>
                    <a:pt x="1854" y="3139"/>
                  </a:lnTo>
                  <a:lnTo>
                    <a:pt x="1857" y="3142"/>
                  </a:lnTo>
                  <a:lnTo>
                    <a:pt x="1858" y="3146"/>
                  </a:lnTo>
                  <a:lnTo>
                    <a:pt x="1859" y="3153"/>
                  </a:lnTo>
                  <a:lnTo>
                    <a:pt x="1861" y="3159"/>
                  </a:lnTo>
                  <a:lnTo>
                    <a:pt x="1864" y="3161"/>
                  </a:lnTo>
                  <a:lnTo>
                    <a:pt x="1866" y="3163"/>
                  </a:lnTo>
                  <a:lnTo>
                    <a:pt x="1870" y="3164"/>
                  </a:lnTo>
                  <a:lnTo>
                    <a:pt x="1874" y="3165"/>
                  </a:lnTo>
                  <a:lnTo>
                    <a:pt x="1883" y="3167"/>
                  </a:lnTo>
                  <a:lnTo>
                    <a:pt x="1887" y="3171"/>
                  </a:lnTo>
                  <a:lnTo>
                    <a:pt x="1891" y="3176"/>
                  </a:lnTo>
                  <a:lnTo>
                    <a:pt x="1893" y="3183"/>
                  </a:lnTo>
                  <a:lnTo>
                    <a:pt x="1893" y="3191"/>
                  </a:lnTo>
                  <a:lnTo>
                    <a:pt x="1892" y="3199"/>
                  </a:lnTo>
                  <a:lnTo>
                    <a:pt x="1889" y="3208"/>
                  </a:lnTo>
                  <a:lnTo>
                    <a:pt x="1886" y="3215"/>
                  </a:lnTo>
                  <a:lnTo>
                    <a:pt x="1883" y="3220"/>
                  </a:lnTo>
                  <a:lnTo>
                    <a:pt x="1882" y="3223"/>
                  </a:lnTo>
                  <a:lnTo>
                    <a:pt x="1880" y="3227"/>
                  </a:lnTo>
                  <a:lnTo>
                    <a:pt x="1880" y="3230"/>
                  </a:lnTo>
                  <a:lnTo>
                    <a:pt x="1880" y="3235"/>
                  </a:lnTo>
                  <a:lnTo>
                    <a:pt x="1879" y="3240"/>
                  </a:lnTo>
                  <a:lnTo>
                    <a:pt x="1876" y="3245"/>
                  </a:lnTo>
                  <a:lnTo>
                    <a:pt x="1870" y="3247"/>
                  </a:lnTo>
                  <a:lnTo>
                    <a:pt x="1867" y="3248"/>
                  </a:lnTo>
                  <a:lnTo>
                    <a:pt x="1865" y="3249"/>
                  </a:lnTo>
                  <a:lnTo>
                    <a:pt x="1863" y="3252"/>
                  </a:lnTo>
                  <a:lnTo>
                    <a:pt x="1860" y="3254"/>
                  </a:lnTo>
                  <a:lnTo>
                    <a:pt x="1858" y="3258"/>
                  </a:lnTo>
                  <a:lnTo>
                    <a:pt x="1858" y="3262"/>
                  </a:lnTo>
                  <a:lnTo>
                    <a:pt x="1857" y="3267"/>
                  </a:lnTo>
                  <a:lnTo>
                    <a:pt x="1858" y="3273"/>
                  </a:lnTo>
                  <a:lnTo>
                    <a:pt x="1860" y="3287"/>
                  </a:lnTo>
                  <a:lnTo>
                    <a:pt x="1866" y="3304"/>
                  </a:lnTo>
                  <a:lnTo>
                    <a:pt x="1873" y="3322"/>
                  </a:lnTo>
                  <a:lnTo>
                    <a:pt x="1882" y="3338"/>
                  </a:lnTo>
                  <a:lnTo>
                    <a:pt x="1890" y="3352"/>
                  </a:lnTo>
                  <a:lnTo>
                    <a:pt x="1898" y="3362"/>
                  </a:lnTo>
                  <a:lnTo>
                    <a:pt x="1905" y="3368"/>
                  </a:lnTo>
                  <a:lnTo>
                    <a:pt x="1911" y="3372"/>
                  </a:lnTo>
                  <a:lnTo>
                    <a:pt x="1914" y="3372"/>
                  </a:lnTo>
                  <a:lnTo>
                    <a:pt x="1916" y="3372"/>
                  </a:lnTo>
                  <a:lnTo>
                    <a:pt x="1920" y="3371"/>
                  </a:lnTo>
                  <a:lnTo>
                    <a:pt x="1923" y="3369"/>
                  </a:lnTo>
                  <a:lnTo>
                    <a:pt x="1929" y="3366"/>
                  </a:lnTo>
                  <a:lnTo>
                    <a:pt x="1936" y="3362"/>
                  </a:lnTo>
                  <a:lnTo>
                    <a:pt x="1942" y="3359"/>
                  </a:lnTo>
                  <a:lnTo>
                    <a:pt x="1949" y="3359"/>
                  </a:lnTo>
                  <a:lnTo>
                    <a:pt x="1958" y="3360"/>
                  </a:lnTo>
                  <a:lnTo>
                    <a:pt x="1966" y="3362"/>
                  </a:lnTo>
                  <a:lnTo>
                    <a:pt x="1974" y="3366"/>
                  </a:lnTo>
                  <a:lnTo>
                    <a:pt x="1983" y="3371"/>
                  </a:lnTo>
                  <a:lnTo>
                    <a:pt x="1986" y="3373"/>
                  </a:lnTo>
                  <a:lnTo>
                    <a:pt x="1990" y="3377"/>
                  </a:lnTo>
                  <a:lnTo>
                    <a:pt x="1992" y="3380"/>
                  </a:lnTo>
                  <a:lnTo>
                    <a:pt x="1994" y="3385"/>
                  </a:lnTo>
                  <a:lnTo>
                    <a:pt x="1997" y="3390"/>
                  </a:lnTo>
                  <a:lnTo>
                    <a:pt x="1999" y="3393"/>
                  </a:lnTo>
                  <a:lnTo>
                    <a:pt x="2002" y="3396"/>
                  </a:lnTo>
                  <a:lnTo>
                    <a:pt x="2004" y="3397"/>
                  </a:lnTo>
                  <a:lnTo>
                    <a:pt x="2008" y="3398"/>
                  </a:lnTo>
                  <a:lnTo>
                    <a:pt x="2011" y="3398"/>
                  </a:lnTo>
                  <a:lnTo>
                    <a:pt x="2015" y="3398"/>
                  </a:lnTo>
                  <a:lnTo>
                    <a:pt x="2018" y="3396"/>
                  </a:lnTo>
                  <a:lnTo>
                    <a:pt x="2025" y="3392"/>
                  </a:lnTo>
                  <a:lnTo>
                    <a:pt x="2031" y="3391"/>
                  </a:lnTo>
                  <a:lnTo>
                    <a:pt x="2036" y="3392"/>
                  </a:lnTo>
                  <a:lnTo>
                    <a:pt x="2042" y="3396"/>
                  </a:lnTo>
                  <a:lnTo>
                    <a:pt x="2047" y="3399"/>
                  </a:lnTo>
                  <a:lnTo>
                    <a:pt x="2052" y="3400"/>
                  </a:lnTo>
                  <a:lnTo>
                    <a:pt x="2057" y="3403"/>
                  </a:lnTo>
                  <a:lnTo>
                    <a:pt x="2065" y="3404"/>
                  </a:lnTo>
                  <a:lnTo>
                    <a:pt x="2076" y="3405"/>
                  </a:lnTo>
                  <a:lnTo>
                    <a:pt x="2087" y="3405"/>
                  </a:lnTo>
                  <a:lnTo>
                    <a:pt x="2095" y="3407"/>
                  </a:lnTo>
                  <a:lnTo>
                    <a:pt x="2105" y="3410"/>
                  </a:lnTo>
                  <a:lnTo>
                    <a:pt x="2109" y="3412"/>
                  </a:lnTo>
                  <a:lnTo>
                    <a:pt x="2112" y="3415"/>
                  </a:lnTo>
                  <a:lnTo>
                    <a:pt x="2115" y="3418"/>
                  </a:lnTo>
                  <a:lnTo>
                    <a:pt x="2116" y="3422"/>
                  </a:lnTo>
                  <a:lnTo>
                    <a:pt x="2116" y="3438"/>
                  </a:lnTo>
                  <a:lnTo>
                    <a:pt x="2116" y="3455"/>
                  </a:lnTo>
                  <a:lnTo>
                    <a:pt x="2118" y="3459"/>
                  </a:lnTo>
                  <a:lnTo>
                    <a:pt x="2120" y="3463"/>
                  </a:lnTo>
                  <a:lnTo>
                    <a:pt x="2124" y="3467"/>
                  </a:lnTo>
                  <a:lnTo>
                    <a:pt x="2129" y="3470"/>
                  </a:lnTo>
                  <a:lnTo>
                    <a:pt x="2135" y="3473"/>
                  </a:lnTo>
                  <a:lnTo>
                    <a:pt x="2139" y="3475"/>
                  </a:lnTo>
                  <a:lnTo>
                    <a:pt x="2144" y="3474"/>
                  </a:lnTo>
                  <a:lnTo>
                    <a:pt x="2149" y="3473"/>
                  </a:lnTo>
                  <a:lnTo>
                    <a:pt x="2153" y="3470"/>
                  </a:lnTo>
                  <a:lnTo>
                    <a:pt x="2154" y="3467"/>
                  </a:lnTo>
                  <a:lnTo>
                    <a:pt x="2155" y="3464"/>
                  </a:lnTo>
                  <a:lnTo>
                    <a:pt x="2155" y="3463"/>
                  </a:lnTo>
                  <a:lnTo>
                    <a:pt x="2154" y="3461"/>
                  </a:lnTo>
                  <a:lnTo>
                    <a:pt x="2153" y="3460"/>
                  </a:lnTo>
                  <a:lnTo>
                    <a:pt x="2150" y="3460"/>
                  </a:lnTo>
                  <a:lnTo>
                    <a:pt x="2147" y="3460"/>
                  </a:lnTo>
                  <a:lnTo>
                    <a:pt x="2144" y="3460"/>
                  </a:lnTo>
                  <a:lnTo>
                    <a:pt x="2142" y="3460"/>
                  </a:lnTo>
                  <a:lnTo>
                    <a:pt x="2141" y="3457"/>
                  </a:lnTo>
                  <a:lnTo>
                    <a:pt x="2141" y="3455"/>
                  </a:lnTo>
                  <a:lnTo>
                    <a:pt x="2141" y="3453"/>
                  </a:lnTo>
                  <a:lnTo>
                    <a:pt x="2142" y="3449"/>
                  </a:lnTo>
                  <a:lnTo>
                    <a:pt x="2143" y="3445"/>
                  </a:lnTo>
                  <a:lnTo>
                    <a:pt x="2147" y="3442"/>
                  </a:lnTo>
                  <a:lnTo>
                    <a:pt x="2153" y="3435"/>
                  </a:lnTo>
                  <a:lnTo>
                    <a:pt x="2159" y="3426"/>
                  </a:lnTo>
                  <a:lnTo>
                    <a:pt x="2161" y="3422"/>
                  </a:lnTo>
                  <a:lnTo>
                    <a:pt x="2161" y="3417"/>
                  </a:lnTo>
                  <a:lnTo>
                    <a:pt x="2161" y="3412"/>
                  </a:lnTo>
                  <a:lnTo>
                    <a:pt x="2159" y="3406"/>
                  </a:lnTo>
                  <a:lnTo>
                    <a:pt x="2154" y="3399"/>
                  </a:lnTo>
                  <a:lnTo>
                    <a:pt x="2151" y="3393"/>
                  </a:lnTo>
                  <a:lnTo>
                    <a:pt x="2151" y="3386"/>
                  </a:lnTo>
                  <a:lnTo>
                    <a:pt x="2151" y="3378"/>
                  </a:lnTo>
                  <a:lnTo>
                    <a:pt x="2148" y="3366"/>
                  </a:lnTo>
                  <a:lnTo>
                    <a:pt x="2142" y="3355"/>
                  </a:lnTo>
                  <a:lnTo>
                    <a:pt x="2141" y="3352"/>
                  </a:lnTo>
                  <a:lnTo>
                    <a:pt x="2139" y="3348"/>
                  </a:lnTo>
                  <a:lnTo>
                    <a:pt x="2139" y="3346"/>
                  </a:lnTo>
                  <a:lnTo>
                    <a:pt x="2139" y="3346"/>
                  </a:lnTo>
                  <a:lnTo>
                    <a:pt x="2141" y="3344"/>
                  </a:lnTo>
                  <a:lnTo>
                    <a:pt x="2143" y="3344"/>
                  </a:lnTo>
                  <a:lnTo>
                    <a:pt x="2147" y="3344"/>
                  </a:lnTo>
                  <a:lnTo>
                    <a:pt x="2149" y="3343"/>
                  </a:lnTo>
                  <a:lnTo>
                    <a:pt x="2151" y="3343"/>
                  </a:lnTo>
                  <a:lnTo>
                    <a:pt x="2153" y="3342"/>
                  </a:lnTo>
                  <a:lnTo>
                    <a:pt x="2154" y="3337"/>
                  </a:lnTo>
                  <a:lnTo>
                    <a:pt x="2154" y="3330"/>
                  </a:lnTo>
                  <a:lnTo>
                    <a:pt x="2154" y="3325"/>
                  </a:lnTo>
                  <a:lnTo>
                    <a:pt x="2155" y="3322"/>
                  </a:lnTo>
                  <a:lnTo>
                    <a:pt x="2157" y="3319"/>
                  </a:lnTo>
                  <a:lnTo>
                    <a:pt x="2160" y="3317"/>
                  </a:lnTo>
                  <a:lnTo>
                    <a:pt x="2163" y="3316"/>
                  </a:lnTo>
                  <a:lnTo>
                    <a:pt x="2168" y="3314"/>
                  </a:lnTo>
                  <a:lnTo>
                    <a:pt x="2174" y="3314"/>
                  </a:lnTo>
                  <a:lnTo>
                    <a:pt x="2181" y="3312"/>
                  </a:lnTo>
                  <a:lnTo>
                    <a:pt x="2187" y="3314"/>
                  </a:lnTo>
                  <a:lnTo>
                    <a:pt x="2193" y="3314"/>
                  </a:lnTo>
                  <a:lnTo>
                    <a:pt x="2197" y="3316"/>
                  </a:lnTo>
                  <a:lnTo>
                    <a:pt x="2200" y="3317"/>
                  </a:lnTo>
                  <a:lnTo>
                    <a:pt x="2202" y="3321"/>
                  </a:lnTo>
                  <a:lnTo>
                    <a:pt x="2204" y="3323"/>
                  </a:lnTo>
                  <a:lnTo>
                    <a:pt x="2205" y="3327"/>
                  </a:lnTo>
                  <a:lnTo>
                    <a:pt x="2205" y="3331"/>
                  </a:lnTo>
                  <a:lnTo>
                    <a:pt x="2205" y="3340"/>
                  </a:lnTo>
                  <a:lnTo>
                    <a:pt x="2206" y="3346"/>
                  </a:lnTo>
                  <a:lnTo>
                    <a:pt x="2208" y="3349"/>
                  </a:lnTo>
                  <a:lnTo>
                    <a:pt x="2210" y="3353"/>
                  </a:lnTo>
                  <a:lnTo>
                    <a:pt x="2213" y="3355"/>
                  </a:lnTo>
                  <a:lnTo>
                    <a:pt x="2217" y="3359"/>
                  </a:lnTo>
                  <a:lnTo>
                    <a:pt x="2220" y="3361"/>
                  </a:lnTo>
                  <a:lnTo>
                    <a:pt x="2223" y="3365"/>
                  </a:lnTo>
                  <a:lnTo>
                    <a:pt x="2224" y="3368"/>
                  </a:lnTo>
                  <a:lnTo>
                    <a:pt x="2225" y="3372"/>
                  </a:lnTo>
                  <a:lnTo>
                    <a:pt x="2226" y="3379"/>
                  </a:lnTo>
                  <a:lnTo>
                    <a:pt x="2226" y="3386"/>
                  </a:lnTo>
                  <a:lnTo>
                    <a:pt x="2227" y="3390"/>
                  </a:lnTo>
                  <a:lnTo>
                    <a:pt x="2229" y="3394"/>
                  </a:lnTo>
                  <a:lnTo>
                    <a:pt x="2232" y="3397"/>
                  </a:lnTo>
                  <a:lnTo>
                    <a:pt x="2236" y="3400"/>
                  </a:lnTo>
                  <a:lnTo>
                    <a:pt x="2245" y="3405"/>
                  </a:lnTo>
                  <a:lnTo>
                    <a:pt x="2256" y="3410"/>
                  </a:lnTo>
                  <a:lnTo>
                    <a:pt x="2273" y="3415"/>
                  </a:lnTo>
                  <a:lnTo>
                    <a:pt x="2295" y="3423"/>
                  </a:lnTo>
                  <a:lnTo>
                    <a:pt x="2317" y="3431"/>
                  </a:lnTo>
                  <a:lnTo>
                    <a:pt x="2332" y="3438"/>
                  </a:lnTo>
                  <a:lnTo>
                    <a:pt x="2342" y="3444"/>
                  </a:lnTo>
                  <a:lnTo>
                    <a:pt x="2351" y="3449"/>
                  </a:lnTo>
                  <a:lnTo>
                    <a:pt x="2355" y="3450"/>
                  </a:lnTo>
                  <a:lnTo>
                    <a:pt x="2359" y="3451"/>
                  </a:lnTo>
                  <a:lnTo>
                    <a:pt x="2363" y="3450"/>
                  </a:lnTo>
                  <a:lnTo>
                    <a:pt x="2365" y="3450"/>
                  </a:lnTo>
                  <a:lnTo>
                    <a:pt x="2369" y="3448"/>
                  </a:lnTo>
                  <a:lnTo>
                    <a:pt x="2370" y="3443"/>
                  </a:lnTo>
                  <a:lnTo>
                    <a:pt x="2371" y="3440"/>
                  </a:lnTo>
                  <a:lnTo>
                    <a:pt x="2370" y="3434"/>
                  </a:lnTo>
                  <a:lnTo>
                    <a:pt x="2369" y="3428"/>
                  </a:lnTo>
                  <a:lnTo>
                    <a:pt x="2367" y="3422"/>
                  </a:lnTo>
                  <a:lnTo>
                    <a:pt x="2364" y="3416"/>
                  </a:lnTo>
                  <a:lnTo>
                    <a:pt x="2361" y="3411"/>
                  </a:lnTo>
                  <a:lnTo>
                    <a:pt x="2355" y="3401"/>
                  </a:lnTo>
                  <a:lnTo>
                    <a:pt x="2350" y="3392"/>
                  </a:lnTo>
                  <a:lnTo>
                    <a:pt x="2350" y="3387"/>
                  </a:lnTo>
                  <a:lnTo>
                    <a:pt x="2350" y="3382"/>
                  </a:lnTo>
                  <a:lnTo>
                    <a:pt x="2350" y="3377"/>
                  </a:lnTo>
                  <a:lnTo>
                    <a:pt x="2352" y="3371"/>
                  </a:lnTo>
                  <a:lnTo>
                    <a:pt x="2356" y="3360"/>
                  </a:lnTo>
                  <a:lnTo>
                    <a:pt x="2357" y="3350"/>
                  </a:lnTo>
                  <a:lnTo>
                    <a:pt x="2357" y="3346"/>
                  </a:lnTo>
                  <a:lnTo>
                    <a:pt x="2356" y="3341"/>
                  </a:lnTo>
                  <a:lnTo>
                    <a:pt x="2355" y="3336"/>
                  </a:lnTo>
                  <a:lnTo>
                    <a:pt x="2352" y="3330"/>
                  </a:lnTo>
                  <a:lnTo>
                    <a:pt x="2349" y="3319"/>
                  </a:lnTo>
                  <a:lnTo>
                    <a:pt x="2346" y="3310"/>
                  </a:lnTo>
                  <a:lnTo>
                    <a:pt x="2348" y="3306"/>
                  </a:lnTo>
                  <a:lnTo>
                    <a:pt x="2349" y="3304"/>
                  </a:lnTo>
                  <a:lnTo>
                    <a:pt x="2350" y="3302"/>
                  </a:lnTo>
                  <a:lnTo>
                    <a:pt x="2352" y="3302"/>
                  </a:lnTo>
                  <a:lnTo>
                    <a:pt x="2364" y="3305"/>
                  </a:lnTo>
                  <a:lnTo>
                    <a:pt x="2380" y="3314"/>
                  </a:lnTo>
                  <a:lnTo>
                    <a:pt x="2390" y="3317"/>
                  </a:lnTo>
                  <a:lnTo>
                    <a:pt x="2401" y="3321"/>
                  </a:lnTo>
                  <a:lnTo>
                    <a:pt x="2411" y="3323"/>
                  </a:lnTo>
                  <a:lnTo>
                    <a:pt x="2419" y="3323"/>
                  </a:lnTo>
                  <a:lnTo>
                    <a:pt x="2426" y="3323"/>
                  </a:lnTo>
                  <a:lnTo>
                    <a:pt x="2428" y="3321"/>
                  </a:lnTo>
                  <a:lnTo>
                    <a:pt x="2431" y="3316"/>
                  </a:lnTo>
                  <a:lnTo>
                    <a:pt x="2431" y="3310"/>
                  </a:lnTo>
                  <a:lnTo>
                    <a:pt x="2431" y="3306"/>
                  </a:lnTo>
                  <a:lnTo>
                    <a:pt x="2433" y="3304"/>
                  </a:lnTo>
                  <a:lnTo>
                    <a:pt x="2437" y="3303"/>
                  </a:lnTo>
                  <a:lnTo>
                    <a:pt x="2441" y="3302"/>
                  </a:lnTo>
                  <a:lnTo>
                    <a:pt x="2452" y="3300"/>
                  </a:lnTo>
                  <a:lnTo>
                    <a:pt x="2466" y="3302"/>
                  </a:lnTo>
                  <a:lnTo>
                    <a:pt x="2479" y="3304"/>
                  </a:lnTo>
                  <a:lnTo>
                    <a:pt x="2490" y="3308"/>
                  </a:lnTo>
                  <a:lnTo>
                    <a:pt x="2497" y="3311"/>
                  </a:lnTo>
                  <a:lnTo>
                    <a:pt x="2504" y="3314"/>
                  </a:lnTo>
                  <a:lnTo>
                    <a:pt x="2508" y="3315"/>
                  </a:lnTo>
                  <a:lnTo>
                    <a:pt x="2510" y="3315"/>
                  </a:lnTo>
                  <a:lnTo>
                    <a:pt x="2514" y="3315"/>
                  </a:lnTo>
                  <a:lnTo>
                    <a:pt x="2516" y="3314"/>
                  </a:lnTo>
                  <a:lnTo>
                    <a:pt x="2520" y="3309"/>
                  </a:lnTo>
                  <a:lnTo>
                    <a:pt x="2522" y="3304"/>
                  </a:lnTo>
                  <a:lnTo>
                    <a:pt x="2523" y="3296"/>
                  </a:lnTo>
                  <a:lnTo>
                    <a:pt x="2527" y="3289"/>
                  </a:lnTo>
                  <a:lnTo>
                    <a:pt x="2529" y="3286"/>
                  </a:lnTo>
                  <a:lnTo>
                    <a:pt x="2532" y="3285"/>
                  </a:lnTo>
                  <a:lnTo>
                    <a:pt x="2535" y="3285"/>
                  </a:lnTo>
                  <a:lnTo>
                    <a:pt x="2539" y="3286"/>
                  </a:lnTo>
                  <a:lnTo>
                    <a:pt x="2548" y="3291"/>
                  </a:lnTo>
                  <a:lnTo>
                    <a:pt x="2558" y="3292"/>
                  </a:lnTo>
                  <a:lnTo>
                    <a:pt x="2561" y="3292"/>
                  </a:lnTo>
                  <a:lnTo>
                    <a:pt x="2564" y="3291"/>
                  </a:lnTo>
                  <a:lnTo>
                    <a:pt x="2566" y="3289"/>
                  </a:lnTo>
                  <a:lnTo>
                    <a:pt x="2566" y="3285"/>
                  </a:lnTo>
                  <a:lnTo>
                    <a:pt x="2564" y="3276"/>
                  </a:lnTo>
                  <a:lnTo>
                    <a:pt x="2561" y="3264"/>
                  </a:lnTo>
                  <a:lnTo>
                    <a:pt x="2560" y="3256"/>
                  </a:lnTo>
                  <a:lnTo>
                    <a:pt x="2559" y="3249"/>
                  </a:lnTo>
                  <a:lnTo>
                    <a:pt x="2559" y="3241"/>
                  </a:lnTo>
                  <a:lnTo>
                    <a:pt x="2560" y="3232"/>
                  </a:lnTo>
                  <a:lnTo>
                    <a:pt x="2563" y="3223"/>
                  </a:lnTo>
                  <a:lnTo>
                    <a:pt x="2565" y="3217"/>
                  </a:lnTo>
                  <a:lnTo>
                    <a:pt x="2569" y="3213"/>
                  </a:lnTo>
                  <a:lnTo>
                    <a:pt x="2571" y="3210"/>
                  </a:lnTo>
                  <a:lnTo>
                    <a:pt x="2575" y="3209"/>
                  </a:lnTo>
                  <a:lnTo>
                    <a:pt x="2578" y="3209"/>
                  </a:lnTo>
                  <a:lnTo>
                    <a:pt x="2582" y="3210"/>
                  </a:lnTo>
                  <a:lnTo>
                    <a:pt x="2585" y="3211"/>
                  </a:lnTo>
                  <a:lnTo>
                    <a:pt x="2594" y="3215"/>
                  </a:lnTo>
                  <a:lnTo>
                    <a:pt x="2602" y="3216"/>
                  </a:lnTo>
                  <a:lnTo>
                    <a:pt x="2605" y="3216"/>
                  </a:lnTo>
                  <a:lnTo>
                    <a:pt x="2608" y="3215"/>
                  </a:lnTo>
                  <a:lnTo>
                    <a:pt x="2609" y="3213"/>
                  </a:lnTo>
                  <a:lnTo>
                    <a:pt x="2609" y="3209"/>
                  </a:lnTo>
                  <a:lnTo>
                    <a:pt x="2605" y="3199"/>
                  </a:lnTo>
                  <a:lnTo>
                    <a:pt x="2604" y="3192"/>
                  </a:lnTo>
                  <a:lnTo>
                    <a:pt x="2604" y="3189"/>
                  </a:lnTo>
                  <a:lnTo>
                    <a:pt x="2605" y="3185"/>
                  </a:lnTo>
                  <a:lnTo>
                    <a:pt x="2607" y="3183"/>
                  </a:lnTo>
                  <a:lnTo>
                    <a:pt x="2609" y="3180"/>
                  </a:lnTo>
                  <a:lnTo>
                    <a:pt x="2613" y="3179"/>
                  </a:lnTo>
                  <a:lnTo>
                    <a:pt x="2615" y="3176"/>
                  </a:lnTo>
                  <a:lnTo>
                    <a:pt x="2617" y="3173"/>
                  </a:lnTo>
                  <a:lnTo>
                    <a:pt x="2619" y="3170"/>
                  </a:lnTo>
                  <a:lnTo>
                    <a:pt x="2620" y="3167"/>
                  </a:lnTo>
                  <a:lnTo>
                    <a:pt x="2619" y="3164"/>
                  </a:lnTo>
                  <a:lnTo>
                    <a:pt x="2617" y="3161"/>
                  </a:lnTo>
                  <a:lnTo>
                    <a:pt x="2614" y="3160"/>
                  </a:lnTo>
                  <a:lnTo>
                    <a:pt x="2605" y="3155"/>
                  </a:lnTo>
                  <a:lnTo>
                    <a:pt x="2598" y="3152"/>
                  </a:lnTo>
                  <a:lnTo>
                    <a:pt x="2596" y="3148"/>
                  </a:lnTo>
                  <a:lnTo>
                    <a:pt x="2595" y="3146"/>
                  </a:lnTo>
                  <a:lnTo>
                    <a:pt x="2595" y="3142"/>
                  </a:lnTo>
                  <a:lnTo>
                    <a:pt x="2597" y="3138"/>
                  </a:lnTo>
                  <a:lnTo>
                    <a:pt x="2602" y="3129"/>
                  </a:lnTo>
                  <a:lnTo>
                    <a:pt x="2609" y="3121"/>
                  </a:lnTo>
                  <a:lnTo>
                    <a:pt x="2613" y="3117"/>
                  </a:lnTo>
                  <a:lnTo>
                    <a:pt x="2616" y="3115"/>
                  </a:lnTo>
                  <a:lnTo>
                    <a:pt x="2621" y="3113"/>
                  </a:lnTo>
                  <a:lnTo>
                    <a:pt x="2626" y="3113"/>
                  </a:lnTo>
                  <a:lnTo>
                    <a:pt x="2641" y="3119"/>
                  </a:lnTo>
                  <a:lnTo>
                    <a:pt x="2664" y="3128"/>
                  </a:lnTo>
                  <a:lnTo>
                    <a:pt x="2686" y="3138"/>
                  </a:lnTo>
                  <a:lnTo>
                    <a:pt x="2704" y="3144"/>
                  </a:lnTo>
                  <a:lnTo>
                    <a:pt x="2708" y="3144"/>
                  </a:lnTo>
                  <a:lnTo>
                    <a:pt x="2711" y="3144"/>
                  </a:lnTo>
                  <a:lnTo>
                    <a:pt x="2712" y="3144"/>
                  </a:lnTo>
                  <a:lnTo>
                    <a:pt x="2715" y="3142"/>
                  </a:lnTo>
                  <a:lnTo>
                    <a:pt x="2717" y="3138"/>
                  </a:lnTo>
                  <a:lnTo>
                    <a:pt x="2723" y="3132"/>
                  </a:lnTo>
                  <a:lnTo>
                    <a:pt x="2730" y="3126"/>
                  </a:lnTo>
                  <a:lnTo>
                    <a:pt x="2736" y="3123"/>
                  </a:lnTo>
                  <a:lnTo>
                    <a:pt x="2739" y="3121"/>
                  </a:lnTo>
                  <a:lnTo>
                    <a:pt x="2740" y="3120"/>
                  </a:lnTo>
                  <a:lnTo>
                    <a:pt x="2739" y="3119"/>
                  </a:lnTo>
                  <a:lnTo>
                    <a:pt x="2736" y="3116"/>
                  </a:lnTo>
                  <a:lnTo>
                    <a:pt x="2729" y="3108"/>
                  </a:lnTo>
                  <a:lnTo>
                    <a:pt x="2721" y="3100"/>
                  </a:lnTo>
                  <a:lnTo>
                    <a:pt x="2710" y="3087"/>
                  </a:lnTo>
                  <a:lnTo>
                    <a:pt x="2698" y="3075"/>
                  </a:lnTo>
                  <a:lnTo>
                    <a:pt x="2689" y="3063"/>
                  </a:lnTo>
                  <a:lnTo>
                    <a:pt x="2682" y="3053"/>
                  </a:lnTo>
                  <a:lnTo>
                    <a:pt x="2674" y="3046"/>
                  </a:lnTo>
                  <a:lnTo>
                    <a:pt x="2667" y="3041"/>
                  </a:lnTo>
                  <a:lnTo>
                    <a:pt x="2660" y="3037"/>
                  </a:lnTo>
                  <a:lnTo>
                    <a:pt x="2653" y="3034"/>
                  </a:lnTo>
                  <a:lnTo>
                    <a:pt x="2647" y="3029"/>
                  </a:lnTo>
                  <a:lnTo>
                    <a:pt x="2640" y="3024"/>
                  </a:lnTo>
                  <a:lnTo>
                    <a:pt x="2634" y="3016"/>
                  </a:lnTo>
                  <a:lnTo>
                    <a:pt x="2630" y="3008"/>
                  </a:lnTo>
                  <a:lnTo>
                    <a:pt x="2629" y="2999"/>
                  </a:lnTo>
                  <a:lnTo>
                    <a:pt x="2628" y="2987"/>
                  </a:lnTo>
                  <a:lnTo>
                    <a:pt x="2627" y="2974"/>
                  </a:lnTo>
                  <a:lnTo>
                    <a:pt x="2627" y="2963"/>
                  </a:lnTo>
                  <a:lnTo>
                    <a:pt x="2627" y="2958"/>
                  </a:lnTo>
                  <a:lnTo>
                    <a:pt x="2626" y="2956"/>
                  </a:lnTo>
                  <a:lnTo>
                    <a:pt x="2623" y="2952"/>
                  </a:lnTo>
                  <a:lnTo>
                    <a:pt x="2622" y="2950"/>
                  </a:lnTo>
                  <a:lnTo>
                    <a:pt x="2619" y="2946"/>
                  </a:lnTo>
                  <a:lnTo>
                    <a:pt x="2617" y="2943"/>
                  </a:lnTo>
                  <a:lnTo>
                    <a:pt x="2616" y="2940"/>
                  </a:lnTo>
                  <a:lnTo>
                    <a:pt x="2616" y="2938"/>
                  </a:lnTo>
                  <a:lnTo>
                    <a:pt x="2619" y="2934"/>
                  </a:lnTo>
                  <a:lnTo>
                    <a:pt x="2626" y="2927"/>
                  </a:lnTo>
                  <a:lnTo>
                    <a:pt x="2632" y="2924"/>
                  </a:lnTo>
                  <a:lnTo>
                    <a:pt x="2638" y="2921"/>
                  </a:lnTo>
                  <a:lnTo>
                    <a:pt x="2644" y="2919"/>
                  </a:lnTo>
                  <a:lnTo>
                    <a:pt x="2653" y="2919"/>
                  </a:lnTo>
                  <a:lnTo>
                    <a:pt x="2670" y="2919"/>
                  </a:lnTo>
                  <a:lnTo>
                    <a:pt x="2682" y="2918"/>
                  </a:lnTo>
                  <a:lnTo>
                    <a:pt x="2687" y="2915"/>
                  </a:lnTo>
                  <a:lnTo>
                    <a:pt x="2691" y="2913"/>
                  </a:lnTo>
                  <a:lnTo>
                    <a:pt x="2695" y="2909"/>
                  </a:lnTo>
                  <a:lnTo>
                    <a:pt x="2698" y="2903"/>
                  </a:lnTo>
                  <a:lnTo>
                    <a:pt x="2699" y="2898"/>
                  </a:lnTo>
                  <a:lnTo>
                    <a:pt x="2699" y="2890"/>
                  </a:lnTo>
                  <a:lnTo>
                    <a:pt x="2698" y="2884"/>
                  </a:lnTo>
                  <a:lnTo>
                    <a:pt x="2696" y="2877"/>
                  </a:lnTo>
                  <a:lnTo>
                    <a:pt x="2690" y="2867"/>
                  </a:lnTo>
                  <a:lnTo>
                    <a:pt x="2685" y="2857"/>
                  </a:lnTo>
                  <a:lnTo>
                    <a:pt x="2684" y="2854"/>
                  </a:lnTo>
                  <a:lnTo>
                    <a:pt x="2684" y="2851"/>
                  </a:lnTo>
                  <a:lnTo>
                    <a:pt x="2685" y="2848"/>
                  </a:lnTo>
                  <a:lnTo>
                    <a:pt x="2686" y="2844"/>
                  </a:lnTo>
                  <a:lnTo>
                    <a:pt x="2689" y="2840"/>
                  </a:lnTo>
                  <a:lnTo>
                    <a:pt x="2692" y="2837"/>
                  </a:lnTo>
                  <a:lnTo>
                    <a:pt x="2697" y="2833"/>
                  </a:lnTo>
                  <a:lnTo>
                    <a:pt x="2702" y="2831"/>
                  </a:lnTo>
                  <a:lnTo>
                    <a:pt x="2714" y="2824"/>
                  </a:lnTo>
                  <a:lnTo>
                    <a:pt x="2723" y="2816"/>
                  </a:lnTo>
                  <a:lnTo>
                    <a:pt x="2727" y="2811"/>
                  </a:lnTo>
                  <a:lnTo>
                    <a:pt x="2729" y="2806"/>
                  </a:lnTo>
                  <a:lnTo>
                    <a:pt x="2731" y="2800"/>
                  </a:lnTo>
                  <a:lnTo>
                    <a:pt x="2733" y="2794"/>
                  </a:lnTo>
                  <a:lnTo>
                    <a:pt x="2734" y="2787"/>
                  </a:lnTo>
                  <a:lnTo>
                    <a:pt x="2735" y="2781"/>
                  </a:lnTo>
                  <a:lnTo>
                    <a:pt x="2737" y="2775"/>
                  </a:lnTo>
                  <a:lnTo>
                    <a:pt x="2740" y="2769"/>
                  </a:lnTo>
                  <a:lnTo>
                    <a:pt x="2743" y="2766"/>
                  </a:lnTo>
                  <a:lnTo>
                    <a:pt x="2748" y="2762"/>
                  </a:lnTo>
                  <a:lnTo>
                    <a:pt x="2753" y="2760"/>
                  </a:lnTo>
                  <a:lnTo>
                    <a:pt x="2758" y="2758"/>
                  </a:lnTo>
                  <a:lnTo>
                    <a:pt x="2768" y="2757"/>
                  </a:lnTo>
                  <a:lnTo>
                    <a:pt x="2780" y="2755"/>
                  </a:lnTo>
                  <a:lnTo>
                    <a:pt x="2790" y="2753"/>
                  </a:lnTo>
                  <a:lnTo>
                    <a:pt x="2797" y="2750"/>
                  </a:lnTo>
                  <a:lnTo>
                    <a:pt x="2799" y="2749"/>
                  </a:lnTo>
                  <a:lnTo>
                    <a:pt x="2800" y="2747"/>
                  </a:lnTo>
                  <a:lnTo>
                    <a:pt x="2799" y="2744"/>
                  </a:lnTo>
                  <a:lnTo>
                    <a:pt x="2796" y="2742"/>
                  </a:lnTo>
                  <a:lnTo>
                    <a:pt x="2792" y="2738"/>
                  </a:lnTo>
                  <a:lnTo>
                    <a:pt x="2787" y="2736"/>
                  </a:lnTo>
                  <a:lnTo>
                    <a:pt x="2781" y="2734"/>
                  </a:lnTo>
                  <a:lnTo>
                    <a:pt x="2774" y="2731"/>
                  </a:lnTo>
                  <a:lnTo>
                    <a:pt x="2767" y="2729"/>
                  </a:lnTo>
                  <a:lnTo>
                    <a:pt x="2760" y="2726"/>
                  </a:lnTo>
                  <a:lnTo>
                    <a:pt x="2754" y="2723"/>
                  </a:lnTo>
                  <a:lnTo>
                    <a:pt x="2748" y="2719"/>
                  </a:lnTo>
                  <a:lnTo>
                    <a:pt x="2736" y="2712"/>
                  </a:lnTo>
                  <a:lnTo>
                    <a:pt x="2727" y="2706"/>
                  </a:lnTo>
                  <a:lnTo>
                    <a:pt x="2722" y="2703"/>
                  </a:lnTo>
                  <a:lnTo>
                    <a:pt x="2720" y="2699"/>
                  </a:lnTo>
                  <a:lnTo>
                    <a:pt x="2717" y="2695"/>
                  </a:lnTo>
                  <a:lnTo>
                    <a:pt x="2715" y="2692"/>
                  </a:lnTo>
                  <a:lnTo>
                    <a:pt x="2715" y="2687"/>
                  </a:lnTo>
                  <a:lnTo>
                    <a:pt x="2715" y="2684"/>
                  </a:lnTo>
                  <a:lnTo>
                    <a:pt x="2716" y="2680"/>
                  </a:lnTo>
                  <a:lnTo>
                    <a:pt x="2717" y="2676"/>
                  </a:lnTo>
                  <a:lnTo>
                    <a:pt x="2718" y="2673"/>
                  </a:lnTo>
                  <a:lnTo>
                    <a:pt x="2718" y="2671"/>
                  </a:lnTo>
                  <a:lnTo>
                    <a:pt x="2718" y="2669"/>
                  </a:lnTo>
                  <a:lnTo>
                    <a:pt x="2717" y="2668"/>
                  </a:lnTo>
                  <a:lnTo>
                    <a:pt x="2712" y="2666"/>
                  </a:lnTo>
                  <a:lnTo>
                    <a:pt x="2705" y="2666"/>
                  </a:lnTo>
                  <a:lnTo>
                    <a:pt x="2701" y="2665"/>
                  </a:lnTo>
                  <a:lnTo>
                    <a:pt x="2697" y="2662"/>
                  </a:lnTo>
                  <a:lnTo>
                    <a:pt x="2692" y="2661"/>
                  </a:lnTo>
                  <a:lnTo>
                    <a:pt x="2690" y="2657"/>
                  </a:lnTo>
                  <a:lnTo>
                    <a:pt x="2686" y="2654"/>
                  </a:lnTo>
                  <a:lnTo>
                    <a:pt x="2685" y="2650"/>
                  </a:lnTo>
                  <a:lnTo>
                    <a:pt x="2685" y="2646"/>
                  </a:lnTo>
                  <a:lnTo>
                    <a:pt x="2685" y="2641"/>
                  </a:lnTo>
                  <a:lnTo>
                    <a:pt x="2690" y="2631"/>
                  </a:lnTo>
                  <a:lnTo>
                    <a:pt x="2693" y="2622"/>
                  </a:lnTo>
                  <a:lnTo>
                    <a:pt x="2695" y="2616"/>
                  </a:lnTo>
                  <a:lnTo>
                    <a:pt x="2695" y="2610"/>
                  </a:lnTo>
                  <a:lnTo>
                    <a:pt x="2695" y="2603"/>
                  </a:lnTo>
                  <a:lnTo>
                    <a:pt x="2693" y="2594"/>
                  </a:lnTo>
                  <a:lnTo>
                    <a:pt x="2690" y="2580"/>
                  </a:lnTo>
                  <a:lnTo>
                    <a:pt x="2685" y="2571"/>
                  </a:lnTo>
                  <a:lnTo>
                    <a:pt x="2682" y="2564"/>
                  </a:lnTo>
                  <a:lnTo>
                    <a:pt x="2678" y="2555"/>
                  </a:lnTo>
                  <a:lnTo>
                    <a:pt x="2677" y="2550"/>
                  </a:lnTo>
                  <a:lnTo>
                    <a:pt x="2678" y="2547"/>
                  </a:lnTo>
                  <a:lnTo>
                    <a:pt x="2679" y="2543"/>
                  </a:lnTo>
                  <a:lnTo>
                    <a:pt x="2682" y="2539"/>
                  </a:lnTo>
                  <a:lnTo>
                    <a:pt x="2684" y="2536"/>
                  </a:lnTo>
                  <a:lnTo>
                    <a:pt x="2689" y="2533"/>
                  </a:lnTo>
                  <a:lnTo>
                    <a:pt x="2693" y="2530"/>
                  </a:lnTo>
                  <a:lnTo>
                    <a:pt x="2698" y="2529"/>
                  </a:lnTo>
                  <a:lnTo>
                    <a:pt x="2709" y="2527"/>
                  </a:lnTo>
                  <a:lnTo>
                    <a:pt x="2720" y="2526"/>
                  </a:lnTo>
                  <a:lnTo>
                    <a:pt x="2733" y="2524"/>
                  </a:lnTo>
                  <a:lnTo>
                    <a:pt x="2746" y="2521"/>
                  </a:lnTo>
                  <a:lnTo>
                    <a:pt x="2760" y="2517"/>
                  </a:lnTo>
                  <a:lnTo>
                    <a:pt x="2770" y="2515"/>
                  </a:lnTo>
                  <a:lnTo>
                    <a:pt x="2774" y="2514"/>
                  </a:lnTo>
                  <a:lnTo>
                    <a:pt x="2778" y="2510"/>
                  </a:lnTo>
                  <a:lnTo>
                    <a:pt x="2781" y="2506"/>
                  </a:lnTo>
                  <a:lnTo>
                    <a:pt x="2784" y="2501"/>
                  </a:lnTo>
                  <a:lnTo>
                    <a:pt x="2786" y="2495"/>
                  </a:lnTo>
                  <a:lnTo>
                    <a:pt x="2790" y="2490"/>
                  </a:lnTo>
                  <a:lnTo>
                    <a:pt x="2792" y="2486"/>
                  </a:lnTo>
                  <a:lnTo>
                    <a:pt x="2796" y="2484"/>
                  </a:lnTo>
                  <a:lnTo>
                    <a:pt x="2799" y="2482"/>
                  </a:lnTo>
                  <a:lnTo>
                    <a:pt x="2803" y="2482"/>
                  </a:lnTo>
                  <a:lnTo>
                    <a:pt x="2806" y="2482"/>
                  </a:lnTo>
                  <a:lnTo>
                    <a:pt x="2810" y="2483"/>
                  </a:lnTo>
                  <a:lnTo>
                    <a:pt x="2815" y="2484"/>
                  </a:lnTo>
                  <a:lnTo>
                    <a:pt x="2818" y="2487"/>
                  </a:lnTo>
                  <a:lnTo>
                    <a:pt x="2823" y="2490"/>
                  </a:lnTo>
                  <a:lnTo>
                    <a:pt x="2827" y="2495"/>
                  </a:lnTo>
                  <a:lnTo>
                    <a:pt x="2830" y="2499"/>
                  </a:lnTo>
                  <a:lnTo>
                    <a:pt x="2833" y="2505"/>
                  </a:lnTo>
                  <a:lnTo>
                    <a:pt x="2833" y="2512"/>
                  </a:lnTo>
                  <a:lnTo>
                    <a:pt x="2833" y="2521"/>
                  </a:lnTo>
                  <a:lnTo>
                    <a:pt x="2830" y="2535"/>
                  </a:lnTo>
                  <a:lnTo>
                    <a:pt x="2830" y="2545"/>
                  </a:lnTo>
                  <a:lnTo>
                    <a:pt x="2831" y="2547"/>
                  </a:lnTo>
                  <a:lnTo>
                    <a:pt x="2834" y="2549"/>
                  </a:lnTo>
                  <a:lnTo>
                    <a:pt x="2837" y="2552"/>
                  </a:lnTo>
                  <a:lnTo>
                    <a:pt x="2842" y="2552"/>
                  </a:lnTo>
                  <a:lnTo>
                    <a:pt x="2847" y="2553"/>
                  </a:lnTo>
                  <a:lnTo>
                    <a:pt x="2852" y="2552"/>
                  </a:lnTo>
                  <a:lnTo>
                    <a:pt x="2856" y="2552"/>
                  </a:lnTo>
                  <a:lnTo>
                    <a:pt x="2861" y="2549"/>
                  </a:lnTo>
                  <a:lnTo>
                    <a:pt x="2871" y="2545"/>
                  </a:lnTo>
                  <a:lnTo>
                    <a:pt x="2881" y="2536"/>
                  </a:lnTo>
                  <a:lnTo>
                    <a:pt x="2888" y="2528"/>
                  </a:lnTo>
                  <a:lnTo>
                    <a:pt x="2896" y="2522"/>
                  </a:lnTo>
                  <a:lnTo>
                    <a:pt x="2899" y="2520"/>
                  </a:lnTo>
                  <a:lnTo>
                    <a:pt x="2905" y="2518"/>
                  </a:lnTo>
                  <a:lnTo>
                    <a:pt x="2911" y="2517"/>
                  </a:lnTo>
                  <a:lnTo>
                    <a:pt x="2920" y="2517"/>
                  </a:lnTo>
                  <a:lnTo>
                    <a:pt x="2940" y="2521"/>
                  </a:lnTo>
                  <a:lnTo>
                    <a:pt x="2957" y="2524"/>
                  </a:lnTo>
                  <a:lnTo>
                    <a:pt x="2974" y="2530"/>
                  </a:lnTo>
                  <a:lnTo>
                    <a:pt x="2986" y="2534"/>
                  </a:lnTo>
                  <a:lnTo>
                    <a:pt x="2993" y="2539"/>
                  </a:lnTo>
                  <a:lnTo>
                    <a:pt x="2998" y="2543"/>
                  </a:lnTo>
                  <a:lnTo>
                    <a:pt x="3000" y="2549"/>
                  </a:lnTo>
                  <a:lnTo>
                    <a:pt x="3001" y="2556"/>
                  </a:lnTo>
                  <a:lnTo>
                    <a:pt x="2999" y="2568"/>
                  </a:lnTo>
                  <a:lnTo>
                    <a:pt x="2998" y="2583"/>
                  </a:lnTo>
                  <a:lnTo>
                    <a:pt x="2998" y="2585"/>
                  </a:lnTo>
                  <a:lnTo>
                    <a:pt x="2998" y="2587"/>
                  </a:lnTo>
                  <a:lnTo>
                    <a:pt x="2999" y="2588"/>
                  </a:lnTo>
                  <a:lnTo>
                    <a:pt x="3000" y="2590"/>
                  </a:lnTo>
                  <a:lnTo>
                    <a:pt x="3005" y="2587"/>
                  </a:lnTo>
                  <a:lnTo>
                    <a:pt x="3013" y="2579"/>
                  </a:lnTo>
                  <a:lnTo>
                    <a:pt x="3018" y="2574"/>
                  </a:lnTo>
                  <a:lnTo>
                    <a:pt x="3024" y="2572"/>
                  </a:lnTo>
                  <a:lnTo>
                    <a:pt x="3029" y="2569"/>
                  </a:lnTo>
                  <a:lnTo>
                    <a:pt x="3033" y="2568"/>
                  </a:lnTo>
                  <a:lnTo>
                    <a:pt x="3038" y="2568"/>
                  </a:lnTo>
                  <a:lnTo>
                    <a:pt x="3043" y="2568"/>
                  </a:lnTo>
                  <a:lnTo>
                    <a:pt x="3048" y="2569"/>
                  </a:lnTo>
                  <a:lnTo>
                    <a:pt x="3052" y="2572"/>
                  </a:lnTo>
                  <a:lnTo>
                    <a:pt x="3061" y="2577"/>
                  </a:lnTo>
                  <a:lnTo>
                    <a:pt x="3068" y="2583"/>
                  </a:lnTo>
                  <a:lnTo>
                    <a:pt x="3075" y="2588"/>
                  </a:lnTo>
                  <a:lnTo>
                    <a:pt x="3080" y="2593"/>
                  </a:lnTo>
                  <a:lnTo>
                    <a:pt x="3086" y="2600"/>
                  </a:lnTo>
                  <a:lnTo>
                    <a:pt x="3089" y="2605"/>
                  </a:lnTo>
                  <a:lnTo>
                    <a:pt x="3090" y="2611"/>
                  </a:lnTo>
                  <a:lnTo>
                    <a:pt x="3094" y="2618"/>
                  </a:lnTo>
                  <a:lnTo>
                    <a:pt x="3102" y="2630"/>
                  </a:lnTo>
                  <a:lnTo>
                    <a:pt x="3117" y="2646"/>
                  </a:lnTo>
                  <a:lnTo>
                    <a:pt x="3124" y="2654"/>
                  </a:lnTo>
                  <a:lnTo>
                    <a:pt x="3130" y="2661"/>
                  </a:lnTo>
                  <a:lnTo>
                    <a:pt x="3134" y="2668"/>
                  </a:lnTo>
                  <a:lnTo>
                    <a:pt x="3137" y="2674"/>
                  </a:lnTo>
                  <a:lnTo>
                    <a:pt x="3136" y="2678"/>
                  </a:lnTo>
                  <a:lnTo>
                    <a:pt x="3133" y="2681"/>
                  </a:lnTo>
                  <a:lnTo>
                    <a:pt x="3131" y="2685"/>
                  </a:lnTo>
                  <a:lnTo>
                    <a:pt x="3127" y="2688"/>
                  </a:lnTo>
                  <a:lnTo>
                    <a:pt x="3124" y="2692"/>
                  </a:lnTo>
                  <a:lnTo>
                    <a:pt x="3121" y="2697"/>
                  </a:lnTo>
                  <a:lnTo>
                    <a:pt x="3119" y="2701"/>
                  </a:lnTo>
                  <a:lnTo>
                    <a:pt x="3120" y="2709"/>
                  </a:lnTo>
                  <a:lnTo>
                    <a:pt x="3123" y="2716"/>
                  </a:lnTo>
                  <a:lnTo>
                    <a:pt x="3125" y="2723"/>
                  </a:lnTo>
                  <a:lnTo>
                    <a:pt x="3129" y="2730"/>
                  </a:lnTo>
                  <a:lnTo>
                    <a:pt x="3133" y="2736"/>
                  </a:lnTo>
                  <a:lnTo>
                    <a:pt x="3140" y="2748"/>
                  </a:lnTo>
                  <a:lnTo>
                    <a:pt x="3146" y="2756"/>
                  </a:lnTo>
                  <a:lnTo>
                    <a:pt x="3149" y="2763"/>
                  </a:lnTo>
                  <a:lnTo>
                    <a:pt x="3151" y="2773"/>
                  </a:lnTo>
                  <a:lnTo>
                    <a:pt x="3150" y="2783"/>
                  </a:lnTo>
                  <a:lnTo>
                    <a:pt x="3149" y="2798"/>
                  </a:lnTo>
                  <a:lnTo>
                    <a:pt x="3148" y="2805"/>
                  </a:lnTo>
                  <a:lnTo>
                    <a:pt x="3149" y="2811"/>
                  </a:lnTo>
                  <a:lnTo>
                    <a:pt x="3151" y="2816"/>
                  </a:lnTo>
                  <a:lnTo>
                    <a:pt x="3155" y="2820"/>
                  </a:lnTo>
                  <a:lnTo>
                    <a:pt x="3158" y="2825"/>
                  </a:lnTo>
                  <a:lnTo>
                    <a:pt x="3161" y="2830"/>
                  </a:lnTo>
                  <a:lnTo>
                    <a:pt x="3163" y="2836"/>
                  </a:lnTo>
                  <a:lnTo>
                    <a:pt x="3163" y="2843"/>
                  </a:lnTo>
                  <a:lnTo>
                    <a:pt x="3163" y="2858"/>
                  </a:lnTo>
                  <a:lnTo>
                    <a:pt x="3162" y="2874"/>
                  </a:lnTo>
                  <a:lnTo>
                    <a:pt x="3163" y="2881"/>
                  </a:lnTo>
                  <a:lnTo>
                    <a:pt x="3163" y="2887"/>
                  </a:lnTo>
                  <a:lnTo>
                    <a:pt x="3165" y="2893"/>
                  </a:lnTo>
                  <a:lnTo>
                    <a:pt x="3168" y="2899"/>
                  </a:lnTo>
                  <a:lnTo>
                    <a:pt x="3171" y="2902"/>
                  </a:lnTo>
                  <a:lnTo>
                    <a:pt x="3177" y="2906"/>
                  </a:lnTo>
                  <a:lnTo>
                    <a:pt x="3184" y="2909"/>
                  </a:lnTo>
                  <a:lnTo>
                    <a:pt x="3192" y="2913"/>
                  </a:lnTo>
                  <a:lnTo>
                    <a:pt x="3199" y="2917"/>
                  </a:lnTo>
                  <a:lnTo>
                    <a:pt x="3205" y="2920"/>
                  </a:lnTo>
                  <a:lnTo>
                    <a:pt x="3209" y="2925"/>
                  </a:lnTo>
                  <a:lnTo>
                    <a:pt x="3212" y="2928"/>
                  </a:lnTo>
                  <a:lnTo>
                    <a:pt x="3215" y="2937"/>
                  </a:lnTo>
                  <a:lnTo>
                    <a:pt x="3220" y="2943"/>
                  </a:lnTo>
                  <a:lnTo>
                    <a:pt x="3222" y="2944"/>
                  </a:lnTo>
                  <a:lnTo>
                    <a:pt x="3226" y="2946"/>
                  </a:lnTo>
                  <a:lnTo>
                    <a:pt x="3230" y="2946"/>
                  </a:lnTo>
                  <a:lnTo>
                    <a:pt x="3233" y="2947"/>
                  </a:lnTo>
                  <a:lnTo>
                    <a:pt x="3243" y="2947"/>
                  </a:lnTo>
                  <a:lnTo>
                    <a:pt x="3256" y="2949"/>
                  </a:lnTo>
                  <a:lnTo>
                    <a:pt x="3263" y="2951"/>
                  </a:lnTo>
                  <a:lnTo>
                    <a:pt x="3270" y="2955"/>
                  </a:lnTo>
                  <a:lnTo>
                    <a:pt x="3276" y="2959"/>
                  </a:lnTo>
                  <a:lnTo>
                    <a:pt x="3283" y="2965"/>
                  </a:lnTo>
                  <a:lnTo>
                    <a:pt x="3288" y="2972"/>
                  </a:lnTo>
                  <a:lnTo>
                    <a:pt x="3293" y="2980"/>
                  </a:lnTo>
                  <a:lnTo>
                    <a:pt x="3296" y="2985"/>
                  </a:lnTo>
                  <a:lnTo>
                    <a:pt x="3299" y="2993"/>
                  </a:lnTo>
                  <a:lnTo>
                    <a:pt x="3303" y="3006"/>
                  </a:lnTo>
                  <a:lnTo>
                    <a:pt x="3307" y="3018"/>
                  </a:lnTo>
                  <a:lnTo>
                    <a:pt x="3308" y="3021"/>
                  </a:lnTo>
                  <a:lnTo>
                    <a:pt x="3310" y="3025"/>
                  </a:lnTo>
                  <a:lnTo>
                    <a:pt x="3313" y="3028"/>
                  </a:lnTo>
                  <a:lnTo>
                    <a:pt x="3316" y="3031"/>
                  </a:lnTo>
                  <a:lnTo>
                    <a:pt x="3322" y="3033"/>
                  </a:lnTo>
                  <a:lnTo>
                    <a:pt x="3329" y="3035"/>
                  </a:lnTo>
                  <a:lnTo>
                    <a:pt x="3337" y="3038"/>
                  </a:lnTo>
                  <a:lnTo>
                    <a:pt x="3345" y="3039"/>
                  </a:lnTo>
                  <a:lnTo>
                    <a:pt x="3353" y="3043"/>
                  </a:lnTo>
                  <a:lnTo>
                    <a:pt x="3362" y="3048"/>
                  </a:lnTo>
                  <a:lnTo>
                    <a:pt x="3369" y="3052"/>
                  </a:lnTo>
                  <a:lnTo>
                    <a:pt x="3375" y="3054"/>
                  </a:lnTo>
                  <a:lnTo>
                    <a:pt x="3382" y="3056"/>
                  </a:lnTo>
                  <a:lnTo>
                    <a:pt x="3390" y="3058"/>
                  </a:lnTo>
                  <a:lnTo>
                    <a:pt x="3395" y="3060"/>
                  </a:lnTo>
                  <a:lnTo>
                    <a:pt x="3400" y="3064"/>
                  </a:lnTo>
                  <a:lnTo>
                    <a:pt x="3404" y="3069"/>
                  </a:lnTo>
                  <a:lnTo>
                    <a:pt x="3409" y="3073"/>
                  </a:lnTo>
                  <a:lnTo>
                    <a:pt x="3417" y="3084"/>
                  </a:lnTo>
                  <a:lnTo>
                    <a:pt x="3426" y="3094"/>
                  </a:lnTo>
                  <a:lnTo>
                    <a:pt x="3432" y="3100"/>
                  </a:lnTo>
                  <a:lnTo>
                    <a:pt x="3441" y="3106"/>
                  </a:lnTo>
                  <a:lnTo>
                    <a:pt x="3451" y="3111"/>
                  </a:lnTo>
                  <a:lnTo>
                    <a:pt x="3463" y="3116"/>
                  </a:lnTo>
                  <a:lnTo>
                    <a:pt x="3467" y="3119"/>
                  </a:lnTo>
                  <a:lnTo>
                    <a:pt x="3473" y="3120"/>
                  </a:lnTo>
                  <a:lnTo>
                    <a:pt x="3478" y="3120"/>
                  </a:lnTo>
                  <a:lnTo>
                    <a:pt x="3482" y="3119"/>
                  </a:lnTo>
                  <a:lnTo>
                    <a:pt x="3485" y="3116"/>
                  </a:lnTo>
                  <a:lnTo>
                    <a:pt x="3489" y="3114"/>
                  </a:lnTo>
                  <a:lnTo>
                    <a:pt x="3490" y="3109"/>
                  </a:lnTo>
                  <a:lnTo>
                    <a:pt x="3491" y="3103"/>
                  </a:lnTo>
                  <a:lnTo>
                    <a:pt x="3492" y="3085"/>
                  </a:lnTo>
                  <a:lnTo>
                    <a:pt x="3493" y="3067"/>
                  </a:lnTo>
                  <a:lnTo>
                    <a:pt x="3493" y="3051"/>
                  </a:lnTo>
                  <a:lnTo>
                    <a:pt x="3493" y="3039"/>
                  </a:lnTo>
                  <a:lnTo>
                    <a:pt x="3493" y="3034"/>
                  </a:lnTo>
                  <a:lnTo>
                    <a:pt x="3495" y="3031"/>
                  </a:lnTo>
                  <a:lnTo>
                    <a:pt x="3497" y="3028"/>
                  </a:lnTo>
                  <a:lnTo>
                    <a:pt x="3501" y="3026"/>
                  </a:lnTo>
                  <a:lnTo>
                    <a:pt x="3508" y="3021"/>
                  </a:lnTo>
                  <a:lnTo>
                    <a:pt x="3518" y="3018"/>
                  </a:lnTo>
                  <a:lnTo>
                    <a:pt x="3524" y="3014"/>
                  </a:lnTo>
                  <a:lnTo>
                    <a:pt x="3528" y="3009"/>
                  </a:lnTo>
                  <a:lnTo>
                    <a:pt x="3530" y="3003"/>
                  </a:lnTo>
                  <a:lnTo>
                    <a:pt x="3533" y="2997"/>
                  </a:lnTo>
                  <a:lnTo>
                    <a:pt x="3534" y="2990"/>
                  </a:lnTo>
                  <a:lnTo>
                    <a:pt x="3536" y="2984"/>
                  </a:lnTo>
                  <a:lnTo>
                    <a:pt x="3540" y="2980"/>
                  </a:lnTo>
                  <a:lnTo>
                    <a:pt x="3546" y="2976"/>
                  </a:lnTo>
                  <a:lnTo>
                    <a:pt x="3547" y="2975"/>
                  </a:lnTo>
                  <a:lnTo>
                    <a:pt x="3549" y="2975"/>
                  </a:lnTo>
                  <a:lnTo>
                    <a:pt x="3552" y="2976"/>
                  </a:lnTo>
                  <a:lnTo>
                    <a:pt x="3553" y="2977"/>
                  </a:lnTo>
                  <a:lnTo>
                    <a:pt x="3555" y="2982"/>
                  </a:lnTo>
                  <a:lnTo>
                    <a:pt x="3556" y="2989"/>
                  </a:lnTo>
                  <a:lnTo>
                    <a:pt x="3558" y="2997"/>
                  </a:lnTo>
                  <a:lnTo>
                    <a:pt x="3560" y="3003"/>
                  </a:lnTo>
                  <a:lnTo>
                    <a:pt x="3562" y="3006"/>
                  </a:lnTo>
                  <a:lnTo>
                    <a:pt x="3565" y="3009"/>
                  </a:lnTo>
                  <a:lnTo>
                    <a:pt x="3570" y="3012"/>
                  </a:lnTo>
                  <a:lnTo>
                    <a:pt x="3575" y="3014"/>
                  </a:lnTo>
                  <a:lnTo>
                    <a:pt x="3580" y="3016"/>
                  </a:lnTo>
                  <a:lnTo>
                    <a:pt x="3585" y="3019"/>
                  </a:lnTo>
                  <a:lnTo>
                    <a:pt x="3590" y="3022"/>
                  </a:lnTo>
                  <a:lnTo>
                    <a:pt x="3593" y="3027"/>
                  </a:lnTo>
                  <a:lnTo>
                    <a:pt x="3597" y="3032"/>
                  </a:lnTo>
                  <a:lnTo>
                    <a:pt x="3599" y="3038"/>
                  </a:lnTo>
                  <a:lnTo>
                    <a:pt x="3603" y="3045"/>
                  </a:lnTo>
                  <a:lnTo>
                    <a:pt x="3606" y="3053"/>
                  </a:lnTo>
                  <a:lnTo>
                    <a:pt x="3609" y="3064"/>
                  </a:lnTo>
                  <a:lnTo>
                    <a:pt x="3609" y="3076"/>
                  </a:lnTo>
                  <a:lnTo>
                    <a:pt x="3610" y="3088"/>
                  </a:lnTo>
                  <a:lnTo>
                    <a:pt x="3611" y="3101"/>
                  </a:lnTo>
                  <a:lnTo>
                    <a:pt x="3612" y="3114"/>
                  </a:lnTo>
                  <a:lnTo>
                    <a:pt x="3610" y="3125"/>
                  </a:lnTo>
                  <a:lnTo>
                    <a:pt x="3608" y="3134"/>
                  </a:lnTo>
                  <a:lnTo>
                    <a:pt x="3604" y="3141"/>
                  </a:lnTo>
                  <a:lnTo>
                    <a:pt x="3599" y="3148"/>
                  </a:lnTo>
                  <a:lnTo>
                    <a:pt x="3596" y="3158"/>
                  </a:lnTo>
                  <a:lnTo>
                    <a:pt x="3595" y="3163"/>
                  </a:lnTo>
                  <a:lnTo>
                    <a:pt x="3595" y="3167"/>
                  </a:lnTo>
                  <a:lnTo>
                    <a:pt x="3596" y="3172"/>
                  </a:lnTo>
                  <a:lnTo>
                    <a:pt x="3598" y="3177"/>
                  </a:lnTo>
                  <a:lnTo>
                    <a:pt x="3602" y="3180"/>
                  </a:lnTo>
                  <a:lnTo>
                    <a:pt x="3606" y="3184"/>
                  </a:lnTo>
                  <a:lnTo>
                    <a:pt x="3611" y="3186"/>
                  </a:lnTo>
                  <a:lnTo>
                    <a:pt x="3617" y="3189"/>
                  </a:lnTo>
                  <a:lnTo>
                    <a:pt x="3623" y="3189"/>
                  </a:lnTo>
                  <a:lnTo>
                    <a:pt x="3629" y="3189"/>
                  </a:lnTo>
                  <a:lnTo>
                    <a:pt x="3634" y="3188"/>
                  </a:lnTo>
                  <a:lnTo>
                    <a:pt x="3638" y="3186"/>
                  </a:lnTo>
                  <a:lnTo>
                    <a:pt x="3642" y="3183"/>
                  </a:lnTo>
                  <a:lnTo>
                    <a:pt x="3644" y="3179"/>
                  </a:lnTo>
                  <a:lnTo>
                    <a:pt x="3647" y="3176"/>
                  </a:lnTo>
                  <a:lnTo>
                    <a:pt x="3647" y="3171"/>
                  </a:lnTo>
                  <a:lnTo>
                    <a:pt x="3648" y="3161"/>
                  </a:lnTo>
                  <a:lnTo>
                    <a:pt x="3648" y="3151"/>
                  </a:lnTo>
                  <a:lnTo>
                    <a:pt x="3649" y="3146"/>
                  </a:lnTo>
                  <a:lnTo>
                    <a:pt x="3649" y="3144"/>
                  </a:lnTo>
                  <a:lnTo>
                    <a:pt x="3650" y="3140"/>
                  </a:lnTo>
                  <a:lnTo>
                    <a:pt x="3653" y="3139"/>
                  </a:lnTo>
                  <a:lnTo>
                    <a:pt x="3654" y="3139"/>
                  </a:lnTo>
                  <a:lnTo>
                    <a:pt x="3656" y="3139"/>
                  </a:lnTo>
                  <a:lnTo>
                    <a:pt x="3660" y="3140"/>
                  </a:lnTo>
                  <a:lnTo>
                    <a:pt x="3663" y="3141"/>
                  </a:lnTo>
                  <a:lnTo>
                    <a:pt x="3669" y="3145"/>
                  </a:lnTo>
                  <a:lnTo>
                    <a:pt x="3675" y="3146"/>
                  </a:lnTo>
                  <a:lnTo>
                    <a:pt x="3684" y="3146"/>
                  </a:lnTo>
                  <a:lnTo>
                    <a:pt x="3692" y="3144"/>
                  </a:lnTo>
                  <a:lnTo>
                    <a:pt x="3698" y="3141"/>
                  </a:lnTo>
                  <a:lnTo>
                    <a:pt x="3703" y="3139"/>
                  </a:lnTo>
                  <a:lnTo>
                    <a:pt x="3706" y="3139"/>
                  </a:lnTo>
                  <a:lnTo>
                    <a:pt x="3710" y="3141"/>
                  </a:lnTo>
                  <a:lnTo>
                    <a:pt x="3716" y="3145"/>
                  </a:lnTo>
                  <a:lnTo>
                    <a:pt x="3722" y="3151"/>
                  </a:lnTo>
                  <a:lnTo>
                    <a:pt x="3728" y="3157"/>
                  </a:lnTo>
                  <a:lnTo>
                    <a:pt x="3731" y="3163"/>
                  </a:lnTo>
                  <a:lnTo>
                    <a:pt x="3737" y="3179"/>
                  </a:lnTo>
                  <a:lnTo>
                    <a:pt x="3744" y="3192"/>
                  </a:lnTo>
                  <a:lnTo>
                    <a:pt x="3753" y="3205"/>
                  </a:lnTo>
                  <a:lnTo>
                    <a:pt x="3757" y="3215"/>
                  </a:lnTo>
                  <a:lnTo>
                    <a:pt x="3757" y="3217"/>
                  </a:lnTo>
                  <a:lnTo>
                    <a:pt x="3757" y="3220"/>
                  </a:lnTo>
                  <a:lnTo>
                    <a:pt x="3755" y="3221"/>
                  </a:lnTo>
                  <a:lnTo>
                    <a:pt x="3751" y="3223"/>
                  </a:lnTo>
                  <a:lnTo>
                    <a:pt x="3737" y="3234"/>
                  </a:lnTo>
                  <a:lnTo>
                    <a:pt x="3725" y="3242"/>
                  </a:lnTo>
                  <a:lnTo>
                    <a:pt x="3719" y="3247"/>
                  </a:lnTo>
                  <a:lnTo>
                    <a:pt x="3716" y="3254"/>
                  </a:lnTo>
                  <a:lnTo>
                    <a:pt x="3715" y="3258"/>
                  </a:lnTo>
                  <a:lnTo>
                    <a:pt x="3713" y="3261"/>
                  </a:lnTo>
                  <a:lnTo>
                    <a:pt x="3713" y="3266"/>
                  </a:lnTo>
                  <a:lnTo>
                    <a:pt x="3715" y="3271"/>
                  </a:lnTo>
                  <a:lnTo>
                    <a:pt x="3716" y="3276"/>
                  </a:lnTo>
                  <a:lnTo>
                    <a:pt x="3719" y="3279"/>
                  </a:lnTo>
                  <a:lnTo>
                    <a:pt x="3723" y="3283"/>
                  </a:lnTo>
                  <a:lnTo>
                    <a:pt x="3728" y="3285"/>
                  </a:lnTo>
                  <a:lnTo>
                    <a:pt x="3732" y="3287"/>
                  </a:lnTo>
                  <a:lnTo>
                    <a:pt x="3737" y="3289"/>
                  </a:lnTo>
                  <a:lnTo>
                    <a:pt x="3743" y="3289"/>
                  </a:lnTo>
                  <a:lnTo>
                    <a:pt x="3748" y="3286"/>
                  </a:lnTo>
                  <a:lnTo>
                    <a:pt x="3754" y="3284"/>
                  </a:lnTo>
                  <a:lnTo>
                    <a:pt x="3759" y="3280"/>
                  </a:lnTo>
                  <a:lnTo>
                    <a:pt x="3763" y="3276"/>
                  </a:lnTo>
                  <a:lnTo>
                    <a:pt x="3769" y="3270"/>
                  </a:lnTo>
                  <a:lnTo>
                    <a:pt x="3778" y="3258"/>
                  </a:lnTo>
                  <a:lnTo>
                    <a:pt x="3786" y="3245"/>
                  </a:lnTo>
                  <a:lnTo>
                    <a:pt x="3791" y="3233"/>
                  </a:lnTo>
                  <a:lnTo>
                    <a:pt x="3793" y="3222"/>
                  </a:lnTo>
                  <a:lnTo>
                    <a:pt x="3794" y="3217"/>
                  </a:lnTo>
                  <a:lnTo>
                    <a:pt x="3795" y="3214"/>
                  </a:lnTo>
                  <a:lnTo>
                    <a:pt x="3797" y="3210"/>
                  </a:lnTo>
                  <a:lnTo>
                    <a:pt x="3800" y="3208"/>
                  </a:lnTo>
                  <a:lnTo>
                    <a:pt x="3803" y="3207"/>
                  </a:lnTo>
                  <a:lnTo>
                    <a:pt x="3805" y="3204"/>
                  </a:lnTo>
                  <a:lnTo>
                    <a:pt x="3806" y="3202"/>
                  </a:lnTo>
                  <a:lnTo>
                    <a:pt x="3807" y="3199"/>
                  </a:lnTo>
                  <a:lnTo>
                    <a:pt x="3807" y="3197"/>
                  </a:lnTo>
                  <a:lnTo>
                    <a:pt x="3807" y="3193"/>
                  </a:lnTo>
                  <a:lnTo>
                    <a:pt x="3806" y="3190"/>
                  </a:lnTo>
                  <a:lnTo>
                    <a:pt x="3804" y="3186"/>
                  </a:lnTo>
                  <a:lnTo>
                    <a:pt x="3803" y="3182"/>
                  </a:lnTo>
                  <a:lnTo>
                    <a:pt x="3801" y="3179"/>
                  </a:lnTo>
                  <a:lnTo>
                    <a:pt x="3801" y="3177"/>
                  </a:lnTo>
                  <a:lnTo>
                    <a:pt x="3801" y="3174"/>
                  </a:lnTo>
                  <a:lnTo>
                    <a:pt x="3804" y="3174"/>
                  </a:lnTo>
                  <a:lnTo>
                    <a:pt x="3806" y="3174"/>
                  </a:lnTo>
                  <a:lnTo>
                    <a:pt x="3811" y="3176"/>
                  </a:lnTo>
                  <a:lnTo>
                    <a:pt x="3816" y="3177"/>
                  </a:lnTo>
                  <a:lnTo>
                    <a:pt x="3826" y="3182"/>
                  </a:lnTo>
                  <a:lnTo>
                    <a:pt x="3836" y="3188"/>
                  </a:lnTo>
                  <a:lnTo>
                    <a:pt x="3844" y="3192"/>
                  </a:lnTo>
                  <a:lnTo>
                    <a:pt x="3851" y="3195"/>
                  </a:lnTo>
                  <a:lnTo>
                    <a:pt x="3858" y="3195"/>
                  </a:lnTo>
                  <a:lnTo>
                    <a:pt x="3867" y="3197"/>
                  </a:lnTo>
                  <a:lnTo>
                    <a:pt x="3874" y="3201"/>
                  </a:lnTo>
                  <a:lnTo>
                    <a:pt x="3880" y="3205"/>
                  </a:lnTo>
                  <a:lnTo>
                    <a:pt x="3885" y="3210"/>
                  </a:lnTo>
                  <a:lnTo>
                    <a:pt x="3889" y="3213"/>
                  </a:lnTo>
                  <a:lnTo>
                    <a:pt x="3895" y="3211"/>
                  </a:lnTo>
                  <a:lnTo>
                    <a:pt x="3902" y="3209"/>
                  </a:lnTo>
                  <a:lnTo>
                    <a:pt x="3912" y="3204"/>
                  </a:lnTo>
                  <a:lnTo>
                    <a:pt x="3918" y="3201"/>
                  </a:lnTo>
                  <a:lnTo>
                    <a:pt x="3930" y="3196"/>
                  </a:lnTo>
                  <a:lnTo>
                    <a:pt x="3942" y="3193"/>
                  </a:lnTo>
                  <a:lnTo>
                    <a:pt x="3948" y="3192"/>
                  </a:lnTo>
                  <a:lnTo>
                    <a:pt x="3952" y="3192"/>
                  </a:lnTo>
                  <a:lnTo>
                    <a:pt x="3956" y="3192"/>
                  </a:lnTo>
                  <a:lnTo>
                    <a:pt x="3959" y="3193"/>
                  </a:lnTo>
                  <a:lnTo>
                    <a:pt x="3964" y="3196"/>
                  </a:lnTo>
                  <a:lnTo>
                    <a:pt x="3967" y="3198"/>
                  </a:lnTo>
                  <a:lnTo>
                    <a:pt x="3969" y="3198"/>
                  </a:lnTo>
                  <a:lnTo>
                    <a:pt x="3971" y="3197"/>
                  </a:lnTo>
                  <a:lnTo>
                    <a:pt x="3976" y="3193"/>
                  </a:lnTo>
                  <a:lnTo>
                    <a:pt x="3983" y="3185"/>
                  </a:lnTo>
                  <a:lnTo>
                    <a:pt x="3992" y="3176"/>
                  </a:lnTo>
                  <a:lnTo>
                    <a:pt x="4000" y="3166"/>
                  </a:lnTo>
                  <a:lnTo>
                    <a:pt x="4002" y="3161"/>
                  </a:lnTo>
                  <a:lnTo>
                    <a:pt x="4005" y="3155"/>
                  </a:lnTo>
                  <a:lnTo>
                    <a:pt x="4007" y="3150"/>
                  </a:lnTo>
                  <a:lnTo>
                    <a:pt x="4008" y="3144"/>
                  </a:lnTo>
                  <a:lnTo>
                    <a:pt x="4008" y="3136"/>
                  </a:lnTo>
                  <a:lnTo>
                    <a:pt x="4008" y="3130"/>
                  </a:lnTo>
                  <a:lnTo>
                    <a:pt x="4007" y="3125"/>
                  </a:lnTo>
                  <a:lnTo>
                    <a:pt x="4003" y="3120"/>
                  </a:lnTo>
                  <a:lnTo>
                    <a:pt x="3995" y="3111"/>
                  </a:lnTo>
                  <a:lnTo>
                    <a:pt x="3986" y="3102"/>
                  </a:lnTo>
                  <a:lnTo>
                    <a:pt x="3981" y="3096"/>
                  </a:lnTo>
                  <a:lnTo>
                    <a:pt x="3976" y="3091"/>
                  </a:lnTo>
                  <a:lnTo>
                    <a:pt x="3974" y="3085"/>
                  </a:lnTo>
                  <a:lnTo>
                    <a:pt x="3971" y="3079"/>
                  </a:lnTo>
                  <a:lnTo>
                    <a:pt x="3970" y="3071"/>
                  </a:lnTo>
                  <a:lnTo>
                    <a:pt x="3970" y="3063"/>
                  </a:lnTo>
                  <a:lnTo>
                    <a:pt x="3971" y="3053"/>
                  </a:lnTo>
                  <a:lnTo>
                    <a:pt x="3974" y="3043"/>
                  </a:lnTo>
                  <a:lnTo>
                    <a:pt x="3978" y="3021"/>
                  </a:lnTo>
                  <a:lnTo>
                    <a:pt x="3984" y="3003"/>
                  </a:lnTo>
                  <a:lnTo>
                    <a:pt x="3987" y="2996"/>
                  </a:lnTo>
                  <a:lnTo>
                    <a:pt x="3989" y="2991"/>
                  </a:lnTo>
                  <a:lnTo>
                    <a:pt x="3993" y="2987"/>
                  </a:lnTo>
                  <a:lnTo>
                    <a:pt x="3996" y="2983"/>
                  </a:lnTo>
                  <a:lnTo>
                    <a:pt x="4001" y="2980"/>
                  </a:lnTo>
                  <a:lnTo>
                    <a:pt x="4006" y="2977"/>
                  </a:lnTo>
                  <a:lnTo>
                    <a:pt x="4012" y="2976"/>
                  </a:lnTo>
                  <a:lnTo>
                    <a:pt x="4020" y="2974"/>
                  </a:lnTo>
                  <a:lnTo>
                    <a:pt x="4037" y="2971"/>
                  </a:lnTo>
                  <a:lnTo>
                    <a:pt x="4050" y="2971"/>
                  </a:lnTo>
                  <a:lnTo>
                    <a:pt x="4055" y="2971"/>
                  </a:lnTo>
                  <a:lnTo>
                    <a:pt x="4059" y="2972"/>
                  </a:lnTo>
                  <a:lnTo>
                    <a:pt x="4063" y="2975"/>
                  </a:lnTo>
                  <a:lnTo>
                    <a:pt x="4065" y="2978"/>
                  </a:lnTo>
                  <a:lnTo>
                    <a:pt x="4070" y="2984"/>
                  </a:lnTo>
                  <a:lnTo>
                    <a:pt x="4074" y="2988"/>
                  </a:lnTo>
                  <a:lnTo>
                    <a:pt x="4076" y="2988"/>
                  </a:lnTo>
                  <a:lnTo>
                    <a:pt x="4077" y="2987"/>
                  </a:lnTo>
                  <a:lnTo>
                    <a:pt x="4078" y="2985"/>
                  </a:lnTo>
                  <a:lnTo>
                    <a:pt x="4078" y="2982"/>
                  </a:lnTo>
                  <a:lnTo>
                    <a:pt x="4081" y="2974"/>
                  </a:lnTo>
                  <a:lnTo>
                    <a:pt x="4083" y="2966"/>
                  </a:lnTo>
                  <a:lnTo>
                    <a:pt x="4085" y="2964"/>
                  </a:lnTo>
                  <a:lnTo>
                    <a:pt x="4089" y="2962"/>
                  </a:lnTo>
                  <a:lnTo>
                    <a:pt x="4093" y="2961"/>
                  </a:lnTo>
                  <a:lnTo>
                    <a:pt x="4096" y="2961"/>
                  </a:lnTo>
                  <a:lnTo>
                    <a:pt x="4101" y="2962"/>
                  </a:lnTo>
                  <a:lnTo>
                    <a:pt x="4106" y="2963"/>
                  </a:lnTo>
                  <a:lnTo>
                    <a:pt x="4110" y="2964"/>
                  </a:lnTo>
                  <a:lnTo>
                    <a:pt x="4115" y="2968"/>
                  </a:lnTo>
                  <a:lnTo>
                    <a:pt x="4125" y="2975"/>
                  </a:lnTo>
                  <a:lnTo>
                    <a:pt x="4133" y="2985"/>
                  </a:lnTo>
                  <a:lnTo>
                    <a:pt x="4141" y="2996"/>
                  </a:lnTo>
                  <a:lnTo>
                    <a:pt x="4150" y="3005"/>
                  </a:lnTo>
                  <a:lnTo>
                    <a:pt x="4153" y="3008"/>
                  </a:lnTo>
                  <a:lnTo>
                    <a:pt x="4157" y="3012"/>
                  </a:lnTo>
                  <a:lnTo>
                    <a:pt x="4160" y="3013"/>
                  </a:lnTo>
                  <a:lnTo>
                    <a:pt x="4163" y="3014"/>
                  </a:lnTo>
                  <a:lnTo>
                    <a:pt x="4165" y="3013"/>
                  </a:lnTo>
                  <a:lnTo>
                    <a:pt x="4169" y="3012"/>
                  </a:lnTo>
                  <a:lnTo>
                    <a:pt x="4171" y="3008"/>
                  </a:lnTo>
                  <a:lnTo>
                    <a:pt x="4173" y="3005"/>
                  </a:lnTo>
                  <a:lnTo>
                    <a:pt x="4179" y="2995"/>
                  </a:lnTo>
                  <a:lnTo>
                    <a:pt x="4187" y="2987"/>
                  </a:lnTo>
                  <a:lnTo>
                    <a:pt x="4190" y="2982"/>
                  </a:lnTo>
                  <a:lnTo>
                    <a:pt x="4192" y="2976"/>
                  </a:lnTo>
                  <a:lnTo>
                    <a:pt x="4194" y="2970"/>
                  </a:lnTo>
                  <a:lnTo>
                    <a:pt x="4195" y="2964"/>
                  </a:lnTo>
                  <a:lnTo>
                    <a:pt x="4195" y="2958"/>
                  </a:lnTo>
                  <a:lnTo>
                    <a:pt x="4194" y="2953"/>
                  </a:lnTo>
                  <a:lnTo>
                    <a:pt x="4191" y="2949"/>
                  </a:lnTo>
                  <a:lnTo>
                    <a:pt x="4188" y="2946"/>
                  </a:lnTo>
                  <a:lnTo>
                    <a:pt x="4181" y="2942"/>
                  </a:lnTo>
                  <a:lnTo>
                    <a:pt x="4173" y="2937"/>
                  </a:lnTo>
                  <a:lnTo>
                    <a:pt x="4171" y="2934"/>
                  </a:lnTo>
                  <a:lnTo>
                    <a:pt x="4171" y="2930"/>
                  </a:lnTo>
                  <a:lnTo>
                    <a:pt x="4171" y="2925"/>
                  </a:lnTo>
                  <a:lnTo>
                    <a:pt x="4172" y="2920"/>
                  </a:lnTo>
                  <a:lnTo>
                    <a:pt x="4176" y="2914"/>
                  </a:lnTo>
                  <a:lnTo>
                    <a:pt x="4179" y="2908"/>
                  </a:lnTo>
                  <a:lnTo>
                    <a:pt x="4184" y="2903"/>
                  </a:lnTo>
                  <a:lnTo>
                    <a:pt x="4189" y="2899"/>
                  </a:lnTo>
                  <a:lnTo>
                    <a:pt x="4194" y="2895"/>
                  </a:lnTo>
                  <a:lnTo>
                    <a:pt x="4200" y="2893"/>
                  </a:lnTo>
                  <a:lnTo>
                    <a:pt x="4206" y="2890"/>
                  </a:lnTo>
                  <a:lnTo>
                    <a:pt x="4211" y="2888"/>
                  </a:lnTo>
                  <a:lnTo>
                    <a:pt x="4216" y="2887"/>
                  </a:lnTo>
                  <a:lnTo>
                    <a:pt x="4221" y="2884"/>
                  </a:lnTo>
                  <a:lnTo>
                    <a:pt x="4226" y="2881"/>
                  </a:lnTo>
                  <a:lnTo>
                    <a:pt x="4228" y="2877"/>
                  </a:lnTo>
                  <a:lnTo>
                    <a:pt x="4230" y="2873"/>
                  </a:lnTo>
                  <a:lnTo>
                    <a:pt x="4233" y="2868"/>
                  </a:lnTo>
                  <a:lnTo>
                    <a:pt x="4234" y="2864"/>
                  </a:lnTo>
                  <a:lnTo>
                    <a:pt x="4234" y="2859"/>
                  </a:lnTo>
                  <a:lnTo>
                    <a:pt x="4234" y="2848"/>
                  </a:lnTo>
                  <a:lnTo>
                    <a:pt x="4234" y="2838"/>
                  </a:lnTo>
                  <a:lnTo>
                    <a:pt x="4233" y="2835"/>
                  </a:lnTo>
                  <a:lnTo>
                    <a:pt x="4232" y="2835"/>
                  </a:lnTo>
                  <a:lnTo>
                    <a:pt x="4228" y="2837"/>
                  </a:lnTo>
                  <a:lnTo>
                    <a:pt x="4226" y="2842"/>
                  </a:lnTo>
                  <a:lnTo>
                    <a:pt x="4221" y="2848"/>
                  </a:lnTo>
                  <a:lnTo>
                    <a:pt x="4215" y="2852"/>
                  </a:lnTo>
                  <a:lnTo>
                    <a:pt x="4207" y="2855"/>
                  </a:lnTo>
                  <a:lnTo>
                    <a:pt x="4200" y="2857"/>
                  </a:lnTo>
                  <a:lnTo>
                    <a:pt x="4191" y="2858"/>
                  </a:lnTo>
                  <a:lnTo>
                    <a:pt x="4184" y="2857"/>
                  </a:lnTo>
                  <a:lnTo>
                    <a:pt x="4178" y="2857"/>
                  </a:lnTo>
                  <a:lnTo>
                    <a:pt x="4173" y="2855"/>
                  </a:lnTo>
                  <a:lnTo>
                    <a:pt x="4171" y="2852"/>
                  </a:lnTo>
                  <a:lnTo>
                    <a:pt x="4170" y="2849"/>
                  </a:lnTo>
                  <a:lnTo>
                    <a:pt x="4169" y="2844"/>
                  </a:lnTo>
                  <a:lnTo>
                    <a:pt x="4167" y="2839"/>
                  </a:lnTo>
                  <a:lnTo>
                    <a:pt x="4169" y="2830"/>
                  </a:lnTo>
                  <a:lnTo>
                    <a:pt x="4172" y="2820"/>
                  </a:lnTo>
                  <a:lnTo>
                    <a:pt x="4173" y="2813"/>
                  </a:lnTo>
                  <a:lnTo>
                    <a:pt x="4173" y="2806"/>
                  </a:lnTo>
                  <a:lnTo>
                    <a:pt x="4171" y="2799"/>
                  </a:lnTo>
                  <a:lnTo>
                    <a:pt x="4167" y="2791"/>
                  </a:lnTo>
                  <a:lnTo>
                    <a:pt x="4164" y="2783"/>
                  </a:lnTo>
                  <a:lnTo>
                    <a:pt x="4164" y="2775"/>
                  </a:lnTo>
                  <a:lnTo>
                    <a:pt x="4164" y="2769"/>
                  </a:lnTo>
                  <a:lnTo>
                    <a:pt x="4164" y="2766"/>
                  </a:lnTo>
                  <a:lnTo>
                    <a:pt x="4163" y="2764"/>
                  </a:lnTo>
                  <a:lnTo>
                    <a:pt x="4156" y="2762"/>
                  </a:lnTo>
                  <a:lnTo>
                    <a:pt x="4150" y="2761"/>
                  </a:lnTo>
                  <a:lnTo>
                    <a:pt x="4141" y="2760"/>
                  </a:lnTo>
                  <a:lnTo>
                    <a:pt x="4129" y="2761"/>
                  </a:lnTo>
                  <a:lnTo>
                    <a:pt x="4115" y="2761"/>
                  </a:lnTo>
                  <a:lnTo>
                    <a:pt x="4107" y="2761"/>
                  </a:lnTo>
                  <a:lnTo>
                    <a:pt x="4103" y="2762"/>
                  </a:lnTo>
                  <a:lnTo>
                    <a:pt x="4101" y="2763"/>
                  </a:lnTo>
                  <a:lnTo>
                    <a:pt x="4096" y="2769"/>
                  </a:lnTo>
                  <a:lnTo>
                    <a:pt x="4093" y="2773"/>
                  </a:lnTo>
                  <a:lnTo>
                    <a:pt x="4088" y="2775"/>
                  </a:lnTo>
                  <a:lnTo>
                    <a:pt x="4080" y="2776"/>
                  </a:lnTo>
                  <a:lnTo>
                    <a:pt x="4071" y="2776"/>
                  </a:lnTo>
                  <a:lnTo>
                    <a:pt x="4064" y="2775"/>
                  </a:lnTo>
                  <a:lnTo>
                    <a:pt x="4057" y="2773"/>
                  </a:lnTo>
                  <a:lnTo>
                    <a:pt x="4051" y="2770"/>
                  </a:lnTo>
                  <a:lnTo>
                    <a:pt x="4045" y="2769"/>
                  </a:lnTo>
                  <a:lnTo>
                    <a:pt x="4038" y="2768"/>
                  </a:lnTo>
                  <a:lnTo>
                    <a:pt x="4028" y="2769"/>
                  </a:lnTo>
                  <a:lnTo>
                    <a:pt x="4024" y="2769"/>
                  </a:lnTo>
                  <a:lnTo>
                    <a:pt x="4020" y="2768"/>
                  </a:lnTo>
                  <a:lnTo>
                    <a:pt x="4018" y="2767"/>
                  </a:lnTo>
                  <a:lnTo>
                    <a:pt x="4017" y="2764"/>
                  </a:lnTo>
                  <a:lnTo>
                    <a:pt x="4017" y="2758"/>
                  </a:lnTo>
                  <a:lnTo>
                    <a:pt x="4019" y="2750"/>
                  </a:lnTo>
                  <a:lnTo>
                    <a:pt x="4025" y="2737"/>
                  </a:lnTo>
                  <a:lnTo>
                    <a:pt x="4034" y="2723"/>
                  </a:lnTo>
                  <a:lnTo>
                    <a:pt x="4037" y="2718"/>
                  </a:lnTo>
                  <a:lnTo>
                    <a:pt x="4038" y="2713"/>
                  </a:lnTo>
                  <a:lnTo>
                    <a:pt x="4036" y="2709"/>
                  </a:lnTo>
                  <a:lnTo>
                    <a:pt x="4033" y="2704"/>
                  </a:lnTo>
                  <a:lnTo>
                    <a:pt x="4021" y="2690"/>
                  </a:lnTo>
                  <a:lnTo>
                    <a:pt x="4006" y="2675"/>
                  </a:lnTo>
                  <a:lnTo>
                    <a:pt x="4000" y="2669"/>
                  </a:lnTo>
                  <a:lnTo>
                    <a:pt x="3993" y="2665"/>
                  </a:lnTo>
                  <a:lnTo>
                    <a:pt x="3989" y="2662"/>
                  </a:lnTo>
                  <a:lnTo>
                    <a:pt x="3986" y="2661"/>
                  </a:lnTo>
                  <a:lnTo>
                    <a:pt x="3982" y="2660"/>
                  </a:lnTo>
                  <a:lnTo>
                    <a:pt x="3978" y="2660"/>
                  </a:lnTo>
                  <a:lnTo>
                    <a:pt x="3975" y="2661"/>
                  </a:lnTo>
                  <a:lnTo>
                    <a:pt x="3973" y="2660"/>
                  </a:lnTo>
                  <a:lnTo>
                    <a:pt x="3970" y="2660"/>
                  </a:lnTo>
                  <a:lnTo>
                    <a:pt x="3969" y="2659"/>
                  </a:lnTo>
                  <a:lnTo>
                    <a:pt x="3967" y="2654"/>
                  </a:lnTo>
                  <a:lnTo>
                    <a:pt x="3964" y="2649"/>
                  </a:lnTo>
                  <a:lnTo>
                    <a:pt x="3954" y="2631"/>
                  </a:lnTo>
                  <a:lnTo>
                    <a:pt x="3944" y="2613"/>
                  </a:lnTo>
                  <a:lnTo>
                    <a:pt x="3939" y="2602"/>
                  </a:lnTo>
                  <a:lnTo>
                    <a:pt x="3937" y="2587"/>
                  </a:lnTo>
                  <a:lnTo>
                    <a:pt x="3933" y="2575"/>
                  </a:lnTo>
                  <a:lnTo>
                    <a:pt x="3931" y="2566"/>
                  </a:lnTo>
                  <a:lnTo>
                    <a:pt x="3925" y="2559"/>
                  </a:lnTo>
                  <a:lnTo>
                    <a:pt x="3917" y="2548"/>
                  </a:lnTo>
                  <a:lnTo>
                    <a:pt x="3908" y="2539"/>
                  </a:lnTo>
                  <a:lnTo>
                    <a:pt x="3901" y="2528"/>
                  </a:lnTo>
                  <a:lnTo>
                    <a:pt x="3900" y="2523"/>
                  </a:lnTo>
                  <a:lnTo>
                    <a:pt x="3899" y="2520"/>
                  </a:lnTo>
                  <a:lnTo>
                    <a:pt x="3899" y="2516"/>
                  </a:lnTo>
                  <a:lnTo>
                    <a:pt x="3900" y="2512"/>
                  </a:lnTo>
                  <a:lnTo>
                    <a:pt x="3902" y="2508"/>
                  </a:lnTo>
                  <a:lnTo>
                    <a:pt x="3907" y="2504"/>
                  </a:lnTo>
                  <a:lnTo>
                    <a:pt x="3910" y="2502"/>
                  </a:lnTo>
                  <a:lnTo>
                    <a:pt x="3912" y="2497"/>
                  </a:lnTo>
                  <a:lnTo>
                    <a:pt x="3913" y="2491"/>
                  </a:lnTo>
                  <a:lnTo>
                    <a:pt x="3912" y="2485"/>
                  </a:lnTo>
                  <a:lnTo>
                    <a:pt x="3913" y="2478"/>
                  </a:lnTo>
                  <a:lnTo>
                    <a:pt x="3917" y="2470"/>
                  </a:lnTo>
                  <a:lnTo>
                    <a:pt x="3919" y="2466"/>
                  </a:lnTo>
                  <a:lnTo>
                    <a:pt x="3921" y="2464"/>
                  </a:lnTo>
                  <a:lnTo>
                    <a:pt x="3925" y="2461"/>
                  </a:lnTo>
                  <a:lnTo>
                    <a:pt x="3929" y="2459"/>
                  </a:lnTo>
                  <a:lnTo>
                    <a:pt x="3936" y="2457"/>
                  </a:lnTo>
                  <a:lnTo>
                    <a:pt x="3942" y="2454"/>
                  </a:lnTo>
                  <a:lnTo>
                    <a:pt x="3948" y="2451"/>
                  </a:lnTo>
                  <a:lnTo>
                    <a:pt x="3954" y="2447"/>
                  </a:lnTo>
                  <a:lnTo>
                    <a:pt x="3956" y="2445"/>
                  </a:lnTo>
                  <a:lnTo>
                    <a:pt x="3959" y="2443"/>
                  </a:lnTo>
                  <a:lnTo>
                    <a:pt x="3964" y="2442"/>
                  </a:lnTo>
                  <a:lnTo>
                    <a:pt x="3968" y="2443"/>
                  </a:lnTo>
                  <a:lnTo>
                    <a:pt x="3973" y="2443"/>
                  </a:lnTo>
                  <a:lnTo>
                    <a:pt x="3977" y="2446"/>
                  </a:lnTo>
                  <a:lnTo>
                    <a:pt x="3981" y="2448"/>
                  </a:lnTo>
                  <a:lnTo>
                    <a:pt x="3986" y="2451"/>
                  </a:lnTo>
                  <a:lnTo>
                    <a:pt x="3996" y="2463"/>
                  </a:lnTo>
                  <a:lnTo>
                    <a:pt x="4006" y="2476"/>
                  </a:lnTo>
                  <a:lnTo>
                    <a:pt x="4012" y="2482"/>
                  </a:lnTo>
                  <a:lnTo>
                    <a:pt x="4018" y="2486"/>
                  </a:lnTo>
                  <a:lnTo>
                    <a:pt x="4021" y="2487"/>
                  </a:lnTo>
                  <a:lnTo>
                    <a:pt x="4025" y="2487"/>
                  </a:lnTo>
                  <a:lnTo>
                    <a:pt x="4028" y="2487"/>
                  </a:lnTo>
                  <a:lnTo>
                    <a:pt x="4032" y="2486"/>
                  </a:lnTo>
                  <a:lnTo>
                    <a:pt x="4040" y="2483"/>
                  </a:lnTo>
                  <a:lnTo>
                    <a:pt x="4047" y="2482"/>
                  </a:lnTo>
                  <a:lnTo>
                    <a:pt x="4053" y="2480"/>
                  </a:lnTo>
                  <a:lnTo>
                    <a:pt x="4059" y="2480"/>
                  </a:lnTo>
                  <a:lnTo>
                    <a:pt x="4064" y="2482"/>
                  </a:lnTo>
                  <a:lnTo>
                    <a:pt x="4069" y="2484"/>
                  </a:lnTo>
                  <a:lnTo>
                    <a:pt x="4074" y="2490"/>
                  </a:lnTo>
                  <a:lnTo>
                    <a:pt x="4080" y="2496"/>
                  </a:lnTo>
                  <a:lnTo>
                    <a:pt x="4084" y="2502"/>
                  </a:lnTo>
                  <a:lnTo>
                    <a:pt x="4089" y="2506"/>
                  </a:lnTo>
                  <a:lnTo>
                    <a:pt x="4094" y="2509"/>
                  </a:lnTo>
                  <a:lnTo>
                    <a:pt x="4099" y="2511"/>
                  </a:lnTo>
                  <a:lnTo>
                    <a:pt x="4107" y="2514"/>
                  </a:lnTo>
                  <a:lnTo>
                    <a:pt x="4115" y="2515"/>
                  </a:lnTo>
                  <a:lnTo>
                    <a:pt x="4122" y="2516"/>
                  </a:lnTo>
                  <a:lnTo>
                    <a:pt x="4129" y="2518"/>
                  </a:lnTo>
                  <a:lnTo>
                    <a:pt x="4137" y="2522"/>
                  </a:lnTo>
                  <a:lnTo>
                    <a:pt x="4144" y="2527"/>
                  </a:lnTo>
                  <a:lnTo>
                    <a:pt x="4151" y="2531"/>
                  </a:lnTo>
                  <a:lnTo>
                    <a:pt x="4157" y="2535"/>
                  </a:lnTo>
                  <a:lnTo>
                    <a:pt x="4164" y="2536"/>
                  </a:lnTo>
                  <a:lnTo>
                    <a:pt x="4172" y="2537"/>
                  </a:lnTo>
                  <a:lnTo>
                    <a:pt x="4177" y="2537"/>
                  </a:lnTo>
                  <a:lnTo>
                    <a:pt x="4181" y="2540"/>
                  </a:lnTo>
                  <a:lnTo>
                    <a:pt x="4185" y="2542"/>
                  </a:lnTo>
                  <a:lnTo>
                    <a:pt x="4190" y="2546"/>
                  </a:lnTo>
                  <a:lnTo>
                    <a:pt x="4194" y="2550"/>
                  </a:lnTo>
                  <a:lnTo>
                    <a:pt x="4196" y="2555"/>
                  </a:lnTo>
                  <a:lnTo>
                    <a:pt x="4198" y="2560"/>
                  </a:lnTo>
                  <a:lnTo>
                    <a:pt x="4201" y="2565"/>
                  </a:lnTo>
                  <a:lnTo>
                    <a:pt x="4202" y="2569"/>
                  </a:lnTo>
                  <a:lnTo>
                    <a:pt x="4204" y="2573"/>
                  </a:lnTo>
                  <a:lnTo>
                    <a:pt x="4208" y="2578"/>
                  </a:lnTo>
                  <a:lnTo>
                    <a:pt x="4211" y="2581"/>
                  </a:lnTo>
                  <a:lnTo>
                    <a:pt x="4220" y="2587"/>
                  </a:lnTo>
                  <a:lnTo>
                    <a:pt x="4228" y="2592"/>
                  </a:lnTo>
                  <a:lnTo>
                    <a:pt x="4235" y="2597"/>
                  </a:lnTo>
                  <a:lnTo>
                    <a:pt x="4242" y="2603"/>
                  </a:lnTo>
                  <a:lnTo>
                    <a:pt x="4247" y="2605"/>
                  </a:lnTo>
                  <a:lnTo>
                    <a:pt x="4250" y="2606"/>
                  </a:lnTo>
                  <a:lnTo>
                    <a:pt x="4252" y="2608"/>
                  </a:lnTo>
                  <a:lnTo>
                    <a:pt x="4254" y="2606"/>
                  </a:lnTo>
                  <a:lnTo>
                    <a:pt x="4258" y="2604"/>
                  </a:lnTo>
                  <a:lnTo>
                    <a:pt x="4261" y="2598"/>
                  </a:lnTo>
                  <a:lnTo>
                    <a:pt x="4270" y="2590"/>
                  </a:lnTo>
                  <a:lnTo>
                    <a:pt x="4276" y="2581"/>
                  </a:lnTo>
                  <a:lnTo>
                    <a:pt x="4282" y="2577"/>
                  </a:lnTo>
                  <a:lnTo>
                    <a:pt x="4286" y="2575"/>
                  </a:lnTo>
                  <a:lnTo>
                    <a:pt x="4291" y="2575"/>
                  </a:lnTo>
                  <a:lnTo>
                    <a:pt x="4297" y="2579"/>
                  </a:lnTo>
                  <a:lnTo>
                    <a:pt x="4304" y="2583"/>
                  </a:lnTo>
                  <a:lnTo>
                    <a:pt x="4310" y="2584"/>
                  </a:lnTo>
                  <a:lnTo>
                    <a:pt x="4315" y="2584"/>
                  </a:lnTo>
                  <a:lnTo>
                    <a:pt x="4318" y="2583"/>
                  </a:lnTo>
                  <a:lnTo>
                    <a:pt x="4322" y="2580"/>
                  </a:lnTo>
                  <a:lnTo>
                    <a:pt x="4327" y="2577"/>
                  </a:lnTo>
                  <a:lnTo>
                    <a:pt x="4334" y="2568"/>
                  </a:lnTo>
                  <a:lnTo>
                    <a:pt x="4342" y="2559"/>
                  </a:lnTo>
                  <a:lnTo>
                    <a:pt x="4348" y="2549"/>
                  </a:lnTo>
                  <a:lnTo>
                    <a:pt x="4351" y="2539"/>
                  </a:lnTo>
                  <a:lnTo>
                    <a:pt x="4353" y="2534"/>
                  </a:lnTo>
                  <a:lnTo>
                    <a:pt x="4354" y="2529"/>
                  </a:lnTo>
                  <a:lnTo>
                    <a:pt x="4357" y="2526"/>
                  </a:lnTo>
                  <a:lnTo>
                    <a:pt x="4360" y="2523"/>
                  </a:lnTo>
                  <a:lnTo>
                    <a:pt x="4364" y="2522"/>
                  </a:lnTo>
                  <a:lnTo>
                    <a:pt x="4367" y="2521"/>
                  </a:lnTo>
                  <a:lnTo>
                    <a:pt x="4372" y="2520"/>
                  </a:lnTo>
                  <a:lnTo>
                    <a:pt x="4377" y="2521"/>
                  </a:lnTo>
                  <a:lnTo>
                    <a:pt x="4381" y="2521"/>
                  </a:lnTo>
                  <a:lnTo>
                    <a:pt x="4385" y="2521"/>
                  </a:lnTo>
                  <a:lnTo>
                    <a:pt x="4389" y="2520"/>
                  </a:lnTo>
                  <a:lnTo>
                    <a:pt x="4391" y="2518"/>
                  </a:lnTo>
                  <a:lnTo>
                    <a:pt x="4393" y="2516"/>
                  </a:lnTo>
                  <a:lnTo>
                    <a:pt x="4395" y="2514"/>
                  </a:lnTo>
                  <a:lnTo>
                    <a:pt x="4395" y="2510"/>
                  </a:lnTo>
                  <a:lnTo>
                    <a:pt x="4396" y="2506"/>
                  </a:lnTo>
                  <a:lnTo>
                    <a:pt x="4396" y="2499"/>
                  </a:lnTo>
                  <a:lnTo>
                    <a:pt x="4399" y="2495"/>
                  </a:lnTo>
                  <a:lnTo>
                    <a:pt x="4400" y="2493"/>
                  </a:lnTo>
                  <a:lnTo>
                    <a:pt x="4403" y="2492"/>
                  </a:lnTo>
                  <a:lnTo>
                    <a:pt x="4405" y="2492"/>
                  </a:lnTo>
                  <a:lnTo>
                    <a:pt x="4409" y="2492"/>
                  </a:lnTo>
                  <a:lnTo>
                    <a:pt x="4415" y="2496"/>
                  </a:lnTo>
                  <a:lnTo>
                    <a:pt x="4420" y="2499"/>
                  </a:lnTo>
                  <a:lnTo>
                    <a:pt x="4422" y="2501"/>
                  </a:lnTo>
                  <a:lnTo>
                    <a:pt x="4424" y="2502"/>
                  </a:lnTo>
                  <a:lnTo>
                    <a:pt x="4425" y="2502"/>
                  </a:lnTo>
                  <a:lnTo>
                    <a:pt x="4428" y="2501"/>
                  </a:lnTo>
                  <a:lnTo>
                    <a:pt x="4429" y="2499"/>
                  </a:lnTo>
                  <a:lnTo>
                    <a:pt x="4430" y="2498"/>
                  </a:lnTo>
                  <a:lnTo>
                    <a:pt x="4430" y="2496"/>
                  </a:lnTo>
                  <a:lnTo>
                    <a:pt x="4430" y="2492"/>
                  </a:lnTo>
                  <a:lnTo>
                    <a:pt x="4428" y="2484"/>
                  </a:lnTo>
                  <a:lnTo>
                    <a:pt x="4424" y="2470"/>
                  </a:lnTo>
                  <a:lnTo>
                    <a:pt x="4421" y="2463"/>
                  </a:lnTo>
                  <a:lnTo>
                    <a:pt x="4418" y="2455"/>
                  </a:lnTo>
                  <a:lnTo>
                    <a:pt x="4414" y="2449"/>
                  </a:lnTo>
                  <a:lnTo>
                    <a:pt x="4409" y="2443"/>
                  </a:lnTo>
                  <a:lnTo>
                    <a:pt x="4404" y="2439"/>
                  </a:lnTo>
                  <a:lnTo>
                    <a:pt x="4398" y="2434"/>
                  </a:lnTo>
                  <a:lnTo>
                    <a:pt x="4392" y="2429"/>
                  </a:lnTo>
                  <a:lnTo>
                    <a:pt x="4386" y="2426"/>
                  </a:lnTo>
                  <a:lnTo>
                    <a:pt x="4370" y="2420"/>
                  </a:lnTo>
                  <a:lnTo>
                    <a:pt x="4353" y="2415"/>
                  </a:lnTo>
                  <a:lnTo>
                    <a:pt x="4346" y="2413"/>
                  </a:lnTo>
                  <a:lnTo>
                    <a:pt x="4340" y="2409"/>
                  </a:lnTo>
                  <a:lnTo>
                    <a:pt x="4337" y="2408"/>
                  </a:lnTo>
                  <a:lnTo>
                    <a:pt x="4336" y="2405"/>
                  </a:lnTo>
                  <a:lnTo>
                    <a:pt x="4336" y="2403"/>
                  </a:lnTo>
                  <a:lnTo>
                    <a:pt x="4337" y="2401"/>
                  </a:lnTo>
                  <a:lnTo>
                    <a:pt x="4339" y="2394"/>
                  </a:lnTo>
                  <a:lnTo>
                    <a:pt x="4340" y="2386"/>
                  </a:lnTo>
                  <a:lnTo>
                    <a:pt x="4339" y="2377"/>
                  </a:lnTo>
                  <a:lnTo>
                    <a:pt x="4337" y="2367"/>
                  </a:lnTo>
                  <a:lnTo>
                    <a:pt x="4333" y="2346"/>
                  </a:lnTo>
                  <a:lnTo>
                    <a:pt x="4327" y="2325"/>
                  </a:lnTo>
                  <a:lnTo>
                    <a:pt x="4326" y="2314"/>
                  </a:lnTo>
                  <a:lnTo>
                    <a:pt x="4323" y="2303"/>
                  </a:lnTo>
                  <a:lnTo>
                    <a:pt x="4323" y="2293"/>
                  </a:lnTo>
                  <a:lnTo>
                    <a:pt x="4323" y="2283"/>
                  </a:lnTo>
                  <a:lnTo>
                    <a:pt x="4324" y="2275"/>
                  </a:lnTo>
                  <a:lnTo>
                    <a:pt x="4328" y="2266"/>
                  </a:lnTo>
                  <a:lnTo>
                    <a:pt x="4333" y="2259"/>
                  </a:lnTo>
                  <a:lnTo>
                    <a:pt x="4340" y="2255"/>
                  </a:lnTo>
                  <a:lnTo>
                    <a:pt x="4345" y="2249"/>
                  </a:lnTo>
                  <a:lnTo>
                    <a:pt x="4348" y="2241"/>
                  </a:lnTo>
                  <a:lnTo>
                    <a:pt x="4351" y="2237"/>
                  </a:lnTo>
                  <a:lnTo>
                    <a:pt x="4354" y="2232"/>
                  </a:lnTo>
                  <a:lnTo>
                    <a:pt x="4359" y="2227"/>
                  </a:lnTo>
                  <a:lnTo>
                    <a:pt x="4365" y="2222"/>
                  </a:lnTo>
                  <a:lnTo>
                    <a:pt x="4384" y="2212"/>
                  </a:lnTo>
                  <a:lnTo>
                    <a:pt x="4409" y="2200"/>
                  </a:lnTo>
                  <a:lnTo>
                    <a:pt x="4433" y="2190"/>
                  </a:lnTo>
                  <a:lnTo>
                    <a:pt x="4452" y="2181"/>
                  </a:lnTo>
                  <a:lnTo>
                    <a:pt x="4460" y="2175"/>
                  </a:lnTo>
                  <a:lnTo>
                    <a:pt x="4467" y="2169"/>
                  </a:lnTo>
                  <a:lnTo>
                    <a:pt x="4475" y="2162"/>
                  </a:lnTo>
                  <a:lnTo>
                    <a:pt x="4481" y="2153"/>
                  </a:lnTo>
                  <a:lnTo>
                    <a:pt x="4488" y="2146"/>
                  </a:lnTo>
                  <a:lnTo>
                    <a:pt x="4493" y="2138"/>
                  </a:lnTo>
                  <a:lnTo>
                    <a:pt x="4497" y="2132"/>
                  </a:lnTo>
                  <a:lnTo>
                    <a:pt x="4499" y="2126"/>
                  </a:lnTo>
                  <a:lnTo>
                    <a:pt x="4502" y="2114"/>
                  </a:lnTo>
                  <a:lnTo>
                    <a:pt x="4503" y="2104"/>
                  </a:lnTo>
                  <a:lnTo>
                    <a:pt x="4502" y="2098"/>
                  </a:lnTo>
                  <a:lnTo>
                    <a:pt x="4500" y="2093"/>
                  </a:lnTo>
                  <a:lnTo>
                    <a:pt x="4498" y="2089"/>
                  </a:lnTo>
                  <a:lnTo>
                    <a:pt x="4494" y="2087"/>
                  </a:lnTo>
                  <a:lnTo>
                    <a:pt x="4491" y="2083"/>
                  </a:lnTo>
                  <a:lnTo>
                    <a:pt x="4488" y="2081"/>
                  </a:lnTo>
                  <a:lnTo>
                    <a:pt x="4488" y="2079"/>
                  </a:lnTo>
                  <a:lnTo>
                    <a:pt x="4488" y="2075"/>
                  </a:lnTo>
                  <a:lnTo>
                    <a:pt x="4490" y="2068"/>
                  </a:lnTo>
                  <a:lnTo>
                    <a:pt x="4490" y="2055"/>
                  </a:lnTo>
                  <a:lnTo>
                    <a:pt x="4490" y="2049"/>
                  </a:lnTo>
                  <a:lnTo>
                    <a:pt x="4490" y="2044"/>
                  </a:lnTo>
                  <a:lnTo>
                    <a:pt x="4491" y="2041"/>
                  </a:lnTo>
                  <a:lnTo>
                    <a:pt x="4493" y="2037"/>
                  </a:lnTo>
                  <a:lnTo>
                    <a:pt x="4496" y="2036"/>
                  </a:lnTo>
                  <a:lnTo>
                    <a:pt x="4498" y="2035"/>
                  </a:lnTo>
                  <a:lnTo>
                    <a:pt x="4502" y="2033"/>
                  </a:lnTo>
                  <a:lnTo>
                    <a:pt x="4505" y="2033"/>
                  </a:lnTo>
                  <a:lnTo>
                    <a:pt x="4512" y="2033"/>
                  </a:lnTo>
                  <a:lnTo>
                    <a:pt x="4518" y="2032"/>
                  </a:lnTo>
                  <a:lnTo>
                    <a:pt x="4525" y="2030"/>
                  </a:lnTo>
                  <a:lnTo>
                    <a:pt x="4534" y="2025"/>
                  </a:lnTo>
                  <a:lnTo>
                    <a:pt x="4538" y="2022"/>
                  </a:lnTo>
                  <a:lnTo>
                    <a:pt x="4542" y="2017"/>
                  </a:lnTo>
                  <a:lnTo>
                    <a:pt x="4544" y="2012"/>
                  </a:lnTo>
                  <a:lnTo>
                    <a:pt x="4546" y="2005"/>
                  </a:lnTo>
                  <a:lnTo>
                    <a:pt x="4549" y="1992"/>
                  </a:lnTo>
                  <a:lnTo>
                    <a:pt x="4553" y="1980"/>
                  </a:lnTo>
                  <a:lnTo>
                    <a:pt x="4555" y="1975"/>
                  </a:lnTo>
                  <a:lnTo>
                    <a:pt x="4559" y="1973"/>
                  </a:lnTo>
                  <a:lnTo>
                    <a:pt x="4563" y="1972"/>
                  </a:lnTo>
                  <a:lnTo>
                    <a:pt x="4568" y="1970"/>
                  </a:lnTo>
                  <a:lnTo>
                    <a:pt x="4573" y="1972"/>
                  </a:lnTo>
                  <a:lnTo>
                    <a:pt x="4578" y="1973"/>
                  </a:lnTo>
                  <a:lnTo>
                    <a:pt x="4582" y="1975"/>
                  </a:lnTo>
                  <a:lnTo>
                    <a:pt x="4587" y="1978"/>
                  </a:lnTo>
                  <a:lnTo>
                    <a:pt x="4595" y="1982"/>
                  </a:lnTo>
                  <a:lnTo>
                    <a:pt x="4603" y="1987"/>
                  </a:lnTo>
                  <a:lnTo>
                    <a:pt x="4606" y="1988"/>
                  </a:lnTo>
                  <a:lnTo>
                    <a:pt x="4610" y="1989"/>
                  </a:lnTo>
                  <a:lnTo>
                    <a:pt x="4614" y="1989"/>
                  </a:lnTo>
                  <a:lnTo>
                    <a:pt x="4618" y="1988"/>
                  </a:lnTo>
                  <a:lnTo>
                    <a:pt x="4622" y="1986"/>
                  </a:lnTo>
                  <a:lnTo>
                    <a:pt x="4625" y="1982"/>
                  </a:lnTo>
                  <a:lnTo>
                    <a:pt x="4629" y="1978"/>
                  </a:lnTo>
                  <a:lnTo>
                    <a:pt x="4632" y="1973"/>
                  </a:lnTo>
                  <a:lnTo>
                    <a:pt x="4636" y="1967"/>
                  </a:lnTo>
                  <a:lnTo>
                    <a:pt x="4638" y="1961"/>
                  </a:lnTo>
                  <a:lnTo>
                    <a:pt x="4641" y="1955"/>
                  </a:lnTo>
                  <a:lnTo>
                    <a:pt x="4642" y="1950"/>
                  </a:lnTo>
                  <a:lnTo>
                    <a:pt x="4642" y="1944"/>
                  </a:lnTo>
                  <a:lnTo>
                    <a:pt x="4641" y="1940"/>
                  </a:lnTo>
                  <a:lnTo>
                    <a:pt x="4638" y="1934"/>
                  </a:lnTo>
                  <a:lnTo>
                    <a:pt x="4636" y="1929"/>
                  </a:lnTo>
                  <a:lnTo>
                    <a:pt x="4631" y="1917"/>
                  </a:lnTo>
                  <a:lnTo>
                    <a:pt x="4626" y="1903"/>
                  </a:lnTo>
                  <a:lnTo>
                    <a:pt x="4625" y="1892"/>
                  </a:lnTo>
                  <a:lnTo>
                    <a:pt x="4625" y="1882"/>
                  </a:lnTo>
                  <a:lnTo>
                    <a:pt x="4625" y="1873"/>
                  </a:lnTo>
                  <a:lnTo>
                    <a:pt x="4626" y="1866"/>
                  </a:lnTo>
                  <a:lnTo>
                    <a:pt x="4626" y="1860"/>
                  </a:lnTo>
                  <a:lnTo>
                    <a:pt x="4629" y="1858"/>
                  </a:lnTo>
                  <a:lnTo>
                    <a:pt x="4631" y="1856"/>
                  </a:lnTo>
                  <a:lnTo>
                    <a:pt x="4636" y="1856"/>
                  </a:lnTo>
                  <a:lnTo>
                    <a:pt x="4642" y="1856"/>
                  </a:lnTo>
                  <a:lnTo>
                    <a:pt x="4647" y="1855"/>
                  </a:lnTo>
                  <a:lnTo>
                    <a:pt x="4654" y="1853"/>
                  </a:lnTo>
                  <a:lnTo>
                    <a:pt x="4661" y="1849"/>
                  </a:lnTo>
                  <a:lnTo>
                    <a:pt x="4668" y="1846"/>
                  </a:lnTo>
                  <a:lnTo>
                    <a:pt x="4673" y="1843"/>
                  </a:lnTo>
                  <a:lnTo>
                    <a:pt x="4677" y="1842"/>
                  </a:lnTo>
                  <a:lnTo>
                    <a:pt x="4683" y="1841"/>
                  </a:lnTo>
                  <a:lnTo>
                    <a:pt x="4688" y="1842"/>
                  </a:lnTo>
                  <a:lnTo>
                    <a:pt x="4692" y="1844"/>
                  </a:lnTo>
                  <a:lnTo>
                    <a:pt x="4695" y="1846"/>
                  </a:lnTo>
                  <a:lnTo>
                    <a:pt x="4698" y="1848"/>
                  </a:lnTo>
                  <a:lnTo>
                    <a:pt x="4702" y="1850"/>
                  </a:lnTo>
                  <a:lnTo>
                    <a:pt x="4706" y="1852"/>
                  </a:lnTo>
                  <a:lnTo>
                    <a:pt x="4710" y="1849"/>
                  </a:lnTo>
                  <a:lnTo>
                    <a:pt x="4712" y="1847"/>
                  </a:lnTo>
                  <a:lnTo>
                    <a:pt x="4716" y="1838"/>
                  </a:lnTo>
                  <a:lnTo>
                    <a:pt x="4718" y="1830"/>
                  </a:lnTo>
                  <a:lnTo>
                    <a:pt x="4720" y="1821"/>
                  </a:lnTo>
                  <a:lnTo>
                    <a:pt x="4723" y="1811"/>
                  </a:lnTo>
                  <a:lnTo>
                    <a:pt x="4723" y="1803"/>
                  </a:lnTo>
                  <a:lnTo>
                    <a:pt x="4723" y="1796"/>
                  </a:lnTo>
                  <a:lnTo>
                    <a:pt x="4723" y="1790"/>
                  </a:lnTo>
                  <a:lnTo>
                    <a:pt x="4720" y="1784"/>
                  </a:lnTo>
                  <a:lnTo>
                    <a:pt x="4718" y="1778"/>
                  </a:lnTo>
                  <a:lnTo>
                    <a:pt x="4716" y="1772"/>
                  </a:lnTo>
                  <a:lnTo>
                    <a:pt x="4710" y="1762"/>
                  </a:lnTo>
                  <a:lnTo>
                    <a:pt x="4706" y="1754"/>
                  </a:lnTo>
                  <a:lnTo>
                    <a:pt x="4705" y="1751"/>
                  </a:lnTo>
                  <a:lnTo>
                    <a:pt x="4706" y="1746"/>
                  </a:lnTo>
                  <a:lnTo>
                    <a:pt x="4708" y="1742"/>
                  </a:lnTo>
                  <a:lnTo>
                    <a:pt x="4711" y="1739"/>
                  </a:lnTo>
                  <a:lnTo>
                    <a:pt x="4719" y="1729"/>
                  </a:lnTo>
                  <a:lnTo>
                    <a:pt x="4727" y="1721"/>
                  </a:lnTo>
                  <a:lnTo>
                    <a:pt x="4735" y="1715"/>
                  </a:lnTo>
                  <a:lnTo>
                    <a:pt x="4742" y="1709"/>
                  </a:lnTo>
                  <a:lnTo>
                    <a:pt x="4751" y="1703"/>
                  </a:lnTo>
                  <a:lnTo>
                    <a:pt x="4759" y="1698"/>
                  </a:lnTo>
                  <a:lnTo>
                    <a:pt x="4764" y="1695"/>
                  </a:lnTo>
                  <a:lnTo>
                    <a:pt x="4767" y="1692"/>
                  </a:lnTo>
                  <a:lnTo>
                    <a:pt x="4765" y="1690"/>
                  </a:lnTo>
                  <a:lnTo>
                    <a:pt x="4759" y="1688"/>
                  </a:lnTo>
                  <a:lnTo>
                    <a:pt x="4754" y="1685"/>
                  </a:lnTo>
                  <a:lnTo>
                    <a:pt x="4746" y="1683"/>
                  </a:lnTo>
                  <a:lnTo>
                    <a:pt x="4740" y="1678"/>
                  </a:lnTo>
                  <a:lnTo>
                    <a:pt x="4736" y="1674"/>
                  </a:lnTo>
                  <a:lnTo>
                    <a:pt x="4727" y="1664"/>
                  </a:lnTo>
                  <a:lnTo>
                    <a:pt x="4723" y="1655"/>
                  </a:lnTo>
                  <a:lnTo>
                    <a:pt x="4717" y="1648"/>
                  </a:lnTo>
                  <a:lnTo>
                    <a:pt x="4710" y="1642"/>
                  </a:lnTo>
                  <a:lnTo>
                    <a:pt x="4704" y="1638"/>
                  </a:lnTo>
                  <a:lnTo>
                    <a:pt x="4696" y="1629"/>
                  </a:lnTo>
                  <a:lnTo>
                    <a:pt x="4692" y="1622"/>
                  </a:lnTo>
                  <a:lnTo>
                    <a:pt x="4688" y="1616"/>
                  </a:lnTo>
                  <a:lnTo>
                    <a:pt x="4686" y="1608"/>
                  </a:lnTo>
                  <a:lnTo>
                    <a:pt x="4685" y="1592"/>
                  </a:lnTo>
                  <a:lnTo>
                    <a:pt x="4683" y="1579"/>
                  </a:lnTo>
                  <a:lnTo>
                    <a:pt x="4681" y="1565"/>
                  </a:lnTo>
                  <a:lnTo>
                    <a:pt x="4677" y="1551"/>
                  </a:lnTo>
                  <a:lnTo>
                    <a:pt x="4673" y="1538"/>
                  </a:lnTo>
                  <a:lnTo>
                    <a:pt x="4668" y="1529"/>
                  </a:lnTo>
                  <a:lnTo>
                    <a:pt x="4663" y="1524"/>
                  </a:lnTo>
                  <a:lnTo>
                    <a:pt x="4658" y="1518"/>
                  </a:lnTo>
                  <a:lnTo>
                    <a:pt x="4652" y="1513"/>
                  </a:lnTo>
                  <a:lnTo>
                    <a:pt x="4642" y="1506"/>
                  </a:lnTo>
                  <a:lnTo>
                    <a:pt x="4632" y="1499"/>
                  </a:lnTo>
                  <a:lnTo>
                    <a:pt x="4628" y="1494"/>
                  </a:lnTo>
                  <a:lnTo>
                    <a:pt x="4625" y="1489"/>
                  </a:lnTo>
                  <a:lnTo>
                    <a:pt x="4623" y="1483"/>
                  </a:lnTo>
                  <a:lnTo>
                    <a:pt x="4622" y="1478"/>
                  </a:lnTo>
                  <a:lnTo>
                    <a:pt x="4622" y="1472"/>
                  </a:lnTo>
                  <a:lnTo>
                    <a:pt x="4623" y="1468"/>
                  </a:lnTo>
                  <a:lnTo>
                    <a:pt x="4626" y="1463"/>
                  </a:lnTo>
                  <a:lnTo>
                    <a:pt x="4630" y="1459"/>
                  </a:lnTo>
                  <a:lnTo>
                    <a:pt x="4643" y="1453"/>
                  </a:lnTo>
                  <a:lnTo>
                    <a:pt x="4657" y="1449"/>
                  </a:lnTo>
                  <a:lnTo>
                    <a:pt x="4663" y="1447"/>
                  </a:lnTo>
                  <a:lnTo>
                    <a:pt x="4667" y="1445"/>
                  </a:lnTo>
                  <a:lnTo>
                    <a:pt x="4668" y="1444"/>
                  </a:lnTo>
                  <a:lnTo>
                    <a:pt x="4669" y="1443"/>
                  </a:lnTo>
                  <a:lnTo>
                    <a:pt x="4669" y="1440"/>
                  </a:lnTo>
                  <a:lnTo>
                    <a:pt x="4669" y="1439"/>
                  </a:lnTo>
                  <a:lnTo>
                    <a:pt x="4663" y="1425"/>
                  </a:lnTo>
                  <a:lnTo>
                    <a:pt x="4658" y="1411"/>
                  </a:lnTo>
                  <a:lnTo>
                    <a:pt x="4655" y="1405"/>
                  </a:lnTo>
                  <a:lnTo>
                    <a:pt x="4649" y="1396"/>
                  </a:lnTo>
                  <a:lnTo>
                    <a:pt x="4643" y="1389"/>
                  </a:lnTo>
                  <a:lnTo>
                    <a:pt x="4637" y="1383"/>
                  </a:lnTo>
                  <a:lnTo>
                    <a:pt x="4624" y="1371"/>
                  </a:lnTo>
                  <a:lnTo>
                    <a:pt x="4607" y="1356"/>
                  </a:lnTo>
                  <a:lnTo>
                    <a:pt x="4604" y="1351"/>
                  </a:lnTo>
                  <a:lnTo>
                    <a:pt x="4601" y="1348"/>
                  </a:lnTo>
                  <a:lnTo>
                    <a:pt x="4599" y="1343"/>
                  </a:lnTo>
                  <a:lnTo>
                    <a:pt x="4599" y="1339"/>
                  </a:lnTo>
                  <a:lnTo>
                    <a:pt x="4599" y="1331"/>
                  </a:lnTo>
                  <a:lnTo>
                    <a:pt x="4599" y="1319"/>
                  </a:lnTo>
                  <a:close/>
                </a:path>
              </a:pathLst>
            </a:custGeom>
            <a:grpFill/>
            <a:ln w="9525">
              <a:solidFill>
                <a:schemeClr val="bg1"/>
              </a:solidFill>
              <a:round/>
              <a:headEnd/>
              <a:tailEnd/>
            </a:ln>
          </p:spPr>
          <p:txBody>
            <a:bodyPr/>
            <a:lstStyle/>
            <a:p>
              <a:endParaRPr lang="zh-CN" altLang="en-US"/>
            </a:p>
          </p:txBody>
        </p:sp>
        <p:sp>
          <p:nvSpPr>
            <p:cNvPr id="51" name="西藏">
              <a:extLst>
                <a:ext uri="{FF2B5EF4-FFF2-40B4-BE49-F238E27FC236}">
                  <a16:creationId xmlns:a16="http://schemas.microsoft.com/office/drawing/2014/main" xmlns="" id="{E6485F57-C5FF-4CCE-9449-86895AB7B7F1}"/>
                </a:ext>
              </a:extLst>
            </p:cNvPr>
            <p:cNvSpPr>
              <a:spLocks/>
            </p:cNvSpPr>
            <p:nvPr/>
          </p:nvSpPr>
          <p:spPr bwMode="auto">
            <a:xfrm>
              <a:off x="2778159" y="3743521"/>
              <a:ext cx="1895498" cy="1247841"/>
            </a:xfrm>
            <a:custGeom>
              <a:avLst/>
              <a:gdLst>
                <a:gd name="T0" fmla="*/ 7031 w 7150"/>
                <a:gd name="T1" fmla="*/ 2898 h 4733"/>
                <a:gd name="T2" fmla="*/ 7084 w 7150"/>
                <a:gd name="T3" fmla="*/ 3189 h 4733"/>
                <a:gd name="T4" fmla="*/ 7132 w 7150"/>
                <a:gd name="T5" fmla="*/ 3593 h 4733"/>
                <a:gd name="T6" fmla="*/ 7083 w 7150"/>
                <a:gd name="T7" fmla="*/ 4058 h 4733"/>
                <a:gd name="T8" fmla="*/ 6950 w 7150"/>
                <a:gd name="T9" fmla="*/ 4115 h 4733"/>
                <a:gd name="T10" fmla="*/ 6864 w 7150"/>
                <a:gd name="T11" fmla="*/ 4456 h 4733"/>
                <a:gd name="T12" fmla="*/ 6653 w 7150"/>
                <a:gd name="T13" fmla="*/ 4387 h 4733"/>
                <a:gd name="T14" fmla="*/ 6435 w 7150"/>
                <a:gd name="T15" fmla="*/ 4373 h 4733"/>
                <a:gd name="T16" fmla="*/ 6285 w 7150"/>
                <a:gd name="T17" fmla="*/ 4528 h 4733"/>
                <a:gd name="T18" fmla="*/ 5894 w 7150"/>
                <a:gd name="T19" fmla="*/ 4318 h 4733"/>
                <a:gd name="T20" fmla="*/ 5095 w 7150"/>
                <a:gd name="T21" fmla="*/ 4600 h 4733"/>
                <a:gd name="T22" fmla="*/ 4581 w 7150"/>
                <a:gd name="T23" fmla="*/ 4667 h 4733"/>
                <a:gd name="T24" fmla="*/ 4323 w 7150"/>
                <a:gd name="T25" fmla="*/ 4387 h 4733"/>
                <a:gd name="T26" fmla="*/ 4127 w 7150"/>
                <a:gd name="T27" fmla="*/ 4124 h 4733"/>
                <a:gd name="T28" fmla="*/ 3734 w 7150"/>
                <a:gd name="T29" fmla="*/ 3951 h 4733"/>
                <a:gd name="T30" fmla="*/ 3334 w 7150"/>
                <a:gd name="T31" fmla="*/ 4075 h 4733"/>
                <a:gd name="T32" fmla="*/ 3190 w 7150"/>
                <a:gd name="T33" fmla="*/ 4078 h 4733"/>
                <a:gd name="T34" fmla="*/ 2955 w 7150"/>
                <a:gd name="T35" fmla="*/ 3920 h 4733"/>
                <a:gd name="T36" fmla="*/ 2594 w 7150"/>
                <a:gd name="T37" fmla="*/ 3863 h 4733"/>
                <a:gd name="T38" fmla="*/ 2351 w 7150"/>
                <a:gd name="T39" fmla="*/ 3763 h 4733"/>
                <a:gd name="T40" fmla="*/ 2160 w 7150"/>
                <a:gd name="T41" fmla="*/ 3684 h 4733"/>
                <a:gd name="T42" fmla="*/ 1969 w 7150"/>
                <a:gd name="T43" fmla="*/ 3499 h 4733"/>
                <a:gd name="T44" fmla="*/ 1780 w 7150"/>
                <a:gd name="T45" fmla="*/ 3293 h 4733"/>
                <a:gd name="T46" fmla="*/ 1629 w 7150"/>
                <a:gd name="T47" fmla="*/ 2969 h 4733"/>
                <a:gd name="T48" fmla="*/ 1363 w 7150"/>
                <a:gd name="T49" fmla="*/ 2779 h 4733"/>
                <a:gd name="T50" fmla="*/ 1145 w 7150"/>
                <a:gd name="T51" fmla="*/ 2528 h 4733"/>
                <a:gd name="T52" fmla="*/ 887 w 7150"/>
                <a:gd name="T53" fmla="*/ 2246 h 4733"/>
                <a:gd name="T54" fmla="*/ 664 w 7150"/>
                <a:gd name="T55" fmla="*/ 2360 h 4733"/>
                <a:gd name="T56" fmla="*/ 352 w 7150"/>
                <a:gd name="T57" fmla="*/ 1998 h 4733"/>
                <a:gd name="T58" fmla="*/ 125 w 7150"/>
                <a:gd name="T59" fmla="*/ 1758 h 4733"/>
                <a:gd name="T60" fmla="*/ 23 w 7150"/>
                <a:gd name="T61" fmla="*/ 1458 h 4733"/>
                <a:gd name="T62" fmla="*/ 27 w 7150"/>
                <a:gd name="T63" fmla="*/ 1129 h 4733"/>
                <a:gd name="T64" fmla="*/ 224 w 7150"/>
                <a:gd name="T65" fmla="*/ 1144 h 4733"/>
                <a:gd name="T66" fmla="*/ 359 w 7150"/>
                <a:gd name="T67" fmla="*/ 803 h 4733"/>
                <a:gd name="T68" fmla="*/ 437 w 7150"/>
                <a:gd name="T69" fmla="*/ 372 h 4733"/>
                <a:gd name="T70" fmla="*/ 787 w 7150"/>
                <a:gd name="T71" fmla="*/ 344 h 4733"/>
                <a:gd name="T72" fmla="*/ 1055 w 7150"/>
                <a:gd name="T73" fmla="*/ 24 h 4733"/>
                <a:gd name="T74" fmla="*/ 1310 w 7150"/>
                <a:gd name="T75" fmla="*/ 95 h 4733"/>
                <a:gd name="T76" fmla="*/ 1717 w 7150"/>
                <a:gd name="T77" fmla="*/ 148 h 4733"/>
                <a:gd name="T78" fmla="*/ 1955 w 7150"/>
                <a:gd name="T79" fmla="*/ 233 h 4733"/>
                <a:gd name="T80" fmla="*/ 2298 w 7150"/>
                <a:gd name="T81" fmla="*/ 363 h 4733"/>
                <a:gd name="T82" fmla="*/ 2787 w 7150"/>
                <a:gd name="T83" fmla="*/ 352 h 4733"/>
                <a:gd name="T84" fmla="*/ 3146 w 7150"/>
                <a:gd name="T85" fmla="*/ 232 h 4733"/>
                <a:gd name="T86" fmla="*/ 3464 w 7150"/>
                <a:gd name="T87" fmla="*/ 224 h 4733"/>
                <a:gd name="T88" fmla="*/ 3869 w 7150"/>
                <a:gd name="T89" fmla="*/ 266 h 4733"/>
                <a:gd name="T90" fmla="*/ 4125 w 7150"/>
                <a:gd name="T91" fmla="*/ 413 h 4733"/>
                <a:gd name="T92" fmla="*/ 4261 w 7150"/>
                <a:gd name="T93" fmla="*/ 634 h 4733"/>
                <a:gd name="T94" fmla="*/ 4122 w 7150"/>
                <a:gd name="T95" fmla="*/ 857 h 4733"/>
                <a:gd name="T96" fmla="*/ 4192 w 7150"/>
                <a:gd name="T97" fmla="*/ 1090 h 4733"/>
                <a:gd name="T98" fmla="*/ 4111 w 7150"/>
                <a:gd name="T99" fmla="*/ 1367 h 4733"/>
                <a:gd name="T100" fmla="*/ 4156 w 7150"/>
                <a:gd name="T101" fmla="*/ 1628 h 4733"/>
                <a:gd name="T102" fmla="*/ 4388 w 7150"/>
                <a:gd name="T103" fmla="*/ 1878 h 4733"/>
                <a:gd name="T104" fmla="*/ 4596 w 7150"/>
                <a:gd name="T105" fmla="*/ 1882 h 4733"/>
                <a:gd name="T106" fmla="*/ 4870 w 7150"/>
                <a:gd name="T107" fmla="*/ 2140 h 4733"/>
                <a:gd name="T108" fmla="*/ 5218 w 7150"/>
                <a:gd name="T109" fmla="*/ 2265 h 4733"/>
                <a:gd name="T110" fmla="*/ 5507 w 7150"/>
                <a:gd name="T111" fmla="*/ 2375 h 4733"/>
                <a:gd name="T112" fmla="*/ 5780 w 7150"/>
                <a:gd name="T113" fmla="*/ 2421 h 4733"/>
                <a:gd name="T114" fmla="*/ 5919 w 7150"/>
                <a:gd name="T115" fmla="*/ 2566 h 4733"/>
                <a:gd name="T116" fmla="*/ 6049 w 7150"/>
                <a:gd name="T117" fmla="*/ 2783 h 4733"/>
                <a:gd name="T118" fmla="*/ 6193 w 7150"/>
                <a:gd name="T119" fmla="*/ 2848 h 4733"/>
                <a:gd name="T120" fmla="*/ 6276 w 7150"/>
                <a:gd name="T121" fmla="*/ 2763 h 4733"/>
                <a:gd name="T122" fmla="*/ 6478 w 7150"/>
                <a:gd name="T123" fmla="*/ 2718 h 4733"/>
                <a:gd name="T124" fmla="*/ 6657 w 7150"/>
                <a:gd name="T125" fmla="*/ 2594 h 47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50" h="4733">
                  <a:moveTo>
                    <a:pt x="6802" y="2524"/>
                  </a:moveTo>
                  <a:lnTo>
                    <a:pt x="6813" y="2533"/>
                  </a:lnTo>
                  <a:lnTo>
                    <a:pt x="6822" y="2540"/>
                  </a:lnTo>
                  <a:lnTo>
                    <a:pt x="6833" y="2547"/>
                  </a:lnTo>
                  <a:lnTo>
                    <a:pt x="6848" y="2555"/>
                  </a:lnTo>
                  <a:lnTo>
                    <a:pt x="6861" y="2564"/>
                  </a:lnTo>
                  <a:lnTo>
                    <a:pt x="6871" y="2568"/>
                  </a:lnTo>
                  <a:lnTo>
                    <a:pt x="6881" y="2572"/>
                  </a:lnTo>
                  <a:lnTo>
                    <a:pt x="6894" y="2577"/>
                  </a:lnTo>
                  <a:lnTo>
                    <a:pt x="6906" y="2581"/>
                  </a:lnTo>
                  <a:lnTo>
                    <a:pt x="6915" y="2586"/>
                  </a:lnTo>
                  <a:lnTo>
                    <a:pt x="6923" y="2593"/>
                  </a:lnTo>
                  <a:lnTo>
                    <a:pt x="6931" y="2602"/>
                  </a:lnTo>
                  <a:lnTo>
                    <a:pt x="6938" y="2610"/>
                  </a:lnTo>
                  <a:lnTo>
                    <a:pt x="6942" y="2618"/>
                  </a:lnTo>
                  <a:lnTo>
                    <a:pt x="6945" y="2625"/>
                  </a:lnTo>
                  <a:lnTo>
                    <a:pt x="6946" y="2634"/>
                  </a:lnTo>
                  <a:lnTo>
                    <a:pt x="6949" y="2642"/>
                  </a:lnTo>
                  <a:lnTo>
                    <a:pt x="6949" y="2651"/>
                  </a:lnTo>
                  <a:lnTo>
                    <a:pt x="6949" y="2662"/>
                  </a:lnTo>
                  <a:lnTo>
                    <a:pt x="6950" y="2671"/>
                  </a:lnTo>
                  <a:lnTo>
                    <a:pt x="6952" y="2679"/>
                  </a:lnTo>
                  <a:lnTo>
                    <a:pt x="6955" y="2685"/>
                  </a:lnTo>
                  <a:lnTo>
                    <a:pt x="6962" y="2697"/>
                  </a:lnTo>
                  <a:lnTo>
                    <a:pt x="6968" y="2709"/>
                  </a:lnTo>
                  <a:lnTo>
                    <a:pt x="6971" y="2718"/>
                  </a:lnTo>
                  <a:lnTo>
                    <a:pt x="6978" y="2728"/>
                  </a:lnTo>
                  <a:lnTo>
                    <a:pt x="6986" y="2738"/>
                  </a:lnTo>
                  <a:lnTo>
                    <a:pt x="6992" y="2747"/>
                  </a:lnTo>
                  <a:lnTo>
                    <a:pt x="6996" y="2754"/>
                  </a:lnTo>
                  <a:lnTo>
                    <a:pt x="7001" y="2761"/>
                  </a:lnTo>
                  <a:lnTo>
                    <a:pt x="7005" y="2769"/>
                  </a:lnTo>
                  <a:lnTo>
                    <a:pt x="7007" y="2779"/>
                  </a:lnTo>
                  <a:lnTo>
                    <a:pt x="7007" y="2789"/>
                  </a:lnTo>
                  <a:lnTo>
                    <a:pt x="7006" y="2798"/>
                  </a:lnTo>
                  <a:lnTo>
                    <a:pt x="7005" y="2806"/>
                  </a:lnTo>
                  <a:lnTo>
                    <a:pt x="7002" y="2812"/>
                  </a:lnTo>
                  <a:lnTo>
                    <a:pt x="6996" y="2819"/>
                  </a:lnTo>
                  <a:lnTo>
                    <a:pt x="6993" y="2826"/>
                  </a:lnTo>
                  <a:lnTo>
                    <a:pt x="6993" y="2830"/>
                  </a:lnTo>
                  <a:lnTo>
                    <a:pt x="6994" y="2833"/>
                  </a:lnTo>
                  <a:lnTo>
                    <a:pt x="6997" y="2838"/>
                  </a:lnTo>
                  <a:lnTo>
                    <a:pt x="7001" y="2840"/>
                  </a:lnTo>
                  <a:lnTo>
                    <a:pt x="7003" y="2844"/>
                  </a:lnTo>
                  <a:lnTo>
                    <a:pt x="7006" y="2848"/>
                  </a:lnTo>
                  <a:lnTo>
                    <a:pt x="7008" y="2852"/>
                  </a:lnTo>
                  <a:lnTo>
                    <a:pt x="7009" y="2858"/>
                  </a:lnTo>
                  <a:lnTo>
                    <a:pt x="7011" y="2867"/>
                  </a:lnTo>
                  <a:lnTo>
                    <a:pt x="7014" y="2875"/>
                  </a:lnTo>
                  <a:lnTo>
                    <a:pt x="7020" y="2883"/>
                  </a:lnTo>
                  <a:lnTo>
                    <a:pt x="7025" y="2890"/>
                  </a:lnTo>
                  <a:lnTo>
                    <a:pt x="7031" y="2898"/>
                  </a:lnTo>
                  <a:lnTo>
                    <a:pt x="7037" y="2905"/>
                  </a:lnTo>
                  <a:lnTo>
                    <a:pt x="7041" y="2911"/>
                  </a:lnTo>
                  <a:lnTo>
                    <a:pt x="7044" y="2918"/>
                  </a:lnTo>
                  <a:lnTo>
                    <a:pt x="7045" y="2927"/>
                  </a:lnTo>
                  <a:lnTo>
                    <a:pt x="7049" y="2937"/>
                  </a:lnTo>
                  <a:lnTo>
                    <a:pt x="7052" y="2946"/>
                  </a:lnTo>
                  <a:lnTo>
                    <a:pt x="7058" y="2955"/>
                  </a:lnTo>
                  <a:lnTo>
                    <a:pt x="7065" y="2964"/>
                  </a:lnTo>
                  <a:lnTo>
                    <a:pt x="7077" y="2976"/>
                  </a:lnTo>
                  <a:lnTo>
                    <a:pt x="7089" y="2989"/>
                  </a:lnTo>
                  <a:lnTo>
                    <a:pt x="7098" y="3000"/>
                  </a:lnTo>
                  <a:lnTo>
                    <a:pt x="7108" y="3010"/>
                  </a:lnTo>
                  <a:lnTo>
                    <a:pt x="7120" y="3026"/>
                  </a:lnTo>
                  <a:lnTo>
                    <a:pt x="7132" y="3039"/>
                  </a:lnTo>
                  <a:lnTo>
                    <a:pt x="7139" y="3048"/>
                  </a:lnTo>
                  <a:lnTo>
                    <a:pt x="7144" y="3054"/>
                  </a:lnTo>
                  <a:lnTo>
                    <a:pt x="7147" y="3063"/>
                  </a:lnTo>
                  <a:lnTo>
                    <a:pt x="7148" y="3066"/>
                  </a:lnTo>
                  <a:lnTo>
                    <a:pt x="7148" y="3070"/>
                  </a:lnTo>
                  <a:lnTo>
                    <a:pt x="7148" y="3073"/>
                  </a:lnTo>
                  <a:lnTo>
                    <a:pt x="7147" y="3077"/>
                  </a:lnTo>
                  <a:lnTo>
                    <a:pt x="7141" y="3083"/>
                  </a:lnTo>
                  <a:lnTo>
                    <a:pt x="7131" y="3091"/>
                  </a:lnTo>
                  <a:lnTo>
                    <a:pt x="7120" y="3098"/>
                  </a:lnTo>
                  <a:lnTo>
                    <a:pt x="7113" y="3104"/>
                  </a:lnTo>
                  <a:lnTo>
                    <a:pt x="7109" y="3106"/>
                  </a:lnTo>
                  <a:lnTo>
                    <a:pt x="7106" y="3107"/>
                  </a:lnTo>
                  <a:lnTo>
                    <a:pt x="7103" y="3107"/>
                  </a:lnTo>
                  <a:lnTo>
                    <a:pt x="7100" y="3106"/>
                  </a:lnTo>
                  <a:lnTo>
                    <a:pt x="7094" y="3102"/>
                  </a:lnTo>
                  <a:lnTo>
                    <a:pt x="7089" y="3097"/>
                  </a:lnTo>
                  <a:lnTo>
                    <a:pt x="7084" y="3090"/>
                  </a:lnTo>
                  <a:lnTo>
                    <a:pt x="7079" y="3084"/>
                  </a:lnTo>
                  <a:lnTo>
                    <a:pt x="7076" y="3079"/>
                  </a:lnTo>
                  <a:lnTo>
                    <a:pt x="7071" y="3077"/>
                  </a:lnTo>
                  <a:lnTo>
                    <a:pt x="7065" y="3078"/>
                  </a:lnTo>
                  <a:lnTo>
                    <a:pt x="7059" y="3081"/>
                  </a:lnTo>
                  <a:lnTo>
                    <a:pt x="7057" y="3083"/>
                  </a:lnTo>
                  <a:lnTo>
                    <a:pt x="7055" y="3087"/>
                  </a:lnTo>
                  <a:lnTo>
                    <a:pt x="7052" y="3090"/>
                  </a:lnTo>
                  <a:lnTo>
                    <a:pt x="7050" y="3094"/>
                  </a:lnTo>
                  <a:lnTo>
                    <a:pt x="7049" y="3106"/>
                  </a:lnTo>
                  <a:lnTo>
                    <a:pt x="7049" y="3121"/>
                  </a:lnTo>
                  <a:lnTo>
                    <a:pt x="7050" y="3128"/>
                  </a:lnTo>
                  <a:lnTo>
                    <a:pt x="7051" y="3135"/>
                  </a:lnTo>
                  <a:lnTo>
                    <a:pt x="7052" y="3142"/>
                  </a:lnTo>
                  <a:lnTo>
                    <a:pt x="7056" y="3147"/>
                  </a:lnTo>
                  <a:lnTo>
                    <a:pt x="7068" y="3161"/>
                  </a:lnTo>
                  <a:lnTo>
                    <a:pt x="7078" y="3174"/>
                  </a:lnTo>
                  <a:lnTo>
                    <a:pt x="7082" y="3179"/>
                  </a:lnTo>
                  <a:lnTo>
                    <a:pt x="7083" y="3184"/>
                  </a:lnTo>
                  <a:lnTo>
                    <a:pt x="7084" y="3189"/>
                  </a:lnTo>
                  <a:lnTo>
                    <a:pt x="7084" y="3196"/>
                  </a:lnTo>
                  <a:lnTo>
                    <a:pt x="7085" y="3203"/>
                  </a:lnTo>
                  <a:lnTo>
                    <a:pt x="7087" y="3209"/>
                  </a:lnTo>
                  <a:lnTo>
                    <a:pt x="7089" y="3215"/>
                  </a:lnTo>
                  <a:lnTo>
                    <a:pt x="7094" y="3220"/>
                  </a:lnTo>
                  <a:lnTo>
                    <a:pt x="7098" y="3224"/>
                  </a:lnTo>
                  <a:lnTo>
                    <a:pt x="7102" y="3229"/>
                  </a:lnTo>
                  <a:lnTo>
                    <a:pt x="7104" y="3235"/>
                  </a:lnTo>
                  <a:lnTo>
                    <a:pt x="7106" y="3242"/>
                  </a:lnTo>
                  <a:lnTo>
                    <a:pt x="7104" y="3253"/>
                  </a:lnTo>
                  <a:lnTo>
                    <a:pt x="7103" y="3265"/>
                  </a:lnTo>
                  <a:lnTo>
                    <a:pt x="7103" y="3271"/>
                  </a:lnTo>
                  <a:lnTo>
                    <a:pt x="7103" y="3277"/>
                  </a:lnTo>
                  <a:lnTo>
                    <a:pt x="7104" y="3281"/>
                  </a:lnTo>
                  <a:lnTo>
                    <a:pt x="7107" y="3285"/>
                  </a:lnTo>
                  <a:lnTo>
                    <a:pt x="7120" y="3300"/>
                  </a:lnTo>
                  <a:lnTo>
                    <a:pt x="7138" y="3318"/>
                  </a:lnTo>
                  <a:lnTo>
                    <a:pt x="7144" y="3328"/>
                  </a:lnTo>
                  <a:lnTo>
                    <a:pt x="7147" y="3335"/>
                  </a:lnTo>
                  <a:lnTo>
                    <a:pt x="7148" y="3341"/>
                  </a:lnTo>
                  <a:lnTo>
                    <a:pt x="7148" y="3347"/>
                  </a:lnTo>
                  <a:lnTo>
                    <a:pt x="7148" y="3353"/>
                  </a:lnTo>
                  <a:lnTo>
                    <a:pt x="7146" y="3359"/>
                  </a:lnTo>
                  <a:lnTo>
                    <a:pt x="7141" y="3363"/>
                  </a:lnTo>
                  <a:lnTo>
                    <a:pt x="7138" y="3368"/>
                  </a:lnTo>
                  <a:lnTo>
                    <a:pt x="7135" y="3372"/>
                  </a:lnTo>
                  <a:lnTo>
                    <a:pt x="7135" y="3374"/>
                  </a:lnTo>
                  <a:lnTo>
                    <a:pt x="7135" y="3378"/>
                  </a:lnTo>
                  <a:lnTo>
                    <a:pt x="7137" y="3381"/>
                  </a:lnTo>
                  <a:lnTo>
                    <a:pt x="7140" y="3390"/>
                  </a:lnTo>
                  <a:lnTo>
                    <a:pt x="7142" y="3397"/>
                  </a:lnTo>
                  <a:lnTo>
                    <a:pt x="7144" y="3400"/>
                  </a:lnTo>
                  <a:lnTo>
                    <a:pt x="7142" y="3405"/>
                  </a:lnTo>
                  <a:lnTo>
                    <a:pt x="7141" y="3409"/>
                  </a:lnTo>
                  <a:lnTo>
                    <a:pt x="7140" y="3412"/>
                  </a:lnTo>
                  <a:lnTo>
                    <a:pt x="7138" y="3417"/>
                  </a:lnTo>
                  <a:lnTo>
                    <a:pt x="7137" y="3423"/>
                  </a:lnTo>
                  <a:lnTo>
                    <a:pt x="7135" y="3429"/>
                  </a:lnTo>
                  <a:lnTo>
                    <a:pt x="7135" y="3435"/>
                  </a:lnTo>
                  <a:lnTo>
                    <a:pt x="7137" y="3450"/>
                  </a:lnTo>
                  <a:lnTo>
                    <a:pt x="7138" y="3464"/>
                  </a:lnTo>
                  <a:lnTo>
                    <a:pt x="7139" y="3478"/>
                  </a:lnTo>
                  <a:lnTo>
                    <a:pt x="7140" y="3488"/>
                  </a:lnTo>
                  <a:lnTo>
                    <a:pt x="7139" y="3499"/>
                  </a:lnTo>
                  <a:lnTo>
                    <a:pt x="7138" y="3508"/>
                  </a:lnTo>
                  <a:lnTo>
                    <a:pt x="7138" y="3519"/>
                  </a:lnTo>
                  <a:lnTo>
                    <a:pt x="7137" y="3529"/>
                  </a:lnTo>
                  <a:lnTo>
                    <a:pt x="7135" y="3541"/>
                  </a:lnTo>
                  <a:lnTo>
                    <a:pt x="7134" y="3556"/>
                  </a:lnTo>
                  <a:lnTo>
                    <a:pt x="7133" y="3571"/>
                  </a:lnTo>
                  <a:lnTo>
                    <a:pt x="7132" y="3583"/>
                  </a:lnTo>
                  <a:lnTo>
                    <a:pt x="7132" y="3593"/>
                  </a:lnTo>
                  <a:lnTo>
                    <a:pt x="7133" y="3604"/>
                  </a:lnTo>
                  <a:lnTo>
                    <a:pt x="7134" y="3614"/>
                  </a:lnTo>
                  <a:lnTo>
                    <a:pt x="7137" y="3621"/>
                  </a:lnTo>
                  <a:lnTo>
                    <a:pt x="7139" y="3629"/>
                  </a:lnTo>
                  <a:lnTo>
                    <a:pt x="7141" y="3638"/>
                  </a:lnTo>
                  <a:lnTo>
                    <a:pt x="7144" y="3650"/>
                  </a:lnTo>
                  <a:lnTo>
                    <a:pt x="7146" y="3662"/>
                  </a:lnTo>
                  <a:lnTo>
                    <a:pt x="7148" y="3674"/>
                  </a:lnTo>
                  <a:lnTo>
                    <a:pt x="7150" y="3686"/>
                  </a:lnTo>
                  <a:lnTo>
                    <a:pt x="7150" y="3699"/>
                  </a:lnTo>
                  <a:lnTo>
                    <a:pt x="7150" y="3713"/>
                  </a:lnTo>
                  <a:lnTo>
                    <a:pt x="7147" y="3727"/>
                  </a:lnTo>
                  <a:lnTo>
                    <a:pt x="7145" y="3738"/>
                  </a:lnTo>
                  <a:lnTo>
                    <a:pt x="7141" y="3747"/>
                  </a:lnTo>
                  <a:lnTo>
                    <a:pt x="7137" y="3756"/>
                  </a:lnTo>
                  <a:lnTo>
                    <a:pt x="7131" y="3763"/>
                  </a:lnTo>
                  <a:lnTo>
                    <a:pt x="7127" y="3770"/>
                  </a:lnTo>
                  <a:lnTo>
                    <a:pt x="7122" y="3777"/>
                  </a:lnTo>
                  <a:lnTo>
                    <a:pt x="7120" y="3785"/>
                  </a:lnTo>
                  <a:lnTo>
                    <a:pt x="7116" y="3796"/>
                  </a:lnTo>
                  <a:lnTo>
                    <a:pt x="7114" y="3808"/>
                  </a:lnTo>
                  <a:lnTo>
                    <a:pt x="7112" y="3821"/>
                  </a:lnTo>
                  <a:lnTo>
                    <a:pt x="7113" y="3834"/>
                  </a:lnTo>
                  <a:lnTo>
                    <a:pt x="7115" y="3847"/>
                  </a:lnTo>
                  <a:lnTo>
                    <a:pt x="7120" y="3860"/>
                  </a:lnTo>
                  <a:lnTo>
                    <a:pt x="7123" y="3872"/>
                  </a:lnTo>
                  <a:lnTo>
                    <a:pt x="7125" y="3880"/>
                  </a:lnTo>
                  <a:lnTo>
                    <a:pt x="7126" y="3891"/>
                  </a:lnTo>
                  <a:lnTo>
                    <a:pt x="7125" y="3903"/>
                  </a:lnTo>
                  <a:lnTo>
                    <a:pt x="7123" y="3917"/>
                  </a:lnTo>
                  <a:lnTo>
                    <a:pt x="7122" y="3929"/>
                  </a:lnTo>
                  <a:lnTo>
                    <a:pt x="7122" y="3942"/>
                  </a:lnTo>
                  <a:lnTo>
                    <a:pt x="7122" y="3959"/>
                  </a:lnTo>
                  <a:lnTo>
                    <a:pt x="7123" y="3977"/>
                  </a:lnTo>
                  <a:lnTo>
                    <a:pt x="7126" y="3989"/>
                  </a:lnTo>
                  <a:lnTo>
                    <a:pt x="7129" y="3997"/>
                  </a:lnTo>
                  <a:lnTo>
                    <a:pt x="7132" y="4005"/>
                  </a:lnTo>
                  <a:lnTo>
                    <a:pt x="7134" y="4014"/>
                  </a:lnTo>
                  <a:lnTo>
                    <a:pt x="7135" y="4018"/>
                  </a:lnTo>
                  <a:lnTo>
                    <a:pt x="7135" y="4023"/>
                  </a:lnTo>
                  <a:lnTo>
                    <a:pt x="7134" y="4024"/>
                  </a:lnTo>
                  <a:lnTo>
                    <a:pt x="7127" y="4025"/>
                  </a:lnTo>
                  <a:lnTo>
                    <a:pt x="7116" y="4025"/>
                  </a:lnTo>
                  <a:lnTo>
                    <a:pt x="7100" y="4024"/>
                  </a:lnTo>
                  <a:lnTo>
                    <a:pt x="7087" y="4024"/>
                  </a:lnTo>
                  <a:lnTo>
                    <a:pt x="7082" y="4027"/>
                  </a:lnTo>
                  <a:lnTo>
                    <a:pt x="7079" y="4030"/>
                  </a:lnTo>
                  <a:lnTo>
                    <a:pt x="7078" y="4035"/>
                  </a:lnTo>
                  <a:lnTo>
                    <a:pt x="7077" y="4041"/>
                  </a:lnTo>
                  <a:lnTo>
                    <a:pt x="7078" y="4047"/>
                  </a:lnTo>
                  <a:lnTo>
                    <a:pt x="7079" y="4053"/>
                  </a:lnTo>
                  <a:lnTo>
                    <a:pt x="7083" y="4058"/>
                  </a:lnTo>
                  <a:lnTo>
                    <a:pt x="7085" y="4062"/>
                  </a:lnTo>
                  <a:lnTo>
                    <a:pt x="7089" y="4066"/>
                  </a:lnTo>
                  <a:lnTo>
                    <a:pt x="7091" y="4071"/>
                  </a:lnTo>
                  <a:lnTo>
                    <a:pt x="7093" y="4074"/>
                  </a:lnTo>
                  <a:lnTo>
                    <a:pt x="7093" y="4078"/>
                  </a:lnTo>
                  <a:lnTo>
                    <a:pt x="7093" y="4083"/>
                  </a:lnTo>
                  <a:lnTo>
                    <a:pt x="7091" y="4086"/>
                  </a:lnTo>
                  <a:lnTo>
                    <a:pt x="7089" y="4090"/>
                  </a:lnTo>
                  <a:lnTo>
                    <a:pt x="7085" y="4093"/>
                  </a:lnTo>
                  <a:lnTo>
                    <a:pt x="7076" y="4100"/>
                  </a:lnTo>
                  <a:lnTo>
                    <a:pt x="7066" y="4110"/>
                  </a:lnTo>
                  <a:lnTo>
                    <a:pt x="7063" y="4115"/>
                  </a:lnTo>
                  <a:lnTo>
                    <a:pt x="7058" y="4119"/>
                  </a:lnTo>
                  <a:lnTo>
                    <a:pt x="7055" y="4125"/>
                  </a:lnTo>
                  <a:lnTo>
                    <a:pt x="7052" y="4132"/>
                  </a:lnTo>
                  <a:lnTo>
                    <a:pt x="7051" y="4138"/>
                  </a:lnTo>
                  <a:lnTo>
                    <a:pt x="7050" y="4143"/>
                  </a:lnTo>
                  <a:lnTo>
                    <a:pt x="7051" y="4149"/>
                  </a:lnTo>
                  <a:lnTo>
                    <a:pt x="7052" y="4153"/>
                  </a:lnTo>
                  <a:lnTo>
                    <a:pt x="7056" y="4161"/>
                  </a:lnTo>
                  <a:lnTo>
                    <a:pt x="7059" y="4168"/>
                  </a:lnTo>
                  <a:lnTo>
                    <a:pt x="7060" y="4171"/>
                  </a:lnTo>
                  <a:lnTo>
                    <a:pt x="7060" y="4174"/>
                  </a:lnTo>
                  <a:lnTo>
                    <a:pt x="7060" y="4176"/>
                  </a:lnTo>
                  <a:lnTo>
                    <a:pt x="7058" y="4179"/>
                  </a:lnTo>
                  <a:lnTo>
                    <a:pt x="7053" y="4182"/>
                  </a:lnTo>
                  <a:lnTo>
                    <a:pt x="7044" y="4188"/>
                  </a:lnTo>
                  <a:lnTo>
                    <a:pt x="7039" y="4191"/>
                  </a:lnTo>
                  <a:lnTo>
                    <a:pt x="7034" y="4193"/>
                  </a:lnTo>
                  <a:lnTo>
                    <a:pt x="7030" y="4194"/>
                  </a:lnTo>
                  <a:lnTo>
                    <a:pt x="7026" y="4193"/>
                  </a:lnTo>
                  <a:lnTo>
                    <a:pt x="7022" y="4193"/>
                  </a:lnTo>
                  <a:lnTo>
                    <a:pt x="7020" y="4191"/>
                  </a:lnTo>
                  <a:lnTo>
                    <a:pt x="7018" y="4188"/>
                  </a:lnTo>
                  <a:lnTo>
                    <a:pt x="7015" y="4184"/>
                  </a:lnTo>
                  <a:lnTo>
                    <a:pt x="7014" y="4172"/>
                  </a:lnTo>
                  <a:lnTo>
                    <a:pt x="7013" y="4154"/>
                  </a:lnTo>
                  <a:lnTo>
                    <a:pt x="7012" y="4136"/>
                  </a:lnTo>
                  <a:lnTo>
                    <a:pt x="7012" y="4121"/>
                  </a:lnTo>
                  <a:lnTo>
                    <a:pt x="7011" y="4115"/>
                  </a:lnTo>
                  <a:lnTo>
                    <a:pt x="7009" y="4111"/>
                  </a:lnTo>
                  <a:lnTo>
                    <a:pt x="7007" y="4108"/>
                  </a:lnTo>
                  <a:lnTo>
                    <a:pt x="7005" y="4105"/>
                  </a:lnTo>
                  <a:lnTo>
                    <a:pt x="7001" y="4104"/>
                  </a:lnTo>
                  <a:lnTo>
                    <a:pt x="6997" y="4104"/>
                  </a:lnTo>
                  <a:lnTo>
                    <a:pt x="6993" y="4104"/>
                  </a:lnTo>
                  <a:lnTo>
                    <a:pt x="6988" y="4105"/>
                  </a:lnTo>
                  <a:lnTo>
                    <a:pt x="6975" y="4108"/>
                  </a:lnTo>
                  <a:lnTo>
                    <a:pt x="6962" y="4110"/>
                  </a:lnTo>
                  <a:lnTo>
                    <a:pt x="6956" y="4111"/>
                  </a:lnTo>
                  <a:lnTo>
                    <a:pt x="6952" y="4113"/>
                  </a:lnTo>
                  <a:lnTo>
                    <a:pt x="6950" y="4115"/>
                  </a:lnTo>
                  <a:lnTo>
                    <a:pt x="6949" y="4117"/>
                  </a:lnTo>
                  <a:lnTo>
                    <a:pt x="6950" y="4124"/>
                  </a:lnTo>
                  <a:lnTo>
                    <a:pt x="6952" y="4135"/>
                  </a:lnTo>
                  <a:lnTo>
                    <a:pt x="6953" y="4147"/>
                  </a:lnTo>
                  <a:lnTo>
                    <a:pt x="6953" y="4163"/>
                  </a:lnTo>
                  <a:lnTo>
                    <a:pt x="6952" y="4182"/>
                  </a:lnTo>
                  <a:lnTo>
                    <a:pt x="6950" y="4199"/>
                  </a:lnTo>
                  <a:lnTo>
                    <a:pt x="6951" y="4219"/>
                  </a:lnTo>
                  <a:lnTo>
                    <a:pt x="6950" y="4226"/>
                  </a:lnTo>
                  <a:lnTo>
                    <a:pt x="6940" y="4229"/>
                  </a:lnTo>
                  <a:lnTo>
                    <a:pt x="6930" y="4233"/>
                  </a:lnTo>
                  <a:lnTo>
                    <a:pt x="6927" y="4236"/>
                  </a:lnTo>
                  <a:lnTo>
                    <a:pt x="6925" y="4239"/>
                  </a:lnTo>
                  <a:lnTo>
                    <a:pt x="6923" y="4244"/>
                  </a:lnTo>
                  <a:lnTo>
                    <a:pt x="6921" y="4251"/>
                  </a:lnTo>
                  <a:lnTo>
                    <a:pt x="6920" y="4267"/>
                  </a:lnTo>
                  <a:lnTo>
                    <a:pt x="6920" y="4286"/>
                  </a:lnTo>
                  <a:lnTo>
                    <a:pt x="6920" y="4296"/>
                  </a:lnTo>
                  <a:lnTo>
                    <a:pt x="6923" y="4307"/>
                  </a:lnTo>
                  <a:lnTo>
                    <a:pt x="6925" y="4317"/>
                  </a:lnTo>
                  <a:lnTo>
                    <a:pt x="6927" y="4325"/>
                  </a:lnTo>
                  <a:lnTo>
                    <a:pt x="6936" y="4339"/>
                  </a:lnTo>
                  <a:lnTo>
                    <a:pt x="6943" y="4350"/>
                  </a:lnTo>
                  <a:lnTo>
                    <a:pt x="6946" y="4355"/>
                  </a:lnTo>
                  <a:lnTo>
                    <a:pt x="6949" y="4361"/>
                  </a:lnTo>
                  <a:lnTo>
                    <a:pt x="6951" y="4368"/>
                  </a:lnTo>
                  <a:lnTo>
                    <a:pt x="6953" y="4374"/>
                  </a:lnTo>
                  <a:lnTo>
                    <a:pt x="6953" y="4381"/>
                  </a:lnTo>
                  <a:lnTo>
                    <a:pt x="6953" y="4387"/>
                  </a:lnTo>
                  <a:lnTo>
                    <a:pt x="6951" y="4392"/>
                  </a:lnTo>
                  <a:lnTo>
                    <a:pt x="6948" y="4396"/>
                  </a:lnTo>
                  <a:lnTo>
                    <a:pt x="6945" y="4400"/>
                  </a:lnTo>
                  <a:lnTo>
                    <a:pt x="6943" y="4405"/>
                  </a:lnTo>
                  <a:lnTo>
                    <a:pt x="6942" y="4408"/>
                  </a:lnTo>
                  <a:lnTo>
                    <a:pt x="6940" y="4414"/>
                  </a:lnTo>
                  <a:lnTo>
                    <a:pt x="6939" y="4419"/>
                  </a:lnTo>
                  <a:lnTo>
                    <a:pt x="6938" y="4425"/>
                  </a:lnTo>
                  <a:lnTo>
                    <a:pt x="6937" y="4431"/>
                  </a:lnTo>
                  <a:lnTo>
                    <a:pt x="6933" y="4437"/>
                  </a:lnTo>
                  <a:lnTo>
                    <a:pt x="6930" y="4443"/>
                  </a:lnTo>
                  <a:lnTo>
                    <a:pt x="6924" y="4447"/>
                  </a:lnTo>
                  <a:lnTo>
                    <a:pt x="6919" y="4451"/>
                  </a:lnTo>
                  <a:lnTo>
                    <a:pt x="6913" y="4453"/>
                  </a:lnTo>
                  <a:lnTo>
                    <a:pt x="6907" y="4453"/>
                  </a:lnTo>
                  <a:lnTo>
                    <a:pt x="6901" y="4453"/>
                  </a:lnTo>
                  <a:lnTo>
                    <a:pt x="6896" y="4452"/>
                  </a:lnTo>
                  <a:lnTo>
                    <a:pt x="6892" y="4450"/>
                  </a:lnTo>
                  <a:lnTo>
                    <a:pt x="6888" y="4447"/>
                  </a:lnTo>
                  <a:lnTo>
                    <a:pt x="6883" y="4447"/>
                  </a:lnTo>
                  <a:lnTo>
                    <a:pt x="6879" y="4447"/>
                  </a:lnTo>
                  <a:lnTo>
                    <a:pt x="6874" y="4450"/>
                  </a:lnTo>
                  <a:lnTo>
                    <a:pt x="6864" y="4456"/>
                  </a:lnTo>
                  <a:lnTo>
                    <a:pt x="6856" y="4463"/>
                  </a:lnTo>
                  <a:lnTo>
                    <a:pt x="6852" y="4466"/>
                  </a:lnTo>
                  <a:lnTo>
                    <a:pt x="6848" y="4469"/>
                  </a:lnTo>
                  <a:lnTo>
                    <a:pt x="6843" y="4471"/>
                  </a:lnTo>
                  <a:lnTo>
                    <a:pt x="6839" y="4472"/>
                  </a:lnTo>
                  <a:lnTo>
                    <a:pt x="6835" y="4474"/>
                  </a:lnTo>
                  <a:lnTo>
                    <a:pt x="6830" y="4472"/>
                  </a:lnTo>
                  <a:lnTo>
                    <a:pt x="6826" y="4471"/>
                  </a:lnTo>
                  <a:lnTo>
                    <a:pt x="6824" y="4470"/>
                  </a:lnTo>
                  <a:lnTo>
                    <a:pt x="6819" y="4463"/>
                  </a:lnTo>
                  <a:lnTo>
                    <a:pt x="6817" y="4455"/>
                  </a:lnTo>
                  <a:lnTo>
                    <a:pt x="6816" y="4445"/>
                  </a:lnTo>
                  <a:lnTo>
                    <a:pt x="6814" y="4433"/>
                  </a:lnTo>
                  <a:lnTo>
                    <a:pt x="6816" y="4421"/>
                  </a:lnTo>
                  <a:lnTo>
                    <a:pt x="6816" y="4413"/>
                  </a:lnTo>
                  <a:lnTo>
                    <a:pt x="6814" y="4405"/>
                  </a:lnTo>
                  <a:lnTo>
                    <a:pt x="6812" y="4398"/>
                  </a:lnTo>
                  <a:lnTo>
                    <a:pt x="6804" y="4381"/>
                  </a:lnTo>
                  <a:lnTo>
                    <a:pt x="6797" y="4362"/>
                  </a:lnTo>
                  <a:lnTo>
                    <a:pt x="6795" y="4356"/>
                  </a:lnTo>
                  <a:lnTo>
                    <a:pt x="6793" y="4352"/>
                  </a:lnTo>
                  <a:lnTo>
                    <a:pt x="6789" y="4349"/>
                  </a:lnTo>
                  <a:lnTo>
                    <a:pt x="6787" y="4346"/>
                  </a:lnTo>
                  <a:lnTo>
                    <a:pt x="6783" y="4345"/>
                  </a:lnTo>
                  <a:lnTo>
                    <a:pt x="6780" y="4346"/>
                  </a:lnTo>
                  <a:lnTo>
                    <a:pt x="6776" y="4348"/>
                  </a:lnTo>
                  <a:lnTo>
                    <a:pt x="6772" y="4351"/>
                  </a:lnTo>
                  <a:lnTo>
                    <a:pt x="6768" y="4356"/>
                  </a:lnTo>
                  <a:lnTo>
                    <a:pt x="6766" y="4362"/>
                  </a:lnTo>
                  <a:lnTo>
                    <a:pt x="6764" y="4368"/>
                  </a:lnTo>
                  <a:lnTo>
                    <a:pt x="6764" y="4375"/>
                  </a:lnTo>
                  <a:lnTo>
                    <a:pt x="6767" y="4389"/>
                  </a:lnTo>
                  <a:lnTo>
                    <a:pt x="6770" y="4402"/>
                  </a:lnTo>
                  <a:lnTo>
                    <a:pt x="6773" y="4407"/>
                  </a:lnTo>
                  <a:lnTo>
                    <a:pt x="6772" y="4412"/>
                  </a:lnTo>
                  <a:lnTo>
                    <a:pt x="6769" y="4415"/>
                  </a:lnTo>
                  <a:lnTo>
                    <a:pt x="6767" y="4418"/>
                  </a:lnTo>
                  <a:lnTo>
                    <a:pt x="6757" y="4422"/>
                  </a:lnTo>
                  <a:lnTo>
                    <a:pt x="6747" y="4426"/>
                  </a:lnTo>
                  <a:lnTo>
                    <a:pt x="6732" y="4431"/>
                  </a:lnTo>
                  <a:lnTo>
                    <a:pt x="6723" y="4436"/>
                  </a:lnTo>
                  <a:lnTo>
                    <a:pt x="6718" y="4437"/>
                  </a:lnTo>
                  <a:lnTo>
                    <a:pt x="6712" y="4439"/>
                  </a:lnTo>
                  <a:lnTo>
                    <a:pt x="6705" y="4440"/>
                  </a:lnTo>
                  <a:lnTo>
                    <a:pt x="6696" y="4440"/>
                  </a:lnTo>
                  <a:lnTo>
                    <a:pt x="6688" y="4439"/>
                  </a:lnTo>
                  <a:lnTo>
                    <a:pt x="6682" y="4438"/>
                  </a:lnTo>
                  <a:lnTo>
                    <a:pt x="6676" y="4434"/>
                  </a:lnTo>
                  <a:lnTo>
                    <a:pt x="6673" y="4431"/>
                  </a:lnTo>
                  <a:lnTo>
                    <a:pt x="6666" y="4420"/>
                  </a:lnTo>
                  <a:lnTo>
                    <a:pt x="6660" y="4405"/>
                  </a:lnTo>
                  <a:lnTo>
                    <a:pt x="6653" y="4387"/>
                  </a:lnTo>
                  <a:lnTo>
                    <a:pt x="6647" y="4369"/>
                  </a:lnTo>
                  <a:lnTo>
                    <a:pt x="6643" y="4361"/>
                  </a:lnTo>
                  <a:lnTo>
                    <a:pt x="6640" y="4354"/>
                  </a:lnTo>
                  <a:lnTo>
                    <a:pt x="6636" y="4349"/>
                  </a:lnTo>
                  <a:lnTo>
                    <a:pt x="6633" y="4345"/>
                  </a:lnTo>
                  <a:lnTo>
                    <a:pt x="6629" y="4344"/>
                  </a:lnTo>
                  <a:lnTo>
                    <a:pt x="6627" y="4344"/>
                  </a:lnTo>
                  <a:lnTo>
                    <a:pt x="6623" y="4345"/>
                  </a:lnTo>
                  <a:lnTo>
                    <a:pt x="6621" y="4348"/>
                  </a:lnTo>
                  <a:lnTo>
                    <a:pt x="6615" y="4354"/>
                  </a:lnTo>
                  <a:lnTo>
                    <a:pt x="6609" y="4358"/>
                  </a:lnTo>
                  <a:lnTo>
                    <a:pt x="6605" y="4359"/>
                  </a:lnTo>
                  <a:lnTo>
                    <a:pt x="6600" y="4358"/>
                  </a:lnTo>
                  <a:lnTo>
                    <a:pt x="6596" y="4357"/>
                  </a:lnTo>
                  <a:lnTo>
                    <a:pt x="6592" y="4354"/>
                  </a:lnTo>
                  <a:lnTo>
                    <a:pt x="6587" y="4349"/>
                  </a:lnTo>
                  <a:lnTo>
                    <a:pt x="6584" y="4342"/>
                  </a:lnTo>
                  <a:lnTo>
                    <a:pt x="6580" y="4335"/>
                  </a:lnTo>
                  <a:lnTo>
                    <a:pt x="6578" y="4326"/>
                  </a:lnTo>
                  <a:lnTo>
                    <a:pt x="6577" y="4317"/>
                  </a:lnTo>
                  <a:lnTo>
                    <a:pt x="6574" y="4307"/>
                  </a:lnTo>
                  <a:lnTo>
                    <a:pt x="6572" y="4299"/>
                  </a:lnTo>
                  <a:lnTo>
                    <a:pt x="6568" y="4292"/>
                  </a:lnTo>
                  <a:lnTo>
                    <a:pt x="6564" y="4285"/>
                  </a:lnTo>
                  <a:lnTo>
                    <a:pt x="6559" y="4279"/>
                  </a:lnTo>
                  <a:lnTo>
                    <a:pt x="6553" y="4275"/>
                  </a:lnTo>
                  <a:lnTo>
                    <a:pt x="6546" y="4273"/>
                  </a:lnTo>
                  <a:lnTo>
                    <a:pt x="6537" y="4273"/>
                  </a:lnTo>
                  <a:lnTo>
                    <a:pt x="6529" y="4272"/>
                  </a:lnTo>
                  <a:lnTo>
                    <a:pt x="6521" y="4272"/>
                  </a:lnTo>
                  <a:lnTo>
                    <a:pt x="6514" y="4274"/>
                  </a:lnTo>
                  <a:lnTo>
                    <a:pt x="6510" y="4275"/>
                  </a:lnTo>
                  <a:lnTo>
                    <a:pt x="6507" y="4276"/>
                  </a:lnTo>
                  <a:lnTo>
                    <a:pt x="6503" y="4280"/>
                  </a:lnTo>
                  <a:lnTo>
                    <a:pt x="6499" y="4282"/>
                  </a:lnTo>
                  <a:lnTo>
                    <a:pt x="6497" y="4287"/>
                  </a:lnTo>
                  <a:lnTo>
                    <a:pt x="6495" y="4292"/>
                  </a:lnTo>
                  <a:lnTo>
                    <a:pt x="6492" y="4296"/>
                  </a:lnTo>
                  <a:lnTo>
                    <a:pt x="6490" y="4304"/>
                  </a:lnTo>
                  <a:lnTo>
                    <a:pt x="6487" y="4324"/>
                  </a:lnTo>
                  <a:lnTo>
                    <a:pt x="6486" y="4338"/>
                  </a:lnTo>
                  <a:lnTo>
                    <a:pt x="6485" y="4344"/>
                  </a:lnTo>
                  <a:lnTo>
                    <a:pt x="6483" y="4348"/>
                  </a:lnTo>
                  <a:lnTo>
                    <a:pt x="6478" y="4351"/>
                  </a:lnTo>
                  <a:lnTo>
                    <a:pt x="6472" y="4354"/>
                  </a:lnTo>
                  <a:lnTo>
                    <a:pt x="6464" y="4355"/>
                  </a:lnTo>
                  <a:lnTo>
                    <a:pt x="6455" y="4356"/>
                  </a:lnTo>
                  <a:lnTo>
                    <a:pt x="6451" y="4357"/>
                  </a:lnTo>
                  <a:lnTo>
                    <a:pt x="6447" y="4358"/>
                  </a:lnTo>
                  <a:lnTo>
                    <a:pt x="6445" y="4361"/>
                  </a:lnTo>
                  <a:lnTo>
                    <a:pt x="6441" y="4363"/>
                  </a:lnTo>
                  <a:lnTo>
                    <a:pt x="6435" y="4373"/>
                  </a:lnTo>
                  <a:lnTo>
                    <a:pt x="6430" y="4380"/>
                  </a:lnTo>
                  <a:lnTo>
                    <a:pt x="6427" y="4387"/>
                  </a:lnTo>
                  <a:lnTo>
                    <a:pt x="6426" y="4393"/>
                  </a:lnTo>
                  <a:lnTo>
                    <a:pt x="6424" y="4398"/>
                  </a:lnTo>
                  <a:lnTo>
                    <a:pt x="6423" y="4401"/>
                  </a:lnTo>
                  <a:lnTo>
                    <a:pt x="6422" y="4405"/>
                  </a:lnTo>
                  <a:lnTo>
                    <a:pt x="6420" y="4407"/>
                  </a:lnTo>
                  <a:lnTo>
                    <a:pt x="6414" y="4413"/>
                  </a:lnTo>
                  <a:lnTo>
                    <a:pt x="6408" y="4419"/>
                  </a:lnTo>
                  <a:lnTo>
                    <a:pt x="6407" y="4420"/>
                  </a:lnTo>
                  <a:lnTo>
                    <a:pt x="6405" y="4422"/>
                  </a:lnTo>
                  <a:lnTo>
                    <a:pt x="6405" y="4425"/>
                  </a:lnTo>
                  <a:lnTo>
                    <a:pt x="6407" y="4427"/>
                  </a:lnTo>
                  <a:lnTo>
                    <a:pt x="6409" y="4433"/>
                  </a:lnTo>
                  <a:lnTo>
                    <a:pt x="6413" y="4440"/>
                  </a:lnTo>
                  <a:lnTo>
                    <a:pt x="6417" y="4447"/>
                  </a:lnTo>
                  <a:lnTo>
                    <a:pt x="6421" y="4455"/>
                  </a:lnTo>
                  <a:lnTo>
                    <a:pt x="6423" y="4462"/>
                  </a:lnTo>
                  <a:lnTo>
                    <a:pt x="6423" y="4470"/>
                  </a:lnTo>
                  <a:lnTo>
                    <a:pt x="6422" y="4485"/>
                  </a:lnTo>
                  <a:lnTo>
                    <a:pt x="6423" y="4502"/>
                  </a:lnTo>
                  <a:lnTo>
                    <a:pt x="6423" y="4509"/>
                  </a:lnTo>
                  <a:lnTo>
                    <a:pt x="6422" y="4516"/>
                  </a:lnTo>
                  <a:lnTo>
                    <a:pt x="6421" y="4522"/>
                  </a:lnTo>
                  <a:lnTo>
                    <a:pt x="6419" y="4527"/>
                  </a:lnTo>
                  <a:lnTo>
                    <a:pt x="6417" y="4529"/>
                  </a:lnTo>
                  <a:lnTo>
                    <a:pt x="6415" y="4531"/>
                  </a:lnTo>
                  <a:lnTo>
                    <a:pt x="6413" y="4531"/>
                  </a:lnTo>
                  <a:lnTo>
                    <a:pt x="6410" y="4531"/>
                  </a:lnTo>
                  <a:lnTo>
                    <a:pt x="6404" y="4529"/>
                  </a:lnTo>
                  <a:lnTo>
                    <a:pt x="6398" y="4527"/>
                  </a:lnTo>
                  <a:lnTo>
                    <a:pt x="6394" y="4524"/>
                  </a:lnTo>
                  <a:lnTo>
                    <a:pt x="6388" y="4521"/>
                  </a:lnTo>
                  <a:lnTo>
                    <a:pt x="6385" y="4520"/>
                  </a:lnTo>
                  <a:lnTo>
                    <a:pt x="6382" y="4521"/>
                  </a:lnTo>
                  <a:lnTo>
                    <a:pt x="6378" y="4522"/>
                  </a:lnTo>
                  <a:lnTo>
                    <a:pt x="6375" y="4525"/>
                  </a:lnTo>
                  <a:lnTo>
                    <a:pt x="6356" y="4538"/>
                  </a:lnTo>
                  <a:lnTo>
                    <a:pt x="6332" y="4552"/>
                  </a:lnTo>
                  <a:lnTo>
                    <a:pt x="6309" y="4566"/>
                  </a:lnTo>
                  <a:lnTo>
                    <a:pt x="6294" y="4576"/>
                  </a:lnTo>
                  <a:lnTo>
                    <a:pt x="6290" y="4578"/>
                  </a:lnTo>
                  <a:lnTo>
                    <a:pt x="6288" y="4579"/>
                  </a:lnTo>
                  <a:lnTo>
                    <a:pt x="6285" y="4579"/>
                  </a:lnTo>
                  <a:lnTo>
                    <a:pt x="6284" y="4577"/>
                  </a:lnTo>
                  <a:lnTo>
                    <a:pt x="6284" y="4571"/>
                  </a:lnTo>
                  <a:lnTo>
                    <a:pt x="6285" y="4558"/>
                  </a:lnTo>
                  <a:lnTo>
                    <a:pt x="6287" y="4547"/>
                  </a:lnTo>
                  <a:lnTo>
                    <a:pt x="6288" y="4538"/>
                  </a:lnTo>
                  <a:lnTo>
                    <a:pt x="6288" y="4533"/>
                  </a:lnTo>
                  <a:lnTo>
                    <a:pt x="6287" y="4529"/>
                  </a:lnTo>
                  <a:lnTo>
                    <a:pt x="6285" y="4528"/>
                  </a:lnTo>
                  <a:lnTo>
                    <a:pt x="6281" y="4526"/>
                  </a:lnTo>
                  <a:lnTo>
                    <a:pt x="6274" y="4522"/>
                  </a:lnTo>
                  <a:lnTo>
                    <a:pt x="6265" y="4519"/>
                  </a:lnTo>
                  <a:lnTo>
                    <a:pt x="6258" y="4515"/>
                  </a:lnTo>
                  <a:lnTo>
                    <a:pt x="6254" y="4512"/>
                  </a:lnTo>
                  <a:lnTo>
                    <a:pt x="6250" y="4508"/>
                  </a:lnTo>
                  <a:lnTo>
                    <a:pt x="6246" y="4503"/>
                  </a:lnTo>
                  <a:lnTo>
                    <a:pt x="6243" y="4497"/>
                  </a:lnTo>
                  <a:lnTo>
                    <a:pt x="6240" y="4493"/>
                  </a:lnTo>
                  <a:lnTo>
                    <a:pt x="6235" y="4494"/>
                  </a:lnTo>
                  <a:lnTo>
                    <a:pt x="6231" y="4496"/>
                  </a:lnTo>
                  <a:lnTo>
                    <a:pt x="6225" y="4496"/>
                  </a:lnTo>
                  <a:lnTo>
                    <a:pt x="6218" y="4496"/>
                  </a:lnTo>
                  <a:lnTo>
                    <a:pt x="6214" y="4495"/>
                  </a:lnTo>
                  <a:lnTo>
                    <a:pt x="6209" y="4494"/>
                  </a:lnTo>
                  <a:lnTo>
                    <a:pt x="6206" y="4491"/>
                  </a:lnTo>
                  <a:lnTo>
                    <a:pt x="6202" y="4488"/>
                  </a:lnTo>
                  <a:lnTo>
                    <a:pt x="6189" y="4472"/>
                  </a:lnTo>
                  <a:lnTo>
                    <a:pt x="6177" y="4459"/>
                  </a:lnTo>
                  <a:lnTo>
                    <a:pt x="6162" y="4451"/>
                  </a:lnTo>
                  <a:lnTo>
                    <a:pt x="6146" y="4444"/>
                  </a:lnTo>
                  <a:lnTo>
                    <a:pt x="6133" y="4432"/>
                  </a:lnTo>
                  <a:lnTo>
                    <a:pt x="6117" y="4415"/>
                  </a:lnTo>
                  <a:lnTo>
                    <a:pt x="6096" y="4398"/>
                  </a:lnTo>
                  <a:lnTo>
                    <a:pt x="6082" y="4384"/>
                  </a:lnTo>
                  <a:lnTo>
                    <a:pt x="6075" y="4374"/>
                  </a:lnTo>
                  <a:lnTo>
                    <a:pt x="6068" y="4365"/>
                  </a:lnTo>
                  <a:lnTo>
                    <a:pt x="6062" y="4368"/>
                  </a:lnTo>
                  <a:lnTo>
                    <a:pt x="6054" y="4373"/>
                  </a:lnTo>
                  <a:lnTo>
                    <a:pt x="6046" y="4375"/>
                  </a:lnTo>
                  <a:lnTo>
                    <a:pt x="6038" y="4374"/>
                  </a:lnTo>
                  <a:lnTo>
                    <a:pt x="6030" y="4373"/>
                  </a:lnTo>
                  <a:lnTo>
                    <a:pt x="6024" y="4369"/>
                  </a:lnTo>
                  <a:lnTo>
                    <a:pt x="6018" y="4365"/>
                  </a:lnTo>
                  <a:lnTo>
                    <a:pt x="6013" y="4359"/>
                  </a:lnTo>
                  <a:lnTo>
                    <a:pt x="6010" y="4354"/>
                  </a:lnTo>
                  <a:lnTo>
                    <a:pt x="6008" y="4346"/>
                  </a:lnTo>
                  <a:lnTo>
                    <a:pt x="6007" y="4339"/>
                  </a:lnTo>
                  <a:lnTo>
                    <a:pt x="6007" y="4332"/>
                  </a:lnTo>
                  <a:lnTo>
                    <a:pt x="6007" y="4330"/>
                  </a:lnTo>
                  <a:lnTo>
                    <a:pt x="6006" y="4327"/>
                  </a:lnTo>
                  <a:lnTo>
                    <a:pt x="6004" y="4326"/>
                  </a:lnTo>
                  <a:lnTo>
                    <a:pt x="6001" y="4324"/>
                  </a:lnTo>
                  <a:lnTo>
                    <a:pt x="5993" y="4323"/>
                  </a:lnTo>
                  <a:lnTo>
                    <a:pt x="5983" y="4323"/>
                  </a:lnTo>
                  <a:lnTo>
                    <a:pt x="5963" y="4325"/>
                  </a:lnTo>
                  <a:lnTo>
                    <a:pt x="5943" y="4327"/>
                  </a:lnTo>
                  <a:lnTo>
                    <a:pt x="5930" y="4329"/>
                  </a:lnTo>
                  <a:lnTo>
                    <a:pt x="5918" y="4331"/>
                  </a:lnTo>
                  <a:lnTo>
                    <a:pt x="5912" y="4329"/>
                  </a:lnTo>
                  <a:lnTo>
                    <a:pt x="5904" y="4324"/>
                  </a:lnTo>
                  <a:lnTo>
                    <a:pt x="5894" y="4318"/>
                  </a:lnTo>
                  <a:lnTo>
                    <a:pt x="5886" y="4310"/>
                  </a:lnTo>
                  <a:lnTo>
                    <a:pt x="5873" y="4296"/>
                  </a:lnTo>
                  <a:lnTo>
                    <a:pt x="5861" y="4285"/>
                  </a:lnTo>
                  <a:lnTo>
                    <a:pt x="5854" y="4280"/>
                  </a:lnTo>
                  <a:lnTo>
                    <a:pt x="5846" y="4277"/>
                  </a:lnTo>
                  <a:lnTo>
                    <a:pt x="5836" y="4275"/>
                  </a:lnTo>
                  <a:lnTo>
                    <a:pt x="5824" y="4276"/>
                  </a:lnTo>
                  <a:lnTo>
                    <a:pt x="5799" y="4281"/>
                  </a:lnTo>
                  <a:lnTo>
                    <a:pt x="5774" y="4288"/>
                  </a:lnTo>
                  <a:lnTo>
                    <a:pt x="5749" y="4295"/>
                  </a:lnTo>
                  <a:lnTo>
                    <a:pt x="5722" y="4302"/>
                  </a:lnTo>
                  <a:lnTo>
                    <a:pt x="5708" y="4305"/>
                  </a:lnTo>
                  <a:lnTo>
                    <a:pt x="5696" y="4310"/>
                  </a:lnTo>
                  <a:lnTo>
                    <a:pt x="5686" y="4314"/>
                  </a:lnTo>
                  <a:lnTo>
                    <a:pt x="5678" y="4319"/>
                  </a:lnTo>
                  <a:lnTo>
                    <a:pt x="5666" y="4331"/>
                  </a:lnTo>
                  <a:lnTo>
                    <a:pt x="5655" y="4344"/>
                  </a:lnTo>
                  <a:lnTo>
                    <a:pt x="5647" y="4357"/>
                  </a:lnTo>
                  <a:lnTo>
                    <a:pt x="5641" y="4371"/>
                  </a:lnTo>
                  <a:lnTo>
                    <a:pt x="5638" y="4379"/>
                  </a:lnTo>
                  <a:lnTo>
                    <a:pt x="5634" y="4386"/>
                  </a:lnTo>
                  <a:lnTo>
                    <a:pt x="5629" y="4392"/>
                  </a:lnTo>
                  <a:lnTo>
                    <a:pt x="5623" y="4396"/>
                  </a:lnTo>
                  <a:lnTo>
                    <a:pt x="5616" y="4400"/>
                  </a:lnTo>
                  <a:lnTo>
                    <a:pt x="5607" y="4403"/>
                  </a:lnTo>
                  <a:lnTo>
                    <a:pt x="5596" y="4407"/>
                  </a:lnTo>
                  <a:lnTo>
                    <a:pt x="5585" y="4411"/>
                  </a:lnTo>
                  <a:lnTo>
                    <a:pt x="5560" y="4418"/>
                  </a:lnTo>
                  <a:lnTo>
                    <a:pt x="5538" y="4425"/>
                  </a:lnTo>
                  <a:lnTo>
                    <a:pt x="5514" y="4434"/>
                  </a:lnTo>
                  <a:lnTo>
                    <a:pt x="5487" y="4444"/>
                  </a:lnTo>
                  <a:lnTo>
                    <a:pt x="5456" y="4455"/>
                  </a:lnTo>
                  <a:lnTo>
                    <a:pt x="5425" y="4466"/>
                  </a:lnTo>
                  <a:lnTo>
                    <a:pt x="5393" y="4478"/>
                  </a:lnTo>
                  <a:lnTo>
                    <a:pt x="5361" y="4488"/>
                  </a:lnTo>
                  <a:lnTo>
                    <a:pt x="5345" y="4491"/>
                  </a:lnTo>
                  <a:lnTo>
                    <a:pt x="5331" y="4495"/>
                  </a:lnTo>
                  <a:lnTo>
                    <a:pt x="5318" y="4497"/>
                  </a:lnTo>
                  <a:lnTo>
                    <a:pt x="5305" y="4499"/>
                  </a:lnTo>
                  <a:lnTo>
                    <a:pt x="5283" y="4499"/>
                  </a:lnTo>
                  <a:lnTo>
                    <a:pt x="5267" y="4497"/>
                  </a:lnTo>
                  <a:lnTo>
                    <a:pt x="5250" y="4495"/>
                  </a:lnTo>
                  <a:lnTo>
                    <a:pt x="5231" y="4496"/>
                  </a:lnTo>
                  <a:lnTo>
                    <a:pt x="5219" y="4499"/>
                  </a:lnTo>
                  <a:lnTo>
                    <a:pt x="5210" y="4503"/>
                  </a:lnTo>
                  <a:lnTo>
                    <a:pt x="5201" y="4508"/>
                  </a:lnTo>
                  <a:lnTo>
                    <a:pt x="5193" y="4515"/>
                  </a:lnTo>
                  <a:lnTo>
                    <a:pt x="5177" y="4529"/>
                  </a:lnTo>
                  <a:lnTo>
                    <a:pt x="5166" y="4543"/>
                  </a:lnTo>
                  <a:lnTo>
                    <a:pt x="5148" y="4558"/>
                  </a:lnTo>
                  <a:lnTo>
                    <a:pt x="5123" y="4578"/>
                  </a:lnTo>
                  <a:lnTo>
                    <a:pt x="5095" y="4600"/>
                  </a:lnTo>
                  <a:lnTo>
                    <a:pt x="5073" y="4617"/>
                  </a:lnTo>
                  <a:lnTo>
                    <a:pt x="5063" y="4626"/>
                  </a:lnTo>
                  <a:lnTo>
                    <a:pt x="5055" y="4635"/>
                  </a:lnTo>
                  <a:lnTo>
                    <a:pt x="5048" y="4646"/>
                  </a:lnTo>
                  <a:lnTo>
                    <a:pt x="5042" y="4657"/>
                  </a:lnTo>
                  <a:lnTo>
                    <a:pt x="5036" y="4669"/>
                  </a:lnTo>
                  <a:lnTo>
                    <a:pt x="5032" y="4679"/>
                  </a:lnTo>
                  <a:lnTo>
                    <a:pt x="5029" y="4690"/>
                  </a:lnTo>
                  <a:lnTo>
                    <a:pt x="5027" y="4701"/>
                  </a:lnTo>
                  <a:lnTo>
                    <a:pt x="5025" y="4705"/>
                  </a:lnTo>
                  <a:lnTo>
                    <a:pt x="5023" y="4708"/>
                  </a:lnTo>
                  <a:lnTo>
                    <a:pt x="5021" y="4710"/>
                  </a:lnTo>
                  <a:lnTo>
                    <a:pt x="5018" y="4711"/>
                  </a:lnTo>
                  <a:lnTo>
                    <a:pt x="5011" y="4712"/>
                  </a:lnTo>
                  <a:lnTo>
                    <a:pt x="5003" y="4711"/>
                  </a:lnTo>
                  <a:lnTo>
                    <a:pt x="4993" y="4709"/>
                  </a:lnTo>
                  <a:lnTo>
                    <a:pt x="4983" y="4707"/>
                  </a:lnTo>
                  <a:lnTo>
                    <a:pt x="4972" y="4705"/>
                  </a:lnTo>
                  <a:lnTo>
                    <a:pt x="4961" y="4708"/>
                  </a:lnTo>
                  <a:lnTo>
                    <a:pt x="4958" y="4709"/>
                  </a:lnTo>
                  <a:lnTo>
                    <a:pt x="4954" y="4711"/>
                  </a:lnTo>
                  <a:lnTo>
                    <a:pt x="4950" y="4715"/>
                  </a:lnTo>
                  <a:lnTo>
                    <a:pt x="4947" y="4718"/>
                  </a:lnTo>
                  <a:lnTo>
                    <a:pt x="4943" y="4722"/>
                  </a:lnTo>
                  <a:lnTo>
                    <a:pt x="4940" y="4726"/>
                  </a:lnTo>
                  <a:lnTo>
                    <a:pt x="4934" y="4728"/>
                  </a:lnTo>
                  <a:lnTo>
                    <a:pt x="4928" y="4730"/>
                  </a:lnTo>
                  <a:lnTo>
                    <a:pt x="4916" y="4732"/>
                  </a:lnTo>
                  <a:lnTo>
                    <a:pt x="4902" y="4733"/>
                  </a:lnTo>
                  <a:lnTo>
                    <a:pt x="4886" y="4733"/>
                  </a:lnTo>
                  <a:lnTo>
                    <a:pt x="4871" y="4732"/>
                  </a:lnTo>
                  <a:lnTo>
                    <a:pt x="4839" y="4730"/>
                  </a:lnTo>
                  <a:lnTo>
                    <a:pt x="4811" y="4729"/>
                  </a:lnTo>
                  <a:lnTo>
                    <a:pt x="4791" y="4729"/>
                  </a:lnTo>
                  <a:lnTo>
                    <a:pt x="4774" y="4728"/>
                  </a:lnTo>
                  <a:lnTo>
                    <a:pt x="4759" y="4728"/>
                  </a:lnTo>
                  <a:lnTo>
                    <a:pt x="4745" y="4727"/>
                  </a:lnTo>
                  <a:lnTo>
                    <a:pt x="4740" y="4726"/>
                  </a:lnTo>
                  <a:lnTo>
                    <a:pt x="4734" y="4723"/>
                  </a:lnTo>
                  <a:lnTo>
                    <a:pt x="4729" y="4721"/>
                  </a:lnTo>
                  <a:lnTo>
                    <a:pt x="4725" y="4718"/>
                  </a:lnTo>
                  <a:lnTo>
                    <a:pt x="4716" y="4712"/>
                  </a:lnTo>
                  <a:lnTo>
                    <a:pt x="4707" y="4707"/>
                  </a:lnTo>
                  <a:lnTo>
                    <a:pt x="4694" y="4703"/>
                  </a:lnTo>
                  <a:lnTo>
                    <a:pt x="4676" y="4702"/>
                  </a:lnTo>
                  <a:lnTo>
                    <a:pt x="4656" y="4701"/>
                  </a:lnTo>
                  <a:lnTo>
                    <a:pt x="4638" y="4698"/>
                  </a:lnTo>
                  <a:lnTo>
                    <a:pt x="4620" y="4691"/>
                  </a:lnTo>
                  <a:lnTo>
                    <a:pt x="4606" y="4684"/>
                  </a:lnTo>
                  <a:lnTo>
                    <a:pt x="4595" y="4677"/>
                  </a:lnTo>
                  <a:lnTo>
                    <a:pt x="4587" y="4671"/>
                  </a:lnTo>
                  <a:lnTo>
                    <a:pt x="4581" y="4667"/>
                  </a:lnTo>
                  <a:lnTo>
                    <a:pt x="4574" y="4664"/>
                  </a:lnTo>
                  <a:lnTo>
                    <a:pt x="4568" y="4663"/>
                  </a:lnTo>
                  <a:lnTo>
                    <a:pt x="4559" y="4660"/>
                  </a:lnTo>
                  <a:lnTo>
                    <a:pt x="4550" y="4660"/>
                  </a:lnTo>
                  <a:lnTo>
                    <a:pt x="4538" y="4660"/>
                  </a:lnTo>
                  <a:lnTo>
                    <a:pt x="4524" y="4663"/>
                  </a:lnTo>
                  <a:lnTo>
                    <a:pt x="4506" y="4664"/>
                  </a:lnTo>
                  <a:lnTo>
                    <a:pt x="4490" y="4666"/>
                  </a:lnTo>
                  <a:lnTo>
                    <a:pt x="4477" y="4669"/>
                  </a:lnTo>
                  <a:lnTo>
                    <a:pt x="4464" y="4670"/>
                  </a:lnTo>
                  <a:lnTo>
                    <a:pt x="4452" y="4670"/>
                  </a:lnTo>
                  <a:lnTo>
                    <a:pt x="4435" y="4670"/>
                  </a:lnTo>
                  <a:lnTo>
                    <a:pt x="4418" y="4669"/>
                  </a:lnTo>
                  <a:lnTo>
                    <a:pt x="4404" y="4666"/>
                  </a:lnTo>
                  <a:lnTo>
                    <a:pt x="4391" y="4665"/>
                  </a:lnTo>
                  <a:lnTo>
                    <a:pt x="4370" y="4664"/>
                  </a:lnTo>
                  <a:lnTo>
                    <a:pt x="4356" y="4663"/>
                  </a:lnTo>
                  <a:lnTo>
                    <a:pt x="4354" y="4660"/>
                  </a:lnTo>
                  <a:lnTo>
                    <a:pt x="4352" y="4657"/>
                  </a:lnTo>
                  <a:lnTo>
                    <a:pt x="4352" y="4654"/>
                  </a:lnTo>
                  <a:lnTo>
                    <a:pt x="4352" y="4651"/>
                  </a:lnTo>
                  <a:lnTo>
                    <a:pt x="4355" y="4641"/>
                  </a:lnTo>
                  <a:lnTo>
                    <a:pt x="4358" y="4632"/>
                  </a:lnTo>
                  <a:lnTo>
                    <a:pt x="4360" y="4622"/>
                  </a:lnTo>
                  <a:lnTo>
                    <a:pt x="4360" y="4614"/>
                  </a:lnTo>
                  <a:lnTo>
                    <a:pt x="4360" y="4606"/>
                  </a:lnTo>
                  <a:lnTo>
                    <a:pt x="4357" y="4600"/>
                  </a:lnTo>
                  <a:lnTo>
                    <a:pt x="4351" y="4587"/>
                  </a:lnTo>
                  <a:lnTo>
                    <a:pt x="4344" y="4572"/>
                  </a:lnTo>
                  <a:lnTo>
                    <a:pt x="4342" y="4564"/>
                  </a:lnTo>
                  <a:lnTo>
                    <a:pt x="4342" y="4556"/>
                  </a:lnTo>
                  <a:lnTo>
                    <a:pt x="4342" y="4546"/>
                  </a:lnTo>
                  <a:lnTo>
                    <a:pt x="4345" y="4537"/>
                  </a:lnTo>
                  <a:lnTo>
                    <a:pt x="4349" y="4527"/>
                  </a:lnTo>
                  <a:lnTo>
                    <a:pt x="4354" y="4518"/>
                  </a:lnTo>
                  <a:lnTo>
                    <a:pt x="4360" y="4509"/>
                  </a:lnTo>
                  <a:lnTo>
                    <a:pt x="4367" y="4501"/>
                  </a:lnTo>
                  <a:lnTo>
                    <a:pt x="4379" y="4489"/>
                  </a:lnTo>
                  <a:lnTo>
                    <a:pt x="4388" y="4480"/>
                  </a:lnTo>
                  <a:lnTo>
                    <a:pt x="4391" y="4475"/>
                  </a:lnTo>
                  <a:lnTo>
                    <a:pt x="4391" y="4470"/>
                  </a:lnTo>
                  <a:lnTo>
                    <a:pt x="4389" y="4465"/>
                  </a:lnTo>
                  <a:lnTo>
                    <a:pt x="4386" y="4458"/>
                  </a:lnTo>
                  <a:lnTo>
                    <a:pt x="4377" y="4439"/>
                  </a:lnTo>
                  <a:lnTo>
                    <a:pt x="4372" y="4420"/>
                  </a:lnTo>
                  <a:lnTo>
                    <a:pt x="4368" y="4411"/>
                  </a:lnTo>
                  <a:lnTo>
                    <a:pt x="4363" y="4402"/>
                  </a:lnTo>
                  <a:lnTo>
                    <a:pt x="4361" y="4399"/>
                  </a:lnTo>
                  <a:lnTo>
                    <a:pt x="4356" y="4396"/>
                  </a:lnTo>
                  <a:lnTo>
                    <a:pt x="4352" y="4394"/>
                  </a:lnTo>
                  <a:lnTo>
                    <a:pt x="4348" y="4393"/>
                  </a:lnTo>
                  <a:lnTo>
                    <a:pt x="4323" y="4387"/>
                  </a:lnTo>
                  <a:lnTo>
                    <a:pt x="4293" y="4380"/>
                  </a:lnTo>
                  <a:lnTo>
                    <a:pt x="4266" y="4371"/>
                  </a:lnTo>
                  <a:lnTo>
                    <a:pt x="4243" y="4364"/>
                  </a:lnTo>
                  <a:lnTo>
                    <a:pt x="4240" y="4362"/>
                  </a:lnTo>
                  <a:lnTo>
                    <a:pt x="4237" y="4359"/>
                  </a:lnTo>
                  <a:lnTo>
                    <a:pt x="4234" y="4357"/>
                  </a:lnTo>
                  <a:lnTo>
                    <a:pt x="4231" y="4354"/>
                  </a:lnTo>
                  <a:lnTo>
                    <a:pt x="4229" y="4346"/>
                  </a:lnTo>
                  <a:lnTo>
                    <a:pt x="4226" y="4337"/>
                  </a:lnTo>
                  <a:lnTo>
                    <a:pt x="4226" y="4327"/>
                  </a:lnTo>
                  <a:lnTo>
                    <a:pt x="4228" y="4317"/>
                  </a:lnTo>
                  <a:lnTo>
                    <a:pt x="4230" y="4304"/>
                  </a:lnTo>
                  <a:lnTo>
                    <a:pt x="4234" y="4289"/>
                  </a:lnTo>
                  <a:lnTo>
                    <a:pt x="4237" y="4276"/>
                  </a:lnTo>
                  <a:lnTo>
                    <a:pt x="4242" y="4262"/>
                  </a:lnTo>
                  <a:lnTo>
                    <a:pt x="4244" y="4255"/>
                  </a:lnTo>
                  <a:lnTo>
                    <a:pt x="4245" y="4248"/>
                  </a:lnTo>
                  <a:lnTo>
                    <a:pt x="4245" y="4242"/>
                  </a:lnTo>
                  <a:lnTo>
                    <a:pt x="4244" y="4235"/>
                  </a:lnTo>
                  <a:lnTo>
                    <a:pt x="4234" y="4225"/>
                  </a:lnTo>
                  <a:lnTo>
                    <a:pt x="4225" y="4216"/>
                  </a:lnTo>
                  <a:lnTo>
                    <a:pt x="4226" y="4212"/>
                  </a:lnTo>
                  <a:lnTo>
                    <a:pt x="4229" y="4210"/>
                  </a:lnTo>
                  <a:lnTo>
                    <a:pt x="4232" y="4209"/>
                  </a:lnTo>
                  <a:lnTo>
                    <a:pt x="4237" y="4206"/>
                  </a:lnTo>
                  <a:lnTo>
                    <a:pt x="4241" y="4204"/>
                  </a:lnTo>
                  <a:lnTo>
                    <a:pt x="4244" y="4201"/>
                  </a:lnTo>
                  <a:lnTo>
                    <a:pt x="4245" y="4199"/>
                  </a:lnTo>
                  <a:lnTo>
                    <a:pt x="4244" y="4194"/>
                  </a:lnTo>
                  <a:lnTo>
                    <a:pt x="4242" y="4190"/>
                  </a:lnTo>
                  <a:lnTo>
                    <a:pt x="4238" y="4186"/>
                  </a:lnTo>
                  <a:lnTo>
                    <a:pt x="4234" y="4184"/>
                  </a:lnTo>
                  <a:lnTo>
                    <a:pt x="4229" y="4180"/>
                  </a:lnTo>
                  <a:lnTo>
                    <a:pt x="4219" y="4175"/>
                  </a:lnTo>
                  <a:lnTo>
                    <a:pt x="4211" y="4171"/>
                  </a:lnTo>
                  <a:lnTo>
                    <a:pt x="4202" y="4160"/>
                  </a:lnTo>
                  <a:lnTo>
                    <a:pt x="4194" y="4151"/>
                  </a:lnTo>
                  <a:lnTo>
                    <a:pt x="4188" y="4143"/>
                  </a:lnTo>
                  <a:lnTo>
                    <a:pt x="4185" y="4136"/>
                  </a:lnTo>
                  <a:lnTo>
                    <a:pt x="4179" y="4124"/>
                  </a:lnTo>
                  <a:lnTo>
                    <a:pt x="4172" y="4115"/>
                  </a:lnTo>
                  <a:lnTo>
                    <a:pt x="4167" y="4111"/>
                  </a:lnTo>
                  <a:lnTo>
                    <a:pt x="4163" y="4109"/>
                  </a:lnTo>
                  <a:lnTo>
                    <a:pt x="4159" y="4106"/>
                  </a:lnTo>
                  <a:lnTo>
                    <a:pt x="4155" y="4106"/>
                  </a:lnTo>
                  <a:lnTo>
                    <a:pt x="4152" y="4106"/>
                  </a:lnTo>
                  <a:lnTo>
                    <a:pt x="4147" y="4109"/>
                  </a:lnTo>
                  <a:lnTo>
                    <a:pt x="4143" y="4112"/>
                  </a:lnTo>
                  <a:lnTo>
                    <a:pt x="4139" y="4116"/>
                  </a:lnTo>
                  <a:lnTo>
                    <a:pt x="4135" y="4119"/>
                  </a:lnTo>
                  <a:lnTo>
                    <a:pt x="4130" y="4123"/>
                  </a:lnTo>
                  <a:lnTo>
                    <a:pt x="4127" y="4124"/>
                  </a:lnTo>
                  <a:lnTo>
                    <a:pt x="4121" y="4125"/>
                  </a:lnTo>
                  <a:lnTo>
                    <a:pt x="4116" y="4127"/>
                  </a:lnTo>
                  <a:lnTo>
                    <a:pt x="4110" y="4127"/>
                  </a:lnTo>
                  <a:lnTo>
                    <a:pt x="4104" y="4125"/>
                  </a:lnTo>
                  <a:lnTo>
                    <a:pt x="4098" y="4124"/>
                  </a:lnTo>
                  <a:lnTo>
                    <a:pt x="4091" y="4122"/>
                  </a:lnTo>
                  <a:lnTo>
                    <a:pt x="4087" y="4121"/>
                  </a:lnTo>
                  <a:lnTo>
                    <a:pt x="4086" y="4122"/>
                  </a:lnTo>
                  <a:lnTo>
                    <a:pt x="4085" y="4128"/>
                  </a:lnTo>
                  <a:lnTo>
                    <a:pt x="4083" y="4135"/>
                  </a:lnTo>
                  <a:lnTo>
                    <a:pt x="4079" y="4141"/>
                  </a:lnTo>
                  <a:lnTo>
                    <a:pt x="4077" y="4143"/>
                  </a:lnTo>
                  <a:lnTo>
                    <a:pt x="4073" y="4148"/>
                  </a:lnTo>
                  <a:lnTo>
                    <a:pt x="4071" y="4149"/>
                  </a:lnTo>
                  <a:lnTo>
                    <a:pt x="4068" y="4149"/>
                  </a:lnTo>
                  <a:lnTo>
                    <a:pt x="4066" y="4149"/>
                  </a:lnTo>
                  <a:lnTo>
                    <a:pt x="4062" y="4148"/>
                  </a:lnTo>
                  <a:lnTo>
                    <a:pt x="4055" y="4143"/>
                  </a:lnTo>
                  <a:lnTo>
                    <a:pt x="4047" y="4137"/>
                  </a:lnTo>
                  <a:lnTo>
                    <a:pt x="4037" y="4131"/>
                  </a:lnTo>
                  <a:lnTo>
                    <a:pt x="4027" y="4127"/>
                  </a:lnTo>
                  <a:lnTo>
                    <a:pt x="4010" y="4117"/>
                  </a:lnTo>
                  <a:lnTo>
                    <a:pt x="3992" y="4106"/>
                  </a:lnTo>
                  <a:lnTo>
                    <a:pt x="3984" y="4100"/>
                  </a:lnTo>
                  <a:lnTo>
                    <a:pt x="3976" y="4093"/>
                  </a:lnTo>
                  <a:lnTo>
                    <a:pt x="3969" y="4087"/>
                  </a:lnTo>
                  <a:lnTo>
                    <a:pt x="3963" y="4079"/>
                  </a:lnTo>
                  <a:lnTo>
                    <a:pt x="3952" y="4065"/>
                  </a:lnTo>
                  <a:lnTo>
                    <a:pt x="3941" y="4052"/>
                  </a:lnTo>
                  <a:lnTo>
                    <a:pt x="3936" y="4048"/>
                  </a:lnTo>
                  <a:lnTo>
                    <a:pt x="3929" y="4045"/>
                  </a:lnTo>
                  <a:lnTo>
                    <a:pt x="3923" y="4042"/>
                  </a:lnTo>
                  <a:lnTo>
                    <a:pt x="3915" y="4041"/>
                  </a:lnTo>
                  <a:lnTo>
                    <a:pt x="3900" y="4042"/>
                  </a:lnTo>
                  <a:lnTo>
                    <a:pt x="3886" y="4041"/>
                  </a:lnTo>
                  <a:lnTo>
                    <a:pt x="3879" y="4040"/>
                  </a:lnTo>
                  <a:lnTo>
                    <a:pt x="3871" y="4036"/>
                  </a:lnTo>
                  <a:lnTo>
                    <a:pt x="3862" y="4033"/>
                  </a:lnTo>
                  <a:lnTo>
                    <a:pt x="3851" y="4027"/>
                  </a:lnTo>
                  <a:lnTo>
                    <a:pt x="3829" y="4014"/>
                  </a:lnTo>
                  <a:lnTo>
                    <a:pt x="3813" y="4003"/>
                  </a:lnTo>
                  <a:lnTo>
                    <a:pt x="3797" y="3991"/>
                  </a:lnTo>
                  <a:lnTo>
                    <a:pt x="3782" y="3978"/>
                  </a:lnTo>
                  <a:lnTo>
                    <a:pt x="3778" y="3976"/>
                  </a:lnTo>
                  <a:lnTo>
                    <a:pt x="3774" y="3973"/>
                  </a:lnTo>
                  <a:lnTo>
                    <a:pt x="3770" y="3972"/>
                  </a:lnTo>
                  <a:lnTo>
                    <a:pt x="3765" y="3971"/>
                  </a:lnTo>
                  <a:lnTo>
                    <a:pt x="3757" y="3970"/>
                  </a:lnTo>
                  <a:lnTo>
                    <a:pt x="3751" y="3967"/>
                  </a:lnTo>
                  <a:lnTo>
                    <a:pt x="3744" y="3960"/>
                  </a:lnTo>
                  <a:lnTo>
                    <a:pt x="3739" y="3953"/>
                  </a:lnTo>
                  <a:lnTo>
                    <a:pt x="3734" y="3951"/>
                  </a:lnTo>
                  <a:lnTo>
                    <a:pt x="3730" y="3949"/>
                  </a:lnTo>
                  <a:lnTo>
                    <a:pt x="3727" y="3949"/>
                  </a:lnTo>
                  <a:lnTo>
                    <a:pt x="3725" y="3951"/>
                  </a:lnTo>
                  <a:lnTo>
                    <a:pt x="3724" y="3953"/>
                  </a:lnTo>
                  <a:lnTo>
                    <a:pt x="3722" y="3957"/>
                  </a:lnTo>
                  <a:lnTo>
                    <a:pt x="3721" y="3960"/>
                  </a:lnTo>
                  <a:lnTo>
                    <a:pt x="3719" y="3962"/>
                  </a:lnTo>
                  <a:lnTo>
                    <a:pt x="3717" y="3964"/>
                  </a:lnTo>
                  <a:lnTo>
                    <a:pt x="3713" y="3964"/>
                  </a:lnTo>
                  <a:lnTo>
                    <a:pt x="3705" y="3961"/>
                  </a:lnTo>
                  <a:lnTo>
                    <a:pt x="3694" y="3959"/>
                  </a:lnTo>
                  <a:lnTo>
                    <a:pt x="3688" y="3957"/>
                  </a:lnTo>
                  <a:lnTo>
                    <a:pt x="3682" y="3952"/>
                  </a:lnTo>
                  <a:lnTo>
                    <a:pt x="3676" y="3947"/>
                  </a:lnTo>
                  <a:lnTo>
                    <a:pt x="3670" y="3942"/>
                  </a:lnTo>
                  <a:lnTo>
                    <a:pt x="3659" y="3932"/>
                  </a:lnTo>
                  <a:lnTo>
                    <a:pt x="3650" y="3926"/>
                  </a:lnTo>
                  <a:lnTo>
                    <a:pt x="3643" y="3924"/>
                  </a:lnTo>
                  <a:lnTo>
                    <a:pt x="3637" y="3922"/>
                  </a:lnTo>
                  <a:lnTo>
                    <a:pt x="3634" y="3921"/>
                  </a:lnTo>
                  <a:lnTo>
                    <a:pt x="3632" y="3919"/>
                  </a:lnTo>
                  <a:lnTo>
                    <a:pt x="3631" y="3915"/>
                  </a:lnTo>
                  <a:lnTo>
                    <a:pt x="3629" y="3910"/>
                  </a:lnTo>
                  <a:lnTo>
                    <a:pt x="3626" y="3905"/>
                  </a:lnTo>
                  <a:lnTo>
                    <a:pt x="3623" y="3902"/>
                  </a:lnTo>
                  <a:lnTo>
                    <a:pt x="3618" y="3900"/>
                  </a:lnTo>
                  <a:lnTo>
                    <a:pt x="3612" y="3900"/>
                  </a:lnTo>
                  <a:lnTo>
                    <a:pt x="3606" y="3900"/>
                  </a:lnTo>
                  <a:lnTo>
                    <a:pt x="3601" y="3901"/>
                  </a:lnTo>
                  <a:lnTo>
                    <a:pt x="3595" y="3904"/>
                  </a:lnTo>
                  <a:lnTo>
                    <a:pt x="3592" y="3908"/>
                  </a:lnTo>
                  <a:lnTo>
                    <a:pt x="3587" y="3915"/>
                  </a:lnTo>
                  <a:lnTo>
                    <a:pt x="3582" y="3919"/>
                  </a:lnTo>
                  <a:lnTo>
                    <a:pt x="3576" y="3920"/>
                  </a:lnTo>
                  <a:lnTo>
                    <a:pt x="3564" y="3919"/>
                  </a:lnTo>
                  <a:lnTo>
                    <a:pt x="3551" y="3917"/>
                  </a:lnTo>
                  <a:lnTo>
                    <a:pt x="3538" y="3916"/>
                  </a:lnTo>
                  <a:lnTo>
                    <a:pt x="3527" y="3919"/>
                  </a:lnTo>
                  <a:lnTo>
                    <a:pt x="3517" y="3923"/>
                  </a:lnTo>
                  <a:lnTo>
                    <a:pt x="3507" y="3928"/>
                  </a:lnTo>
                  <a:lnTo>
                    <a:pt x="3498" y="3934"/>
                  </a:lnTo>
                  <a:lnTo>
                    <a:pt x="3484" y="3946"/>
                  </a:lnTo>
                  <a:lnTo>
                    <a:pt x="3468" y="3960"/>
                  </a:lnTo>
                  <a:lnTo>
                    <a:pt x="3455" y="3973"/>
                  </a:lnTo>
                  <a:lnTo>
                    <a:pt x="3444" y="3985"/>
                  </a:lnTo>
                  <a:lnTo>
                    <a:pt x="3434" y="3995"/>
                  </a:lnTo>
                  <a:lnTo>
                    <a:pt x="3417" y="4008"/>
                  </a:lnTo>
                  <a:lnTo>
                    <a:pt x="3398" y="4021"/>
                  </a:lnTo>
                  <a:lnTo>
                    <a:pt x="3379" y="4034"/>
                  </a:lnTo>
                  <a:lnTo>
                    <a:pt x="3365" y="4045"/>
                  </a:lnTo>
                  <a:lnTo>
                    <a:pt x="3350" y="4056"/>
                  </a:lnTo>
                  <a:lnTo>
                    <a:pt x="3334" y="4075"/>
                  </a:lnTo>
                  <a:lnTo>
                    <a:pt x="3323" y="4090"/>
                  </a:lnTo>
                  <a:lnTo>
                    <a:pt x="3317" y="4096"/>
                  </a:lnTo>
                  <a:lnTo>
                    <a:pt x="3315" y="4102"/>
                  </a:lnTo>
                  <a:lnTo>
                    <a:pt x="3315" y="4108"/>
                  </a:lnTo>
                  <a:lnTo>
                    <a:pt x="3316" y="4113"/>
                  </a:lnTo>
                  <a:lnTo>
                    <a:pt x="3316" y="4119"/>
                  </a:lnTo>
                  <a:lnTo>
                    <a:pt x="3315" y="4125"/>
                  </a:lnTo>
                  <a:lnTo>
                    <a:pt x="3311" y="4132"/>
                  </a:lnTo>
                  <a:lnTo>
                    <a:pt x="3302" y="4140"/>
                  </a:lnTo>
                  <a:lnTo>
                    <a:pt x="3297" y="4143"/>
                  </a:lnTo>
                  <a:lnTo>
                    <a:pt x="3292" y="4148"/>
                  </a:lnTo>
                  <a:lnTo>
                    <a:pt x="3290" y="4153"/>
                  </a:lnTo>
                  <a:lnTo>
                    <a:pt x="3287" y="4157"/>
                  </a:lnTo>
                  <a:lnTo>
                    <a:pt x="3286" y="4162"/>
                  </a:lnTo>
                  <a:lnTo>
                    <a:pt x="3285" y="4168"/>
                  </a:lnTo>
                  <a:lnTo>
                    <a:pt x="3286" y="4175"/>
                  </a:lnTo>
                  <a:lnTo>
                    <a:pt x="3287" y="4182"/>
                  </a:lnTo>
                  <a:lnTo>
                    <a:pt x="3292" y="4197"/>
                  </a:lnTo>
                  <a:lnTo>
                    <a:pt x="3296" y="4210"/>
                  </a:lnTo>
                  <a:lnTo>
                    <a:pt x="3296" y="4214"/>
                  </a:lnTo>
                  <a:lnTo>
                    <a:pt x="3296" y="4219"/>
                  </a:lnTo>
                  <a:lnTo>
                    <a:pt x="3294" y="4224"/>
                  </a:lnTo>
                  <a:lnTo>
                    <a:pt x="3292" y="4228"/>
                  </a:lnTo>
                  <a:lnTo>
                    <a:pt x="3289" y="4231"/>
                  </a:lnTo>
                  <a:lnTo>
                    <a:pt x="3285" y="4233"/>
                  </a:lnTo>
                  <a:lnTo>
                    <a:pt x="3279" y="4236"/>
                  </a:lnTo>
                  <a:lnTo>
                    <a:pt x="3274" y="4238"/>
                  </a:lnTo>
                  <a:lnTo>
                    <a:pt x="3261" y="4244"/>
                  </a:lnTo>
                  <a:lnTo>
                    <a:pt x="3248" y="4251"/>
                  </a:lnTo>
                  <a:lnTo>
                    <a:pt x="3241" y="4254"/>
                  </a:lnTo>
                  <a:lnTo>
                    <a:pt x="3234" y="4255"/>
                  </a:lnTo>
                  <a:lnTo>
                    <a:pt x="3227" y="4254"/>
                  </a:lnTo>
                  <a:lnTo>
                    <a:pt x="3221" y="4251"/>
                  </a:lnTo>
                  <a:lnTo>
                    <a:pt x="3214" y="4249"/>
                  </a:lnTo>
                  <a:lnTo>
                    <a:pt x="3209" y="4244"/>
                  </a:lnTo>
                  <a:lnTo>
                    <a:pt x="3204" y="4238"/>
                  </a:lnTo>
                  <a:lnTo>
                    <a:pt x="3201" y="4233"/>
                  </a:lnTo>
                  <a:lnTo>
                    <a:pt x="3195" y="4218"/>
                  </a:lnTo>
                  <a:lnTo>
                    <a:pt x="3185" y="4199"/>
                  </a:lnTo>
                  <a:lnTo>
                    <a:pt x="3177" y="4180"/>
                  </a:lnTo>
                  <a:lnTo>
                    <a:pt x="3170" y="4163"/>
                  </a:lnTo>
                  <a:lnTo>
                    <a:pt x="3166" y="4157"/>
                  </a:lnTo>
                  <a:lnTo>
                    <a:pt x="3164" y="4149"/>
                  </a:lnTo>
                  <a:lnTo>
                    <a:pt x="3163" y="4140"/>
                  </a:lnTo>
                  <a:lnTo>
                    <a:pt x="3161" y="4130"/>
                  </a:lnTo>
                  <a:lnTo>
                    <a:pt x="3163" y="4121"/>
                  </a:lnTo>
                  <a:lnTo>
                    <a:pt x="3166" y="4110"/>
                  </a:lnTo>
                  <a:lnTo>
                    <a:pt x="3168" y="4105"/>
                  </a:lnTo>
                  <a:lnTo>
                    <a:pt x="3172" y="4099"/>
                  </a:lnTo>
                  <a:lnTo>
                    <a:pt x="3176" y="4094"/>
                  </a:lnTo>
                  <a:lnTo>
                    <a:pt x="3180" y="4088"/>
                  </a:lnTo>
                  <a:lnTo>
                    <a:pt x="3190" y="4078"/>
                  </a:lnTo>
                  <a:lnTo>
                    <a:pt x="3198" y="4067"/>
                  </a:lnTo>
                  <a:lnTo>
                    <a:pt x="3207" y="4055"/>
                  </a:lnTo>
                  <a:lnTo>
                    <a:pt x="3212" y="4043"/>
                  </a:lnTo>
                  <a:lnTo>
                    <a:pt x="3217" y="4033"/>
                  </a:lnTo>
                  <a:lnTo>
                    <a:pt x="3222" y="4022"/>
                  </a:lnTo>
                  <a:lnTo>
                    <a:pt x="3224" y="4011"/>
                  </a:lnTo>
                  <a:lnTo>
                    <a:pt x="3227" y="4002"/>
                  </a:lnTo>
                  <a:lnTo>
                    <a:pt x="3228" y="3992"/>
                  </a:lnTo>
                  <a:lnTo>
                    <a:pt x="3228" y="3983"/>
                  </a:lnTo>
                  <a:lnTo>
                    <a:pt x="3227" y="3973"/>
                  </a:lnTo>
                  <a:lnTo>
                    <a:pt x="3226" y="3962"/>
                  </a:lnTo>
                  <a:lnTo>
                    <a:pt x="3223" y="3942"/>
                  </a:lnTo>
                  <a:lnTo>
                    <a:pt x="3220" y="3921"/>
                  </a:lnTo>
                  <a:lnTo>
                    <a:pt x="3222" y="3913"/>
                  </a:lnTo>
                  <a:lnTo>
                    <a:pt x="3221" y="3905"/>
                  </a:lnTo>
                  <a:lnTo>
                    <a:pt x="3207" y="3894"/>
                  </a:lnTo>
                  <a:lnTo>
                    <a:pt x="3195" y="3884"/>
                  </a:lnTo>
                  <a:lnTo>
                    <a:pt x="3185" y="3878"/>
                  </a:lnTo>
                  <a:lnTo>
                    <a:pt x="3177" y="3873"/>
                  </a:lnTo>
                  <a:lnTo>
                    <a:pt x="3172" y="3869"/>
                  </a:lnTo>
                  <a:lnTo>
                    <a:pt x="3167" y="3864"/>
                  </a:lnTo>
                  <a:lnTo>
                    <a:pt x="3159" y="3863"/>
                  </a:lnTo>
                  <a:lnTo>
                    <a:pt x="3152" y="3864"/>
                  </a:lnTo>
                  <a:lnTo>
                    <a:pt x="3145" y="3867"/>
                  </a:lnTo>
                  <a:lnTo>
                    <a:pt x="3140" y="3872"/>
                  </a:lnTo>
                  <a:lnTo>
                    <a:pt x="3134" y="3879"/>
                  </a:lnTo>
                  <a:lnTo>
                    <a:pt x="3130" y="3883"/>
                  </a:lnTo>
                  <a:lnTo>
                    <a:pt x="3126" y="3885"/>
                  </a:lnTo>
                  <a:lnTo>
                    <a:pt x="3116" y="3886"/>
                  </a:lnTo>
                  <a:lnTo>
                    <a:pt x="3109" y="3885"/>
                  </a:lnTo>
                  <a:lnTo>
                    <a:pt x="3103" y="3885"/>
                  </a:lnTo>
                  <a:lnTo>
                    <a:pt x="3085" y="3891"/>
                  </a:lnTo>
                  <a:lnTo>
                    <a:pt x="3071" y="3898"/>
                  </a:lnTo>
                  <a:lnTo>
                    <a:pt x="3065" y="3900"/>
                  </a:lnTo>
                  <a:lnTo>
                    <a:pt x="3057" y="3902"/>
                  </a:lnTo>
                  <a:lnTo>
                    <a:pt x="3047" y="3905"/>
                  </a:lnTo>
                  <a:lnTo>
                    <a:pt x="3035" y="3911"/>
                  </a:lnTo>
                  <a:lnTo>
                    <a:pt x="3029" y="3915"/>
                  </a:lnTo>
                  <a:lnTo>
                    <a:pt x="3022" y="3917"/>
                  </a:lnTo>
                  <a:lnTo>
                    <a:pt x="3015" y="3917"/>
                  </a:lnTo>
                  <a:lnTo>
                    <a:pt x="3008" y="3917"/>
                  </a:lnTo>
                  <a:lnTo>
                    <a:pt x="2995" y="3915"/>
                  </a:lnTo>
                  <a:lnTo>
                    <a:pt x="2984" y="3911"/>
                  </a:lnTo>
                  <a:lnTo>
                    <a:pt x="2981" y="3910"/>
                  </a:lnTo>
                  <a:lnTo>
                    <a:pt x="2977" y="3910"/>
                  </a:lnTo>
                  <a:lnTo>
                    <a:pt x="2975" y="3910"/>
                  </a:lnTo>
                  <a:lnTo>
                    <a:pt x="2972" y="3911"/>
                  </a:lnTo>
                  <a:lnTo>
                    <a:pt x="2968" y="3915"/>
                  </a:lnTo>
                  <a:lnTo>
                    <a:pt x="2963" y="3919"/>
                  </a:lnTo>
                  <a:lnTo>
                    <a:pt x="2960" y="3920"/>
                  </a:lnTo>
                  <a:lnTo>
                    <a:pt x="2957" y="3920"/>
                  </a:lnTo>
                  <a:lnTo>
                    <a:pt x="2955" y="3920"/>
                  </a:lnTo>
                  <a:lnTo>
                    <a:pt x="2951" y="3919"/>
                  </a:lnTo>
                  <a:lnTo>
                    <a:pt x="2944" y="3915"/>
                  </a:lnTo>
                  <a:lnTo>
                    <a:pt x="2938" y="3913"/>
                  </a:lnTo>
                  <a:lnTo>
                    <a:pt x="2922" y="3909"/>
                  </a:lnTo>
                  <a:lnTo>
                    <a:pt x="2907" y="3907"/>
                  </a:lnTo>
                  <a:lnTo>
                    <a:pt x="2897" y="3903"/>
                  </a:lnTo>
                  <a:lnTo>
                    <a:pt x="2884" y="3898"/>
                  </a:lnTo>
                  <a:lnTo>
                    <a:pt x="2877" y="3895"/>
                  </a:lnTo>
                  <a:lnTo>
                    <a:pt x="2872" y="3891"/>
                  </a:lnTo>
                  <a:lnTo>
                    <a:pt x="2868" y="3886"/>
                  </a:lnTo>
                  <a:lnTo>
                    <a:pt x="2867" y="3880"/>
                  </a:lnTo>
                  <a:lnTo>
                    <a:pt x="2864" y="3876"/>
                  </a:lnTo>
                  <a:lnTo>
                    <a:pt x="2862" y="3873"/>
                  </a:lnTo>
                  <a:lnTo>
                    <a:pt x="2858" y="3873"/>
                  </a:lnTo>
                  <a:lnTo>
                    <a:pt x="2855" y="3875"/>
                  </a:lnTo>
                  <a:lnTo>
                    <a:pt x="2845" y="3880"/>
                  </a:lnTo>
                  <a:lnTo>
                    <a:pt x="2838" y="3888"/>
                  </a:lnTo>
                  <a:lnTo>
                    <a:pt x="2823" y="3903"/>
                  </a:lnTo>
                  <a:lnTo>
                    <a:pt x="2808" y="3917"/>
                  </a:lnTo>
                  <a:lnTo>
                    <a:pt x="2806" y="3920"/>
                  </a:lnTo>
                  <a:lnTo>
                    <a:pt x="2802" y="3921"/>
                  </a:lnTo>
                  <a:lnTo>
                    <a:pt x="2799" y="3921"/>
                  </a:lnTo>
                  <a:lnTo>
                    <a:pt x="2794" y="3921"/>
                  </a:lnTo>
                  <a:lnTo>
                    <a:pt x="2786" y="3916"/>
                  </a:lnTo>
                  <a:lnTo>
                    <a:pt x="2776" y="3909"/>
                  </a:lnTo>
                  <a:lnTo>
                    <a:pt x="2758" y="3895"/>
                  </a:lnTo>
                  <a:lnTo>
                    <a:pt x="2742" y="3885"/>
                  </a:lnTo>
                  <a:lnTo>
                    <a:pt x="2738" y="3884"/>
                  </a:lnTo>
                  <a:lnTo>
                    <a:pt x="2735" y="3884"/>
                  </a:lnTo>
                  <a:lnTo>
                    <a:pt x="2732" y="3884"/>
                  </a:lnTo>
                  <a:lnTo>
                    <a:pt x="2729" y="3885"/>
                  </a:lnTo>
                  <a:lnTo>
                    <a:pt x="2722" y="3889"/>
                  </a:lnTo>
                  <a:lnTo>
                    <a:pt x="2714" y="3895"/>
                  </a:lnTo>
                  <a:lnTo>
                    <a:pt x="2711" y="3897"/>
                  </a:lnTo>
                  <a:lnTo>
                    <a:pt x="2707" y="3898"/>
                  </a:lnTo>
                  <a:lnTo>
                    <a:pt x="2704" y="3900"/>
                  </a:lnTo>
                  <a:lnTo>
                    <a:pt x="2700" y="3898"/>
                  </a:lnTo>
                  <a:lnTo>
                    <a:pt x="2694" y="3896"/>
                  </a:lnTo>
                  <a:lnTo>
                    <a:pt x="2692" y="3892"/>
                  </a:lnTo>
                  <a:lnTo>
                    <a:pt x="2692" y="3889"/>
                  </a:lnTo>
                  <a:lnTo>
                    <a:pt x="2689" y="3885"/>
                  </a:lnTo>
                  <a:lnTo>
                    <a:pt x="2687" y="3883"/>
                  </a:lnTo>
                  <a:lnTo>
                    <a:pt x="2683" y="3882"/>
                  </a:lnTo>
                  <a:lnTo>
                    <a:pt x="2676" y="3879"/>
                  </a:lnTo>
                  <a:lnTo>
                    <a:pt x="2668" y="3878"/>
                  </a:lnTo>
                  <a:lnTo>
                    <a:pt x="2649" y="3875"/>
                  </a:lnTo>
                  <a:lnTo>
                    <a:pt x="2636" y="3872"/>
                  </a:lnTo>
                  <a:lnTo>
                    <a:pt x="2623" y="3870"/>
                  </a:lnTo>
                  <a:lnTo>
                    <a:pt x="2611" y="3869"/>
                  </a:lnTo>
                  <a:lnTo>
                    <a:pt x="2605" y="3869"/>
                  </a:lnTo>
                  <a:lnTo>
                    <a:pt x="2600" y="3866"/>
                  </a:lnTo>
                  <a:lnTo>
                    <a:pt x="2594" y="3863"/>
                  </a:lnTo>
                  <a:lnTo>
                    <a:pt x="2591" y="3858"/>
                  </a:lnTo>
                  <a:lnTo>
                    <a:pt x="2582" y="3846"/>
                  </a:lnTo>
                  <a:lnTo>
                    <a:pt x="2574" y="3828"/>
                  </a:lnTo>
                  <a:lnTo>
                    <a:pt x="2569" y="3819"/>
                  </a:lnTo>
                  <a:lnTo>
                    <a:pt x="2563" y="3812"/>
                  </a:lnTo>
                  <a:lnTo>
                    <a:pt x="2557" y="3807"/>
                  </a:lnTo>
                  <a:lnTo>
                    <a:pt x="2552" y="3802"/>
                  </a:lnTo>
                  <a:lnTo>
                    <a:pt x="2540" y="3797"/>
                  </a:lnTo>
                  <a:lnTo>
                    <a:pt x="2529" y="3794"/>
                  </a:lnTo>
                  <a:lnTo>
                    <a:pt x="2524" y="3791"/>
                  </a:lnTo>
                  <a:lnTo>
                    <a:pt x="2522" y="3790"/>
                  </a:lnTo>
                  <a:lnTo>
                    <a:pt x="2521" y="3788"/>
                  </a:lnTo>
                  <a:lnTo>
                    <a:pt x="2519" y="3784"/>
                  </a:lnTo>
                  <a:lnTo>
                    <a:pt x="2519" y="3777"/>
                  </a:lnTo>
                  <a:lnTo>
                    <a:pt x="2516" y="3769"/>
                  </a:lnTo>
                  <a:lnTo>
                    <a:pt x="2512" y="3764"/>
                  </a:lnTo>
                  <a:lnTo>
                    <a:pt x="2509" y="3760"/>
                  </a:lnTo>
                  <a:lnTo>
                    <a:pt x="2505" y="3758"/>
                  </a:lnTo>
                  <a:lnTo>
                    <a:pt x="2500" y="3756"/>
                  </a:lnTo>
                  <a:lnTo>
                    <a:pt x="2491" y="3751"/>
                  </a:lnTo>
                  <a:lnTo>
                    <a:pt x="2484" y="3747"/>
                  </a:lnTo>
                  <a:lnTo>
                    <a:pt x="2480" y="3746"/>
                  </a:lnTo>
                  <a:lnTo>
                    <a:pt x="2478" y="3743"/>
                  </a:lnTo>
                  <a:lnTo>
                    <a:pt x="2475" y="3739"/>
                  </a:lnTo>
                  <a:lnTo>
                    <a:pt x="2473" y="3735"/>
                  </a:lnTo>
                  <a:lnTo>
                    <a:pt x="2470" y="3727"/>
                  </a:lnTo>
                  <a:lnTo>
                    <a:pt x="2467" y="3720"/>
                  </a:lnTo>
                  <a:lnTo>
                    <a:pt x="2465" y="3716"/>
                  </a:lnTo>
                  <a:lnTo>
                    <a:pt x="2462" y="3714"/>
                  </a:lnTo>
                  <a:lnTo>
                    <a:pt x="2460" y="3713"/>
                  </a:lnTo>
                  <a:lnTo>
                    <a:pt x="2456" y="3712"/>
                  </a:lnTo>
                  <a:lnTo>
                    <a:pt x="2449" y="3712"/>
                  </a:lnTo>
                  <a:lnTo>
                    <a:pt x="2441" y="3712"/>
                  </a:lnTo>
                  <a:lnTo>
                    <a:pt x="2431" y="3712"/>
                  </a:lnTo>
                  <a:lnTo>
                    <a:pt x="2424" y="3711"/>
                  </a:lnTo>
                  <a:lnTo>
                    <a:pt x="2418" y="3706"/>
                  </a:lnTo>
                  <a:lnTo>
                    <a:pt x="2414" y="3700"/>
                  </a:lnTo>
                  <a:lnTo>
                    <a:pt x="2411" y="3697"/>
                  </a:lnTo>
                  <a:lnTo>
                    <a:pt x="2409" y="3695"/>
                  </a:lnTo>
                  <a:lnTo>
                    <a:pt x="2407" y="3693"/>
                  </a:lnTo>
                  <a:lnTo>
                    <a:pt x="2404" y="3693"/>
                  </a:lnTo>
                  <a:lnTo>
                    <a:pt x="2402" y="3693"/>
                  </a:lnTo>
                  <a:lnTo>
                    <a:pt x="2401" y="3694"/>
                  </a:lnTo>
                  <a:lnTo>
                    <a:pt x="2398" y="3696"/>
                  </a:lnTo>
                  <a:lnTo>
                    <a:pt x="2397" y="3700"/>
                  </a:lnTo>
                  <a:lnTo>
                    <a:pt x="2392" y="3709"/>
                  </a:lnTo>
                  <a:lnTo>
                    <a:pt x="2385" y="3722"/>
                  </a:lnTo>
                  <a:lnTo>
                    <a:pt x="2378" y="3734"/>
                  </a:lnTo>
                  <a:lnTo>
                    <a:pt x="2372" y="3745"/>
                  </a:lnTo>
                  <a:lnTo>
                    <a:pt x="2365" y="3752"/>
                  </a:lnTo>
                  <a:lnTo>
                    <a:pt x="2358" y="3758"/>
                  </a:lnTo>
                  <a:lnTo>
                    <a:pt x="2351" y="3763"/>
                  </a:lnTo>
                  <a:lnTo>
                    <a:pt x="2345" y="3765"/>
                  </a:lnTo>
                  <a:lnTo>
                    <a:pt x="2341" y="3765"/>
                  </a:lnTo>
                  <a:lnTo>
                    <a:pt x="2338" y="3763"/>
                  </a:lnTo>
                  <a:lnTo>
                    <a:pt x="2333" y="3760"/>
                  </a:lnTo>
                  <a:lnTo>
                    <a:pt x="2327" y="3757"/>
                  </a:lnTo>
                  <a:lnTo>
                    <a:pt x="2316" y="3749"/>
                  </a:lnTo>
                  <a:lnTo>
                    <a:pt x="2304" y="3740"/>
                  </a:lnTo>
                  <a:lnTo>
                    <a:pt x="2294" y="3733"/>
                  </a:lnTo>
                  <a:lnTo>
                    <a:pt x="2282" y="3725"/>
                  </a:lnTo>
                  <a:lnTo>
                    <a:pt x="2271" y="3715"/>
                  </a:lnTo>
                  <a:lnTo>
                    <a:pt x="2264" y="3709"/>
                  </a:lnTo>
                  <a:lnTo>
                    <a:pt x="2261" y="3706"/>
                  </a:lnTo>
                  <a:lnTo>
                    <a:pt x="2261" y="3701"/>
                  </a:lnTo>
                  <a:lnTo>
                    <a:pt x="2260" y="3695"/>
                  </a:lnTo>
                  <a:lnTo>
                    <a:pt x="2261" y="3689"/>
                  </a:lnTo>
                  <a:lnTo>
                    <a:pt x="2263" y="3682"/>
                  </a:lnTo>
                  <a:lnTo>
                    <a:pt x="2265" y="3676"/>
                  </a:lnTo>
                  <a:lnTo>
                    <a:pt x="2269" y="3670"/>
                  </a:lnTo>
                  <a:lnTo>
                    <a:pt x="2271" y="3665"/>
                  </a:lnTo>
                  <a:lnTo>
                    <a:pt x="2277" y="3655"/>
                  </a:lnTo>
                  <a:lnTo>
                    <a:pt x="2280" y="3645"/>
                  </a:lnTo>
                  <a:lnTo>
                    <a:pt x="2282" y="3640"/>
                  </a:lnTo>
                  <a:lnTo>
                    <a:pt x="2282" y="3637"/>
                  </a:lnTo>
                  <a:lnTo>
                    <a:pt x="2280" y="3634"/>
                  </a:lnTo>
                  <a:lnTo>
                    <a:pt x="2278" y="3632"/>
                  </a:lnTo>
                  <a:lnTo>
                    <a:pt x="2272" y="3632"/>
                  </a:lnTo>
                  <a:lnTo>
                    <a:pt x="2265" y="3633"/>
                  </a:lnTo>
                  <a:lnTo>
                    <a:pt x="2257" y="3634"/>
                  </a:lnTo>
                  <a:lnTo>
                    <a:pt x="2250" y="3638"/>
                  </a:lnTo>
                  <a:lnTo>
                    <a:pt x="2241" y="3644"/>
                  </a:lnTo>
                  <a:lnTo>
                    <a:pt x="2232" y="3653"/>
                  </a:lnTo>
                  <a:lnTo>
                    <a:pt x="2228" y="3659"/>
                  </a:lnTo>
                  <a:lnTo>
                    <a:pt x="2225" y="3664"/>
                  </a:lnTo>
                  <a:lnTo>
                    <a:pt x="2222" y="3670"/>
                  </a:lnTo>
                  <a:lnTo>
                    <a:pt x="2221" y="3676"/>
                  </a:lnTo>
                  <a:lnTo>
                    <a:pt x="2220" y="3689"/>
                  </a:lnTo>
                  <a:lnTo>
                    <a:pt x="2217" y="3703"/>
                  </a:lnTo>
                  <a:lnTo>
                    <a:pt x="2216" y="3711"/>
                  </a:lnTo>
                  <a:lnTo>
                    <a:pt x="2214" y="3716"/>
                  </a:lnTo>
                  <a:lnTo>
                    <a:pt x="2212" y="3722"/>
                  </a:lnTo>
                  <a:lnTo>
                    <a:pt x="2209" y="3726"/>
                  </a:lnTo>
                  <a:lnTo>
                    <a:pt x="2206" y="3728"/>
                  </a:lnTo>
                  <a:lnTo>
                    <a:pt x="2200" y="3728"/>
                  </a:lnTo>
                  <a:lnTo>
                    <a:pt x="2194" y="3727"/>
                  </a:lnTo>
                  <a:lnTo>
                    <a:pt x="2185" y="3725"/>
                  </a:lnTo>
                  <a:lnTo>
                    <a:pt x="2178" y="3721"/>
                  </a:lnTo>
                  <a:lnTo>
                    <a:pt x="2171" y="3718"/>
                  </a:lnTo>
                  <a:lnTo>
                    <a:pt x="2166" y="3713"/>
                  </a:lnTo>
                  <a:lnTo>
                    <a:pt x="2162" y="3708"/>
                  </a:lnTo>
                  <a:lnTo>
                    <a:pt x="2160" y="3701"/>
                  </a:lnTo>
                  <a:lnTo>
                    <a:pt x="2160" y="3694"/>
                  </a:lnTo>
                  <a:lnTo>
                    <a:pt x="2160" y="3684"/>
                  </a:lnTo>
                  <a:lnTo>
                    <a:pt x="2160" y="3674"/>
                  </a:lnTo>
                  <a:lnTo>
                    <a:pt x="2158" y="3657"/>
                  </a:lnTo>
                  <a:lnTo>
                    <a:pt x="2153" y="3642"/>
                  </a:lnTo>
                  <a:lnTo>
                    <a:pt x="2150" y="3626"/>
                  </a:lnTo>
                  <a:lnTo>
                    <a:pt x="2145" y="3613"/>
                  </a:lnTo>
                  <a:lnTo>
                    <a:pt x="2139" y="3601"/>
                  </a:lnTo>
                  <a:lnTo>
                    <a:pt x="2132" y="3592"/>
                  </a:lnTo>
                  <a:lnTo>
                    <a:pt x="2128" y="3587"/>
                  </a:lnTo>
                  <a:lnTo>
                    <a:pt x="2125" y="3582"/>
                  </a:lnTo>
                  <a:lnTo>
                    <a:pt x="2121" y="3576"/>
                  </a:lnTo>
                  <a:lnTo>
                    <a:pt x="2119" y="3570"/>
                  </a:lnTo>
                  <a:lnTo>
                    <a:pt x="2118" y="3563"/>
                  </a:lnTo>
                  <a:lnTo>
                    <a:pt x="2115" y="3557"/>
                  </a:lnTo>
                  <a:lnTo>
                    <a:pt x="2115" y="3550"/>
                  </a:lnTo>
                  <a:lnTo>
                    <a:pt x="2115" y="3543"/>
                  </a:lnTo>
                  <a:lnTo>
                    <a:pt x="2116" y="3530"/>
                  </a:lnTo>
                  <a:lnTo>
                    <a:pt x="2118" y="3519"/>
                  </a:lnTo>
                  <a:lnTo>
                    <a:pt x="2118" y="3513"/>
                  </a:lnTo>
                  <a:lnTo>
                    <a:pt x="2118" y="3510"/>
                  </a:lnTo>
                  <a:lnTo>
                    <a:pt x="2116" y="3506"/>
                  </a:lnTo>
                  <a:lnTo>
                    <a:pt x="2114" y="3503"/>
                  </a:lnTo>
                  <a:lnTo>
                    <a:pt x="2112" y="3501"/>
                  </a:lnTo>
                  <a:lnTo>
                    <a:pt x="2108" y="3500"/>
                  </a:lnTo>
                  <a:lnTo>
                    <a:pt x="2106" y="3499"/>
                  </a:lnTo>
                  <a:lnTo>
                    <a:pt x="2103" y="3500"/>
                  </a:lnTo>
                  <a:lnTo>
                    <a:pt x="2100" y="3501"/>
                  </a:lnTo>
                  <a:lnTo>
                    <a:pt x="2096" y="3505"/>
                  </a:lnTo>
                  <a:lnTo>
                    <a:pt x="2094" y="3508"/>
                  </a:lnTo>
                  <a:lnTo>
                    <a:pt x="2090" y="3512"/>
                  </a:lnTo>
                  <a:lnTo>
                    <a:pt x="2086" y="3523"/>
                  </a:lnTo>
                  <a:lnTo>
                    <a:pt x="2081" y="3532"/>
                  </a:lnTo>
                  <a:lnTo>
                    <a:pt x="2078" y="3536"/>
                  </a:lnTo>
                  <a:lnTo>
                    <a:pt x="2076" y="3539"/>
                  </a:lnTo>
                  <a:lnTo>
                    <a:pt x="2074" y="3542"/>
                  </a:lnTo>
                  <a:lnTo>
                    <a:pt x="2071" y="3543"/>
                  </a:lnTo>
                  <a:lnTo>
                    <a:pt x="2069" y="3543"/>
                  </a:lnTo>
                  <a:lnTo>
                    <a:pt x="2067" y="3541"/>
                  </a:lnTo>
                  <a:lnTo>
                    <a:pt x="2064" y="3538"/>
                  </a:lnTo>
                  <a:lnTo>
                    <a:pt x="2062" y="3533"/>
                  </a:lnTo>
                  <a:lnTo>
                    <a:pt x="2058" y="3524"/>
                  </a:lnTo>
                  <a:lnTo>
                    <a:pt x="2053" y="3514"/>
                  </a:lnTo>
                  <a:lnTo>
                    <a:pt x="2046" y="3506"/>
                  </a:lnTo>
                  <a:lnTo>
                    <a:pt x="2038" y="3498"/>
                  </a:lnTo>
                  <a:lnTo>
                    <a:pt x="2033" y="3495"/>
                  </a:lnTo>
                  <a:lnTo>
                    <a:pt x="2027" y="3493"/>
                  </a:lnTo>
                  <a:lnTo>
                    <a:pt x="2020" y="3493"/>
                  </a:lnTo>
                  <a:lnTo>
                    <a:pt x="2012" y="3493"/>
                  </a:lnTo>
                  <a:lnTo>
                    <a:pt x="1995" y="3497"/>
                  </a:lnTo>
                  <a:lnTo>
                    <a:pt x="1983" y="3499"/>
                  </a:lnTo>
                  <a:lnTo>
                    <a:pt x="1979" y="3500"/>
                  </a:lnTo>
                  <a:lnTo>
                    <a:pt x="1974" y="3500"/>
                  </a:lnTo>
                  <a:lnTo>
                    <a:pt x="1969" y="3499"/>
                  </a:lnTo>
                  <a:lnTo>
                    <a:pt x="1964" y="3498"/>
                  </a:lnTo>
                  <a:lnTo>
                    <a:pt x="1958" y="3494"/>
                  </a:lnTo>
                  <a:lnTo>
                    <a:pt x="1954" y="3489"/>
                  </a:lnTo>
                  <a:lnTo>
                    <a:pt x="1948" y="3485"/>
                  </a:lnTo>
                  <a:lnTo>
                    <a:pt x="1943" y="3479"/>
                  </a:lnTo>
                  <a:lnTo>
                    <a:pt x="1937" y="3474"/>
                  </a:lnTo>
                  <a:lnTo>
                    <a:pt x="1932" y="3469"/>
                  </a:lnTo>
                  <a:lnTo>
                    <a:pt x="1926" y="3466"/>
                  </a:lnTo>
                  <a:lnTo>
                    <a:pt x="1921" y="3464"/>
                  </a:lnTo>
                  <a:lnTo>
                    <a:pt x="1916" y="3463"/>
                  </a:lnTo>
                  <a:lnTo>
                    <a:pt x="1911" y="3462"/>
                  </a:lnTo>
                  <a:lnTo>
                    <a:pt x="1906" y="3461"/>
                  </a:lnTo>
                  <a:lnTo>
                    <a:pt x="1902" y="3459"/>
                  </a:lnTo>
                  <a:lnTo>
                    <a:pt x="1899" y="3455"/>
                  </a:lnTo>
                  <a:lnTo>
                    <a:pt x="1897" y="3451"/>
                  </a:lnTo>
                  <a:lnTo>
                    <a:pt x="1895" y="3447"/>
                  </a:lnTo>
                  <a:lnTo>
                    <a:pt x="1895" y="3441"/>
                  </a:lnTo>
                  <a:lnTo>
                    <a:pt x="1895" y="3434"/>
                  </a:lnTo>
                  <a:lnTo>
                    <a:pt x="1897" y="3426"/>
                  </a:lnTo>
                  <a:lnTo>
                    <a:pt x="1899" y="3419"/>
                  </a:lnTo>
                  <a:lnTo>
                    <a:pt x="1902" y="3411"/>
                  </a:lnTo>
                  <a:lnTo>
                    <a:pt x="1906" y="3404"/>
                  </a:lnTo>
                  <a:lnTo>
                    <a:pt x="1911" y="3397"/>
                  </a:lnTo>
                  <a:lnTo>
                    <a:pt x="1916" y="3390"/>
                  </a:lnTo>
                  <a:lnTo>
                    <a:pt x="1921" y="3384"/>
                  </a:lnTo>
                  <a:lnTo>
                    <a:pt x="1931" y="3374"/>
                  </a:lnTo>
                  <a:lnTo>
                    <a:pt x="1937" y="3366"/>
                  </a:lnTo>
                  <a:lnTo>
                    <a:pt x="1942" y="3358"/>
                  </a:lnTo>
                  <a:lnTo>
                    <a:pt x="1945" y="3348"/>
                  </a:lnTo>
                  <a:lnTo>
                    <a:pt x="1945" y="3342"/>
                  </a:lnTo>
                  <a:lnTo>
                    <a:pt x="1944" y="3335"/>
                  </a:lnTo>
                  <a:lnTo>
                    <a:pt x="1941" y="3328"/>
                  </a:lnTo>
                  <a:lnTo>
                    <a:pt x="1936" y="3322"/>
                  </a:lnTo>
                  <a:lnTo>
                    <a:pt x="1930" y="3316"/>
                  </a:lnTo>
                  <a:lnTo>
                    <a:pt x="1924" y="3312"/>
                  </a:lnTo>
                  <a:lnTo>
                    <a:pt x="1920" y="3310"/>
                  </a:lnTo>
                  <a:lnTo>
                    <a:pt x="1917" y="3310"/>
                  </a:lnTo>
                  <a:lnTo>
                    <a:pt x="1914" y="3309"/>
                  </a:lnTo>
                  <a:lnTo>
                    <a:pt x="1911" y="3310"/>
                  </a:lnTo>
                  <a:lnTo>
                    <a:pt x="1900" y="3315"/>
                  </a:lnTo>
                  <a:lnTo>
                    <a:pt x="1888" y="3322"/>
                  </a:lnTo>
                  <a:lnTo>
                    <a:pt x="1882" y="3324"/>
                  </a:lnTo>
                  <a:lnTo>
                    <a:pt x="1876" y="3328"/>
                  </a:lnTo>
                  <a:lnTo>
                    <a:pt x="1870" y="3329"/>
                  </a:lnTo>
                  <a:lnTo>
                    <a:pt x="1863" y="3330"/>
                  </a:lnTo>
                  <a:lnTo>
                    <a:pt x="1850" y="3329"/>
                  </a:lnTo>
                  <a:lnTo>
                    <a:pt x="1836" y="3327"/>
                  </a:lnTo>
                  <a:lnTo>
                    <a:pt x="1822" y="3322"/>
                  </a:lnTo>
                  <a:lnTo>
                    <a:pt x="1807" y="3315"/>
                  </a:lnTo>
                  <a:lnTo>
                    <a:pt x="1794" y="3306"/>
                  </a:lnTo>
                  <a:lnTo>
                    <a:pt x="1785" y="3298"/>
                  </a:lnTo>
                  <a:lnTo>
                    <a:pt x="1780" y="3293"/>
                  </a:lnTo>
                  <a:lnTo>
                    <a:pt x="1778" y="3289"/>
                  </a:lnTo>
                  <a:lnTo>
                    <a:pt x="1776" y="3284"/>
                  </a:lnTo>
                  <a:lnTo>
                    <a:pt x="1775" y="3279"/>
                  </a:lnTo>
                  <a:lnTo>
                    <a:pt x="1775" y="3273"/>
                  </a:lnTo>
                  <a:lnTo>
                    <a:pt x="1774" y="3268"/>
                  </a:lnTo>
                  <a:lnTo>
                    <a:pt x="1772" y="3264"/>
                  </a:lnTo>
                  <a:lnTo>
                    <a:pt x="1769" y="3260"/>
                  </a:lnTo>
                  <a:lnTo>
                    <a:pt x="1762" y="3253"/>
                  </a:lnTo>
                  <a:lnTo>
                    <a:pt x="1755" y="3248"/>
                  </a:lnTo>
                  <a:lnTo>
                    <a:pt x="1746" y="3242"/>
                  </a:lnTo>
                  <a:lnTo>
                    <a:pt x="1732" y="3234"/>
                  </a:lnTo>
                  <a:lnTo>
                    <a:pt x="1721" y="3227"/>
                  </a:lnTo>
                  <a:lnTo>
                    <a:pt x="1710" y="3221"/>
                  </a:lnTo>
                  <a:lnTo>
                    <a:pt x="1706" y="3218"/>
                  </a:lnTo>
                  <a:lnTo>
                    <a:pt x="1703" y="3216"/>
                  </a:lnTo>
                  <a:lnTo>
                    <a:pt x="1700" y="3211"/>
                  </a:lnTo>
                  <a:lnTo>
                    <a:pt x="1697" y="3208"/>
                  </a:lnTo>
                  <a:lnTo>
                    <a:pt x="1694" y="3198"/>
                  </a:lnTo>
                  <a:lnTo>
                    <a:pt x="1693" y="3189"/>
                  </a:lnTo>
                  <a:lnTo>
                    <a:pt x="1692" y="3179"/>
                  </a:lnTo>
                  <a:lnTo>
                    <a:pt x="1690" y="3172"/>
                  </a:lnTo>
                  <a:lnTo>
                    <a:pt x="1687" y="3169"/>
                  </a:lnTo>
                  <a:lnTo>
                    <a:pt x="1684" y="3166"/>
                  </a:lnTo>
                  <a:lnTo>
                    <a:pt x="1680" y="3164"/>
                  </a:lnTo>
                  <a:lnTo>
                    <a:pt x="1675" y="3163"/>
                  </a:lnTo>
                  <a:lnTo>
                    <a:pt x="1669" y="3161"/>
                  </a:lnTo>
                  <a:lnTo>
                    <a:pt x="1662" y="3158"/>
                  </a:lnTo>
                  <a:lnTo>
                    <a:pt x="1655" y="3154"/>
                  </a:lnTo>
                  <a:lnTo>
                    <a:pt x="1649" y="3150"/>
                  </a:lnTo>
                  <a:lnTo>
                    <a:pt x="1643" y="3145"/>
                  </a:lnTo>
                  <a:lnTo>
                    <a:pt x="1639" y="3140"/>
                  </a:lnTo>
                  <a:lnTo>
                    <a:pt x="1636" y="3134"/>
                  </a:lnTo>
                  <a:lnTo>
                    <a:pt x="1635" y="3128"/>
                  </a:lnTo>
                  <a:lnTo>
                    <a:pt x="1636" y="3122"/>
                  </a:lnTo>
                  <a:lnTo>
                    <a:pt x="1639" y="3116"/>
                  </a:lnTo>
                  <a:lnTo>
                    <a:pt x="1641" y="3110"/>
                  </a:lnTo>
                  <a:lnTo>
                    <a:pt x="1643" y="3104"/>
                  </a:lnTo>
                  <a:lnTo>
                    <a:pt x="1649" y="3094"/>
                  </a:lnTo>
                  <a:lnTo>
                    <a:pt x="1652" y="3084"/>
                  </a:lnTo>
                  <a:lnTo>
                    <a:pt x="1648" y="3075"/>
                  </a:lnTo>
                  <a:lnTo>
                    <a:pt x="1645" y="3063"/>
                  </a:lnTo>
                  <a:lnTo>
                    <a:pt x="1642" y="3056"/>
                  </a:lnTo>
                  <a:lnTo>
                    <a:pt x="1640" y="3047"/>
                  </a:lnTo>
                  <a:lnTo>
                    <a:pt x="1640" y="3038"/>
                  </a:lnTo>
                  <a:lnTo>
                    <a:pt x="1641" y="3027"/>
                  </a:lnTo>
                  <a:lnTo>
                    <a:pt x="1645" y="3007"/>
                  </a:lnTo>
                  <a:lnTo>
                    <a:pt x="1648" y="2995"/>
                  </a:lnTo>
                  <a:lnTo>
                    <a:pt x="1648" y="2990"/>
                  </a:lnTo>
                  <a:lnTo>
                    <a:pt x="1647" y="2987"/>
                  </a:lnTo>
                  <a:lnTo>
                    <a:pt x="1645" y="2982"/>
                  </a:lnTo>
                  <a:lnTo>
                    <a:pt x="1641" y="2978"/>
                  </a:lnTo>
                  <a:lnTo>
                    <a:pt x="1629" y="2969"/>
                  </a:lnTo>
                  <a:lnTo>
                    <a:pt x="1614" y="2958"/>
                  </a:lnTo>
                  <a:lnTo>
                    <a:pt x="1606" y="2953"/>
                  </a:lnTo>
                  <a:lnTo>
                    <a:pt x="1601" y="2949"/>
                  </a:lnTo>
                  <a:lnTo>
                    <a:pt x="1596" y="2944"/>
                  </a:lnTo>
                  <a:lnTo>
                    <a:pt x="1592" y="2940"/>
                  </a:lnTo>
                  <a:lnTo>
                    <a:pt x="1591" y="2937"/>
                  </a:lnTo>
                  <a:lnTo>
                    <a:pt x="1587" y="2934"/>
                  </a:lnTo>
                  <a:lnTo>
                    <a:pt x="1585" y="2933"/>
                  </a:lnTo>
                  <a:lnTo>
                    <a:pt x="1582" y="2932"/>
                  </a:lnTo>
                  <a:lnTo>
                    <a:pt x="1573" y="2932"/>
                  </a:lnTo>
                  <a:lnTo>
                    <a:pt x="1562" y="2932"/>
                  </a:lnTo>
                  <a:lnTo>
                    <a:pt x="1553" y="2931"/>
                  </a:lnTo>
                  <a:lnTo>
                    <a:pt x="1546" y="2930"/>
                  </a:lnTo>
                  <a:lnTo>
                    <a:pt x="1542" y="2930"/>
                  </a:lnTo>
                  <a:lnTo>
                    <a:pt x="1539" y="2930"/>
                  </a:lnTo>
                  <a:lnTo>
                    <a:pt x="1536" y="2932"/>
                  </a:lnTo>
                  <a:lnTo>
                    <a:pt x="1534" y="2936"/>
                  </a:lnTo>
                  <a:lnTo>
                    <a:pt x="1528" y="2943"/>
                  </a:lnTo>
                  <a:lnTo>
                    <a:pt x="1522" y="2947"/>
                  </a:lnTo>
                  <a:lnTo>
                    <a:pt x="1516" y="2950"/>
                  </a:lnTo>
                  <a:lnTo>
                    <a:pt x="1509" y="2951"/>
                  </a:lnTo>
                  <a:lnTo>
                    <a:pt x="1499" y="2950"/>
                  </a:lnTo>
                  <a:lnTo>
                    <a:pt x="1490" y="2949"/>
                  </a:lnTo>
                  <a:lnTo>
                    <a:pt x="1485" y="2949"/>
                  </a:lnTo>
                  <a:lnTo>
                    <a:pt x="1480" y="2949"/>
                  </a:lnTo>
                  <a:lnTo>
                    <a:pt x="1476" y="2950"/>
                  </a:lnTo>
                  <a:lnTo>
                    <a:pt x="1471" y="2952"/>
                  </a:lnTo>
                  <a:lnTo>
                    <a:pt x="1464" y="2958"/>
                  </a:lnTo>
                  <a:lnTo>
                    <a:pt x="1458" y="2963"/>
                  </a:lnTo>
                  <a:lnTo>
                    <a:pt x="1452" y="2964"/>
                  </a:lnTo>
                  <a:lnTo>
                    <a:pt x="1444" y="2964"/>
                  </a:lnTo>
                  <a:lnTo>
                    <a:pt x="1439" y="2963"/>
                  </a:lnTo>
                  <a:lnTo>
                    <a:pt x="1435" y="2959"/>
                  </a:lnTo>
                  <a:lnTo>
                    <a:pt x="1432" y="2955"/>
                  </a:lnTo>
                  <a:lnTo>
                    <a:pt x="1429" y="2949"/>
                  </a:lnTo>
                  <a:lnTo>
                    <a:pt x="1425" y="2937"/>
                  </a:lnTo>
                  <a:lnTo>
                    <a:pt x="1420" y="2926"/>
                  </a:lnTo>
                  <a:lnTo>
                    <a:pt x="1414" y="2918"/>
                  </a:lnTo>
                  <a:lnTo>
                    <a:pt x="1407" y="2906"/>
                  </a:lnTo>
                  <a:lnTo>
                    <a:pt x="1402" y="2899"/>
                  </a:lnTo>
                  <a:lnTo>
                    <a:pt x="1400" y="2890"/>
                  </a:lnTo>
                  <a:lnTo>
                    <a:pt x="1396" y="2880"/>
                  </a:lnTo>
                  <a:lnTo>
                    <a:pt x="1394" y="2867"/>
                  </a:lnTo>
                  <a:lnTo>
                    <a:pt x="1392" y="2854"/>
                  </a:lnTo>
                  <a:lnTo>
                    <a:pt x="1390" y="2842"/>
                  </a:lnTo>
                  <a:lnTo>
                    <a:pt x="1388" y="2832"/>
                  </a:lnTo>
                  <a:lnTo>
                    <a:pt x="1385" y="2825"/>
                  </a:lnTo>
                  <a:lnTo>
                    <a:pt x="1378" y="2812"/>
                  </a:lnTo>
                  <a:lnTo>
                    <a:pt x="1372" y="2805"/>
                  </a:lnTo>
                  <a:lnTo>
                    <a:pt x="1368" y="2796"/>
                  </a:lnTo>
                  <a:lnTo>
                    <a:pt x="1364" y="2788"/>
                  </a:lnTo>
                  <a:lnTo>
                    <a:pt x="1363" y="2779"/>
                  </a:lnTo>
                  <a:lnTo>
                    <a:pt x="1364" y="2770"/>
                  </a:lnTo>
                  <a:lnTo>
                    <a:pt x="1364" y="2767"/>
                  </a:lnTo>
                  <a:lnTo>
                    <a:pt x="1363" y="2763"/>
                  </a:lnTo>
                  <a:lnTo>
                    <a:pt x="1362" y="2760"/>
                  </a:lnTo>
                  <a:lnTo>
                    <a:pt x="1358" y="2755"/>
                  </a:lnTo>
                  <a:lnTo>
                    <a:pt x="1354" y="2751"/>
                  </a:lnTo>
                  <a:lnTo>
                    <a:pt x="1350" y="2748"/>
                  </a:lnTo>
                  <a:lnTo>
                    <a:pt x="1344" y="2744"/>
                  </a:lnTo>
                  <a:lnTo>
                    <a:pt x="1337" y="2741"/>
                  </a:lnTo>
                  <a:lnTo>
                    <a:pt x="1324" y="2737"/>
                  </a:lnTo>
                  <a:lnTo>
                    <a:pt x="1312" y="2732"/>
                  </a:lnTo>
                  <a:lnTo>
                    <a:pt x="1306" y="2729"/>
                  </a:lnTo>
                  <a:lnTo>
                    <a:pt x="1301" y="2725"/>
                  </a:lnTo>
                  <a:lnTo>
                    <a:pt x="1297" y="2722"/>
                  </a:lnTo>
                  <a:lnTo>
                    <a:pt x="1294" y="2717"/>
                  </a:lnTo>
                  <a:lnTo>
                    <a:pt x="1287" y="2707"/>
                  </a:lnTo>
                  <a:lnTo>
                    <a:pt x="1278" y="2698"/>
                  </a:lnTo>
                  <a:lnTo>
                    <a:pt x="1268" y="2690"/>
                  </a:lnTo>
                  <a:lnTo>
                    <a:pt x="1255" y="2684"/>
                  </a:lnTo>
                  <a:lnTo>
                    <a:pt x="1243" y="2678"/>
                  </a:lnTo>
                  <a:lnTo>
                    <a:pt x="1233" y="2672"/>
                  </a:lnTo>
                  <a:lnTo>
                    <a:pt x="1224" y="2666"/>
                  </a:lnTo>
                  <a:lnTo>
                    <a:pt x="1217" y="2659"/>
                  </a:lnTo>
                  <a:lnTo>
                    <a:pt x="1201" y="2643"/>
                  </a:lnTo>
                  <a:lnTo>
                    <a:pt x="1188" y="2634"/>
                  </a:lnTo>
                  <a:lnTo>
                    <a:pt x="1184" y="2630"/>
                  </a:lnTo>
                  <a:lnTo>
                    <a:pt x="1182" y="2628"/>
                  </a:lnTo>
                  <a:lnTo>
                    <a:pt x="1184" y="2622"/>
                  </a:lnTo>
                  <a:lnTo>
                    <a:pt x="1190" y="2615"/>
                  </a:lnTo>
                  <a:lnTo>
                    <a:pt x="1196" y="2606"/>
                  </a:lnTo>
                  <a:lnTo>
                    <a:pt x="1199" y="2600"/>
                  </a:lnTo>
                  <a:lnTo>
                    <a:pt x="1199" y="2599"/>
                  </a:lnTo>
                  <a:lnTo>
                    <a:pt x="1199" y="2597"/>
                  </a:lnTo>
                  <a:lnTo>
                    <a:pt x="1196" y="2596"/>
                  </a:lnTo>
                  <a:lnTo>
                    <a:pt x="1194" y="2596"/>
                  </a:lnTo>
                  <a:lnTo>
                    <a:pt x="1186" y="2593"/>
                  </a:lnTo>
                  <a:lnTo>
                    <a:pt x="1175" y="2592"/>
                  </a:lnTo>
                  <a:lnTo>
                    <a:pt x="1170" y="2591"/>
                  </a:lnTo>
                  <a:lnTo>
                    <a:pt x="1167" y="2588"/>
                  </a:lnTo>
                  <a:lnTo>
                    <a:pt x="1165" y="2587"/>
                  </a:lnTo>
                  <a:lnTo>
                    <a:pt x="1165" y="2585"/>
                  </a:lnTo>
                  <a:lnTo>
                    <a:pt x="1165" y="2584"/>
                  </a:lnTo>
                  <a:lnTo>
                    <a:pt x="1167" y="2581"/>
                  </a:lnTo>
                  <a:lnTo>
                    <a:pt x="1168" y="2577"/>
                  </a:lnTo>
                  <a:lnTo>
                    <a:pt x="1169" y="2571"/>
                  </a:lnTo>
                  <a:lnTo>
                    <a:pt x="1168" y="2564"/>
                  </a:lnTo>
                  <a:lnTo>
                    <a:pt x="1167" y="2556"/>
                  </a:lnTo>
                  <a:lnTo>
                    <a:pt x="1164" y="2550"/>
                  </a:lnTo>
                  <a:lnTo>
                    <a:pt x="1162" y="2543"/>
                  </a:lnTo>
                  <a:lnTo>
                    <a:pt x="1158" y="2539"/>
                  </a:lnTo>
                  <a:lnTo>
                    <a:pt x="1154" y="2534"/>
                  </a:lnTo>
                  <a:lnTo>
                    <a:pt x="1145" y="2528"/>
                  </a:lnTo>
                  <a:lnTo>
                    <a:pt x="1137" y="2520"/>
                  </a:lnTo>
                  <a:lnTo>
                    <a:pt x="1127" y="2511"/>
                  </a:lnTo>
                  <a:lnTo>
                    <a:pt x="1118" y="2503"/>
                  </a:lnTo>
                  <a:lnTo>
                    <a:pt x="1106" y="2493"/>
                  </a:lnTo>
                  <a:lnTo>
                    <a:pt x="1094" y="2483"/>
                  </a:lnTo>
                  <a:lnTo>
                    <a:pt x="1082" y="2473"/>
                  </a:lnTo>
                  <a:lnTo>
                    <a:pt x="1074" y="2467"/>
                  </a:lnTo>
                  <a:lnTo>
                    <a:pt x="1058" y="2459"/>
                  </a:lnTo>
                  <a:lnTo>
                    <a:pt x="1045" y="2452"/>
                  </a:lnTo>
                  <a:lnTo>
                    <a:pt x="1042" y="2451"/>
                  </a:lnTo>
                  <a:lnTo>
                    <a:pt x="1039" y="2449"/>
                  </a:lnTo>
                  <a:lnTo>
                    <a:pt x="1038" y="2447"/>
                  </a:lnTo>
                  <a:lnTo>
                    <a:pt x="1038" y="2445"/>
                  </a:lnTo>
                  <a:lnTo>
                    <a:pt x="1038" y="2441"/>
                  </a:lnTo>
                  <a:lnTo>
                    <a:pt x="1039" y="2438"/>
                  </a:lnTo>
                  <a:lnTo>
                    <a:pt x="1041" y="2435"/>
                  </a:lnTo>
                  <a:lnTo>
                    <a:pt x="1044" y="2432"/>
                  </a:lnTo>
                  <a:lnTo>
                    <a:pt x="1047" y="2428"/>
                  </a:lnTo>
                  <a:lnTo>
                    <a:pt x="1048" y="2423"/>
                  </a:lnTo>
                  <a:lnTo>
                    <a:pt x="1048" y="2419"/>
                  </a:lnTo>
                  <a:lnTo>
                    <a:pt x="1047" y="2414"/>
                  </a:lnTo>
                  <a:lnTo>
                    <a:pt x="1042" y="2405"/>
                  </a:lnTo>
                  <a:lnTo>
                    <a:pt x="1036" y="2397"/>
                  </a:lnTo>
                  <a:lnTo>
                    <a:pt x="1032" y="2392"/>
                  </a:lnTo>
                  <a:lnTo>
                    <a:pt x="1030" y="2389"/>
                  </a:lnTo>
                  <a:lnTo>
                    <a:pt x="1029" y="2384"/>
                  </a:lnTo>
                  <a:lnTo>
                    <a:pt x="1028" y="2379"/>
                  </a:lnTo>
                  <a:lnTo>
                    <a:pt x="1026" y="2375"/>
                  </a:lnTo>
                  <a:lnTo>
                    <a:pt x="1028" y="2369"/>
                  </a:lnTo>
                  <a:lnTo>
                    <a:pt x="1030" y="2361"/>
                  </a:lnTo>
                  <a:lnTo>
                    <a:pt x="1032" y="2354"/>
                  </a:lnTo>
                  <a:lnTo>
                    <a:pt x="1036" y="2347"/>
                  </a:lnTo>
                  <a:lnTo>
                    <a:pt x="1037" y="2341"/>
                  </a:lnTo>
                  <a:lnTo>
                    <a:pt x="1037" y="2335"/>
                  </a:lnTo>
                  <a:lnTo>
                    <a:pt x="1036" y="2332"/>
                  </a:lnTo>
                  <a:lnTo>
                    <a:pt x="1032" y="2328"/>
                  </a:lnTo>
                  <a:lnTo>
                    <a:pt x="1029" y="2325"/>
                  </a:lnTo>
                  <a:lnTo>
                    <a:pt x="1024" y="2322"/>
                  </a:lnTo>
                  <a:lnTo>
                    <a:pt x="1018" y="2321"/>
                  </a:lnTo>
                  <a:lnTo>
                    <a:pt x="1006" y="2317"/>
                  </a:lnTo>
                  <a:lnTo>
                    <a:pt x="994" y="2315"/>
                  </a:lnTo>
                  <a:lnTo>
                    <a:pt x="990" y="2313"/>
                  </a:lnTo>
                  <a:lnTo>
                    <a:pt x="984" y="2310"/>
                  </a:lnTo>
                  <a:lnTo>
                    <a:pt x="978" y="2306"/>
                  </a:lnTo>
                  <a:lnTo>
                    <a:pt x="972" y="2301"/>
                  </a:lnTo>
                  <a:lnTo>
                    <a:pt x="957" y="2291"/>
                  </a:lnTo>
                  <a:lnTo>
                    <a:pt x="944" y="2283"/>
                  </a:lnTo>
                  <a:lnTo>
                    <a:pt x="932" y="2276"/>
                  </a:lnTo>
                  <a:lnTo>
                    <a:pt x="922" y="2269"/>
                  </a:lnTo>
                  <a:lnTo>
                    <a:pt x="911" y="2262"/>
                  </a:lnTo>
                  <a:lnTo>
                    <a:pt x="899" y="2253"/>
                  </a:lnTo>
                  <a:lnTo>
                    <a:pt x="887" y="2246"/>
                  </a:lnTo>
                  <a:lnTo>
                    <a:pt x="880" y="2241"/>
                  </a:lnTo>
                  <a:lnTo>
                    <a:pt x="874" y="2240"/>
                  </a:lnTo>
                  <a:lnTo>
                    <a:pt x="867" y="2240"/>
                  </a:lnTo>
                  <a:lnTo>
                    <a:pt x="864" y="2240"/>
                  </a:lnTo>
                  <a:lnTo>
                    <a:pt x="860" y="2241"/>
                  </a:lnTo>
                  <a:lnTo>
                    <a:pt x="858" y="2244"/>
                  </a:lnTo>
                  <a:lnTo>
                    <a:pt x="855" y="2246"/>
                  </a:lnTo>
                  <a:lnTo>
                    <a:pt x="853" y="2250"/>
                  </a:lnTo>
                  <a:lnTo>
                    <a:pt x="850" y="2252"/>
                  </a:lnTo>
                  <a:lnTo>
                    <a:pt x="848" y="2253"/>
                  </a:lnTo>
                  <a:lnTo>
                    <a:pt x="846" y="2253"/>
                  </a:lnTo>
                  <a:lnTo>
                    <a:pt x="840" y="2251"/>
                  </a:lnTo>
                  <a:lnTo>
                    <a:pt x="831" y="2245"/>
                  </a:lnTo>
                  <a:lnTo>
                    <a:pt x="817" y="2233"/>
                  </a:lnTo>
                  <a:lnTo>
                    <a:pt x="809" y="2227"/>
                  </a:lnTo>
                  <a:lnTo>
                    <a:pt x="805" y="2227"/>
                  </a:lnTo>
                  <a:lnTo>
                    <a:pt x="804" y="2228"/>
                  </a:lnTo>
                  <a:lnTo>
                    <a:pt x="803" y="2233"/>
                  </a:lnTo>
                  <a:lnTo>
                    <a:pt x="801" y="2241"/>
                  </a:lnTo>
                  <a:lnTo>
                    <a:pt x="797" y="2257"/>
                  </a:lnTo>
                  <a:lnTo>
                    <a:pt x="791" y="2270"/>
                  </a:lnTo>
                  <a:lnTo>
                    <a:pt x="787" y="2278"/>
                  </a:lnTo>
                  <a:lnTo>
                    <a:pt x="783" y="2289"/>
                  </a:lnTo>
                  <a:lnTo>
                    <a:pt x="776" y="2300"/>
                  </a:lnTo>
                  <a:lnTo>
                    <a:pt x="768" y="2310"/>
                  </a:lnTo>
                  <a:lnTo>
                    <a:pt x="765" y="2315"/>
                  </a:lnTo>
                  <a:lnTo>
                    <a:pt x="761" y="2317"/>
                  </a:lnTo>
                  <a:lnTo>
                    <a:pt x="758" y="2319"/>
                  </a:lnTo>
                  <a:lnTo>
                    <a:pt x="755" y="2320"/>
                  </a:lnTo>
                  <a:lnTo>
                    <a:pt x="749" y="2320"/>
                  </a:lnTo>
                  <a:lnTo>
                    <a:pt x="743" y="2319"/>
                  </a:lnTo>
                  <a:lnTo>
                    <a:pt x="730" y="2317"/>
                  </a:lnTo>
                  <a:lnTo>
                    <a:pt x="717" y="2317"/>
                  </a:lnTo>
                  <a:lnTo>
                    <a:pt x="715" y="2319"/>
                  </a:lnTo>
                  <a:lnTo>
                    <a:pt x="714" y="2320"/>
                  </a:lnTo>
                  <a:lnTo>
                    <a:pt x="714" y="2322"/>
                  </a:lnTo>
                  <a:lnTo>
                    <a:pt x="714" y="2325"/>
                  </a:lnTo>
                  <a:lnTo>
                    <a:pt x="716" y="2332"/>
                  </a:lnTo>
                  <a:lnTo>
                    <a:pt x="720" y="2340"/>
                  </a:lnTo>
                  <a:lnTo>
                    <a:pt x="721" y="2345"/>
                  </a:lnTo>
                  <a:lnTo>
                    <a:pt x="722" y="2350"/>
                  </a:lnTo>
                  <a:lnTo>
                    <a:pt x="722" y="2353"/>
                  </a:lnTo>
                  <a:lnTo>
                    <a:pt x="722" y="2357"/>
                  </a:lnTo>
                  <a:lnTo>
                    <a:pt x="720" y="2360"/>
                  </a:lnTo>
                  <a:lnTo>
                    <a:pt x="716" y="2363"/>
                  </a:lnTo>
                  <a:lnTo>
                    <a:pt x="710" y="2366"/>
                  </a:lnTo>
                  <a:lnTo>
                    <a:pt x="703" y="2367"/>
                  </a:lnTo>
                  <a:lnTo>
                    <a:pt x="695" y="2369"/>
                  </a:lnTo>
                  <a:lnTo>
                    <a:pt x="686" y="2369"/>
                  </a:lnTo>
                  <a:lnTo>
                    <a:pt x="678" y="2366"/>
                  </a:lnTo>
                  <a:lnTo>
                    <a:pt x="671" y="2364"/>
                  </a:lnTo>
                  <a:lnTo>
                    <a:pt x="664" y="2360"/>
                  </a:lnTo>
                  <a:lnTo>
                    <a:pt x="658" y="2356"/>
                  </a:lnTo>
                  <a:lnTo>
                    <a:pt x="653" y="2351"/>
                  </a:lnTo>
                  <a:lnTo>
                    <a:pt x="650" y="2345"/>
                  </a:lnTo>
                  <a:lnTo>
                    <a:pt x="647" y="2339"/>
                  </a:lnTo>
                  <a:lnTo>
                    <a:pt x="646" y="2331"/>
                  </a:lnTo>
                  <a:lnTo>
                    <a:pt x="646" y="2321"/>
                  </a:lnTo>
                  <a:lnTo>
                    <a:pt x="646" y="2312"/>
                  </a:lnTo>
                  <a:lnTo>
                    <a:pt x="647" y="2293"/>
                  </a:lnTo>
                  <a:lnTo>
                    <a:pt x="647" y="2275"/>
                  </a:lnTo>
                  <a:lnTo>
                    <a:pt x="647" y="2268"/>
                  </a:lnTo>
                  <a:lnTo>
                    <a:pt x="646" y="2260"/>
                  </a:lnTo>
                  <a:lnTo>
                    <a:pt x="644" y="2254"/>
                  </a:lnTo>
                  <a:lnTo>
                    <a:pt x="641" y="2249"/>
                  </a:lnTo>
                  <a:lnTo>
                    <a:pt x="638" y="2244"/>
                  </a:lnTo>
                  <a:lnTo>
                    <a:pt x="634" y="2239"/>
                  </a:lnTo>
                  <a:lnTo>
                    <a:pt x="629" y="2235"/>
                  </a:lnTo>
                  <a:lnTo>
                    <a:pt x="625" y="2233"/>
                  </a:lnTo>
                  <a:lnTo>
                    <a:pt x="615" y="2228"/>
                  </a:lnTo>
                  <a:lnTo>
                    <a:pt x="606" y="2222"/>
                  </a:lnTo>
                  <a:lnTo>
                    <a:pt x="597" y="2215"/>
                  </a:lnTo>
                  <a:lnTo>
                    <a:pt x="588" y="2206"/>
                  </a:lnTo>
                  <a:lnTo>
                    <a:pt x="578" y="2193"/>
                  </a:lnTo>
                  <a:lnTo>
                    <a:pt x="568" y="2178"/>
                  </a:lnTo>
                  <a:lnTo>
                    <a:pt x="557" y="2165"/>
                  </a:lnTo>
                  <a:lnTo>
                    <a:pt x="547" y="2155"/>
                  </a:lnTo>
                  <a:lnTo>
                    <a:pt x="544" y="2151"/>
                  </a:lnTo>
                  <a:lnTo>
                    <a:pt x="541" y="2146"/>
                  </a:lnTo>
                  <a:lnTo>
                    <a:pt x="539" y="2142"/>
                  </a:lnTo>
                  <a:lnTo>
                    <a:pt x="538" y="2137"/>
                  </a:lnTo>
                  <a:lnTo>
                    <a:pt x="537" y="2132"/>
                  </a:lnTo>
                  <a:lnTo>
                    <a:pt x="534" y="2127"/>
                  </a:lnTo>
                  <a:lnTo>
                    <a:pt x="532" y="2123"/>
                  </a:lnTo>
                  <a:lnTo>
                    <a:pt x="527" y="2119"/>
                  </a:lnTo>
                  <a:lnTo>
                    <a:pt x="518" y="2114"/>
                  </a:lnTo>
                  <a:lnTo>
                    <a:pt x="505" y="2107"/>
                  </a:lnTo>
                  <a:lnTo>
                    <a:pt x="496" y="2104"/>
                  </a:lnTo>
                  <a:lnTo>
                    <a:pt x="488" y="2099"/>
                  </a:lnTo>
                  <a:lnTo>
                    <a:pt x="481" y="2094"/>
                  </a:lnTo>
                  <a:lnTo>
                    <a:pt x="472" y="2087"/>
                  </a:lnTo>
                  <a:lnTo>
                    <a:pt x="457" y="2073"/>
                  </a:lnTo>
                  <a:lnTo>
                    <a:pt x="440" y="2057"/>
                  </a:lnTo>
                  <a:lnTo>
                    <a:pt x="425" y="2041"/>
                  </a:lnTo>
                  <a:lnTo>
                    <a:pt x="413" y="2026"/>
                  </a:lnTo>
                  <a:lnTo>
                    <a:pt x="407" y="2022"/>
                  </a:lnTo>
                  <a:lnTo>
                    <a:pt x="400" y="2017"/>
                  </a:lnTo>
                  <a:lnTo>
                    <a:pt x="392" y="2014"/>
                  </a:lnTo>
                  <a:lnTo>
                    <a:pt x="383" y="2012"/>
                  </a:lnTo>
                  <a:lnTo>
                    <a:pt x="376" y="2010"/>
                  </a:lnTo>
                  <a:lnTo>
                    <a:pt x="369" y="2007"/>
                  </a:lnTo>
                  <a:lnTo>
                    <a:pt x="362" y="2005"/>
                  </a:lnTo>
                  <a:lnTo>
                    <a:pt x="357" y="2003"/>
                  </a:lnTo>
                  <a:lnTo>
                    <a:pt x="352" y="1998"/>
                  </a:lnTo>
                  <a:lnTo>
                    <a:pt x="349" y="1993"/>
                  </a:lnTo>
                  <a:lnTo>
                    <a:pt x="345" y="1986"/>
                  </a:lnTo>
                  <a:lnTo>
                    <a:pt x="342" y="1980"/>
                  </a:lnTo>
                  <a:lnTo>
                    <a:pt x="338" y="1972"/>
                  </a:lnTo>
                  <a:lnTo>
                    <a:pt x="336" y="1964"/>
                  </a:lnTo>
                  <a:lnTo>
                    <a:pt x="335" y="1956"/>
                  </a:lnTo>
                  <a:lnTo>
                    <a:pt x="335" y="1949"/>
                  </a:lnTo>
                  <a:lnTo>
                    <a:pt x="335" y="1934"/>
                  </a:lnTo>
                  <a:lnTo>
                    <a:pt x="335" y="1917"/>
                  </a:lnTo>
                  <a:lnTo>
                    <a:pt x="335" y="1909"/>
                  </a:lnTo>
                  <a:lnTo>
                    <a:pt x="332" y="1899"/>
                  </a:lnTo>
                  <a:lnTo>
                    <a:pt x="330" y="1890"/>
                  </a:lnTo>
                  <a:lnTo>
                    <a:pt x="326" y="1880"/>
                  </a:lnTo>
                  <a:lnTo>
                    <a:pt x="317" y="1861"/>
                  </a:lnTo>
                  <a:lnTo>
                    <a:pt x="306" y="1844"/>
                  </a:lnTo>
                  <a:lnTo>
                    <a:pt x="296" y="1829"/>
                  </a:lnTo>
                  <a:lnTo>
                    <a:pt x="287" y="1814"/>
                  </a:lnTo>
                  <a:lnTo>
                    <a:pt x="282" y="1808"/>
                  </a:lnTo>
                  <a:lnTo>
                    <a:pt x="277" y="1803"/>
                  </a:lnTo>
                  <a:lnTo>
                    <a:pt x="273" y="1800"/>
                  </a:lnTo>
                  <a:lnTo>
                    <a:pt x="267" y="1799"/>
                  </a:lnTo>
                  <a:lnTo>
                    <a:pt x="256" y="1799"/>
                  </a:lnTo>
                  <a:lnTo>
                    <a:pt x="247" y="1800"/>
                  </a:lnTo>
                  <a:lnTo>
                    <a:pt x="242" y="1799"/>
                  </a:lnTo>
                  <a:lnTo>
                    <a:pt x="237" y="1798"/>
                  </a:lnTo>
                  <a:lnTo>
                    <a:pt x="232" y="1795"/>
                  </a:lnTo>
                  <a:lnTo>
                    <a:pt x="226" y="1790"/>
                  </a:lnTo>
                  <a:lnTo>
                    <a:pt x="222" y="1784"/>
                  </a:lnTo>
                  <a:lnTo>
                    <a:pt x="217" y="1779"/>
                  </a:lnTo>
                  <a:lnTo>
                    <a:pt x="213" y="1773"/>
                  </a:lnTo>
                  <a:lnTo>
                    <a:pt x="210" y="1767"/>
                  </a:lnTo>
                  <a:lnTo>
                    <a:pt x="200" y="1759"/>
                  </a:lnTo>
                  <a:lnTo>
                    <a:pt x="191" y="1752"/>
                  </a:lnTo>
                  <a:lnTo>
                    <a:pt x="189" y="1741"/>
                  </a:lnTo>
                  <a:lnTo>
                    <a:pt x="188" y="1735"/>
                  </a:lnTo>
                  <a:lnTo>
                    <a:pt x="185" y="1734"/>
                  </a:lnTo>
                  <a:lnTo>
                    <a:pt x="182" y="1733"/>
                  </a:lnTo>
                  <a:lnTo>
                    <a:pt x="179" y="1733"/>
                  </a:lnTo>
                  <a:lnTo>
                    <a:pt x="174" y="1733"/>
                  </a:lnTo>
                  <a:lnTo>
                    <a:pt x="166" y="1734"/>
                  </a:lnTo>
                  <a:lnTo>
                    <a:pt x="157" y="1735"/>
                  </a:lnTo>
                  <a:lnTo>
                    <a:pt x="151" y="1736"/>
                  </a:lnTo>
                  <a:lnTo>
                    <a:pt x="148" y="1739"/>
                  </a:lnTo>
                  <a:lnTo>
                    <a:pt x="147" y="1742"/>
                  </a:lnTo>
                  <a:lnTo>
                    <a:pt x="148" y="1749"/>
                  </a:lnTo>
                  <a:lnTo>
                    <a:pt x="148" y="1753"/>
                  </a:lnTo>
                  <a:lnTo>
                    <a:pt x="147" y="1756"/>
                  </a:lnTo>
                  <a:lnTo>
                    <a:pt x="145" y="1759"/>
                  </a:lnTo>
                  <a:lnTo>
                    <a:pt x="144" y="1760"/>
                  </a:lnTo>
                  <a:lnTo>
                    <a:pt x="140" y="1761"/>
                  </a:lnTo>
                  <a:lnTo>
                    <a:pt x="132" y="1760"/>
                  </a:lnTo>
                  <a:lnTo>
                    <a:pt x="125" y="1758"/>
                  </a:lnTo>
                  <a:lnTo>
                    <a:pt x="118" y="1755"/>
                  </a:lnTo>
                  <a:lnTo>
                    <a:pt x="115" y="1753"/>
                  </a:lnTo>
                  <a:lnTo>
                    <a:pt x="112" y="1751"/>
                  </a:lnTo>
                  <a:lnTo>
                    <a:pt x="110" y="1748"/>
                  </a:lnTo>
                  <a:lnTo>
                    <a:pt x="109" y="1743"/>
                  </a:lnTo>
                  <a:lnTo>
                    <a:pt x="107" y="1736"/>
                  </a:lnTo>
                  <a:lnTo>
                    <a:pt x="104" y="1730"/>
                  </a:lnTo>
                  <a:lnTo>
                    <a:pt x="100" y="1728"/>
                  </a:lnTo>
                  <a:lnTo>
                    <a:pt x="98" y="1726"/>
                  </a:lnTo>
                  <a:lnTo>
                    <a:pt x="93" y="1724"/>
                  </a:lnTo>
                  <a:lnTo>
                    <a:pt x="88" y="1723"/>
                  </a:lnTo>
                  <a:lnTo>
                    <a:pt x="82" y="1722"/>
                  </a:lnTo>
                  <a:lnTo>
                    <a:pt x="77" y="1721"/>
                  </a:lnTo>
                  <a:lnTo>
                    <a:pt x="71" y="1718"/>
                  </a:lnTo>
                  <a:lnTo>
                    <a:pt x="63" y="1716"/>
                  </a:lnTo>
                  <a:lnTo>
                    <a:pt x="59" y="1711"/>
                  </a:lnTo>
                  <a:lnTo>
                    <a:pt x="54" y="1705"/>
                  </a:lnTo>
                  <a:lnTo>
                    <a:pt x="49" y="1698"/>
                  </a:lnTo>
                  <a:lnTo>
                    <a:pt x="47" y="1689"/>
                  </a:lnTo>
                  <a:lnTo>
                    <a:pt x="44" y="1667"/>
                  </a:lnTo>
                  <a:lnTo>
                    <a:pt x="44" y="1646"/>
                  </a:lnTo>
                  <a:lnTo>
                    <a:pt x="46" y="1626"/>
                  </a:lnTo>
                  <a:lnTo>
                    <a:pt x="44" y="1608"/>
                  </a:lnTo>
                  <a:lnTo>
                    <a:pt x="41" y="1597"/>
                  </a:lnTo>
                  <a:lnTo>
                    <a:pt x="36" y="1587"/>
                  </a:lnTo>
                  <a:lnTo>
                    <a:pt x="34" y="1577"/>
                  </a:lnTo>
                  <a:lnTo>
                    <a:pt x="33" y="1570"/>
                  </a:lnTo>
                  <a:lnTo>
                    <a:pt x="30" y="1567"/>
                  </a:lnTo>
                  <a:lnTo>
                    <a:pt x="29" y="1565"/>
                  </a:lnTo>
                  <a:lnTo>
                    <a:pt x="28" y="1564"/>
                  </a:lnTo>
                  <a:lnTo>
                    <a:pt x="25" y="1563"/>
                  </a:lnTo>
                  <a:lnTo>
                    <a:pt x="21" y="1563"/>
                  </a:lnTo>
                  <a:lnTo>
                    <a:pt x="16" y="1562"/>
                  </a:lnTo>
                  <a:lnTo>
                    <a:pt x="11" y="1559"/>
                  </a:lnTo>
                  <a:lnTo>
                    <a:pt x="8" y="1556"/>
                  </a:lnTo>
                  <a:lnTo>
                    <a:pt x="5" y="1552"/>
                  </a:lnTo>
                  <a:lnTo>
                    <a:pt x="4" y="1546"/>
                  </a:lnTo>
                  <a:lnTo>
                    <a:pt x="4" y="1538"/>
                  </a:lnTo>
                  <a:lnTo>
                    <a:pt x="6" y="1528"/>
                  </a:lnTo>
                  <a:lnTo>
                    <a:pt x="10" y="1522"/>
                  </a:lnTo>
                  <a:lnTo>
                    <a:pt x="14" y="1516"/>
                  </a:lnTo>
                  <a:lnTo>
                    <a:pt x="16" y="1513"/>
                  </a:lnTo>
                  <a:lnTo>
                    <a:pt x="17" y="1509"/>
                  </a:lnTo>
                  <a:lnTo>
                    <a:pt x="17" y="1507"/>
                  </a:lnTo>
                  <a:lnTo>
                    <a:pt x="17" y="1503"/>
                  </a:lnTo>
                  <a:lnTo>
                    <a:pt x="15" y="1495"/>
                  </a:lnTo>
                  <a:lnTo>
                    <a:pt x="14" y="1487"/>
                  </a:lnTo>
                  <a:lnTo>
                    <a:pt x="14" y="1480"/>
                  </a:lnTo>
                  <a:lnTo>
                    <a:pt x="14" y="1472"/>
                  </a:lnTo>
                  <a:lnTo>
                    <a:pt x="16" y="1468"/>
                  </a:lnTo>
                  <a:lnTo>
                    <a:pt x="18" y="1463"/>
                  </a:lnTo>
                  <a:lnTo>
                    <a:pt x="23" y="1458"/>
                  </a:lnTo>
                  <a:lnTo>
                    <a:pt x="28" y="1456"/>
                  </a:lnTo>
                  <a:lnTo>
                    <a:pt x="42" y="1451"/>
                  </a:lnTo>
                  <a:lnTo>
                    <a:pt x="54" y="1446"/>
                  </a:lnTo>
                  <a:lnTo>
                    <a:pt x="58" y="1444"/>
                  </a:lnTo>
                  <a:lnTo>
                    <a:pt x="61" y="1440"/>
                  </a:lnTo>
                  <a:lnTo>
                    <a:pt x="62" y="1437"/>
                  </a:lnTo>
                  <a:lnTo>
                    <a:pt x="62" y="1430"/>
                  </a:lnTo>
                  <a:lnTo>
                    <a:pt x="58" y="1418"/>
                  </a:lnTo>
                  <a:lnTo>
                    <a:pt x="52" y="1406"/>
                  </a:lnTo>
                  <a:lnTo>
                    <a:pt x="48" y="1399"/>
                  </a:lnTo>
                  <a:lnTo>
                    <a:pt x="44" y="1390"/>
                  </a:lnTo>
                  <a:lnTo>
                    <a:pt x="42" y="1382"/>
                  </a:lnTo>
                  <a:lnTo>
                    <a:pt x="40" y="1371"/>
                  </a:lnTo>
                  <a:lnTo>
                    <a:pt x="37" y="1361"/>
                  </a:lnTo>
                  <a:lnTo>
                    <a:pt x="36" y="1350"/>
                  </a:lnTo>
                  <a:lnTo>
                    <a:pt x="35" y="1340"/>
                  </a:lnTo>
                  <a:lnTo>
                    <a:pt x="35" y="1332"/>
                  </a:lnTo>
                  <a:lnTo>
                    <a:pt x="36" y="1324"/>
                  </a:lnTo>
                  <a:lnTo>
                    <a:pt x="39" y="1318"/>
                  </a:lnTo>
                  <a:lnTo>
                    <a:pt x="41" y="1316"/>
                  </a:lnTo>
                  <a:lnTo>
                    <a:pt x="43" y="1314"/>
                  </a:lnTo>
                  <a:lnTo>
                    <a:pt x="47" y="1312"/>
                  </a:lnTo>
                  <a:lnTo>
                    <a:pt x="49" y="1312"/>
                  </a:lnTo>
                  <a:lnTo>
                    <a:pt x="63" y="1307"/>
                  </a:lnTo>
                  <a:lnTo>
                    <a:pt x="75" y="1302"/>
                  </a:lnTo>
                  <a:lnTo>
                    <a:pt x="79" y="1300"/>
                  </a:lnTo>
                  <a:lnTo>
                    <a:pt x="82" y="1298"/>
                  </a:lnTo>
                  <a:lnTo>
                    <a:pt x="84" y="1294"/>
                  </a:lnTo>
                  <a:lnTo>
                    <a:pt x="82" y="1292"/>
                  </a:lnTo>
                  <a:lnTo>
                    <a:pt x="75" y="1286"/>
                  </a:lnTo>
                  <a:lnTo>
                    <a:pt x="66" y="1279"/>
                  </a:lnTo>
                  <a:lnTo>
                    <a:pt x="60" y="1274"/>
                  </a:lnTo>
                  <a:lnTo>
                    <a:pt x="54" y="1268"/>
                  </a:lnTo>
                  <a:lnTo>
                    <a:pt x="48" y="1262"/>
                  </a:lnTo>
                  <a:lnTo>
                    <a:pt x="43" y="1254"/>
                  </a:lnTo>
                  <a:lnTo>
                    <a:pt x="34" y="1236"/>
                  </a:lnTo>
                  <a:lnTo>
                    <a:pt x="28" y="1220"/>
                  </a:lnTo>
                  <a:lnTo>
                    <a:pt x="25" y="1212"/>
                  </a:lnTo>
                  <a:lnTo>
                    <a:pt x="23" y="1206"/>
                  </a:lnTo>
                  <a:lnTo>
                    <a:pt x="19" y="1200"/>
                  </a:lnTo>
                  <a:lnTo>
                    <a:pt x="16" y="1195"/>
                  </a:lnTo>
                  <a:lnTo>
                    <a:pt x="9" y="1188"/>
                  </a:lnTo>
                  <a:lnTo>
                    <a:pt x="3" y="1179"/>
                  </a:lnTo>
                  <a:lnTo>
                    <a:pt x="0" y="1173"/>
                  </a:lnTo>
                  <a:lnTo>
                    <a:pt x="0" y="1167"/>
                  </a:lnTo>
                  <a:lnTo>
                    <a:pt x="3" y="1161"/>
                  </a:lnTo>
                  <a:lnTo>
                    <a:pt x="6" y="1153"/>
                  </a:lnTo>
                  <a:lnTo>
                    <a:pt x="10" y="1144"/>
                  </a:lnTo>
                  <a:lnTo>
                    <a:pt x="14" y="1137"/>
                  </a:lnTo>
                  <a:lnTo>
                    <a:pt x="19" y="1134"/>
                  </a:lnTo>
                  <a:lnTo>
                    <a:pt x="24" y="1131"/>
                  </a:lnTo>
                  <a:lnTo>
                    <a:pt x="27" y="1129"/>
                  </a:lnTo>
                  <a:lnTo>
                    <a:pt x="29" y="1127"/>
                  </a:lnTo>
                  <a:lnTo>
                    <a:pt x="31" y="1122"/>
                  </a:lnTo>
                  <a:lnTo>
                    <a:pt x="33" y="1117"/>
                  </a:lnTo>
                  <a:lnTo>
                    <a:pt x="36" y="1103"/>
                  </a:lnTo>
                  <a:lnTo>
                    <a:pt x="39" y="1090"/>
                  </a:lnTo>
                  <a:lnTo>
                    <a:pt x="40" y="1084"/>
                  </a:lnTo>
                  <a:lnTo>
                    <a:pt x="41" y="1078"/>
                  </a:lnTo>
                  <a:lnTo>
                    <a:pt x="41" y="1071"/>
                  </a:lnTo>
                  <a:lnTo>
                    <a:pt x="40" y="1064"/>
                  </a:lnTo>
                  <a:lnTo>
                    <a:pt x="36" y="1046"/>
                  </a:lnTo>
                  <a:lnTo>
                    <a:pt x="35" y="1028"/>
                  </a:lnTo>
                  <a:lnTo>
                    <a:pt x="35" y="1020"/>
                  </a:lnTo>
                  <a:lnTo>
                    <a:pt x="36" y="1011"/>
                  </a:lnTo>
                  <a:lnTo>
                    <a:pt x="40" y="1005"/>
                  </a:lnTo>
                  <a:lnTo>
                    <a:pt x="44" y="999"/>
                  </a:lnTo>
                  <a:lnTo>
                    <a:pt x="50" y="997"/>
                  </a:lnTo>
                  <a:lnTo>
                    <a:pt x="58" y="995"/>
                  </a:lnTo>
                  <a:lnTo>
                    <a:pt x="65" y="995"/>
                  </a:lnTo>
                  <a:lnTo>
                    <a:pt x="73" y="993"/>
                  </a:lnTo>
                  <a:lnTo>
                    <a:pt x="80" y="993"/>
                  </a:lnTo>
                  <a:lnTo>
                    <a:pt x="90" y="993"/>
                  </a:lnTo>
                  <a:lnTo>
                    <a:pt x="98" y="992"/>
                  </a:lnTo>
                  <a:lnTo>
                    <a:pt x="107" y="990"/>
                  </a:lnTo>
                  <a:lnTo>
                    <a:pt x="125" y="983"/>
                  </a:lnTo>
                  <a:lnTo>
                    <a:pt x="142" y="978"/>
                  </a:lnTo>
                  <a:lnTo>
                    <a:pt x="149" y="977"/>
                  </a:lnTo>
                  <a:lnTo>
                    <a:pt x="156" y="976"/>
                  </a:lnTo>
                  <a:lnTo>
                    <a:pt x="161" y="977"/>
                  </a:lnTo>
                  <a:lnTo>
                    <a:pt x="165" y="980"/>
                  </a:lnTo>
                  <a:lnTo>
                    <a:pt x="169" y="989"/>
                  </a:lnTo>
                  <a:lnTo>
                    <a:pt x="172" y="997"/>
                  </a:lnTo>
                  <a:lnTo>
                    <a:pt x="172" y="1001"/>
                  </a:lnTo>
                  <a:lnTo>
                    <a:pt x="172" y="1005"/>
                  </a:lnTo>
                  <a:lnTo>
                    <a:pt x="170" y="1009"/>
                  </a:lnTo>
                  <a:lnTo>
                    <a:pt x="168" y="1014"/>
                  </a:lnTo>
                  <a:lnTo>
                    <a:pt x="163" y="1024"/>
                  </a:lnTo>
                  <a:lnTo>
                    <a:pt x="160" y="1041"/>
                  </a:lnTo>
                  <a:lnTo>
                    <a:pt x="157" y="1059"/>
                  </a:lnTo>
                  <a:lnTo>
                    <a:pt x="156" y="1073"/>
                  </a:lnTo>
                  <a:lnTo>
                    <a:pt x="156" y="1079"/>
                  </a:lnTo>
                  <a:lnTo>
                    <a:pt x="156" y="1084"/>
                  </a:lnTo>
                  <a:lnTo>
                    <a:pt x="157" y="1088"/>
                  </a:lnTo>
                  <a:lnTo>
                    <a:pt x="160" y="1093"/>
                  </a:lnTo>
                  <a:lnTo>
                    <a:pt x="163" y="1100"/>
                  </a:lnTo>
                  <a:lnTo>
                    <a:pt x="169" y="1106"/>
                  </a:lnTo>
                  <a:lnTo>
                    <a:pt x="175" y="1116"/>
                  </a:lnTo>
                  <a:lnTo>
                    <a:pt x="182" y="1128"/>
                  </a:lnTo>
                  <a:lnTo>
                    <a:pt x="187" y="1134"/>
                  </a:lnTo>
                  <a:lnTo>
                    <a:pt x="193" y="1137"/>
                  </a:lnTo>
                  <a:lnTo>
                    <a:pt x="199" y="1141"/>
                  </a:lnTo>
                  <a:lnTo>
                    <a:pt x="207" y="1142"/>
                  </a:lnTo>
                  <a:lnTo>
                    <a:pt x="224" y="1144"/>
                  </a:lnTo>
                  <a:lnTo>
                    <a:pt x="239" y="1148"/>
                  </a:lnTo>
                  <a:lnTo>
                    <a:pt x="247" y="1149"/>
                  </a:lnTo>
                  <a:lnTo>
                    <a:pt x="252" y="1149"/>
                  </a:lnTo>
                  <a:lnTo>
                    <a:pt x="255" y="1149"/>
                  </a:lnTo>
                  <a:lnTo>
                    <a:pt x="256" y="1148"/>
                  </a:lnTo>
                  <a:lnTo>
                    <a:pt x="258" y="1147"/>
                  </a:lnTo>
                  <a:lnTo>
                    <a:pt x="258" y="1143"/>
                  </a:lnTo>
                  <a:lnTo>
                    <a:pt x="262" y="1134"/>
                  </a:lnTo>
                  <a:lnTo>
                    <a:pt x="264" y="1125"/>
                  </a:lnTo>
                  <a:lnTo>
                    <a:pt x="266" y="1122"/>
                  </a:lnTo>
                  <a:lnTo>
                    <a:pt x="269" y="1119"/>
                  </a:lnTo>
                  <a:lnTo>
                    <a:pt x="274" y="1117"/>
                  </a:lnTo>
                  <a:lnTo>
                    <a:pt x="280" y="1116"/>
                  </a:lnTo>
                  <a:lnTo>
                    <a:pt x="291" y="1112"/>
                  </a:lnTo>
                  <a:lnTo>
                    <a:pt x="302" y="1108"/>
                  </a:lnTo>
                  <a:lnTo>
                    <a:pt x="313" y="1105"/>
                  </a:lnTo>
                  <a:lnTo>
                    <a:pt x="323" y="1102"/>
                  </a:lnTo>
                  <a:lnTo>
                    <a:pt x="327" y="1099"/>
                  </a:lnTo>
                  <a:lnTo>
                    <a:pt x="332" y="1097"/>
                  </a:lnTo>
                  <a:lnTo>
                    <a:pt x="336" y="1094"/>
                  </a:lnTo>
                  <a:lnTo>
                    <a:pt x="339" y="1090"/>
                  </a:lnTo>
                  <a:lnTo>
                    <a:pt x="344" y="1083"/>
                  </a:lnTo>
                  <a:lnTo>
                    <a:pt x="346" y="1075"/>
                  </a:lnTo>
                  <a:lnTo>
                    <a:pt x="350" y="1067"/>
                  </a:lnTo>
                  <a:lnTo>
                    <a:pt x="351" y="1060"/>
                  </a:lnTo>
                  <a:lnTo>
                    <a:pt x="355" y="1046"/>
                  </a:lnTo>
                  <a:lnTo>
                    <a:pt x="358" y="1034"/>
                  </a:lnTo>
                  <a:lnTo>
                    <a:pt x="359" y="1028"/>
                  </a:lnTo>
                  <a:lnTo>
                    <a:pt x="361" y="1023"/>
                  </a:lnTo>
                  <a:lnTo>
                    <a:pt x="361" y="1017"/>
                  </a:lnTo>
                  <a:lnTo>
                    <a:pt x="359" y="1010"/>
                  </a:lnTo>
                  <a:lnTo>
                    <a:pt x="357" y="999"/>
                  </a:lnTo>
                  <a:lnTo>
                    <a:pt x="355" y="992"/>
                  </a:lnTo>
                  <a:lnTo>
                    <a:pt x="355" y="984"/>
                  </a:lnTo>
                  <a:lnTo>
                    <a:pt x="357" y="970"/>
                  </a:lnTo>
                  <a:lnTo>
                    <a:pt x="361" y="954"/>
                  </a:lnTo>
                  <a:lnTo>
                    <a:pt x="363" y="939"/>
                  </a:lnTo>
                  <a:lnTo>
                    <a:pt x="365" y="924"/>
                  </a:lnTo>
                  <a:lnTo>
                    <a:pt x="367" y="913"/>
                  </a:lnTo>
                  <a:lnTo>
                    <a:pt x="367" y="907"/>
                  </a:lnTo>
                  <a:lnTo>
                    <a:pt x="365" y="900"/>
                  </a:lnTo>
                  <a:lnTo>
                    <a:pt x="364" y="892"/>
                  </a:lnTo>
                  <a:lnTo>
                    <a:pt x="362" y="883"/>
                  </a:lnTo>
                  <a:lnTo>
                    <a:pt x="361" y="877"/>
                  </a:lnTo>
                  <a:lnTo>
                    <a:pt x="361" y="869"/>
                  </a:lnTo>
                  <a:lnTo>
                    <a:pt x="362" y="860"/>
                  </a:lnTo>
                  <a:lnTo>
                    <a:pt x="364" y="852"/>
                  </a:lnTo>
                  <a:lnTo>
                    <a:pt x="369" y="835"/>
                  </a:lnTo>
                  <a:lnTo>
                    <a:pt x="370" y="821"/>
                  </a:lnTo>
                  <a:lnTo>
                    <a:pt x="368" y="814"/>
                  </a:lnTo>
                  <a:lnTo>
                    <a:pt x="364" y="808"/>
                  </a:lnTo>
                  <a:lnTo>
                    <a:pt x="359" y="803"/>
                  </a:lnTo>
                  <a:lnTo>
                    <a:pt x="357" y="798"/>
                  </a:lnTo>
                  <a:lnTo>
                    <a:pt x="352" y="785"/>
                  </a:lnTo>
                  <a:lnTo>
                    <a:pt x="350" y="770"/>
                  </a:lnTo>
                  <a:lnTo>
                    <a:pt x="348" y="753"/>
                  </a:lnTo>
                  <a:lnTo>
                    <a:pt x="343" y="739"/>
                  </a:lnTo>
                  <a:lnTo>
                    <a:pt x="336" y="724"/>
                  </a:lnTo>
                  <a:lnTo>
                    <a:pt x="324" y="703"/>
                  </a:lnTo>
                  <a:lnTo>
                    <a:pt x="313" y="684"/>
                  </a:lnTo>
                  <a:lnTo>
                    <a:pt x="306" y="671"/>
                  </a:lnTo>
                  <a:lnTo>
                    <a:pt x="301" y="652"/>
                  </a:lnTo>
                  <a:lnTo>
                    <a:pt x="295" y="638"/>
                  </a:lnTo>
                  <a:lnTo>
                    <a:pt x="293" y="634"/>
                  </a:lnTo>
                  <a:lnTo>
                    <a:pt x="291" y="627"/>
                  </a:lnTo>
                  <a:lnTo>
                    <a:pt x="291" y="623"/>
                  </a:lnTo>
                  <a:lnTo>
                    <a:pt x="291" y="617"/>
                  </a:lnTo>
                  <a:lnTo>
                    <a:pt x="292" y="612"/>
                  </a:lnTo>
                  <a:lnTo>
                    <a:pt x="294" y="606"/>
                  </a:lnTo>
                  <a:lnTo>
                    <a:pt x="291" y="589"/>
                  </a:lnTo>
                  <a:lnTo>
                    <a:pt x="286" y="573"/>
                  </a:lnTo>
                  <a:lnTo>
                    <a:pt x="288" y="568"/>
                  </a:lnTo>
                  <a:lnTo>
                    <a:pt x="293" y="564"/>
                  </a:lnTo>
                  <a:lnTo>
                    <a:pt x="299" y="562"/>
                  </a:lnTo>
                  <a:lnTo>
                    <a:pt x="305" y="560"/>
                  </a:lnTo>
                  <a:lnTo>
                    <a:pt x="311" y="557"/>
                  </a:lnTo>
                  <a:lnTo>
                    <a:pt x="315" y="556"/>
                  </a:lnTo>
                  <a:lnTo>
                    <a:pt x="320" y="554"/>
                  </a:lnTo>
                  <a:lnTo>
                    <a:pt x="323" y="551"/>
                  </a:lnTo>
                  <a:lnTo>
                    <a:pt x="326" y="541"/>
                  </a:lnTo>
                  <a:lnTo>
                    <a:pt x="327" y="532"/>
                  </a:lnTo>
                  <a:lnTo>
                    <a:pt x="330" y="523"/>
                  </a:lnTo>
                  <a:lnTo>
                    <a:pt x="333" y="507"/>
                  </a:lnTo>
                  <a:lnTo>
                    <a:pt x="337" y="488"/>
                  </a:lnTo>
                  <a:lnTo>
                    <a:pt x="340" y="470"/>
                  </a:lnTo>
                  <a:lnTo>
                    <a:pt x="342" y="454"/>
                  </a:lnTo>
                  <a:lnTo>
                    <a:pt x="339" y="443"/>
                  </a:lnTo>
                  <a:lnTo>
                    <a:pt x="335" y="430"/>
                  </a:lnTo>
                  <a:lnTo>
                    <a:pt x="330" y="412"/>
                  </a:lnTo>
                  <a:lnTo>
                    <a:pt x="329" y="404"/>
                  </a:lnTo>
                  <a:lnTo>
                    <a:pt x="330" y="397"/>
                  </a:lnTo>
                  <a:lnTo>
                    <a:pt x="331" y="394"/>
                  </a:lnTo>
                  <a:lnTo>
                    <a:pt x="333" y="392"/>
                  </a:lnTo>
                  <a:lnTo>
                    <a:pt x="337" y="391"/>
                  </a:lnTo>
                  <a:lnTo>
                    <a:pt x="342" y="390"/>
                  </a:lnTo>
                  <a:lnTo>
                    <a:pt x="361" y="391"/>
                  </a:lnTo>
                  <a:lnTo>
                    <a:pt x="380" y="391"/>
                  </a:lnTo>
                  <a:lnTo>
                    <a:pt x="389" y="390"/>
                  </a:lnTo>
                  <a:lnTo>
                    <a:pt x="398" y="388"/>
                  </a:lnTo>
                  <a:lnTo>
                    <a:pt x="407" y="386"/>
                  </a:lnTo>
                  <a:lnTo>
                    <a:pt x="415" y="384"/>
                  </a:lnTo>
                  <a:lnTo>
                    <a:pt x="422" y="380"/>
                  </a:lnTo>
                  <a:lnTo>
                    <a:pt x="430" y="377"/>
                  </a:lnTo>
                  <a:lnTo>
                    <a:pt x="437" y="372"/>
                  </a:lnTo>
                  <a:lnTo>
                    <a:pt x="441" y="367"/>
                  </a:lnTo>
                  <a:lnTo>
                    <a:pt x="447" y="362"/>
                  </a:lnTo>
                  <a:lnTo>
                    <a:pt x="451" y="355"/>
                  </a:lnTo>
                  <a:lnTo>
                    <a:pt x="456" y="349"/>
                  </a:lnTo>
                  <a:lnTo>
                    <a:pt x="459" y="341"/>
                  </a:lnTo>
                  <a:lnTo>
                    <a:pt x="463" y="335"/>
                  </a:lnTo>
                  <a:lnTo>
                    <a:pt x="468" y="331"/>
                  </a:lnTo>
                  <a:lnTo>
                    <a:pt x="471" y="330"/>
                  </a:lnTo>
                  <a:lnTo>
                    <a:pt x="476" y="329"/>
                  </a:lnTo>
                  <a:lnTo>
                    <a:pt x="480" y="329"/>
                  </a:lnTo>
                  <a:lnTo>
                    <a:pt x="484" y="329"/>
                  </a:lnTo>
                  <a:lnTo>
                    <a:pt x="488" y="328"/>
                  </a:lnTo>
                  <a:lnTo>
                    <a:pt x="490" y="325"/>
                  </a:lnTo>
                  <a:lnTo>
                    <a:pt x="495" y="319"/>
                  </a:lnTo>
                  <a:lnTo>
                    <a:pt x="496" y="316"/>
                  </a:lnTo>
                  <a:lnTo>
                    <a:pt x="497" y="312"/>
                  </a:lnTo>
                  <a:lnTo>
                    <a:pt x="503" y="308"/>
                  </a:lnTo>
                  <a:lnTo>
                    <a:pt x="508" y="304"/>
                  </a:lnTo>
                  <a:lnTo>
                    <a:pt x="513" y="300"/>
                  </a:lnTo>
                  <a:lnTo>
                    <a:pt x="519" y="297"/>
                  </a:lnTo>
                  <a:lnTo>
                    <a:pt x="525" y="296"/>
                  </a:lnTo>
                  <a:lnTo>
                    <a:pt x="529" y="295"/>
                  </a:lnTo>
                  <a:lnTo>
                    <a:pt x="535" y="295"/>
                  </a:lnTo>
                  <a:lnTo>
                    <a:pt x="540" y="297"/>
                  </a:lnTo>
                  <a:lnTo>
                    <a:pt x="545" y="299"/>
                  </a:lnTo>
                  <a:lnTo>
                    <a:pt x="554" y="305"/>
                  </a:lnTo>
                  <a:lnTo>
                    <a:pt x="565" y="310"/>
                  </a:lnTo>
                  <a:lnTo>
                    <a:pt x="578" y="315"/>
                  </a:lnTo>
                  <a:lnTo>
                    <a:pt x="591" y="318"/>
                  </a:lnTo>
                  <a:lnTo>
                    <a:pt x="619" y="323"/>
                  </a:lnTo>
                  <a:lnTo>
                    <a:pt x="642" y="327"/>
                  </a:lnTo>
                  <a:lnTo>
                    <a:pt x="659" y="328"/>
                  </a:lnTo>
                  <a:lnTo>
                    <a:pt x="669" y="328"/>
                  </a:lnTo>
                  <a:lnTo>
                    <a:pt x="672" y="328"/>
                  </a:lnTo>
                  <a:lnTo>
                    <a:pt x="676" y="329"/>
                  </a:lnTo>
                  <a:lnTo>
                    <a:pt x="679" y="330"/>
                  </a:lnTo>
                  <a:lnTo>
                    <a:pt x="684" y="333"/>
                  </a:lnTo>
                  <a:lnTo>
                    <a:pt x="692" y="340"/>
                  </a:lnTo>
                  <a:lnTo>
                    <a:pt x="701" y="343"/>
                  </a:lnTo>
                  <a:lnTo>
                    <a:pt x="704" y="346"/>
                  </a:lnTo>
                  <a:lnTo>
                    <a:pt x="709" y="347"/>
                  </a:lnTo>
                  <a:lnTo>
                    <a:pt x="715" y="347"/>
                  </a:lnTo>
                  <a:lnTo>
                    <a:pt x="721" y="347"/>
                  </a:lnTo>
                  <a:lnTo>
                    <a:pt x="733" y="347"/>
                  </a:lnTo>
                  <a:lnTo>
                    <a:pt x="742" y="347"/>
                  </a:lnTo>
                  <a:lnTo>
                    <a:pt x="751" y="348"/>
                  </a:lnTo>
                  <a:lnTo>
                    <a:pt x="761" y="348"/>
                  </a:lnTo>
                  <a:lnTo>
                    <a:pt x="767" y="349"/>
                  </a:lnTo>
                  <a:lnTo>
                    <a:pt x="773" y="349"/>
                  </a:lnTo>
                  <a:lnTo>
                    <a:pt x="778" y="348"/>
                  </a:lnTo>
                  <a:lnTo>
                    <a:pt x="783" y="347"/>
                  </a:lnTo>
                  <a:lnTo>
                    <a:pt x="787" y="344"/>
                  </a:lnTo>
                  <a:lnTo>
                    <a:pt x="791" y="340"/>
                  </a:lnTo>
                  <a:lnTo>
                    <a:pt x="795" y="334"/>
                  </a:lnTo>
                  <a:lnTo>
                    <a:pt x="798" y="325"/>
                  </a:lnTo>
                  <a:lnTo>
                    <a:pt x="804" y="309"/>
                  </a:lnTo>
                  <a:lnTo>
                    <a:pt x="810" y="297"/>
                  </a:lnTo>
                  <a:lnTo>
                    <a:pt x="817" y="287"/>
                  </a:lnTo>
                  <a:lnTo>
                    <a:pt x="823" y="278"/>
                  </a:lnTo>
                  <a:lnTo>
                    <a:pt x="829" y="268"/>
                  </a:lnTo>
                  <a:lnTo>
                    <a:pt x="834" y="260"/>
                  </a:lnTo>
                  <a:lnTo>
                    <a:pt x="837" y="251"/>
                  </a:lnTo>
                  <a:lnTo>
                    <a:pt x="841" y="241"/>
                  </a:lnTo>
                  <a:lnTo>
                    <a:pt x="842" y="230"/>
                  </a:lnTo>
                  <a:lnTo>
                    <a:pt x="843" y="220"/>
                  </a:lnTo>
                  <a:lnTo>
                    <a:pt x="844" y="216"/>
                  </a:lnTo>
                  <a:lnTo>
                    <a:pt x="847" y="211"/>
                  </a:lnTo>
                  <a:lnTo>
                    <a:pt x="852" y="208"/>
                  </a:lnTo>
                  <a:lnTo>
                    <a:pt x="858" y="204"/>
                  </a:lnTo>
                  <a:lnTo>
                    <a:pt x="865" y="202"/>
                  </a:lnTo>
                  <a:lnTo>
                    <a:pt x="872" y="203"/>
                  </a:lnTo>
                  <a:lnTo>
                    <a:pt x="878" y="204"/>
                  </a:lnTo>
                  <a:lnTo>
                    <a:pt x="884" y="207"/>
                  </a:lnTo>
                  <a:lnTo>
                    <a:pt x="888" y="208"/>
                  </a:lnTo>
                  <a:lnTo>
                    <a:pt x="892" y="208"/>
                  </a:lnTo>
                  <a:lnTo>
                    <a:pt x="894" y="207"/>
                  </a:lnTo>
                  <a:lnTo>
                    <a:pt x="896" y="205"/>
                  </a:lnTo>
                  <a:lnTo>
                    <a:pt x="896" y="203"/>
                  </a:lnTo>
                  <a:lnTo>
                    <a:pt x="897" y="199"/>
                  </a:lnTo>
                  <a:lnTo>
                    <a:pt x="898" y="184"/>
                  </a:lnTo>
                  <a:lnTo>
                    <a:pt x="902" y="170"/>
                  </a:lnTo>
                  <a:lnTo>
                    <a:pt x="905" y="163"/>
                  </a:lnTo>
                  <a:lnTo>
                    <a:pt x="909" y="157"/>
                  </a:lnTo>
                  <a:lnTo>
                    <a:pt x="915" y="151"/>
                  </a:lnTo>
                  <a:lnTo>
                    <a:pt x="921" y="146"/>
                  </a:lnTo>
                  <a:lnTo>
                    <a:pt x="937" y="136"/>
                  </a:lnTo>
                  <a:lnTo>
                    <a:pt x="956" y="126"/>
                  </a:lnTo>
                  <a:lnTo>
                    <a:pt x="976" y="115"/>
                  </a:lnTo>
                  <a:lnTo>
                    <a:pt x="995" y="103"/>
                  </a:lnTo>
                  <a:lnTo>
                    <a:pt x="1013" y="94"/>
                  </a:lnTo>
                  <a:lnTo>
                    <a:pt x="1025" y="87"/>
                  </a:lnTo>
                  <a:lnTo>
                    <a:pt x="1029" y="82"/>
                  </a:lnTo>
                  <a:lnTo>
                    <a:pt x="1031" y="78"/>
                  </a:lnTo>
                  <a:lnTo>
                    <a:pt x="1031" y="73"/>
                  </a:lnTo>
                  <a:lnTo>
                    <a:pt x="1030" y="67"/>
                  </a:lnTo>
                  <a:lnTo>
                    <a:pt x="1028" y="60"/>
                  </a:lnTo>
                  <a:lnTo>
                    <a:pt x="1026" y="54"/>
                  </a:lnTo>
                  <a:lnTo>
                    <a:pt x="1026" y="50"/>
                  </a:lnTo>
                  <a:lnTo>
                    <a:pt x="1028" y="45"/>
                  </a:lnTo>
                  <a:lnTo>
                    <a:pt x="1029" y="40"/>
                  </a:lnTo>
                  <a:lnTo>
                    <a:pt x="1032" y="35"/>
                  </a:lnTo>
                  <a:lnTo>
                    <a:pt x="1037" y="32"/>
                  </a:lnTo>
                  <a:lnTo>
                    <a:pt x="1043" y="28"/>
                  </a:lnTo>
                  <a:lnTo>
                    <a:pt x="1055" y="24"/>
                  </a:lnTo>
                  <a:lnTo>
                    <a:pt x="1066" y="21"/>
                  </a:lnTo>
                  <a:lnTo>
                    <a:pt x="1076" y="16"/>
                  </a:lnTo>
                  <a:lnTo>
                    <a:pt x="1091" y="9"/>
                  </a:lnTo>
                  <a:lnTo>
                    <a:pt x="1099" y="4"/>
                  </a:lnTo>
                  <a:lnTo>
                    <a:pt x="1107" y="1"/>
                  </a:lnTo>
                  <a:lnTo>
                    <a:pt x="1113" y="0"/>
                  </a:lnTo>
                  <a:lnTo>
                    <a:pt x="1119" y="0"/>
                  </a:lnTo>
                  <a:lnTo>
                    <a:pt x="1124" y="2"/>
                  </a:lnTo>
                  <a:lnTo>
                    <a:pt x="1127" y="4"/>
                  </a:lnTo>
                  <a:lnTo>
                    <a:pt x="1130" y="9"/>
                  </a:lnTo>
                  <a:lnTo>
                    <a:pt x="1130" y="15"/>
                  </a:lnTo>
                  <a:lnTo>
                    <a:pt x="1130" y="26"/>
                  </a:lnTo>
                  <a:lnTo>
                    <a:pt x="1130" y="34"/>
                  </a:lnTo>
                  <a:lnTo>
                    <a:pt x="1130" y="38"/>
                  </a:lnTo>
                  <a:lnTo>
                    <a:pt x="1132" y="40"/>
                  </a:lnTo>
                  <a:lnTo>
                    <a:pt x="1135" y="41"/>
                  </a:lnTo>
                  <a:lnTo>
                    <a:pt x="1139" y="43"/>
                  </a:lnTo>
                  <a:lnTo>
                    <a:pt x="1148" y="46"/>
                  </a:lnTo>
                  <a:lnTo>
                    <a:pt x="1157" y="51"/>
                  </a:lnTo>
                  <a:lnTo>
                    <a:pt x="1165" y="58"/>
                  </a:lnTo>
                  <a:lnTo>
                    <a:pt x="1174" y="69"/>
                  </a:lnTo>
                  <a:lnTo>
                    <a:pt x="1177" y="75"/>
                  </a:lnTo>
                  <a:lnTo>
                    <a:pt x="1181" y="78"/>
                  </a:lnTo>
                  <a:lnTo>
                    <a:pt x="1184" y="82"/>
                  </a:lnTo>
                  <a:lnTo>
                    <a:pt x="1188" y="85"/>
                  </a:lnTo>
                  <a:lnTo>
                    <a:pt x="1193" y="87"/>
                  </a:lnTo>
                  <a:lnTo>
                    <a:pt x="1196" y="88"/>
                  </a:lnTo>
                  <a:lnTo>
                    <a:pt x="1201" y="89"/>
                  </a:lnTo>
                  <a:lnTo>
                    <a:pt x="1206" y="89"/>
                  </a:lnTo>
                  <a:lnTo>
                    <a:pt x="1217" y="90"/>
                  </a:lnTo>
                  <a:lnTo>
                    <a:pt x="1225" y="91"/>
                  </a:lnTo>
                  <a:lnTo>
                    <a:pt x="1234" y="96"/>
                  </a:lnTo>
                  <a:lnTo>
                    <a:pt x="1247" y="104"/>
                  </a:lnTo>
                  <a:lnTo>
                    <a:pt x="1261" y="115"/>
                  </a:lnTo>
                  <a:lnTo>
                    <a:pt x="1274" y="123"/>
                  </a:lnTo>
                  <a:lnTo>
                    <a:pt x="1280" y="125"/>
                  </a:lnTo>
                  <a:lnTo>
                    <a:pt x="1284" y="126"/>
                  </a:lnTo>
                  <a:lnTo>
                    <a:pt x="1287" y="125"/>
                  </a:lnTo>
                  <a:lnTo>
                    <a:pt x="1288" y="123"/>
                  </a:lnTo>
                  <a:lnTo>
                    <a:pt x="1290" y="122"/>
                  </a:lnTo>
                  <a:lnTo>
                    <a:pt x="1291" y="120"/>
                  </a:lnTo>
                  <a:lnTo>
                    <a:pt x="1293" y="114"/>
                  </a:lnTo>
                  <a:lnTo>
                    <a:pt x="1294" y="108"/>
                  </a:lnTo>
                  <a:lnTo>
                    <a:pt x="1294" y="103"/>
                  </a:lnTo>
                  <a:lnTo>
                    <a:pt x="1294" y="98"/>
                  </a:lnTo>
                  <a:lnTo>
                    <a:pt x="1294" y="94"/>
                  </a:lnTo>
                  <a:lnTo>
                    <a:pt x="1295" y="90"/>
                  </a:lnTo>
                  <a:lnTo>
                    <a:pt x="1296" y="89"/>
                  </a:lnTo>
                  <a:lnTo>
                    <a:pt x="1299" y="88"/>
                  </a:lnTo>
                  <a:lnTo>
                    <a:pt x="1302" y="88"/>
                  </a:lnTo>
                  <a:lnTo>
                    <a:pt x="1307" y="90"/>
                  </a:lnTo>
                  <a:lnTo>
                    <a:pt x="1310" y="95"/>
                  </a:lnTo>
                  <a:lnTo>
                    <a:pt x="1315" y="100"/>
                  </a:lnTo>
                  <a:lnTo>
                    <a:pt x="1325" y="111"/>
                  </a:lnTo>
                  <a:lnTo>
                    <a:pt x="1334" y="122"/>
                  </a:lnTo>
                  <a:lnTo>
                    <a:pt x="1340" y="127"/>
                  </a:lnTo>
                  <a:lnTo>
                    <a:pt x="1346" y="129"/>
                  </a:lnTo>
                  <a:lnTo>
                    <a:pt x="1352" y="132"/>
                  </a:lnTo>
                  <a:lnTo>
                    <a:pt x="1359" y="134"/>
                  </a:lnTo>
                  <a:lnTo>
                    <a:pt x="1372" y="135"/>
                  </a:lnTo>
                  <a:lnTo>
                    <a:pt x="1385" y="136"/>
                  </a:lnTo>
                  <a:lnTo>
                    <a:pt x="1398" y="136"/>
                  </a:lnTo>
                  <a:lnTo>
                    <a:pt x="1413" y="139"/>
                  </a:lnTo>
                  <a:lnTo>
                    <a:pt x="1419" y="141"/>
                  </a:lnTo>
                  <a:lnTo>
                    <a:pt x="1425" y="145"/>
                  </a:lnTo>
                  <a:lnTo>
                    <a:pt x="1428" y="148"/>
                  </a:lnTo>
                  <a:lnTo>
                    <a:pt x="1431" y="154"/>
                  </a:lnTo>
                  <a:lnTo>
                    <a:pt x="1434" y="167"/>
                  </a:lnTo>
                  <a:lnTo>
                    <a:pt x="1438" y="180"/>
                  </a:lnTo>
                  <a:lnTo>
                    <a:pt x="1440" y="186"/>
                  </a:lnTo>
                  <a:lnTo>
                    <a:pt x="1442" y="191"/>
                  </a:lnTo>
                  <a:lnTo>
                    <a:pt x="1446" y="196"/>
                  </a:lnTo>
                  <a:lnTo>
                    <a:pt x="1450" y="199"/>
                  </a:lnTo>
                  <a:lnTo>
                    <a:pt x="1456" y="203"/>
                  </a:lnTo>
                  <a:lnTo>
                    <a:pt x="1463" y="207"/>
                  </a:lnTo>
                  <a:lnTo>
                    <a:pt x="1470" y="209"/>
                  </a:lnTo>
                  <a:lnTo>
                    <a:pt x="1479" y="211"/>
                  </a:lnTo>
                  <a:lnTo>
                    <a:pt x="1498" y="215"/>
                  </a:lnTo>
                  <a:lnTo>
                    <a:pt x="1516" y="218"/>
                  </a:lnTo>
                  <a:lnTo>
                    <a:pt x="1533" y="221"/>
                  </a:lnTo>
                  <a:lnTo>
                    <a:pt x="1547" y="222"/>
                  </a:lnTo>
                  <a:lnTo>
                    <a:pt x="1553" y="221"/>
                  </a:lnTo>
                  <a:lnTo>
                    <a:pt x="1559" y="220"/>
                  </a:lnTo>
                  <a:lnTo>
                    <a:pt x="1565" y="217"/>
                  </a:lnTo>
                  <a:lnTo>
                    <a:pt x="1571" y="215"/>
                  </a:lnTo>
                  <a:lnTo>
                    <a:pt x="1580" y="208"/>
                  </a:lnTo>
                  <a:lnTo>
                    <a:pt x="1589" y="205"/>
                  </a:lnTo>
                  <a:lnTo>
                    <a:pt x="1596" y="204"/>
                  </a:lnTo>
                  <a:lnTo>
                    <a:pt x="1604" y="204"/>
                  </a:lnTo>
                  <a:lnTo>
                    <a:pt x="1612" y="205"/>
                  </a:lnTo>
                  <a:lnTo>
                    <a:pt x="1620" y="204"/>
                  </a:lnTo>
                  <a:lnTo>
                    <a:pt x="1622" y="203"/>
                  </a:lnTo>
                  <a:lnTo>
                    <a:pt x="1624" y="199"/>
                  </a:lnTo>
                  <a:lnTo>
                    <a:pt x="1627" y="196"/>
                  </a:lnTo>
                  <a:lnTo>
                    <a:pt x="1630" y="189"/>
                  </a:lnTo>
                  <a:lnTo>
                    <a:pt x="1635" y="176"/>
                  </a:lnTo>
                  <a:lnTo>
                    <a:pt x="1642" y="164"/>
                  </a:lnTo>
                  <a:lnTo>
                    <a:pt x="1647" y="160"/>
                  </a:lnTo>
                  <a:lnTo>
                    <a:pt x="1653" y="155"/>
                  </a:lnTo>
                  <a:lnTo>
                    <a:pt x="1659" y="153"/>
                  </a:lnTo>
                  <a:lnTo>
                    <a:pt x="1667" y="152"/>
                  </a:lnTo>
                  <a:lnTo>
                    <a:pt x="1687" y="151"/>
                  </a:lnTo>
                  <a:lnTo>
                    <a:pt x="1708" y="150"/>
                  </a:lnTo>
                  <a:lnTo>
                    <a:pt x="1717" y="148"/>
                  </a:lnTo>
                  <a:lnTo>
                    <a:pt x="1725" y="146"/>
                  </a:lnTo>
                  <a:lnTo>
                    <a:pt x="1729" y="145"/>
                  </a:lnTo>
                  <a:lnTo>
                    <a:pt x="1732" y="144"/>
                  </a:lnTo>
                  <a:lnTo>
                    <a:pt x="1735" y="141"/>
                  </a:lnTo>
                  <a:lnTo>
                    <a:pt x="1737" y="138"/>
                  </a:lnTo>
                  <a:lnTo>
                    <a:pt x="1744" y="127"/>
                  </a:lnTo>
                  <a:lnTo>
                    <a:pt x="1753" y="117"/>
                  </a:lnTo>
                  <a:lnTo>
                    <a:pt x="1759" y="113"/>
                  </a:lnTo>
                  <a:lnTo>
                    <a:pt x="1765" y="109"/>
                  </a:lnTo>
                  <a:lnTo>
                    <a:pt x="1772" y="106"/>
                  </a:lnTo>
                  <a:lnTo>
                    <a:pt x="1780" y="103"/>
                  </a:lnTo>
                  <a:lnTo>
                    <a:pt x="1790" y="101"/>
                  </a:lnTo>
                  <a:lnTo>
                    <a:pt x="1799" y="100"/>
                  </a:lnTo>
                  <a:lnTo>
                    <a:pt x="1807" y="100"/>
                  </a:lnTo>
                  <a:lnTo>
                    <a:pt x="1817" y="101"/>
                  </a:lnTo>
                  <a:lnTo>
                    <a:pt x="1825" y="103"/>
                  </a:lnTo>
                  <a:lnTo>
                    <a:pt x="1834" y="106"/>
                  </a:lnTo>
                  <a:lnTo>
                    <a:pt x="1842" y="110"/>
                  </a:lnTo>
                  <a:lnTo>
                    <a:pt x="1849" y="114"/>
                  </a:lnTo>
                  <a:lnTo>
                    <a:pt x="1861" y="125"/>
                  </a:lnTo>
                  <a:lnTo>
                    <a:pt x="1870" y="133"/>
                  </a:lnTo>
                  <a:lnTo>
                    <a:pt x="1874" y="138"/>
                  </a:lnTo>
                  <a:lnTo>
                    <a:pt x="1878" y="140"/>
                  </a:lnTo>
                  <a:lnTo>
                    <a:pt x="1882" y="144"/>
                  </a:lnTo>
                  <a:lnTo>
                    <a:pt x="1887" y="146"/>
                  </a:lnTo>
                  <a:lnTo>
                    <a:pt x="1889" y="146"/>
                  </a:lnTo>
                  <a:lnTo>
                    <a:pt x="1892" y="146"/>
                  </a:lnTo>
                  <a:lnTo>
                    <a:pt x="1894" y="146"/>
                  </a:lnTo>
                  <a:lnTo>
                    <a:pt x="1897" y="145"/>
                  </a:lnTo>
                  <a:lnTo>
                    <a:pt x="1901" y="141"/>
                  </a:lnTo>
                  <a:lnTo>
                    <a:pt x="1907" y="136"/>
                  </a:lnTo>
                  <a:lnTo>
                    <a:pt x="1912" y="132"/>
                  </a:lnTo>
                  <a:lnTo>
                    <a:pt x="1918" y="128"/>
                  </a:lnTo>
                  <a:lnTo>
                    <a:pt x="1924" y="126"/>
                  </a:lnTo>
                  <a:lnTo>
                    <a:pt x="1930" y="126"/>
                  </a:lnTo>
                  <a:lnTo>
                    <a:pt x="1937" y="128"/>
                  </a:lnTo>
                  <a:lnTo>
                    <a:pt x="1943" y="132"/>
                  </a:lnTo>
                  <a:lnTo>
                    <a:pt x="1950" y="136"/>
                  </a:lnTo>
                  <a:lnTo>
                    <a:pt x="1956" y="141"/>
                  </a:lnTo>
                  <a:lnTo>
                    <a:pt x="1961" y="147"/>
                  </a:lnTo>
                  <a:lnTo>
                    <a:pt x="1964" y="153"/>
                  </a:lnTo>
                  <a:lnTo>
                    <a:pt x="1968" y="159"/>
                  </a:lnTo>
                  <a:lnTo>
                    <a:pt x="1969" y="165"/>
                  </a:lnTo>
                  <a:lnTo>
                    <a:pt x="1968" y="171"/>
                  </a:lnTo>
                  <a:lnTo>
                    <a:pt x="1967" y="176"/>
                  </a:lnTo>
                  <a:lnTo>
                    <a:pt x="1965" y="182"/>
                  </a:lnTo>
                  <a:lnTo>
                    <a:pt x="1963" y="186"/>
                  </a:lnTo>
                  <a:lnTo>
                    <a:pt x="1957" y="197"/>
                  </a:lnTo>
                  <a:lnTo>
                    <a:pt x="1955" y="207"/>
                  </a:lnTo>
                  <a:lnTo>
                    <a:pt x="1954" y="216"/>
                  </a:lnTo>
                  <a:lnTo>
                    <a:pt x="1954" y="226"/>
                  </a:lnTo>
                  <a:lnTo>
                    <a:pt x="1955" y="233"/>
                  </a:lnTo>
                  <a:lnTo>
                    <a:pt x="1957" y="239"/>
                  </a:lnTo>
                  <a:lnTo>
                    <a:pt x="1961" y="246"/>
                  </a:lnTo>
                  <a:lnTo>
                    <a:pt x="1964" y="254"/>
                  </a:lnTo>
                  <a:lnTo>
                    <a:pt x="1969" y="262"/>
                  </a:lnTo>
                  <a:lnTo>
                    <a:pt x="1974" y="268"/>
                  </a:lnTo>
                  <a:lnTo>
                    <a:pt x="1979" y="274"/>
                  </a:lnTo>
                  <a:lnTo>
                    <a:pt x="1983" y="278"/>
                  </a:lnTo>
                  <a:lnTo>
                    <a:pt x="1988" y="280"/>
                  </a:lnTo>
                  <a:lnTo>
                    <a:pt x="1993" y="281"/>
                  </a:lnTo>
                  <a:lnTo>
                    <a:pt x="1999" y="279"/>
                  </a:lnTo>
                  <a:lnTo>
                    <a:pt x="2005" y="275"/>
                  </a:lnTo>
                  <a:lnTo>
                    <a:pt x="2008" y="274"/>
                  </a:lnTo>
                  <a:lnTo>
                    <a:pt x="2012" y="273"/>
                  </a:lnTo>
                  <a:lnTo>
                    <a:pt x="2014" y="273"/>
                  </a:lnTo>
                  <a:lnTo>
                    <a:pt x="2018" y="273"/>
                  </a:lnTo>
                  <a:lnTo>
                    <a:pt x="2025" y="277"/>
                  </a:lnTo>
                  <a:lnTo>
                    <a:pt x="2032" y="280"/>
                  </a:lnTo>
                  <a:lnTo>
                    <a:pt x="2045" y="293"/>
                  </a:lnTo>
                  <a:lnTo>
                    <a:pt x="2055" y="305"/>
                  </a:lnTo>
                  <a:lnTo>
                    <a:pt x="2059" y="310"/>
                  </a:lnTo>
                  <a:lnTo>
                    <a:pt x="2063" y="312"/>
                  </a:lnTo>
                  <a:lnTo>
                    <a:pt x="2067" y="315"/>
                  </a:lnTo>
                  <a:lnTo>
                    <a:pt x="2070" y="317"/>
                  </a:lnTo>
                  <a:lnTo>
                    <a:pt x="2077" y="317"/>
                  </a:lnTo>
                  <a:lnTo>
                    <a:pt x="2086" y="317"/>
                  </a:lnTo>
                  <a:lnTo>
                    <a:pt x="2094" y="318"/>
                  </a:lnTo>
                  <a:lnTo>
                    <a:pt x="2100" y="319"/>
                  </a:lnTo>
                  <a:lnTo>
                    <a:pt x="2105" y="322"/>
                  </a:lnTo>
                  <a:lnTo>
                    <a:pt x="2112" y="330"/>
                  </a:lnTo>
                  <a:lnTo>
                    <a:pt x="2115" y="334"/>
                  </a:lnTo>
                  <a:lnTo>
                    <a:pt x="2119" y="337"/>
                  </a:lnTo>
                  <a:lnTo>
                    <a:pt x="2124" y="341"/>
                  </a:lnTo>
                  <a:lnTo>
                    <a:pt x="2130" y="343"/>
                  </a:lnTo>
                  <a:lnTo>
                    <a:pt x="2141" y="347"/>
                  </a:lnTo>
                  <a:lnTo>
                    <a:pt x="2156" y="348"/>
                  </a:lnTo>
                  <a:lnTo>
                    <a:pt x="2170" y="348"/>
                  </a:lnTo>
                  <a:lnTo>
                    <a:pt x="2183" y="349"/>
                  </a:lnTo>
                  <a:lnTo>
                    <a:pt x="2194" y="352"/>
                  </a:lnTo>
                  <a:lnTo>
                    <a:pt x="2203" y="356"/>
                  </a:lnTo>
                  <a:lnTo>
                    <a:pt x="2212" y="361"/>
                  </a:lnTo>
                  <a:lnTo>
                    <a:pt x="2222" y="363"/>
                  </a:lnTo>
                  <a:lnTo>
                    <a:pt x="2227" y="363"/>
                  </a:lnTo>
                  <a:lnTo>
                    <a:pt x="2233" y="363"/>
                  </a:lnTo>
                  <a:lnTo>
                    <a:pt x="2238" y="361"/>
                  </a:lnTo>
                  <a:lnTo>
                    <a:pt x="2244" y="359"/>
                  </a:lnTo>
                  <a:lnTo>
                    <a:pt x="2253" y="355"/>
                  </a:lnTo>
                  <a:lnTo>
                    <a:pt x="2260" y="353"/>
                  </a:lnTo>
                  <a:lnTo>
                    <a:pt x="2269" y="353"/>
                  </a:lnTo>
                  <a:lnTo>
                    <a:pt x="2279" y="354"/>
                  </a:lnTo>
                  <a:lnTo>
                    <a:pt x="2290" y="358"/>
                  </a:lnTo>
                  <a:lnTo>
                    <a:pt x="2296" y="361"/>
                  </a:lnTo>
                  <a:lnTo>
                    <a:pt x="2298" y="363"/>
                  </a:lnTo>
                  <a:lnTo>
                    <a:pt x="2300" y="366"/>
                  </a:lnTo>
                  <a:lnTo>
                    <a:pt x="2300" y="369"/>
                  </a:lnTo>
                  <a:lnTo>
                    <a:pt x="2300" y="374"/>
                  </a:lnTo>
                  <a:lnTo>
                    <a:pt x="2300" y="378"/>
                  </a:lnTo>
                  <a:lnTo>
                    <a:pt x="2301" y="382"/>
                  </a:lnTo>
                  <a:lnTo>
                    <a:pt x="2302" y="385"/>
                  </a:lnTo>
                  <a:lnTo>
                    <a:pt x="2303" y="387"/>
                  </a:lnTo>
                  <a:lnTo>
                    <a:pt x="2307" y="390"/>
                  </a:lnTo>
                  <a:lnTo>
                    <a:pt x="2311" y="391"/>
                  </a:lnTo>
                  <a:lnTo>
                    <a:pt x="2317" y="391"/>
                  </a:lnTo>
                  <a:lnTo>
                    <a:pt x="2326" y="390"/>
                  </a:lnTo>
                  <a:lnTo>
                    <a:pt x="2345" y="388"/>
                  </a:lnTo>
                  <a:lnTo>
                    <a:pt x="2365" y="386"/>
                  </a:lnTo>
                  <a:lnTo>
                    <a:pt x="2384" y="384"/>
                  </a:lnTo>
                  <a:lnTo>
                    <a:pt x="2402" y="381"/>
                  </a:lnTo>
                  <a:lnTo>
                    <a:pt x="2408" y="379"/>
                  </a:lnTo>
                  <a:lnTo>
                    <a:pt x="2412" y="375"/>
                  </a:lnTo>
                  <a:lnTo>
                    <a:pt x="2416" y="372"/>
                  </a:lnTo>
                  <a:lnTo>
                    <a:pt x="2417" y="367"/>
                  </a:lnTo>
                  <a:lnTo>
                    <a:pt x="2420" y="358"/>
                  </a:lnTo>
                  <a:lnTo>
                    <a:pt x="2422" y="344"/>
                  </a:lnTo>
                  <a:lnTo>
                    <a:pt x="2424" y="338"/>
                  </a:lnTo>
                  <a:lnTo>
                    <a:pt x="2429" y="334"/>
                  </a:lnTo>
                  <a:lnTo>
                    <a:pt x="2434" y="330"/>
                  </a:lnTo>
                  <a:lnTo>
                    <a:pt x="2441" y="328"/>
                  </a:lnTo>
                  <a:lnTo>
                    <a:pt x="2455" y="327"/>
                  </a:lnTo>
                  <a:lnTo>
                    <a:pt x="2471" y="328"/>
                  </a:lnTo>
                  <a:lnTo>
                    <a:pt x="2486" y="329"/>
                  </a:lnTo>
                  <a:lnTo>
                    <a:pt x="2503" y="330"/>
                  </a:lnTo>
                  <a:lnTo>
                    <a:pt x="2523" y="331"/>
                  </a:lnTo>
                  <a:lnTo>
                    <a:pt x="2547" y="333"/>
                  </a:lnTo>
                  <a:lnTo>
                    <a:pt x="2569" y="334"/>
                  </a:lnTo>
                  <a:lnTo>
                    <a:pt x="2585" y="333"/>
                  </a:lnTo>
                  <a:lnTo>
                    <a:pt x="2592" y="331"/>
                  </a:lnTo>
                  <a:lnTo>
                    <a:pt x="2599" y="330"/>
                  </a:lnTo>
                  <a:lnTo>
                    <a:pt x="2606" y="327"/>
                  </a:lnTo>
                  <a:lnTo>
                    <a:pt x="2615" y="323"/>
                  </a:lnTo>
                  <a:lnTo>
                    <a:pt x="2624" y="319"/>
                  </a:lnTo>
                  <a:lnTo>
                    <a:pt x="2632" y="317"/>
                  </a:lnTo>
                  <a:lnTo>
                    <a:pt x="2642" y="315"/>
                  </a:lnTo>
                  <a:lnTo>
                    <a:pt x="2651" y="314"/>
                  </a:lnTo>
                  <a:lnTo>
                    <a:pt x="2668" y="312"/>
                  </a:lnTo>
                  <a:lnTo>
                    <a:pt x="2685" y="311"/>
                  </a:lnTo>
                  <a:lnTo>
                    <a:pt x="2704" y="311"/>
                  </a:lnTo>
                  <a:lnTo>
                    <a:pt x="2726" y="312"/>
                  </a:lnTo>
                  <a:lnTo>
                    <a:pt x="2737" y="314"/>
                  </a:lnTo>
                  <a:lnTo>
                    <a:pt x="2746" y="316"/>
                  </a:lnTo>
                  <a:lnTo>
                    <a:pt x="2755" y="319"/>
                  </a:lnTo>
                  <a:lnTo>
                    <a:pt x="2761" y="324"/>
                  </a:lnTo>
                  <a:lnTo>
                    <a:pt x="2771" y="335"/>
                  </a:lnTo>
                  <a:lnTo>
                    <a:pt x="2781" y="347"/>
                  </a:lnTo>
                  <a:lnTo>
                    <a:pt x="2787" y="352"/>
                  </a:lnTo>
                  <a:lnTo>
                    <a:pt x="2793" y="356"/>
                  </a:lnTo>
                  <a:lnTo>
                    <a:pt x="2799" y="360"/>
                  </a:lnTo>
                  <a:lnTo>
                    <a:pt x="2805" y="363"/>
                  </a:lnTo>
                  <a:lnTo>
                    <a:pt x="2809" y="365"/>
                  </a:lnTo>
                  <a:lnTo>
                    <a:pt x="2813" y="367"/>
                  </a:lnTo>
                  <a:lnTo>
                    <a:pt x="2817" y="371"/>
                  </a:lnTo>
                  <a:lnTo>
                    <a:pt x="2820" y="374"/>
                  </a:lnTo>
                  <a:lnTo>
                    <a:pt x="2827" y="384"/>
                  </a:lnTo>
                  <a:lnTo>
                    <a:pt x="2837" y="394"/>
                  </a:lnTo>
                  <a:lnTo>
                    <a:pt x="2840" y="398"/>
                  </a:lnTo>
                  <a:lnTo>
                    <a:pt x="2843" y="399"/>
                  </a:lnTo>
                  <a:lnTo>
                    <a:pt x="2845" y="400"/>
                  </a:lnTo>
                  <a:lnTo>
                    <a:pt x="2848" y="400"/>
                  </a:lnTo>
                  <a:lnTo>
                    <a:pt x="2851" y="398"/>
                  </a:lnTo>
                  <a:lnTo>
                    <a:pt x="2853" y="397"/>
                  </a:lnTo>
                  <a:lnTo>
                    <a:pt x="2856" y="393"/>
                  </a:lnTo>
                  <a:lnTo>
                    <a:pt x="2859" y="388"/>
                  </a:lnTo>
                  <a:lnTo>
                    <a:pt x="2863" y="384"/>
                  </a:lnTo>
                  <a:lnTo>
                    <a:pt x="2868" y="379"/>
                  </a:lnTo>
                  <a:lnTo>
                    <a:pt x="2874" y="375"/>
                  </a:lnTo>
                  <a:lnTo>
                    <a:pt x="2880" y="372"/>
                  </a:lnTo>
                  <a:lnTo>
                    <a:pt x="2888" y="368"/>
                  </a:lnTo>
                  <a:lnTo>
                    <a:pt x="2896" y="366"/>
                  </a:lnTo>
                  <a:lnTo>
                    <a:pt x="2905" y="365"/>
                  </a:lnTo>
                  <a:lnTo>
                    <a:pt x="2914" y="363"/>
                  </a:lnTo>
                  <a:lnTo>
                    <a:pt x="2938" y="363"/>
                  </a:lnTo>
                  <a:lnTo>
                    <a:pt x="2964" y="363"/>
                  </a:lnTo>
                  <a:lnTo>
                    <a:pt x="2977" y="362"/>
                  </a:lnTo>
                  <a:lnTo>
                    <a:pt x="2990" y="362"/>
                  </a:lnTo>
                  <a:lnTo>
                    <a:pt x="3002" y="360"/>
                  </a:lnTo>
                  <a:lnTo>
                    <a:pt x="3012" y="358"/>
                  </a:lnTo>
                  <a:lnTo>
                    <a:pt x="3021" y="353"/>
                  </a:lnTo>
                  <a:lnTo>
                    <a:pt x="3029" y="348"/>
                  </a:lnTo>
                  <a:lnTo>
                    <a:pt x="3038" y="340"/>
                  </a:lnTo>
                  <a:lnTo>
                    <a:pt x="3045" y="331"/>
                  </a:lnTo>
                  <a:lnTo>
                    <a:pt x="3052" y="322"/>
                  </a:lnTo>
                  <a:lnTo>
                    <a:pt x="3058" y="312"/>
                  </a:lnTo>
                  <a:lnTo>
                    <a:pt x="3064" y="300"/>
                  </a:lnTo>
                  <a:lnTo>
                    <a:pt x="3069" y="290"/>
                  </a:lnTo>
                  <a:lnTo>
                    <a:pt x="3077" y="267"/>
                  </a:lnTo>
                  <a:lnTo>
                    <a:pt x="3084" y="249"/>
                  </a:lnTo>
                  <a:lnTo>
                    <a:pt x="3088" y="242"/>
                  </a:lnTo>
                  <a:lnTo>
                    <a:pt x="3092" y="236"/>
                  </a:lnTo>
                  <a:lnTo>
                    <a:pt x="3098" y="233"/>
                  </a:lnTo>
                  <a:lnTo>
                    <a:pt x="3105" y="230"/>
                  </a:lnTo>
                  <a:lnTo>
                    <a:pt x="3113" y="229"/>
                  </a:lnTo>
                  <a:lnTo>
                    <a:pt x="3120" y="229"/>
                  </a:lnTo>
                  <a:lnTo>
                    <a:pt x="3126" y="230"/>
                  </a:lnTo>
                  <a:lnTo>
                    <a:pt x="3132" y="230"/>
                  </a:lnTo>
                  <a:lnTo>
                    <a:pt x="3136" y="232"/>
                  </a:lnTo>
                  <a:lnTo>
                    <a:pt x="3141" y="232"/>
                  </a:lnTo>
                  <a:lnTo>
                    <a:pt x="3146" y="232"/>
                  </a:lnTo>
                  <a:lnTo>
                    <a:pt x="3151" y="229"/>
                  </a:lnTo>
                  <a:lnTo>
                    <a:pt x="3159" y="226"/>
                  </a:lnTo>
                  <a:lnTo>
                    <a:pt x="3166" y="223"/>
                  </a:lnTo>
                  <a:lnTo>
                    <a:pt x="3168" y="223"/>
                  </a:lnTo>
                  <a:lnTo>
                    <a:pt x="3171" y="223"/>
                  </a:lnTo>
                  <a:lnTo>
                    <a:pt x="3174" y="226"/>
                  </a:lnTo>
                  <a:lnTo>
                    <a:pt x="3177" y="228"/>
                  </a:lnTo>
                  <a:lnTo>
                    <a:pt x="3180" y="230"/>
                  </a:lnTo>
                  <a:lnTo>
                    <a:pt x="3184" y="232"/>
                  </a:lnTo>
                  <a:lnTo>
                    <a:pt x="3186" y="233"/>
                  </a:lnTo>
                  <a:lnTo>
                    <a:pt x="3190" y="233"/>
                  </a:lnTo>
                  <a:lnTo>
                    <a:pt x="3196" y="232"/>
                  </a:lnTo>
                  <a:lnTo>
                    <a:pt x="3201" y="228"/>
                  </a:lnTo>
                  <a:lnTo>
                    <a:pt x="3204" y="226"/>
                  </a:lnTo>
                  <a:lnTo>
                    <a:pt x="3208" y="226"/>
                  </a:lnTo>
                  <a:lnTo>
                    <a:pt x="3214" y="227"/>
                  </a:lnTo>
                  <a:lnTo>
                    <a:pt x="3218" y="227"/>
                  </a:lnTo>
                  <a:lnTo>
                    <a:pt x="3230" y="230"/>
                  </a:lnTo>
                  <a:lnTo>
                    <a:pt x="3240" y="233"/>
                  </a:lnTo>
                  <a:lnTo>
                    <a:pt x="3248" y="234"/>
                  </a:lnTo>
                  <a:lnTo>
                    <a:pt x="3256" y="233"/>
                  </a:lnTo>
                  <a:lnTo>
                    <a:pt x="3261" y="230"/>
                  </a:lnTo>
                  <a:lnTo>
                    <a:pt x="3266" y="228"/>
                  </a:lnTo>
                  <a:lnTo>
                    <a:pt x="3271" y="226"/>
                  </a:lnTo>
                  <a:lnTo>
                    <a:pt x="3277" y="221"/>
                  </a:lnTo>
                  <a:lnTo>
                    <a:pt x="3283" y="216"/>
                  </a:lnTo>
                  <a:lnTo>
                    <a:pt x="3290" y="214"/>
                  </a:lnTo>
                  <a:lnTo>
                    <a:pt x="3297" y="212"/>
                  </a:lnTo>
                  <a:lnTo>
                    <a:pt x="3304" y="212"/>
                  </a:lnTo>
                  <a:lnTo>
                    <a:pt x="3311" y="214"/>
                  </a:lnTo>
                  <a:lnTo>
                    <a:pt x="3318" y="216"/>
                  </a:lnTo>
                  <a:lnTo>
                    <a:pt x="3324" y="218"/>
                  </a:lnTo>
                  <a:lnTo>
                    <a:pt x="3330" y="221"/>
                  </a:lnTo>
                  <a:lnTo>
                    <a:pt x="3338" y="228"/>
                  </a:lnTo>
                  <a:lnTo>
                    <a:pt x="3347" y="234"/>
                  </a:lnTo>
                  <a:lnTo>
                    <a:pt x="3352" y="235"/>
                  </a:lnTo>
                  <a:lnTo>
                    <a:pt x="3356" y="237"/>
                  </a:lnTo>
                  <a:lnTo>
                    <a:pt x="3363" y="239"/>
                  </a:lnTo>
                  <a:lnTo>
                    <a:pt x="3372" y="239"/>
                  </a:lnTo>
                  <a:lnTo>
                    <a:pt x="3390" y="240"/>
                  </a:lnTo>
                  <a:lnTo>
                    <a:pt x="3404" y="243"/>
                  </a:lnTo>
                  <a:lnTo>
                    <a:pt x="3410" y="245"/>
                  </a:lnTo>
                  <a:lnTo>
                    <a:pt x="3415" y="245"/>
                  </a:lnTo>
                  <a:lnTo>
                    <a:pt x="3418" y="243"/>
                  </a:lnTo>
                  <a:lnTo>
                    <a:pt x="3419" y="240"/>
                  </a:lnTo>
                  <a:lnTo>
                    <a:pt x="3422" y="236"/>
                  </a:lnTo>
                  <a:lnTo>
                    <a:pt x="3424" y="233"/>
                  </a:lnTo>
                  <a:lnTo>
                    <a:pt x="3428" y="230"/>
                  </a:lnTo>
                  <a:lnTo>
                    <a:pt x="3432" y="229"/>
                  </a:lnTo>
                  <a:lnTo>
                    <a:pt x="3442" y="227"/>
                  </a:lnTo>
                  <a:lnTo>
                    <a:pt x="3453" y="227"/>
                  </a:lnTo>
                  <a:lnTo>
                    <a:pt x="3464" y="224"/>
                  </a:lnTo>
                  <a:lnTo>
                    <a:pt x="3481" y="220"/>
                  </a:lnTo>
                  <a:lnTo>
                    <a:pt x="3497" y="216"/>
                  </a:lnTo>
                  <a:lnTo>
                    <a:pt x="3511" y="214"/>
                  </a:lnTo>
                  <a:lnTo>
                    <a:pt x="3517" y="214"/>
                  </a:lnTo>
                  <a:lnTo>
                    <a:pt x="3522" y="215"/>
                  </a:lnTo>
                  <a:lnTo>
                    <a:pt x="3526" y="215"/>
                  </a:lnTo>
                  <a:lnTo>
                    <a:pt x="3530" y="217"/>
                  </a:lnTo>
                  <a:lnTo>
                    <a:pt x="3532" y="220"/>
                  </a:lnTo>
                  <a:lnTo>
                    <a:pt x="3535" y="222"/>
                  </a:lnTo>
                  <a:lnTo>
                    <a:pt x="3536" y="227"/>
                  </a:lnTo>
                  <a:lnTo>
                    <a:pt x="3537" y="232"/>
                  </a:lnTo>
                  <a:lnTo>
                    <a:pt x="3538" y="237"/>
                  </a:lnTo>
                  <a:lnTo>
                    <a:pt x="3539" y="242"/>
                  </a:lnTo>
                  <a:lnTo>
                    <a:pt x="3541" y="247"/>
                  </a:lnTo>
                  <a:lnTo>
                    <a:pt x="3543" y="249"/>
                  </a:lnTo>
                  <a:lnTo>
                    <a:pt x="3545" y="252"/>
                  </a:lnTo>
                  <a:lnTo>
                    <a:pt x="3550" y="254"/>
                  </a:lnTo>
                  <a:lnTo>
                    <a:pt x="3555" y="255"/>
                  </a:lnTo>
                  <a:lnTo>
                    <a:pt x="3561" y="255"/>
                  </a:lnTo>
                  <a:lnTo>
                    <a:pt x="3575" y="256"/>
                  </a:lnTo>
                  <a:lnTo>
                    <a:pt x="3588" y="258"/>
                  </a:lnTo>
                  <a:lnTo>
                    <a:pt x="3601" y="259"/>
                  </a:lnTo>
                  <a:lnTo>
                    <a:pt x="3613" y="259"/>
                  </a:lnTo>
                  <a:lnTo>
                    <a:pt x="3623" y="258"/>
                  </a:lnTo>
                  <a:lnTo>
                    <a:pt x="3631" y="259"/>
                  </a:lnTo>
                  <a:lnTo>
                    <a:pt x="3636" y="260"/>
                  </a:lnTo>
                  <a:lnTo>
                    <a:pt x="3639" y="261"/>
                  </a:lnTo>
                  <a:lnTo>
                    <a:pt x="3643" y="265"/>
                  </a:lnTo>
                  <a:lnTo>
                    <a:pt x="3648" y="268"/>
                  </a:lnTo>
                  <a:lnTo>
                    <a:pt x="3651" y="271"/>
                  </a:lnTo>
                  <a:lnTo>
                    <a:pt x="3656" y="273"/>
                  </a:lnTo>
                  <a:lnTo>
                    <a:pt x="3661" y="273"/>
                  </a:lnTo>
                  <a:lnTo>
                    <a:pt x="3667" y="272"/>
                  </a:lnTo>
                  <a:lnTo>
                    <a:pt x="3676" y="268"/>
                  </a:lnTo>
                  <a:lnTo>
                    <a:pt x="3684" y="262"/>
                  </a:lnTo>
                  <a:lnTo>
                    <a:pt x="3692" y="256"/>
                  </a:lnTo>
                  <a:lnTo>
                    <a:pt x="3700" y="251"/>
                  </a:lnTo>
                  <a:lnTo>
                    <a:pt x="3705" y="248"/>
                  </a:lnTo>
                  <a:lnTo>
                    <a:pt x="3709" y="247"/>
                  </a:lnTo>
                  <a:lnTo>
                    <a:pt x="3715" y="247"/>
                  </a:lnTo>
                  <a:lnTo>
                    <a:pt x="3721" y="248"/>
                  </a:lnTo>
                  <a:lnTo>
                    <a:pt x="3734" y="252"/>
                  </a:lnTo>
                  <a:lnTo>
                    <a:pt x="3749" y="258"/>
                  </a:lnTo>
                  <a:lnTo>
                    <a:pt x="3756" y="260"/>
                  </a:lnTo>
                  <a:lnTo>
                    <a:pt x="3764" y="261"/>
                  </a:lnTo>
                  <a:lnTo>
                    <a:pt x="3772" y="262"/>
                  </a:lnTo>
                  <a:lnTo>
                    <a:pt x="3782" y="264"/>
                  </a:lnTo>
                  <a:lnTo>
                    <a:pt x="3801" y="262"/>
                  </a:lnTo>
                  <a:lnTo>
                    <a:pt x="3822" y="261"/>
                  </a:lnTo>
                  <a:lnTo>
                    <a:pt x="3843" y="261"/>
                  </a:lnTo>
                  <a:lnTo>
                    <a:pt x="3860" y="264"/>
                  </a:lnTo>
                  <a:lnTo>
                    <a:pt x="3869" y="266"/>
                  </a:lnTo>
                  <a:lnTo>
                    <a:pt x="3877" y="270"/>
                  </a:lnTo>
                  <a:lnTo>
                    <a:pt x="3886" y="273"/>
                  </a:lnTo>
                  <a:lnTo>
                    <a:pt x="3895" y="278"/>
                  </a:lnTo>
                  <a:lnTo>
                    <a:pt x="3902" y="283"/>
                  </a:lnTo>
                  <a:lnTo>
                    <a:pt x="3908" y="287"/>
                  </a:lnTo>
                  <a:lnTo>
                    <a:pt x="3913" y="292"/>
                  </a:lnTo>
                  <a:lnTo>
                    <a:pt x="3916" y="297"/>
                  </a:lnTo>
                  <a:lnTo>
                    <a:pt x="3919" y="304"/>
                  </a:lnTo>
                  <a:lnTo>
                    <a:pt x="3920" y="311"/>
                  </a:lnTo>
                  <a:lnTo>
                    <a:pt x="3921" y="315"/>
                  </a:lnTo>
                  <a:lnTo>
                    <a:pt x="3922" y="318"/>
                  </a:lnTo>
                  <a:lnTo>
                    <a:pt x="3926" y="323"/>
                  </a:lnTo>
                  <a:lnTo>
                    <a:pt x="3930" y="327"/>
                  </a:lnTo>
                  <a:lnTo>
                    <a:pt x="3940" y="334"/>
                  </a:lnTo>
                  <a:lnTo>
                    <a:pt x="3946" y="340"/>
                  </a:lnTo>
                  <a:lnTo>
                    <a:pt x="3949" y="346"/>
                  </a:lnTo>
                  <a:lnTo>
                    <a:pt x="3952" y="353"/>
                  </a:lnTo>
                  <a:lnTo>
                    <a:pt x="3953" y="358"/>
                  </a:lnTo>
                  <a:lnTo>
                    <a:pt x="3954" y="362"/>
                  </a:lnTo>
                  <a:lnTo>
                    <a:pt x="3958" y="366"/>
                  </a:lnTo>
                  <a:lnTo>
                    <a:pt x="3960" y="368"/>
                  </a:lnTo>
                  <a:lnTo>
                    <a:pt x="3964" y="371"/>
                  </a:lnTo>
                  <a:lnTo>
                    <a:pt x="3969" y="372"/>
                  </a:lnTo>
                  <a:lnTo>
                    <a:pt x="3973" y="371"/>
                  </a:lnTo>
                  <a:lnTo>
                    <a:pt x="3978" y="368"/>
                  </a:lnTo>
                  <a:lnTo>
                    <a:pt x="3985" y="365"/>
                  </a:lnTo>
                  <a:lnTo>
                    <a:pt x="3992" y="363"/>
                  </a:lnTo>
                  <a:lnTo>
                    <a:pt x="3998" y="363"/>
                  </a:lnTo>
                  <a:lnTo>
                    <a:pt x="4004" y="365"/>
                  </a:lnTo>
                  <a:lnTo>
                    <a:pt x="4016" y="371"/>
                  </a:lnTo>
                  <a:lnTo>
                    <a:pt x="4030" y="378"/>
                  </a:lnTo>
                  <a:lnTo>
                    <a:pt x="4041" y="382"/>
                  </a:lnTo>
                  <a:lnTo>
                    <a:pt x="4052" y="387"/>
                  </a:lnTo>
                  <a:lnTo>
                    <a:pt x="4056" y="390"/>
                  </a:lnTo>
                  <a:lnTo>
                    <a:pt x="4061" y="393"/>
                  </a:lnTo>
                  <a:lnTo>
                    <a:pt x="4065" y="397"/>
                  </a:lnTo>
                  <a:lnTo>
                    <a:pt x="4068" y="400"/>
                  </a:lnTo>
                  <a:lnTo>
                    <a:pt x="4072" y="404"/>
                  </a:lnTo>
                  <a:lnTo>
                    <a:pt x="4074" y="407"/>
                  </a:lnTo>
                  <a:lnTo>
                    <a:pt x="4078" y="411"/>
                  </a:lnTo>
                  <a:lnTo>
                    <a:pt x="4081" y="412"/>
                  </a:lnTo>
                  <a:lnTo>
                    <a:pt x="4085" y="413"/>
                  </a:lnTo>
                  <a:lnTo>
                    <a:pt x="4089" y="415"/>
                  </a:lnTo>
                  <a:lnTo>
                    <a:pt x="4092" y="413"/>
                  </a:lnTo>
                  <a:lnTo>
                    <a:pt x="4096" y="412"/>
                  </a:lnTo>
                  <a:lnTo>
                    <a:pt x="4099" y="410"/>
                  </a:lnTo>
                  <a:lnTo>
                    <a:pt x="4103" y="409"/>
                  </a:lnTo>
                  <a:lnTo>
                    <a:pt x="4108" y="409"/>
                  </a:lnTo>
                  <a:lnTo>
                    <a:pt x="4112" y="409"/>
                  </a:lnTo>
                  <a:lnTo>
                    <a:pt x="4117" y="409"/>
                  </a:lnTo>
                  <a:lnTo>
                    <a:pt x="4121" y="411"/>
                  </a:lnTo>
                  <a:lnTo>
                    <a:pt x="4125" y="413"/>
                  </a:lnTo>
                  <a:lnTo>
                    <a:pt x="4128" y="417"/>
                  </a:lnTo>
                  <a:lnTo>
                    <a:pt x="4131" y="422"/>
                  </a:lnTo>
                  <a:lnTo>
                    <a:pt x="4135" y="425"/>
                  </a:lnTo>
                  <a:lnTo>
                    <a:pt x="4141" y="430"/>
                  </a:lnTo>
                  <a:lnTo>
                    <a:pt x="4147" y="435"/>
                  </a:lnTo>
                  <a:lnTo>
                    <a:pt x="4161" y="444"/>
                  </a:lnTo>
                  <a:lnTo>
                    <a:pt x="4173" y="455"/>
                  </a:lnTo>
                  <a:lnTo>
                    <a:pt x="4186" y="468"/>
                  </a:lnTo>
                  <a:lnTo>
                    <a:pt x="4200" y="481"/>
                  </a:lnTo>
                  <a:lnTo>
                    <a:pt x="4217" y="493"/>
                  </a:lnTo>
                  <a:lnTo>
                    <a:pt x="4231" y="505"/>
                  </a:lnTo>
                  <a:lnTo>
                    <a:pt x="4236" y="508"/>
                  </a:lnTo>
                  <a:lnTo>
                    <a:pt x="4237" y="512"/>
                  </a:lnTo>
                  <a:lnTo>
                    <a:pt x="4235" y="514"/>
                  </a:lnTo>
                  <a:lnTo>
                    <a:pt x="4230" y="518"/>
                  </a:lnTo>
                  <a:lnTo>
                    <a:pt x="4224" y="522"/>
                  </a:lnTo>
                  <a:lnTo>
                    <a:pt x="4218" y="525"/>
                  </a:lnTo>
                  <a:lnTo>
                    <a:pt x="4212" y="527"/>
                  </a:lnTo>
                  <a:lnTo>
                    <a:pt x="4205" y="529"/>
                  </a:lnTo>
                  <a:lnTo>
                    <a:pt x="4194" y="530"/>
                  </a:lnTo>
                  <a:lnTo>
                    <a:pt x="4187" y="531"/>
                  </a:lnTo>
                  <a:lnTo>
                    <a:pt x="4185" y="531"/>
                  </a:lnTo>
                  <a:lnTo>
                    <a:pt x="4182" y="532"/>
                  </a:lnTo>
                  <a:lnTo>
                    <a:pt x="4181" y="535"/>
                  </a:lnTo>
                  <a:lnTo>
                    <a:pt x="4179" y="537"/>
                  </a:lnTo>
                  <a:lnTo>
                    <a:pt x="4177" y="541"/>
                  </a:lnTo>
                  <a:lnTo>
                    <a:pt x="4173" y="543"/>
                  </a:lnTo>
                  <a:lnTo>
                    <a:pt x="4168" y="545"/>
                  </a:lnTo>
                  <a:lnTo>
                    <a:pt x="4162" y="546"/>
                  </a:lnTo>
                  <a:lnTo>
                    <a:pt x="4159" y="546"/>
                  </a:lnTo>
                  <a:lnTo>
                    <a:pt x="4156" y="548"/>
                  </a:lnTo>
                  <a:lnTo>
                    <a:pt x="4155" y="550"/>
                  </a:lnTo>
                  <a:lnTo>
                    <a:pt x="4154" y="552"/>
                  </a:lnTo>
                  <a:lnTo>
                    <a:pt x="4153" y="558"/>
                  </a:lnTo>
                  <a:lnTo>
                    <a:pt x="4153" y="564"/>
                  </a:lnTo>
                  <a:lnTo>
                    <a:pt x="4154" y="571"/>
                  </a:lnTo>
                  <a:lnTo>
                    <a:pt x="4155" y="577"/>
                  </a:lnTo>
                  <a:lnTo>
                    <a:pt x="4160" y="585"/>
                  </a:lnTo>
                  <a:lnTo>
                    <a:pt x="4166" y="592"/>
                  </a:lnTo>
                  <a:lnTo>
                    <a:pt x="4174" y="600"/>
                  </a:lnTo>
                  <a:lnTo>
                    <a:pt x="4181" y="608"/>
                  </a:lnTo>
                  <a:lnTo>
                    <a:pt x="4188" y="615"/>
                  </a:lnTo>
                  <a:lnTo>
                    <a:pt x="4196" y="620"/>
                  </a:lnTo>
                  <a:lnTo>
                    <a:pt x="4203" y="624"/>
                  </a:lnTo>
                  <a:lnTo>
                    <a:pt x="4212" y="625"/>
                  </a:lnTo>
                  <a:lnTo>
                    <a:pt x="4224" y="626"/>
                  </a:lnTo>
                  <a:lnTo>
                    <a:pt x="4238" y="626"/>
                  </a:lnTo>
                  <a:lnTo>
                    <a:pt x="4245" y="627"/>
                  </a:lnTo>
                  <a:lnTo>
                    <a:pt x="4250" y="629"/>
                  </a:lnTo>
                  <a:lnTo>
                    <a:pt x="4255" y="630"/>
                  </a:lnTo>
                  <a:lnTo>
                    <a:pt x="4259" y="632"/>
                  </a:lnTo>
                  <a:lnTo>
                    <a:pt x="4261" y="634"/>
                  </a:lnTo>
                  <a:lnTo>
                    <a:pt x="4262" y="638"/>
                  </a:lnTo>
                  <a:lnTo>
                    <a:pt x="4263" y="642"/>
                  </a:lnTo>
                  <a:lnTo>
                    <a:pt x="4263" y="645"/>
                  </a:lnTo>
                  <a:lnTo>
                    <a:pt x="4262" y="649"/>
                  </a:lnTo>
                  <a:lnTo>
                    <a:pt x="4261" y="653"/>
                  </a:lnTo>
                  <a:lnTo>
                    <a:pt x="4259" y="658"/>
                  </a:lnTo>
                  <a:lnTo>
                    <a:pt x="4256" y="663"/>
                  </a:lnTo>
                  <a:lnTo>
                    <a:pt x="4249" y="672"/>
                  </a:lnTo>
                  <a:lnTo>
                    <a:pt x="4241" y="681"/>
                  </a:lnTo>
                  <a:lnTo>
                    <a:pt x="4237" y="687"/>
                  </a:lnTo>
                  <a:lnTo>
                    <a:pt x="4234" y="692"/>
                  </a:lnTo>
                  <a:lnTo>
                    <a:pt x="4231" y="699"/>
                  </a:lnTo>
                  <a:lnTo>
                    <a:pt x="4229" y="705"/>
                  </a:lnTo>
                  <a:lnTo>
                    <a:pt x="4228" y="711"/>
                  </a:lnTo>
                  <a:lnTo>
                    <a:pt x="4228" y="716"/>
                  </a:lnTo>
                  <a:lnTo>
                    <a:pt x="4228" y="722"/>
                  </a:lnTo>
                  <a:lnTo>
                    <a:pt x="4229" y="727"/>
                  </a:lnTo>
                  <a:lnTo>
                    <a:pt x="4232" y="734"/>
                  </a:lnTo>
                  <a:lnTo>
                    <a:pt x="4235" y="741"/>
                  </a:lnTo>
                  <a:lnTo>
                    <a:pt x="4235" y="744"/>
                  </a:lnTo>
                  <a:lnTo>
                    <a:pt x="4235" y="746"/>
                  </a:lnTo>
                  <a:lnTo>
                    <a:pt x="4232" y="747"/>
                  </a:lnTo>
                  <a:lnTo>
                    <a:pt x="4230" y="750"/>
                  </a:lnTo>
                  <a:lnTo>
                    <a:pt x="4225" y="752"/>
                  </a:lnTo>
                  <a:lnTo>
                    <a:pt x="4222" y="754"/>
                  </a:lnTo>
                  <a:lnTo>
                    <a:pt x="4219" y="757"/>
                  </a:lnTo>
                  <a:lnTo>
                    <a:pt x="4217" y="759"/>
                  </a:lnTo>
                  <a:lnTo>
                    <a:pt x="4216" y="763"/>
                  </a:lnTo>
                  <a:lnTo>
                    <a:pt x="4215" y="766"/>
                  </a:lnTo>
                  <a:lnTo>
                    <a:pt x="4216" y="770"/>
                  </a:lnTo>
                  <a:lnTo>
                    <a:pt x="4217" y="772"/>
                  </a:lnTo>
                  <a:lnTo>
                    <a:pt x="4218" y="777"/>
                  </a:lnTo>
                  <a:lnTo>
                    <a:pt x="4219" y="783"/>
                  </a:lnTo>
                  <a:lnTo>
                    <a:pt x="4218" y="787"/>
                  </a:lnTo>
                  <a:lnTo>
                    <a:pt x="4217" y="790"/>
                  </a:lnTo>
                  <a:lnTo>
                    <a:pt x="4215" y="794"/>
                  </a:lnTo>
                  <a:lnTo>
                    <a:pt x="4212" y="797"/>
                  </a:lnTo>
                  <a:lnTo>
                    <a:pt x="4205" y="802"/>
                  </a:lnTo>
                  <a:lnTo>
                    <a:pt x="4198" y="806"/>
                  </a:lnTo>
                  <a:lnTo>
                    <a:pt x="4188" y="808"/>
                  </a:lnTo>
                  <a:lnTo>
                    <a:pt x="4175" y="810"/>
                  </a:lnTo>
                  <a:lnTo>
                    <a:pt x="4160" y="812"/>
                  </a:lnTo>
                  <a:lnTo>
                    <a:pt x="4146" y="814"/>
                  </a:lnTo>
                  <a:lnTo>
                    <a:pt x="4139" y="816"/>
                  </a:lnTo>
                  <a:lnTo>
                    <a:pt x="4134" y="820"/>
                  </a:lnTo>
                  <a:lnTo>
                    <a:pt x="4129" y="823"/>
                  </a:lnTo>
                  <a:lnTo>
                    <a:pt x="4127" y="829"/>
                  </a:lnTo>
                  <a:lnTo>
                    <a:pt x="4124" y="840"/>
                  </a:lnTo>
                  <a:lnTo>
                    <a:pt x="4124" y="848"/>
                  </a:lnTo>
                  <a:lnTo>
                    <a:pt x="4123" y="852"/>
                  </a:lnTo>
                  <a:lnTo>
                    <a:pt x="4123" y="854"/>
                  </a:lnTo>
                  <a:lnTo>
                    <a:pt x="4122" y="857"/>
                  </a:lnTo>
                  <a:lnTo>
                    <a:pt x="4119" y="858"/>
                  </a:lnTo>
                  <a:lnTo>
                    <a:pt x="4114" y="861"/>
                  </a:lnTo>
                  <a:lnTo>
                    <a:pt x="4106" y="865"/>
                  </a:lnTo>
                  <a:lnTo>
                    <a:pt x="4104" y="866"/>
                  </a:lnTo>
                  <a:lnTo>
                    <a:pt x="4100" y="870"/>
                  </a:lnTo>
                  <a:lnTo>
                    <a:pt x="4098" y="872"/>
                  </a:lnTo>
                  <a:lnTo>
                    <a:pt x="4097" y="876"/>
                  </a:lnTo>
                  <a:lnTo>
                    <a:pt x="4096" y="884"/>
                  </a:lnTo>
                  <a:lnTo>
                    <a:pt x="4098" y="894"/>
                  </a:lnTo>
                  <a:lnTo>
                    <a:pt x="4099" y="898"/>
                  </a:lnTo>
                  <a:lnTo>
                    <a:pt x="4102" y="904"/>
                  </a:lnTo>
                  <a:lnTo>
                    <a:pt x="4104" y="908"/>
                  </a:lnTo>
                  <a:lnTo>
                    <a:pt x="4106" y="913"/>
                  </a:lnTo>
                  <a:lnTo>
                    <a:pt x="4114" y="920"/>
                  </a:lnTo>
                  <a:lnTo>
                    <a:pt x="4121" y="927"/>
                  </a:lnTo>
                  <a:lnTo>
                    <a:pt x="4124" y="930"/>
                  </a:lnTo>
                  <a:lnTo>
                    <a:pt x="4127" y="934"/>
                  </a:lnTo>
                  <a:lnTo>
                    <a:pt x="4129" y="939"/>
                  </a:lnTo>
                  <a:lnTo>
                    <a:pt x="4131" y="942"/>
                  </a:lnTo>
                  <a:lnTo>
                    <a:pt x="4131" y="947"/>
                  </a:lnTo>
                  <a:lnTo>
                    <a:pt x="4131" y="951"/>
                  </a:lnTo>
                  <a:lnTo>
                    <a:pt x="4129" y="955"/>
                  </a:lnTo>
                  <a:lnTo>
                    <a:pt x="4128" y="959"/>
                  </a:lnTo>
                  <a:lnTo>
                    <a:pt x="4122" y="967"/>
                  </a:lnTo>
                  <a:lnTo>
                    <a:pt x="4116" y="976"/>
                  </a:lnTo>
                  <a:lnTo>
                    <a:pt x="4111" y="985"/>
                  </a:lnTo>
                  <a:lnTo>
                    <a:pt x="4105" y="995"/>
                  </a:lnTo>
                  <a:lnTo>
                    <a:pt x="4102" y="1004"/>
                  </a:lnTo>
                  <a:lnTo>
                    <a:pt x="4100" y="1012"/>
                  </a:lnTo>
                  <a:lnTo>
                    <a:pt x="4100" y="1016"/>
                  </a:lnTo>
                  <a:lnTo>
                    <a:pt x="4102" y="1020"/>
                  </a:lnTo>
                  <a:lnTo>
                    <a:pt x="4103" y="1023"/>
                  </a:lnTo>
                  <a:lnTo>
                    <a:pt x="4105" y="1027"/>
                  </a:lnTo>
                  <a:lnTo>
                    <a:pt x="4110" y="1033"/>
                  </a:lnTo>
                  <a:lnTo>
                    <a:pt x="4117" y="1036"/>
                  </a:lnTo>
                  <a:lnTo>
                    <a:pt x="4125" y="1037"/>
                  </a:lnTo>
                  <a:lnTo>
                    <a:pt x="4135" y="1037"/>
                  </a:lnTo>
                  <a:lnTo>
                    <a:pt x="4144" y="1035"/>
                  </a:lnTo>
                  <a:lnTo>
                    <a:pt x="4153" y="1033"/>
                  </a:lnTo>
                  <a:lnTo>
                    <a:pt x="4158" y="1031"/>
                  </a:lnTo>
                  <a:lnTo>
                    <a:pt x="4162" y="1031"/>
                  </a:lnTo>
                  <a:lnTo>
                    <a:pt x="4168" y="1033"/>
                  </a:lnTo>
                  <a:lnTo>
                    <a:pt x="4173" y="1035"/>
                  </a:lnTo>
                  <a:lnTo>
                    <a:pt x="4179" y="1037"/>
                  </a:lnTo>
                  <a:lnTo>
                    <a:pt x="4184" y="1040"/>
                  </a:lnTo>
                  <a:lnTo>
                    <a:pt x="4188" y="1043"/>
                  </a:lnTo>
                  <a:lnTo>
                    <a:pt x="4191" y="1047"/>
                  </a:lnTo>
                  <a:lnTo>
                    <a:pt x="4194" y="1056"/>
                  </a:lnTo>
                  <a:lnTo>
                    <a:pt x="4196" y="1067"/>
                  </a:lnTo>
                  <a:lnTo>
                    <a:pt x="4196" y="1078"/>
                  </a:lnTo>
                  <a:lnTo>
                    <a:pt x="4194" y="1086"/>
                  </a:lnTo>
                  <a:lnTo>
                    <a:pt x="4192" y="1090"/>
                  </a:lnTo>
                  <a:lnTo>
                    <a:pt x="4190" y="1093"/>
                  </a:lnTo>
                  <a:lnTo>
                    <a:pt x="4185" y="1097"/>
                  </a:lnTo>
                  <a:lnTo>
                    <a:pt x="4180" y="1099"/>
                  </a:lnTo>
                  <a:lnTo>
                    <a:pt x="4171" y="1103"/>
                  </a:lnTo>
                  <a:lnTo>
                    <a:pt x="4162" y="1105"/>
                  </a:lnTo>
                  <a:lnTo>
                    <a:pt x="4154" y="1109"/>
                  </a:lnTo>
                  <a:lnTo>
                    <a:pt x="4146" y="1112"/>
                  </a:lnTo>
                  <a:lnTo>
                    <a:pt x="4142" y="1115"/>
                  </a:lnTo>
                  <a:lnTo>
                    <a:pt x="4139" y="1117"/>
                  </a:lnTo>
                  <a:lnTo>
                    <a:pt x="4136" y="1119"/>
                  </a:lnTo>
                  <a:lnTo>
                    <a:pt x="4135" y="1123"/>
                  </a:lnTo>
                  <a:lnTo>
                    <a:pt x="4135" y="1130"/>
                  </a:lnTo>
                  <a:lnTo>
                    <a:pt x="4137" y="1136"/>
                  </a:lnTo>
                  <a:lnTo>
                    <a:pt x="4141" y="1141"/>
                  </a:lnTo>
                  <a:lnTo>
                    <a:pt x="4146" y="1146"/>
                  </a:lnTo>
                  <a:lnTo>
                    <a:pt x="4152" y="1149"/>
                  </a:lnTo>
                  <a:lnTo>
                    <a:pt x="4155" y="1155"/>
                  </a:lnTo>
                  <a:lnTo>
                    <a:pt x="4156" y="1157"/>
                  </a:lnTo>
                  <a:lnTo>
                    <a:pt x="4158" y="1161"/>
                  </a:lnTo>
                  <a:lnTo>
                    <a:pt x="4158" y="1165"/>
                  </a:lnTo>
                  <a:lnTo>
                    <a:pt x="4156" y="1168"/>
                  </a:lnTo>
                  <a:lnTo>
                    <a:pt x="4155" y="1173"/>
                  </a:lnTo>
                  <a:lnTo>
                    <a:pt x="4154" y="1178"/>
                  </a:lnTo>
                  <a:lnTo>
                    <a:pt x="4154" y="1181"/>
                  </a:lnTo>
                  <a:lnTo>
                    <a:pt x="4155" y="1187"/>
                  </a:lnTo>
                  <a:lnTo>
                    <a:pt x="4156" y="1198"/>
                  </a:lnTo>
                  <a:lnTo>
                    <a:pt x="4156" y="1211"/>
                  </a:lnTo>
                  <a:lnTo>
                    <a:pt x="4154" y="1225"/>
                  </a:lnTo>
                  <a:lnTo>
                    <a:pt x="4152" y="1238"/>
                  </a:lnTo>
                  <a:lnTo>
                    <a:pt x="4149" y="1249"/>
                  </a:lnTo>
                  <a:lnTo>
                    <a:pt x="4147" y="1256"/>
                  </a:lnTo>
                  <a:lnTo>
                    <a:pt x="4147" y="1260"/>
                  </a:lnTo>
                  <a:lnTo>
                    <a:pt x="4148" y="1263"/>
                  </a:lnTo>
                  <a:lnTo>
                    <a:pt x="4148" y="1267"/>
                  </a:lnTo>
                  <a:lnTo>
                    <a:pt x="4150" y="1272"/>
                  </a:lnTo>
                  <a:lnTo>
                    <a:pt x="4154" y="1279"/>
                  </a:lnTo>
                  <a:lnTo>
                    <a:pt x="4159" y="1283"/>
                  </a:lnTo>
                  <a:lnTo>
                    <a:pt x="4160" y="1285"/>
                  </a:lnTo>
                  <a:lnTo>
                    <a:pt x="4160" y="1287"/>
                  </a:lnTo>
                  <a:lnTo>
                    <a:pt x="4160" y="1289"/>
                  </a:lnTo>
                  <a:lnTo>
                    <a:pt x="4159" y="1293"/>
                  </a:lnTo>
                  <a:lnTo>
                    <a:pt x="4147" y="1307"/>
                  </a:lnTo>
                  <a:lnTo>
                    <a:pt x="4135" y="1321"/>
                  </a:lnTo>
                  <a:lnTo>
                    <a:pt x="4131" y="1330"/>
                  </a:lnTo>
                  <a:lnTo>
                    <a:pt x="4129" y="1336"/>
                  </a:lnTo>
                  <a:lnTo>
                    <a:pt x="4128" y="1343"/>
                  </a:lnTo>
                  <a:lnTo>
                    <a:pt x="4127" y="1350"/>
                  </a:lnTo>
                  <a:lnTo>
                    <a:pt x="4124" y="1357"/>
                  </a:lnTo>
                  <a:lnTo>
                    <a:pt x="4121" y="1362"/>
                  </a:lnTo>
                  <a:lnTo>
                    <a:pt x="4118" y="1364"/>
                  </a:lnTo>
                  <a:lnTo>
                    <a:pt x="4116" y="1365"/>
                  </a:lnTo>
                  <a:lnTo>
                    <a:pt x="4111" y="1367"/>
                  </a:lnTo>
                  <a:lnTo>
                    <a:pt x="4108" y="1368"/>
                  </a:lnTo>
                  <a:lnTo>
                    <a:pt x="4096" y="1368"/>
                  </a:lnTo>
                  <a:lnTo>
                    <a:pt x="4085" y="1369"/>
                  </a:lnTo>
                  <a:lnTo>
                    <a:pt x="4074" y="1370"/>
                  </a:lnTo>
                  <a:lnTo>
                    <a:pt x="4067" y="1374"/>
                  </a:lnTo>
                  <a:lnTo>
                    <a:pt x="4061" y="1380"/>
                  </a:lnTo>
                  <a:lnTo>
                    <a:pt x="4055" y="1388"/>
                  </a:lnTo>
                  <a:lnTo>
                    <a:pt x="4054" y="1393"/>
                  </a:lnTo>
                  <a:lnTo>
                    <a:pt x="4053" y="1398"/>
                  </a:lnTo>
                  <a:lnTo>
                    <a:pt x="4052" y="1402"/>
                  </a:lnTo>
                  <a:lnTo>
                    <a:pt x="4053" y="1407"/>
                  </a:lnTo>
                  <a:lnTo>
                    <a:pt x="4056" y="1417"/>
                  </a:lnTo>
                  <a:lnTo>
                    <a:pt x="4061" y="1427"/>
                  </a:lnTo>
                  <a:lnTo>
                    <a:pt x="4067" y="1438"/>
                  </a:lnTo>
                  <a:lnTo>
                    <a:pt x="4072" y="1446"/>
                  </a:lnTo>
                  <a:lnTo>
                    <a:pt x="4077" y="1453"/>
                  </a:lnTo>
                  <a:lnTo>
                    <a:pt x="4080" y="1459"/>
                  </a:lnTo>
                  <a:lnTo>
                    <a:pt x="4083" y="1466"/>
                  </a:lnTo>
                  <a:lnTo>
                    <a:pt x="4085" y="1474"/>
                  </a:lnTo>
                  <a:lnTo>
                    <a:pt x="4087" y="1480"/>
                  </a:lnTo>
                  <a:lnTo>
                    <a:pt x="4092" y="1483"/>
                  </a:lnTo>
                  <a:lnTo>
                    <a:pt x="4096" y="1485"/>
                  </a:lnTo>
                  <a:lnTo>
                    <a:pt x="4100" y="1485"/>
                  </a:lnTo>
                  <a:lnTo>
                    <a:pt x="4105" y="1487"/>
                  </a:lnTo>
                  <a:lnTo>
                    <a:pt x="4110" y="1488"/>
                  </a:lnTo>
                  <a:lnTo>
                    <a:pt x="4115" y="1491"/>
                  </a:lnTo>
                  <a:lnTo>
                    <a:pt x="4121" y="1497"/>
                  </a:lnTo>
                  <a:lnTo>
                    <a:pt x="4124" y="1504"/>
                  </a:lnTo>
                  <a:lnTo>
                    <a:pt x="4128" y="1513"/>
                  </a:lnTo>
                  <a:lnTo>
                    <a:pt x="4129" y="1516"/>
                  </a:lnTo>
                  <a:lnTo>
                    <a:pt x="4130" y="1520"/>
                  </a:lnTo>
                  <a:lnTo>
                    <a:pt x="4130" y="1524"/>
                  </a:lnTo>
                  <a:lnTo>
                    <a:pt x="4129" y="1526"/>
                  </a:lnTo>
                  <a:lnTo>
                    <a:pt x="4125" y="1531"/>
                  </a:lnTo>
                  <a:lnTo>
                    <a:pt x="4122" y="1535"/>
                  </a:lnTo>
                  <a:lnTo>
                    <a:pt x="4121" y="1537"/>
                  </a:lnTo>
                  <a:lnTo>
                    <a:pt x="4121" y="1540"/>
                  </a:lnTo>
                  <a:lnTo>
                    <a:pt x="4121" y="1544"/>
                  </a:lnTo>
                  <a:lnTo>
                    <a:pt x="4123" y="1548"/>
                  </a:lnTo>
                  <a:lnTo>
                    <a:pt x="4130" y="1558"/>
                  </a:lnTo>
                  <a:lnTo>
                    <a:pt x="4135" y="1567"/>
                  </a:lnTo>
                  <a:lnTo>
                    <a:pt x="4137" y="1572"/>
                  </a:lnTo>
                  <a:lnTo>
                    <a:pt x="4139" y="1576"/>
                  </a:lnTo>
                  <a:lnTo>
                    <a:pt x="4140" y="1581"/>
                  </a:lnTo>
                  <a:lnTo>
                    <a:pt x="4140" y="1587"/>
                  </a:lnTo>
                  <a:lnTo>
                    <a:pt x="4139" y="1597"/>
                  </a:lnTo>
                  <a:lnTo>
                    <a:pt x="4136" y="1607"/>
                  </a:lnTo>
                  <a:lnTo>
                    <a:pt x="4136" y="1610"/>
                  </a:lnTo>
                  <a:lnTo>
                    <a:pt x="4137" y="1614"/>
                  </a:lnTo>
                  <a:lnTo>
                    <a:pt x="4140" y="1617"/>
                  </a:lnTo>
                  <a:lnTo>
                    <a:pt x="4143" y="1621"/>
                  </a:lnTo>
                  <a:lnTo>
                    <a:pt x="4156" y="1628"/>
                  </a:lnTo>
                  <a:lnTo>
                    <a:pt x="4174" y="1635"/>
                  </a:lnTo>
                  <a:lnTo>
                    <a:pt x="4182" y="1640"/>
                  </a:lnTo>
                  <a:lnTo>
                    <a:pt x="4191" y="1645"/>
                  </a:lnTo>
                  <a:lnTo>
                    <a:pt x="4197" y="1651"/>
                  </a:lnTo>
                  <a:lnTo>
                    <a:pt x="4200" y="1657"/>
                  </a:lnTo>
                  <a:lnTo>
                    <a:pt x="4203" y="1663"/>
                  </a:lnTo>
                  <a:lnTo>
                    <a:pt x="4205" y="1669"/>
                  </a:lnTo>
                  <a:lnTo>
                    <a:pt x="4205" y="1673"/>
                  </a:lnTo>
                  <a:lnTo>
                    <a:pt x="4206" y="1678"/>
                  </a:lnTo>
                  <a:lnTo>
                    <a:pt x="4205" y="1686"/>
                  </a:lnTo>
                  <a:lnTo>
                    <a:pt x="4205" y="1697"/>
                  </a:lnTo>
                  <a:lnTo>
                    <a:pt x="4205" y="1709"/>
                  </a:lnTo>
                  <a:lnTo>
                    <a:pt x="4209" y="1724"/>
                  </a:lnTo>
                  <a:lnTo>
                    <a:pt x="4211" y="1732"/>
                  </a:lnTo>
                  <a:lnTo>
                    <a:pt x="4213" y="1739"/>
                  </a:lnTo>
                  <a:lnTo>
                    <a:pt x="4217" y="1745"/>
                  </a:lnTo>
                  <a:lnTo>
                    <a:pt x="4221" y="1749"/>
                  </a:lnTo>
                  <a:lnTo>
                    <a:pt x="4228" y="1760"/>
                  </a:lnTo>
                  <a:lnTo>
                    <a:pt x="4235" y="1774"/>
                  </a:lnTo>
                  <a:lnTo>
                    <a:pt x="4240" y="1780"/>
                  </a:lnTo>
                  <a:lnTo>
                    <a:pt x="4243" y="1786"/>
                  </a:lnTo>
                  <a:lnTo>
                    <a:pt x="4248" y="1791"/>
                  </a:lnTo>
                  <a:lnTo>
                    <a:pt x="4251" y="1795"/>
                  </a:lnTo>
                  <a:lnTo>
                    <a:pt x="4256" y="1797"/>
                  </a:lnTo>
                  <a:lnTo>
                    <a:pt x="4261" y="1798"/>
                  </a:lnTo>
                  <a:lnTo>
                    <a:pt x="4267" y="1799"/>
                  </a:lnTo>
                  <a:lnTo>
                    <a:pt x="4273" y="1799"/>
                  </a:lnTo>
                  <a:lnTo>
                    <a:pt x="4279" y="1799"/>
                  </a:lnTo>
                  <a:lnTo>
                    <a:pt x="4285" y="1800"/>
                  </a:lnTo>
                  <a:lnTo>
                    <a:pt x="4289" y="1803"/>
                  </a:lnTo>
                  <a:lnTo>
                    <a:pt x="4293" y="1805"/>
                  </a:lnTo>
                  <a:lnTo>
                    <a:pt x="4300" y="1811"/>
                  </a:lnTo>
                  <a:lnTo>
                    <a:pt x="4307" y="1816"/>
                  </a:lnTo>
                  <a:lnTo>
                    <a:pt x="4317" y="1818"/>
                  </a:lnTo>
                  <a:lnTo>
                    <a:pt x="4326" y="1819"/>
                  </a:lnTo>
                  <a:lnTo>
                    <a:pt x="4331" y="1819"/>
                  </a:lnTo>
                  <a:lnTo>
                    <a:pt x="4333" y="1821"/>
                  </a:lnTo>
                  <a:lnTo>
                    <a:pt x="4336" y="1822"/>
                  </a:lnTo>
                  <a:lnTo>
                    <a:pt x="4336" y="1824"/>
                  </a:lnTo>
                  <a:lnTo>
                    <a:pt x="4335" y="1830"/>
                  </a:lnTo>
                  <a:lnTo>
                    <a:pt x="4331" y="1836"/>
                  </a:lnTo>
                  <a:lnTo>
                    <a:pt x="4330" y="1838"/>
                  </a:lnTo>
                  <a:lnTo>
                    <a:pt x="4330" y="1841"/>
                  </a:lnTo>
                  <a:lnTo>
                    <a:pt x="4330" y="1843"/>
                  </a:lnTo>
                  <a:lnTo>
                    <a:pt x="4332" y="1846"/>
                  </a:lnTo>
                  <a:lnTo>
                    <a:pt x="4337" y="1852"/>
                  </a:lnTo>
                  <a:lnTo>
                    <a:pt x="4343" y="1858"/>
                  </a:lnTo>
                  <a:lnTo>
                    <a:pt x="4352" y="1865"/>
                  </a:lnTo>
                  <a:lnTo>
                    <a:pt x="4366" y="1872"/>
                  </a:lnTo>
                  <a:lnTo>
                    <a:pt x="4374" y="1874"/>
                  </a:lnTo>
                  <a:lnTo>
                    <a:pt x="4381" y="1877"/>
                  </a:lnTo>
                  <a:lnTo>
                    <a:pt x="4388" y="1878"/>
                  </a:lnTo>
                  <a:lnTo>
                    <a:pt x="4395" y="1878"/>
                  </a:lnTo>
                  <a:lnTo>
                    <a:pt x="4401" y="1875"/>
                  </a:lnTo>
                  <a:lnTo>
                    <a:pt x="4407" y="1873"/>
                  </a:lnTo>
                  <a:lnTo>
                    <a:pt x="4412" y="1871"/>
                  </a:lnTo>
                  <a:lnTo>
                    <a:pt x="4415" y="1867"/>
                  </a:lnTo>
                  <a:lnTo>
                    <a:pt x="4424" y="1858"/>
                  </a:lnTo>
                  <a:lnTo>
                    <a:pt x="4431" y="1849"/>
                  </a:lnTo>
                  <a:lnTo>
                    <a:pt x="4435" y="1846"/>
                  </a:lnTo>
                  <a:lnTo>
                    <a:pt x="4439" y="1842"/>
                  </a:lnTo>
                  <a:lnTo>
                    <a:pt x="4443" y="1840"/>
                  </a:lnTo>
                  <a:lnTo>
                    <a:pt x="4448" y="1837"/>
                  </a:lnTo>
                  <a:lnTo>
                    <a:pt x="4451" y="1837"/>
                  </a:lnTo>
                  <a:lnTo>
                    <a:pt x="4455" y="1837"/>
                  </a:lnTo>
                  <a:lnTo>
                    <a:pt x="4458" y="1838"/>
                  </a:lnTo>
                  <a:lnTo>
                    <a:pt x="4462" y="1842"/>
                  </a:lnTo>
                  <a:lnTo>
                    <a:pt x="4464" y="1846"/>
                  </a:lnTo>
                  <a:lnTo>
                    <a:pt x="4468" y="1848"/>
                  </a:lnTo>
                  <a:lnTo>
                    <a:pt x="4470" y="1850"/>
                  </a:lnTo>
                  <a:lnTo>
                    <a:pt x="4475" y="1853"/>
                  </a:lnTo>
                  <a:lnTo>
                    <a:pt x="4484" y="1854"/>
                  </a:lnTo>
                  <a:lnTo>
                    <a:pt x="4495" y="1854"/>
                  </a:lnTo>
                  <a:lnTo>
                    <a:pt x="4507" y="1854"/>
                  </a:lnTo>
                  <a:lnTo>
                    <a:pt x="4517" y="1850"/>
                  </a:lnTo>
                  <a:lnTo>
                    <a:pt x="4520" y="1849"/>
                  </a:lnTo>
                  <a:lnTo>
                    <a:pt x="4522" y="1846"/>
                  </a:lnTo>
                  <a:lnTo>
                    <a:pt x="4525" y="1842"/>
                  </a:lnTo>
                  <a:lnTo>
                    <a:pt x="4527" y="1838"/>
                  </a:lnTo>
                  <a:lnTo>
                    <a:pt x="4531" y="1831"/>
                  </a:lnTo>
                  <a:lnTo>
                    <a:pt x="4536" y="1827"/>
                  </a:lnTo>
                  <a:lnTo>
                    <a:pt x="4539" y="1824"/>
                  </a:lnTo>
                  <a:lnTo>
                    <a:pt x="4543" y="1824"/>
                  </a:lnTo>
                  <a:lnTo>
                    <a:pt x="4546" y="1823"/>
                  </a:lnTo>
                  <a:lnTo>
                    <a:pt x="4552" y="1824"/>
                  </a:lnTo>
                  <a:lnTo>
                    <a:pt x="4563" y="1825"/>
                  </a:lnTo>
                  <a:lnTo>
                    <a:pt x="4574" y="1827"/>
                  </a:lnTo>
                  <a:lnTo>
                    <a:pt x="4582" y="1828"/>
                  </a:lnTo>
                  <a:lnTo>
                    <a:pt x="4591" y="1829"/>
                  </a:lnTo>
                  <a:lnTo>
                    <a:pt x="4595" y="1830"/>
                  </a:lnTo>
                  <a:lnTo>
                    <a:pt x="4597" y="1831"/>
                  </a:lnTo>
                  <a:lnTo>
                    <a:pt x="4600" y="1833"/>
                  </a:lnTo>
                  <a:lnTo>
                    <a:pt x="4601" y="1834"/>
                  </a:lnTo>
                  <a:lnTo>
                    <a:pt x="4601" y="1836"/>
                  </a:lnTo>
                  <a:lnTo>
                    <a:pt x="4601" y="1837"/>
                  </a:lnTo>
                  <a:lnTo>
                    <a:pt x="4599" y="1840"/>
                  </a:lnTo>
                  <a:lnTo>
                    <a:pt x="4596" y="1841"/>
                  </a:lnTo>
                  <a:lnTo>
                    <a:pt x="4590" y="1846"/>
                  </a:lnTo>
                  <a:lnTo>
                    <a:pt x="4587" y="1853"/>
                  </a:lnTo>
                  <a:lnTo>
                    <a:pt x="4585" y="1856"/>
                  </a:lnTo>
                  <a:lnTo>
                    <a:pt x="4585" y="1861"/>
                  </a:lnTo>
                  <a:lnTo>
                    <a:pt x="4587" y="1866"/>
                  </a:lnTo>
                  <a:lnTo>
                    <a:pt x="4589" y="1872"/>
                  </a:lnTo>
                  <a:lnTo>
                    <a:pt x="4596" y="1882"/>
                  </a:lnTo>
                  <a:lnTo>
                    <a:pt x="4605" y="1894"/>
                  </a:lnTo>
                  <a:lnTo>
                    <a:pt x="4613" y="1907"/>
                  </a:lnTo>
                  <a:lnTo>
                    <a:pt x="4621" y="1923"/>
                  </a:lnTo>
                  <a:lnTo>
                    <a:pt x="4627" y="1938"/>
                  </a:lnTo>
                  <a:lnTo>
                    <a:pt x="4634" y="1953"/>
                  </a:lnTo>
                  <a:lnTo>
                    <a:pt x="4638" y="1960"/>
                  </a:lnTo>
                  <a:lnTo>
                    <a:pt x="4641" y="1968"/>
                  </a:lnTo>
                  <a:lnTo>
                    <a:pt x="4647" y="1975"/>
                  </a:lnTo>
                  <a:lnTo>
                    <a:pt x="4653" y="1982"/>
                  </a:lnTo>
                  <a:lnTo>
                    <a:pt x="4660" y="1989"/>
                  </a:lnTo>
                  <a:lnTo>
                    <a:pt x="4668" y="1997"/>
                  </a:lnTo>
                  <a:lnTo>
                    <a:pt x="4675" y="2001"/>
                  </a:lnTo>
                  <a:lnTo>
                    <a:pt x="4681" y="2006"/>
                  </a:lnTo>
                  <a:lnTo>
                    <a:pt x="4694" y="2013"/>
                  </a:lnTo>
                  <a:lnTo>
                    <a:pt x="4704" y="2017"/>
                  </a:lnTo>
                  <a:lnTo>
                    <a:pt x="4715" y="2020"/>
                  </a:lnTo>
                  <a:lnTo>
                    <a:pt x="4726" y="2025"/>
                  </a:lnTo>
                  <a:lnTo>
                    <a:pt x="4731" y="2029"/>
                  </a:lnTo>
                  <a:lnTo>
                    <a:pt x="4734" y="2032"/>
                  </a:lnTo>
                  <a:lnTo>
                    <a:pt x="4739" y="2036"/>
                  </a:lnTo>
                  <a:lnTo>
                    <a:pt x="4741" y="2041"/>
                  </a:lnTo>
                  <a:lnTo>
                    <a:pt x="4748" y="2052"/>
                  </a:lnTo>
                  <a:lnTo>
                    <a:pt x="4757" y="2067"/>
                  </a:lnTo>
                  <a:lnTo>
                    <a:pt x="4765" y="2080"/>
                  </a:lnTo>
                  <a:lnTo>
                    <a:pt x="4772" y="2088"/>
                  </a:lnTo>
                  <a:lnTo>
                    <a:pt x="4776" y="2089"/>
                  </a:lnTo>
                  <a:lnTo>
                    <a:pt x="4779" y="2089"/>
                  </a:lnTo>
                  <a:lnTo>
                    <a:pt x="4784" y="2088"/>
                  </a:lnTo>
                  <a:lnTo>
                    <a:pt x="4789" y="2087"/>
                  </a:lnTo>
                  <a:lnTo>
                    <a:pt x="4797" y="2081"/>
                  </a:lnTo>
                  <a:lnTo>
                    <a:pt x="4805" y="2075"/>
                  </a:lnTo>
                  <a:lnTo>
                    <a:pt x="4809" y="2073"/>
                  </a:lnTo>
                  <a:lnTo>
                    <a:pt x="4817" y="2073"/>
                  </a:lnTo>
                  <a:lnTo>
                    <a:pt x="4826" y="2074"/>
                  </a:lnTo>
                  <a:lnTo>
                    <a:pt x="4836" y="2076"/>
                  </a:lnTo>
                  <a:lnTo>
                    <a:pt x="4845" y="2080"/>
                  </a:lnTo>
                  <a:lnTo>
                    <a:pt x="4852" y="2083"/>
                  </a:lnTo>
                  <a:lnTo>
                    <a:pt x="4854" y="2086"/>
                  </a:lnTo>
                  <a:lnTo>
                    <a:pt x="4857" y="2088"/>
                  </a:lnTo>
                  <a:lnTo>
                    <a:pt x="4857" y="2090"/>
                  </a:lnTo>
                  <a:lnTo>
                    <a:pt x="4857" y="2094"/>
                  </a:lnTo>
                  <a:lnTo>
                    <a:pt x="4852" y="2104"/>
                  </a:lnTo>
                  <a:lnTo>
                    <a:pt x="4848" y="2112"/>
                  </a:lnTo>
                  <a:lnTo>
                    <a:pt x="4847" y="2115"/>
                  </a:lnTo>
                  <a:lnTo>
                    <a:pt x="4846" y="2120"/>
                  </a:lnTo>
                  <a:lnTo>
                    <a:pt x="4846" y="2124"/>
                  </a:lnTo>
                  <a:lnTo>
                    <a:pt x="4847" y="2130"/>
                  </a:lnTo>
                  <a:lnTo>
                    <a:pt x="4849" y="2134"/>
                  </a:lnTo>
                  <a:lnTo>
                    <a:pt x="4853" y="2137"/>
                  </a:lnTo>
                  <a:lnTo>
                    <a:pt x="4857" y="2139"/>
                  </a:lnTo>
                  <a:lnTo>
                    <a:pt x="4861" y="2140"/>
                  </a:lnTo>
                  <a:lnTo>
                    <a:pt x="4870" y="2140"/>
                  </a:lnTo>
                  <a:lnTo>
                    <a:pt x="4876" y="2138"/>
                  </a:lnTo>
                  <a:lnTo>
                    <a:pt x="4879" y="2137"/>
                  </a:lnTo>
                  <a:lnTo>
                    <a:pt x="4883" y="2137"/>
                  </a:lnTo>
                  <a:lnTo>
                    <a:pt x="4887" y="2139"/>
                  </a:lnTo>
                  <a:lnTo>
                    <a:pt x="4891" y="2143"/>
                  </a:lnTo>
                  <a:lnTo>
                    <a:pt x="4902" y="2142"/>
                  </a:lnTo>
                  <a:lnTo>
                    <a:pt x="4922" y="2143"/>
                  </a:lnTo>
                  <a:lnTo>
                    <a:pt x="4941" y="2156"/>
                  </a:lnTo>
                  <a:lnTo>
                    <a:pt x="4955" y="2167"/>
                  </a:lnTo>
                  <a:lnTo>
                    <a:pt x="4967" y="2169"/>
                  </a:lnTo>
                  <a:lnTo>
                    <a:pt x="4980" y="2170"/>
                  </a:lnTo>
                  <a:lnTo>
                    <a:pt x="4994" y="2170"/>
                  </a:lnTo>
                  <a:lnTo>
                    <a:pt x="5006" y="2169"/>
                  </a:lnTo>
                  <a:lnTo>
                    <a:pt x="5013" y="2167"/>
                  </a:lnTo>
                  <a:lnTo>
                    <a:pt x="5019" y="2165"/>
                  </a:lnTo>
                  <a:lnTo>
                    <a:pt x="5022" y="2165"/>
                  </a:lnTo>
                  <a:lnTo>
                    <a:pt x="5024" y="2167"/>
                  </a:lnTo>
                  <a:lnTo>
                    <a:pt x="5028" y="2168"/>
                  </a:lnTo>
                  <a:lnTo>
                    <a:pt x="5032" y="2171"/>
                  </a:lnTo>
                  <a:lnTo>
                    <a:pt x="5042" y="2180"/>
                  </a:lnTo>
                  <a:lnTo>
                    <a:pt x="5053" y="2188"/>
                  </a:lnTo>
                  <a:lnTo>
                    <a:pt x="5062" y="2194"/>
                  </a:lnTo>
                  <a:lnTo>
                    <a:pt x="5069" y="2197"/>
                  </a:lnTo>
                  <a:lnTo>
                    <a:pt x="5076" y="2200"/>
                  </a:lnTo>
                  <a:lnTo>
                    <a:pt x="5084" y="2199"/>
                  </a:lnTo>
                  <a:lnTo>
                    <a:pt x="5091" y="2196"/>
                  </a:lnTo>
                  <a:lnTo>
                    <a:pt x="5097" y="2194"/>
                  </a:lnTo>
                  <a:lnTo>
                    <a:pt x="5099" y="2193"/>
                  </a:lnTo>
                  <a:lnTo>
                    <a:pt x="5104" y="2192"/>
                  </a:lnTo>
                  <a:lnTo>
                    <a:pt x="5107" y="2192"/>
                  </a:lnTo>
                  <a:lnTo>
                    <a:pt x="5112" y="2192"/>
                  </a:lnTo>
                  <a:lnTo>
                    <a:pt x="5117" y="2193"/>
                  </a:lnTo>
                  <a:lnTo>
                    <a:pt x="5120" y="2195"/>
                  </a:lnTo>
                  <a:lnTo>
                    <a:pt x="5124" y="2197"/>
                  </a:lnTo>
                  <a:lnTo>
                    <a:pt x="5126" y="2200"/>
                  </a:lnTo>
                  <a:lnTo>
                    <a:pt x="5130" y="2214"/>
                  </a:lnTo>
                  <a:lnTo>
                    <a:pt x="5133" y="2230"/>
                  </a:lnTo>
                  <a:lnTo>
                    <a:pt x="5135" y="2232"/>
                  </a:lnTo>
                  <a:lnTo>
                    <a:pt x="5137" y="2234"/>
                  </a:lnTo>
                  <a:lnTo>
                    <a:pt x="5139" y="2235"/>
                  </a:lnTo>
                  <a:lnTo>
                    <a:pt x="5143" y="2237"/>
                  </a:lnTo>
                  <a:lnTo>
                    <a:pt x="5150" y="2237"/>
                  </a:lnTo>
                  <a:lnTo>
                    <a:pt x="5160" y="2235"/>
                  </a:lnTo>
                  <a:lnTo>
                    <a:pt x="5170" y="2233"/>
                  </a:lnTo>
                  <a:lnTo>
                    <a:pt x="5182" y="2232"/>
                  </a:lnTo>
                  <a:lnTo>
                    <a:pt x="5188" y="2232"/>
                  </a:lnTo>
                  <a:lnTo>
                    <a:pt x="5194" y="2233"/>
                  </a:lnTo>
                  <a:lnTo>
                    <a:pt x="5199" y="2235"/>
                  </a:lnTo>
                  <a:lnTo>
                    <a:pt x="5202" y="2239"/>
                  </a:lnTo>
                  <a:lnTo>
                    <a:pt x="5207" y="2247"/>
                  </a:lnTo>
                  <a:lnTo>
                    <a:pt x="5212" y="2257"/>
                  </a:lnTo>
                  <a:lnTo>
                    <a:pt x="5218" y="2265"/>
                  </a:lnTo>
                  <a:lnTo>
                    <a:pt x="5225" y="2276"/>
                  </a:lnTo>
                  <a:lnTo>
                    <a:pt x="5233" y="2284"/>
                  </a:lnTo>
                  <a:lnTo>
                    <a:pt x="5239" y="2290"/>
                  </a:lnTo>
                  <a:lnTo>
                    <a:pt x="5243" y="2293"/>
                  </a:lnTo>
                  <a:lnTo>
                    <a:pt x="5246" y="2294"/>
                  </a:lnTo>
                  <a:lnTo>
                    <a:pt x="5250" y="2295"/>
                  </a:lnTo>
                  <a:lnTo>
                    <a:pt x="5255" y="2294"/>
                  </a:lnTo>
                  <a:lnTo>
                    <a:pt x="5262" y="2294"/>
                  </a:lnTo>
                  <a:lnTo>
                    <a:pt x="5268" y="2294"/>
                  </a:lnTo>
                  <a:lnTo>
                    <a:pt x="5270" y="2295"/>
                  </a:lnTo>
                  <a:lnTo>
                    <a:pt x="5273" y="2297"/>
                  </a:lnTo>
                  <a:lnTo>
                    <a:pt x="5274" y="2300"/>
                  </a:lnTo>
                  <a:lnTo>
                    <a:pt x="5275" y="2302"/>
                  </a:lnTo>
                  <a:lnTo>
                    <a:pt x="5277" y="2310"/>
                  </a:lnTo>
                  <a:lnTo>
                    <a:pt x="5281" y="2317"/>
                  </a:lnTo>
                  <a:lnTo>
                    <a:pt x="5283" y="2320"/>
                  </a:lnTo>
                  <a:lnTo>
                    <a:pt x="5287" y="2323"/>
                  </a:lnTo>
                  <a:lnTo>
                    <a:pt x="5290" y="2325"/>
                  </a:lnTo>
                  <a:lnTo>
                    <a:pt x="5296" y="2326"/>
                  </a:lnTo>
                  <a:lnTo>
                    <a:pt x="5306" y="2325"/>
                  </a:lnTo>
                  <a:lnTo>
                    <a:pt x="5313" y="2322"/>
                  </a:lnTo>
                  <a:lnTo>
                    <a:pt x="5320" y="2319"/>
                  </a:lnTo>
                  <a:lnTo>
                    <a:pt x="5328" y="2312"/>
                  </a:lnTo>
                  <a:lnTo>
                    <a:pt x="5333" y="2308"/>
                  </a:lnTo>
                  <a:lnTo>
                    <a:pt x="5339" y="2306"/>
                  </a:lnTo>
                  <a:lnTo>
                    <a:pt x="5345" y="2303"/>
                  </a:lnTo>
                  <a:lnTo>
                    <a:pt x="5352" y="2302"/>
                  </a:lnTo>
                  <a:lnTo>
                    <a:pt x="5366" y="2302"/>
                  </a:lnTo>
                  <a:lnTo>
                    <a:pt x="5377" y="2302"/>
                  </a:lnTo>
                  <a:lnTo>
                    <a:pt x="5382" y="2303"/>
                  </a:lnTo>
                  <a:lnTo>
                    <a:pt x="5387" y="2306"/>
                  </a:lnTo>
                  <a:lnTo>
                    <a:pt x="5390" y="2307"/>
                  </a:lnTo>
                  <a:lnTo>
                    <a:pt x="5395" y="2310"/>
                  </a:lnTo>
                  <a:lnTo>
                    <a:pt x="5402" y="2317"/>
                  </a:lnTo>
                  <a:lnTo>
                    <a:pt x="5408" y="2327"/>
                  </a:lnTo>
                  <a:lnTo>
                    <a:pt x="5414" y="2338"/>
                  </a:lnTo>
                  <a:lnTo>
                    <a:pt x="5420" y="2347"/>
                  </a:lnTo>
                  <a:lnTo>
                    <a:pt x="5424" y="2351"/>
                  </a:lnTo>
                  <a:lnTo>
                    <a:pt x="5427" y="2353"/>
                  </a:lnTo>
                  <a:lnTo>
                    <a:pt x="5431" y="2354"/>
                  </a:lnTo>
                  <a:lnTo>
                    <a:pt x="5435" y="2354"/>
                  </a:lnTo>
                  <a:lnTo>
                    <a:pt x="5444" y="2353"/>
                  </a:lnTo>
                  <a:lnTo>
                    <a:pt x="5451" y="2353"/>
                  </a:lnTo>
                  <a:lnTo>
                    <a:pt x="5454" y="2354"/>
                  </a:lnTo>
                  <a:lnTo>
                    <a:pt x="5457" y="2356"/>
                  </a:lnTo>
                  <a:lnTo>
                    <a:pt x="5459" y="2357"/>
                  </a:lnTo>
                  <a:lnTo>
                    <a:pt x="5462" y="2359"/>
                  </a:lnTo>
                  <a:lnTo>
                    <a:pt x="5468" y="2365"/>
                  </a:lnTo>
                  <a:lnTo>
                    <a:pt x="5478" y="2370"/>
                  </a:lnTo>
                  <a:lnTo>
                    <a:pt x="5489" y="2373"/>
                  </a:lnTo>
                  <a:lnTo>
                    <a:pt x="5498" y="2376"/>
                  </a:lnTo>
                  <a:lnTo>
                    <a:pt x="5507" y="2375"/>
                  </a:lnTo>
                  <a:lnTo>
                    <a:pt x="5514" y="2372"/>
                  </a:lnTo>
                  <a:lnTo>
                    <a:pt x="5520" y="2367"/>
                  </a:lnTo>
                  <a:lnTo>
                    <a:pt x="5526" y="2361"/>
                  </a:lnTo>
                  <a:lnTo>
                    <a:pt x="5529" y="2358"/>
                  </a:lnTo>
                  <a:lnTo>
                    <a:pt x="5533" y="2356"/>
                  </a:lnTo>
                  <a:lnTo>
                    <a:pt x="5536" y="2354"/>
                  </a:lnTo>
                  <a:lnTo>
                    <a:pt x="5541" y="2354"/>
                  </a:lnTo>
                  <a:lnTo>
                    <a:pt x="5550" y="2354"/>
                  </a:lnTo>
                  <a:lnTo>
                    <a:pt x="5558" y="2356"/>
                  </a:lnTo>
                  <a:lnTo>
                    <a:pt x="5569" y="2357"/>
                  </a:lnTo>
                  <a:lnTo>
                    <a:pt x="5578" y="2357"/>
                  </a:lnTo>
                  <a:lnTo>
                    <a:pt x="5584" y="2357"/>
                  </a:lnTo>
                  <a:lnTo>
                    <a:pt x="5588" y="2354"/>
                  </a:lnTo>
                  <a:lnTo>
                    <a:pt x="5592" y="2352"/>
                  </a:lnTo>
                  <a:lnTo>
                    <a:pt x="5595" y="2348"/>
                  </a:lnTo>
                  <a:lnTo>
                    <a:pt x="5599" y="2342"/>
                  </a:lnTo>
                  <a:lnTo>
                    <a:pt x="5605" y="2339"/>
                  </a:lnTo>
                  <a:lnTo>
                    <a:pt x="5614" y="2337"/>
                  </a:lnTo>
                  <a:lnTo>
                    <a:pt x="5627" y="2335"/>
                  </a:lnTo>
                  <a:lnTo>
                    <a:pt x="5641" y="2335"/>
                  </a:lnTo>
                  <a:lnTo>
                    <a:pt x="5655" y="2333"/>
                  </a:lnTo>
                  <a:lnTo>
                    <a:pt x="5661" y="2332"/>
                  </a:lnTo>
                  <a:lnTo>
                    <a:pt x="5666" y="2331"/>
                  </a:lnTo>
                  <a:lnTo>
                    <a:pt x="5671" y="2328"/>
                  </a:lnTo>
                  <a:lnTo>
                    <a:pt x="5673" y="2325"/>
                  </a:lnTo>
                  <a:lnTo>
                    <a:pt x="5679" y="2319"/>
                  </a:lnTo>
                  <a:lnTo>
                    <a:pt x="5684" y="2314"/>
                  </a:lnTo>
                  <a:lnTo>
                    <a:pt x="5685" y="2313"/>
                  </a:lnTo>
                  <a:lnTo>
                    <a:pt x="5689" y="2313"/>
                  </a:lnTo>
                  <a:lnTo>
                    <a:pt x="5691" y="2314"/>
                  </a:lnTo>
                  <a:lnTo>
                    <a:pt x="5695" y="2317"/>
                  </a:lnTo>
                  <a:lnTo>
                    <a:pt x="5703" y="2327"/>
                  </a:lnTo>
                  <a:lnTo>
                    <a:pt x="5715" y="2337"/>
                  </a:lnTo>
                  <a:lnTo>
                    <a:pt x="5724" y="2346"/>
                  </a:lnTo>
                  <a:lnTo>
                    <a:pt x="5731" y="2353"/>
                  </a:lnTo>
                  <a:lnTo>
                    <a:pt x="5735" y="2359"/>
                  </a:lnTo>
                  <a:lnTo>
                    <a:pt x="5737" y="2365"/>
                  </a:lnTo>
                  <a:lnTo>
                    <a:pt x="5740" y="2372"/>
                  </a:lnTo>
                  <a:lnTo>
                    <a:pt x="5741" y="2380"/>
                  </a:lnTo>
                  <a:lnTo>
                    <a:pt x="5745" y="2390"/>
                  </a:lnTo>
                  <a:lnTo>
                    <a:pt x="5748" y="2397"/>
                  </a:lnTo>
                  <a:lnTo>
                    <a:pt x="5750" y="2401"/>
                  </a:lnTo>
                  <a:lnTo>
                    <a:pt x="5754" y="2403"/>
                  </a:lnTo>
                  <a:lnTo>
                    <a:pt x="5758" y="2404"/>
                  </a:lnTo>
                  <a:lnTo>
                    <a:pt x="5761" y="2405"/>
                  </a:lnTo>
                  <a:lnTo>
                    <a:pt x="5768" y="2407"/>
                  </a:lnTo>
                  <a:lnTo>
                    <a:pt x="5773" y="2409"/>
                  </a:lnTo>
                  <a:lnTo>
                    <a:pt x="5775" y="2411"/>
                  </a:lnTo>
                  <a:lnTo>
                    <a:pt x="5777" y="2414"/>
                  </a:lnTo>
                  <a:lnTo>
                    <a:pt x="5778" y="2416"/>
                  </a:lnTo>
                  <a:lnTo>
                    <a:pt x="5779" y="2420"/>
                  </a:lnTo>
                  <a:lnTo>
                    <a:pt x="5780" y="2421"/>
                  </a:lnTo>
                  <a:lnTo>
                    <a:pt x="5783" y="2422"/>
                  </a:lnTo>
                  <a:lnTo>
                    <a:pt x="5786" y="2422"/>
                  </a:lnTo>
                  <a:lnTo>
                    <a:pt x="5792" y="2420"/>
                  </a:lnTo>
                  <a:lnTo>
                    <a:pt x="5796" y="2417"/>
                  </a:lnTo>
                  <a:lnTo>
                    <a:pt x="5800" y="2417"/>
                  </a:lnTo>
                  <a:lnTo>
                    <a:pt x="5805" y="2417"/>
                  </a:lnTo>
                  <a:lnTo>
                    <a:pt x="5809" y="2419"/>
                  </a:lnTo>
                  <a:lnTo>
                    <a:pt x="5816" y="2422"/>
                  </a:lnTo>
                  <a:lnTo>
                    <a:pt x="5822" y="2428"/>
                  </a:lnTo>
                  <a:lnTo>
                    <a:pt x="5827" y="2433"/>
                  </a:lnTo>
                  <a:lnTo>
                    <a:pt x="5832" y="2435"/>
                  </a:lnTo>
                  <a:lnTo>
                    <a:pt x="5838" y="2438"/>
                  </a:lnTo>
                  <a:lnTo>
                    <a:pt x="5846" y="2440"/>
                  </a:lnTo>
                  <a:lnTo>
                    <a:pt x="5859" y="2442"/>
                  </a:lnTo>
                  <a:lnTo>
                    <a:pt x="5872" y="2445"/>
                  </a:lnTo>
                  <a:lnTo>
                    <a:pt x="5876" y="2447"/>
                  </a:lnTo>
                  <a:lnTo>
                    <a:pt x="5881" y="2449"/>
                  </a:lnTo>
                  <a:lnTo>
                    <a:pt x="5884" y="2452"/>
                  </a:lnTo>
                  <a:lnTo>
                    <a:pt x="5885" y="2455"/>
                  </a:lnTo>
                  <a:lnTo>
                    <a:pt x="5886" y="2460"/>
                  </a:lnTo>
                  <a:lnTo>
                    <a:pt x="5888" y="2465"/>
                  </a:lnTo>
                  <a:lnTo>
                    <a:pt x="5890" y="2467"/>
                  </a:lnTo>
                  <a:lnTo>
                    <a:pt x="5890" y="2468"/>
                  </a:lnTo>
                  <a:lnTo>
                    <a:pt x="5888" y="2470"/>
                  </a:lnTo>
                  <a:lnTo>
                    <a:pt x="5886" y="2471"/>
                  </a:lnTo>
                  <a:lnTo>
                    <a:pt x="5880" y="2472"/>
                  </a:lnTo>
                  <a:lnTo>
                    <a:pt x="5872" y="2472"/>
                  </a:lnTo>
                  <a:lnTo>
                    <a:pt x="5851" y="2473"/>
                  </a:lnTo>
                  <a:lnTo>
                    <a:pt x="5837" y="2476"/>
                  </a:lnTo>
                  <a:lnTo>
                    <a:pt x="5836" y="2476"/>
                  </a:lnTo>
                  <a:lnTo>
                    <a:pt x="5836" y="2478"/>
                  </a:lnTo>
                  <a:lnTo>
                    <a:pt x="5837" y="2480"/>
                  </a:lnTo>
                  <a:lnTo>
                    <a:pt x="5840" y="2482"/>
                  </a:lnTo>
                  <a:lnTo>
                    <a:pt x="5846" y="2486"/>
                  </a:lnTo>
                  <a:lnTo>
                    <a:pt x="5850" y="2490"/>
                  </a:lnTo>
                  <a:lnTo>
                    <a:pt x="5857" y="2495"/>
                  </a:lnTo>
                  <a:lnTo>
                    <a:pt x="5865" y="2498"/>
                  </a:lnTo>
                  <a:lnTo>
                    <a:pt x="5873" y="2499"/>
                  </a:lnTo>
                  <a:lnTo>
                    <a:pt x="5881" y="2501"/>
                  </a:lnTo>
                  <a:lnTo>
                    <a:pt x="5884" y="2502"/>
                  </a:lnTo>
                  <a:lnTo>
                    <a:pt x="5886" y="2503"/>
                  </a:lnTo>
                  <a:lnTo>
                    <a:pt x="5887" y="2506"/>
                  </a:lnTo>
                  <a:lnTo>
                    <a:pt x="5890" y="2509"/>
                  </a:lnTo>
                  <a:lnTo>
                    <a:pt x="5892" y="2518"/>
                  </a:lnTo>
                  <a:lnTo>
                    <a:pt x="5894" y="2528"/>
                  </a:lnTo>
                  <a:lnTo>
                    <a:pt x="5897" y="2549"/>
                  </a:lnTo>
                  <a:lnTo>
                    <a:pt x="5899" y="2564"/>
                  </a:lnTo>
                  <a:lnTo>
                    <a:pt x="5900" y="2566"/>
                  </a:lnTo>
                  <a:lnTo>
                    <a:pt x="5903" y="2568"/>
                  </a:lnTo>
                  <a:lnTo>
                    <a:pt x="5906" y="2568"/>
                  </a:lnTo>
                  <a:lnTo>
                    <a:pt x="5910" y="2568"/>
                  </a:lnTo>
                  <a:lnTo>
                    <a:pt x="5919" y="2566"/>
                  </a:lnTo>
                  <a:lnTo>
                    <a:pt x="5929" y="2566"/>
                  </a:lnTo>
                  <a:lnTo>
                    <a:pt x="5936" y="2567"/>
                  </a:lnTo>
                  <a:lnTo>
                    <a:pt x="5941" y="2568"/>
                  </a:lnTo>
                  <a:lnTo>
                    <a:pt x="5943" y="2569"/>
                  </a:lnTo>
                  <a:lnTo>
                    <a:pt x="5944" y="2571"/>
                  </a:lnTo>
                  <a:lnTo>
                    <a:pt x="5944" y="2574"/>
                  </a:lnTo>
                  <a:lnTo>
                    <a:pt x="5945" y="2578"/>
                  </a:lnTo>
                  <a:lnTo>
                    <a:pt x="5945" y="2586"/>
                  </a:lnTo>
                  <a:lnTo>
                    <a:pt x="5944" y="2594"/>
                  </a:lnTo>
                  <a:lnTo>
                    <a:pt x="5941" y="2603"/>
                  </a:lnTo>
                  <a:lnTo>
                    <a:pt x="5938" y="2610"/>
                  </a:lnTo>
                  <a:lnTo>
                    <a:pt x="5935" y="2615"/>
                  </a:lnTo>
                  <a:lnTo>
                    <a:pt x="5934" y="2618"/>
                  </a:lnTo>
                  <a:lnTo>
                    <a:pt x="5932" y="2622"/>
                  </a:lnTo>
                  <a:lnTo>
                    <a:pt x="5932" y="2625"/>
                  </a:lnTo>
                  <a:lnTo>
                    <a:pt x="5932" y="2630"/>
                  </a:lnTo>
                  <a:lnTo>
                    <a:pt x="5931" y="2635"/>
                  </a:lnTo>
                  <a:lnTo>
                    <a:pt x="5928" y="2640"/>
                  </a:lnTo>
                  <a:lnTo>
                    <a:pt x="5922" y="2642"/>
                  </a:lnTo>
                  <a:lnTo>
                    <a:pt x="5919" y="2643"/>
                  </a:lnTo>
                  <a:lnTo>
                    <a:pt x="5917" y="2644"/>
                  </a:lnTo>
                  <a:lnTo>
                    <a:pt x="5915" y="2647"/>
                  </a:lnTo>
                  <a:lnTo>
                    <a:pt x="5912" y="2649"/>
                  </a:lnTo>
                  <a:lnTo>
                    <a:pt x="5910" y="2653"/>
                  </a:lnTo>
                  <a:lnTo>
                    <a:pt x="5910" y="2657"/>
                  </a:lnTo>
                  <a:lnTo>
                    <a:pt x="5909" y="2662"/>
                  </a:lnTo>
                  <a:lnTo>
                    <a:pt x="5910" y="2668"/>
                  </a:lnTo>
                  <a:lnTo>
                    <a:pt x="5912" y="2682"/>
                  </a:lnTo>
                  <a:lnTo>
                    <a:pt x="5918" y="2699"/>
                  </a:lnTo>
                  <a:lnTo>
                    <a:pt x="5925" y="2717"/>
                  </a:lnTo>
                  <a:lnTo>
                    <a:pt x="5934" y="2733"/>
                  </a:lnTo>
                  <a:lnTo>
                    <a:pt x="5942" y="2747"/>
                  </a:lnTo>
                  <a:lnTo>
                    <a:pt x="5950" y="2757"/>
                  </a:lnTo>
                  <a:lnTo>
                    <a:pt x="5957" y="2763"/>
                  </a:lnTo>
                  <a:lnTo>
                    <a:pt x="5963" y="2767"/>
                  </a:lnTo>
                  <a:lnTo>
                    <a:pt x="5966" y="2767"/>
                  </a:lnTo>
                  <a:lnTo>
                    <a:pt x="5968" y="2767"/>
                  </a:lnTo>
                  <a:lnTo>
                    <a:pt x="5972" y="2766"/>
                  </a:lnTo>
                  <a:lnTo>
                    <a:pt x="5975" y="2764"/>
                  </a:lnTo>
                  <a:lnTo>
                    <a:pt x="5981" y="2761"/>
                  </a:lnTo>
                  <a:lnTo>
                    <a:pt x="5988" y="2757"/>
                  </a:lnTo>
                  <a:lnTo>
                    <a:pt x="5994" y="2754"/>
                  </a:lnTo>
                  <a:lnTo>
                    <a:pt x="6001" y="2754"/>
                  </a:lnTo>
                  <a:lnTo>
                    <a:pt x="6010" y="2755"/>
                  </a:lnTo>
                  <a:lnTo>
                    <a:pt x="6018" y="2757"/>
                  </a:lnTo>
                  <a:lnTo>
                    <a:pt x="6026" y="2761"/>
                  </a:lnTo>
                  <a:lnTo>
                    <a:pt x="6035" y="2766"/>
                  </a:lnTo>
                  <a:lnTo>
                    <a:pt x="6038" y="2768"/>
                  </a:lnTo>
                  <a:lnTo>
                    <a:pt x="6042" y="2772"/>
                  </a:lnTo>
                  <a:lnTo>
                    <a:pt x="6044" y="2775"/>
                  </a:lnTo>
                  <a:lnTo>
                    <a:pt x="6046" y="2780"/>
                  </a:lnTo>
                  <a:lnTo>
                    <a:pt x="6049" y="2783"/>
                  </a:lnTo>
                  <a:lnTo>
                    <a:pt x="6051" y="2785"/>
                  </a:lnTo>
                  <a:lnTo>
                    <a:pt x="6054" y="2785"/>
                  </a:lnTo>
                  <a:lnTo>
                    <a:pt x="6056" y="2783"/>
                  </a:lnTo>
                  <a:lnTo>
                    <a:pt x="6062" y="2777"/>
                  </a:lnTo>
                  <a:lnTo>
                    <a:pt x="6070" y="2772"/>
                  </a:lnTo>
                  <a:lnTo>
                    <a:pt x="6074" y="2768"/>
                  </a:lnTo>
                  <a:lnTo>
                    <a:pt x="6077" y="2762"/>
                  </a:lnTo>
                  <a:lnTo>
                    <a:pt x="6082" y="2756"/>
                  </a:lnTo>
                  <a:lnTo>
                    <a:pt x="6087" y="2749"/>
                  </a:lnTo>
                  <a:lnTo>
                    <a:pt x="6090" y="2743"/>
                  </a:lnTo>
                  <a:lnTo>
                    <a:pt x="6094" y="2738"/>
                  </a:lnTo>
                  <a:lnTo>
                    <a:pt x="6096" y="2737"/>
                  </a:lnTo>
                  <a:lnTo>
                    <a:pt x="6098" y="2736"/>
                  </a:lnTo>
                  <a:lnTo>
                    <a:pt x="6100" y="2736"/>
                  </a:lnTo>
                  <a:lnTo>
                    <a:pt x="6101" y="2737"/>
                  </a:lnTo>
                  <a:lnTo>
                    <a:pt x="6108" y="2745"/>
                  </a:lnTo>
                  <a:lnTo>
                    <a:pt x="6115" y="2757"/>
                  </a:lnTo>
                  <a:lnTo>
                    <a:pt x="6119" y="2763"/>
                  </a:lnTo>
                  <a:lnTo>
                    <a:pt x="6124" y="2768"/>
                  </a:lnTo>
                  <a:lnTo>
                    <a:pt x="6127" y="2772"/>
                  </a:lnTo>
                  <a:lnTo>
                    <a:pt x="6131" y="2774"/>
                  </a:lnTo>
                  <a:lnTo>
                    <a:pt x="6136" y="2775"/>
                  </a:lnTo>
                  <a:lnTo>
                    <a:pt x="6140" y="2779"/>
                  </a:lnTo>
                  <a:lnTo>
                    <a:pt x="6146" y="2785"/>
                  </a:lnTo>
                  <a:lnTo>
                    <a:pt x="6152" y="2792"/>
                  </a:lnTo>
                  <a:lnTo>
                    <a:pt x="6158" y="2799"/>
                  </a:lnTo>
                  <a:lnTo>
                    <a:pt x="6163" y="2806"/>
                  </a:lnTo>
                  <a:lnTo>
                    <a:pt x="6165" y="2812"/>
                  </a:lnTo>
                  <a:lnTo>
                    <a:pt x="6168" y="2817"/>
                  </a:lnTo>
                  <a:lnTo>
                    <a:pt x="6168" y="2833"/>
                  </a:lnTo>
                  <a:lnTo>
                    <a:pt x="6168" y="2850"/>
                  </a:lnTo>
                  <a:lnTo>
                    <a:pt x="6170" y="2854"/>
                  </a:lnTo>
                  <a:lnTo>
                    <a:pt x="6172" y="2858"/>
                  </a:lnTo>
                  <a:lnTo>
                    <a:pt x="6176" y="2862"/>
                  </a:lnTo>
                  <a:lnTo>
                    <a:pt x="6181" y="2865"/>
                  </a:lnTo>
                  <a:lnTo>
                    <a:pt x="6187" y="2868"/>
                  </a:lnTo>
                  <a:lnTo>
                    <a:pt x="6191" y="2870"/>
                  </a:lnTo>
                  <a:lnTo>
                    <a:pt x="6196" y="2869"/>
                  </a:lnTo>
                  <a:lnTo>
                    <a:pt x="6201" y="2868"/>
                  </a:lnTo>
                  <a:lnTo>
                    <a:pt x="6205" y="2865"/>
                  </a:lnTo>
                  <a:lnTo>
                    <a:pt x="6206" y="2862"/>
                  </a:lnTo>
                  <a:lnTo>
                    <a:pt x="6207" y="2859"/>
                  </a:lnTo>
                  <a:lnTo>
                    <a:pt x="6207" y="2858"/>
                  </a:lnTo>
                  <a:lnTo>
                    <a:pt x="6206" y="2856"/>
                  </a:lnTo>
                  <a:lnTo>
                    <a:pt x="6205" y="2855"/>
                  </a:lnTo>
                  <a:lnTo>
                    <a:pt x="6202" y="2855"/>
                  </a:lnTo>
                  <a:lnTo>
                    <a:pt x="6199" y="2855"/>
                  </a:lnTo>
                  <a:lnTo>
                    <a:pt x="6196" y="2855"/>
                  </a:lnTo>
                  <a:lnTo>
                    <a:pt x="6194" y="2855"/>
                  </a:lnTo>
                  <a:lnTo>
                    <a:pt x="6193" y="2852"/>
                  </a:lnTo>
                  <a:lnTo>
                    <a:pt x="6193" y="2850"/>
                  </a:lnTo>
                  <a:lnTo>
                    <a:pt x="6193" y="2848"/>
                  </a:lnTo>
                  <a:lnTo>
                    <a:pt x="6194" y="2844"/>
                  </a:lnTo>
                  <a:lnTo>
                    <a:pt x="6195" y="2840"/>
                  </a:lnTo>
                  <a:lnTo>
                    <a:pt x="6199" y="2837"/>
                  </a:lnTo>
                  <a:lnTo>
                    <a:pt x="6205" y="2829"/>
                  </a:lnTo>
                  <a:lnTo>
                    <a:pt x="6211" y="2819"/>
                  </a:lnTo>
                  <a:lnTo>
                    <a:pt x="6212" y="2814"/>
                  </a:lnTo>
                  <a:lnTo>
                    <a:pt x="6212" y="2810"/>
                  </a:lnTo>
                  <a:lnTo>
                    <a:pt x="6212" y="2804"/>
                  </a:lnTo>
                  <a:lnTo>
                    <a:pt x="6208" y="2799"/>
                  </a:lnTo>
                  <a:lnTo>
                    <a:pt x="6203" y="2791"/>
                  </a:lnTo>
                  <a:lnTo>
                    <a:pt x="6202" y="2785"/>
                  </a:lnTo>
                  <a:lnTo>
                    <a:pt x="6202" y="2779"/>
                  </a:lnTo>
                  <a:lnTo>
                    <a:pt x="6202" y="2769"/>
                  </a:lnTo>
                  <a:lnTo>
                    <a:pt x="6201" y="2763"/>
                  </a:lnTo>
                  <a:lnTo>
                    <a:pt x="6199" y="2758"/>
                  </a:lnTo>
                  <a:lnTo>
                    <a:pt x="6196" y="2754"/>
                  </a:lnTo>
                  <a:lnTo>
                    <a:pt x="6194" y="2749"/>
                  </a:lnTo>
                  <a:lnTo>
                    <a:pt x="6191" y="2745"/>
                  </a:lnTo>
                  <a:lnTo>
                    <a:pt x="6191" y="2742"/>
                  </a:lnTo>
                  <a:lnTo>
                    <a:pt x="6191" y="2741"/>
                  </a:lnTo>
                  <a:lnTo>
                    <a:pt x="6195" y="2739"/>
                  </a:lnTo>
                  <a:lnTo>
                    <a:pt x="6199" y="2739"/>
                  </a:lnTo>
                  <a:lnTo>
                    <a:pt x="6201" y="2738"/>
                  </a:lnTo>
                  <a:lnTo>
                    <a:pt x="6203" y="2738"/>
                  </a:lnTo>
                  <a:lnTo>
                    <a:pt x="6205" y="2737"/>
                  </a:lnTo>
                  <a:lnTo>
                    <a:pt x="6206" y="2732"/>
                  </a:lnTo>
                  <a:lnTo>
                    <a:pt x="6206" y="2725"/>
                  </a:lnTo>
                  <a:lnTo>
                    <a:pt x="6206" y="2720"/>
                  </a:lnTo>
                  <a:lnTo>
                    <a:pt x="6207" y="2717"/>
                  </a:lnTo>
                  <a:lnTo>
                    <a:pt x="6209" y="2714"/>
                  </a:lnTo>
                  <a:lnTo>
                    <a:pt x="6212" y="2712"/>
                  </a:lnTo>
                  <a:lnTo>
                    <a:pt x="6215" y="2711"/>
                  </a:lnTo>
                  <a:lnTo>
                    <a:pt x="6220" y="2709"/>
                  </a:lnTo>
                  <a:lnTo>
                    <a:pt x="6226" y="2709"/>
                  </a:lnTo>
                  <a:lnTo>
                    <a:pt x="6233" y="2707"/>
                  </a:lnTo>
                  <a:lnTo>
                    <a:pt x="6239" y="2709"/>
                  </a:lnTo>
                  <a:lnTo>
                    <a:pt x="6245" y="2709"/>
                  </a:lnTo>
                  <a:lnTo>
                    <a:pt x="6249" y="2711"/>
                  </a:lnTo>
                  <a:lnTo>
                    <a:pt x="6252" y="2712"/>
                  </a:lnTo>
                  <a:lnTo>
                    <a:pt x="6254" y="2716"/>
                  </a:lnTo>
                  <a:lnTo>
                    <a:pt x="6256" y="2718"/>
                  </a:lnTo>
                  <a:lnTo>
                    <a:pt x="6257" y="2722"/>
                  </a:lnTo>
                  <a:lnTo>
                    <a:pt x="6257" y="2726"/>
                  </a:lnTo>
                  <a:lnTo>
                    <a:pt x="6257" y="2735"/>
                  </a:lnTo>
                  <a:lnTo>
                    <a:pt x="6258" y="2741"/>
                  </a:lnTo>
                  <a:lnTo>
                    <a:pt x="6260" y="2744"/>
                  </a:lnTo>
                  <a:lnTo>
                    <a:pt x="6262" y="2748"/>
                  </a:lnTo>
                  <a:lnTo>
                    <a:pt x="6265" y="2750"/>
                  </a:lnTo>
                  <a:lnTo>
                    <a:pt x="6269" y="2754"/>
                  </a:lnTo>
                  <a:lnTo>
                    <a:pt x="6272" y="2756"/>
                  </a:lnTo>
                  <a:lnTo>
                    <a:pt x="6275" y="2760"/>
                  </a:lnTo>
                  <a:lnTo>
                    <a:pt x="6276" y="2763"/>
                  </a:lnTo>
                  <a:lnTo>
                    <a:pt x="6277" y="2767"/>
                  </a:lnTo>
                  <a:lnTo>
                    <a:pt x="6278" y="2774"/>
                  </a:lnTo>
                  <a:lnTo>
                    <a:pt x="6278" y="2781"/>
                  </a:lnTo>
                  <a:lnTo>
                    <a:pt x="6279" y="2785"/>
                  </a:lnTo>
                  <a:lnTo>
                    <a:pt x="6281" y="2789"/>
                  </a:lnTo>
                  <a:lnTo>
                    <a:pt x="6284" y="2792"/>
                  </a:lnTo>
                  <a:lnTo>
                    <a:pt x="6288" y="2795"/>
                  </a:lnTo>
                  <a:lnTo>
                    <a:pt x="6297" y="2800"/>
                  </a:lnTo>
                  <a:lnTo>
                    <a:pt x="6308" y="2805"/>
                  </a:lnTo>
                  <a:lnTo>
                    <a:pt x="6325" y="2810"/>
                  </a:lnTo>
                  <a:lnTo>
                    <a:pt x="6347" y="2818"/>
                  </a:lnTo>
                  <a:lnTo>
                    <a:pt x="6369" y="2826"/>
                  </a:lnTo>
                  <a:lnTo>
                    <a:pt x="6384" y="2833"/>
                  </a:lnTo>
                  <a:lnTo>
                    <a:pt x="6394" y="2839"/>
                  </a:lnTo>
                  <a:lnTo>
                    <a:pt x="6403" y="2844"/>
                  </a:lnTo>
                  <a:lnTo>
                    <a:pt x="6407" y="2845"/>
                  </a:lnTo>
                  <a:lnTo>
                    <a:pt x="6411" y="2846"/>
                  </a:lnTo>
                  <a:lnTo>
                    <a:pt x="6415" y="2845"/>
                  </a:lnTo>
                  <a:lnTo>
                    <a:pt x="6417" y="2845"/>
                  </a:lnTo>
                  <a:lnTo>
                    <a:pt x="6421" y="2843"/>
                  </a:lnTo>
                  <a:lnTo>
                    <a:pt x="6422" y="2838"/>
                  </a:lnTo>
                  <a:lnTo>
                    <a:pt x="6423" y="2835"/>
                  </a:lnTo>
                  <a:lnTo>
                    <a:pt x="6422" y="2829"/>
                  </a:lnTo>
                  <a:lnTo>
                    <a:pt x="6421" y="2823"/>
                  </a:lnTo>
                  <a:lnTo>
                    <a:pt x="6419" y="2817"/>
                  </a:lnTo>
                  <a:lnTo>
                    <a:pt x="6416" y="2811"/>
                  </a:lnTo>
                  <a:lnTo>
                    <a:pt x="6413" y="2806"/>
                  </a:lnTo>
                  <a:lnTo>
                    <a:pt x="6407" y="2796"/>
                  </a:lnTo>
                  <a:lnTo>
                    <a:pt x="6402" y="2787"/>
                  </a:lnTo>
                  <a:lnTo>
                    <a:pt x="6402" y="2782"/>
                  </a:lnTo>
                  <a:lnTo>
                    <a:pt x="6402" y="2777"/>
                  </a:lnTo>
                  <a:lnTo>
                    <a:pt x="6402" y="2772"/>
                  </a:lnTo>
                  <a:lnTo>
                    <a:pt x="6404" y="2766"/>
                  </a:lnTo>
                  <a:lnTo>
                    <a:pt x="6408" y="2755"/>
                  </a:lnTo>
                  <a:lnTo>
                    <a:pt x="6409" y="2745"/>
                  </a:lnTo>
                  <a:lnTo>
                    <a:pt x="6409" y="2741"/>
                  </a:lnTo>
                  <a:lnTo>
                    <a:pt x="6408" y="2736"/>
                  </a:lnTo>
                  <a:lnTo>
                    <a:pt x="6407" y="2731"/>
                  </a:lnTo>
                  <a:lnTo>
                    <a:pt x="6404" y="2725"/>
                  </a:lnTo>
                  <a:lnTo>
                    <a:pt x="6401" y="2714"/>
                  </a:lnTo>
                  <a:lnTo>
                    <a:pt x="6398" y="2705"/>
                  </a:lnTo>
                  <a:lnTo>
                    <a:pt x="6400" y="2701"/>
                  </a:lnTo>
                  <a:lnTo>
                    <a:pt x="6401" y="2699"/>
                  </a:lnTo>
                  <a:lnTo>
                    <a:pt x="6402" y="2697"/>
                  </a:lnTo>
                  <a:lnTo>
                    <a:pt x="6404" y="2697"/>
                  </a:lnTo>
                  <a:lnTo>
                    <a:pt x="6416" y="2700"/>
                  </a:lnTo>
                  <a:lnTo>
                    <a:pt x="6432" y="2709"/>
                  </a:lnTo>
                  <a:lnTo>
                    <a:pt x="6442" y="2712"/>
                  </a:lnTo>
                  <a:lnTo>
                    <a:pt x="6453" y="2716"/>
                  </a:lnTo>
                  <a:lnTo>
                    <a:pt x="6463" y="2718"/>
                  </a:lnTo>
                  <a:lnTo>
                    <a:pt x="6471" y="2718"/>
                  </a:lnTo>
                  <a:lnTo>
                    <a:pt x="6478" y="2718"/>
                  </a:lnTo>
                  <a:lnTo>
                    <a:pt x="6480" y="2716"/>
                  </a:lnTo>
                  <a:lnTo>
                    <a:pt x="6483" y="2711"/>
                  </a:lnTo>
                  <a:lnTo>
                    <a:pt x="6483" y="2705"/>
                  </a:lnTo>
                  <a:lnTo>
                    <a:pt x="6483" y="2701"/>
                  </a:lnTo>
                  <a:lnTo>
                    <a:pt x="6485" y="2699"/>
                  </a:lnTo>
                  <a:lnTo>
                    <a:pt x="6489" y="2698"/>
                  </a:lnTo>
                  <a:lnTo>
                    <a:pt x="6493" y="2697"/>
                  </a:lnTo>
                  <a:lnTo>
                    <a:pt x="6504" y="2695"/>
                  </a:lnTo>
                  <a:lnTo>
                    <a:pt x="6518" y="2697"/>
                  </a:lnTo>
                  <a:lnTo>
                    <a:pt x="6531" y="2699"/>
                  </a:lnTo>
                  <a:lnTo>
                    <a:pt x="6542" y="2703"/>
                  </a:lnTo>
                  <a:lnTo>
                    <a:pt x="6549" y="2706"/>
                  </a:lnTo>
                  <a:lnTo>
                    <a:pt x="6556" y="2709"/>
                  </a:lnTo>
                  <a:lnTo>
                    <a:pt x="6560" y="2710"/>
                  </a:lnTo>
                  <a:lnTo>
                    <a:pt x="6562" y="2710"/>
                  </a:lnTo>
                  <a:lnTo>
                    <a:pt x="6566" y="2710"/>
                  </a:lnTo>
                  <a:lnTo>
                    <a:pt x="6568" y="2709"/>
                  </a:lnTo>
                  <a:lnTo>
                    <a:pt x="6572" y="2704"/>
                  </a:lnTo>
                  <a:lnTo>
                    <a:pt x="6574" y="2699"/>
                  </a:lnTo>
                  <a:lnTo>
                    <a:pt x="6575" y="2691"/>
                  </a:lnTo>
                  <a:lnTo>
                    <a:pt x="6579" y="2684"/>
                  </a:lnTo>
                  <a:lnTo>
                    <a:pt x="6581" y="2681"/>
                  </a:lnTo>
                  <a:lnTo>
                    <a:pt x="6584" y="2680"/>
                  </a:lnTo>
                  <a:lnTo>
                    <a:pt x="6587" y="2680"/>
                  </a:lnTo>
                  <a:lnTo>
                    <a:pt x="6591" y="2681"/>
                  </a:lnTo>
                  <a:lnTo>
                    <a:pt x="6600" y="2686"/>
                  </a:lnTo>
                  <a:lnTo>
                    <a:pt x="6610" y="2687"/>
                  </a:lnTo>
                  <a:lnTo>
                    <a:pt x="6613" y="2687"/>
                  </a:lnTo>
                  <a:lnTo>
                    <a:pt x="6616" y="2686"/>
                  </a:lnTo>
                  <a:lnTo>
                    <a:pt x="6618" y="2684"/>
                  </a:lnTo>
                  <a:lnTo>
                    <a:pt x="6618" y="2680"/>
                  </a:lnTo>
                  <a:lnTo>
                    <a:pt x="6616" y="2671"/>
                  </a:lnTo>
                  <a:lnTo>
                    <a:pt x="6613" y="2659"/>
                  </a:lnTo>
                  <a:lnTo>
                    <a:pt x="6612" y="2651"/>
                  </a:lnTo>
                  <a:lnTo>
                    <a:pt x="6611" y="2644"/>
                  </a:lnTo>
                  <a:lnTo>
                    <a:pt x="6611" y="2636"/>
                  </a:lnTo>
                  <a:lnTo>
                    <a:pt x="6612" y="2627"/>
                  </a:lnTo>
                  <a:lnTo>
                    <a:pt x="6615" y="2618"/>
                  </a:lnTo>
                  <a:lnTo>
                    <a:pt x="6617" y="2612"/>
                  </a:lnTo>
                  <a:lnTo>
                    <a:pt x="6621" y="2608"/>
                  </a:lnTo>
                  <a:lnTo>
                    <a:pt x="6623" y="2605"/>
                  </a:lnTo>
                  <a:lnTo>
                    <a:pt x="6627" y="2604"/>
                  </a:lnTo>
                  <a:lnTo>
                    <a:pt x="6630" y="2604"/>
                  </a:lnTo>
                  <a:lnTo>
                    <a:pt x="6634" y="2605"/>
                  </a:lnTo>
                  <a:lnTo>
                    <a:pt x="6637" y="2606"/>
                  </a:lnTo>
                  <a:lnTo>
                    <a:pt x="6646" y="2610"/>
                  </a:lnTo>
                  <a:lnTo>
                    <a:pt x="6654" y="2611"/>
                  </a:lnTo>
                  <a:lnTo>
                    <a:pt x="6657" y="2611"/>
                  </a:lnTo>
                  <a:lnTo>
                    <a:pt x="6660" y="2610"/>
                  </a:lnTo>
                  <a:lnTo>
                    <a:pt x="6661" y="2608"/>
                  </a:lnTo>
                  <a:lnTo>
                    <a:pt x="6661" y="2604"/>
                  </a:lnTo>
                  <a:lnTo>
                    <a:pt x="6657" y="2594"/>
                  </a:lnTo>
                  <a:lnTo>
                    <a:pt x="6656" y="2587"/>
                  </a:lnTo>
                  <a:lnTo>
                    <a:pt x="6656" y="2584"/>
                  </a:lnTo>
                  <a:lnTo>
                    <a:pt x="6657" y="2580"/>
                  </a:lnTo>
                  <a:lnTo>
                    <a:pt x="6659" y="2578"/>
                  </a:lnTo>
                  <a:lnTo>
                    <a:pt x="6661" y="2575"/>
                  </a:lnTo>
                  <a:lnTo>
                    <a:pt x="6665" y="2574"/>
                  </a:lnTo>
                  <a:lnTo>
                    <a:pt x="6667" y="2571"/>
                  </a:lnTo>
                  <a:lnTo>
                    <a:pt x="6669" y="2568"/>
                  </a:lnTo>
                  <a:lnTo>
                    <a:pt x="6671" y="2565"/>
                  </a:lnTo>
                  <a:lnTo>
                    <a:pt x="6672" y="2562"/>
                  </a:lnTo>
                  <a:lnTo>
                    <a:pt x="6671" y="2559"/>
                  </a:lnTo>
                  <a:lnTo>
                    <a:pt x="6669" y="2556"/>
                  </a:lnTo>
                  <a:lnTo>
                    <a:pt x="6666" y="2555"/>
                  </a:lnTo>
                  <a:lnTo>
                    <a:pt x="6657" y="2550"/>
                  </a:lnTo>
                  <a:lnTo>
                    <a:pt x="6650" y="2547"/>
                  </a:lnTo>
                  <a:lnTo>
                    <a:pt x="6648" y="2543"/>
                  </a:lnTo>
                  <a:lnTo>
                    <a:pt x="6647" y="2541"/>
                  </a:lnTo>
                  <a:lnTo>
                    <a:pt x="6647" y="2537"/>
                  </a:lnTo>
                  <a:lnTo>
                    <a:pt x="6649" y="2533"/>
                  </a:lnTo>
                  <a:lnTo>
                    <a:pt x="6654" y="2524"/>
                  </a:lnTo>
                  <a:lnTo>
                    <a:pt x="6660" y="2517"/>
                  </a:lnTo>
                  <a:lnTo>
                    <a:pt x="6663" y="2514"/>
                  </a:lnTo>
                  <a:lnTo>
                    <a:pt x="6667" y="2511"/>
                  </a:lnTo>
                  <a:lnTo>
                    <a:pt x="6672" y="2509"/>
                  </a:lnTo>
                  <a:lnTo>
                    <a:pt x="6678" y="2508"/>
                  </a:lnTo>
                  <a:lnTo>
                    <a:pt x="6685" y="2509"/>
                  </a:lnTo>
                  <a:lnTo>
                    <a:pt x="6694" y="2512"/>
                  </a:lnTo>
                  <a:lnTo>
                    <a:pt x="6705" y="2517"/>
                  </a:lnTo>
                  <a:lnTo>
                    <a:pt x="6716" y="2523"/>
                  </a:lnTo>
                  <a:lnTo>
                    <a:pt x="6737" y="2534"/>
                  </a:lnTo>
                  <a:lnTo>
                    <a:pt x="6754" y="2541"/>
                  </a:lnTo>
                  <a:lnTo>
                    <a:pt x="6759" y="2541"/>
                  </a:lnTo>
                  <a:lnTo>
                    <a:pt x="6762" y="2540"/>
                  </a:lnTo>
                  <a:lnTo>
                    <a:pt x="6764" y="2539"/>
                  </a:lnTo>
                  <a:lnTo>
                    <a:pt x="6767" y="2536"/>
                  </a:lnTo>
                  <a:lnTo>
                    <a:pt x="6772" y="2529"/>
                  </a:lnTo>
                  <a:lnTo>
                    <a:pt x="6776" y="2521"/>
                  </a:lnTo>
                  <a:lnTo>
                    <a:pt x="6781" y="2517"/>
                  </a:lnTo>
                  <a:lnTo>
                    <a:pt x="6785" y="2515"/>
                  </a:lnTo>
                  <a:lnTo>
                    <a:pt x="6787" y="2514"/>
                  </a:lnTo>
                  <a:lnTo>
                    <a:pt x="6791" y="2515"/>
                  </a:lnTo>
                  <a:lnTo>
                    <a:pt x="6797" y="2518"/>
                  </a:lnTo>
                  <a:lnTo>
                    <a:pt x="6802" y="2524"/>
                  </a:lnTo>
                  <a:close/>
                </a:path>
              </a:pathLst>
            </a:custGeom>
            <a:grpFill/>
            <a:ln w="9525">
              <a:solidFill>
                <a:schemeClr val="bg1"/>
              </a:solidFill>
              <a:round/>
              <a:headEnd/>
              <a:tailEnd/>
            </a:ln>
          </p:spPr>
          <p:txBody>
            <a:bodyPr/>
            <a:lstStyle/>
            <a:p>
              <a:endParaRPr lang="zh-CN" altLang="en-US"/>
            </a:p>
          </p:txBody>
        </p:sp>
        <p:sp>
          <p:nvSpPr>
            <p:cNvPr id="52" name="新疆">
              <a:extLst>
                <a:ext uri="{FF2B5EF4-FFF2-40B4-BE49-F238E27FC236}">
                  <a16:creationId xmlns:a16="http://schemas.microsoft.com/office/drawing/2014/main" xmlns="" id="{CE35C43F-5D14-4EF4-B90E-510241FD9C2A}"/>
                </a:ext>
              </a:extLst>
            </p:cNvPr>
            <p:cNvSpPr>
              <a:spLocks/>
            </p:cNvSpPr>
            <p:nvPr/>
          </p:nvSpPr>
          <p:spPr bwMode="auto">
            <a:xfrm>
              <a:off x="2616232" y="2352798"/>
              <a:ext cx="2000275" cy="1552656"/>
            </a:xfrm>
            <a:custGeom>
              <a:avLst/>
              <a:gdLst>
                <a:gd name="T0" fmla="*/ 7312 w 7557"/>
                <a:gd name="T1" fmla="*/ 2647 h 5874"/>
                <a:gd name="T2" fmla="*/ 7035 w 7557"/>
                <a:gd name="T3" fmla="*/ 2362 h 5874"/>
                <a:gd name="T4" fmla="*/ 6457 w 7557"/>
                <a:gd name="T5" fmla="*/ 2072 h 5874"/>
                <a:gd name="T6" fmla="*/ 6089 w 7557"/>
                <a:gd name="T7" fmla="*/ 1917 h 5874"/>
                <a:gd name="T8" fmla="*/ 6152 w 7557"/>
                <a:gd name="T9" fmla="*/ 1496 h 5874"/>
                <a:gd name="T10" fmla="*/ 6157 w 7557"/>
                <a:gd name="T11" fmla="*/ 1125 h 5874"/>
                <a:gd name="T12" fmla="*/ 5989 w 7557"/>
                <a:gd name="T13" fmla="*/ 736 h 5874"/>
                <a:gd name="T14" fmla="*/ 5713 w 7557"/>
                <a:gd name="T15" fmla="*/ 562 h 5874"/>
                <a:gd name="T16" fmla="*/ 5468 w 7557"/>
                <a:gd name="T17" fmla="*/ 159 h 5874"/>
                <a:gd name="T18" fmla="*/ 5285 w 7557"/>
                <a:gd name="T19" fmla="*/ 0 h 5874"/>
                <a:gd name="T20" fmla="*/ 5011 w 7557"/>
                <a:gd name="T21" fmla="*/ 246 h 5874"/>
                <a:gd name="T22" fmla="*/ 4728 w 7557"/>
                <a:gd name="T23" fmla="*/ 610 h 5874"/>
                <a:gd name="T24" fmla="*/ 4421 w 7557"/>
                <a:gd name="T25" fmla="*/ 791 h 5874"/>
                <a:gd name="T26" fmla="*/ 4019 w 7557"/>
                <a:gd name="T27" fmla="*/ 567 h 5874"/>
                <a:gd name="T28" fmla="*/ 3604 w 7557"/>
                <a:gd name="T29" fmla="*/ 1072 h 5874"/>
                <a:gd name="T30" fmla="*/ 3381 w 7557"/>
                <a:gd name="T31" fmla="*/ 1195 h 5874"/>
                <a:gd name="T32" fmla="*/ 2975 w 7557"/>
                <a:gd name="T33" fmla="*/ 1191 h 5874"/>
                <a:gd name="T34" fmla="*/ 2786 w 7557"/>
                <a:gd name="T35" fmla="*/ 1257 h 5874"/>
                <a:gd name="T36" fmla="*/ 2830 w 7557"/>
                <a:gd name="T37" fmla="*/ 1655 h 5874"/>
                <a:gd name="T38" fmla="*/ 2723 w 7557"/>
                <a:gd name="T39" fmla="*/ 2043 h 5874"/>
                <a:gd name="T40" fmla="*/ 2565 w 7557"/>
                <a:gd name="T41" fmla="*/ 2244 h 5874"/>
                <a:gd name="T42" fmla="*/ 2433 w 7557"/>
                <a:gd name="T43" fmla="*/ 2428 h 5874"/>
                <a:gd name="T44" fmla="*/ 2035 w 7557"/>
                <a:gd name="T45" fmla="*/ 2509 h 5874"/>
                <a:gd name="T46" fmla="*/ 1570 w 7557"/>
                <a:gd name="T47" fmla="*/ 2614 h 5874"/>
                <a:gd name="T48" fmla="*/ 1235 w 7557"/>
                <a:gd name="T49" fmla="*/ 2643 h 5874"/>
                <a:gd name="T50" fmla="*/ 919 w 7557"/>
                <a:gd name="T51" fmla="*/ 2730 h 5874"/>
                <a:gd name="T52" fmla="*/ 693 w 7557"/>
                <a:gd name="T53" fmla="*/ 2584 h 5874"/>
                <a:gd name="T54" fmla="*/ 497 w 7557"/>
                <a:gd name="T55" fmla="*/ 2641 h 5874"/>
                <a:gd name="T56" fmla="*/ 152 w 7557"/>
                <a:gd name="T57" fmla="*/ 2851 h 5874"/>
                <a:gd name="T58" fmla="*/ 59 w 7557"/>
                <a:gd name="T59" fmla="*/ 3076 h 5874"/>
                <a:gd name="T60" fmla="*/ 282 w 7557"/>
                <a:gd name="T61" fmla="*/ 3290 h 5874"/>
                <a:gd name="T62" fmla="*/ 289 w 7557"/>
                <a:gd name="T63" fmla="*/ 3698 h 5874"/>
                <a:gd name="T64" fmla="*/ 153 w 7557"/>
                <a:gd name="T65" fmla="*/ 3884 h 5874"/>
                <a:gd name="T66" fmla="*/ 138 w 7557"/>
                <a:gd name="T67" fmla="*/ 4019 h 5874"/>
                <a:gd name="T68" fmla="*/ 355 w 7557"/>
                <a:gd name="T69" fmla="*/ 4188 h 5874"/>
                <a:gd name="T70" fmla="*/ 345 w 7557"/>
                <a:gd name="T71" fmla="*/ 4525 h 5874"/>
                <a:gd name="T72" fmla="*/ 502 w 7557"/>
                <a:gd name="T73" fmla="*/ 4681 h 5874"/>
                <a:gd name="T74" fmla="*/ 774 w 7557"/>
                <a:gd name="T75" fmla="*/ 4931 h 5874"/>
                <a:gd name="T76" fmla="*/ 908 w 7557"/>
                <a:gd name="T77" fmla="*/ 5140 h 5874"/>
                <a:gd name="T78" fmla="*/ 982 w 7557"/>
                <a:gd name="T79" fmla="*/ 5434 h 5874"/>
                <a:gd name="T80" fmla="*/ 1204 w 7557"/>
                <a:gd name="T81" fmla="*/ 5566 h 5874"/>
                <a:gd name="T82" fmla="*/ 1504 w 7557"/>
                <a:gd name="T83" fmla="*/ 5456 h 5874"/>
                <a:gd name="T84" fmla="*/ 1761 w 7557"/>
                <a:gd name="T85" fmla="*/ 5292 h 5874"/>
                <a:gd name="T86" fmla="*/ 2054 w 7557"/>
                <a:gd name="T87" fmla="*/ 5399 h 5874"/>
                <a:gd name="T88" fmla="*/ 2399 w 7557"/>
                <a:gd name="T89" fmla="*/ 5361 h 5874"/>
                <a:gd name="T90" fmla="*/ 2613 w 7557"/>
                <a:gd name="T91" fmla="*/ 5537 h 5874"/>
                <a:gd name="T92" fmla="*/ 2924 w 7557"/>
                <a:gd name="T93" fmla="*/ 5614 h 5874"/>
                <a:gd name="T94" fmla="*/ 3323 w 7557"/>
                <a:gd name="T95" fmla="*/ 5575 h 5874"/>
                <a:gd name="T96" fmla="*/ 3703 w 7557"/>
                <a:gd name="T97" fmla="*/ 5518 h 5874"/>
                <a:gd name="T98" fmla="*/ 3978 w 7557"/>
                <a:gd name="T99" fmla="*/ 5486 h 5874"/>
                <a:gd name="T100" fmla="*/ 4287 w 7557"/>
                <a:gd name="T101" fmla="*/ 5524 h 5874"/>
                <a:gd name="T102" fmla="*/ 4622 w 7557"/>
                <a:gd name="T103" fmla="*/ 5618 h 5874"/>
                <a:gd name="T104" fmla="*/ 4994 w 7557"/>
                <a:gd name="T105" fmla="*/ 5762 h 5874"/>
                <a:gd name="T106" fmla="*/ 5330 w 7557"/>
                <a:gd name="T107" fmla="*/ 5856 h 5874"/>
                <a:gd name="T108" fmla="*/ 5342 w 7557"/>
                <a:gd name="T109" fmla="*/ 5658 h 5874"/>
                <a:gd name="T110" fmla="*/ 5448 w 7557"/>
                <a:gd name="T111" fmla="*/ 5468 h 5874"/>
                <a:gd name="T112" fmla="*/ 5286 w 7557"/>
                <a:gd name="T113" fmla="*/ 5100 h 5874"/>
                <a:gd name="T114" fmla="*/ 5452 w 7557"/>
                <a:gd name="T115" fmla="*/ 4736 h 5874"/>
                <a:gd name="T116" fmla="*/ 6021 w 7557"/>
                <a:gd name="T117" fmla="*/ 4678 h 5874"/>
                <a:gd name="T118" fmla="*/ 6254 w 7557"/>
                <a:gd name="T119" fmla="*/ 4258 h 5874"/>
                <a:gd name="T120" fmla="*/ 6592 w 7557"/>
                <a:gd name="T121" fmla="*/ 3994 h 5874"/>
                <a:gd name="T122" fmla="*/ 7097 w 7557"/>
                <a:gd name="T123" fmla="*/ 3631 h 5874"/>
                <a:gd name="T124" fmla="*/ 7508 w 7557"/>
                <a:gd name="T125" fmla="*/ 3279 h 5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57" h="5874">
                  <a:moveTo>
                    <a:pt x="7557" y="3250"/>
                  </a:moveTo>
                  <a:lnTo>
                    <a:pt x="7557" y="3237"/>
                  </a:lnTo>
                  <a:lnTo>
                    <a:pt x="7556" y="3223"/>
                  </a:lnTo>
                  <a:lnTo>
                    <a:pt x="7555" y="3209"/>
                  </a:lnTo>
                  <a:lnTo>
                    <a:pt x="7553" y="3194"/>
                  </a:lnTo>
                  <a:lnTo>
                    <a:pt x="7550" y="3179"/>
                  </a:lnTo>
                  <a:lnTo>
                    <a:pt x="7546" y="3168"/>
                  </a:lnTo>
                  <a:lnTo>
                    <a:pt x="7538" y="3155"/>
                  </a:lnTo>
                  <a:lnTo>
                    <a:pt x="7526" y="3140"/>
                  </a:lnTo>
                  <a:lnTo>
                    <a:pt x="7513" y="3123"/>
                  </a:lnTo>
                  <a:lnTo>
                    <a:pt x="7502" y="3110"/>
                  </a:lnTo>
                  <a:lnTo>
                    <a:pt x="7493" y="3098"/>
                  </a:lnTo>
                  <a:lnTo>
                    <a:pt x="7483" y="3086"/>
                  </a:lnTo>
                  <a:lnTo>
                    <a:pt x="7475" y="3074"/>
                  </a:lnTo>
                  <a:lnTo>
                    <a:pt x="7468" y="3063"/>
                  </a:lnTo>
                  <a:lnTo>
                    <a:pt x="7458" y="3049"/>
                  </a:lnTo>
                  <a:lnTo>
                    <a:pt x="7446" y="3035"/>
                  </a:lnTo>
                  <a:lnTo>
                    <a:pt x="7434" y="3021"/>
                  </a:lnTo>
                  <a:lnTo>
                    <a:pt x="7426" y="3009"/>
                  </a:lnTo>
                  <a:lnTo>
                    <a:pt x="7425" y="3003"/>
                  </a:lnTo>
                  <a:lnTo>
                    <a:pt x="7424" y="2996"/>
                  </a:lnTo>
                  <a:lnTo>
                    <a:pt x="7424" y="2989"/>
                  </a:lnTo>
                  <a:lnTo>
                    <a:pt x="7424" y="2981"/>
                  </a:lnTo>
                  <a:lnTo>
                    <a:pt x="7423" y="2962"/>
                  </a:lnTo>
                  <a:lnTo>
                    <a:pt x="7421" y="2943"/>
                  </a:lnTo>
                  <a:lnTo>
                    <a:pt x="7418" y="2920"/>
                  </a:lnTo>
                  <a:lnTo>
                    <a:pt x="7412" y="2896"/>
                  </a:lnTo>
                  <a:lnTo>
                    <a:pt x="7407" y="2871"/>
                  </a:lnTo>
                  <a:lnTo>
                    <a:pt x="7401" y="2850"/>
                  </a:lnTo>
                  <a:lnTo>
                    <a:pt x="7396" y="2830"/>
                  </a:lnTo>
                  <a:lnTo>
                    <a:pt x="7390" y="2809"/>
                  </a:lnTo>
                  <a:lnTo>
                    <a:pt x="7386" y="2788"/>
                  </a:lnTo>
                  <a:lnTo>
                    <a:pt x="7382" y="2769"/>
                  </a:lnTo>
                  <a:lnTo>
                    <a:pt x="7381" y="2750"/>
                  </a:lnTo>
                  <a:lnTo>
                    <a:pt x="7379" y="2731"/>
                  </a:lnTo>
                  <a:lnTo>
                    <a:pt x="7375" y="2711"/>
                  </a:lnTo>
                  <a:lnTo>
                    <a:pt x="7370" y="2692"/>
                  </a:lnTo>
                  <a:lnTo>
                    <a:pt x="7368" y="2683"/>
                  </a:lnTo>
                  <a:lnTo>
                    <a:pt x="7364" y="2676"/>
                  </a:lnTo>
                  <a:lnTo>
                    <a:pt x="7361" y="2670"/>
                  </a:lnTo>
                  <a:lnTo>
                    <a:pt x="7355" y="2666"/>
                  </a:lnTo>
                  <a:lnTo>
                    <a:pt x="7350" y="2662"/>
                  </a:lnTo>
                  <a:lnTo>
                    <a:pt x="7343" y="2660"/>
                  </a:lnTo>
                  <a:lnTo>
                    <a:pt x="7336" y="2657"/>
                  </a:lnTo>
                  <a:lnTo>
                    <a:pt x="7327" y="2655"/>
                  </a:lnTo>
                  <a:lnTo>
                    <a:pt x="7319" y="2652"/>
                  </a:lnTo>
                  <a:lnTo>
                    <a:pt x="7314" y="2649"/>
                  </a:lnTo>
                  <a:lnTo>
                    <a:pt x="7312" y="2647"/>
                  </a:lnTo>
                  <a:lnTo>
                    <a:pt x="7312" y="2643"/>
                  </a:lnTo>
                  <a:lnTo>
                    <a:pt x="7313" y="2632"/>
                  </a:lnTo>
                  <a:lnTo>
                    <a:pt x="7316" y="2617"/>
                  </a:lnTo>
                  <a:lnTo>
                    <a:pt x="7317" y="2607"/>
                  </a:lnTo>
                  <a:lnTo>
                    <a:pt x="7318" y="2599"/>
                  </a:lnTo>
                  <a:lnTo>
                    <a:pt x="7320" y="2591"/>
                  </a:lnTo>
                  <a:lnTo>
                    <a:pt x="7324" y="2584"/>
                  </a:lnTo>
                  <a:lnTo>
                    <a:pt x="7332" y="2570"/>
                  </a:lnTo>
                  <a:lnTo>
                    <a:pt x="7342" y="2559"/>
                  </a:lnTo>
                  <a:lnTo>
                    <a:pt x="7345" y="2554"/>
                  </a:lnTo>
                  <a:lnTo>
                    <a:pt x="7349" y="2549"/>
                  </a:lnTo>
                  <a:lnTo>
                    <a:pt x="7350" y="2546"/>
                  </a:lnTo>
                  <a:lnTo>
                    <a:pt x="7350" y="2542"/>
                  </a:lnTo>
                  <a:lnTo>
                    <a:pt x="7350" y="2540"/>
                  </a:lnTo>
                  <a:lnTo>
                    <a:pt x="7348" y="2538"/>
                  </a:lnTo>
                  <a:lnTo>
                    <a:pt x="7345" y="2536"/>
                  </a:lnTo>
                  <a:lnTo>
                    <a:pt x="7343" y="2536"/>
                  </a:lnTo>
                  <a:lnTo>
                    <a:pt x="7332" y="2535"/>
                  </a:lnTo>
                  <a:lnTo>
                    <a:pt x="7317" y="2535"/>
                  </a:lnTo>
                  <a:lnTo>
                    <a:pt x="7294" y="2536"/>
                  </a:lnTo>
                  <a:lnTo>
                    <a:pt x="7264" y="2535"/>
                  </a:lnTo>
                  <a:lnTo>
                    <a:pt x="7250" y="2534"/>
                  </a:lnTo>
                  <a:lnTo>
                    <a:pt x="7238" y="2532"/>
                  </a:lnTo>
                  <a:lnTo>
                    <a:pt x="7230" y="2530"/>
                  </a:lnTo>
                  <a:lnTo>
                    <a:pt x="7223" y="2528"/>
                  </a:lnTo>
                  <a:lnTo>
                    <a:pt x="7212" y="2521"/>
                  </a:lnTo>
                  <a:lnTo>
                    <a:pt x="7201" y="2512"/>
                  </a:lnTo>
                  <a:lnTo>
                    <a:pt x="7188" y="2504"/>
                  </a:lnTo>
                  <a:lnTo>
                    <a:pt x="7172" y="2497"/>
                  </a:lnTo>
                  <a:lnTo>
                    <a:pt x="7165" y="2493"/>
                  </a:lnTo>
                  <a:lnTo>
                    <a:pt x="7157" y="2490"/>
                  </a:lnTo>
                  <a:lnTo>
                    <a:pt x="7150" y="2486"/>
                  </a:lnTo>
                  <a:lnTo>
                    <a:pt x="7146" y="2481"/>
                  </a:lnTo>
                  <a:lnTo>
                    <a:pt x="7137" y="2471"/>
                  </a:lnTo>
                  <a:lnTo>
                    <a:pt x="7128" y="2456"/>
                  </a:lnTo>
                  <a:lnTo>
                    <a:pt x="7117" y="2439"/>
                  </a:lnTo>
                  <a:lnTo>
                    <a:pt x="7103" y="2420"/>
                  </a:lnTo>
                  <a:lnTo>
                    <a:pt x="7096" y="2411"/>
                  </a:lnTo>
                  <a:lnTo>
                    <a:pt x="7087" y="2404"/>
                  </a:lnTo>
                  <a:lnTo>
                    <a:pt x="7080" y="2399"/>
                  </a:lnTo>
                  <a:lnTo>
                    <a:pt x="7073" y="2395"/>
                  </a:lnTo>
                  <a:lnTo>
                    <a:pt x="7059" y="2389"/>
                  </a:lnTo>
                  <a:lnTo>
                    <a:pt x="7046" y="2384"/>
                  </a:lnTo>
                  <a:lnTo>
                    <a:pt x="7042" y="2381"/>
                  </a:lnTo>
                  <a:lnTo>
                    <a:pt x="7040" y="2379"/>
                  </a:lnTo>
                  <a:lnTo>
                    <a:pt x="7039" y="2376"/>
                  </a:lnTo>
                  <a:lnTo>
                    <a:pt x="7037" y="2372"/>
                  </a:lnTo>
                  <a:lnTo>
                    <a:pt x="7035" y="2362"/>
                  </a:lnTo>
                  <a:lnTo>
                    <a:pt x="7030" y="2353"/>
                  </a:lnTo>
                  <a:lnTo>
                    <a:pt x="7024" y="2342"/>
                  </a:lnTo>
                  <a:lnTo>
                    <a:pt x="7016" y="2332"/>
                  </a:lnTo>
                  <a:lnTo>
                    <a:pt x="7009" y="2322"/>
                  </a:lnTo>
                  <a:lnTo>
                    <a:pt x="7001" y="2311"/>
                  </a:lnTo>
                  <a:lnTo>
                    <a:pt x="6992" y="2302"/>
                  </a:lnTo>
                  <a:lnTo>
                    <a:pt x="6984" y="2292"/>
                  </a:lnTo>
                  <a:lnTo>
                    <a:pt x="6974" y="2284"/>
                  </a:lnTo>
                  <a:lnTo>
                    <a:pt x="6964" y="2275"/>
                  </a:lnTo>
                  <a:lnTo>
                    <a:pt x="6945" y="2258"/>
                  </a:lnTo>
                  <a:lnTo>
                    <a:pt x="6930" y="2246"/>
                  </a:lnTo>
                  <a:lnTo>
                    <a:pt x="6916" y="2238"/>
                  </a:lnTo>
                  <a:lnTo>
                    <a:pt x="6902" y="2228"/>
                  </a:lnTo>
                  <a:lnTo>
                    <a:pt x="6894" y="2222"/>
                  </a:lnTo>
                  <a:lnTo>
                    <a:pt x="6886" y="2217"/>
                  </a:lnTo>
                  <a:lnTo>
                    <a:pt x="6879" y="2212"/>
                  </a:lnTo>
                  <a:lnTo>
                    <a:pt x="6873" y="2204"/>
                  </a:lnTo>
                  <a:lnTo>
                    <a:pt x="6864" y="2190"/>
                  </a:lnTo>
                  <a:lnTo>
                    <a:pt x="6851" y="2176"/>
                  </a:lnTo>
                  <a:lnTo>
                    <a:pt x="6844" y="2169"/>
                  </a:lnTo>
                  <a:lnTo>
                    <a:pt x="6834" y="2163"/>
                  </a:lnTo>
                  <a:lnTo>
                    <a:pt x="6822" y="2157"/>
                  </a:lnTo>
                  <a:lnTo>
                    <a:pt x="6810" y="2152"/>
                  </a:lnTo>
                  <a:lnTo>
                    <a:pt x="6797" y="2149"/>
                  </a:lnTo>
                  <a:lnTo>
                    <a:pt x="6787" y="2145"/>
                  </a:lnTo>
                  <a:lnTo>
                    <a:pt x="6777" y="2141"/>
                  </a:lnTo>
                  <a:lnTo>
                    <a:pt x="6768" y="2137"/>
                  </a:lnTo>
                  <a:lnTo>
                    <a:pt x="6750" y="2128"/>
                  </a:lnTo>
                  <a:lnTo>
                    <a:pt x="6728" y="2120"/>
                  </a:lnTo>
                  <a:lnTo>
                    <a:pt x="6706" y="2115"/>
                  </a:lnTo>
                  <a:lnTo>
                    <a:pt x="6686" y="2112"/>
                  </a:lnTo>
                  <a:lnTo>
                    <a:pt x="6677" y="2109"/>
                  </a:lnTo>
                  <a:lnTo>
                    <a:pt x="6669" y="2107"/>
                  </a:lnTo>
                  <a:lnTo>
                    <a:pt x="6661" y="2105"/>
                  </a:lnTo>
                  <a:lnTo>
                    <a:pt x="6651" y="2100"/>
                  </a:lnTo>
                  <a:lnTo>
                    <a:pt x="6643" y="2096"/>
                  </a:lnTo>
                  <a:lnTo>
                    <a:pt x="6633" y="2093"/>
                  </a:lnTo>
                  <a:lnTo>
                    <a:pt x="6624" y="2090"/>
                  </a:lnTo>
                  <a:lnTo>
                    <a:pt x="6614" y="2089"/>
                  </a:lnTo>
                  <a:lnTo>
                    <a:pt x="6590" y="2088"/>
                  </a:lnTo>
                  <a:lnTo>
                    <a:pt x="6562" y="2088"/>
                  </a:lnTo>
                  <a:lnTo>
                    <a:pt x="6550" y="2088"/>
                  </a:lnTo>
                  <a:lnTo>
                    <a:pt x="6539" y="2088"/>
                  </a:lnTo>
                  <a:lnTo>
                    <a:pt x="6527" y="2088"/>
                  </a:lnTo>
                  <a:lnTo>
                    <a:pt x="6516" y="2087"/>
                  </a:lnTo>
                  <a:lnTo>
                    <a:pt x="6494" y="2083"/>
                  </a:lnTo>
                  <a:lnTo>
                    <a:pt x="6474" y="2078"/>
                  </a:lnTo>
                  <a:lnTo>
                    <a:pt x="6457" y="2072"/>
                  </a:lnTo>
                  <a:lnTo>
                    <a:pt x="6443" y="2068"/>
                  </a:lnTo>
                  <a:lnTo>
                    <a:pt x="6434" y="2064"/>
                  </a:lnTo>
                  <a:lnTo>
                    <a:pt x="6424" y="2061"/>
                  </a:lnTo>
                  <a:lnTo>
                    <a:pt x="6416" y="2055"/>
                  </a:lnTo>
                  <a:lnTo>
                    <a:pt x="6407" y="2050"/>
                  </a:lnTo>
                  <a:lnTo>
                    <a:pt x="6391" y="2038"/>
                  </a:lnTo>
                  <a:lnTo>
                    <a:pt x="6373" y="2028"/>
                  </a:lnTo>
                  <a:lnTo>
                    <a:pt x="6362" y="2025"/>
                  </a:lnTo>
                  <a:lnTo>
                    <a:pt x="6351" y="2024"/>
                  </a:lnTo>
                  <a:lnTo>
                    <a:pt x="6340" y="2023"/>
                  </a:lnTo>
                  <a:lnTo>
                    <a:pt x="6329" y="2021"/>
                  </a:lnTo>
                  <a:lnTo>
                    <a:pt x="6308" y="2021"/>
                  </a:lnTo>
                  <a:lnTo>
                    <a:pt x="6287" y="2020"/>
                  </a:lnTo>
                  <a:lnTo>
                    <a:pt x="6278" y="2018"/>
                  </a:lnTo>
                  <a:lnTo>
                    <a:pt x="6268" y="2015"/>
                  </a:lnTo>
                  <a:lnTo>
                    <a:pt x="6259" y="2012"/>
                  </a:lnTo>
                  <a:lnTo>
                    <a:pt x="6249" y="2008"/>
                  </a:lnTo>
                  <a:lnTo>
                    <a:pt x="6241" y="2004"/>
                  </a:lnTo>
                  <a:lnTo>
                    <a:pt x="6234" y="1999"/>
                  </a:lnTo>
                  <a:lnTo>
                    <a:pt x="6228" y="1994"/>
                  </a:lnTo>
                  <a:lnTo>
                    <a:pt x="6224" y="1989"/>
                  </a:lnTo>
                  <a:lnTo>
                    <a:pt x="6221" y="1982"/>
                  </a:lnTo>
                  <a:lnTo>
                    <a:pt x="6218" y="1975"/>
                  </a:lnTo>
                  <a:lnTo>
                    <a:pt x="6217" y="1973"/>
                  </a:lnTo>
                  <a:lnTo>
                    <a:pt x="6216" y="1970"/>
                  </a:lnTo>
                  <a:lnTo>
                    <a:pt x="6214" y="1969"/>
                  </a:lnTo>
                  <a:lnTo>
                    <a:pt x="6211" y="1969"/>
                  </a:lnTo>
                  <a:lnTo>
                    <a:pt x="6206" y="1970"/>
                  </a:lnTo>
                  <a:lnTo>
                    <a:pt x="6201" y="1973"/>
                  </a:lnTo>
                  <a:lnTo>
                    <a:pt x="6198" y="1974"/>
                  </a:lnTo>
                  <a:lnTo>
                    <a:pt x="6195" y="1974"/>
                  </a:lnTo>
                  <a:lnTo>
                    <a:pt x="6192" y="1974"/>
                  </a:lnTo>
                  <a:lnTo>
                    <a:pt x="6189" y="1973"/>
                  </a:lnTo>
                  <a:lnTo>
                    <a:pt x="6182" y="1970"/>
                  </a:lnTo>
                  <a:lnTo>
                    <a:pt x="6171" y="1967"/>
                  </a:lnTo>
                  <a:lnTo>
                    <a:pt x="6159" y="1962"/>
                  </a:lnTo>
                  <a:lnTo>
                    <a:pt x="6147" y="1958"/>
                  </a:lnTo>
                  <a:lnTo>
                    <a:pt x="6142" y="1956"/>
                  </a:lnTo>
                  <a:lnTo>
                    <a:pt x="6139" y="1952"/>
                  </a:lnTo>
                  <a:lnTo>
                    <a:pt x="6135" y="1949"/>
                  </a:lnTo>
                  <a:lnTo>
                    <a:pt x="6132" y="1944"/>
                  </a:lnTo>
                  <a:lnTo>
                    <a:pt x="6126" y="1933"/>
                  </a:lnTo>
                  <a:lnTo>
                    <a:pt x="6117" y="1923"/>
                  </a:lnTo>
                  <a:lnTo>
                    <a:pt x="6114" y="1920"/>
                  </a:lnTo>
                  <a:lnTo>
                    <a:pt x="6110" y="1918"/>
                  </a:lnTo>
                  <a:lnTo>
                    <a:pt x="6105" y="1917"/>
                  </a:lnTo>
                  <a:lnTo>
                    <a:pt x="6101" y="1917"/>
                  </a:lnTo>
                  <a:lnTo>
                    <a:pt x="6089" y="1917"/>
                  </a:lnTo>
                  <a:lnTo>
                    <a:pt x="6077" y="1917"/>
                  </a:lnTo>
                  <a:lnTo>
                    <a:pt x="6064" y="1918"/>
                  </a:lnTo>
                  <a:lnTo>
                    <a:pt x="6053" y="1918"/>
                  </a:lnTo>
                  <a:lnTo>
                    <a:pt x="6048" y="1918"/>
                  </a:lnTo>
                  <a:lnTo>
                    <a:pt x="6045" y="1918"/>
                  </a:lnTo>
                  <a:lnTo>
                    <a:pt x="6041" y="1917"/>
                  </a:lnTo>
                  <a:lnTo>
                    <a:pt x="6040" y="1916"/>
                  </a:lnTo>
                  <a:lnTo>
                    <a:pt x="6045" y="1904"/>
                  </a:lnTo>
                  <a:lnTo>
                    <a:pt x="6053" y="1893"/>
                  </a:lnTo>
                  <a:lnTo>
                    <a:pt x="6051" y="1886"/>
                  </a:lnTo>
                  <a:lnTo>
                    <a:pt x="6045" y="1878"/>
                  </a:lnTo>
                  <a:lnTo>
                    <a:pt x="6042" y="1873"/>
                  </a:lnTo>
                  <a:lnTo>
                    <a:pt x="6041" y="1869"/>
                  </a:lnTo>
                  <a:lnTo>
                    <a:pt x="6040" y="1864"/>
                  </a:lnTo>
                  <a:lnTo>
                    <a:pt x="6039" y="1859"/>
                  </a:lnTo>
                  <a:lnTo>
                    <a:pt x="6039" y="1848"/>
                  </a:lnTo>
                  <a:lnTo>
                    <a:pt x="6038" y="1832"/>
                  </a:lnTo>
                  <a:lnTo>
                    <a:pt x="6036" y="1824"/>
                  </a:lnTo>
                  <a:lnTo>
                    <a:pt x="6034" y="1817"/>
                  </a:lnTo>
                  <a:lnTo>
                    <a:pt x="6032" y="1811"/>
                  </a:lnTo>
                  <a:lnTo>
                    <a:pt x="6029" y="1805"/>
                  </a:lnTo>
                  <a:lnTo>
                    <a:pt x="6023" y="1793"/>
                  </a:lnTo>
                  <a:lnTo>
                    <a:pt x="6017" y="1780"/>
                  </a:lnTo>
                  <a:lnTo>
                    <a:pt x="6014" y="1768"/>
                  </a:lnTo>
                  <a:lnTo>
                    <a:pt x="6013" y="1759"/>
                  </a:lnTo>
                  <a:lnTo>
                    <a:pt x="6014" y="1749"/>
                  </a:lnTo>
                  <a:lnTo>
                    <a:pt x="6016" y="1736"/>
                  </a:lnTo>
                  <a:lnTo>
                    <a:pt x="6021" y="1719"/>
                  </a:lnTo>
                  <a:lnTo>
                    <a:pt x="6028" y="1702"/>
                  </a:lnTo>
                  <a:lnTo>
                    <a:pt x="6039" y="1684"/>
                  </a:lnTo>
                  <a:lnTo>
                    <a:pt x="6051" y="1667"/>
                  </a:lnTo>
                  <a:lnTo>
                    <a:pt x="6060" y="1653"/>
                  </a:lnTo>
                  <a:lnTo>
                    <a:pt x="6071" y="1639"/>
                  </a:lnTo>
                  <a:lnTo>
                    <a:pt x="6088" y="1626"/>
                  </a:lnTo>
                  <a:lnTo>
                    <a:pt x="6104" y="1615"/>
                  </a:lnTo>
                  <a:lnTo>
                    <a:pt x="6117" y="1605"/>
                  </a:lnTo>
                  <a:lnTo>
                    <a:pt x="6129" y="1596"/>
                  </a:lnTo>
                  <a:lnTo>
                    <a:pt x="6140" y="1586"/>
                  </a:lnTo>
                  <a:lnTo>
                    <a:pt x="6149" y="1577"/>
                  </a:lnTo>
                  <a:lnTo>
                    <a:pt x="6153" y="1572"/>
                  </a:lnTo>
                  <a:lnTo>
                    <a:pt x="6155" y="1566"/>
                  </a:lnTo>
                  <a:lnTo>
                    <a:pt x="6158" y="1561"/>
                  </a:lnTo>
                  <a:lnTo>
                    <a:pt x="6158" y="1555"/>
                  </a:lnTo>
                  <a:lnTo>
                    <a:pt x="6158" y="1546"/>
                  </a:lnTo>
                  <a:lnTo>
                    <a:pt x="6158" y="1535"/>
                  </a:lnTo>
                  <a:lnTo>
                    <a:pt x="6157" y="1523"/>
                  </a:lnTo>
                  <a:lnTo>
                    <a:pt x="6155" y="1510"/>
                  </a:lnTo>
                  <a:lnTo>
                    <a:pt x="6152" y="1496"/>
                  </a:lnTo>
                  <a:lnTo>
                    <a:pt x="6149" y="1485"/>
                  </a:lnTo>
                  <a:lnTo>
                    <a:pt x="6148" y="1477"/>
                  </a:lnTo>
                  <a:lnTo>
                    <a:pt x="6147" y="1470"/>
                  </a:lnTo>
                  <a:lnTo>
                    <a:pt x="6147" y="1463"/>
                  </a:lnTo>
                  <a:lnTo>
                    <a:pt x="6147" y="1453"/>
                  </a:lnTo>
                  <a:lnTo>
                    <a:pt x="6148" y="1446"/>
                  </a:lnTo>
                  <a:lnTo>
                    <a:pt x="6151" y="1440"/>
                  </a:lnTo>
                  <a:lnTo>
                    <a:pt x="6154" y="1434"/>
                  </a:lnTo>
                  <a:lnTo>
                    <a:pt x="6158" y="1427"/>
                  </a:lnTo>
                  <a:lnTo>
                    <a:pt x="6166" y="1415"/>
                  </a:lnTo>
                  <a:lnTo>
                    <a:pt x="6177" y="1403"/>
                  </a:lnTo>
                  <a:lnTo>
                    <a:pt x="6186" y="1393"/>
                  </a:lnTo>
                  <a:lnTo>
                    <a:pt x="6195" y="1380"/>
                  </a:lnTo>
                  <a:lnTo>
                    <a:pt x="6203" y="1366"/>
                  </a:lnTo>
                  <a:lnTo>
                    <a:pt x="6210" y="1356"/>
                  </a:lnTo>
                  <a:lnTo>
                    <a:pt x="6214" y="1352"/>
                  </a:lnTo>
                  <a:lnTo>
                    <a:pt x="6215" y="1349"/>
                  </a:lnTo>
                  <a:lnTo>
                    <a:pt x="6214" y="1344"/>
                  </a:lnTo>
                  <a:lnTo>
                    <a:pt x="6212" y="1340"/>
                  </a:lnTo>
                  <a:lnTo>
                    <a:pt x="6209" y="1334"/>
                  </a:lnTo>
                  <a:lnTo>
                    <a:pt x="6203" y="1330"/>
                  </a:lnTo>
                  <a:lnTo>
                    <a:pt x="6202" y="1327"/>
                  </a:lnTo>
                  <a:lnTo>
                    <a:pt x="6203" y="1322"/>
                  </a:lnTo>
                  <a:lnTo>
                    <a:pt x="6205" y="1315"/>
                  </a:lnTo>
                  <a:lnTo>
                    <a:pt x="6209" y="1308"/>
                  </a:lnTo>
                  <a:lnTo>
                    <a:pt x="6216" y="1292"/>
                  </a:lnTo>
                  <a:lnTo>
                    <a:pt x="6222" y="1277"/>
                  </a:lnTo>
                  <a:lnTo>
                    <a:pt x="6223" y="1271"/>
                  </a:lnTo>
                  <a:lnTo>
                    <a:pt x="6222" y="1267"/>
                  </a:lnTo>
                  <a:lnTo>
                    <a:pt x="6221" y="1262"/>
                  </a:lnTo>
                  <a:lnTo>
                    <a:pt x="6218" y="1257"/>
                  </a:lnTo>
                  <a:lnTo>
                    <a:pt x="6214" y="1250"/>
                  </a:lnTo>
                  <a:lnTo>
                    <a:pt x="6208" y="1242"/>
                  </a:lnTo>
                  <a:lnTo>
                    <a:pt x="6204" y="1237"/>
                  </a:lnTo>
                  <a:lnTo>
                    <a:pt x="6203" y="1230"/>
                  </a:lnTo>
                  <a:lnTo>
                    <a:pt x="6202" y="1224"/>
                  </a:lnTo>
                  <a:lnTo>
                    <a:pt x="6202" y="1217"/>
                  </a:lnTo>
                  <a:lnTo>
                    <a:pt x="6201" y="1202"/>
                  </a:lnTo>
                  <a:lnTo>
                    <a:pt x="6201" y="1189"/>
                  </a:lnTo>
                  <a:lnTo>
                    <a:pt x="6199" y="1185"/>
                  </a:lnTo>
                  <a:lnTo>
                    <a:pt x="6198" y="1179"/>
                  </a:lnTo>
                  <a:lnTo>
                    <a:pt x="6195" y="1174"/>
                  </a:lnTo>
                  <a:lnTo>
                    <a:pt x="6192" y="1169"/>
                  </a:lnTo>
                  <a:lnTo>
                    <a:pt x="6185" y="1160"/>
                  </a:lnTo>
                  <a:lnTo>
                    <a:pt x="6178" y="1151"/>
                  </a:lnTo>
                  <a:lnTo>
                    <a:pt x="6171" y="1144"/>
                  </a:lnTo>
                  <a:lnTo>
                    <a:pt x="6162" y="1135"/>
                  </a:lnTo>
                  <a:lnTo>
                    <a:pt x="6157" y="1125"/>
                  </a:lnTo>
                  <a:lnTo>
                    <a:pt x="6152" y="1117"/>
                  </a:lnTo>
                  <a:lnTo>
                    <a:pt x="6145" y="1103"/>
                  </a:lnTo>
                  <a:lnTo>
                    <a:pt x="6135" y="1081"/>
                  </a:lnTo>
                  <a:lnTo>
                    <a:pt x="6126" y="1059"/>
                  </a:lnTo>
                  <a:lnTo>
                    <a:pt x="6120" y="1043"/>
                  </a:lnTo>
                  <a:lnTo>
                    <a:pt x="6117" y="1030"/>
                  </a:lnTo>
                  <a:lnTo>
                    <a:pt x="6116" y="1013"/>
                  </a:lnTo>
                  <a:lnTo>
                    <a:pt x="6116" y="997"/>
                  </a:lnTo>
                  <a:lnTo>
                    <a:pt x="6118" y="983"/>
                  </a:lnTo>
                  <a:lnTo>
                    <a:pt x="6120" y="972"/>
                  </a:lnTo>
                  <a:lnTo>
                    <a:pt x="6120" y="964"/>
                  </a:lnTo>
                  <a:lnTo>
                    <a:pt x="6118" y="955"/>
                  </a:lnTo>
                  <a:lnTo>
                    <a:pt x="6115" y="949"/>
                  </a:lnTo>
                  <a:lnTo>
                    <a:pt x="6114" y="942"/>
                  </a:lnTo>
                  <a:lnTo>
                    <a:pt x="6114" y="933"/>
                  </a:lnTo>
                  <a:lnTo>
                    <a:pt x="6115" y="922"/>
                  </a:lnTo>
                  <a:lnTo>
                    <a:pt x="6115" y="909"/>
                  </a:lnTo>
                  <a:lnTo>
                    <a:pt x="6113" y="896"/>
                  </a:lnTo>
                  <a:lnTo>
                    <a:pt x="6110" y="886"/>
                  </a:lnTo>
                  <a:lnTo>
                    <a:pt x="6107" y="877"/>
                  </a:lnTo>
                  <a:lnTo>
                    <a:pt x="6103" y="867"/>
                  </a:lnTo>
                  <a:lnTo>
                    <a:pt x="6101" y="854"/>
                  </a:lnTo>
                  <a:lnTo>
                    <a:pt x="6099" y="842"/>
                  </a:lnTo>
                  <a:lnTo>
                    <a:pt x="6099" y="838"/>
                  </a:lnTo>
                  <a:lnTo>
                    <a:pt x="6098" y="832"/>
                  </a:lnTo>
                  <a:lnTo>
                    <a:pt x="6096" y="827"/>
                  </a:lnTo>
                  <a:lnTo>
                    <a:pt x="6092" y="823"/>
                  </a:lnTo>
                  <a:lnTo>
                    <a:pt x="6080" y="815"/>
                  </a:lnTo>
                  <a:lnTo>
                    <a:pt x="6066" y="808"/>
                  </a:lnTo>
                  <a:lnTo>
                    <a:pt x="6053" y="801"/>
                  </a:lnTo>
                  <a:lnTo>
                    <a:pt x="6042" y="791"/>
                  </a:lnTo>
                  <a:lnTo>
                    <a:pt x="6038" y="786"/>
                  </a:lnTo>
                  <a:lnTo>
                    <a:pt x="6035" y="780"/>
                  </a:lnTo>
                  <a:lnTo>
                    <a:pt x="6034" y="773"/>
                  </a:lnTo>
                  <a:lnTo>
                    <a:pt x="6034" y="766"/>
                  </a:lnTo>
                  <a:lnTo>
                    <a:pt x="6034" y="752"/>
                  </a:lnTo>
                  <a:lnTo>
                    <a:pt x="6034" y="738"/>
                  </a:lnTo>
                  <a:lnTo>
                    <a:pt x="6033" y="734"/>
                  </a:lnTo>
                  <a:lnTo>
                    <a:pt x="6032" y="731"/>
                  </a:lnTo>
                  <a:lnTo>
                    <a:pt x="6029" y="728"/>
                  </a:lnTo>
                  <a:lnTo>
                    <a:pt x="6027" y="726"/>
                  </a:lnTo>
                  <a:lnTo>
                    <a:pt x="6023" y="725"/>
                  </a:lnTo>
                  <a:lnTo>
                    <a:pt x="6021" y="725"/>
                  </a:lnTo>
                  <a:lnTo>
                    <a:pt x="6017" y="725"/>
                  </a:lnTo>
                  <a:lnTo>
                    <a:pt x="6013" y="725"/>
                  </a:lnTo>
                  <a:lnTo>
                    <a:pt x="6006" y="729"/>
                  </a:lnTo>
                  <a:lnTo>
                    <a:pt x="5997" y="734"/>
                  </a:lnTo>
                  <a:lnTo>
                    <a:pt x="5989" y="736"/>
                  </a:lnTo>
                  <a:lnTo>
                    <a:pt x="5982" y="736"/>
                  </a:lnTo>
                  <a:lnTo>
                    <a:pt x="5975" y="735"/>
                  </a:lnTo>
                  <a:lnTo>
                    <a:pt x="5968" y="732"/>
                  </a:lnTo>
                  <a:lnTo>
                    <a:pt x="5960" y="728"/>
                  </a:lnTo>
                  <a:lnTo>
                    <a:pt x="5954" y="723"/>
                  </a:lnTo>
                  <a:lnTo>
                    <a:pt x="5950" y="717"/>
                  </a:lnTo>
                  <a:lnTo>
                    <a:pt x="5945" y="713"/>
                  </a:lnTo>
                  <a:lnTo>
                    <a:pt x="5937" y="701"/>
                  </a:lnTo>
                  <a:lnTo>
                    <a:pt x="5928" y="688"/>
                  </a:lnTo>
                  <a:lnTo>
                    <a:pt x="5925" y="681"/>
                  </a:lnTo>
                  <a:lnTo>
                    <a:pt x="5922" y="672"/>
                  </a:lnTo>
                  <a:lnTo>
                    <a:pt x="5921" y="665"/>
                  </a:lnTo>
                  <a:lnTo>
                    <a:pt x="5920" y="658"/>
                  </a:lnTo>
                  <a:lnTo>
                    <a:pt x="5919" y="652"/>
                  </a:lnTo>
                  <a:lnTo>
                    <a:pt x="5918" y="647"/>
                  </a:lnTo>
                  <a:lnTo>
                    <a:pt x="5915" y="643"/>
                  </a:lnTo>
                  <a:lnTo>
                    <a:pt x="5912" y="638"/>
                  </a:lnTo>
                  <a:lnTo>
                    <a:pt x="5908" y="635"/>
                  </a:lnTo>
                  <a:lnTo>
                    <a:pt x="5903" y="633"/>
                  </a:lnTo>
                  <a:lnTo>
                    <a:pt x="5899" y="632"/>
                  </a:lnTo>
                  <a:lnTo>
                    <a:pt x="5894" y="632"/>
                  </a:lnTo>
                  <a:lnTo>
                    <a:pt x="5883" y="632"/>
                  </a:lnTo>
                  <a:lnTo>
                    <a:pt x="5875" y="631"/>
                  </a:lnTo>
                  <a:lnTo>
                    <a:pt x="5871" y="630"/>
                  </a:lnTo>
                  <a:lnTo>
                    <a:pt x="5869" y="628"/>
                  </a:lnTo>
                  <a:lnTo>
                    <a:pt x="5865" y="626"/>
                  </a:lnTo>
                  <a:lnTo>
                    <a:pt x="5862" y="622"/>
                  </a:lnTo>
                  <a:lnTo>
                    <a:pt x="5858" y="620"/>
                  </a:lnTo>
                  <a:lnTo>
                    <a:pt x="5855" y="620"/>
                  </a:lnTo>
                  <a:lnTo>
                    <a:pt x="5851" y="621"/>
                  </a:lnTo>
                  <a:lnTo>
                    <a:pt x="5847" y="624"/>
                  </a:lnTo>
                  <a:lnTo>
                    <a:pt x="5839" y="630"/>
                  </a:lnTo>
                  <a:lnTo>
                    <a:pt x="5828" y="634"/>
                  </a:lnTo>
                  <a:lnTo>
                    <a:pt x="5822" y="635"/>
                  </a:lnTo>
                  <a:lnTo>
                    <a:pt x="5815" y="634"/>
                  </a:lnTo>
                  <a:lnTo>
                    <a:pt x="5808" y="633"/>
                  </a:lnTo>
                  <a:lnTo>
                    <a:pt x="5801" y="630"/>
                  </a:lnTo>
                  <a:lnTo>
                    <a:pt x="5787" y="624"/>
                  </a:lnTo>
                  <a:lnTo>
                    <a:pt x="5771" y="616"/>
                  </a:lnTo>
                  <a:lnTo>
                    <a:pt x="5767" y="614"/>
                  </a:lnTo>
                  <a:lnTo>
                    <a:pt x="5763" y="612"/>
                  </a:lnTo>
                  <a:lnTo>
                    <a:pt x="5761" y="608"/>
                  </a:lnTo>
                  <a:lnTo>
                    <a:pt x="5758" y="605"/>
                  </a:lnTo>
                  <a:lnTo>
                    <a:pt x="5752" y="595"/>
                  </a:lnTo>
                  <a:lnTo>
                    <a:pt x="5744" y="586"/>
                  </a:lnTo>
                  <a:lnTo>
                    <a:pt x="5733" y="577"/>
                  </a:lnTo>
                  <a:lnTo>
                    <a:pt x="5720" y="568"/>
                  </a:lnTo>
                  <a:lnTo>
                    <a:pt x="5713" y="562"/>
                  </a:lnTo>
                  <a:lnTo>
                    <a:pt x="5706" y="555"/>
                  </a:lnTo>
                  <a:lnTo>
                    <a:pt x="5699" y="546"/>
                  </a:lnTo>
                  <a:lnTo>
                    <a:pt x="5692" y="539"/>
                  </a:lnTo>
                  <a:lnTo>
                    <a:pt x="5685" y="531"/>
                  </a:lnTo>
                  <a:lnTo>
                    <a:pt x="5679" y="524"/>
                  </a:lnTo>
                  <a:lnTo>
                    <a:pt x="5672" y="518"/>
                  </a:lnTo>
                  <a:lnTo>
                    <a:pt x="5666" y="514"/>
                  </a:lnTo>
                  <a:lnTo>
                    <a:pt x="5661" y="511"/>
                  </a:lnTo>
                  <a:lnTo>
                    <a:pt x="5657" y="506"/>
                  </a:lnTo>
                  <a:lnTo>
                    <a:pt x="5656" y="500"/>
                  </a:lnTo>
                  <a:lnTo>
                    <a:pt x="5655" y="494"/>
                  </a:lnTo>
                  <a:lnTo>
                    <a:pt x="5655" y="480"/>
                  </a:lnTo>
                  <a:lnTo>
                    <a:pt x="5656" y="463"/>
                  </a:lnTo>
                  <a:lnTo>
                    <a:pt x="5656" y="450"/>
                  </a:lnTo>
                  <a:lnTo>
                    <a:pt x="5655" y="442"/>
                  </a:lnTo>
                  <a:lnTo>
                    <a:pt x="5651" y="435"/>
                  </a:lnTo>
                  <a:lnTo>
                    <a:pt x="5644" y="423"/>
                  </a:lnTo>
                  <a:lnTo>
                    <a:pt x="5630" y="411"/>
                  </a:lnTo>
                  <a:lnTo>
                    <a:pt x="5612" y="399"/>
                  </a:lnTo>
                  <a:lnTo>
                    <a:pt x="5599" y="383"/>
                  </a:lnTo>
                  <a:lnTo>
                    <a:pt x="5587" y="369"/>
                  </a:lnTo>
                  <a:lnTo>
                    <a:pt x="5575" y="354"/>
                  </a:lnTo>
                  <a:lnTo>
                    <a:pt x="5557" y="337"/>
                  </a:lnTo>
                  <a:lnTo>
                    <a:pt x="5541" y="323"/>
                  </a:lnTo>
                  <a:lnTo>
                    <a:pt x="5528" y="313"/>
                  </a:lnTo>
                  <a:lnTo>
                    <a:pt x="5518" y="309"/>
                  </a:lnTo>
                  <a:lnTo>
                    <a:pt x="5512" y="306"/>
                  </a:lnTo>
                  <a:lnTo>
                    <a:pt x="5507" y="305"/>
                  </a:lnTo>
                  <a:lnTo>
                    <a:pt x="5506" y="301"/>
                  </a:lnTo>
                  <a:lnTo>
                    <a:pt x="5513" y="293"/>
                  </a:lnTo>
                  <a:lnTo>
                    <a:pt x="5530" y="279"/>
                  </a:lnTo>
                  <a:lnTo>
                    <a:pt x="5534" y="274"/>
                  </a:lnTo>
                  <a:lnTo>
                    <a:pt x="5536" y="268"/>
                  </a:lnTo>
                  <a:lnTo>
                    <a:pt x="5537" y="262"/>
                  </a:lnTo>
                  <a:lnTo>
                    <a:pt x="5537" y="255"/>
                  </a:lnTo>
                  <a:lnTo>
                    <a:pt x="5537" y="249"/>
                  </a:lnTo>
                  <a:lnTo>
                    <a:pt x="5535" y="242"/>
                  </a:lnTo>
                  <a:lnTo>
                    <a:pt x="5530" y="236"/>
                  </a:lnTo>
                  <a:lnTo>
                    <a:pt x="5524" y="231"/>
                  </a:lnTo>
                  <a:lnTo>
                    <a:pt x="5517" y="227"/>
                  </a:lnTo>
                  <a:lnTo>
                    <a:pt x="5510" y="219"/>
                  </a:lnTo>
                  <a:lnTo>
                    <a:pt x="5503" y="211"/>
                  </a:lnTo>
                  <a:lnTo>
                    <a:pt x="5494" y="202"/>
                  </a:lnTo>
                  <a:lnTo>
                    <a:pt x="5481" y="185"/>
                  </a:lnTo>
                  <a:lnTo>
                    <a:pt x="5472" y="172"/>
                  </a:lnTo>
                  <a:lnTo>
                    <a:pt x="5469" y="167"/>
                  </a:lnTo>
                  <a:lnTo>
                    <a:pt x="5468" y="162"/>
                  </a:lnTo>
                  <a:lnTo>
                    <a:pt x="5468" y="159"/>
                  </a:lnTo>
                  <a:lnTo>
                    <a:pt x="5469" y="154"/>
                  </a:lnTo>
                  <a:lnTo>
                    <a:pt x="5472" y="151"/>
                  </a:lnTo>
                  <a:lnTo>
                    <a:pt x="5475" y="147"/>
                  </a:lnTo>
                  <a:lnTo>
                    <a:pt x="5479" y="143"/>
                  </a:lnTo>
                  <a:lnTo>
                    <a:pt x="5484" y="141"/>
                  </a:lnTo>
                  <a:lnTo>
                    <a:pt x="5493" y="136"/>
                  </a:lnTo>
                  <a:lnTo>
                    <a:pt x="5505" y="130"/>
                  </a:lnTo>
                  <a:lnTo>
                    <a:pt x="5510" y="128"/>
                  </a:lnTo>
                  <a:lnTo>
                    <a:pt x="5515" y="124"/>
                  </a:lnTo>
                  <a:lnTo>
                    <a:pt x="5517" y="122"/>
                  </a:lnTo>
                  <a:lnTo>
                    <a:pt x="5518" y="118"/>
                  </a:lnTo>
                  <a:lnTo>
                    <a:pt x="5517" y="96"/>
                  </a:lnTo>
                  <a:lnTo>
                    <a:pt x="5516" y="79"/>
                  </a:lnTo>
                  <a:lnTo>
                    <a:pt x="5515" y="67"/>
                  </a:lnTo>
                  <a:lnTo>
                    <a:pt x="5515" y="57"/>
                  </a:lnTo>
                  <a:lnTo>
                    <a:pt x="5515" y="46"/>
                  </a:lnTo>
                  <a:lnTo>
                    <a:pt x="5515" y="39"/>
                  </a:lnTo>
                  <a:lnTo>
                    <a:pt x="5513" y="35"/>
                  </a:lnTo>
                  <a:lnTo>
                    <a:pt x="5511" y="33"/>
                  </a:lnTo>
                  <a:lnTo>
                    <a:pt x="5507" y="32"/>
                  </a:lnTo>
                  <a:lnTo>
                    <a:pt x="5504" y="30"/>
                  </a:lnTo>
                  <a:lnTo>
                    <a:pt x="5490" y="32"/>
                  </a:lnTo>
                  <a:lnTo>
                    <a:pt x="5479" y="32"/>
                  </a:lnTo>
                  <a:lnTo>
                    <a:pt x="5468" y="32"/>
                  </a:lnTo>
                  <a:lnTo>
                    <a:pt x="5455" y="30"/>
                  </a:lnTo>
                  <a:lnTo>
                    <a:pt x="5449" y="30"/>
                  </a:lnTo>
                  <a:lnTo>
                    <a:pt x="5443" y="30"/>
                  </a:lnTo>
                  <a:lnTo>
                    <a:pt x="5440" y="30"/>
                  </a:lnTo>
                  <a:lnTo>
                    <a:pt x="5436" y="32"/>
                  </a:lnTo>
                  <a:lnTo>
                    <a:pt x="5430" y="36"/>
                  </a:lnTo>
                  <a:lnTo>
                    <a:pt x="5425" y="44"/>
                  </a:lnTo>
                  <a:lnTo>
                    <a:pt x="5422" y="51"/>
                  </a:lnTo>
                  <a:lnTo>
                    <a:pt x="5416" y="55"/>
                  </a:lnTo>
                  <a:lnTo>
                    <a:pt x="5412" y="57"/>
                  </a:lnTo>
                  <a:lnTo>
                    <a:pt x="5408" y="58"/>
                  </a:lnTo>
                  <a:lnTo>
                    <a:pt x="5403" y="58"/>
                  </a:lnTo>
                  <a:lnTo>
                    <a:pt x="5397" y="57"/>
                  </a:lnTo>
                  <a:lnTo>
                    <a:pt x="5391" y="55"/>
                  </a:lnTo>
                  <a:lnTo>
                    <a:pt x="5384" y="52"/>
                  </a:lnTo>
                  <a:lnTo>
                    <a:pt x="5378" y="47"/>
                  </a:lnTo>
                  <a:lnTo>
                    <a:pt x="5372" y="41"/>
                  </a:lnTo>
                  <a:lnTo>
                    <a:pt x="5358" y="28"/>
                  </a:lnTo>
                  <a:lnTo>
                    <a:pt x="5342" y="15"/>
                  </a:lnTo>
                  <a:lnTo>
                    <a:pt x="5332" y="10"/>
                  </a:lnTo>
                  <a:lnTo>
                    <a:pt x="5321" y="5"/>
                  </a:lnTo>
                  <a:lnTo>
                    <a:pt x="5309" y="3"/>
                  </a:lnTo>
                  <a:lnTo>
                    <a:pt x="5297" y="1"/>
                  </a:lnTo>
                  <a:lnTo>
                    <a:pt x="5285" y="0"/>
                  </a:lnTo>
                  <a:lnTo>
                    <a:pt x="5273" y="0"/>
                  </a:lnTo>
                  <a:lnTo>
                    <a:pt x="5264" y="0"/>
                  </a:lnTo>
                  <a:lnTo>
                    <a:pt x="5254" y="1"/>
                  </a:lnTo>
                  <a:lnTo>
                    <a:pt x="5251" y="2"/>
                  </a:lnTo>
                  <a:lnTo>
                    <a:pt x="5248" y="3"/>
                  </a:lnTo>
                  <a:lnTo>
                    <a:pt x="5245" y="5"/>
                  </a:lnTo>
                  <a:lnTo>
                    <a:pt x="5242" y="8"/>
                  </a:lnTo>
                  <a:lnTo>
                    <a:pt x="5238" y="14"/>
                  </a:lnTo>
                  <a:lnTo>
                    <a:pt x="5232" y="20"/>
                  </a:lnTo>
                  <a:lnTo>
                    <a:pt x="5216" y="32"/>
                  </a:lnTo>
                  <a:lnTo>
                    <a:pt x="5201" y="41"/>
                  </a:lnTo>
                  <a:lnTo>
                    <a:pt x="5195" y="47"/>
                  </a:lnTo>
                  <a:lnTo>
                    <a:pt x="5190" y="54"/>
                  </a:lnTo>
                  <a:lnTo>
                    <a:pt x="5187" y="63"/>
                  </a:lnTo>
                  <a:lnTo>
                    <a:pt x="5184" y="70"/>
                  </a:lnTo>
                  <a:lnTo>
                    <a:pt x="5183" y="78"/>
                  </a:lnTo>
                  <a:lnTo>
                    <a:pt x="5184" y="84"/>
                  </a:lnTo>
                  <a:lnTo>
                    <a:pt x="5185" y="88"/>
                  </a:lnTo>
                  <a:lnTo>
                    <a:pt x="5187" y="90"/>
                  </a:lnTo>
                  <a:lnTo>
                    <a:pt x="5189" y="92"/>
                  </a:lnTo>
                  <a:lnTo>
                    <a:pt x="5191" y="93"/>
                  </a:lnTo>
                  <a:lnTo>
                    <a:pt x="5196" y="97"/>
                  </a:lnTo>
                  <a:lnTo>
                    <a:pt x="5198" y="101"/>
                  </a:lnTo>
                  <a:lnTo>
                    <a:pt x="5200" y="104"/>
                  </a:lnTo>
                  <a:lnTo>
                    <a:pt x="5200" y="109"/>
                  </a:lnTo>
                  <a:lnTo>
                    <a:pt x="5198" y="114"/>
                  </a:lnTo>
                  <a:lnTo>
                    <a:pt x="5195" y="118"/>
                  </a:lnTo>
                  <a:lnTo>
                    <a:pt x="5192" y="123"/>
                  </a:lnTo>
                  <a:lnTo>
                    <a:pt x="5188" y="127"/>
                  </a:lnTo>
                  <a:lnTo>
                    <a:pt x="5181" y="139"/>
                  </a:lnTo>
                  <a:lnTo>
                    <a:pt x="5173" y="153"/>
                  </a:lnTo>
                  <a:lnTo>
                    <a:pt x="5169" y="161"/>
                  </a:lnTo>
                  <a:lnTo>
                    <a:pt x="5164" y="168"/>
                  </a:lnTo>
                  <a:lnTo>
                    <a:pt x="5159" y="174"/>
                  </a:lnTo>
                  <a:lnTo>
                    <a:pt x="5152" y="180"/>
                  </a:lnTo>
                  <a:lnTo>
                    <a:pt x="5144" y="185"/>
                  </a:lnTo>
                  <a:lnTo>
                    <a:pt x="5137" y="190"/>
                  </a:lnTo>
                  <a:lnTo>
                    <a:pt x="5129" y="194"/>
                  </a:lnTo>
                  <a:lnTo>
                    <a:pt x="5125" y="200"/>
                  </a:lnTo>
                  <a:lnTo>
                    <a:pt x="5114" y="215"/>
                  </a:lnTo>
                  <a:lnTo>
                    <a:pt x="5103" y="227"/>
                  </a:lnTo>
                  <a:lnTo>
                    <a:pt x="5099" y="230"/>
                  </a:lnTo>
                  <a:lnTo>
                    <a:pt x="5094" y="233"/>
                  </a:lnTo>
                  <a:lnTo>
                    <a:pt x="5087" y="235"/>
                  </a:lnTo>
                  <a:lnTo>
                    <a:pt x="5080" y="237"/>
                  </a:lnTo>
                  <a:lnTo>
                    <a:pt x="5061" y="241"/>
                  </a:lnTo>
                  <a:lnTo>
                    <a:pt x="5036" y="243"/>
                  </a:lnTo>
                  <a:lnTo>
                    <a:pt x="5011" y="246"/>
                  </a:lnTo>
                  <a:lnTo>
                    <a:pt x="4989" y="244"/>
                  </a:lnTo>
                  <a:lnTo>
                    <a:pt x="4973" y="242"/>
                  </a:lnTo>
                  <a:lnTo>
                    <a:pt x="4958" y="238"/>
                  </a:lnTo>
                  <a:lnTo>
                    <a:pt x="4943" y="234"/>
                  </a:lnTo>
                  <a:lnTo>
                    <a:pt x="4924" y="228"/>
                  </a:lnTo>
                  <a:lnTo>
                    <a:pt x="4914" y="225"/>
                  </a:lnTo>
                  <a:lnTo>
                    <a:pt x="4905" y="223"/>
                  </a:lnTo>
                  <a:lnTo>
                    <a:pt x="4896" y="223"/>
                  </a:lnTo>
                  <a:lnTo>
                    <a:pt x="4888" y="223"/>
                  </a:lnTo>
                  <a:lnTo>
                    <a:pt x="4879" y="225"/>
                  </a:lnTo>
                  <a:lnTo>
                    <a:pt x="4869" y="227"/>
                  </a:lnTo>
                  <a:lnTo>
                    <a:pt x="4864" y="229"/>
                  </a:lnTo>
                  <a:lnTo>
                    <a:pt x="4860" y="230"/>
                  </a:lnTo>
                  <a:lnTo>
                    <a:pt x="4855" y="233"/>
                  </a:lnTo>
                  <a:lnTo>
                    <a:pt x="4850" y="236"/>
                  </a:lnTo>
                  <a:lnTo>
                    <a:pt x="4843" y="242"/>
                  </a:lnTo>
                  <a:lnTo>
                    <a:pt x="4837" y="250"/>
                  </a:lnTo>
                  <a:lnTo>
                    <a:pt x="4832" y="260"/>
                  </a:lnTo>
                  <a:lnTo>
                    <a:pt x="4828" y="268"/>
                  </a:lnTo>
                  <a:lnTo>
                    <a:pt x="4824" y="276"/>
                  </a:lnTo>
                  <a:lnTo>
                    <a:pt x="4819" y="281"/>
                  </a:lnTo>
                  <a:lnTo>
                    <a:pt x="4814" y="286"/>
                  </a:lnTo>
                  <a:lnTo>
                    <a:pt x="4810" y="290"/>
                  </a:lnTo>
                  <a:lnTo>
                    <a:pt x="4805" y="293"/>
                  </a:lnTo>
                  <a:lnTo>
                    <a:pt x="4800" y="297"/>
                  </a:lnTo>
                  <a:lnTo>
                    <a:pt x="4794" y="301"/>
                  </a:lnTo>
                  <a:lnTo>
                    <a:pt x="4789" y="309"/>
                  </a:lnTo>
                  <a:lnTo>
                    <a:pt x="4781" y="322"/>
                  </a:lnTo>
                  <a:lnTo>
                    <a:pt x="4774" y="338"/>
                  </a:lnTo>
                  <a:lnTo>
                    <a:pt x="4765" y="356"/>
                  </a:lnTo>
                  <a:lnTo>
                    <a:pt x="4754" y="373"/>
                  </a:lnTo>
                  <a:lnTo>
                    <a:pt x="4753" y="374"/>
                  </a:lnTo>
                  <a:lnTo>
                    <a:pt x="4753" y="376"/>
                  </a:lnTo>
                  <a:lnTo>
                    <a:pt x="4754" y="378"/>
                  </a:lnTo>
                  <a:lnTo>
                    <a:pt x="4755" y="380"/>
                  </a:lnTo>
                  <a:lnTo>
                    <a:pt x="4757" y="382"/>
                  </a:lnTo>
                  <a:lnTo>
                    <a:pt x="4759" y="386"/>
                  </a:lnTo>
                  <a:lnTo>
                    <a:pt x="4757" y="402"/>
                  </a:lnTo>
                  <a:lnTo>
                    <a:pt x="4755" y="424"/>
                  </a:lnTo>
                  <a:lnTo>
                    <a:pt x="4751" y="448"/>
                  </a:lnTo>
                  <a:lnTo>
                    <a:pt x="4749" y="465"/>
                  </a:lnTo>
                  <a:lnTo>
                    <a:pt x="4745" y="485"/>
                  </a:lnTo>
                  <a:lnTo>
                    <a:pt x="4740" y="512"/>
                  </a:lnTo>
                  <a:lnTo>
                    <a:pt x="4737" y="527"/>
                  </a:lnTo>
                  <a:lnTo>
                    <a:pt x="4734" y="545"/>
                  </a:lnTo>
                  <a:lnTo>
                    <a:pt x="4731" y="563"/>
                  </a:lnTo>
                  <a:lnTo>
                    <a:pt x="4729" y="581"/>
                  </a:lnTo>
                  <a:lnTo>
                    <a:pt x="4728" y="610"/>
                  </a:lnTo>
                  <a:lnTo>
                    <a:pt x="4729" y="627"/>
                  </a:lnTo>
                  <a:lnTo>
                    <a:pt x="4731" y="635"/>
                  </a:lnTo>
                  <a:lnTo>
                    <a:pt x="4732" y="643"/>
                  </a:lnTo>
                  <a:lnTo>
                    <a:pt x="4731" y="654"/>
                  </a:lnTo>
                  <a:lnTo>
                    <a:pt x="4729" y="670"/>
                  </a:lnTo>
                  <a:lnTo>
                    <a:pt x="4724" y="688"/>
                  </a:lnTo>
                  <a:lnTo>
                    <a:pt x="4719" y="703"/>
                  </a:lnTo>
                  <a:lnTo>
                    <a:pt x="4716" y="710"/>
                  </a:lnTo>
                  <a:lnTo>
                    <a:pt x="4711" y="719"/>
                  </a:lnTo>
                  <a:lnTo>
                    <a:pt x="4705" y="726"/>
                  </a:lnTo>
                  <a:lnTo>
                    <a:pt x="4698" y="734"/>
                  </a:lnTo>
                  <a:lnTo>
                    <a:pt x="4682" y="750"/>
                  </a:lnTo>
                  <a:lnTo>
                    <a:pt x="4669" y="761"/>
                  </a:lnTo>
                  <a:lnTo>
                    <a:pt x="4663" y="766"/>
                  </a:lnTo>
                  <a:lnTo>
                    <a:pt x="4658" y="770"/>
                  </a:lnTo>
                  <a:lnTo>
                    <a:pt x="4652" y="773"/>
                  </a:lnTo>
                  <a:lnTo>
                    <a:pt x="4646" y="775"/>
                  </a:lnTo>
                  <a:lnTo>
                    <a:pt x="4640" y="776"/>
                  </a:lnTo>
                  <a:lnTo>
                    <a:pt x="4633" y="777"/>
                  </a:lnTo>
                  <a:lnTo>
                    <a:pt x="4627" y="777"/>
                  </a:lnTo>
                  <a:lnTo>
                    <a:pt x="4619" y="776"/>
                  </a:lnTo>
                  <a:lnTo>
                    <a:pt x="4614" y="776"/>
                  </a:lnTo>
                  <a:lnTo>
                    <a:pt x="4608" y="776"/>
                  </a:lnTo>
                  <a:lnTo>
                    <a:pt x="4602" y="777"/>
                  </a:lnTo>
                  <a:lnTo>
                    <a:pt x="4597" y="778"/>
                  </a:lnTo>
                  <a:lnTo>
                    <a:pt x="4589" y="782"/>
                  </a:lnTo>
                  <a:lnTo>
                    <a:pt x="4580" y="786"/>
                  </a:lnTo>
                  <a:lnTo>
                    <a:pt x="4573" y="792"/>
                  </a:lnTo>
                  <a:lnTo>
                    <a:pt x="4565" y="796"/>
                  </a:lnTo>
                  <a:lnTo>
                    <a:pt x="4560" y="798"/>
                  </a:lnTo>
                  <a:lnTo>
                    <a:pt x="4555" y="799"/>
                  </a:lnTo>
                  <a:lnTo>
                    <a:pt x="4551" y="801"/>
                  </a:lnTo>
                  <a:lnTo>
                    <a:pt x="4546" y="801"/>
                  </a:lnTo>
                  <a:lnTo>
                    <a:pt x="4537" y="802"/>
                  </a:lnTo>
                  <a:lnTo>
                    <a:pt x="4527" y="805"/>
                  </a:lnTo>
                  <a:lnTo>
                    <a:pt x="4515" y="811"/>
                  </a:lnTo>
                  <a:lnTo>
                    <a:pt x="4502" y="817"/>
                  </a:lnTo>
                  <a:lnTo>
                    <a:pt x="4489" y="823"/>
                  </a:lnTo>
                  <a:lnTo>
                    <a:pt x="4476" y="827"/>
                  </a:lnTo>
                  <a:lnTo>
                    <a:pt x="4470" y="828"/>
                  </a:lnTo>
                  <a:lnTo>
                    <a:pt x="4464" y="829"/>
                  </a:lnTo>
                  <a:lnTo>
                    <a:pt x="4458" y="828"/>
                  </a:lnTo>
                  <a:lnTo>
                    <a:pt x="4453" y="827"/>
                  </a:lnTo>
                  <a:lnTo>
                    <a:pt x="4449" y="824"/>
                  </a:lnTo>
                  <a:lnTo>
                    <a:pt x="4444" y="820"/>
                  </a:lnTo>
                  <a:lnTo>
                    <a:pt x="4438" y="814"/>
                  </a:lnTo>
                  <a:lnTo>
                    <a:pt x="4432" y="807"/>
                  </a:lnTo>
                  <a:lnTo>
                    <a:pt x="4421" y="791"/>
                  </a:lnTo>
                  <a:lnTo>
                    <a:pt x="4415" y="779"/>
                  </a:lnTo>
                  <a:lnTo>
                    <a:pt x="4411" y="766"/>
                  </a:lnTo>
                  <a:lnTo>
                    <a:pt x="4408" y="755"/>
                  </a:lnTo>
                  <a:lnTo>
                    <a:pt x="4407" y="751"/>
                  </a:lnTo>
                  <a:lnTo>
                    <a:pt x="4403" y="747"/>
                  </a:lnTo>
                  <a:lnTo>
                    <a:pt x="4397" y="745"/>
                  </a:lnTo>
                  <a:lnTo>
                    <a:pt x="4390" y="745"/>
                  </a:lnTo>
                  <a:lnTo>
                    <a:pt x="4378" y="744"/>
                  </a:lnTo>
                  <a:lnTo>
                    <a:pt x="4369" y="742"/>
                  </a:lnTo>
                  <a:lnTo>
                    <a:pt x="4359" y="740"/>
                  </a:lnTo>
                  <a:lnTo>
                    <a:pt x="4352" y="736"/>
                  </a:lnTo>
                  <a:lnTo>
                    <a:pt x="4339" y="731"/>
                  </a:lnTo>
                  <a:lnTo>
                    <a:pt x="4323" y="723"/>
                  </a:lnTo>
                  <a:lnTo>
                    <a:pt x="4304" y="716"/>
                  </a:lnTo>
                  <a:lnTo>
                    <a:pt x="4285" y="713"/>
                  </a:lnTo>
                  <a:lnTo>
                    <a:pt x="4277" y="712"/>
                  </a:lnTo>
                  <a:lnTo>
                    <a:pt x="4269" y="710"/>
                  </a:lnTo>
                  <a:lnTo>
                    <a:pt x="4260" y="710"/>
                  </a:lnTo>
                  <a:lnTo>
                    <a:pt x="4253" y="713"/>
                  </a:lnTo>
                  <a:lnTo>
                    <a:pt x="4247" y="714"/>
                  </a:lnTo>
                  <a:lnTo>
                    <a:pt x="4243" y="714"/>
                  </a:lnTo>
                  <a:lnTo>
                    <a:pt x="4237" y="714"/>
                  </a:lnTo>
                  <a:lnTo>
                    <a:pt x="4232" y="713"/>
                  </a:lnTo>
                  <a:lnTo>
                    <a:pt x="4224" y="709"/>
                  </a:lnTo>
                  <a:lnTo>
                    <a:pt x="4218" y="703"/>
                  </a:lnTo>
                  <a:lnTo>
                    <a:pt x="4213" y="698"/>
                  </a:lnTo>
                  <a:lnTo>
                    <a:pt x="4206" y="696"/>
                  </a:lnTo>
                  <a:lnTo>
                    <a:pt x="4197" y="695"/>
                  </a:lnTo>
                  <a:lnTo>
                    <a:pt x="4187" y="694"/>
                  </a:lnTo>
                  <a:lnTo>
                    <a:pt x="4176" y="693"/>
                  </a:lnTo>
                  <a:lnTo>
                    <a:pt x="4168" y="690"/>
                  </a:lnTo>
                  <a:lnTo>
                    <a:pt x="4162" y="687"/>
                  </a:lnTo>
                  <a:lnTo>
                    <a:pt x="4153" y="679"/>
                  </a:lnTo>
                  <a:lnTo>
                    <a:pt x="4144" y="671"/>
                  </a:lnTo>
                  <a:lnTo>
                    <a:pt x="4132" y="664"/>
                  </a:lnTo>
                  <a:lnTo>
                    <a:pt x="4121" y="657"/>
                  </a:lnTo>
                  <a:lnTo>
                    <a:pt x="4110" y="651"/>
                  </a:lnTo>
                  <a:lnTo>
                    <a:pt x="4101" y="641"/>
                  </a:lnTo>
                  <a:lnTo>
                    <a:pt x="4093" y="631"/>
                  </a:lnTo>
                  <a:lnTo>
                    <a:pt x="4081" y="619"/>
                  </a:lnTo>
                  <a:lnTo>
                    <a:pt x="4069" y="607"/>
                  </a:lnTo>
                  <a:lnTo>
                    <a:pt x="4061" y="596"/>
                  </a:lnTo>
                  <a:lnTo>
                    <a:pt x="4050" y="584"/>
                  </a:lnTo>
                  <a:lnTo>
                    <a:pt x="4044" y="580"/>
                  </a:lnTo>
                  <a:lnTo>
                    <a:pt x="4039" y="576"/>
                  </a:lnTo>
                  <a:lnTo>
                    <a:pt x="4033" y="572"/>
                  </a:lnTo>
                  <a:lnTo>
                    <a:pt x="4029" y="570"/>
                  </a:lnTo>
                  <a:lnTo>
                    <a:pt x="4019" y="567"/>
                  </a:lnTo>
                  <a:lnTo>
                    <a:pt x="4013" y="562"/>
                  </a:lnTo>
                  <a:lnTo>
                    <a:pt x="4010" y="557"/>
                  </a:lnTo>
                  <a:lnTo>
                    <a:pt x="4006" y="552"/>
                  </a:lnTo>
                  <a:lnTo>
                    <a:pt x="4003" y="546"/>
                  </a:lnTo>
                  <a:lnTo>
                    <a:pt x="3997" y="540"/>
                  </a:lnTo>
                  <a:lnTo>
                    <a:pt x="3993" y="537"/>
                  </a:lnTo>
                  <a:lnTo>
                    <a:pt x="3988" y="534"/>
                  </a:lnTo>
                  <a:lnTo>
                    <a:pt x="3982" y="533"/>
                  </a:lnTo>
                  <a:lnTo>
                    <a:pt x="3975" y="532"/>
                  </a:lnTo>
                  <a:lnTo>
                    <a:pt x="3968" y="532"/>
                  </a:lnTo>
                  <a:lnTo>
                    <a:pt x="3963" y="534"/>
                  </a:lnTo>
                  <a:lnTo>
                    <a:pt x="3959" y="538"/>
                  </a:lnTo>
                  <a:lnTo>
                    <a:pt x="3955" y="543"/>
                  </a:lnTo>
                  <a:lnTo>
                    <a:pt x="3948" y="557"/>
                  </a:lnTo>
                  <a:lnTo>
                    <a:pt x="3938" y="574"/>
                  </a:lnTo>
                  <a:lnTo>
                    <a:pt x="3929" y="586"/>
                  </a:lnTo>
                  <a:lnTo>
                    <a:pt x="3918" y="601"/>
                  </a:lnTo>
                  <a:lnTo>
                    <a:pt x="3905" y="619"/>
                  </a:lnTo>
                  <a:lnTo>
                    <a:pt x="3892" y="637"/>
                  </a:lnTo>
                  <a:lnTo>
                    <a:pt x="3884" y="646"/>
                  </a:lnTo>
                  <a:lnTo>
                    <a:pt x="3874" y="656"/>
                  </a:lnTo>
                  <a:lnTo>
                    <a:pt x="3866" y="665"/>
                  </a:lnTo>
                  <a:lnTo>
                    <a:pt x="3859" y="673"/>
                  </a:lnTo>
                  <a:lnTo>
                    <a:pt x="3842" y="701"/>
                  </a:lnTo>
                  <a:lnTo>
                    <a:pt x="3824" y="732"/>
                  </a:lnTo>
                  <a:lnTo>
                    <a:pt x="3810" y="759"/>
                  </a:lnTo>
                  <a:lnTo>
                    <a:pt x="3802" y="776"/>
                  </a:lnTo>
                  <a:lnTo>
                    <a:pt x="3791" y="794"/>
                  </a:lnTo>
                  <a:lnTo>
                    <a:pt x="3770" y="822"/>
                  </a:lnTo>
                  <a:lnTo>
                    <a:pt x="3748" y="854"/>
                  </a:lnTo>
                  <a:lnTo>
                    <a:pt x="3730" y="878"/>
                  </a:lnTo>
                  <a:lnTo>
                    <a:pt x="3717" y="897"/>
                  </a:lnTo>
                  <a:lnTo>
                    <a:pt x="3701" y="918"/>
                  </a:lnTo>
                  <a:lnTo>
                    <a:pt x="3684" y="940"/>
                  </a:lnTo>
                  <a:lnTo>
                    <a:pt x="3670" y="959"/>
                  </a:lnTo>
                  <a:lnTo>
                    <a:pt x="3661" y="975"/>
                  </a:lnTo>
                  <a:lnTo>
                    <a:pt x="3654" y="990"/>
                  </a:lnTo>
                  <a:lnTo>
                    <a:pt x="3651" y="997"/>
                  </a:lnTo>
                  <a:lnTo>
                    <a:pt x="3645" y="1003"/>
                  </a:lnTo>
                  <a:lnTo>
                    <a:pt x="3639" y="1007"/>
                  </a:lnTo>
                  <a:lnTo>
                    <a:pt x="3630" y="1012"/>
                  </a:lnTo>
                  <a:lnTo>
                    <a:pt x="3623" y="1016"/>
                  </a:lnTo>
                  <a:lnTo>
                    <a:pt x="3617" y="1021"/>
                  </a:lnTo>
                  <a:lnTo>
                    <a:pt x="3615" y="1025"/>
                  </a:lnTo>
                  <a:lnTo>
                    <a:pt x="3613" y="1030"/>
                  </a:lnTo>
                  <a:lnTo>
                    <a:pt x="3611" y="1044"/>
                  </a:lnTo>
                  <a:lnTo>
                    <a:pt x="3608" y="1061"/>
                  </a:lnTo>
                  <a:lnTo>
                    <a:pt x="3604" y="1072"/>
                  </a:lnTo>
                  <a:lnTo>
                    <a:pt x="3600" y="1082"/>
                  </a:lnTo>
                  <a:lnTo>
                    <a:pt x="3594" y="1093"/>
                  </a:lnTo>
                  <a:lnTo>
                    <a:pt x="3586" y="1104"/>
                  </a:lnTo>
                  <a:lnTo>
                    <a:pt x="3581" y="1116"/>
                  </a:lnTo>
                  <a:lnTo>
                    <a:pt x="3575" y="1128"/>
                  </a:lnTo>
                  <a:lnTo>
                    <a:pt x="3569" y="1141"/>
                  </a:lnTo>
                  <a:lnTo>
                    <a:pt x="3564" y="1154"/>
                  </a:lnTo>
                  <a:lnTo>
                    <a:pt x="3560" y="1164"/>
                  </a:lnTo>
                  <a:lnTo>
                    <a:pt x="3560" y="1174"/>
                  </a:lnTo>
                  <a:lnTo>
                    <a:pt x="3561" y="1181"/>
                  </a:lnTo>
                  <a:lnTo>
                    <a:pt x="3564" y="1187"/>
                  </a:lnTo>
                  <a:lnTo>
                    <a:pt x="3572" y="1194"/>
                  </a:lnTo>
                  <a:lnTo>
                    <a:pt x="3582" y="1201"/>
                  </a:lnTo>
                  <a:lnTo>
                    <a:pt x="3586" y="1207"/>
                  </a:lnTo>
                  <a:lnTo>
                    <a:pt x="3591" y="1214"/>
                  </a:lnTo>
                  <a:lnTo>
                    <a:pt x="3595" y="1224"/>
                  </a:lnTo>
                  <a:lnTo>
                    <a:pt x="3598" y="1235"/>
                  </a:lnTo>
                  <a:lnTo>
                    <a:pt x="3605" y="1259"/>
                  </a:lnTo>
                  <a:lnTo>
                    <a:pt x="3610" y="1286"/>
                  </a:lnTo>
                  <a:lnTo>
                    <a:pt x="3611" y="1297"/>
                  </a:lnTo>
                  <a:lnTo>
                    <a:pt x="3610" y="1306"/>
                  </a:lnTo>
                  <a:lnTo>
                    <a:pt x="3608" y="1313"/>
                  </a:lnTo>
                  <a:lnTo>
                    <a:pt x="3603" y="1317"/>
                  </a:lnTo>
                  <a:lnTo>
                    <a:pt x="3598" y="1320"/>
                  </a:lnTo>
                  <a:lnTo>
                    <a:pt x="3594" y="1321"/>
                  </a:lnTo>
                  <a:lnTo>
                    <a:pt x="3588" y="1320"/>
                  </a:lnTo>
                  <a:lnTo>
                    <a:pt x="3582" y="1320"/>
                  </a:lnTo>
                  <a:lnTo>
                    <a:pt x="3573" y="1317"/>
                  </a:lnTo>
                  <a:lnTo>
                    <a:pt x="3565" y="1311"/>
                  </a:lnTo>
                  <a:lnTo>
                    <a:pt x="3553" y="1303"/>
                  </a:lnTo>
                  <a:lnTo>
                    <a:pt x="3534" y="1294"/>
                  </a:lnTo>
                  <a:lnTo>
                    <a:pt x="3523" y="1290"/>
                  </a:lnTo>
                  <a:lnTo>
                    <a:pt x="3514" y="1287"/>
                  </a:lnTo>
                  <a:lnTo>
                    <a:pt x="3507" y="1286"/>
                  </a:lnTo>
                  <a:lnTo>
                    <a:pt x="3501" y="1284"/>
                  </a:lnTo>
                  <a:lnTo>
                    <a:pt x="3489" y="1284"/>
                  </a:lnTo>
                  <a:lnTo>
                    <a:pt x="3476" y="1282"/>
                  </a:lnTo>
                  <a:lnTo>
                    <a:pt x="3468" y="1280"/>
                  </a:lnTo>
                  <a:lnTo>
                    <a:pt x="3460" y="1275"/>
                  </a:lnTo>
                  <a:lnTo>
                    <a:pt x="3452" y="1268"/>
                  </a:lnTo>
                  <a:lnTo>
                    <a:pt x="3445" y="1261"/>
                  </a:lnTo>
                  <a:lnTo>
                    <a:pt x="3430" y="1243"/>
                  </a:lnTo>
                  <a:lnTo>
                    <a:pt x="3416" y="1225"/>
                  </a:lnTo>
                  <a:lnTo>
                    <a:pt x="3409" y="1217"/>
                  </a:lnTo>
                  <a:lnTo>
                    <a:pt x="3402" y="1210"/>
                  </a:lnTo>
                  <a:lnTo>
                    <a:pt x="3395" y="1204"/>
                  </a:lnTo>
                  <a:lnTo>
                    <a:pt x="3388" y="1199"/>
                  </a:lnTo>
                  <a:lnTo>
                    <a:pt x="3381" y="1195"/>
                  </a:lnTo>
                  <a:lnTo>
                    <a:pt x="3374" y="1193"/>
                  </a:lnTo>
                  <a:lnTo>
                    <a:pt x="3367" y="1192"/>
                  </a:lnTo>
                  <a:lnTo>
                    <a:pt x="3358" y="1192"/>
                  </a:lnTo>
                  <a:lnTo>
                    <a:pt x="3344" y="1194"/>
                  </a:lnTo>
                  <a:lnTo>
                    <a:pt x="3332" y="1198"/>
                  </a:lnTo>
                  <a:lnTo>
                    <a:pt x="3320" y="1204"/>
                  </a:lnTo>
                  <a:lnTo>
                    <a:pt x="3307" y="1210"/>
                  </a:lnTo>
                  <a:lnTo>
                    <a:pt x="3299" y="1212"/>
                  </a:lnTo>
                  <a:lnTo>
                    <a:pt x="3290" y="1214"/>
                  </a:lnTo>
                  <a:lnTo>
                    <a:pt x="3282" y="1214"/>
                  </a:lnTo>
                  <a:lnTo>
                    <a:pt x="3273" y="1215"/>
                  </a:lnTo>
                  <a:lnTo>
                    <a:pt x="3254" y="1213"/>
                  </a:lnTo>
                  <a:lnTo>
                    <a:pt x="3233" y="1211"/>
                  </a:lnTo>
                  <a:lnTo>
                    <a:pt x="3219" y="1207"/>
                  </a:lnTo>
                  <a:lnTo>
                    <a:pt x="3210" y="1206"/>
                  </a:lnTo>
                  <a:lnTo>
                    <a:pt x="3202" y="1206"/>
                  </a:lnTo>
                  <a:lnTo>
                    <a:pt x="3193" y="1210"/>
                  </a:lnTo>
                  <a:lnTo>
                    <a:pt x="3180" y="1213"/>
                  </a:lnTo>
                  <a:lnTo>
                    <a:pt x="3166" y="1214"/>
                  </a:lnTo>
                  <a:lnTo>
                    <a:pt x="3149" y="1215"/>
                  </a:lnTo>
                  <a:lnTo>
                    <a:pt x="3132" y="1215"/>
                  </a:lnTo>
                  <a:lnTo>
                    <a:pt x="3117" y="1217"/>
                  </a:lnTo>
                  <a:lnTo>
                    <a:pt x="3106" y="1217"/>
                  </a:lnTo>
                  <a:lnTo>
                    <a:pt x="3101" y="1217"/>
                  </a:lnTo>
                  <a:lnTo>
                    <a:pt x="3097" y="1215"/>
                  </a:lnTo>
                  <a:lnTo>
                    <a:pt x="3092" y="1213"/>
                  </a:lnTo>
                  <a:lnTo>
                    <a:pt x="3086" y="1210"/>
                  </a:lnTo>
                  <a:lnTo>
                    <a:pt x="3075" y="1201"/>
                  </a:lnTo>
                  <a:lnTo>
                    <a:pt x="3067" y="1194"/>
                  </a:lnTo>
                  <a:lnTo>
                    <a:pt x="3063" y="1193"/>
                  </a:lnTo>
                  <a:lnTo>
                    <a:pt x="3060" y="1192"/>
                  </a:lnTo>
                  <a:lnTo>
                    <a:pt x="3057" y="1192"/>
                  </a:lnTo>
                  <a:lnTo>
                    <a:pt x="3055" y="1192"/>
                  </a:lnTo>
                  <a:lnTo>
                    <a:pt x="3054" y="1198"/>
                  </a:lnTo>
                  <a:lnTo>
                    <a:pt x="3053" y="1204"/>
                  </a:lnTo>
                  <a:lnTo>
                    <a:pt x="3052" y="1206"/>
                  </a:lnTo>
                  <a:lnTo>
                    <a:pt x="3050" y="1208"/>
                  </a:lnTo>
                  <a:lnTo>
                    <a:pt x="3048" y="1210"/>
                  </a:lnTo>
                  <a:lnTo>
                    <a:pt x="3043" y="1210"/>
                  </a:lnTo>
                  <a:lnTo>
                    <a:pt x="3033" y="1208"/>
                  </a:lnTo>
                  <a:lnTo>
                    <a:pt x="3022" y="1205"/>
                  </a:lnTo>
                  <a:lnTo>
                    <a:pt x="3010" y="1201"/>
                  </a:lnTo>
                  <a:lnTo>
                    <a:pt x="2998" y="1196"/>
                  </a:lnTo>
                  <a:lnTo>
                    <a:pt x="2992" y="1193"/>
                  </a:lnTo>
                  <a:lnTo>
                    <a:pt x="2987" y="1192"/>
                  </a:lnTo>
                  <a:lnTo>
                    <a:pt x="2983" y="1191"/>
                  </a:lnTo>
                  <a:lnTo>
                    <a:pt x="2979" y="1191"/>
                  </a:lnTo>
                  <a:lnTo>
                    <a:pt x="2975" y="1191"/>
                  </a:lnTo>
                  <a:lnTo>
                    <a:pt x="2972" y="1193"/>
                  </a:lnTo>
                  <a:lnTo>
                    <a:pt x="2969" y="1196"/>
                  </a:lnTo>
                  <a:lnTo>
                    <a:pt x="2966" y="1201"/>
                  </a:lnTo>
                  <a:lnTo>
                    <a:pt x="2964" y="1205"/>
                  </a:lnTo>
                  <a:lnTo>
                    <a:pt x="2960" y="1208"/>
                  </a:lnTo>
                  <a:lnTo>
                    <a:pt x="2955" y="1210"/>
                  </a:lnTo>
                  <a:lnTo>
                    <a:pt x="2952" y="1210"/>
                  </a:lnTo>
                  <a:lnTo>
                    <a:pt x="2947" y="1210"/>
                  </a:lnTo>
                  <a:lnTo>
                    <a:pt x="2942" y="1208"/>
                  </a:lnTo>
                  <a:lnTo>
                    <a:pt x="2939" y="1206"/>
                  </a:lnTo>
                  <a:lnTo>
                    <a:pt x="2935" y="1204"/>
                  </a:lnTo>
                  <a:lnTo>
                    <a:pt x="2931" y="1201"/>
                  </a:lnTo>
                  <a:lnTo>
                    <a:pt x="2928" y="1200"/>
                  </a:lnTo>
                  <a:lnTo>
                    <a:pt x="2923" y="1200"/>
                  </a:lnTo>
                  <a:lnTo>
                    <a:pt x="2918" y="1200"/>
                  </a:lnTo>
                  <a:lnTo>
                    <a:pt x="2908" y="1202"/>
                  </a:lnTo>
                  <a:lnTo>
                    <a:pt x="2897" y="1207"/>
                  </a:lnTo>
                  <a:lnTo>
                    <a:pt x="2892" y="1208"/>
                  </a:lnTo>
                  <a:lnTo>
                    <a:pt x="2889" y="1208"/>
                  </a:lnTo>
                  <a:lnTo>
                    <a:pt x="2885" y="1206"/>
                  </a:lnTo>
                  <a:lnTo>
                    <a:pt x="2883" y="1204"/>
                  </a:lnTo>
                  <a:lnTo>
                    <a:pt x="2876" y="1196"/>
                  </a:lnTo>
                  <a:lnTo>
                    <a:pt x="2867" y="1189"/>
                  </a:lnTo>
                  <a:lnTo>
                    <a:pt x="2864" y="1188"/>
                  </a:lnTo>
                  <a:lnTo>
                    <a:pt x="2860" y="1188"/>
                  </a:lnTo>
                  <a:lnTo>
                    <a:pt x="2858" y="1189"/>
                  </a:lnTo>
                  <a:lnTo>
                    <a:pt x="2854" y="1192"/>
                  </a:lnTo>
                  <a:lnTo>
                    <a:pt x="2846" y="1198"/>
                  </a:lnTo>
                  <a:lnTo>
                    <a:pt x="2838" y="1202"/>
                  </a:lnTo>
                  <a:lnTo>
                    <a:pt x="2828" y="1205"/>
                  </a:lnTo>
                  <a:lnTo>
                    <a:pt x="2819" y="1206"/>
                  </a:lnTo>
                  <a:lnTo>
                    <a:pt x="2809" y="1208"/>
                  </a:lnTo>
                  <a:lnTo>
                    <a:pt x="2801" y="1212"/>
                  </a:lnTo>
                  <a:lnTo>
                    <a:pt x="2788" y="1220"/>
                  </a:lnTo>
                  <a:lnTo>
                    <a:pt x="2779" y="1227"/>
                  </a:lnTo>
                  <a:lnTo>
                    <a:pt x="2778" y="1231"/>
                  </a:lnTo>
                  <a:lnTo>
                    <a:pt x="2778" y="1233"/>
                  </a:lnTo>
                  <a:lnTo>
                    <a:pt x="2780" y="1235"/>
                  </a:lnTo>
                  <a:lnTo>
                    <a:pt x="2785" y="1236"/>
                  </a:lnTo>
                  <a:lnTo>
                    <a:pt x="2789" y="1237"/>
                  </a:lnTo>
                  <a:lnTo>
                    <a:pt x="2792" y="1238"/>
                  </a:lnTo>
                  <a:lnTo>
                    <a:pt x="2795" y="1239"/>
                  </a:lnTo>
                  <a:lnTo>
                    <a:pt x="2795" y="1242"/>
                  </a:lnTo>
                  <a:lnTo>
                    <a:pt x="2795" y="1245"/>
                  </a:lnTo>
                  <a:lnTo>
                    <a:pt x="2791" y="1249"/>
                  </a:lnTo>
                  <a:lnTo>
                    <a:pt x="2789" y="1251"/>
                  </a:lnTo>
                  <a:lnTo>
                    <a:pt x="2788" y="1254"/>
                  </a:lnTo>
                  <a:lnTo>
                    <a:pt x="2786" y="1257"/>
                  </a:lnTo>
                  <a:lnTo>
                    <a:pt x="2786" y="1261"/>
                  </a:lnTo>
                  <a:lnTo>
                    <a:pt x="2788" y="1264"/>
                  </a:lnTo>
                  <a:lnTo>
                    <a:pt x="2789" y="1268"/>
                  </a:lnTo>
                  <a:lnTo>
                    <a:pt x="2790" y="1271"/>
                  </a:lnTo>
                  <a:lnTo>
                    <a:pt x="2794" y="1274"/>
                  </a:lnTo>
                  <a:lnTo>
                    <a:pt x="2800" y="1280"/>
                  </a:lnTo>
                  <a:lnTo>
                    <a:pt x="2808" y="1283"/>
                  </a:lnTo>
                  <a:lnTo>
                    <a:pt x="2813" y="1284"/>
                  </a:lnTo>
                  <a:lnTo>
                    <a:pt x="2817" y="1286"/>
                  </a:lnTo>
                  <a:lnTo>
                    <a:pt x="2824" y="1286"/>
                  </a:lnTo>
                  <a:lnTo>
                    <a:pt x="2830" y="1286"/>
                  </a:lnTo>
                  <a:lnTo>
                    <a:pt x="2842" y="1283"/>
                  </a:lnTo>
                  <a:lnTo>
                    <a:pt x="2848" y="1284"/>
                  </a:lnTo>
                  <a:lnTo>
                    <a:pt x="2849" y="1286"/>
                  </a:lnTo>
                  <a:lnTo>
                    <a:pt x="2851" y="1289"/>
                  </a:lnTo>
                  <a:lnTo>
                    <a:pt x="2851" y="1294"/>
                  </a:lnTo>
                  <a:lnTo>
                    <a:pt x="2851" y="1301"/>
                  </a:lnTo>
                  <a:lnTo>
                    <a:pt x="2852" y="1307"/>
                  </a:lnTo>
                  <a:lnTo>
                    <a:pt x="2852" y="1312"/>
                  </a:lnTo>
                  <a:lnTo>
                    <a:pt x="2854" y="1317"/>
                  </a:lnTo>
                  <a:lnTo>
                    <a:pt x="2857" y="1320"/>
                  </a:lnTo>
                  <a:lnTo>
                    <a:pt x="2867" y="1331"/>
                  </a:lnTo>
                  <a:lnTo>
                    <a:pt x="2878" y="1340"/>
                  </a:lnTo>
                  <a:lnTo>
                    <a:pt x="2882" y="1344"/>
                  </a:lnTo>
                  <a:lnTo>
                    <a:pt x="2884" y="1350"/>
                  </a:lnTo>
                  <a:lnTo>
                    <a:pt x="2886" y="1356"/>
                  </a:lnTo>
                  <a:lnTo>
                    <a:pt x="2887" y="1362"/>
                  </a:lnTo>
                  <a:lnTo>
                    <a:pt x="2889" y="1369"/>
                  </a:lnTo>
                  <a:lnTo>
                    <a:pt x="2887" y="1377"/>
                  </a:lnTo>
                  <a:lnTo>
                    <a:pt x="2886" y="1385"/>
                  </a:lnTo>
                  <a:lnTo>
                    <a:pt x="2884" y="1395"/>
                  </a:lnTo>
                  <a:lnTo>
                    <a:pt x="2877" y="1409"/>
                  </a:lnTo>
                  <a:lnTo>
                    <a:pt x="2868" y="1427"/>
                  </a:lnTo>
                  <a:lnTo>
                    <a:pt x="2863" y="1451"/>
                  </a:lnTo>
                  <a:lnTo>
                    <a:pt x="2858" y="1476"/>
                  </a:lnTo>
                  <a:lnTo>
                    <a:pt x="2854" y="1498"/>
                  </a:lnTo>
                  <a:lnTo>
                    <a:pt x="2852" y="1516"/>
                  </a:lnTo>
                  <a:lnTo>
                    <a:pt x="2848" y="1528"/>
                  </a:lnTo>
                  <a:lnTo>
                    <a:pt x="2842" y="1542"/>
                  </a:lnTo>
                  <a:lnTo>
                    <a:pt x="2839" y="1559"/>
                  </a:lnTo>
                  <a:lnTo>
                    <a:pt x="2836" y="1576"/>
                  </a:lnTo>
                  <a:lnTo>
                    <a:pt x="2834" y="1589"/>
                  </a:lnTo>
                  <a:lnTo>
                    <a:pt x="2832" y="1601"/>
                  </a:lnTo>
                  <a:lnTo>
                    <a:pt x="2832" y="1612"/>
                  </a:lnTo>
                  <a:lnTo>
                    <a:pt x="2832" y="1627"/>
                  </a:lnTo>
                  <a:lnTo>
                    <a:pt x="2832" y="1635"/>
                  </a:lnTo>
                  <a:lnTo>
                    <a:pt x="2832" y="1645"/>
                  </a:lnTo>
                  <a:lnTo>
                    <a:pt x="2830" y="1655"/>
                  </a:lnTo>
                  <a:lnTo>
                    <a:pt x="2829" y="1666"/>
                  </a:lnTo>
                  <a:lnTo>
                    <a:pt x="2829" y="1677"/>
                  </a:lnTo>
                  <a:lnTo>
                    <a:pt x="2829" y="1686"/>
                  </a:lnTo>
                  <a:lnTo>
                    <a:pt x="2830" y="1697"/>
                  </a:lnTo>
                  <a:lnTo>
                    <a:pt x="2830" y="1708"/>
                  </a:lnTo>
                  <a:lnTo>
                    <a:pt x="2830" y="1725"/>
                  </a:lnTo>
                  <a:lnTo>
                    <a:pt x="2830" y="1743"/>
                  </a:lnTo>
                  <a:lnTo>
                    <a:pt x="2830" y="1759"/>
                  </a:lnTo>
                  <a:lnTo>
                    <a:pt x="2832" y="1773"/>
                  </a:lnTo>
                  <a:lnTo>
                    <a:pt x="2836" y="1803"/>
                  </a:lnTo>
                  <a:lnTo>
                    <a:pt x="2842" y="1834"/>
                  </a:lnTo>
                  <a:lnTo>
                    <a:pt x="2847" y="1862"/>
                  </a:lnTo>
                  <a:lnTo>
                    <a:pt x="2849" y="1885"/>
                  </a:lnTo>
                  <a:lnTo>
                    <a:pt x="2849" y="1892"/>
                  </a:lnTo>
                  <a:lnTo>
                    <a:pt x="2849" y="1899"/>
                  </a:lnTo>
                  <a:lnTo>
                    <a:pt x="2848" y="1905"/>
                  </a:lnTo>
                  <a:lnTo>
                    <a:pt x="2846" y="1911"/>
                  </a:lnTo>
                  <a:lnTo>
                    <a:pt x="2843" y="1916"/>
                  </a:lnTo>
                  <a:lnTo>
                    <a:pt x="2840" y="1922"/>
                  </a:lnTo>
                  <a:lnTo>
                    <a:pt x="2835" y="1926"/>
                  </a:lnTo>
                  <a:lnTo>
                    <a:pt x="2829" y="1931"/>
                  </a:lnTo>
                  <a:lnTo>
                    <a:pt x="2824" y="1937"/>
                  </a:lnTo>
                  <a:lnTo>
                    <a:pt x="2820" y="1942"/>
                  </a:lnTo>
                  <a:lnTo>
                    <a:pt x="2816" y="1946"/>
                  </a:lnTo>
                  <a:lnTo>
                    <a:pt x="2815" y="1951"/>
                  </a:lnTo>
                  <a:lnTo>
                    <a:pt x="2819" y="1960"/>
                  </a:lnTo>
                  <a:lnTo>
                    <a:pt x="2824" y="1967"/>
                  </a:lnTo>
                  <a:lnTo>
                    <a:pt x="2827" y="1973"/>
                  </a:lnTo>
                  <a:lnTo>
                    <a:pt x="2828" y="1979"/>
                  </a:lnTo>
                  <a:lnTo>
                    <a:pt x="2829" y="1987"/>
                  </a:lnTo>
                  <a:lnTo>
                    <a:pt x="2829" y="1995"/>
                  </a:lnTo>
                  <a:lnTo>
                    <a:pt x="2828" y="2012"/>
                  </a:lnTo>
                  <a:lnTo>
                    <a:pt x="2824" y="2027"/>
                  </a:lnTo>
                  <a:lnTo>
                    <a:pt x="2822" y="2032"/>
                  </a:lnTo>
                  <a:lnTo>
                    <a:pt x="2819" y="2036"/>
                  </a:lnTo>
                  <a:lnTo>
                    <a:pt x="2814" y="2037"/>
                  </a:lnTo>
                  <a:lnTo>
                    <a:pt x="2809" y="2037"/>
                  </a:lnTo>
                  <a:lnTo>
                    <a:pt x="2798" y="2034"/>
                  </a:lnTo>
                  <a:lnTo>
                    <a:pt x="2788" y="2030"/>
                  </a:lnTo>
                  <a:lnTo>
                    <a:pt x="2783" y="2028"/>
                  </a:lnTo>
                  <a:lnTo>
                    <a:pt x="2777" y="2027"/>
                  </a:lnTo>
                  <a:lnTo>
                    <a:pt x="2772" y="2027"/>
                  </a:lnTo>
                  <a:lnTo>
                    <a:pt x="2766" y="2030"/>
                  </a:lnTo>
                  <a:lnTo>
                    <a:pt x="2756" y="2033"/>
                  </a:lnTo>
                  <a:lnTo>
                    <a:pt x="2745" y="2039"/>
                  </a:lnTo>
                  <a:lnTo>
                    <a:pt x="2739" y="2042"/>
                  </a:lnTo>
                  <a:lnTo>
                    <a:pt x="2732" y="2043"/>
                  </a:lnTo>
                  <a:lnTo>
                    <a:pt x="2723" y="2043"/>
                  </a:lnTo>
                  <a:lnTo>
                    <a:pt x="2716" y="2044"/>
                  </a:lnTo>
                  <a:lnTo>
                    <a:pt x="2708" y="2044"/>
                  </a:lnTo>
                  <a:lnTo>
                    <a:pt x="2701" y="2045"/>
                  </a:lnTo>
                  <a:lnTo>
                    <a:pt x="2695" y="2046"/>
                  </a:lnTo>
                  <a:lnTo>
                    <a:pt x="2689" y="2050"/>
                  </a:lnTo>
                  <a:lnTo>
                    <a:pt x="2684" y="2055"/>
                  </a:lnTo>
                  <a:lnTo>
                    <a:pt x="2682" y="2061"/>
                  </a:lnTo>
                  <a:lnTo>
                    <a:pt x="2682" y="2065"/>
                  </a:lnTo>
                  <a:lnTo>
                    <a:pt x="2682" y="2071"/>
                  </a:lnTo>
                  <a:lnTo>
                    <a:pt x="2684" y="2077"/>
                  </a:lnTo>
                  <a:lnTo>
                    <a:pt x="2687" y="2082"/>
                  </a:lnTo>
                  <a:lnTo>
                    <a:pt x="2690" y="2088"/>
                  </a:lnTo>
                  <a:lnTo>
                    <a:pt x="2695" y="2093"/>
                  </a:lnTo>
                  <a:lnTo>
                    <a:pt x="2702" y="2100"/>
                  </a:lnTo>
                  <a:lnTo>
                    <a:pt x="2712" y="2109"/>
                  </a:lnTo>
                  <a:lnTo>
                    <a:pt x="2722" y="2120"/>
                  </a:lnTo>
                  <a:lnTo>
                    <a:pt x="2732" y="2130"/>
                  </a:lnTo>
                  <a:lnTo>
                    <a:pt x="2737" y="2134"/>
                  </a:lnTo>
                  <a:lnTo>
                    <a:pt x="2738" y="2137"/>
                  </a:lnTo>
                  <a:lnTo>
                    <a:pt x="2734" y="2137"/>
                  </a:lnTo>
                  <a:lnTo>
                    <a:pt x="2726" y="2135"/>
                  </a:lnTo>
                  <a:lnTo>
                    <a:pt x="2714" y="2135"/>
                  </a:lnTo>
                  <a:lnTo>
                    <a:pt x="2698" y="2134"/>
                  </a:lnTo>
                  <a:lnTo>
                    <a:pt x="2683" y="2135"/>
                  </a:lnTo>
                  <a:lnTo>
                    <a:pt x="2672" y="2137"/>
                  </a:lnTo>
                  <a:lnTo>
                    <a:pt x="2658" y="2138"/>
                  </a:lnTo>
                  <a:lnTo>
                    <a:pt x="2645" y="2138"/>
                  </a:lnTo>
                  <a:lnTo>
                    <a:pt x="2635" y="2135"/>
                  </a:lnTo>
                  <a:lnTo>
                    <a:pt x="2628" y="2132"/>
                  </a:lnTo>
                  <a:lnTo>
                    <a:pt x="2625" y="2130"/>
                  </a:lnTo>
                  <a:lnTo>
                    <a:pt x="2620" y="2128"/>
                  </a:lnTo>
                  <a:lnTo>
                    <a:pt x="2618" y="2128"/>
                  </a:lnTo>
                  <a:lnTo>
                    <a:pt x="2616" y="2130"/>
                  </a:lnTo>
                  <a:lnTo>
                    <a:pt x="2615" y="2132"/>
                  </a:lnTo>
                  <a:lnTo>
                    <a:pt x="2613" y="2134"/>
                  </a:lnTo>
                  <a:lnTo>
                    <a:pt x="2608" y="2145"/>
                  </a:lnTo>
                  <a:lnTo>
                    <a:pt x="2600" y="2156"/>
                  </a:lnTo>
                  <a:lnTo>
                    <a:pt x="2587" y="2173"/>
                  </a:lnTo>
                  <a:lnTo>
                    <a:pt x="2574" y="2190"/>
                  </a:lnTo>
                  <a:lnTo>
                    <a:pt x="2569" y="2197"/>
                  </a:lnTo>
                  <a:lnTo>
                    <a:pt x="2565" y="2203"/>
                  </a:lnTo>
                  <a:lnTo>
                    <a:pt x="2563" y="2210"/>
                  </a:lnTo>
                  <a:lnTo>
                    <a:pt x="2561" y="2216"/>
                  </a:lnTo>
                  <a:lnTo>
                    <a:pt x="2559" y="2222"/>
                  </a:lnTo>
                  <a:lnTo>
                    <a:pt x="2559" y="2228"/>
                  </a:lnTo>
                  <a:lnTo>
                    <a:pt x="2561" y="2233"/>
                  </a:lnTo>
                  <a:lnTo>
                    <a:pt x="2563" y="2239"/>
                  </a:lnTo>
                  <a:lnTo>
                    <a:pt x="2565" y="2244"/>
                  </a:lnTo>
                  <a:lnTo>
                    <a:pt x="2565" y="2247"/>
                  </a:lnTo>
                  <a:lnTo>
                    <a:pt x="2565" y="2252"/>
                  </a:lnTo>
                  <a:lnTo>
                    <a:pt x="2564" y="2257"/>
                  </a:lnTo>
                  <a:lnTo>
                    <a:pt x="2561" y="2265"/>
                  </a:lnTo>
                  <a:lnTo>
                    <a:pt x="2556" y="2275"/>
                  </a:lnTo>
                  <a:lnTo>
                    <a:pt x="2556" y="2278"/>
                  </a:lnTo>
                  <a:lnTo>
                    <a:pt x="2558" y="2283"/>
                  </a:lnTo>
                  <a:lnTo>
                    <a:pt x="2561" y="2290"/>
                  </a:lnTo>
                  <a:lnTo>
                    <a:pt x="2565" y="2297"/>
                  </a:lnTo>
                  <a:lnTo>
                    <a:pt x="2569" y="2305"/>
                  </a:lnTo>
                  <a:lnTo>
                    <a:pt x="2574" y="2316"/>
                  </a:lnTo>
                  <a:lnTo>
                    <a:pt x="2577" y="2327"/>
                  </a:lnTo>
                  <a:lnTo>
                    <a:pt x="2581" y="2338"/>
                  </a:lnTo>
                  <a:lnTo>
                    <a:pt x="2582" y="2346"/>
                  </a:lnTo>
                  <a:lnTo>
                    <a:pt x="2582" y="2354"/>
                  </a:lnTo>
                  <a:lnTo>
                    <a:pt x="2581" y="2364"/>
                  </a:lnTo>
                  <a:lnTo>
                    <a:pt x="2580" y="2372"/>
                  </a:lnTo>
                  <a:lnTo>
                    <a:pt x="2577" y="2386"/>
                  </a:lnTo>
                  <a:lnTo>
                    <a:pt x="2576" y="2396"/>
                  </a:lnTo>
                  <a:lnTo>
                    <a:pt x="2576" y="2399"/>
                  </a:lnTo>
                  <a:lnTo>
                    <a:pt x="2575" y="2402"/>
                  </a:lnTo>
                  <a:lnTo>
                    <a:pt x="2572" y="2404"/>
                  </a:lnTo>
                  <a:lnTo>
                    <a:pt x="2570" y="2405"/>
                  </a:lnTo>
                  <a:lnTo>
                    <a:pt x="2564" y="2406"/>
                  </a:lnTo>
                  <a:lnTo>
                    <a:pt x="2557" y="2406"/>
                  </a:lnTo>
                  <a:lnTo>
                    <a:pt x="2542" y="2403"/>
                  </a:lnTo>
                  <a:lnTo>
                    <a:pt x="2528" y="2403"/>
                  </a:lnTo>
                  <a:lnTo>
                    <a:pt x="2519" y="2403"/>
                  </a:lnTo>
                  <a:lnTo>
                    <a:pt x="2513" y="2402"/>
                  </a:lnTo>
                  <a:lnTo>
                    <a:pt x="2509" y="2402"/>
                  </a:lnTo>
                  <a:lnTo>
                    <a:pt x="2507" y="2402"/>
                  </a:lnTo>
                  <a:lnTo>
                    <a:pt x="2505" y="2403"/>
                  </a:lnTo>
                  <a:lnTo>
                    <a:pt x="2502" y="2405"/>
                  </a:lnTo>
                  <a:lnTo>
                    <a:pt x="2500" y="2410"/>
                  </a:lnTo>
                  <a:lnTo>
                    <a:pt x="2499" y="2415"/>
                  </a:lnTo>
                  <a:lnTo>
                    <a:pt x="2498" y="2421"/>
                  </a:lnTo>
                  <a:lnTo>
                    <a:pt x="2498" y="2428"/>
                  </a:lnTo>
                  <a:lnTo>
                    <a:pt x="2496" y="2433"/>
                  </a:lnTo>
                  <a:lnTo>
                    <a:pt x="2494" y="2437"/>
                  </a:lnTo>
                  <a:lnTo>
                    <a:pt x="2492" y="2439"/>
                  </a:lnTo>
                  <a:lnTo>
                    <a:pt x="2489" y="2439"/>
                  </a:lnTo>
                  <a:lnTo>
                    <a:pt x="2487" y="2439"/>
                  </a:lnTo>
                  <a:lnTo>
                    <a:pt x="2483" y="2439"/>
                  </a:lnTo>
                  <a:lnTo>
                    <a:pt x="2471" y="2435"/>
                  </a:lnTo>
                  <a:lnTo>
                    <a:pt x="2462" y="2433"/>
                  </a:lnTo>
                  <a:lnTo>
                    <a:pt x="2452" y="2431"/>
                  </a:lnTo>
                  <a:lnTo>
                    <a:pt x="2443" y="2429"/>
                  </a:lnTo>
                  <a:lnTo>
                    <a:pt x="2433" y="2428"/>
                  </a:lnTo>
                  <a:lnTo>
                    <a:pt x="2424" y="2427"/>
                  </a:lnTo>
                  <a:lnTo>
                    <a:pt x="2413" y="2427"/>
                  </a:lnTo>
                  <a:lnTo>
                    <a:pt x="2401" y="2424"/>
                  </a:lnTo>
                  <a:lnTo>
                    <a:pt x="2395" y="2424"/>
                  </a:lnTo>
                  <a:lnTo>
                    <a:pt x="2391" y="2424"/>
                  </a:lnTo>
                  <a:lnTo>
                    <a:pt x="2388" y="2425"/>
                  </a:lnTo>
                  <a:lnTo>
                    <a:pt x="2386" y="2428"/>
                  </a:lnTo>
                  <a:lnTo>
                    <a:pt x="2383" y="2434"/>
                  </a:lnTo>
                  <a:lnTo>
                    <a:pt x="2382" y="2440"/>
                  </a:lnTo>
                  <a:lnTo>
                    <a:pt x="2376" y="2443"/>
                  </a:lnTo>
                  <a:lnTo>
                    <a:pt x="2368" y="2448"/>
                  </a:lnTo>
                  <a:lnTo>
                    <a:pt x="2363" y="2456"/>
                  </a:lnTo>
                  <a:lnTo>
                    <a:pt x="2358" y="2464"/>
                  </a:lnTo>
                  <a:lnTo>
                    <a:pt x="2349" y="2464"/>
                  </a:lnTo>
                  <a:lnTo>
                    <a:pt x="2338" y="2461"/>
                  </a:lnTo>
                  <a:lnTo>
                    <a:pt x="2330" y="2461"/>
                  </a:lnTo>
                  <a:lnTo>
                    <a:pt x="2322" y="2462"/>
                  </a:lnTo>
                  <a:lnTo>
                    <a:pt x="2313" y="2462"/>
                  </a:lnTo>
                  <a:lnTo>
                    <a:pt x="2306" y="2465"/>
                  </a:lnTo>
                  <a:lnTo>
                    <a:pt x="2292" y="2468"/>
                  </a:lnTo>
                  <a:lnTo>
                    <a:pt x="2278" y="2473"/>
                  </a:lnTo>
                  <a:lnTo>
                    <a:pt x="2274" y="2474"/>
                  </a:lnTo>
                  <a:lnTo>
                    <a:pt x="2272" y="2473"/>
                  </a:lnTo>
                  <a:lnTo>
                    <a:pt x="2269" y="2472"/>
                  </a:lnTo>
                  <a:lnTo>
                    <a:pt x="2267" y="2469"/>
                  </a:lnTo>
                  <a:lnTo>
                    <a:pt x="2263" y="2465"/>
                  </a:lnTo>
                  <a:lnTo>
                    <a:pt x="2257" y="2458"/>
                  </a:lnTo>
                  <a:lnTo>
                    <a:pt x="2253" y="2456"/>
                  </a:lnTo>
                  <a:lnTo>
                    <a:pt x="2248" y="2456"/>
                  </a:lnTo>
                  <a:lnTo>
                    <a:pt x="2243" y="2458"/>
                  </a:lnTo>
                  <a:lnTo>
                    <a:pt x="2237" y="2460"/>
                  </a:lnTo>
                  <a:lnTo>
                    <a:pt x="2225" y="2466"/>
                  </a:lnTo>
                  <a:lnTo>
                    <a:pt x="2216" y="2468"/>
                  </a:lnTo>
                  <a:lnTo>
                    <a:pt x="2206" y="2471"/>
                  </a:lnTo>
                  <a:lnTo>
                    <a:pt x="2197" y="2473"/>
                  </a:lnTo>
                  <a:lnTo>
                    <a:pt x="2188" y="2475"/>
                  </a:lnTo>
                  <a:lnTo>
                    <a:pt x="2180" y="2479"/>
                  </a:lnTo>
                  <a:lnTo>
                    <a:pt x="2171" y="2483"/>
                  </a:lnTo>
                  <a:lnTo>
                    <a:pt x="2161" y="2485"/>
                  </a:lnTo>
                  <a:lnTo>
                    <a:pt x="2150" y="2487"/>
                  </a:lnTo>
                  <a:lnTo>
                    <a:pt x="2139" y="2488"/>
                  </a:lnTo>
                  <a:lnTo>
                    <a:pt x="2129" y="2490"/>
                  </a:lnTo>
                  <a:lnTo>
                    <a:pt x="2120" y="2491"/>
                  </a:lnTo>
                  <a:lnTo>
                    <a:pt x="2109" y="2493"/>
                  </a:lnTo>
                  <a:lnTo>
                    <a:pt x="2097" y="2496"/>
                  </a:lnTo>
                  <a:lnTo>
                    <a:pt x="2077" y="2502"/>
                  </a:lnTo>
                  <a:lnTo>
                    <a:pt x="2055" y="2505"/>
                  </a:lnTo>
                  <a:lnTo>
                    <a:pt x="2035" y="2509"/>
                  </a:lnTo>
                  <a:lnTo>
                    <a:pt x="2018" y="2512"/>
                  </a:lnTo>
                  <a:lnTo>
                    <a:pt x="2009" y="2513"/>
                  </a:lnTo>
                  <a:lnTo>
                    <a:pt x="1999" y="2516"/>
                  </a:lnTo>
                  <a:lnTo>
                    <a:pt x="1990" y="2518"/>
                  </a:lnTo>
                  <a:lnTo>
                    <a:pt x="1984" y="2522"/>
                  </a:lnTo>
                  <a:lnTo>
                    <a:pt x="1976" y="2529"/>
                  </a:lnTo>
                  <a:lnTo>
                    <a:pt x="1969" y="2531"/>
                  </a:lnTo>
                  <a:lnTo>
                    <a:pt x="1961" y="2534"/>
                  </a:lnTo>
                  <a:lnTo>
                    <a:pt x="1953" y="2535"/>
                  </a:lnTo>
                  <a:lnTo>
                    <a:pt x="1944" y="2537"/>
                  </a:lnTo>
                  <a:lnTo>
                    <a:pt x="1932" y="2540"/>
                  </a:lnTo>
                  <a:lnTo>
                    <a:pt x="1919" y="2541"/>
                  </a:lnTo>
                  <a:lnTo>
                    <a:pt x="1906" y="2542"/>
                  </a:lnTo>
                  <a:lnTo>
                    <a:pt x="1892" y="2542"/>
                  </a:lnTo>
                  <a:lnTo>
                    <a:pt x="1879" y="2541"/>
                  </a:lnTo>
                  <a:lnTo>
                    <a:pt x="1869" y="2540"/>
                  </a:lnTo>
                  <a:lnTo>
                    <a:pt x="1859" y="2538"/>
                  </a:lnTo>
                  <a:lnTo>
                    <a:pt x="1850" y="2535"/>
                  </a:lnTo>
                  <a:lnTo>
                    <a:pt x="1843" y="2534"/>
                  </a:lnTo>
                  <a:lnTo>
                    <a:pt x="1838" y="2535"/>
                  </a:lnTo>
                  <a:lnTo>
                    <a:pt x="1834" y="2536"/>
                  </a:lnTo>
                  <a:lnTo>
                    <a:pt x="1832" y="2543"/>
                  </a:lnTo>
                  <a:lnTo>
                    <a:pt x="1831" y="2554"/>
                  </a:lnTo>
                  <a:lnTo>
                    <a:pt x="1829" y="2559"/>
                  </a:lnTo>
                  <a:lnTo>
                    <a:pt x="1828" y="2565"/>
                  </a:lnTo>
                  <a:lnTo>
                    <a:pt x="1825" y="2570"/>
                  </a:lnTo>
                  <a:lnTo>
                    <a:pt x="1820" y="2575"/>
                  </a:lnTo>
                  <a:lnTo>
                    <a:pt x="1813" y="2580"/>
                  </a:lnTo>
                  <a:lnTo>
                    <a:pt x="1802" y="2585"/>
                  </a:lnTo>
                  <a:lnTo>
                    <a:pt x="1789" y="2588"/>
                  </a:lnTo>
                  <a:lnTo>
                    <a:pt x="1771" y="2589"/>
                  </a:lnTo>
                  <a:lnTo>
                    <a:pt x="1756" y="2593"/>
                  </a:lnTo>
                  <a:lnTo>
                    <a:pt x="1737" y="2598"/>
                  </a:lnTo>
                  <a:lnTo>
                    <a:pt x="1718" y="2606"/>
                  </a:lnTo>
                  <a:lnTo>
                    <a:pt x="1701" y="2614"/>
                  </a:lnTo>
                  <a:lnTo>
                    <a:pt x="1690" y="2620"/>
                  </a:lnTo>
                  <a:lnTo>
                    <a:pt x="1673" y="2628"/>
                  </a:lnTo>
                  <a:lnTo>
                    <a:pt x="1662" y="2632"/>
                  </a:lnTo>
                  <a:lnTo>
                    <a:pt x="1652" y="2635"/>
                  </a:lnTo>
                  <a:lnTo>
                    <a:pt x="1642" y="2636"/>
                  </a:lnTo>
                  <a:lnTo>
                    <a:pt x="1631" y="2636"/>
                  </a:lnTo>
                  <a:lnTo>
                    <a:pt x="1614" y="2635"/>
                  </a:lnTo>
                  <a:lnTo>
                    <a:pt x="1599" y="2633"/>
                  </a:lnTo>
                  <a:lnTo>
                    <a:pt x="1593" y="2632"/>
                  </a:lnTo>
                  <a:lnTo>
                    <a:pt x="1587" y="2630"/>
                  </a:lnTo>
                  <a:lnTo>
                    <a:pt x="1581" y="2626"/>
                  </a:lnTo>
                  <a:lnTo>
                    <a:pt x="1576" y="2620"/>
                  </a:lnTo>
                  <a:lnTo>
                    <a:pt x="1570" y="2614"/>
                  </a:lnTo>
                  <a:lnTo>
                    <a:pt x="1564" y="2610"/>
                  </a:lnTo>
                  <a:lnTo>
                    <a:pt x="1557" y="2604"/>
                  </a:lnTo>
                  <a:lnTo>
                    <a:pt x="1550" y="2600"/>
                  </a:lnTo>
                  <a:lnTo>
                    <a:pt x="1535" y="2593"/>
                  </a:lnTo>
                  <a:lnTo>
                    <a:pt x="1520" y="2589"/>
                  </a:lnTo>
                  <a:lnTo>
                    <a:pt x="1514" y="2588"/>
                  </a:lnTo>
                  <a:lnTo>
                    <a:pt x="1507" y="2589"/>
                  </a:lnTo>
                  <a:lnTo>
                    <a:pt x="1500" y="2591"/>
                  </a:lnTo>
                  <a:lnTo>
                    <a:pt x="1492" y="2592"/>
                  </a:lnTo>
                  <a:lnTo>
                    <a:pt x="1485" y="2594"/>
                  </a:lnTo>
                  <a:lnTo>
                    <a:pt x="1476" y="2595"/>
                  </a:lnTo>
                  <a:lnTo>
                    <a:pt x="1467" y="2595"/>
                  </a:lnTo>
                  <a:lnTo>
                    <a:pt x="1457" y="2593"/>
                  </a:lnTo>
                  <a:lnTo>
                    <a:pt x="1449" y="2591"/>
                  </a:lnTo>
                  <a:lnTo>
                    <a:pt x="1443" y="2588"/>
                  </a:lnTo>
                  <a:lnTo>
                    <a:pt x="1437" y="2585"/>
                  </a:lnTo>
                  <a:lnTo>
                    <a:pt x="1432" y="2581"/>
                  </a:lnTo>
                  <a:lnTo>
                    <a:pt x="1425" y="2573"/>
                  </a:lnTo>
                  <a:lnTo>
                    <a:pt x="1419" y="2562"/>
                  </a:lnTo>
                  <a:lnTo>
                    <a:pt x="1418" y="2559"/>
                  </a:lnTo>
                  <a:lnTo>
                    <a:pt x="1415" y="2557"/>
                  </a:lnTo>
                  <a:lnTo>
                    <a:pt x="1412" y="2555"/>
                  </a:lnTo>
                  <a:lnTo>
                    <a:pt x="1409" y="2554"/>
                  </a:lnTo>
                  <a:lnTo>
                    <a:pt x="1402" y="2553"/>
                  </a:lnTo>
                  <a:lnTo>
                    <a:pt x="1392" y="2551"/>
                  </a:lnTo>
                  <a:lnTo>
                    <a:pt x="1375" y="2553"/>
                  </a:lnTo>
                  <a:lnTo>
                    <a:pt x="1360" y="2553"/>
                  </a:lnTo>
                  <a:lnTo>
                    <a:pt x="1355" y="2554"/>
                  </a:lnTo>
                  <a:lnTo>
                    <a:pt x="1350" y="2555"/>
                  </a:lnTo>
                  <a:lnTo>
                    <a:pt x="1346" y="2556"/>
                  </a:lnTo>
                  <a:lnTo>
                    <a:pt x="1341" y="2559"/>
                  </a:lnTo>
                  <a:lnTo>
                    <a:pt x="1331" y="2562"/>
                  </a:lnTo>
                  <a:lnTo>
                    <a:pt x="1320" y="2566"/>
                  </a:lnTo>
                  <a:lnTo>
                    <a:pt x="1314" y="2567"/>
                  </a:lnTo>
                  <a:lnTo>
                    <a:pt x="1309" y="2569"/>
                  </a:lnTo>
                  <a:lnTo>
                    <a:pt x="1305" y="2573"/>
                  </a:lnTo>
                  <a:lnTo>
                    <a:pt x="1302" y="2578"/>
                  </a:lnTo>
                  <a:lnTo>
                    <a:pt x="1296" y="2587"/>
                  </a:lnTo>
                  <a:lnTo>
                    <a:pt x="1292" y="2599"/>
                  </a:lnTo>
                  <a:lnTo>
                    <a:pt x="1286" y="2610"/>
                  </a:lnTo>
                  <a:lnTo>
                    <a:pt x="1279" y="2620"/>
                  </a:lnTo>
                  <a:lnTo>
                    <a:pt x="1274" y="2625"/>
                  </a:lnTo>
                  <a:lnTo>
                    <a:pt x="1268" y="2630"/>
                  </a:lnTo>
                  <a:lnTo>
                    <a:pt x="1261" y="2633"/>
                  </a:lnTo>
                  <a:lnTo>
                    <a:pt x="1254" y="2636"/>
                  </a:lnTo>
                  <a:lnTo>
                    <a:pt x="1245" y="2637"/>
                  </a:lnTo>
                  <a:lnTo>
                    <a:pt x="1237" y="2639"/>
                  </a:lnTo>
                  <a:lnTo>
                    <a:pt x="1235" y="2643"/>
                  </a:lnTo>
                  <a:lnTo>
                    <a:pt x="1234" y="2647"/>
                  </a:lnTo>
                  <a:lnTo>
                    <a:pt x="1234" y="2651"/>
                  </a:lnTo>
                  <a:lnTo>
                    <a:pt x="1234" y="2657"/>
                  </a:lnTo>
                  <a:lnTo>
                    <a:pt x="1235" y="2668"/>
                  </a:lnTo>
                  <a:lnTo>
                    <a:pt x="1234" y="2679"/>
                  </a:lnTo>
                  <a:lnTo>
                    <a:pt x="1230" y="2685"/>
                  </a:lnTo>
                  <a:lnTo>
                    <a:pt x="1227" y="2689"/>
                  </a:lnTo>
                  <a:lnTo>
                    <a:pt x="1221" y="2694"/>
                  </a:lnTo>
                  <a:lnTo>
                    <a:pt x="1215" y="2699"/>
                  </a:lnTo>
                  <a:lnTo>
                    <a:pt x="1202" y="2711"/>
                  </a:lnTo>
                  <a:lnTo>
                    <a:pt x="1186" y="2725"/>
                  </a:lnTo>
                  <a:lnTo>
                    <a:pt x="1170" y="2742"/>
                  </a:lnTo>
                  <a:lnTo>
                    <a:pt x="1154" y="2756"/>
                  </a:lnTo>
                  <a:lnTo>
                    <a:pt x="1146" y="2762"/>
                  </a:lnTo>
                  <a:lnTo>
                    <a:pt x="1136" y="2767"/>
                  </a:lnTo>
                  <a:lnTo>
                    <a:pt x="1127" y="2770"/>
                  </a:lnTo>
                  <a:lnTo>
                    <a:pt x="1117" y="2773"/>
                  </a:lnTo>
                  <a:lnTo>
                    <a:pt x="1108" y="2774"/>
                  </a:lnTo>
                  <a:lnTo>
                    <a:pt x="1101" y="2774"/>
                  </a:lnTo>
                  <a:lnTo>
                    <a:pt x="1096" y="2774"/>
                  </a:lnTo>
                  <a:lnTo>
                    <a:pt x="1094" y="2773"/>
                  </a:lnTo>
                  <a:lnTo>
                    <a:pt x="1091" y="2769"/>
                  </a:lnTo>
                  <a:lnTo>
                    <a:pt x="1091" y="2765"/>
                  </a:lnTo>
                  <a:lnTo>
                    <a:pt x="1091" y="2762"/>
                  </a:lnTo>
                  <a:lnTo>
                    <a:pt x="1091" y="2757"/>
                  </a:lnTo>
                  <a:lnTo>
                    <a:pt x="1091" y="2751"/>
                  </a:lnTo>
                  <a:lnTo>
                    <a:pt x="1089" y="2746"/>
                  </a:lnTo>
                  <a:lnTo>
                    <a:pt x="1087" y="2743"/>
                  </a:lnTo>
                  <a:lnTo>
                    <a:pt x="1084" y="2739"/>
                  </a:lnTo>
                  <a:lnTo>
                    <a:pt x="1081" y="2738"/>
                  </a:lnTo>
                  <a:lnTo>
                    <a:pt x="1077" y="2737"/>
                  </a:lnTo>
                  <a:lnTo>
                    <a:pt x="1072" y="2737"/>
                  </a:lnTo>
                  <a:lnTo>
                    <a:pt x="1069" y="2739"/>
                  </a:lnTo>
                  <a:lnTo>
                    <a:pt x="1065" y="2742"/>
                  </a:lnTo>
                  <a:lnTo>
                    <a:pt x="1062" y="2743"/>
                  </a:lnTo>
                  <a:lnTo>
                    <a:pt x="1058" y="2743"/>
                  </a:lnTo>
                  <a:lnTo>
                    <a:pt x="1054" y="2743"/>
                  </a:lnTo>
                  <a:lnTo>
                    <a:pt x="1046" y="2740"/>
                  </a:lnTo>
                  <a:lnTo>
                    <a:pt x="1035" y="2738"/>
                  </a:lnTo>
                  <a:lnTo>
                    <a:pt x="1024" y="2733"/>
                  </a:lnTo>
                  <a:lnTo>
                    <a:pt x="1010" y="2730"/>
                  </a:lnTo>
                  <a:lnTo>
                    <a:pt x="1003" y="2727"/>
                  </a:lnTo>
                  <a:lnTo>
                    <a:pt x="996" y="2726"/>
                  </a:lnTo>
                  <a:lnTo>
                    <a:pt x="988" y="2725"/>
                  </a:lnTo>
                  <a:lnTo>
                    <a:pt x="980" y="2725"/>
                  </a:lnTo>
                  <a:lnTo>
                    <a:pt x="959" y="2726"/>
                  </a:lnTo>
                  <a:lnTo>
                    <a:pt x="939" y="2729"/>
                  </a:lnTo>
                  <a:lnTo>
                    <a:pt x="919" y="2730"/>
                  </a:lnTo>
                  <a:lnTo>
                    <a:pt x="902" y="2731"/>
                  </a:lnTo>
                  <a:lnTo>
                    <a:pt x="896" y="2730"/>
                  </a:lnTo>
                  <a:lnTo>
                    <a:pt x="892" y="2727"/>
                  </a:lnTo>
                  <a:lnTo>
                    <a:pt x="889" y="2724"/>
                  </a:lnTo>
                  <a:lnTo>
                    <a:pt x="888" y="2720"/>
                  </a:lnTo>
                  <a:lnTo>
                    <a:pt x="888" y="2712"/>
                  </a:lnTo>
                  <a:lnTo>
                    <a:pt x="888" y="2702"/>
                  </a:lnTo>
                  <a:lnTo>
                    <a:pt x="889" y="2695"/>
                  </a:lnTo>
                  <a:lnTo>
                    <a:pt x="890" y="2688"/>
                  </a:lnTo>
                  <a:lnTo>
                    <a:pt x="893" y="2686"/>
                  </a:lnTo>
                  <a:lnTo>
                    <a:pt x="895" y="2683"/>
                  </a:lnTo>
                  <a:lnTo>
                    <a:pt x="899" y="2681"/>
                  </a:lnTo>
                  <a:lnTo>
                    <a:pt x="902" y="2680"/>
                  </a:lnTo>
                  <a:lnTo>
                    <a:pt x="907" y="2677"/>
                  </a:lnTo>
                  <a:lnTo>
                    <a:pt x="911" y="2675"/>
                  </a:lnTo>
                  <a:lnTo>
                    <a:pt x="914" y="2672"/>
                  </a:lnTo>
                  <a:lnTo>
                    <a:pt x="917" y="2668"/>
                  </a:lnTo>
                  <a:lnTo>
                    <a:pt x="919" y="2663"/>
                  </a:lnTo>
                  <a:lnTo>
                    <a:pt x="919" y="2658"/>
                  </a:lnTo>
                  <a:lnTo>
                    <a:pt x="918" y="2651"/>
                  </a:lnTo>
                  <a:lnTo>
                    <a:pt x="914" y="2645"/>
                  </a:lnTo>
                  <a:lnTo>
                    <a:pt x="911" y="2638"/>
                  </a:lnTo>
                  <a:lnTo>
                    <a:pt x="909" y="2631"/>
                  </a:lnTo>
                  <a:lnTo>
                    <a:pt x="907" y="2625"/>
                  </a:lnTo>
                  <a:lnTo>
                    <a:pt x="907" y="2619"/>
                  </a:lnTo>
                  <a:lnTo>
                    <a:pt x="907" y="2607"/>
                  </a:lnTo>
                  <a:lnTo>
                    <a:pt x="908" y="2594"/>
                  </a:lnTo>
                  <a:lnTo>
                    <a:pt x="908" y="2584"/>
                  </a:lnTo>
                  <a:lnTo>
                    <a:pt x="907" y="2576"/>
                  </a:lnTo>
                  <a:lnTo>
                    <a:pt x="905" y="2574"/>
                  </a:lnTo>
                  <a:lnTo>
                    <a:pt x="902" y="2572"/>
                  </a:lnTo>
                  <a:lnTo>
                    <a:pt x="896" y="2572"/>
                  </a:lnTo>
                  <a:lnTo>
                    <a:pt x="890" y="2572"/>
                  </a:lnTo>
                  <a:lnTo>
                    <a:pt x="875" y="2573"/>
                  </a:lnTo>
                  <a:lnTo>
                    <a:pt x="862" y="2575"/>
                  </a:lnTo>
                  <a:lnTo>
                    <a:pt x="848" y="2580"/>
                  </a:lnTo>
                  <a:lnTo>
                    <a:pt x="829" y="2587"/>
                  </a:lnTo>
                  <a:lnTo>
                    <a:pt x="810" y="2595"/>
                  </a:lnTo>
                  <a:lnTo>
                    <a:pt x="794" y="2601"/>
                  </a:lnTo>
                  <a:lnTo>
                    <a:pt x="786" y="2604"/>
                  </a:lnTo>
                  <a:lnTo>
                    <a:pt x="776" y="2605"/>
                  </a:lnTo>
                  <a:lnTo>
                    <a:pt x="766" y="2606"/>
                  </a:lnTo>
                  <a:lnTo>
                    <a:pt x="752" y="2605"/>
                  </a:lnTo>
                  <a:lnTo>
                    <a:pt x="739" y="2603"/>
                  </a:lnTo>
                  <a:lnTo>
                    <a:pt x="726" y="2599"/>
                  </a:lnTo>
                  <a:lnTo>
                    <a:pt x="713" y="2594"/>
                  </a:lnTo>
                  <a:lnTo>
                    <a:pt x="703" y="2589"/>
                  </a:lnTo>
                  <a:lnTo>
                    <a:pt x="693" y="2584"/>
                  </a:lnTo>
                  <a:lnTo>
                    <a:pt x="686" y="2578"/>
                  </a:lnTo>
                  <a:lnTo>
                    <a:pt x="680" y="2573"/>
                  </a:lnTo>
                  <a:lnTo>
                    <a:pt x="678" y="2568"/>
                  </a:lnTo>
                  <a:lnTo>
                    <a:pt x="674" y="2560"/>
                  </a:lnTo>
                  <a:lnTo>
                    <a:pt x="668" y="2551"/>
                  </a:lnTo>
                  <a:lnTo>
                    <a:pt x="665" y="2548"/>
                  </a:lnTo>
                  <a:lnTo>
                    <a:pt x="661" y="2547"/>
                  </a:lnTo>
                  <a:lnTo>
                    <a:pt x="657" y="2547"/>
                  </a:lnTo>
                  <a:lnTo>
                    <a:pt x="653" y="2549"/>
                  </a:lnTo>
                  <a:lnTo>
                    <a:pt x="649" y="2553"/>
                  </a:lnTo>
                  <a:lnTo>
                    <a:pt x="645" y="2559"/>
                  </a:lnTo>
                  <a:lnTo>
                    <a:pt x="643" y="2565"/>
                  </a:lnTo>
                  <a:lnTo>
                    <a:pt x="642" y="2572"/>
                  </a:lnTo>
                  <a:lnTo>
                    <a:pt x="642" y="2579"/>
                  </a:lnTo>
                  <a:lnTo>
                    <a:pt x="643" y="2586"/>
                  </a:lnTo>
                  <a:lnTo>
                    <a:pt x="647" y="2593"/>
                  </a:lnTo>
                  <a:lnTo>
                    <a:pt x="651" y="2600"/>
                  </a:lnTo>
                  <a:lnTo>
                    <a:pt x="656" y="2606"/>
                  </a:lnTo>
                  <a:lnTo>
                    <a:pt x="660" y="2612"/>
                  </a:lnTo>
                  <a:lnTo>
                    <a:pt x="661" y="2617"/>
                  </a:lnTo>
                  <a:lnTo>
                    <a:pt x="660" y="2620"/>
                  </a:lnTo>
                  <a:lnTo>
                    <a:pt x="659" y="2622"/>
                  </a:lnTo>
                  <a:lnTo>
                    <a:pt x="656" y="2623"/>
                  </a:lnTo>
                  <a:lnTo>
                    <a:pt x="653" y="2623"/>
                  </a:lnTo>
                  <a:lnTo>
                    <a:pt x="649" y="2622"/>
                  </a:lnTo>
                  <a:lnTo>
                    <a:pt x="642" y="2619"/>
                  </a:lnTo>
                  <a:lnTo>
                    <a:pt x="635" y="2614"/>
                  </a:lnTo>
                  <a:lnTo>
                    <a:pt x="626" y="2609"/>
                  </a:lnTo>
                  <a:lnTo>
                    <a:pt x="618" y="2603"/>
                  </a:lnTo>
                  <a:lnTo>
                    <a:pt x="615" y="2600"/>
                  </a:lnTo>
                  <a:lnTo>
                    <a:pt x="610" y="2599"/>
                  </a:lnTo>
                  <a:lnTo>
                    <a:pt x="604" y="2599"/>
                  </a:lnTo>
                  <a:lnTo>
                    <a:pt x="598" y="2599"/>
                  </a:lnTo>
                  <a:lnTo>
                    <a:pt x="592" y="2600"/>
                  </a:lnTo>
                  <a:lnTo>
                    <a:pt x="587" y="2604"/>
                  </a:lnTo>
                  <a:lnTo>
                    <a:pt x="582" y="2607"/>
                  </a:lnTo>
                  <a:lnTo>
                    <a:pt x="578" y="2611"/>
                  </a:lnTo>
                  <a:lnTo>
                    <a:pt x="573" y="2614"/>
                  </a:lnTo>
                  <a:lnTo>
                    <a:pt x="567" y="2617"/>
                  </a:lnTo>
                  <a:lnTo>
                    <a:pt x="559" y="2618"/>
                  </a:lnTo>
                  <a:lnTo>
                    <a:pt x="550" y="2616"/>
                  </a:lnTo>
                  <a:lnTo>
                    <a:pt x="544" y="2616"/>
                  </a:lnTo>
                  <a:lnTo>
                    <a:pt x="540" y="2618"/>
                  </a:lnTo>
                  <a:lnTo>
                    <a:pt x="535" y="2620"/>
                  </a:lnTo>
                  <a:lnTo>
                    <a:pt x="530" y="2623"/>
                  </a:lnTo>
                  <a:lnTo>
                    <a:pt x="519" y="2629"/>
                  </a:lnTo>
                  <a:lnTo>
                    <a:pt x="508" y="2635"/>
                  </a:lnTo>
                  <a:lnTo>
                    <a:pt x="497" y="2641"/>
                  </a:lnTo>
                  <a:lnTo>
                    <a:pt x="484" y="2647"/>
                  </a:lnTo>
                  <a:lnTo>
                    <a:pt x="476" y="2650"/>
                  </a:lnTo>
                  <a:lnTo>
                    <a:pt x="466" y="2652"/>
                  </a:lnTo>
                  <a:lnTo>
                    <a:pt x="458" y="2654"/>
                  </a:lnTo>
                  <a:lnTo>
                    <a:pt x="449" y="2654"/>
                  </a:lnTo>
                  <a:lnTo>
                    <a:pt x="441" y="2654"/>
                  </a:lnTo>
                  <a:lnTo>
                    <a:pt x="434" y="2650"/>
                  </a:lnTo>
                  <a:lnTo>
                    <a:pt x="432" y="2649"/>
                  </a:lnTo>
                  <a:lnTo>
                    <a:pt x="429" y="2647"/>
                  </a:lnTo>
                  <a:lnTo>
                    <a:pt x="427" y="2643"/>
                  </a:lnTo>
                  <a:lnTo>
                    <a:pt x="426" y="2639"/>
                  </a:lnTo>
                  <a:lnTo>
                    <a:pt x="421" y="2633"/>
                  </a:lnTo>
                  <a:lnTo>
                    <a:pt x="416" y="2630"/>
                  </a:lnTo>
                  <a:lnTo>
                    <a:pt x="410" y="2629"/>
                  </a:lnTo>
                  <a:lnTo>
                    <a:pt x="403" y="2628"/>
                  </a:lnTo>
                  <a:lnTo>
                    <a:pt x="388" y="2628"/>
                  </a:lnTo>
                  <a:lnTo>
                    <a:pt x="370" y="2626"/>
                  </a:lnTo>
                  <a:lnTo>
                    <a:pt x="360" y="2624"/>
                  </a:lnTo>
                  <a:lnTo>
                    <a:pt x="349" y="2622"/>
                  </a:lnTo>
                  <a:lnTo>
                    <a:pt x="340" y="2625"/>
                  </a:lnTo>
                  <a:lnTo>
                    <a:pt x="332" y="2630"/>
                  </a:lnTo>
                  <a:lnTo>
                    <a:pt x="321" y="2630"/>
                  </a:lnTo>
                  <a:lnTo>
                    <a:pt x="314" y="2632"/>
                  </a:lnTo>
                  <a:lnTo>
                    <a:pt x="316" y="2647"/>
                  </a:lnTo>
                  <a:lnTo>
                    <a:pt x="317" y="2658"/>
                  </a:lnTo>
                  <a:lnTo>
                    <a:pt x="309" y="2667"/>
                  </a:lnTo>
                  <a:lnTo>
                    <a:pt x="297" y="2675"/>
                  </a:lnTo>
                  <a:lnTo>
                    <a:pt x="283" y="2685"/>
                  </a:lnTo>
                  <a:lnTo>
                    <a:pt x="263" y="2699"/>
                  </a:lnTo>
                  <a:lnTo>
                    <a:pt x="253" y="2707"/>
                  </a:lnTo>
                  <a:lnTo>
                    <a:pt x="246" y="2714"/>
                  </a:lnTo>
                  <a:lnTo>
                    <a:pt x="244" y="2721"/>
                  </a:lnTo>
                  <a:lnTo>
                    <a:pt x="243" y="2730"/>
                  </a:lnTo>
                  <a:lnTo>
                    <a:pt x="244" y="2746"/>
                  </a:lnTo>
                  <a:lnTo>
                    <a:pt x="245" y="2768"/>
                  </a:lnTo>
                  <a:lnTo>
                    <a:pt x="244" y="2780"/>
                  </a:lnTo>
                  <a:lnTo>
                    <a:pt x="241" y="2789"/>
                  </a:lnTo>
                  <a:lnTo>
                    <a:pt x="238" y="2799"/>
                  </a:lnTo>
                  <a:lnTo>
                    <a:pt x="233" y="2806"/>
                  </a:lnTo>
                  <a:lnTo>
                    <a:pt x="227" y="2813"/>
                  </a:lnTo>
                  <a:lnTo>
                    <a:pt x="220" y="2820"/>
                  </a:lnTo>
                  <a:lnTo>
                    <a:pt x="213" y="2826"/>
                  </a:lnTo>
                  <a:lnTo>
                    <a:pt x="204" y="2832"/>
                  </a:lnTo>
                  <a:lnTo>
                    <a:pt x="195" y="2837"/>
                  </a:lnTo>
                  <a:lnTo>
                    <a:pt x="185" y="2841"/>
                  </a:lnTo>
                  <a:lnTo>
                    <a:pt x="175" y="2845"/>
                  </a:lnTo>
                  <a:lnTo>
                    <a:pt x="164" y="2849"/>
                  </a:lnTo>
                  <a:lnTo>
                    <a:pt x="152" y="2851"/>
                  </a:lnTo>
                  <a:lnTo>
                    <a:pt x="140" y="2852"/>
                  </a:lnTo>
                  <a:lnTo>
                    <a:pt x="130" y="2852"/>
                  </a:lnTo>
                  <a:lnTo>
                    <a:pt x="118" y="2852"/>
                  </a:lnTo>
                  <a:lnTo>
                    <a:pt x="106" y="2852"/>
                  </a:lnTo>
                  <a:lnTo>
                    <a:pt x="95" y="2853"/>
                  </a:lnTo>
                  <a:lnTo>
                    <a:pt x="86" y="2855"/>
                  </a:lnTo>
                  <a:lnTo>
                    <a:pt x="76" y="2856"/>
                  </a:lnTo>
                  <a:lnTo>
                    <a:pt x="69" y="2859"/>
                  </a:lnTo>
                  <a:lnTo>
                    <a:pt x="62" y="2863"/>
                  </a:lnTo>
                  <a:lnTo>
                    <a:pt x="56" y="2866"/>
                  </a:lnTo>
                  <a:lnTo>
                    <a:pt x="52" y="2871"/>
                  </a:lnTo>
                  <a:lnTo>
                    <a:pt x="50" y="2877"/>
                  </a:lnTo>
                  <a:lnTo>
                    <a:pt x="50" y="2883"/>
                  </a:lnTo>
                  <a:lnTo>
                    <a:pt x="52" y="2890"/>
                  </a:lnTo>
                  <a:lnTo>
                    <a:pt x="56" y="2896"/>
                  </a:lnTo>
                  <a:lnTo>
                    <a:pt x="64" y="2910"/>
                  </a:lnTo>
                  <a:lnTo>
                    <a:pt x="75" y="2926"/>
                  </a:lnTo>
                  <a:lnTo>
                    <a:pt x="80" y="2934"/>
                  </a:lnTo>
                  <a:lnTo>
                    <a:pt x="83" y="2943"/>
                  </a:lnTo>
                  <a:lnTo>
                    <a:pt x="86" y="2952"/>
                  </a:lnTo>
                  <a:lnTo>
                    <a:pt x="88" y="2962"/>
                  </a:lnTo>
                  <a:lnTo>
                    <a:pt x="92" y="2981"/>
                  </a:lnTo>
                  <a:lnTo>
                    <a:pt x="93" y="2995"/>
                  </a:lnTo>
                  <a:lnTo>
                    <a:pt x="94" y="3007"/>
                  </a:lnTo>
                  <a:lnTo>
                    <a:pt x="95" y="3016"/>
                  </a:lnTo>
                  <a:lnTo>
                    <a:pt x="96" y="3020"/>
                  </a:lnTo>
                  <a:lnTo>
                    <a:pt x="97" y="3023"/>
                  </a:lnTo>
                  <a:lnTo>
                    <a:pt x="100" y="3026"/>
                  </a:lnTo>
                  <a:lnTo>
                    <a:pt x="102" y="3027"/>
                  </a:lnTo>
                  <a:lnTo>
                    <a:pt x="106" y="3028"/>
                  </a:lnTo>
                  <a:lnTo>
                    <a:pt x="108" y="3030"/>
                  </a:lnTo>
                  <a:lnTo>
                    <a:pt x="109" y="3034"/>
                  </a:lnTo>
                  <a:lnTo>
                    <a:pt x="111" y="3038"/>
                  </a:lnTo>
                  <a:lnTo>
                    <a:pt x="112" y="3048"/>
                  </a:lnTo>
                  <a:lnTo>
                    <a:pt x="111" y="3060"/>
                  </a:lnTo>
                  <a:lnTo>
                    <a:pt x="109" y="3066"/>
                  </a:lnTo>
                  <a:lnTo>
                    <a:pt x="107" y="3071"/>
                  </a:lnTo>
                  <a:lnTo>
                    <a:pt x="105" y="3073"/>
                  </a:lnTo>
                  <a:lnTo>
                    <a:pt x="101" y="3074"/>
                  </a:lnTo>
                  <a:lnTo>
                    <a:pt x="99" y="3074"/>
                  </a:lnTo>
                  <a:lnTo>
                    <a:pt x="95" y="3074"/>
                  </a:lnTo>
                  <a:lnTo>
                    <a:pt x="92" y="3073"/>
                  </a:lnTo>
                  <a:lnTo>
                    <a:pt x="88" y="3071"/>
                  </a:lnTo>
                  <a:lnTo>
                    <a:pt x="84" y="3070"/>
                  </a:lnTo>
                  <a:lnTo>
                    <a:pt x="81" y="3068"/>
                  </a:lnTo>
                  <a:lnTo>
                    <a:pt x="76" y="3070"/>
                  </a:lnTo>
                  <a:lnTo>
                    <a:pt x="71" y="3071"/>
                  </a:lnTo>
                  <a:lnTo>
                    <a:pt x="59" y="3076"/>
                  </a:lnTo>
                  <a:lnTo>
                    <a:pt x="45" y="3083"/>
                  </a:lnTo>
                  <a:lnTo>
                    <a:pt x="29" y="3090"/>
                  </a:lnTo>
                  <a:lnTo>
                    <a:pt x="14" y="3095"/>
                  </a:lnTo>
                  <a:lnTo>
                    <a:pt x="8" y="3097"/>
                  </a:lnTo>
                  <a:lnTo>
                    <a:pt x="5" y="3101"/>
                  </a:lnTo>
                  <a:lnTo>
                    <a:pt x="1" y="3105"/>
                  </a:lnTo>
                  <a:lnTo>
                    <a:pt x="0" y="3111"/>
                  </a:lnTo>
                  <a:lnTo>
                    <a:pt x="0" y="3118"/>
                  </a:lnTo>
                  <a:lnTo>
                    <a:pt x="2" y="3128"/>
                  </a:lnTo>
                  <a:lnTo>
                    <a:pt x="5" y="3135"/>
                  </a:lnTo>
                  <a:lnTo>
                    <a:pt x="10" y="3142"/>
                  </a:lnTo>
                  <a:lnTo>
                    <a:pt x="20" y="3148"/>
                  </a:lnTo>
                  <a:lnTo>
                    <a:pt x="32" y="3154"/>
                  </a:lnTo>
                  <a:lnTo>
                    <a:pt x="37" y="3160"/>
                  </a:lnTo>
                  <a:lnTo>
                    <a:pt x="39" y="3167"/>
                  </a:lnTo>
                  <a:lnTo>
                    <a:pt x="42" y="3175"/>
                  </a:lnTo>
                  <a:lnTo>
                    <a:pt x="43" y="3185"/>
                  </a:lnTo>
                  <a:lnTo>
                    <a:pt x="44" y="3194"/>
                  </a:lnTo>
                  <a:lnTo>
                    <a:pt x="46" y="3204"/>
                  </a:lnTo>
                  <a:lnTo>
                    <a:pt x="50" y="3212"/>
                  </a:lnTo>
                  <a:lnTo>
                    <a:pt x="55" y="3219"/>
                  </a:lnTo>
                  <a:lnTo>
                    <a:pt x="68" y="3233"/>
                  </a:lnTo>
                  <a:lnTo>
                    <a:pt x="81" y="3248"/>
                  </a:lnTo>
                  <a:lnTo>
                    <a:pt x="87" y="3254"/>
                  </a:lnTo>
                  <a:lnTo>
                    <a:pt x="94" y="3259"/>
                  </a:lnTo>
                  <a:lnTo>
                    <a:pt x="100" y="3262"/>
                  </a:lnTo>
                  <a:lnTo>
                    <a:pt x="107" y="3263"/>
                  </a:lnTo>
                  <a:lnTo>
                    <a:pt x="114" y="3262"/>
                  </a:lnTo>
                  <a:lnTo>
                    <a:pt x="119" y="3261"/>
                  </a:lnTo>
                  <a:lnTo>
                    <a:pt x="121" y="3260"/>
                  </a:lnTo>
                  <a:lnTo>
                    <a:pt x="125" y="3256"/>
                  </a:lnTo>
                  <a:lnTo>
                    <a:pt x="128" y="3249"/>
                  </a:lnTo>
                  <a:lnTo>
                    <a:pt x="133" y="3240"/>
                  </a:lnTo>
                  <a:lnTo>
                    <a:pt x="137" y="3235"/>
                  </a:lnTo>
                  <a:lnTo>
                    <a:pt x="140" y="3230"/>
                  </a:lnTo>
                  <a:lnTo>
                    <a:pt x="145" y="3228"/>
                  </a:lnTo>
                  <a:lnTo>
                    <a:pt x="151" y="3225"/>
                  </a:lnTo>
                  <a:lnTo>
                    <a:pt x="156" y="3224"/>
                  </a:lnTo>
                  <a:lnTo>
                    <a:pt x="162" y="3224"/>
                  </a:lnTo>
                  <a:lnTo>
                    <a:pt x="169" y="3227"/>
                  </a:lnTo>
                  <a:lnTo>
                    <a:pt x="175" y="3229"/>
                  </a:lnTo>
                  <a:lnTo>
                    <a:pt x="191" y="3238"/>
                  </a:lnTo>
                  <a:lnTo>
                    <a:pt x="210" y="3249"/>
                  </a:lnTo>
                  <a:lnTo>
                    <a:pt x="229" y="3259"/>
                  </a:lnTo>
                  <a:lnTo>
                    <a:pt x="245" y="3267"/>
                  </a:lnTo>
                  <a:lnTo>
                    <a:pt x="258" y="3274"/>
                  </a:lnTo>
                  <a:lnTo>
                    <a:pt x="275" y="3284"/>
                  </a:lnTo>
                  <a:lnTo>
                    <a:pt x="282" y="3290"/>
                  </a:lnTo>
                  <a:lnTo>
                    <a:pt x="289" y="3297"/>
                  </a:lnTo>
                  <a:lnTo>
                    <a:pt x="295" y="3303"/>
                  </a:lnTo>
                  <a:lnTo>
                    <a:pt x="300" y="3310"/>
                  </a:lnTo>
                  <a:lnTo>
                    <a:pt x="309" y="3328"/>
                  </a:lnTo>
                  <a:lnTo>
                    <a:pt x="319" y="3344"/>
                  </a:lnTo>
                  <a:lnTo>
                    <a:pt x="332" y="3357"/>
                  </a:lnTo>
                  <a:lnTo>
                    <a:pt x="342" y="3369"/>
                  </a:lnTo>
                  <a:lnTo>
                    <a:pt x="346" y="3375"/>
                  </a:lnTo>
                  <a:lnTo>
                    <a:pt x="347" y="3382"/>
                  </a:lnTo>
                  <a:lnTo>
                    <a:pt x="348" y="3389"/>
                  </a:lnTo>
                  <a:lnTo>
                    <a:pt x="348" y="3397"/>
                  </a:lnTo>
                  <a:lnTo>
                    <a:pt x="346" y="3402"/>
                  </a:lnTo>
                  <a:lnTo>
                    <a:pt x="342" y="3408"/>
                  </a:lnTo>
                  <a:lnTo>
                    <a:pt x="339" y="3413"/>
                  </a:lnTo>
                  <a:lnTo>
                    <a:pt x="332" y="3417"/>
                  </a:lnTo>
                  <a:lnTo>
                    <a:pt x="326" y="3419"/>
                  </a:lnTo>
                  <a:lnTo>
                    <a:pt x="320" y="3424"/>
                  </a:lnTo>
                  <a:lnTo>
                    <a:pt x="315" y="3429"/>
                  </a:lnTo>
                  <a:lnTo>
                    <a:pt x="310" y="3436"/>
                  </a:lnTo>
                  <a:lnTo>
                    <a:pt x="307" y="3443"/>
                  </a:lnTo>
                  <a:lnTo>
                    <a:pt x="303" y="3452"/>
                  </a:lnTo>
                  <a:lnTo>
                    <a:pt x="300" y="3462"/>
                  </a:lnTo>
                  <a:lnTo>
                    <a:pt x="297" y="3474"/>
                  </a:lnTo>
                  <a:lnTo>
                    <a:pt x="290" y="3496"/>
                  </a:lnTo>
                  <a:lnTo>
                    <a:pt x="285" y="3520"/>
                  </a:lnTo>
                  <a:lnTo>
                    <a:pt x="284" y="3532"/>
                  </a:lnTo>
                  <a:lnTo>
                    <a:pt x="285" y="3543"/>
                  </a:lnTo>
                  <a:lnTo>
                    <a:pt x="286" y="3549"/>
                  </a:lnTo>
                  <a:lnTo>
                    <a:pt x="289" y="3553"/>
                  </a:lnTo>
                  <a:lnTo>
                    <a:pt x="292" y="3558"/>
                  </a:lnTo>
                  <a:lnTo>
                    <a:pt x="296" y="3563"/>
                  </a:lnTo>
                  <a:lnTo>
                    <a:pt x="302" y="3571"/>
                  </a:lnTo>
                  <a:lnTo>
                    <a:pt x="306" y="3577"/>
                  </a:lnTo>
                  <a:lnTo>
                    <a:pt x="307" y="3582"/>
                  </a:lnTo>
                  <a:lnTo>
                    <a:pt x="304" y="3586"/>
                  </a:lnTo>
                  <a:lnTo>
                    <a:pt x="297" y="3596"/>
                  </a:lnTo>
                  <a:lnTo>
                    <a:pt x="288" y="3614"/>
                  </a:lnTo>
                  <a:lnTo>
                    <a:pt x="284" y="3625"/>
                  </a:lnTo>
                  <a:lnTo>
                    <a:pt x="283" y="3634"/>
                  </a:lnTo>
                  <a:lnTo>
                    <a:pt x="284" y="3644"/>
                  </a:lnTo>
                  <a:lnTo>
                    <a:pt x="285" y="3653"/>
                  </a:lnTo>
                  <a:lnTo>
                    <a:pt x="291" y="3669"/>
                  </a:lnTo>
                  <a:lnTo>
                    <a:pt x="296" y="3683"/>
                  </a:lnTo>
                  <a:lnTo>
                    <a:pt x="296" y="3687"/>
                  </a:lnTo>
                  <a:lnTo>
                    <a:pt x="296" y="3689"/>
                  </a:lnTo>
                  <a:lnTo>
                    <a:pt x="295" y="3691"/>
                  </a:lnTo>
                  <a:lnTo>
                    <a:pt x="294" y="3694"/>
                  </a:lnTo>
                  <a:lnTo>
                    <a:pt x="289" y="3698"/>
                  </a:lnTo>
                  <a:lnTo>
                    <a:pt x="283" y="3702"/>
                  </a:lnTo>
                  <a:lnTo>
                    <a:pt x="277" y="3706"/>
                  </a:lnTo>
                  <a:lnTo>
                    <a:pt x="270" y="3709"/>
                  </a:lnTo>
                  <a:lnTo>
                    <a:pt x="262" y="3714"/>
                  </a:lnTo>
                  <a:lnTo>
                    <a:pt x="253" y="3721"/>
                  </a:lnTo>
                  <a:lnTo>
                    <a:pt x="250" y="3725"/>
                  </a:lnTo>
                  <a:lnTo>
                    <a:pt x="247" y="3729"/>
                  </a:lnTo>
                  <a:lnTo>
                    <a:pt x="245" y="3734"/>
                  </a:lnTo>
                  <a:lnTo>
                    <a:pt x="244" y="3739"/>
                  </a:lnTo>
                  <a:lnTo>
                    <a:pt x="243" y="3748"/>
                  </a:lnTo>
                  <a:lnTo>
                    <a:pt x="244" y="3759"/>
                  </a:lnTo>
                  <a:lnTo>
                    <a:pt x="250" y="3778"/>
                  </a:lnTo>
                  <a:lnTo>
                    <a:pt x="256" y="3791"/>
                  </a:lnTo>
                  <a:lnTo>
                    <a:pt x="259" y="3798"/>
                  </a:lnTo>
                  <a:lnTo>
                    <a:pt x="266" y="3809"/>
                  </a:lnTo>
                  <a:lnTo>
                    <a:pt x="273" y="3821"/>
                  </a:lnTo>
                  <a:lnTo>
                    <a:pt x="279" y="3834"/>
                  </a:lnTo>
                  <a:lnTo>
                    <a:pt x="281" y="3839"/>
                  </a:lnTo>
                  <a:lnTo>
                    <a:pt x="282" y="3842"/>
                  </a:lnTo>
                  <a:lnTo>
                    <a:pt x="281" y="3846"/>
                  </a:lnTo>
                  <a:lnTo>
                    <a:pt x="281" y="3849"/>
                  </a:lnTo>
                  <a:lnTo>
                    <a:pt x="278" y="3858"/>
                  </a:lnTo>
                  <a:lnTo>
                    <a:pt x="277" y="3866"/>
                  </a:lnTo>
                  <a:lnTo>
                    <a:pt x="277" y="3871"/>
                  </a:lnTo>
                  <a:lnTo>
                    <a:pt x="276" y="3876"/>
                  </a:lnTo>
                  <a:lnTo>
                    <a:pt x="275" y="3879"/>
                  </a:lnTo>
                  <a:lnTo>
                    <a:pt x="272" y="3881"/>
                  </a:lnTo>
                  <a:lnTo>
                    <a:pt x="270" y="3884"/>
                  </a:lnTo>
                  <a:lnTo>
                    <a:pt x="267" y="3886"/>
                  </a:lnTo>
                  <a:lnTo>
                    <a:pt x="265" y="3887"/>
                  </a:lnTo>
                  <a:lnTo>
                    <a:pt x="262" y="3887"/>
                  </a:lnTo>
                  <a:lnTo>
                    <a:pt x="254" y="3887"/>
                  </a:lnTo>
                  <a:lnTo>
                    <a:pt x="246" y="3887"/>
                  </a:lnTo>
                  <a:lnTo>
                    <a:pt x="239" y="3886"/>
                  </a:lnTo>
                  <a:lnTo>
                    <a:pt x="231" y="3884"/>
                  </a:lnTo>
                  <a:lnTo>
                    <a:pt x="218" y="3881"/>
                  </a:lnTo>
                  <a:lnTo>
                    <a:pt x="207" y="3880"/>
                  </a:lnTo>
                  <a:lnTo>
                    <a:pt x="202" y="3881"/>
                  </a:lnTo>
                  <a:lnTo>
                    <a:pt x="197" y="3883"/>
                  </a:lnTo>
                  <a:lnTo>
                    <a:pt x="191" y="3885"/>
                  </a:lnTo>
                  <a:lnTo>
                    <a:pt x="187" y="3889"/>
                  </a:lnTo>
                  <a:lnTo>
                    <a:pt x="181" y="3891"/>
                  </a:lnTo>
                  <a:lnTo>
                    <a:pt x="175" y="3893"/>
                  </a:lnTo>
                  <a:lnTo>
                    <a:pt x="170" y="3895"/>
                  </a:lnTo>
                  <a:lnTo>
                    <a:pt x="165" y="3893"/>
                  </a:lnTo>
                  <a:lnTo>
                    <a:pt x="162" y="3892"/>
                  </a:lnTo>
                  <a:lnTo>
                    <a:pt x="157" y="3889"/>
                  </a:lnTo>
                  <a:lnTo>
                    <a:pt x="153" y="3884"/>
                  </a:lnTo>
                  <a:lnTo>
                    <a:pt x="149" y="3877"/>
                  </a:lnTo>
                  <a:lnTo>
                    <a:pt x="146" y="3873"/>
                  </a:lnTo>
                  <a:lnTo>
                    <a:pt x="143" y="3868"/>
                  </a:lnTo>
                  <a:lnTo>
                    <a:pt x="139" y="3866"/>
                  </a:lnTo>
                  <a:lnTo>
                    <a:pt x="134" y="3864"/>
                  </a:lnTo>
                  <a:lnTo>
                    <a:pt x="130" y="3861"/>
                  </a:lnTo>
                  <a:lnTo>
                    <a:pt x="125" y="3859"/>
                  </a:lnTo>
                  <a:lnTo>
                    <a:pt x="119" y="3858"/>
                  </a:lnTo>
                  <a:lnTo>
                    <a:pt x="114" y="3858"/>
                  </a:lnTo>
                  <a:lnTo>
                    <a:pt x="102" y="3859"/>
                  </a:lnTo>
                  <a:lnTo>
                    <a:pt x="89" y="3860"/>
                  </a:lnTo>
                  <a:lnTo>
                    <a:pt x="83" y="3857"/>
                  </a:lnTo>
                  <a:lnTo>
                    <a:pt x="76" y="3853"/>
                  </a:lnTo>
                  <a:lnTo>
                    <a:pt x="69" y="3853"/>
                  </a:lnTo>
                  <a:lnTo>
                    <a:pt x="63" y="3853"/>
                  </a:lnTo>
                  <a:lnTo>
                    <a:pt x="57" y="3854"/>
                  </a:lnTo>
                  <a:lnTo>
                    <a:pt x="53" y="3855"/>
                  </a:lnTo>
                  <a:lnTo>
                    <a:pt x="49" y="3860"/>
                  </a:lnTo>
                  <a:lnTo>
                    <a:pt x="46" y="3865"/>
                  </a:lnTo>
                  <a:lnTo>
                    <a:pt x="44" y="3871"/>
                  </a:lnTo>
                  <a:lnTo>
                    <a:pt x="43" y="3878"/>
                  </a:lnTo>
                  <a:lnTo>
                    <a:pt x="42" y="3892"/>
                  </a:lnTo>
                  <a:lnTo>
                    <a:pt x="40" y="3906"/>
                  </a:lnTo>
                  <a:lnTo>
                    <a:pt x="39" y="3916"/>
                  </a:lnTo>
                  <a:lnTo>
                    <a:pt x="39" y="3924"/>
                  </a:lnTo>
                  <a:lnTo>
                    <a:pt x="39" y="3933"/>
                  </a:lnTo>
                  <a:lnTo>
                    <a:pt x="42" y="3939"/>
                  </a:lnTo>
                  <a:lnTo>
                    <a:pt x="44" y="3944"/>
                  </a:lnTo>
                  <a:lnTo>
                    <a:pt x="48" y="3948"/>
                  </a:lnTo>
                  <a:lnTo>
                    <a:pt x="51" y="3949"/>
                  </a:lnTo>
                  <a:lnTo>
                    <a:pt x="56" y="3949"/>
                  </a:lnTo>
                  <a:lnTo>
                    <a:pt x="68" y="3944"/>
                  </a:lnTo>
                  <a:lnTo>
                    <a:pt x="80" y="3941"/>
                  </a:lnTo>
                  <a:lnTo>
                    <a:pt x="84" y="3940"/>
                  </a:lnTo>
                  <a:lnTo>
                    <a:pt x="89" y="3940"/>
                  </a:lnTo>
                  <a:lnTo>
                    <a:pt x="94" y="3940"/>
                  </a:lnTo>
                  <a:lnTo>
                    <a:pt x="97" y="3941"/>
                  </a:lnTo>
                  <a:lnTo>
                    <a:pt x="100" y="3948"/>
                  </a:lnTo>
                  <a:lnTo>
                    <a:pt x="106" y="3959"/>
                  </a:lnTo>
                  <a:lnTo>
                    <a:pt x="119" y="3965"/>
                  </a:lnTo>
                  <a:lnTo>
                    <a:pt x="131" y="3969"/>
                  </a:lnTo>
                  <a:lnTo>
                    <a:pt x="132" y="3978"/>
                  </a:lnTo>
                  <a:lnTo>
                    <a:pt x="132" y="3993"/>
                  </a:lnTo>
                  <a:lnTo>
                    <a:pt x="132" y="4000"/>
                  </a:lnTo>
                  <a:lnTo>
                    <a:pt x="133" y="4007"/>
                  </a:lnTo>
                  <a:lnTo>
                    <a:pt x="134" y="4013"/>
                  </a:lnTo>
                  <a:lnTo>
                    <a:pt x="136" y="4018"/>
                  </a:lnTo>
                  <a:lnTo>
                    <a:pt x="138" y="4019"/>
                  </a:lnTo>
                  <a:lnTo>
                    <a:pt x="141" y="4021"/>
                  </a:lnTo>
                  <a:lnTo>
                    <a:pt x="144" y="4019"/>
                  </a:lnTo>
                  <a:lnTo>
                    <a:pt x="146" y="4018"/>
                  </a:lnTo>
                  <a:lnTo>
                    <a:pt x="152" y="4010"/>
                  </a:lnTo>
                  <a:lnTo>
                    <a:pt x="159" y="4003"/>
                  </a:lnTo>
                  <a:lnTo>
                    <a:pt x="163" y="4002"/>
                  </a:lnTo>
                  <a:lnTo>
                    <a:pt x="168" y="4002"/>
                  </a:lnTo>
                  <a:lnTo>
                    <a:pt x="172" y="4003"/>
                  </a:lnTo>
                  <a:lnTo>
                    <a:pt x="176" y="4004"/>
                  </a:lnTo>
                  <a:lnTo>
                    <a:pt x="185" y="4007"/>
                  </a:lnTo>
                  <a:lnTo>
                    <a:pt x="193" y="4010"/>
                  </a:lnTo>
                  <a:lnTo>
                    <a:pt x="204" y="4012"/>
                  </a:lnTo>
                  <a:lnTo>
                    <a:pt x="215" y="4016"/>
                  </a:lnTo>
                  <a:lnTo>
                    <a:pt x="225" y="4019"/>
                  </a:lnTo>
                  <a:lnTo>
                    <a:pt x="232" y="4025"/>
                  </a:lnTo>
                  <a:lnTo>
                    <a:pt x="240" y="4038"/>
                  </a:lnTo>
                  <a:lnTo>
                    <a:pt x="251" y="4050"/>
                  </a:lnTo>
                  <a:lnTo>
                    <a:pt x="265" y="4057"/>
                  </a:lnTo>
                  <a:lnTo>
                    <a:pt x="277" y="4062"/>
                  </a:lnTo>
                  <a:lnTo>
                    <a:pt x="282" y="4065"/>
                  </a:lnTo>
                  <a:lnTo>
                    <a:pt x="286" y="4067"/>
                  </a:lnTo>
                  <a:lnTo>
                    <a:pt x="289" y="4070"/>
                  </a:lnTo>
                  <a:lnTo>
                    <a:pt x="291" y="4074"/>
                  </a:lnTo>
                  <a:lnTo>
                    <a:pt x="294" y="4085"/>
                  </a:lnTo>
                  <a:lnTo>
                    <a:pt x="295" y="4101"/>
                  </a:lnTo>
                  <a:lnTo>
                    <a:pt x="294" y="4112"/>
                  </a:lnTo>
                  <a:lnTo>
                    <a:pt x="292" y="4123"/>
                  </a:lnTo>
                  <a:lnTo>
                    <a:pt x="291" y="4135"/>
                  </a:lnTo>
                  <a:lnTo>
                    <a:pt x="289" y="4148"/>
                  </a:lnTo>
                  <a:lnTo>
                    <a:pt x="288" y="4154"/>
                  </a:lnTo>
                  <a:lnTo>
                    <a:pt x="286" y="4158"/>
                  </a:lnTo>
                  <a:lnTo>
                    <a:pt x="286" y="4163"/>
                  </a:lnTo>
                  <a:lnTo>
                    <a:pt x="288" y="4168"/>
                  </a:lnTo>
                  <a:lnTo>
                    <a:pt x="290" y="4174"/>
                  </a:lnTo>
                  <a:lnTo>
                    <a:pt x="295" y="4177"/>
                  </a:lnTo>
                  <a:lnTo>
                    <a:pt x="300" y="4179"/>
                  </a:lnTo>
                  <a:lnTo>
                    <a:pt x="303" y="4177"/>
                  </a:lnTo>
                  <a:lnTo>
                    <a:pt x="307" y="4176"/>
                  </a:lnTo>
                  <a:lnTo>
                    <a:pt x="309" y="4173"/>
                  </a:lnTo>
                  <a:lnTo>
                    <a:pt x="310" y="4170"/>
                  </a:lnTo>
                  <a:lnTo>
                    <a:pt x="313" y="4168"/>
                  </a:lnTo>
                  <a:lnTo>
                    <a:pt x="314" y="4166"/>
                  </a:lnTo>
                  <a:lnTo>
                    <a:pt x="317" y="4166"/>
                  </a:lnTo>
                  <a:lnTo>
                    <a:pt x="323" y="4164"/>
                  </a:lnTo>
                  <a:lnTo>
                    <a:pt x="330" y="4167"/>
                  </a:lnTo>
                  <a:lnTo>
                    <a:pt x="339" y="4172"/>
                  </a:lnTo>
                  <a:lnTo>
                    <a:pt x="347" y="4179"/>
                  </a:lnTo>
                  <a:lnTo>
                    <a:pt x="355" y="4188"/>
                  </a:lnTo>
                  <a:lnTo>
                    <a:pt x="364" y="4196"/>
                  </a:lnTo>
                  <a:lnTo>
                    <a:pt x="373" y="4211"/>
                  </a:lnTo>
                  <a:lnTo>
                    <a:pt x="389" y="4232"/>
                  </a:lnTo>
                  <a:lnTo>
                    <a:pt x="404" y="4256"/>
                  </a:lnTo>
                  <a:lnTo>
                    <a:pt x="415" y="4275"/>
                  </a:lnTo>
                  <a:lnTo>
                    <a:pt x="417" y="4281"/>
                  </a:lnTo>
                  <a:lnTo>
                    <a:pt x="417" y="4286"/>
                  </a:lnTo>
                  <a:lnTo>
                    <a:pt x="415" y="4287"/>
                  </a:lnTo>
                  <a:lnTo>
                    <a:pt x="411" y="4290"/>
                  </a:lnTo>
                  <a:lnTo>
                    <a:pt x="410" y="4293"/>
                  </a:lnTo>
                  <a:lnTo>
                    <a:pt x="410" y="4295"/>
                  </a:lnTo>
                  <a:lnTo>
                    <a:pt x="410" y="4297"/>
                  </a:lnTo>
                  <a:lnTo>
                    <a:pt x="410" y="4301"/>
                  </a:lnTo>
                  <a:lnTo>
                    <a:pt x="415" y="4313"/>
                  </a:lnTo>
                  <a:lnTo>
                    <a:pt x="421" y="4330"/>
                  </a:lnTo>
                  <a:lnTo>
                    <a:pt x="426" y="4346"/>
                  </a:lnTo>
                  <a:lnTo>
                    <a:pt x="427" y="4357"/>
                  </a:lnTo>
                  <a:lnTo>
                    <a:pt x="427" y="4360"/>
                  </a:lnTo>
                  <a:lnTo>
                    <a:pt x="424" y="4364"/>
                  </a:lnTo>
                  <a:lnTo>
                    <a:pt x="422" y="4368"/>
                  </a:lnTo>
                  <a:lnTo>
                    <a:pt x="420" y="4370"/>
                  </a:lnTo>
                  <a:lnTo>
                    <a:pt x="412" y="4376"/>
                  </a:lnTo>
                  <a:lnTo>
                    <a:pt x="404" y="4385"/>
                  </a:lnTo>
                  <a:lnTo>
                    <a:pt x="401" y="4391"/>
                  </a:lnTo>
                  <a:lnTo>
                    <a:pt x="398" y="4396"/>
                  </a:lnTo>
                  <a:lnTo>
                    <a:pt x="397" y="4401"/>
                  </a:lnTo>
                  <a:lnTo>
                    <a:pt x="397" y="4406"/>
                  </a:lnTo>
                  <a:lnTo>
                    <a:pt x="399" y="4415"/>
                  </a:lnTo>
                  <a:lnTo>
                    <a:pt x="399" y="4428"/>
                  </a:lnTo>
                  <a:lnTo>
                    <a:pt x="399" y="4433"/>
                  </a:lnTo>
                  <a:lnTo>
                    <a:pt x="397" y="4438"/>
                  </a:lnTo>
                  <a:lnTo>
                    <a:pt x="395" y="4441"/>
                  </a:lnTo>
                  <a:lnTo>
                    <a:pt x="392" y="4445"/>
                  </a:lnTo>
                  <a:lnTo>
                    <a:pt x="384" y="4447"/>
                  </a:lnTo>
                  <a:lnTo>
                    <a:pt x="377" y="4450"/>
                  </a:lnTo>
                  <a:lnTo>
                    <a:pt x="374" y="4458"/>
                  </a:lnTo>
                  <a:lnTo>
                    <a:pt x="373" y="4466"/>
                  </a:lnTo>
                  <a:lnTo>
                    <a:pt x="363" y="4473"/>
                  </a:lnTo>
                  <a:lnTo>
                    <a:pt x="349" y="4482"/>
                  </a:lnTo>
                  <a:lnTo>
                    <a:pt x="346" y="4486"/>
                  </a:lnTo>
                  <a:lnTo>
                    <a:pt x="342" y="4492"/>
                  </a:lnTo>
                  <a:lnTo>
                    <a:pt x="341" y="4497"/>
                  </a:lnTo>
                  <a:lnTo>
                    <a:pt x="339" y="4502"/>
                  </a:lnTo>
                  <a:lnTo>
                    <a:pt x="339" y="4505"/>
                  </a:lnTo>
                  <a:lnTo>
                    <a:pt x="339" y="4510"/>
                  </a:lnTo>
                  <a:lnTo>
                    <a:pt x="340" y="4514"/>
                  </a:lnTo>
                  <a:lnTo>
                    <a:pt x="341" y="4519"/>
                  </a:lnTo>
                  <a:lnTo>
                    <a:pt x="345" y="4525"/>
                  </a:lnTo>
                  <a:lnTo>
                    <a:pt x="348" y="4530"/>
                  </a:lnTo>
                  <a:lnTo>
                    <a:pt x="354" y="4534"/>
                  </a:lnTo>
                  <a:lnTo>
                    <a:pt x="359" y="4536"/>
                  </a:lnTo>
                  <a:lnTo>
                    <a:pt x="369" y="4540"/>
                  </a:lnTo>
                  <a:lnTo>
                    <a:pt x="376" y="4545"/>
                  </a:lnTo>
                  <a:lnTo>
                    <a:pt x="379" y="4547"/>
                  </a:lnTo>
                  <a:lnTo>
                    <a:pt x="382" y="4551"/>
                  </a:lnTo>
                  <a:lnTo>
                    <a:pt x="384" y="4555"/>
                  </a:lnTo>
                  <a:lnTo>
                    <a:pt x="385" y="4560"/>
                  </a:lnTo>
                  <a:lnTo>
                    <a:pt x="388" y="4571"/>
                  </a:lnTo>
                  <a:lnTo>
                    <a:pt x="388" y="4582"/>
                  </a:lnTo>
                  <a:lnTo>
                    <a:pt x="388" y="4588"/>
                  </a:lnTo>
                  <a:lnTo>
                    <a:pt x="385" y="4593"/>
                  </a:lnTo>
                  <a:lnTo>
                    <a:pt x="383" y="4599"/>
                  </a:lnTo>
                  <a:lnTo>
                    <a:pt x="379" y="4607"/>
                  </a:lnTo>
                  <a:lnTo>
                    <a:pt x="376" y="4612"/>
                  </a:lnTo>
                  <a:lnTo>
                    <a:pt x="373" y="4618"/>
                  </a:lnTo>
                  <a:lnTo>
                    <a:pt x="372" y="4623"/>
                  </a:lnTo>
                  <a:lnTo>
                    <a:pt x="372" y="4627"/>
                  </a:lnTo>
                  <a:lnTo>
                    <a:pt x="372" y="4630"/>
                  </a:lnTo>
                  <a:lnTo>
                    <a:pt x="374" y="4634"/>
                  </a:lnTo>
                  <a:lnTo>
                    <a:pt x="377" y="4636"/>
                  </a:lnTo>
                  <a:lnTo>
                    <a:pt x="380" y="4639"/>
                  </a:lnTo>
                  <a:lnTo>
                    <a:pt x="388" y="4643"/>
                  </a:lnTo>
                  <a:lnTo>
                    <a:pt x="397" y="4648"/>
                  </a:lnTo>
                  <a:lnTo>
                    <a:pt x="408" y="4652"/>
                  </a:lnTo>
                  <a:lnTo>
                    <a:pt x="418" y="4656"/>
                  </a:lnTo>
                  <a:lnTo>
                    <a:pt x="423" y="4660"/>
                  </a:lnTo>
                  <a:lnTo>
                    <a:pt x="429" y="4662"/>
                  </a:lnTo>
                  <a:lnTo>
                    <a:pt x="435" y="4665"/>
                  </a:lnTo>
                  <a:lnTo>
                    <a:pt x="441" y="4665"/>
                  </a:lnTo>
                  <a:lnTo>
                    <a:pt x="453" y="4660"/>
                  </a:lnTo>
                  <a:lnTo>
                    <a:pt x="466" y="4653"/>
                  </a:lnTo>
                  <a:lnTo>
                    <a:pt x="481" y="4648"/>
                  </a:lnTo>
                  <a:lnTo>
                    <a:pt x="496" y="4647"/>
                  </a:lnTo>
                  <a:lnTo>
                    <a:pt x="503" y="4646"/>
                  </a:lnTo>
                  <a:lnTo>
                    <a:pt x="508" y="4647"/>
                  </a:lnTo>
                  <a:lnTo>
                    <a:pt x="512" y="4647"/>
                  </a:lnTo>
                  <a:lnTo>
                    <a:pt x="516" y="4649"/>
                  </a:lnTo>
                  <a:lnTo>
                    <a:pt x="519" y="4651"/>
                  </a:lnTo>
                  <a:lnTo>
                    <a:pt x="521" y="4653"/>
                  </a:lnTo>
                  <a:lnTo>
                    <a:pt x="522" y="4656"/>
                  </a:lnTo>
                  <a:lnTo>
                    <a:pt x="522" y="4660"/>
                  </a:lnTo>
                  <a:lnTo>
                    <a:pt x="521" y="4664"/>
                  </a:lnTo>
                  <a:lnTo>
                    <a:pt x="518" y="4668"/>
                  </a:lnTo>
                  <a:lnTo>
                    <a:pt x="514" y="4672"/>
                  </a:lnTo>
                  <a:lnTo>
                    <a:pt x="508" y="4677"/>
                  </a:lnTo>
                  <a:lnTo>
                    <a:pt x="502" y="4681"/>
                  </a:lnTo>
                  <a:lnTo>
                    <a:pt x="499" y="4686"/>
                  </a:lnTo>
                  <a:lnTo>
                    <a:pt x="498" y="4691"/>
                  </a:lnTo>
                  <a:lnTo>
                    <a:pt x="498" y="4694"/>
                  </a:lnTo>
                  <a:lnTo>
                    <a:pt x="500" y="4699"/>
                  </a:lnTo>
                  <a:lnTo>
                    <a:pt x="503" y="4703"/>
                  </a:lnTo>
                  <a:lnTo>
                    <a:pt x="506" y="4706"/>
                  </a:lnTo>
                  <a:lnTo>
                    <a:pt x="511" y="4710"/>
                  </a:lnTo>
                  <a:lnTo>
                    <a:pt x="519" y="4717"/>
                  </a:lnTo>
                  <a:lnTo>
                    <a:pt x="527" y="4727"/>
                  </a:lnTo>
                  <a:lnTo>
                    <a:pt x="533" y="4737"/>
                  </a:lnTo>
                  <a:lnTo>
                    <a:pt x="537" y="4749"/>
                  </a:lnTo>
                  <a:lnTo>
                    <a:pt x="544" y="4762"/>
                  </a:lnTo>
                  <a:lnTo>
                    <a:pt x="556" y="4779"/>
                  </a:lnTo>
                  <a:lnTo>
                    <a:pt x="568" y="4793"/>
                  </a:lnTo>
                  <a:lnTo>
                    <a:pt x="577" y="4805"/>
                  </a:lnTo>
                  <a:lnTo>
                    <a:pt x="580" y="4809"/>
                  </a:lnTo>
                  <a:lnTo>
                    <a:pt x="582" y="4811"/>
                  </a:lnTo>
                  <a:lnTo>
                    <a:pt x="586" y="4813"/>
                  </a:lnTo>
                  <a:lnTo>
                    <a:pt x="590" y="4816"/>
                  </a:lnTo>
                  <a:lnTo>
                    <a:pt x="598" y="4819"/>
                  </a:lnTo>
                  <a:lnTo>
                    <a:pt x="611" y="4822"/>
                  </a:lnTo>
                  <a:lnTo>
                    <a:pt x="617" y="4824"/>
                  </a:lnTo>
                  <a:lnTo>
                    <a:pt x="624" y="4828"/>
                  </a:lnTo>
                  <a:lnTo>
                    <a:pt x="629" y="4831"/>
                  </a:lnTo>
                  <a:lnTo>
                    <a:pt x="634" y="4836"/>
                  </a:lnTo>
                  <a:lnTo>
                    <a:pt x="637" y="4841"/>
                  </a:lnTo>
                  <a:lnTo>
                    <a:pt x="641" y="4847"/>
                  </a:lnTo>
                  <a:lnTo>
                    <a:pt x="643" y="4853"/>
                  </a:lnTo>
                  <a:lnTo>
                    <a:pt x="645" y="4857"/>
                  </a:lnTo>
                  <a:lnTo>
                    <a:pt x="648" y="4863"/>
                  </a:lnTo>
                  <a:lnTo>
                    <a:pt x="650" y="4867"/>
                  </a:lnTo>
                  <a:lnTo>
                    <a:pt x="654" y="4870"/>
                  </a:lnTo>
                  <a:lnTo>
                    <a:pt x="659" y="4873"/>
                  </a:lnTo>
                  <a:lnTo>
                    <a:pt x="668" y="4875"/>
                  </a:lnTo>
                  <a:lnTo>
                    <a:pt x="681" y="4879"/>
                  </a:lnTo>
                  <a:lnTo>
                    <a:pt x="687" y="4880"/>
                  </a:lnTo>
                  <a:lnTo>
                    <a:pt x="693" y="4883"/>
                  </a:lnTo>
                  <a:lnTo>
                    <a:pt x="699" y="4887"/>
                  </a:lnTo>
                  <a:lnTo>
                    <a:pt x="705" y="4891"/>
                  </a:lnTo>
                  <a:lnTo>
                    <a:pt x="714" y="4899"/>
                  </a:lnTo>
                  <a:lnTo>
                    <a:pt x="723" y="4908"/>
                  </a:lnTo>
                  <a:lnTo>
                    <a:pt x="731" y="4916"/>
                  </a:lnTo>
                  <a:lnTo>
                    <a:pt x="742" y="4923"/>
                  </a:lnTo>
                  <a:lnTo>
                    <a:pt x="747" y="4925"/>
                  </a:lnTo>
                  <a:lnTo>
                    <a:pt x="752" y="4927"/>
                  </a:lnTo>
                  <a:lnTo>
                    <a:pt x="757" y="4929"/>
                  </a:lnTo>
                  <a:lnTo>
                    <a:pt x="762" y="4930"/>
                  </a:lnTo>
                  <a:lnTo>
                    <a:pt x="774" y="4931"/>
                  </a:lnTo>
                  <a:lnTo>
                    <a:pt x="786" y="4935"/>
                  </a:lnTo>
                  <a:lnTo>
                    <a:pt x="798" y="4941"/>
                  </a:lnTo>
                  <a:lnTo>
                    <a:pt x="808" y="4946"/>
                  </a:lnTo>
                  <a:lnTo>
                    <a:pt x="813" y="4950"/>
                  </a:lnTo>
                  <a:lnTo>
                    <a:pt x="818" y="4951"/>
                  </a:lnTo>
                  <a:lnTo>
                    <a:pt x="823" y="4952"/>
                  </a:lnTo>
                  <a:lnTo>
                    <a:pt x="827" y="4954"/>
                  </a:lnTo>
                  <a:lnTo>
                    <a:pt x="839" y="4955"/>
                  </a:lnTo>
                  <a:lnTo>
                    <a:pt x="854" y="4956"/>
                  </a:lnTo>
                  <a:lnTo>
                    <a:pt x="863" y="4962"/>
                  </a:lnTo>
                  <a:lnTo>
                    <a:pt x="875" y="4971"/>
                  </a:lnTo>
                  <a:lnTo>
                    <a:pt x="881" y="4975"/>
                  </a:lnTo>
                  <a:lnTo>
                    <a:pt x="887" y="4979"/>
                  </a:lnTo>
                  <a:lnTo>
                    <a:pt x="890" y="4979"/>
                  </a:lnTo>
                  <a:lnTo>
                    <a:pt x="893" y="4979"/>
                  </a:lnTo>
                  <a:lnTo>
                    <a:pt x="895" y="4979"/>
                  </a:lnTo>
                  <a:lnTo>
                    <a:pt x="898" y="4976"/>
                  </a:lnTo>
                  <a:lnTo>
                    <a:pt x="901" y="4973"/>
                  </a:lnTo>
                  <a:lnTo>
                    <a:pt x="906" y="4973"/>
                  </a:lnTo>
                  <a:lnTo>
                    <a:pt x="911" y="4973"/>
                  </a:lnTo>
                  <a:lnTo>
                    <a:pt x="917" y="4974"/>
                  </a:lnTo>
                  <a:lnTo>
                    <a:pt x="927" y="4980"/>
                  </a:lnTo>
                  <a:lnTo>
                    <a:pt x="938" y="4983"/>
                  </a:lnTo>
                  <a:lnTo>
                    <a:pt x="946" y="4986"/>
                  </a:lnTo>
                  <a:lnTo>
                    <a:pt x="953" y="4988"/>
                  </a:lnTo>
                  <a:lnTo>
                    <a:pt x="958" y="4989"/>
                  </a:lnTo>
                  <a:lnTo>
                    <a:pt x="962" y="4992"/>
                  </a:lnTo>
                  <a:lnTo>
                    <a:pt x="963" y="4995"/>
                  </a:lnTo>
                  <a:lnTo>
                    <a:pt x="962" y="4998"/>
                  </a:lnTo>
                  <a:lnTo>
                    <a:pt x="959" y="5001"/>
                  </a:lnTo>
                  <a:lnTo>
                    <a:pt x="955" y="5006"/>
                  </a:lnTo>
                  <a:lnTo>
                    <a:pt x="945" y="5012"/>
                  </a:lnTo>
                  <a:lnTo>
                    <a:pt x="937" y="5017"/>
                  </a:lnTo>
                  <a:lnTo>
                    <a:pt x="927" y="5021"/>
                  </a:lnTo>
                  <a:lnTo>
                    <a:pt x="919" y="5028"/>
                  </a:lnTo>
                  <a:lnTo>
                    <a:pt x="915" y="5033"/>
                  </a:lnTo>
                  <a:lnTo>
                    <a:pt x="913" y="5039"/>
                  </a:lnTo>
                  <a:lnTo>
                    <a:pt x="909" y="5045"/>
                  </a:lnTo>
                  <a:lnTo>
                    <a:pt x="908" y="5051"/>
                  </a:lnTo>
                  <a:lnTo>
                    <a:pt x="905" y="5064"/>
                  </a:lnTo>
                  <a:lnTo>
                    <a:pt x="902" y="5077"/>
                  </a:lnTo>
                  <a:lnTo>
                    <a:pt x="901" y="5090"/>
                  </a:lnTo>
                  <a:lnTo>
                    <a:pt x="901" y="5102"/>
                  </a:lnTo>
                  <a:lnTo>
                    <a:pt x="901" y="5113"/>
                  </a:lnTo>
                  <a:lnTo>
                    <a:pt x="902" y="5121"/>
                  </a:lnTo>
                  <a:lnTo>
                    <a:pt x="903" y="5130"/>
                  </a:lnTo>
                  <a:lnTo>
                    <a:pt x="906" y="5135"/>
                  </a:lnTo>
                  <a:lnTo>
                    <a:pt x="908" y="5140"/>
                  </a:lnTo>
                  <a:lnTo>
                    <a:pt x="913" y="5144"/>
                  </a:lnTo>
                  <a:lnTo>
                    <a:pt x="917" y="5146"/>
                  </a:lnTo>
                  <a:lnTo>
                    <a:pt x="919" y="5150"/>
                  </a:lnTo>
                  <a:lnTo>
                    <a:pt x="920" y="5153"/>
                  </a:lnTo>
                  <a:lnTo>
                    <a:pt x="921" y="5157"/>
                  </a:lnTo>
                  <a:lnTo>
                    <a:pt x="921" y="5162"/>
                  </a:lnTo>
                  <a:lnTo>
                    <a:pt x="919" y="5166"/>
                  </a:lnTo>
                  <a:lnTo>
                    <a:pt x="917" y="5172"/>
                  </a:lnTo>
                  <a:lnTo>
                    <a:pt x="913" y="5179"/>
                  </a:lnTo>
                  <a:lnTo>
                    <a:pt x="911" y="5185"/>
                  </a:lnTo>
                  <a:lnTo>
                    <a:pt x="909" y="5190"/>
                  </a:lnTo>
                  <a:lnTo>
                    <a:pt x="908" y="5195"/>
                  </a:lnTo>
                  <a:lnTo>
                    <a:pt x="909" y="5198"/>
                  </a:lnTo>
                  <a:lnTo>
                    <a:pt x="913" y="5210"/>
                  </a:lnTo>
                  <a:lnTo>
                    <a:pt x="914" y="5228"/>
                  </a:lnTo>
                  <a:lnTo>
                    <a:pt x="914" y="5240"/>
                  </a:lnTo>
                  <a:lnTo>
                    <a:pt x="913" y="5252"/>
                  </a:lnTo>
                  <a:lnTo>
                    <a:pt x="911" y="5263"/>
                  </a:lnTo>
                  <a:lnTo>
                    <a:pt x="909" y="5273"/>
                  </a:lnTo>
                  <a:lnTo>
                    <a:pt x="903" y="5294"/>
                  </a:lnTo>
                  <a:lnTo>
                    <a:pt x="898" y="5311"/>
                  </a:lnTo>
                  <a:lnTo>
                    <a:pt x="896" y="5320"/>
                  </a:lnTo>
                  <a:lnTo>
                    <a:pt x="896" y="5327"/>
                  </a:lnTo>
                  <a:lnTo>
                    <a:pt x="898" y="5333"/>
                  </a:lnTo>
                  <a:lnTo>
                    <a:pt x="900" y="5339"/>
                  </a:lnTo>
                  <a:lnTo>
                    <a:pt x="901" y="5343"/>
                  </a:lnTo>
                  <a:lnTo>
                    <a:pt x="902" y="5349"/>
                  </a:lnTo>
                  <a:lnTo>
                    <a:pt x="902" y="5354"/>
                  </a:lnTo>
                  <a:lnTo>
                    <a:pt x="900" y="5360"/>
                  </a:lnTo>
                  <a:lnTo>
                    <a:pt x="899" y="5365"/>
                  </a:lnTo>
                  <a:lnTo>
                    <a:pt x="898" y="5370"/>
                  </a:lnTo>
                  <a:lnTo>
                    <a:pt x="900" y="5373"/>
                  </a:lnTo>
                  <a:lnTo>
                    <a:pt x="902" y="5377"/>
                  </a:lnTo>
                  <a:lnTo>
                    <a:pt x="908" y="5381"/>
                  </a:lnTo>
                  <a:lnTo>
                    <a:pt x="915" y="5384"/>
                  </a:lnTo>
                  <a:lnTo>
                    <a:pt x="921" y="5386"/>
                  </a:lnTo>
                  <a:lnTo>
                    <a:pt x="927" y="5390"/>
                  </a:lnTo>
                  <a:lnTo>
                    <a:pt x="934" y="5396"/>
                  </a:lnTo>
                  <a:lnTo>
                    <a:pt x="939" y="5402"/>
                  </a:lnTo>
                  <a:lnTo>
                    <a:pt x="945" y="5408"/>
                  </a:lnTo>
                  <a:lnTo>
                    <a:pt x="950" y="5411"/>
                  </a:lnTo>
                  <a:lnTo>
                    <a:pt x="956" y="5415"/>
                  </a:lnTo>
                  <a:lnTo>
                    <a:pt x="963" y="5415"/>
                  </a:lnTo>
                  <a:lnTo>
                    <a:pt x="969" y="5415"/>
                  </a:lnTo>
                  <a:lnTo>
                    <a:pt x="974" y="5417"/>
                  </a:lnTo>
                  <a:lnTo>
                    <a:pt x="977" y="5421"/>
                  </a:lnTo>
                  <a:lnTo>
                    <a:pt x="981" y="5427"/>
                  </a:lnTo>
                  <a:lnTo>
                    <a:pt x="982" y="5434"/>
                  </a:lnTo>
                  <a:lnTo>
                    <a:pt x="982" y="5441"/>
                  </a:lnTo>
                  <a:lnTo>
                    <a:pt x="983" y="5443"/>
                  </a:lnTo>
                  <a:lnTo>
                    <a:pt x="985" y="5446"/>
                  </a:lnTo>
                  <a:lnTo>
                    <a:pt x="988" y="5448"/>
                  </a:lnTo>
                  <a:lnTo>
                    <a:pt x="993" y="5448"/>
                  </a:lnTo>
                  <a:lnTo>
                    <a:pt x="1000" y="5449"/>
                  </a:lnTo>
                  <a:lnTo>
                    <a:pt x="1006" y="5450"/>
                  </a:lnTo>
                  <a:lnTo>
                    <a:pt x="1013" y="5454"/>
                  </a:lnTo>
                  <a:lnTo>
                    <a:pt x="1019" y="5458"/>
                  </a:lnTo>
                  <a:lnTo>
                    <a:pt x="1024" y="5461"/>
                  </a:lnTo>
                  <a:lnTo>
                    <a:pt x="1027" y="5466"/>
                  </a:lnTo>
                  <a:lnTo>
                    <a:pt x="1031" y="5471"/>
                  </a:lnTo>
                  <a:lnTo>
                    <a:pt x="1033" y="5475"/>
                  </a:lnTo>
                  <a:lnTo>
                    <a:pt x="1034" y="5480"/>
                  </a:lnTo>
                  <a:lnTo>
                    <a:pt x="1037" y="5484"/>
                  </a:lnTo>
                  <a:lnTo>
                    <a:pt x="1039" y="5487"/>
                  </a:lnTo>
                  <a:lnTo>
                    <a:pt x="1041" y="5491"/>
                  </a:lnTo>
                  <a:lnTo>
                    <a:pt x="1047" y="5496"/>
                  </a:lnTo>
                  <a:lnTo>
                    <a:pt x="1054" y="5499"/>
                  </a:lnTo>
                  <a:lnTo>
                    <a:pt x="1057" y="5502"/>
                  </a:lnTo>
                  <a:lnTo>
                    <a:pt x="1060" y="5507"/>
                  </a:lnTo>
                  <a:lnTo>
                    <a:pt x="1063" y="5513"/>
                  </a:lnTo>
                  <a:lnTo>
                    <a:pt x="1065" y="5521"/>
                  </a:lnTo>
                  <a:lnTo>
                    <a:pt x="1067" y="5528"/>
                  </a:lnTo>
                  <a:lnTo>
                    <a:pt x="1071" y="5534"/>
                  </a:lnTo>
                  <a:lnTo>
                    <a:pt x="1075" y="5538"/>
                  </a:lnTo>
                  <a:lnTo>
                    <a:pt x="1078" y="5542"/>
                  </a:lnTo>
                  <a:lnTo>
                    <a:pt x="1088" y="5544"/>
                  </a:lnTo>
                  <a:lnTo>
                    <a:pt x="1098" y="5546"/>
                  </a:lnTo>
                  <a:lnTo>
                    <a:pt x="1103" y="5546"/>
                  </a:lnTo>
                  <a:lnTo>
                    <a:pt x="1107" y="5547"/>
                  </a:lnTo>
                  <a:lnTo>
                    <a:pt x="1111" y="5549"/>
                  </a:lnTo>
                  <a:lnTo>
                    <a:pt x="1114" y="5553"/>
                  </a:lnTo>
                  <a:lnTo>
                    <a:pt x="1117" y="5560"/>
                  </a:lnTo>
                  <a:lnTo>
                    <a:pt x="1121" y="5563"/>
                  </a:lnTo>
                  <a:lnTo>
                    <a:pt x="1125" y="5562"/>
                  </a:lnTo>
                  <a:lnTo>
                    <a:pt x="1129" y="5559"/>
                  </a:lnTo>
                  <a:lnTo>
                    <a:pt x="1134" y="5555"/>
                  </a:lnTo>
                  <a:lnTo>
                    <a:pt x="1139" y="5551"/>
                  </a:lnTo>
                  <a:lnTo>
                    <a:pt x="1145" y="5548"/>
                  </a:lnTo>
                  <a:lnTo>
                    <a:pt x="1151" y="5547"/>
                  </a:lnTo>
                  <a:lnTo>
                    <a:pt x="1155" y="5546"/>
                  </a:lnTo>
                  <a:lnTo>
                    <a:pt x="1161" y="5546"/>
                  </a:lnTo>
                  <a:lnTo>
                    <a:pt x="1166" y="5548"/>
                  </a:lnTo>
                  <a:lnTo>
                    <a:pt x="1171" y="5550"/>
                  </a:lnTo>
                  <a:lnTo>
                    <a:pt x="1180" y="5556"/>
                  </a:lnTo>
                  <a:lnTo>
                    <a:pt x="1191" y="5561"/>
                  </a:lnTo>
                  <a:lnTo>
                    <a:pt x="1204" y="5566"/>
                  </a:lnTo>
                  <a:lnTo>
                    <a:pt x="1217" y="5569"/>
                  </a:lnTo>
                  <a:lnTo>
                    <a:pt x="1245" y="5574"/>
                  </a:lnTo>
                  <a:lnTo>
                    <a:pt x="1268" y="5578"/>
                  </a:lnTo>
                  <a:lnTo>
                    <a:pt x="1285" y="5579"/>
                  </a:lnTo>
                  <a:lnTo>
                    <a:pt x="1295" y="5579"/>
                  </a:lnTo>
                  <a:lnTo>
                    <a:pt x="1298" y="5579"/>
                  </a:lnTo>
                  <a:lnTo>
                    <a:pt x="1302" y="5580"/>
                  </a:lnTo>
                  <a:lnTo>
                    <a:pt x="1305" y="5581"/>
                  </a:lnTo>
                  <a:lnTo>
                    <a:pt x="1310" y="5584"/>
                  </a:lnTo>
                  <a:lnTo>
                    <a:pt x="1318" y="5591"/>
                  </a:lnTo>
                  <a:lnTo>
                    <a:pt x="1327" y="5594"/>
                  </a:lnTo>
                  <a:lnTo>
                    <a:pt x="1330" y="5597"/>
                  </a:lnTo>
                  <a:lnTo>
                    <a:pt x="1335" y="5598"/>
                  </a:lnTo>
                  <a:lnTo>
                    <a:pt x="1341" y="5598"/>
                  </a:lnTo>
                  <a:lnTo>
                    <a:pt x="1347" y="5598"/>
                  </a:lnTo>
                  <a:lnTo>
                    <a:pt x="1359" y="5598"/>
                  </a:lnTo>
                  <a:lnTo>
                    <a:pt x="1368" y="5598"/>
                  </a:lnTo>
                  <a:lnTo>
                    <a:pt x="1377" y="5599"/>
                  </a:lnTo>
                  <a:lnTo>
                    <a:pt x="1387" y="5599"/>
                  </a:lnTo>
                  <a:lnTo>
                    <a:pt x="1393" y="5600"/>
                  </a:lnTo>
                  <a:lnTo>
                    <a:pt x="1399" y="5600"/>
                  </a:lnTo>
                  <a:lnTo>
                    <a:pt x="1404" y="5599"/>
                  </a:lnTo>
                  <a:lnTo>
                    <a:pt x="1409" y="5598"/>
                  </a:lnTo>
                  <a:lnTo>
                    <a:pt x="1413" y="5595"/>
                  </a:lnTo>
                  <a:lnTo>
                    <a:pt x="1417" y="5591"/>
                  </a:lnTo>
                  <a:lnTo>
                    <a:pt x="1421" y="5585"/>
                  </a:lnTo>
                  <a:lnTo>
                    <a:pt x="1424" y="5576"/>
                  </a:lnTo>
                  <a:lnTo>
                    <a:pt x="1430" y="5560"/>
                  </a:lnTo>
                  <a:lnTo>
                    <a:pt x="1436" y="5547"/>
                  </a:lnTo>
                  <a:lnTo>
                    <a:pt x="1438" y="5542"/>
                  </a:lnTo>
                  <a:lnTo>
                    <a:pt x="1443" y="5537"/>
                  </a:lnTo>
                  <a:lnTo>
                    <a:pt x="1447" y="5534"/>
                  </a:lnTo>
                  <a:lnTo>
                    <a:pt x="1453" y="5529"/>
                  </a:lnTo>
                  <a:lnTo>
                    <a:pt x="1456" y="5525"/>
                  </a:lnTo>
                  <a:lnTo>
                    <a:pt x="1460" y="5521"/>
                  </a:lnTo>
                  <a:lnTo>
                    <a:pt x="1462" y="5516"/>
                  </a:lnTo>
                  <a:lnTo>
                    <a:pt x="1465" y="5511"/>
                  </a:lnTo>
                  <a:lnTo>
                    <a:pt x="1467" y="5500"/>
                  </a:lnTo>
                  <a:lnTo>
                    <a:pt x="1469" y="5488"/>
                  </a:lnTo>
                  <a:lnTo>
                    <a:pt x="1470" y="5478"/>
                  </a:lnTo>
                  <a:lnTo>
                    <a:pt x="1473" y="5468"/>
                  </a:lnTo>
                  <a:lnTo>
                    <a:pt x="1475" y="5463"/>
                  </a:lnTo>
                  <a:lnTo>
                    <a:pt x="1478" y="5461"/>
                  </a:lnTo>
                  <a:lnTo>
                    <a:pt x="1480" y="5458"/>
                  </a:lnTo>
                  <a:lnTo>
                    <a:pt x="1484" y="5456"/>
                  </a:lnTo>
                  <a:lnTo>
                    <a:pt x="1491" y="5454"/>
                  </a:lnTo>
                  <a:lnTo>
                    <a:pt x="1498" y="5455"/>
                  </a:lnTo>
                  <a:lnTo>
                    <a:pt x="1504" y="5456"/>
                  </a:lnTo>
                  <a:lnTo>
                    <a:pt x="1510" y="5459"/>
                  </a:lnTo>
                  <a:lnTo>
                    <a:pt x="1514" y="5460"/>
                  </a:lnTo>
                  <a:lnTo>
                    <a:pt x="1518" y="5459"/>
                  </a:lnTo>
                  <a:lnTo>
                    <a:pt x="1520" y="5458"/>
                  </a:lnTo>
                  <a:lnTo>
                    <a:pt x="1522" y="5456"/>
                  </a:lnTo>
                  <a:lnTo>
                    <a:pt x="1522" y="5454"/>
                  </a:lnTo>
                  <a:lnTo>
                    <a:pt x="1523" y="5450"/>
                  </a:lnTo>
                  <a:lnTo>
                    <a:pt x="1524" y="5435"/>
                  </a:lnTo>
                  <a:lnTo>
                    <a:pt x="1528" y="5421"/>
                  </a:lnTo>
                  <a:lnTo>
                    <a:pt x="1531" y="5414"/>
                  </a:lnTo>
                  <a:lnTo>
                    <a:pt x="1535" y="5408"/>
                  </a:lnTo>
                  <a:lnTo>
                    <a:pt x="1541" y="5402"/>
                  </a:lnTo>
                  <a:lnTo>
                    <a:pt x="1547" y="5397"/>
                  </a:lnTo>
                  <a:lnTo>
                    <a:pt x="1563" y="5387"/>
                  </a:lnTo>
                  <a:lnTo>
                    <a:pt x="1582" y="5377"/>
                  </a:lnTo>
                  <a:lnTo>
                    <a:pt x="1602" y="5366"/>
                  </a:lnTo>
                  <a:lnTo>
                    <a:pt x="1621" y="5354"/>
                  </a:lnTo>
                  <a:lnTo>
                    <a:pt x="1639" y="5345"/>
                  </a:lnTo>
                  <a:lnTo>
                    <a:pt x="1651" y="5338"/>
                  </a:lnTo>
                  <a:lnTo>
                    <a:pt x="1655" y="5333"/>
                  </a:lnTo>
                  <a:lnTo>
                    <a:pt x="1657" y="5329"/>
                  </a:lnTo>
                  <a:lnTo>
                    <a:pt x="1657" y="5324"/>
                  </a:lnTo>
                  <a:lnTo>
                    <a:pt x="1656" y="5318"/>
                  </a:lnTo>
                  <a:lnTo>
                    <a:pt x="1654" y="5311"/>
                  </a:lnTo>
                  <a:lnTo>
                    <a:pt x="1652" y="5305"/>
                  </a:lnTo>
                  <a:lnTo>
                    <a:pt x="1652" y="5301"/>
                  </a:lnTo>
                  <a:lnTo>
                    <a:pt x="1654" y="5296"/>
                  </a:lnTo>
                  <a:lnTo>
                    <a:pt x="1655" y="5291"/>
                  </a:lnTo>
                  <a:lnTo>
                    <a:pt x="1658" y="5286"/>
                  </a:lnTo>
                  <a:lnTo>
                    <a:pt x="1663" y="5283"/>
                  </a:lnTo>
                  <a:lnTo>
                    <a:pt x="1669" y="5279"/>
                  </a:lnTo>
                  <a:lnTo>
                    <a:pt x="1681" y="5275"/>
                  </a:lnTo>
                  <a:lnTo>
                    <a:pt x="1692" y="5272"/>
                  </a:lnTo>
                  <a:lnTo>
                    <a:pt x="1702" y="5267"/>
                  </a:lnTo>
                  <a:lnTo>
                    <a:pt x="1717" y="5260"/>
                  </a:lnTo>
                  <a:lnTo>
                    <a:pt x="1725" y="5255"/>
                  </a:lnTo>
                  <a:lnTo>
                    <a:pt x="1733" y="5252"/>
                  </a:lnTo>
                  <a:lnTo>
                    <a:pt x="1739" y="5251"/>
                  </a:lnTo>
                  <a:lnTo>
                    <a:pt x="1745" y="5251"/>
                  </a:lnTo>
                  <a:lnTo>
                    <a:pt x="1750" y="5253"/>
                  </a:lnTo>
                  <a:lnTo>
                    <a:pt x="1753" y="5255"/>
                  </a:lnTo>
                  <a:lnTo>
                    <a:pt x="1756" y="5260"/>
                  </a:lnTo>
                  <a:lnTo>
                    <a:pt x="1756" y="5266"/>
                  </a:lnTo>
                  <a:lnTo>
                    <a:pt x="1756" y="5277"/>
                  </a:lnTo>
                  <a:lnTo>
                    <a:pt x="1756" y="5285"/>
                  </a:lnTo>
                  <a:lnTo>
                    <a:pt x="1756" y="5289"/>
                  </a:lnTo>
                  <a:lnTo>
                    <a:pt x="1758" y="5291"/>
                  </a:lnTo>
                  <a:lnTo>
                    <a:pt x="1761" y="5292"/>
                  </a:lnTo>
                  <a:lnTo>
                    <a:pt x="1765" y="5294"/>
                  </a:lnTo>
                  <a:lnTo>
                    <a:pt x="1774" y="5297"/>
                  </a:lnTo>
                  <a:lnTo>
                    <a:pt x="1783" y="5302"/>
                  </a:lnTo>
                  <a:lnTo>
                    <a:pt x="1791" y="5309"/>
                  </a:lnTo>
                  <a:lnTo>
                    <a:pt x="1800" y="5320"/>
                  </a:lnTo>
                  <a:lnTo>
                    <a:pt x="1807" y="5333"/>
                  </a:lnTo>
                  <a:lnTo>
                    <a:pt x="1815" y="5345"/>
                  </a:lnTo>
                  <a:lnTo>
                    <a:pt x="1819" y="5351"/>
                  </a:lnTo>
                  <a:lnTo>
                    <a:pt x="1824" y="5354"/>
                  </a:lnTo>
                  <a:lnTo>
                    <a:pt x="1827" y="5358"/>
                  </a:lnTo>
                  <a:lnTo>
                    <a:pt x="1833" y="5359"/>
                  </a:lnTo>
                  <a:lnTo>
                    <a:pt x="1843" y="5357"/>
                  </a:lnTo>
                  <a:lnTo>
                    <a:pt x="1852" y="5353"/>
                  </a:lnTo>
                  <a:lnTo>
                    <a:pt x="1857" y="5353"/>
                  </a:lnTo>
                  <a:lnTo>
                    <a:pt x="1862" y="5353"/>
                  </a:lnTo>
                  <a:lnTo>
                    <a:pt x="1868" y="5354"/>
                  </a:lnTo>
                  <a:lnTo>
                    <a:pt x="1875" y="5359"/>
                  </a:lnTo>
                  <a:lnTo>
                    <a:pt x="1888" y="5368"/>
                  </a:lnTo>
                  <a:lnTo>
                    <a:pt x="1901" y="5376"/>
                  </a:lnTo>
                  <a:lnTo>
                    <a:pt x="1906" y="5377"/>
                  </a:lnTo>
                  <a:lnTo>
                    <a:pt x="1910" y="5377"/>
                  </a:lnTo>
                  <a:lnTo>
                    <a:pt x="1914" y="5374"/>
                  </a:lnTo>
                  <a:lnTo>
                    <a:pt x="1917" y="5371"/>
                  </a:lnTo>
                  <a:lnTo>
                    <a:pt x="1919" y="5365"/>
                  </a:lnTo>
                  <a:lnTo>
                    <a:pt x="1920" y="5359"/>
                  </a:lnTo>
                  <a:lnTo>
                    <a:pt x="1920" y="5354"/>
                  </a:lnTo>
                  <a:lnTo>
                    <a:pt x="1920" y="5349"/>
                  </a:lnTo>
                  <a:lnTo>
                    <a:pt x="1920" y="5345"/>
                  </a:lnTo>
                  <a:lnTo>
                    <a:pt x="1921" y="5341"/>
                  </a:lnTo>
                  <a:lnTo>
                    <a:pt x="1922" y="5340"/>
                  </a:lnTo>
                  <a:lnTo>
                    <a:pt x="1925" y="5339"/>
                  </a:lnTo>
                  <a:lnTo>
                    <a:pt x="1928" y="5339"/>
                  </a:lnTo>
                  <a:lnTo>
                    <a:pt x="1933" y="5341"/>
                  </a:lnTo>
                  <a:lnTo>
                    <a:pt x="1936" y="5346"/>
                  </a:lnTo>
                  <a:lnTo>
                    <a:pt x="1941" y="5351"/>
                  </a:lnTo>
                  <a:lnTo>
                    <a:pt x="1951" y="5362"/>
                  </a:lnTo>
                  <a:lnTo>
                    <a:pt x="1960" y="5373"/>
                  </a:lnTo>
                  <a:lnTo>
                    <a:pt x="1966" y="5378"/>
                  </a:lnTo>
                  <a:lnTo>
                    <a:pt x="1972" y="5380"/>
                  </a:lnTo>
                  <a:lnTo>
                    <a:pt x="1978" y="5383"/>
                  </a:lnTo>
                  <a:lnTo>
                    <a:pt x="1985" y="5385"/>
                  </a:lnTo>
                  <a:lnTo>
                    <a:pt x="1998" y="5386"/>
                  </a:lnTo>
                  <a:lnTo>
                    <a:pt x="2011" y="5387"/>
                  </a:lnTo>
                  <a:lnTo>
                    <a:pt x="2024" y="5387"/>
                  </a:lnTo>
                  <a:lnTo>
                    <a:pt x="2039" y="5390"/>
                  </a:lnTo>
                  <a:lnTo>
                    <a:pt x="2045" y="5392"/>
                  </a:lnTo>
                  <a:lnTo>
                    <a:pt x="2051" y="5396"/>
                  </a:lnTo>
                  <a:lnTo>
                    <a:pt x="2054" y="5399"/>
                  </a:lnTo>
                  <a:lnTo>
                    <a:pt x="2057" y="5405"/>
                  </a:lnTo>
                  <a:lnTo>
                    <a:pt x="2060" y="5418"/>
                  </a:lnTo>
                  <a:lnTo>
                    <a:pt x="2064" y="5431"/>
                  </a:lnTo>
                  <a:lnTo>
                    <a:pt x="2066" y="5437"/>
                  </a:lnTo>
                  <a:lnTo>
                    <a:pt x="2068" y="5442"/>
                  </a:lnTo>
                  <a:lnTo>
                    <a:pt x="2072" y="5447"/>
                  </a:lnTo>
                  <a:lnTo>
                    <a:pt x="2076" y="5450"/>
                  </a:lnTo>
                  <a:lnTo>
                    <a:pt x="2082" y="5454"/>
                  </a:lnTo>
                  <a:lnTo>
                    <a:pt x="2089" y="5458"/>
                  </a:lnTo>
                  <a:lnTo>
                    <a:pt x="2096" y="5460"/>
                  </a:lnTo>
                  <a:lnTo>
                    <a:pt x="2105" y="5462"/>
                  </a:lnTo>
                  <a:lnTo>
                    <a:pt x="2124" y="5466"/>
                  </a:lnTo>
                  <a:lnTo>
                    <a:pt x="2142" y="5469"/>
                  </a:lnTo>
                  <a:lnTo>
                    <a:pt x="2159" y="5472"/>
                  </a:lnTo>
                  <a:lnTo>
                    <a:pt x="2173" y="5473"/>
                  </a:lnTo>
                  <a:lnTo>
                    <a:pt x="2179" y="5472"/>
                  </a:lnTo>
                  <a:lnTo>
                    <a:pt x="2185" y="5471"/>
                  </a:lnTo>
                  <a:lnTo>
                    <a:pt x="2191" y="5468"/>
                  </a:lnTo>
                  <a:lnTo>
                    <a:pt x="2197" y="5466"/>
                  </a:lnTo>
                  <a:lnTo>
                    <a:pt x="2206" y="5459"/>
                  </a:lnTo>
                  <a:lnTo>
                    <a:pt x="2215" y="5456"/>
                  </a:lnTo>
                  <a:lnTo>
                    <a:pt x="2222" y="5455"/>
                  </a:lnTo>
                  <a:lnTo>
                    <a:pt x="2230" y="5455"/>
                  </a:lnTo>
                  <a:lnTo>
                    <a:pt x="2238" y="5456"/>
                  </a:lnTo>
                  <a:lnTo>
                    <a:pt x="2246" y="5455"/>
                  </a:lnTo>
                  <a:lnTo>
                    <a:pt x="2248" y="5454"/>
                  </a:lnTo>
                  <a:lnTo>
                    <a:pt x="2250" y="5450"/>
                  </a:lnTo>
                  <a:lnTo>
                    <a:pt x="2253" y="5447"/>
                  </a:lnTo>
                  <a:lnTo>
                    <a:pt x="2256" y="5440"/>
                  </a:lnTo>
                  <a:lnTo>
                    <a:pt x="2261" y="5427"/>
                  </a:lnTo>
                  <a:lnTo>
                    <a:pt x="2268" y="5415"/>
                  </a:lnTo>
                  <a:lnTo>
                    <a:pt x="2273" y="5411"/>
                  </a:lnTo>
                  <a:lnTo>
                    <a:pt x="2279" y="5406"/>
                  </a:lnTo>
                  <a:lnTo>
                    <a:pt x="2285" y="5404"/>
                  </a:lnTo>
                  <a:lnTo>
                    <a:pt x="2293" y="5403"/>
                  </a:lnTo>
                  <a:lnTo>
                    <a:pt x="2314" y="5402"/>
                  </a:lnTo>
                  <a:lnTo>
                    <a:pt x="2339" y="5401"/>
                  </a:lnTo>
                  <a:lnTo>
                    <a:pt x="2350" y="5399"/>
                  </a:lnTo>
                  <a:lnTo>
                    <a:pt x="2361" y="5397"/>
                  </a:lnTo>
                  <a:lnTo>
                    <a:pt x="2364" y="5396"/>
                  </a:lnTo>
                  <a:lnTo>
                    <a:pt x="2369" y="5395"/>
                  </a:lnTo>
                  <a:lnTo>
                    <a:pt x="2372" y="5392"/>
                  </a:lnTo>
                  <a:lnTo>
                    <a:pt x="2374" y="5389"/>
                  </a:lnTo>
                  <a:lnTo>
                    <a:pt x="2379" y="5379"/>
                  </a:lnTo>
                  <a:lnTo>
                    <a:pt x="2385" y="5371"/>
                  </a:lnTo>
                  <a:lnTo>
                    <a:pt x="2388" y="5367"/>
                  </a:lnTo>
                  <a:lnTo>
                    <a:pt x="2393" y="5365"/>
                  </a:lnTo>
                  <a:lnTo>
                    <a:pt x="2399" y="5361"/>
                  </a:lnTo>
                  <a:lnTo>
                    <a:pt x="2407" y="5359"/>
                  </a:lnTo>
                  <a:lnTo>
                    <a:pt x="2417" y="5357"/>
                  </a:lnTo>
                  <a:lnTo>
                    <a:pt x="2425" y="5355"/>
                  </a:lnTo>
                  <a:lnTo>
                    <a:pt x="2435" y="5354"/>
                  </a:lnTo>
                  <a:lnTo>
                    <a:pt x="2443" y="5354"/>
                  </a:lnTo>
                  <a:lnTo>
                    <a:pt x="2451" y="5355"/>
                  </a:lnTo>
                  <a:lnTo>
                    <a:pt x="2460" y="5358"/>
                  </a:lnTo>
                  <a:lnTo>
                    <a:pt x="2468" y="5361"/>
                  </a:lnTo>
                  <a:lnTo>
                    <a:pt x="2475" y="5365"/>
                  </a:lnTo>
                  <a:lnTo>
                    <a:pt x="2487" y="5376"/>
                  </a:lnTo>
                  <a:lnTo>
                    <a:pt x="2496" y="5384"/>
                  </a:lnTo>
                  <a:lnTo>
                    <a:pt x="2500" y="5389"/>
                  </a:lnTo>
                  <a:lnTo>
                    <a:pt x="2504" y="5391"/>
                  </a:lnTo>
                  <a:lnTo>
                    <a:pt x="2508" y="5395"/>
                  </a:lnTo>
                  <a:lnTo>
                    <a:pt x="2513" y="5397"/>
                  </a:lnTo>
                  <a:lnTo>
                    <a:pt x="2518" y="5397"/>
                  </a:lnTo>
                  <a:lnTo>
                    <a:pt x="2523" y="5396"/>
                  </a:lnTo>
                  <a:lnTo>
                    <a:pt x="2527" y="5392"/>
                  </a:lnTo>
                  <a:lnTo>
                    <a:pt x="2532" y="5387"/>
                  </a:lnTo>
                  <a:lnTo>
                    <a:pt x="2538" y="5384"/>
                  </a:lnTo>
                  <a:lnTo>
                    <a:pt x="2543" y="5380"/>
                  </a:lnTo>
                  <a:lnTo>
                    <a:pt x="2546" y="5379"/>
                  </a:lnTo>
                  <a:lnTo>
                    <a:pt x="2549" y="5378"/>
                  </a:lnTo>
                  <a:lnTo>
                    <a:pt x="2552" y="5378"/>
                  </a:lnTo>
                  <a:lnTo>
                    <a:pt x="2556" y="5379"/>
                  </a:lnTo>
                  <a:lnTo>
                    <a:pt x="2562" y="5381"/>
                  </a:lnTo>
                  <a:lnTo>
                    <a:pt x="2569" y="5385"/>
                  </a:lnTo>
                  <a:lnTo>
                    <a:pt x="2575" y="5390"/>
                  </a:lnTo>
                  <a:lnTo>
                    <a:pt x="2580" y="5395"/>
                  </a:lnTo>
                  <a:lnTo>
                    <a:pt x="2584" y="5401"/>
                  </a:lnTo>
                  <a:lnTo>
                    <a:pt x="2589" y="5406"/>
                  </a:lnTo>
                  <a:lnTo>
                    <a:pt x="2591" y="5412"/>
                  </a:lnTo>
                  <a:lnTo>
                    <a:pt x="2591" y="5418"/>
                  </a:lnTo>
                  <a:lnTo>
                    <a:pt x="2591" y="5424"/>
                  </a:lnTo>
                  <a:lnTo>
                    <a:pt x="2589" y="5429"/>
                  </a:lnTo>
                  <a:lnTo>
                    <a:pt x="2587" y="5434"/>
                  </a:lnTo>
                  <a:lnTo>
                    <a:pt x="2582" y="5440"/>
                  </a:lnTo>
                  <a:lnTo>
                    <a:pt x="2575" y="5449"/>
                  </a:lnTo>
                  <a:lnTo>
                    <a:pt x="2570" y="5458"/>
                  </a:lnTo>
                  <a:lnTo>
                    <a:pt x="2570" y="5462"/>
                  </a:lnTo>
                  <a:lnTo>
                    <a:pt x="2571" y="5467"/>
                  </a:lnTo>
                  <a:lnTo>
                    <a:pt x="2572" y="5472"/>
                  </a:lnTo>
                  <a:lnTo>
                    <a:pt x="2575" y="5478"/>
                  </a:lnTo>
                  <a:lnTo>
                    <a:pt x="2582" y="5490"/>
                  </a:lnTo>
                  <a:lnTo>
                    <a:pt x="2590" y="5505"/>
                  </a:lnTo>
                  <a:lnTo>
                    <a:pt x="2600" y="5522"/>
                  </a:lnTo>
                  <a:lnTo>
                    <a:pt x="2608" y="5534"/>
                  </a:lnTo>
                  <a:lnTo>
                    <a:pt x="2613" y="5537"/>
                  </a:lnTo>
                  <a:lnTo>
                    <a:pt x="2618" y="5538"/>
                  </a:lnTo>
                  <a:lnTo>
                    <a:pt x="2620" y="5538"/>
                  </a:lnTo>
                  <a:lnTo>
                    <a:pt x="2622" y="5537"/>
                  </a:lnTo>
                  <a:lnTo>
                    <a:pt x="2625" y="5536"/>
                  </a:lnTo>
                  <a:lnTo>
                    <a:pt x="2628" y="5534"/>
                  </a:lnTo>
                  <a:lnTo>
                    <a:pt x="2631" y="5530"/>
                  </a:lnTo>
                  <a:lnTo>
                    <a:pt x="2634" y="5529"/>
                  </a:lnTo>
                  <a:lnTo>
                    <a:pt x="2637" y="5528"/>
                  </a:lnTo>
                  <a:lnTo>
                    <a:pt x="2640" y="5528"/>
                  </a:lnTo>
                  <a:lnTo>
                    <a:pt x="2649" y="5530"/>
                  </a:lnTo>
                  <a:lnTo>
                    <a:pt x="2656" y="5534"/>
                  </a:lnTo>
                  <a:lnTo>
                    <a:pt x="2663" y="5538"/>
                  </a:lnTo>
                  <a:lnTo>
                    <a:pt x="2670" y="5544"/>
                  </a:lnTo>
                  <a:lnTo>
                    <a:pt x="2676" y="5550"/>
                  </a:lnTo>
                  <a:lnTo>
                    <a:pt x="2681" y="5556"/>
                  </a:lnTo>
                  <a:lnTo>
                    <a:pt x="2685" y="5561"/>
                  </a:lnTo>
                  <a:lnTo>
                    <a:pt x="2689" y="5563"/>
                  </a:lnTo>
                  <a:lnTo>
                    <a:pt x="2693" y="5566"/>
                  </a:lnTo>
                  <a:lnTo>
                    <a:pt x="2696" y="5568"/>
                  </a:lnTo>
                  <a:lnTo>
                    <a:pt x="2703" y="5568"/>
                  </a:lnTo>
                  <a:lnTo>
                    <a:pt x="2712" y="5568"/>
                  </a:lnTo>
                  <a:lnTo>
                    <a:pt x="2720" y="5569"/>
                  </a:lnTo>
                  <a:lnTo>
                    <a:pt x="2726" y="5570"/>
                  </a:lnTo>
                  <a:lnTo>
                    <a:pt x="2731" y="5573"/>
                  </a:lnTo>
                  <a:lnTo>
                    <a:pt x="2738" y="5581"/>
                  </a:lnTo>
                  <a:lnTo>
                    <a:pt x="2741" y="5585"/>
                  </a:lnTo>
                  <a:lnTo>
                    <a:pt x="2745" y="5588"/>
                  </a:lnTo>
                  <a:lnTo>
                    <a:pt x="2750" y="5592"/>
                  </a:lnTo>
                  <a:lnTo>
                    <a:pt x="2756" y="5594"/>
                  </a:lnTo>
                  <a:lnTo>
                    <a:pt x="2767" y="5598"/>
                  </a:lnTo>
                  <a:lnTo>
                    <a:pt x="2782" y="5599"/>
                  </a:lnTo>
                  <a:lnTo>
                    <a:pt x="2796" y="5599"/>
                  </a:lnTo>
                  <a:lnTo>
                    <a:pt x="2809" y="5600"/>
                  </a:lnTo>
                  <a:lnTo>
                    <a:pt x="2820" y="5603"/>
                  </a:lnTo>
                  <a:lnTo>
                    <a:pt x="2829" y="5607"/>
                  </a:lnTo>
                  <a:lnTo>
                    <a:pt x="2838" y="5612"/>
                  </a:lnTo>
                  <a:lnTo>
                    <a:pt x="2848" y="5614"/>
                  </a:lnTo>
                  <a:lnTo>
                    <a:pt x="2853" y="5614"/>
                  </a:lnTo>
                  <a:lnTo>
                    <a:pt x="2859" y="5614"/>
                  </a:lnTo>
                  <a:lnTo>
                    <a:pt x="2864" y="5612"/>
                  </a:lnTo>
                  <a:lnTo>
                    <a:pt x="2870" y="5610"/>
                  </a:lnTo>
                  <a:lnTo>
                    <a:pt x="2879" y="5606"/>
                  </a:lnTo>
                  <a:lnTo>
                    <a:pt x="2886" y="5604"/>
                  </a:lnTo>
                  <a:lnTo>
                    <a:pt x="2895" y="5604"/>
                  </a:lnTo>
                  <a:lnTo>
                    <a:pt x="2905" y="5605"/>
                  </a:lnTo>
                  <a:lnTo>
                    <a:pt x="2916" y="5609"/>
                  </a:lnTo>
                  <a:lnTo>
                    <a:pt x="2922" y="5612"/>
                  </a:lnTo>
                  <a:lnTo>
                    <a:pt x="2924" y="5614"/>
                  </a:lnTo>
                  <a:lnTo>
                    <a:pt x="2926" y="5617"/>
                  </a:lnTo>
                  <a:lnTo>
                    <a:pt x="2926" y="5620"/>
                  </a:lnTo>
                  <a:lnTo>
                    <a:pt x="2926" y="5625"/>
                  </a:lnTo>
                  <a:lnTo>
                    <a:pt x="2926" y="5629"/>
                  </a:lnTo>
                  <a:lnTo>
                    <a:pt x="2927" y="5633"/>
                  </a:lnTo>
                  <a:lnTo>
                    <a:pt x="2928" y="5636"/>
                  </a:lnTo>
                  <a:lnTo>
                    <a:pt x="2929" y="5638"/>
                  </a:lnTo>
                  <a:lnTo>
                    <a:pt x="2933" y="5641"/>
                  </a:lnTo>
                  <a:lnTo>
                    <a:pt x="2937" y="5642"/>
                  </a:lnTo>
                  <a:lnTo>
                    <a:pt x="2943" y="5642"/>
                  </a:lnTo>
                  <a:lnTo>
                    <a:pt x="2952" y="5641"/>
                  </a:lnTo>
                  <a:lnTo>
                    <a:pt x="2972" y="5639"/>
                  </a:lnTo>
                  <a:lnTo>
                    <a:pt x="2992" y="5637"/>
                  </a:lnTo>
                  <a:lnTo>
                    <a:pt x="3013" y="5635"/>
                  </a:lnTo>
                  <a:lnTo>
                    <a:pt x="3031" y="5631"/>
                  </a:lnTo>
                  <a:lnTo>
                    <a:pt x="3037" y="5629"/>
                  </a:lnTo>
                  <a:lnTo>
                    <a:pt x="3042" y="5625"/>
                  </a:lnTo>
                  <a:lnTo>
                    <a:pt x="3044" y="5623"/>
                  </a:lnTo>
                  <a:lnTo>
                    <a:pt x="3046" y="5618"/>
                  </a:lnTo>
                  <a:lnTo>
                    <a:pt x="3046" y="5609"/>
                  </a:lnTo>
                  <a:lnTo>
                    <a:pt x="3048" y="5595"/>
                  </a:lnTo>
                  <a:lnTo>
                    <a:pt x="3050" y="5589"/>
                  </a:lnTo>
                  <a:lnTo>
                    <a:pt x="3054" y="5585"/>
                  </a:lnTo>
                  <a:lnTo>
                    <a:pt x="3060" y="5582"/>
                  </a:lnTo>
                  <a:lnTo>
                    <a:pt x="3067" y="5580"/>
                  </a:lnTo>
                  <a:lnTo>
                    <a:pt x="3081" y="5579"/>
                  </a:lnTo>
                  <a:lnTo>
                    <a:pt x="3097" y="5579"/>
                  </a:lnTo>
                  <a:lnTo>
                    <a:pt x="3112" y="5580"/>
                  </a:lnTo>
                  <a:lnTo>
                    <a:pt x="3129" y="5581"/>
                  </a:lnTo>
                  <a:lnTo>
                    <a:pt x="3149" y="5582"/>
                  </a:lnTo>
                  <a:lnTo>
                    <a:pt x="3173" y="5584"/>
                  </a:lnTo>
                  <a:lnTo>
                    <a:pt x="3195" y="5585"/>
                  </a:lnTo>
                  <a:lnTo>
                    <a:pt x="3211" y="5584"/>
                  </a:lnTo>
                  <a:lnTo>
                    <a:pt x="3218" y="5582"/>
                  </a:lnTo>
                  <a:lnTo>
                    <a:pt x="3225" y="5581"/>
                  </a:lnTo>
                  <a:lnTo>
                    <a:pt x="3232" y="5578"/>
                  </a:lnTo>
                  <a:lnTo>
                    <a:pt x="3241" y="5574"/>
                  </a:lnTo>
                  <a:lnTo>
                    <a:pt x="3251" y="5570"/>
                  </a:lnTo>
                  <a:lnTo>
                    <a:pt x="3263" y="5566"/>
                  </a:lnTo>
                  <a:lnTo>
                    <a:pt x="3270" y="5565"/>
                  </a:lnTo>
                  <a:lnTo>
                    <a:pt x="3276" y="5565"/>
                  </a:lnTo>
                  <a:lnTo>
                    <a:pt x="3283" y="5563"/>
                  </a:lnTo>
                  <a:lnTo>
                    <a:pt x="3289" y="5565"/>
                  </a:lnTo>
                  <a:lnTo>
                    <a:pt x="3300" y="5568"/>
                  </a:lnTo>
                  <a:lnTo>
                    <a:pt x="3309" y="5573"/>
                  </a:lnTo>
                  <a:lnTo>
                    <a:pt x="3314" y="5574"/>
                  </a:lnTo>
                  <a:lnTo>
                    <a:pt x="3318" y="5575"/>
                  </a:lnTo>
                  <a:lnTo>
                    <a:pt x="3323" y="5575"/>
                  </a:lnTo>
                  <a:lnTo>
                    <a:pt x="3327" y="5575"/>
                  </a:lnTo>
                  <a:lnTo>
                    <a:pt x="3345" y="5569"/>
                  </a:lnTo>
                  <a:lnTo>
                    <a:pt x="3362" y="5567"/>
                  </a:lnTo>
                  <a:lnTo>
                    <a:pt x="3369" y="5567"/>
                  </a:lnTo>
                  <a:lnTo>
                    <a:pt x="3376" y="5568"/>
                  </a:lnTo>
                  <a:lnTo>
                    <a:pt x="3382" y="5570"/>
                  </a:lnTo>
                  <a:lnTo>
                    <a:pt x="3387" y="5575"/>
                  </a:lnTo>
                  <a:lnTo>
                    <a:pt x="3396" y="5586"/>
                  </a:lnTo>
                  <a:lnTo>
                    <a:pt x="3405" y="5597"/>
                  </a:lnTo>
                  <a:lnTo>
                    <a:pt x="3408" y="5601"/>
                  </a:lnTo>
                  <a:lnTo>
                    <a:pt x="3413" y="5606"/>
                  </a:lnTo>
                  <a:lnTo>
                    <a:pt x="3419" y="5610"/>
                  </a:lnTo>
                  <a:lnTo>
                    <a:pt x="3425" y="5613"/>
                  </a:lnTo>
                  <a:lnTo>
                    <a:pt x="3431" y="5617"/>
                  </a:lnTo>
                  <a:lnTo>
                    <a:pt x="3437" y="5620"/>
                  </a:lnTo>
                  <a:lnTo>
                    <a:pt x="3441" y="5624"/>
                  </a:lnTo>
                  <a:lnTo>
                    <a:pt x="3446" y="5629"/>
                  </a:lnTo>
                  <a:lnTo>
                    <a:pt x="3455" y="5638"/>
                  </a:lnTo>
                  <a:lnTo>
                    <a:pt x="3464" y="5650"/>
                  </a:lnTo>
                  <a:lnTo>
                    <a:pt x="3466" y="5652"/>
                  </a:lnTo>
                  <a:lnTo>
                    <a:pt x="3470" y="5654"/>
                  </a:lnTo>
                  <a:lnTo>
                    <a:pt x="3472" y="5654"/>
                  </a:lnTo>
                  <a:lnTo>
                    <a:pt x="3475" y="5654"/>
                  </a:lnTo>
                  <a:lnTo>
                    <a:pt x="3479" y="5648"/>
                  </a:lnTo>
                  <a:lnTo>
                    <a:pt x="3485" y="5639"/>
                  </a:lnTo>
                  <a:lnTo>
                    <a:pt x="3489" y="5635"/>
                  </a:lnTo>
                  <a:lnTo>
                    <a:pt x="3494" y="5630"/>
                  </a:lnTo>
                  <a:lnTo>
                    <a:pt x="3500" y="5626"/>
                  </a:lnTo>
                  <a:lnTo>
                    <a:pt x="3506" y="5623"/>
                  </a:lnTo>
                  <a:lnTo>
                    <a:pt x="3514" y="5619"/>
                  </a:lnTo>
                  <a:lnTo>
                    <a:pt x="3522" y="5617"/>
                  </a:lnTo>
                  <a:lnTo>
                    <a:pt x="3531" y="5616"/>
                  </a:lnTo>
                  <a:lnTo>
                    <a:pt x="3540" y="5614"/>
                  </a:lnTo>
                  <a:lnTo>
                    <a:pt x="3564" y="5614"/>
                  </a:lnTo>
                  <a:lnTo>
                    <a:pt x="3590" y="5614"/>
                  </a:lnTo>
                  <a:lnTo>
                    <a:pt x="3603" y="5613"/>
                  </a:lnTo>
                  <a:lnTo>
                    <a:pt x="3616" y="5613"/>
                  </a:lnTo>
                  <a:lnTo>
                    <a:pt x="3628" y="5611"/>
                  </a:lnTo>
                  <a:lnTo>
                    <a:pt x="3638" y="5609"/>
                  </a:lnTo>
                  <a:lnTo>
                    <a:pt x="3647" y="5604"/>
                  </a:lnTo>
                  <a:lnTo>
                    <a:pt x="3655" y="5599"/>
                  </a:lnTo>
                  <a:lnTo>
                    <a:pt x="3664" y="5591"/>
                  </a:lnTo>
                  <a:lnTo>
                    <a:pt x="3671" y="5582"/>
                  </a:lnTo>
                  <a:lnTo>
                    <a:pt x="3678" y="5573"/>
                  </a:lnTo>
                  <a:lnTo>
                    <a:pt x="3684" y="5563"/>
                  </a:lnTo>
                  <a:lnTo>
                    <a:pt x="3690" y="5551"/>
                  </a:lnTo>
                  <a:lnTo>
                    <a:pt x="3695" y="5541"/>
                  </a:lnTo>
                  <a:lnTo>
                    <a:pt x="3703" y="5518"/>
                  </a:lnTo>
                  <a:lnTo>
                    <a:pt x="3710" y="5500"/>
                  </a:lnTo>
                  <a:lnTo>
                    <a:pt x="3714" y="5493"/>
                  </a:lnTo>
                  <a:lnTo>
                    <a:pt x="3718" y="5487"/>
                  </a:lnTo>
                  <a:lnTo>
                    <a:pt x="3724" y="5484"/>
                  </a:lnTo>
                  <a:lnTo>
                    <a:pt x="3731" y="5481"/>
                  </a:lnTo>
                  <a:lnTo>
                    <a:pt x="3739" y="5480"/>
                  </a:lnTo>
                  <a:lnTo>
                    <a:pt x="3746" y="5480"/>
                  </a:lnTo>
                  <a:lnTo>
                    <a:pt x="3752" y="5481"/>
                  </a:lnTo>
                  <a:lnTo>
                    <a:pt x="3758" y="5481"/>
                  </a:lnTo>
                  <a:lnTo>
                    <a:pt x="3762" y="5483"/>
                  </a:lnTo>
                  <a:lnTo>
                    <a:pt x="3767" y="5483"/>
                  </a:lnTo>
                  <a:lnTo>
                    <a:pt x="3772" y="5483"/>
                  </a:lnTo>
                  <a:lnTo>
                    <a:pt x="3777" y="5480"/>
                  </a:lnTo>
                  <a:lnTo>
                    <a:pt x="3785" y="5477"/>
                  </a:lnTo>
                  <a:lnTo>
                    <a:pt x="3792" y="5474"/>
                  </a:lnTo>
                  <a:lnTo>
                    <a:pt x="3794" y="5474"/>
                  </a:lnTo>
                  <a:lnTo>
                    <a:pt x="3797" y="5474"/>
                  </a:lnTo>
                  <a:lnTo>
                    <a:pt x="3800" y="5477"/>
                  </a:lnTo>
                  <a:lnTo>
                    <a:pt x="3803" y="5479"/>
                  </a:lnTo>
                  <a:lnTo>
                    <a:pt x="3806" y="5481"/>
                  </a:lnTo>
                  <a:lnTo>
                    <a:pt x="3810" y="5483"/>
                  </a:lnTo>
                  <a:lnTo>
                    <a:pt x="3812" y="5484"/>
                  </a:lnTo>
                  <a:lnTo>
                    <a:pt x="3816" y="5484"/>
                  </a:lnTo>
                  <a:lnTo>
                    <a:pt x="3822" y="5483"/>
                  </a:lnTo>
                  <a:lnTo>
                    <a:pt x="3827" y="5479"/>
                  </a:lnTo>
                  <a:lnTo>
                    <a:pt x="3830" y="5477"/>
                  </a:lnTo>
                  <a:lnTo>
                    <a:pt x="3834" y="5477"/>
                  </a:lnTo>
                  <a:lnTo>
                    <a:pt x="3840" y="5478"/>
                  </a:lnTo>
                  <a:lnTo>
                    <a:pt x="3844" y="5478"/>
                  </a:lnTo>
                  <a:lnTo>
                    <a:pt x="3856" y="5481"/>
                  </a:lnTo>
                  <a:lnTo>
                    <a:pt x="3866" y="5484"/>
                  </a:lnTo>
                  <a:lnTo>
                    <a:pt x="3874" y="5485"/>
                  </a:lnTo>
                  <a:lnTo>
                    <a:pt x="3882" y="5484"/>
                  </a:lnTo>
                  <a:lnTo>
                    <a:pt x="3887" y="5481"/>
                  </a:lnTo>
                  <a:lnTo>
                    <a:pt x="3892" y="5479"/>
                  </a:lnTo>
                  <a:lnTo>
                    <a:pt x="3897" y="5477"/>
                  </a:lnTo>
                  <a:lnTo>
                    <a:pt x="3903" y="5472"/>
                  </a:lnTo>
                  <a:lnTo>
                    <a:pt x="3909" y="5467"/>
                  </a:lnTo>
                  <a:lnTo>
                    <a:pt x="3916" y="5465"/>
                  </a:lnTo>
                  <a:lnTo>
                    <a:pt x="3923" y="5463"/>
                  </a:lnTo>
                  <a:lnTo>
                    <a:pt x="3930" y="5463"/>
                  </a:lnTo>
                  <a:lnTo>
                    <a:pt x="3937" y="5465"/>
                  </a:lnTo>
                  <a:lnTo>
                    <a:pt x="3944" y="5467"/>
                  </a:lnTo>
                  <a:lnTo>
                    <a:pt x="3950" y="5469"/>
                  </a:lnTo>
                  <a:lnTo>
                    <a:pt x="3956" y="5472"/>
                  </a:lnTo>
                  <a:lnTo>
                    <a:pt x="3964" y="5479"/>
                  </a:lnTo>
                  <a:lnTo>
                    <a:pt x="3973" y="5485"/>
                  </a:lnTo>
                  <a:lnTo>
                    <a:pt x="3978" y="5486"/>
                  </a:lnTo>
                  <a:lnTo>
                    <a:pt x="3982" y="5488"/>
                  </a:lnTo>
                  <a:lnTo>
                    <a:pt x="3989" y="5490"/>
                  </a:lnTo>
                  <a:lnTo>
                    <a:pt x="3998" y="5490"/>
                  </a:lnTo>
                  <a:lnTo>
                    <a:pt x="4016" y="5491"/>
                  </a:lnTo>
                  <a:lnTo>
                    <a:pt x="4030" y="5494"/>
                  </a:lnTo>
                  <a:lnTo>
                    <a:pt x="4036" y="5496"/>
                  </a:lnTo>
                  <a:lnTo>
                    <a:pt x="4041" y="5496"/>
                  </a:lnTo>
                  <a:lnTo>
                    <a:pt x="4044" y="5494"/>
                  </a:lnTo>
                  <a:lnTo>
                    <a:pt x="4045" y="5491"/>
                  </a:lnTo>
                  <a:lnTo>
                    <a:pt x="4048" y="5487"/>
                  </a:lnTo>
                  <a:lnTo>
                    <a:pt x="4050" y="5484"/>
                  </a:lnTo>
                  <a:lnTo>
                    <a:pt x="4054" y="5481"/>
                  </a:lnTo>
                  <a:lnTo>
                    <a:pt x="4058" y="5480"/>
                  </a:lnTo>
                  <a:lnTo>
                    <a:pt x="4068" y="5478"/>
                  </a:lnTo>
                  <a:lnTo>
                    <a:pt x="4079" y="5478"/>
                  </a:lnTo>
                  <a:lnTo>
                    <a:pt x="4090" y="5475"/>
                  </a:lnTo>
                  <a:lnTo>
                    <a:pt x="4107" y="5471"/>
                  </a:lnTo>
                  <a:lnTo>
                    <a:pt x="4123" y="5467"/>
                  </a:lnTo>
                  <a:lnTo>
                    <a:pt x="4137" y="5465"/>
                  </a:lnTo>
                  <a:lnTo>
                    <a:pt x="4143" y="5465"/>
                  </a:lnTo>
                  <a:lnTo>
                    <a:pt x="4148" y="5466"/>
                  </a:lnTo>
                  <a:lnTo>
                    <a:pt x="4152" y="5466"/>
                  </a:lnTo>
                  <a:lnTo>
                    <a:pt x="4156" y="5468"/>
                  </a:lnTo>
                  <a:lnTo>
                    <a:pt x="4158" y="5471"/>
                  </a:lnTo>
                  <a:lnTo>
                    <a:pt x="4161" y="5473"/>
                  </a:lnTo>
                  <a:lnTo>
                    <a:pt x="4162" y="5478"/>
                  </a:lnTo>
                  <a:lnTo>
                    <a:pt x="4163" y="5483"/>
                  </a:lnTo>
                  <a:lnTo>
                    <a:pt x="4164" y="5488"/>
                  </a:lnTo>
                  <a:lnTo>
                    <a:pt x="4165" y="5493"/>
                  </a:lnTo>
                  <a:lnTo>
                    <a:pt x="4167" y="5498"/>
                  </a:lnTo>
                  <a:lnTo>
                    <a:pt x="4169" y="5500"/>
                  </a:lnTo>
                  <a:lnTo>
                    <a:pt x="4171" y="5503"/>
                  </a:lnTo>
                  <a:lnTo>
                    <a:pt x="4176" y="5505"/>
                  </a:lnTo>
                  <a:lnTo>
                    <a:pt x="4181" y="5506"/>
                  </a:lnTo>
                  <a:lnTo>
                    <a:pt x="4187" y="5506"/>
                  </a:lnTo>
                  <a:lnTo>
                    <a:pt x="4201" y="5507"/>
                  </a:lnTo>
                  <a:lnTo>
                    <a:pt x="4214" y="5509"/>
                  </a:lnTo>
                  <a:lnTo>
                    <a:pt x="4227" y="5510"/>
                  </a:lnTo>
                  <a:lnTo>
                    <a:pt x="4239" y="5510"/>
                  </a:lnTo>
                  <a:lnTo>
                    <a:pt x="4249" y="5509"/>
                  </a:lnTo>
                  <a:lnTo>
                    <a:pt x="4257" y="5510"/>
                  </a:lnTo>
                  <a:lnTo>
                    <a:pt x="4262" y="5511"/>
                  </a:lnTo>
                  <a:lnTo>
                    <a:pt x="4265" y="5512"/>
                  </a:lnTo>
                  <a:lnTo>
                    <a:pt x="4269" y="5516"/>
                  </a:lnTo>
                  <a:lnTo>
                    <a:pt x="4274" y="5519"/>
                  </a:lnTo>
                  <a:lnTo>
                    <a:pt x="4277" y="5522"/>
                  </a:lnTo>
                  <a:lnTo>
                    <a:pt x="4282" y="5524"/>
                  </a:lnTo>
                  <a:lnTo>
                    <a:pt x="4287" y="5524"/>
                  </a:lnTo>
                  <a:lnTo>
                    <a:pt x="4293" y="5523"/>
                  </a:lnTo>
                  <a:lnTo>
                    <a:pt x="4302" y="5519"/>
                  </a:lnTo>
                  <a:lnTo>
                    <a:pt x="4310" y="5513"/>
                  </a:lnTo>
                  <a:lnTo>
                    <a:pt x="4318" y="5507"/>
                  </a:lnTo>
                  <a:lnTo>
                    <a:pt x="4326" y="5502"/>
                  </a:lnTo>
                  <a:lnTo>
                    <a:pt x="4331" y="5499"/>
                  </a:lnTo>
                  <a:lnTo>
                    <a:pt x="4335" y="5498"/>
                  </a:lnTo>
                  <a:lnTo>
                    <a:pt x="4341" y="5498"/>
                  </a:lnTo>
                  <a:lnTo>
                    <a:pt x="4347" y="5499"/>
                  </a:lnTo>
                  <a:lnTo>
                    <a:pt x="4360" y="5503"/>
                  </a:lnTo>
                  <a:lnTo>
                    <a:pt x="4375" y="5509"/>
                  </a:lnTo>
                  <a:lnTo>
                    <a:pt x="4382" y="5511"/>
                  </a:lnTo>
                  <a:lnTo>
                    <a:pt x="4390" y="5512"/>
                  </a:lnTo>
                  <a:lnTo>
                    <a:pt x="4398" y="5513"/>
                  </a:lnTo>
                  <a:lnTo>
                    <a:pt x="4408" y="5515"/>
                  </a:lnTo>
                  <a:lnTo>
                    <a:pt x="4427" y="5513"/>
                  </a:lnTo>
                  <a:lnTo>
                    <a:pt x="4448" y="5513"/>
                  </a:lnTo>
                  <a:lnTo>
                    <a:pt x="4458" y="5515"/>
                  </a:lnTo>
                  <a:lnTo>
                    <a:pt x="4469" y="5517"/>
                  </a:lnTo>
                  <a:lnTo>
                    <a:pt x="4477" y="5519"/>
                  </a:lnTo>
                  <a:lnTo>
                    <a:pt x="4486" y="5523"/>
                  </a:lnTo>
                  <a:lnTo>
                    <a:pt x="4503" y="5530"/>
                  </a:lnTo>
                  <a:lnTo>
                    <a:pt x="4518" y="5535"/>
                  </a:lnTo>
                  <a:lnTo>
                    <a:pt x="4524" y="5537"/>
                  </a:lnTo>
                  <a:lnTo>
                    <a:pt x="4530" y="5541"/>
                  </a:lnTo>
                  <a:lnTo>
                    <a:pt x="4534" y="5543"/>
                  </a:lnTo>
                  <a:lnTo>
                    <a:pt x="4537" y="5547"/>
                  </a:lnTo>
                  <a:lnTo>
                    <a:pt x="4540" y="5555"/>
                  </a:lnTo>
                  <a:lnTo>
                    <a:pt x="4543" y="5562"/>
                  </a:lnTo>
                  <a:lnTo>
                    <a:pt x="4545" y="5566"/>
                  </a:lnTo>
                  <a:lnTo>
                    <a:pt x="4547" y="5569"/>
                  </a:lnTo>
                  <a:lnTo>
                    <a:pt x="4552" y="5573"/>
                  </a:lnTo>
                  <a:lnTo>
                    <a:pt x="4556" y="5578"/>
                  </a:lnTo>
                  <a:lnTo>
                    <a:pt x="4566" y="5585"/>
                  </a:lnTo>
                  <a:lnTo>
                    <a:pt x="4572" y="5591"/>
                  </a:lnTo>
                  <a:lnTo>
                    <a:pt x="4575" y="5597"/>
                  </a:lnTo>
                  <a:lnTo>
                    <a:pt x="4578" y="5604"/>
                  </a:lnTo>
                  <a:lnTo>
                    <a:pt x="4579" y="5609"/>
                  </a:lnTo>
                  <a:lnTo>
                    <a:pt x="4581" y="5613"/>
                  </a:lnTo>
                  <a:lnTo>
                    <a:pt x="4584" y="5617"/>
                  </a:lnTo>
                  <a:lnTo>
                    <a:pt x="4587" y="5619"/>
                  </a:lnTo>
                  <a:lnTo>
                    <a:pt x="4592" y="5622"/>
                  </a:lnTo>
                  <a:lnTo>
                    <a:pt x="4596" y="5623"/>
                  </a:lnTo>
                  <a:lnTo>
                    <a:pt x="4600" y="5623"/>
                  </a:lnTo>
                  <a:lnTo>
                    <a:pt x="4606" y="5622"/>
                  </a:lnTo>
                  <a:lnTo>
                    <a:pt x="4611" y="5620"/>
                  </a:lnTo>
                  <a:lnTo>
                    <a:pt x="4616" y="5619"/>
                  </a:lnTo>
                  <a:lnTo>
                    <a:pt x="4622" y="5618"/>
                  </a:lnTo>
                  <a:lnTo>
                    <a:pt x="4628" y="5619"/>
                  </a:lnTo>
                  <a:lnTo>
                    <a:pt x="4639" y="5622"/>
                  </a:lnTo>
                  <a:lnTo>
                    <a:pt x="4650" y="5625"/>
                  </a:lnTo>
                  <a:lnTo>
                    <a:pt x="4663" y="5632"/>
                  </a:lnTo>
                  <a:lnTo>
                    <a:pt x="4674" y="5638"/>
                  </a:lnTo>
                  <a:lnTo>
                    <a:pt x="4682" y="5644"/>
                  </a:lnTo>
                  <a:lnTo>
                    <a:pt x="4693" y="5652"/>
                  </a:lnTo>
                  <a:lnTo>
                    <a:pt x="4702" y="5658"/>
                  </a:lnTo>
                  <a:lnTo>
                    <a:pt x="4709" y="5663"/>
                  </a:lnTo>
                  <a:lnTo>
                    <a:pt x="4712" y="5664"/>
                  </a:lnTo>
                  <a:lnTo>
                    <a:pt x="4716" y="5664"/>
                  </a:lnTo>
                  <a:lnTo>
                    <a:pt x="4719" y="5664"/>
                  </a:lnTo>
                  <a:lnTo>
                    <a:pt x="4722" y="5663"/>
                  </a:lnTo>
                  <a:lnTo>
                    <a:pt x="4725" y="5661"/>
                  </a:lnTo>
                  <a:lnTo>
                    <a:pt x="4730" y="5660"/>
                  </a:lnTo>
                  <a:lnTo>
                    <a:pt x="4734" y="5660"/>
                  </a:lnTo>
                  <a:lnTo>
                    <a:pt x="4738" y="5660"/>
                  </a:lnTo>
                  <a:lnTo>
                    <a:pt x="4743" y="5660"/>
                  </a:lnTo>
                  <a:lnTo>
                    <a:pt x="4748" y="5662"/>
                  </a:lnTo>
                  <a:lnTo>
                    <a:pt x="4751" y="5664"/>
                  </a:lnTo>
                  <a:lnTo>
                    <a:pt x="4754" y="5668"/>
                  </a:lnTo>
                  <a:lnTo>
                    <a:pt x="4757" y="5673"/>
                  </a:lnTo>
                  <a:lnTo>
                    <a:pt x="4761" y="5676"/>
                  </a:lnTo>
                  <a:lnTo>
                    <a:pt x="4767" y="5681"/>
                  </a:lnTo>
                  <a:lnTo>
                    <a:pt x="4773" y="5686"/>
                  </a:lnTo>
                  <a:lnTo>
                    <a:pt x="4787" y="5695"/>
                  </a:lnTo>
                  <a:lnTo>
                    <a:pt x="4799" y="5706"/>
                  </a:lnTo>
                  <a:lnTo>
                    <a:pt x="4812" y="5719"/>
                  </a:lnTo>
                  <a:lnTo>
                    <a:pt x="4826" y="5732"/>
                  </a:lnTo>
                  <a:lnTo>
                    <a:pt x="4843" y="5744"/>
                  </a:lnTo>
                  <a:lnTo>
                    <a:pt x="4857" y="5756"/>
                  </a:lnTo>
                  <a:lnTo>
                    <a:pt x="4874" y="5765"/>
                  </a:lnTo>
                  <a:lnTo>
                    <a:pt x="4892" y="5774"/>
                  </a:lnTo>
                  <a:lnTo>
                    <a:pt x="4908" y="5780"/>
                  </a:lnTo>
                  <a:lnTo>
                    <a:pt x="4924" y="5782"/>
                  </a:lnTo>
                  <a:lnTo>
                    <a:pt x="4936" y="5783"/>
                  </a:lnTo>
                  <a:lnTo>
                    <a:pt x="4944" y="5783"/>
                  </a:lnTo>
                  <a:lnTo>
                    <a:pt x="4951" y="5784"/>
                  </a:lnTo>
                  <a:lnTo>
                    <a:pt x="4958" y="5788"/>
                  </a:lnTo>
                  <a:lnTo>
                    <a:pt x="4963" y="5790"/>
                  </a:lnTo>
                  <a:lnTo>
                    <a:pt x="4967" y="5790"/>
                  </a:lnTo>
                  <a:lnTo>
                    <a:pt x="4971" y="5790"/>
                  </a:lnTo>
                  <a:lnTo>
                    <a:pt x="4975" y="5788"/>
                  </a:lnTo>
                  <a:lnTo>
                    <a:pt x="4978" y="5786"/>
                  </a:lnTo>
                  <a:lnTo>
                    <a:pt x="4982" y="5783"/>
                  </a:lnTo>
                  <a:lnTo>
                    <a:pt x="4986" y="5778"/>
                  </a:lnTo>
                  <a:lnTo>
                    <a:pt x="4989" y="5775"/>
                  </a:lnTo>
                  <a:lnTo>
                    <a:pt x="4994" y="5762"/>
                  </a:lnTo>
                  <a:lnTo>
                    <a:pt x="5000" y="5744"/>
                  </a:lnTo>
                  <a:lnTo>
                    <a:pt x="5005" y="5727"/>
                  </a:lnTo>
                  <a:lnTo>
                    <a:pt x="5007" y="5714"/>
                  </a:lnTo>
                  <a:lnTo>
                    <a:pt x="5008" y="5711"/>
                  </a:lnTo>
                  <a:lnTo>
                    <a:pt x="5011" y="5708"/>
                  </a:lnTo>
                  <a:lnTo>
                    <a:pt x="5013" y="5708"/>
                  </a:lnTo>
                  <a:lnTo>
                    <a:pt x="5015" y="5708"/>
                  </a:lnTo>
                  <a:lnTo>
                    <a:pt x="5022" y="5713"/>
                  </a:lnTo>
                  <a:lnTo>
                    <a:pt x="5031" y="5720"/>
                  </a:lnTo>
                  <a:lnTo>
                    <a:pt x="5040" y="5732"/>
                  </a:lnTo>
                  <a:lnTo>
                    <a:pt x="5050" y="5748"/>
                  </a:lnTo>
                  <a:lnTo>
                    <a:pt x="5058" y="5763"/>
                  </a:lnTo>
                  <a:lnTo>
                    <a:pt x="5064" y="5773"/>
                  </a:lnTo>
                  <a:lnTo>
                    <a:pt x="5069" y="5774"/>
                  </a:lnTo>
                  <a:lnTo>
                    <a:pt x="5076" y="5775"/>
                  </a:lnTo>
                  <a:lnTo>
                    <a:pt x="5083" y="5775"/>
                  </a:lnTo>
                  <a:lnTo>
                    <a:pt x="5089" y="5775"/>
                  </a:lnTo>
                  <a:lnTo>
                    <a:pt x="5096" y="5777"/>
                  </a:lnTo>
                  <a:lnTo>
                    <a:pt x="5107" y="5782"/>
                  </a:lnTo>
                  <a:lnTo>
                    <a:pt x="5119" y="5788"/>
                  </a:lnTo>
                  <a:lnTo>
                    <a:pt x="5127" y="5793"/>
                  </a:lnTo>
                  <a:lnTo>
                    <a:pt x="5140" y="5795"/>
                  </a:lnTo>
                  <a:lnTo>
                    <a:pt x="5153" y="5796"/>
                  </a:lnTo>
                  <a:lnTo>
                    <a:pt x="5166" y="5796"/>
                  </a:lnTo>
                  <a:lnTo>
                    <a:pt x="5177" y="5796"/>
                  </a:lnTo>
                  <a:lnTo>
                    <a:pt x="5187" y="5797"/>
                  </a:lnTo>
                  <a:lnTo>
                    <a:pt x="5198" y="5802"/>
                  </a:lnTo>
                  <a:lnTo>
                    <a:pt x="5211" y="5808"/>
                  </a:lnTo>
                  <a:lnTo>
                    <a:pt x="5222" y="5817"/>
                  </a:lnTo>
                  <a:lnTo>
                    <a:pt x="5233" y="5824"/>
                  </a:lnTo>
                  <a:lnTo>
                    <a:pt x="5241" y="5832"/>
                  </a:lnTo>
                  <a:lnTo>
                    <a:pt x="5248" y="5840"/>
                  </a:lnTo>
                  <a:lnTo>
                    <a:pt x="5255" y="5850"/>
                  </a:lnTo>
                  <a:lnTo>
                    <a:pt x="5261" y="5858"/>
                  </a:lnTo>
                  <a:lnTo>
                    <a:pt x="5270" y="5865"/>
                  </a:lnTo>
                  <a:lnTo>
                    <a:pt x="5273" y="5869"/>
                  </a:lnTo>
                  <a:lnTo>
                    <a:pt x="5278" y="5871"/>
                  </a:lnTo>
                  <a:lnTo>
                    <a:pt x="5283" y="5872"/>
                  </a:lnTo>
                  <a:lnTo>
                    <a:pt x="5288" y="5874"/>
                  </a:lnTo>
                  <a:lnTo>
                    <a:pt x="5298" y="5874"/>
                  </a:lnTo>
                  <a:lnTo>
                    <a:pt x="5308" y="5872"/>
                  </a:lnTo>
                  <a:lnTo>
                    <a:pt x="5311" y="5870"/>
                  </a:lnTo>
                  <a:lnTo>
                    <a:pt x="5315" y="5869"/>
                  </a:lnTo>
                  <a:lnTo>
                    <a:pt x="5318" y="5866"/>
                  </a:lnTo>
                  <a:lnTo>
                    <a:pt x="5321" y="5863"/>
                  </a:lnTo>
                  <a:lnTo>
                    <a:pt x="5324" y="5860"/>
                  </a:lnTo>
                  <a:lnTo>
                    <a:pt x="5327" y="5858"/>
                  </a:lnTo>
                  <a:lnTo>
                    <a:pt x="5330" y="5856"/>
                  </a:lnTo>
                  <a:lnTo>
                    <a:pt x="5334" y="5855"/>
                  </a:lnTo>
                  <a:lnTo>
                    <a:pt x="5342" y="5853"/>
                  </a:lnTo>
                  <a:lnTo>
                    <a:pt x="5352" y="5855"/>
                  </a:lnTo>
                  <a:lnTo>
                    <a:pt x="5357" y="5856"/>
                  </a:lnTo>
                  <a:lnTo>
                    <a:pt x="5361" y="5856"/>
                  </a:lnTo>
                  <a:lnTo>
                    <a:pt x="5365" y="5855"/>
                  </a:lnTo>
                  <a:lnTo>
                    <a:pt x="5368" y="5853"/>
                  </a:lnTo>
                  <a:lnTo>
                    <a:pt x="5372" y="5851"/>
                  </a:lnTo>
                  <a:lnTo>
                    <a:pt x="5374" y="5847"/>
                  </a:lnTo>
                  <a:lnTo>
                    <a:pt x="5377" y="5844"/>
                  </a:lnTo>
                  <a:lnTo>
                    <a:pt x="5378" y="5838"/>
                  </a:lnTo>
                  <a:lnTo>
                    <a:pt x="5379" y="5826"/>
                  </a:lnTo>
                  <a:lnTo>
                    <a:pt x="5379" y="5815"/>
                  </a:lnTo>
                  <a:lnTo>
                    <a:pt x="5378" y="5809"/>
                  </a:lnTo>
                  <a:lnTo>
                    <a:pt x="5377" y="5805"/>
                  </a:lnTo>
                  <a:lnTo>
                    <a:pt x="5374" y="5801"/>
                  </a:lnTo>
                  <a:lnTo>
                    <a:pt x="5373" y="5799"/>
                  </a:lnTo>
                  <a:lnTo>
                    <a:pt x="5368" y="5793"/>
                  </a:lnTo>
                  <a:lnTo>
                    <a:pt x="5367" y="5788"/>
                  </a:lnTo>
                  <a:lnTo>
                    <a:pt x="5367" y="5786"/>
                  </a:lnTo>
                  <a:lnTo>
                    <a:pt x="5368" y="5783"/>
                  </a:lnTo>
                  <a:lnTo>
                    <a:pt x="5370" y="5781"/>
                  </a:lnTo>
                  <a:lnTo>
                    <a:pt x="5372" y="5778"/>
                  </a:lnTo>
                  <a:lnTo>
                    <a:pt x="5377" y="5775"/>
                  </a:lnTo>
                  <a:lnTo>
                    <a:pt x="5380" y="5771"/>
                  </a:lnTo>
                  <a:lnTo>
                    <a:pt x="5380" y="5770"/>
                  </a:lnTo>
                  <a:lnTo>
                    <a:pt x="5379" y="5769"/>
                  </a:lnTo>
                  <a:lnTo>
                    <a:pt x="5378" y="5769"/>
                  </a:lnTo>
                  <a:lnTo>
                    <a:pt x="5374" y="5769"/>
                  </a:lnTo>
                  <a:lnTo>
                    <a:pt x="5372" y="5768"/>
                  </a:lnTo>
                  <a:lnTo>
                    <a:pt x="5368" y="5767"/>
                  </a:lnTo>
                  <a:lnTo>
                    <a:pt x="5366" y="5765"/>
                  </a:lnTo>
                  <a:lnTo>
                    <a:pt x="5364" y="5763"/>
                  </a:lnTo>
                  <a:lnTo>
                    <a:pt x="5362" y="5761"/>
                  </a:lnTo>
                  <a:lnTo>
                    <a:pt x="5361" y="5756"/>
                  </a:lnTo>
                  <a:lnTo>
                    <a:pt x="5361" y="5751"/>
                  </a:lnTo>
                  <a:lnTo>
                    <a:pt x="5362" y="5745"/>
                  </a:lnTo>
                  <a:lnTo>
                    <a:pt x="5366" y="5733"/>
                  </a:lnTo>
                  <a:lnTo>
                    <a:pt x="5370" y="5721"/>
                  </a:lnTo>
                  <a:lnTo>
                    <a:pt x="5372" y="5712"/>
                  </a:lnTo>
                  <a:lnTo>
                    <a:pt x="5373" y="5700"/>
                  </a:lnTo>
                  <a:lnTo>
                    <a:pt x="5373" y="5688"/>
                  </a:lnTo>
                  <a:lnTo>
                    <a:pt x="5372" y="5676"/>
                  </a:lnTo>
                  <a:lnTo>
                    <a:pt x="5371" y="5672"/>
                  </a:lnTo>
                  <a:lnTo>
                    <a:pt x="5368" y="5667"/>
                  </a:lnTo>
                  <a:lnTo>
                    <a:pt x="5364" y="5663"/>
                  </a:lnTo>
                  <a:lnTo>
                    <a:pt x="5357" y="5661"/>
                  </a:lnTo>
                  <a:lnTo>
                    <a:pt x="5342" y="5658"/>
                  </a:lnTo>
                  <a:lnTo>
                    <a:pt x="5330" y="5657"/>
                  </a:lnTo>
                  <a:lnTo>
                    <a:pt x="5326" y="5656"/>
                  </a:lnTo>
                  <a:lnTo>
                    <a:pt x="5322" y="5655"/>
                  </a:lnTo>
                  <a:lnTo>
                    <a:pt x="5320" y="5652"/>
                  </a:lnTo>
                  <a:lnTo>
                    <a:pt x="5318" y="5650"/>
                  </a:lnTo>
                  <a:lnTo>
                    <a:pt x="5317" y="5644"/>
                  </a:lnTo>
                  <a:lnTo>
                    <a:pt x="5316" y="5641"/>
                  </a:lnTo>
                  <a:lnTo>
                    <a:pt x="5313" y="5639"/>
                  </a:lnTo>
                  <a:lnTo>
                    <a:pt x="5308" y="5638"/>
                  </a:lnTo>
                  <a:lnTo>
                    <a:pt x="5301" y="5638"/>
                  </a:lnTo>
                  <a:lnTo>
                    <a:pt x="5295" y="5636"/>
                  </a:lnTo>
                  <a:lnTo>
                    <a:pt x="5291" y="5633"/>
                  </a:lnTo>
                  <a:lnTo>
                    <a:pt x="5289" y="5630"/>
                  </a:lnTo>
                  <a:lnTo>
                    <a:pt x="5286" y="5626"/>
                  </a:lnTo>
                  <a:lnTo>
                    <a:pt x="5285" y="5620"/>
                  </a:lnTo>
                  <a:lnTo>
                    <a:pt x="5283" y="5607"/>
                  </a:lnTo>
                  <a:lnTo>
                    <a:pt x="5284" y="5593"/>
                  </a:lnTo>
                  <a:lnTo>
                    <a:pt x="5285" y="5587"/>
                  </a:lnTo>
                  <a:lnTo>
                    <a:pt x="5286" y="5582"/>
                  </a:lnTo>
                  <a:lnTo>
                    <a:pt x="5288" y="5578"/>
                  </a:lnTo>
                  <a:lnTo>
                    <a:pt x="5290" y="5575"/>
                  </a:lnTo>
                  <a:lnTo>
                    <a:pt x="5294" y="5570"/>
                  </a:lnTo>
                  <a:lnTo>
                    <a:pt x="5296" y="5566"/>
                  </a:lnTo>
                  <a:lnTo>
                    <a:pt x="5295" y="5561"/>
                  </a:lnTo>
                  <a:lnTo>
                    <a:pt x="5294" y="5554"/>
                  </a:lnTo>
                  <a:lnTo>
                    <a:pt x="5292" y="5551"/>
                  </a:lnTo>
                  <a:lnTo>
                    <a:pt x="5291" y="5548"/>
                  </a:lnTo>
                  <a:lnTo>
                    <a:pt x="5291" y="5544"/>
                  </a:lnTo>
                  <a:lnTo>
                    <a:pt x="5291" y="5541"/>
                  </a:lnTo>
                  <a:lnTo>
                    <a:pt x="5294" y="5538"/>
                  </a:lnTo>
                  <a:lnTo>
                    <a:pt x="5296" y="5535"/>
                  </a:lnTo>
                  <a:lnTo>
                    <a:pt x="5298" y="5531"/>
                  </a:lnTo>
                  <a:lnTo>
                    <a:pt x="5303" y="5528"/>
                  </a:lnTo>
                  <a:lnTo>
                    <a:pt x="5315" y="5518"/>
                  </a:lnTo>
                  <a:lnTo>
                    <a:pt x="5329" y="5507"/>
                  </a:lnTo>
                  <a:lnTo>
                    <a:pt x="5336" y="5504"/>
                  </a:lnTo>
                  <a:lnTo>
                    <a:pt x="5345" y="5499"/>
                  </a:lnTo>
                  <a:lnTo>
                    <a:pt x="5352" y="5498"/>
                  </a:lnTo>
                  <a:lnTo>
                    <a:pt x="5359" y="5497"/>
                  </a:lnTo>
                  <a:lnTo>
                    <a:pt x="5374" y="5499"/>
                  </a:lnTo>
                  <a:lnTo>
                    <a:pt x="5393" y="5499"/>
                  </a:lnTo>
                  <a:lnTo>
                    <a:pt x="5402" y="5499"/>
                  </a:lnTo>
                  <a:lnTo>
                    <a:pt x="5411" y="5497"/>
                  </a:lnTo>
                  <a:lnTo>
                    <a:pt x="5418" y="5494"/>
                  </a:lnTo>
                  <a:lnTo>
                    <a:pt x="5425" y="5491"/>
                  </a:lnTo>
                  <a:lnTo>
                    <a:pt x="5436" y="5480"/>
                  </a:lnTo>
                  <a:lnTo>
                    <a:pt x="5444" y="5472"/>
                  </a:lnTo>
                  <a:lnTo>
                    <a:pt x="5448" y="5468"/>
                  </a:lnTo>
                  <a:lnTo>
                    <a:pt x="5453" y="5466"/>
                  </a:lnTo>
                  <a:lnTo>
                    <a:pt x="5459" y="5465"/>
                  </a:lnTo>
                  <a:lnTo>
                    <a:pt x="5466" y="5466"/>
                  </a:lnTo>
                  <a:lnTo>
                    <a:pt x="5480" y="5468"/>
                  </a:lnTo>
                  <a:lnTo>
                    <a:pt x="5492" y="5471"/>
                  </a:lnTo>
                  <a:lnTo>
                    <a:pt x="5497" y="5471"/>
                  </a:lnTo>
                  <a:lnTo>
                    <a:pt x="5502" y="5469"/>
                  </a:lnTo>
                  <a:lnTo>
                    <a:pt x="5506" y="5468"/>
                  </a:lnTo>
                  <a:lnTo>
                    <a:pt x="5510" y="5465"/>
                  </a:lnTo>
                  <a:lnTo>
                    <a:pt x="5512" y="5460"/>
                  </a:lnTo>
                  <a:lnTo>
                    <a:pt x="5515" y="5454"/>
                  </a:lnTo>
                  <a:lnTo>
                    <a:pt x="5515" y="5447"/>
                  </a:lnTo>
                  <a:lnTo>
                    <a:pt x="5513" y="5440"/>
                  </a:lnTo>
                  <a:lnTo>
                    <a:pt x="5511" y="5424"/>
                  </a:lnTo>
                  <a:lnTo>
                    <a:pt x="5506" y="5414"/>
                  </a:lnTo>
                  <a:lnTo>
                    <a:pt x="5502" y="5404"/>
                  </a:lnTo>
                  <a:lnTo>
                    <a:pt x="5494" y="5392"/>
                  </a:lnTo>
                  <a:lnTo>
                    <a:pt x="5487" y="5379"/>
                  </a:lnTo>
                  <a:lnTo>
                    <a:pt x="5483" y="5367"/>
                  </a:lnTo>
                  <a:lnTo>
                    <a:pt x="5478" y="5352"/>
                  </a:lnTo>
                  <a:lnTo>
                    <a:pt x="5475" y="5332"/>
                  </a:lnTo>
                  <a:lnTo>
                    <a:pt x="5473" y="5311"/>
                  </a:lnTo>
                  <a:lnTo>
                    <a:pt x="5471" y="5296"/>
                  </a:lnTo>
                  <a:lnTo>
                    <a:pt x="5468" y="5283"/>
                  </a:lnTo>
                  <a:lnTo>
                    <a:pt x="5463" y="5272"/>
                  </a:lnTo>
                  <a:lnTo>
                    <a:pt x="5460" y="5267"/>
                  </a:lnTo>
                  <a:lnTo>
                    <a:pt x="5456" y="5264"/>
                  </a:lnTo>
                  <a:lnTo>
                    <a:pt x="5453" y="5260"/>
                  </a:lnTo>
                  <a:lnTo>
                    <a:pt x="5448" y="5258"/>
                  </a:lnTo>
                  <a:lnTo>
                    <a:pt x="5437" y="5254"/>
                  </a:lnTo>
                  <a:lnTo>
                    <a:pt x="5425" y="5248"/>
                  </a:lnTo>
                  <a:lnTo>
                    <a:pt x="5421" y="5245"/>
                  </a:lnTo>
                  <a:lnTo>
                    <a:pt x="5415" y="5241"/>
                  </a:lnTo>
                  <a:lnTo>
                    <a:pt x="5411" y="5235"/>
                  </a:lnTo>
                  <a:lnTo>
                    <a:pt x="5408" y="5228"/>
                  </a:lnTo>
                  <a:lnTo>
                    <a:pt x="5403" y="5213"/>
                  </a:lnTo>
                  <a:lnTo>
                    <a:pt x="5400" y="5198"/>
                  </a:lnTo>
                  <a:lnTo>
                    <a:pt x="5398" y="5191"/>
                  </a:lnTo>
                  <a:lnTo>
                    <a:pt x="5396" y="5184"/>
                  </a:lnTo>
                  <a:lnTo>
                    <a:pt x="5391" y="5177"/>
                  </a:lnTo>
                  <a:lnTo>
                    <a:pt x="5384" y="5169"/>
                  </a:lnTo>
                  <a:lnTo>
                    <a:pt x="5365" y="5153"/>
                  </a:lnTo>
                  <a:lnTo>
                    <a:pt x="5342" y="5139"/>
                  </a:lnTo>
                  <a:lnTo>
                    <a:pt x="5322" y="5126"/>
                  </a:lnTo>
                  <a:lnTo>
                    <a:pt x="5305" y="5115"/>
                  </a:lnTo>
                  <a:lnTo>
                    <a:pt x="5298" y="5110"/>
                  </a:lnTo>
                  <a:lnTo>
                    <a:pt x="5292" y="5106"/>
                  </a:lnTo>
                  <a:lnTo>
                    <a:pt x="5286" y="5100"/>
                  </a:lnTo>
                  <a:lnTo>
                    <a:pt x="5282" y="5094"/>
                  </a:lnTo>
                  <a:lnTo>
                    <a:pt x="5277" y="5088"/>
                  </a:lnTo>
                  <a:lnTo>
                    <a:pt x="5273" y="5081"/>
                  </a:lnTo>
                  <a:lnTo>
                    <a:pt x="5271" y="5074"/>
                  </a:lnTo>
                  <a:lnTo>
                    <a:pt x="5271" y="5067"/>
                  </a:lnTo>
                  <a:lnTo>
                    <a:pt x="5271" y="5051"/>
                  </a:lnTo>
                  <a:lnTo>
                    <a:pt x="5272" y="5038"/>
                  </a:lnTo>
                  <a:lnTo>
                    <a:pt x="5274" y="5032"/>
                  </a:lnTo>
                  <a:lnTo>
                    <a:pt x="5277" y="5027"/>
                  </a:lnTo>
                  <a:lnTo>
                    <a:pt x="5280" y="5025"/>
                  </a:lnTo>
                  <a:lnTo>
                    <a:pt x="5285" y="5023"/>
                  </a:lnTo>
                  <a:lnTo>
                    <a:pt x="5296" y="5020"/>
                  </a:lnTo>
                  <a:lnTo>
                    <a:pt x="5305" y="5017"/>
                  </a:lnTo>
                  <a:lnTo>
                    <a:pt x="5309" y="5015"/>
                  </a:lnTo>
                  <a:lnTo>
                    <a:pt x="5311" y="5012"/>
                  </a:lnTo>
                  <a:lnTo>
                    <a:pt x="5314" y="5008"/>
                  </a:lnTo>
                  <a:lnTo>
                    <a:pt x="5314" y="5004"/>
                  </a:lnTo>
                  <a:lnTo>
                    <a:pt x="5313" y="4990"/>
                  </a:lnTo>
                  <a:lnTo>
                    <a:pt x="5307" y="4974"/>
                  </a:lnTo>
                  <a:lnTo>
                    <a:pt x="5301" y="4958"/>
                  </a:lnTo>
                  <a:lnTo>
                    <a:pt x="5294" y="4948"/>
                  </a:lnTo>
                  <a:lnTo>
                    <a:pt x="5283" y="4932"/>
                  </a:lnTo>
                  <a:lnTo>
                    <a:pt x="5267" y="4910"/>
                  </a:lnTo>
                  <a:lnTo>
                    <a:pt x="5251" y="4886"/>
                  </a:lnTo>
                  <a:lnTo>
                    <a:pt x="5239" y="4868"/>
                  </a:lnTo>
                  <a:lnTo>
                    <a:pt x="5232" y="4854"/>
                  </a:lnTo>
                  <a:lnTo>
                    <a:pt x="5227" y="4842"/>
                  </a:lnTo>
                  <a:lnTo>
                    <a:pt x="5226" y="4831"/>
                  </a:lnTo>
                  <a:lnTo>
                    <a:pt x="5226" y="4823"/>
                  </a:lnTo>
                  <a:lnTo>
                    <a:pt x="5229" y="4816"/>
                  </a:lnTo>
                  <a:lnTo>
                    <a:pt x="5233" y="4810"/>
                  </a:lnTo>
                  <a:lnTo>
                    <a:pt x="5239" y="4805"/>
                  </a:lnTo>
                  <a:lnTo>
                    <a:pt x="5246" y="4801"/>
                  </a:lnTo>
                  <a:lnTo>
                    <a:pt x="5253" y="4799"/>
                  </a:lnTo>
                  <a:lnTo>
                    <a:pt x="5263" y="4797"/>
                  </a:lnTo>
                  <a:lnTo>
                    <a:pt x="5271" y="4796"/>
                  </a:lnTo>
                  <a:lnTo>
                    <a:pt x="5280" y="4794"/>
                  </a:lnTo>
                  <a:lnTo>
                    <a:pt x="5297" y="4793"/>
                  </a:lnTo>
                  <a:lnTo>
                    <a:pt x="5311" y="4792"/>
                  </a:lnTo>
                  <a:lnTo>
                    <a:pt x="5327" y="4790"/>
                  </a:lnTo>
                  <a:lnTo>
                    <a:pt x="5343" y="4784"/>
                  </a:lnTo>
                  <a:lnTo>
                    <a:pt x="5361" y="4776"/>
                  </a:lnTo>
                  <a:lnTo>
                    <a:pt x="5383" y="4765"/>
                  </a:lnTo>
                  <a:lnTo>
                    <a:pt x="5404" y="4753"/>
                  </a:lnTo>
                  <a:lnTo>
                    <a:pt x="5423" y="4743"/>
                  </a:lnTo>
                  <a:lnTo>
                    <a:pt x="5433" y="4740"/>
                  </a:lnTo>
                  <a:lnTo>
                    <a:pt x="5442" y="4737"/>
                  </a:lnTo>
                  <a:lnTo>
                    <a:pt x="5452" y="4736"/>
                  </a:lnTo>
                  <a:lnTo>
                    <a:pt x="5460" y="4736"/>
                  </a:lnTo>
                  <a:lnTo>
                    <a:pt x="5480" y="4738"/>
                  </a:lnTo>
                  <a:lnTo>
                    <a:pt x="5504" y="4740"/>
                  </a:lnTo>
                  <a:lnTo>
                    <a:pt x="5529" y="4741"/>
                  </a:lnTo>
                  <a:lnTo>
                    <a:pt x="5553" y="4740"/>
                  </a:lnTo>
                  <a:lnTo>
                    <a:pt x="5579" y="4738"/>
                  </a:lnTo>
                  <a:lnTo>
                    <a:pt x="5605" y="4737"/>
                  </a:lnTo>
                  <a:lnTo>
                    <a:pt x="5626" y="4736"/>
                  </a:lnTo>
                  <a:lnTo>
                    <a:pt x="5641" y="4734"/>
                  </a:lnTo>
                  <a:lnTo>
                    <a:pt x="5654" y="4730"/>
                  </a:lnTo>
                  <a:lnTo>
                    <a:pt x="5673" y="4723"/>
                  </a:lnTo>
                  <a:lnTo>
                    <a:pt x="5685" y="4718"/>
                  </a:lnTo>
                  <a:lnTo>
                    <a:pt x="5695" y="4715"/>
                  </a:lnTo>
                  <a:lnTo>
                    <a:pt x="5707" y="4712"/>
                  </a:lnTo>
                  <a:lnTo>
                    <a:pt x="5718" y="4710"/>
                  </a:lnTo>
                  <a:lnTo>
                    <a:pt x="5730" y="4710"/>
                  </a:lnTo>
                  <a:lnTo>
                    <a:pt x="5740" y="4710"/>
                  </a:lnTo>
                  <a:lnTo>
                    <a:pt x="5751" y="4710"/>
                  </a:lnTo>
                  <a:lnTo>
                    <a:pt x="5762" y="4711"/>
                  </a:lnTo>
                  <a:lnTo>
                    <a:pt x="5781" y="4715"/>
                  </a:lnTo>
                  <a:lnTo>
                    <a:pt x="5798" y="4717"/>
                  </a:lnTo>
                  <a:lnTo>
                    <a:pt x="5805" y="4717"/>
                  </a:lnTo>
                  <a:lnTo>
                    <a:pt x="5813" y="4717"/>
                  </a:lnTo>
                  <a:lnTo>
                    <a:pt x="5822" y="4716"/>
                  </a:lnTo>
                  <a:lnTo>
                    <a:pt x="5832" y="4714"/>
                  </a:lnTo>
                  <a:lnTo>
                    <a:pt x="5842" y="4712"/>
                  </a:lnTo>
                  <a:lnTo>
                    <a:pt x="5850" y="4709"/>
                  </a:lnTo>
                  <a:lnTo>
                    <a:pt x="5858" y="4705"/>
                  </a:lnTo>
                  <a:lnTo>
                    <a:pt x="5865" y="4702"/>
                  </a:lnTo>
                  <a:lnTo>
                    <a:pt x="5876" y="4696"/>
                  </a:lnTo>
                  <a:lnTo>
                    <a:pt x="5887" y="4691"/>
                  </a:lnTo>
                  <a:lnTo>
                    <a:pt x="5897" y="4690"/>
                  </a:lnTo>
                  <a:lnTo>
                    <a:pt x="5910" y="4689"/>
                  </a:lnTo>
                  <a:lnTo>
                    <a:pt x="5922" y="4689"/>
                  </a:lnTo>
                  <a:lnTo>
                    <a:pt x="5932" y="4687"/>
                  </a:lnTo>
                  <a:lnTo>
                    <a:pt x="5940" y="4686"/>
                  </a:lnTo>
                  <a:lnTo>
                    <a:pt x="5951" y="4681"/>
                  </a:lnTo>
                  <a:lnTo>
                    <a:pt x="5963" y="4677"/>
                  </a:lnTo>
                  <a:lnTo>
                    <a:pt x="5975" y="4674"/>
                  </a:lnTo>
                  <a:lnTo>
                    <a:pt x="5981" y="4674"/>
                  </a:lnTo>
                  <a:lnTo>
                    <a:pt x="5985" y="4674"/>
                  </a:lnTo>
                  <a:lnTo>
                    <a:pt x="5990" y="4674"/>
                  </a:lnTo>
                  <a:lnTo>
                    <a:pt x="5995" y="4675"/>
                  </a:lnTo>
                  <a:lnTo>
                    <a:pt x="6003" y="4678"/>
                  </a:lnTo>
                  <a:lnTo>
                    <a:pt x="6012" y="4680"/>
                  </a:lnTo>
                  <a:lnTo>
                    <a:pt x="6015" y="4680"/>
                  </a:lnTo>
                  <a:lnTo>
                    <a:pt x="6019" y="4679"/>
                  </a:lnTo>
                  <a:lnTo>
                    <a:pt x="6021" y="4678"/>
                  </a:lnTo>
                  <a:lnTo>
                    <a:pt x="6023" y="4674"/>
                  </a:lnTo>
                  <a:lnTo>
                    <a:pt x="6028" y="4668"/>
                  </a:lnTo>
                  <a:lnTo>
                    <a:pt x="6034" y="4664"/>
                  </a:lnTo>
                  <a:lnTo>
                    <a:pt x="6038" y="4661"/>
                  </a:lnTo>
                  <a:lnTo>
                    <a:pt x="6041" y="4659"/>
                  </a:lnTo>
                  <a:lnTo>
                    <a:pt x="6046" y="4659"/>
                  </a:lnTo>
                  <a:lnTo>
                    <a:pt x="6052" y="4659"/>
                  </a:lnTo>
                  <a:lnTo>
                    <a:pt x="6057" y="4659"/>
                  </a:lnTo>
                  <a:lnTo>
                    <a:pt x="6060" y="4656"/>
                  </a:lnTo>
                  <a:lnTo>
                    <a:pt x="6064" y="4655"/>
                  </a:lnTo>
                  <a:lnTo>
                    <a:pt x="6067" y="4652"/>
                  </a:lnTo>
                  <a:lnTo>
                    <a:pt x="6071" y="4649"/>
                  </a:lnTo>
                  <a:lnTo>
                    <a:pt x="6077" y="4648"/>
                  </a:lnTo>
                  <a:lnTo>
                    <a:pt x="6084" y="4646"/>
                  </a:lnTo>
                  <a:lnTo>
                    <a:pt x="6095" y="4646"/>
                  </a:lnTo>
                  <a:lnTo>
                    <a:pt x="6120" y="4647"/>
                  </a:lnTo>
                  <a:lnTo>
                    <a:pt x="6147" y="4647"/>
                  </a:lnTo>
                  <a:lnTo>
                    <a:pt x="6172" y="4648"/>
                  </a:lnTo>
                  <a:lnTo>
                    <a:pt x="6193" y="4648"/>
                  </a:lnTo>
                  <a:lnTo>
                    <a:pt x="6210" y="4649"/>
                  </a:lnTo>
                  <a:lnTo>
                    <a:pt x="6221" y="4649"/>
                  </a:lnTo>
                  <a:lnTo>
                    <a:pt x="6218" y="4641"/>
                  </a:lnTo>
                  <a:lnTo>
                    <a:pt x="6217" y="4624"/>
                  </a:lnTo>
                  <a:lnTo>
                    <a:pt x="6220" y="4609"/>
                  </a:lnTo>
                  <a:lnTo>
                    <a:pt x="6221" y="4595"/>
                  </a:lnTo>
                  <a:lnTo>
                    <a:pt x="6223" y="4582"/>
                  </a:lnTo>
                  <a:lnTo>
                    <a:pt x="6224" y="4572"/>
                  </a:lnTo>
                  <a:lnTo>
                    <a:pt x="6225" y="4565"/>
                  </a:lnTo>
                  <a:lnTo>
                    <a:pt x="6227" y="4558"/>
                  </a:lnTo>
                  <a:lnTo>
                    <a:pt x="6225" y="4549"/>
                  </a:lnTo>
                  <a:lnTo>
                    <a:pt x="6225" y="4541"/>
                  </a:lnTo>
                  <a:lnTo>
                    <a:pt x="6222" y="4523"/>
                  </a:lnTo>
                  <a:lnTo>
                    <a:pt x="6217" y="4504"/>
                  </a:lnTo>
                  <a:lnTo>
                    <a:pt x="6211" y="4484"/>
                  </a:lnTo>
                  <a:lnTo>
                    <a:pt x="6206" y="4460"/>
                  </a:lnTo>
                  <a:lnTo>
                    <a:pt x="6203" y="4437"/>
                  </a:lnTo>
                  <a:lnTo>
                    <a:pt x="6202" y="4414"/>
                  </a:lnTo>
                  <a:lnTo>
                    <a:pt x="6201" y="4391"/>
                  </a:lnTo>
                  <a:lnTo>
                    <a:pt x="6201" y="4368"/>
                  </a:lnTo>
                  <a:lnTo>
                    <a:pt x="6201" y="4356"/>
                  </a:lnTo>
                  <a:lnTo>
                    <a:pt x="6201" y="4345"/>
                  </a:lnTo>
                  <a:lnTo>
                    <a:pt x="6203" y="4337"/>
                  </a:lnTo>
                  <a:lnTo>
                    <a:pt x="6205" y="4328"/>
                  </a:lnTo>
                  <a:lnTo>
                    <a:pt x="6212" y="4314"/>
                  </a:lnTo>
                  <a:lnTo>
                    <a:pt x="6222" y="4300"/>
                  </a:lnTo>
                  <a:lnTo>
                    <a:pt x="6234" y="4284"/>
                  </a:lnTo>
                  <a:lnTo>
                    <a:pt x="6245" y="4271"/>
                  </a:lnTo>
                  <a:lnTo>
                    <a:pt x="6254" y="4258"/>
                  </a:lnTo>
                  <a:lnTo>
                    <a:pt x="6262" y="4246"/>
                  </a:lnTo>
                  <a:lnTo>
                    <a:pt x="6268" y="4234"/>
                  </a:lnTo>
                  <a:lnTo>
                    <a:pt x="6273" y="4224"/>
                  </a:lnTo>
                  <a:lnTo>
                    <a:pt x="6277" y="4210"/>
                  </a:lnTo>
                  <a:lnTo>
                    <a:pt x="6279" y="4191"/>
                  </a:lnTo>
                  <a:lnTo>
                    <a:pt x="6281" y="4170"/>
                  </a:lnTo>
                  <a:lnTo>
                    <a:pt x="6284" y="4155"/>
                  </a:lnTo>
                  <a:lnTo>
                    <a:pt x="6286" y="4138"/>
                  </a:lnTo>
                  <a:lnTo>
                    <a:pt x="6290" y="4119"/>
                  </a:lnTo>
                  <a:lnTo>
                    <a:pt x="6293" y="4098"/>
                  </a:lnTo>
                  <a:lnTo>
                    <a:pt x="6294" y="4078"/>
                  </a:lnTo>
                  <a:lnTo>
                    <a:pt x="6294" y="4069"/>
                  </a:lnTo>
                  <a:lnTo>
                    <a:pt x="6294" y="4062"/>
                  </a:lnTo>
                  <a:lnTo>
                    <a:pt x="6296" y="4057"/>
                  </a:lnTo>
                  <a:lnTo>
                    <a:pt x="6298" y="4054"/>
                  </a:lnTo>
                  <a:lnTo>
                    <a:pt x="6300" y="4053"/>
                  </a:lnTo>
                  <a:lnTo>
                    <a:pt x="6304" y="4053"/>
                  </a:lnTo>
                  <a:lnTo>
                    <a:pt x="6309" y="4054"/>
                  </a:lnTo>
                  <a:lnTo>
                    <a:pt x="6315" y="4057"/>
                  </a:lnTo>
                  <a:lnTo>
                    <a:pt x="6334" y="4067"/>
                  </a:lnTo>
                  <a:lnTo>
                    <a:pt x="6356" y="4078"/>
                  </a:lnTo>
                  <a:lnTo>
                    <a:pt x="6380" y="4088"/>
                  </a:lnTo>
                  <a:lnTo>
                    <a:pt x="6400" y="4097"/>
                  </a:lnTo>
                  <a:lnTo>
                    <a:pt x="6414" y="4101"/>
                  </a:lnTo>
                  <a:lnTo>
                    <a:pt x="6426" y="4103"/>
                  </a:lnTo>
                  <a:lnTo>
                    <a:pt x="6431" y="4103"/>
                  </a:lnTo>
                  <a:lnTo>
                    <a:pt x="6436" y="4101"/>
                  </a:lnTo>
                  <a:lnTo>
                    <a:pt x="6442" y="4099"/>
                  </a:lnTo>
                  <a:lnTo>
                    <a:pt x="6448" y="4095"/>
                  </a:lnTo>
                  <a:lnTo>
                    <a:pt x="6460" y="4088"/>
                  </a:lnTo>
                  <a:lnTo>
                    <a:pt x="6470" y="4081"/>
                  </a:lnTo>
                  <a:lnTo>
                    <a:pt x="6483" y="4074"/>
                  </a:lnTo>
                  <a:lnTo>
                    <a:pt x="6498" y="4068"/>
                  </a:lnTo>
                  <a:lnTo>
                    <a:pt x="6519" y="4065"/>
                  </a:lnTo>
                  <a:lnTo>
                    <a:pt x="6542" y="4062"/>
                  </a:lnTo>
                  <a:lnTo>
                    <a:pt x="6554" y="4061"/>
                  </a:lnTo>
                  <a:lnTo>
                    <a:pt x="6564" y="4059"/>
                  </a:lnTo>
                  <a:lnTo>
                    <a:pt x="6569" y="4056"/>
                  </a:lnTo>
                  <a:lnTo>
                    <a:pt x="6573" y="4055"/>
                  </a:lnTo>
                  <a:lnTo>
                    <a:pt x="6577" y="4051"/>
                  </a:lnTo>
                  <a:lnTo>
                    <a:pt x="6580" y="4049"/>
                  </a:lnTo>
                  <a:lnTo>
                    <a:pt x="6584" y="4042"/>
                  </a:lnTo>
                  <a:lnTo>
                    <a:pt x="6587" y="4034"/>
                  </a:lnTo>
                  <a:lnTo>
                    <a:pt x="6588" y="4025"/>
                  </a:lnTo>
                  <a:lnTo>
                    <a:pt x="6588" y="4017"/>
                  </a:lnTo>
                  <a:lnTo>
                    <a:pt x="6588" y="4007"/>
                  </a:lnTo>
                  <a:lnTo>
                    <a:pt x="6590" y="3999"/>
                  </a:lnTo>
                  <a:lnTo>
                    <a:pt x="6592" y="3994"/>
                  </a:lnTo>
                  <a:lnTo>
                    <a:pt x="6593" y="3990"/>
                  </a:lnTo>
                  <a:lnTo>
                    <a:pt x="6596" y="3985"/>
                  </a:lnTo>
                  <a:lnTo>
                    <a:pt x="6599" y="3980"/>
                  </a:lnTo>
                  <a:lnTo>
                    <a:pt x="6613" y="3962"/>
                  </a:lnTo>
                  <a:lnTo>
                    <a:pt x="6627" y="3946"/>
                  </a:lnTo>
                  <a:lnTo>
                    <a:pt x="6642" y="3929"/>
                  </a:lnTo>
                  <a:lnTo>
                    <a:pt x="6656" y="3916"/>
                  </a:lnTo>
                  <a:lnTo>
                    <a:pt x="6663" y="3910"/>
                  </a:lnTo>
                  <a:lnTo>
                    <a:pt x="6669" y="3904"/>
                  </a:lnTo>
                  <a:lnTo>
                    <a:pt x="6672" y="3898"/>
                  </a:lnTo>
                  <a:lnTo>
                    <a:pt x="6676" y="3893"/>
                  </a:lnTo>
                  <a:lnTo>
                    <a:pt x="6681" y="3883"/>
                  </a:lnTo>
                  <a:lnTo>
                    <a:pt x="6684" y="3873"/>
                  </a:lnTo>
                  <a:lnTo>
                    <a:pt x="6687" y="3868"/>
                  </a:lnTo>
                  <a:lnTo>
                    <a:pt x="6690" y="3862"/>
                  </a:lnTo>
                  <a:lnTo>
                    <a:pt x="6695" y="3857"/>
                  </a:lnTo>
                  <a:lnTo>
                    <a:pt x="6702" y="3849"/>
                  </a:lnTo>
                  <a:lnTo>
                    <a:pt x="6716" y="3838"/>
                  </a:lnTo>
                  <a:lnTo>
                    <a:pt x="6732" y="3826"/>
                  </a:lnTo>
                  <a:lnTo>
                    <a:pt x="6751" y="3810"/>
                  </a:lnTo>
                  <a:lnTo>
                    <a:pt x="6776" y="3791"/>
                  </a:lnTo>
                  <a:lnTo>
                    <a:pt x="6802" y="3771"/>
                  </a:lnTo>
                  <a:lnTo>
                    <a:pt x="6826" y="3753"/>
                  </a:lnTo>
                  <a:lnTo>
                    <a:pt x="6848" y="3738"/>
                  </a:lnTo>
                  <a:lnTo>
                    <a:pt x="6872" y="3721"/>
                  </a:lnTo>
                  <a:lnTo>
                    <a:pt x="6895" y="3707"/>
                  </a:lnTo>
                  <a:lnTo>
                    <a:pt x="6911" y="3697"/>
                  </a:lnTo>
                  <a:lnTo>
                    <a:pt x="6915" y="3696"/>
                  </a:lnTo>
                  <a:lnTo>
                    <a:pt x="6919" y="3696"/>
                  </a:lnTo>
                  <a:lnTo>
                    <a:pt x="6923" y="3696"/>
                  </a:lnTo>
                  <a:lnTo>
                    <a:pt x="6929" y="3697"/>
                  </a:lnTo>
                  <a:lnTo>
                    <a:pt x="6942" y="3701"/>
                  </a:lnTo>
                  <a:lnTo>
                    <a:pt x="6958" y="3706"/>
                  </a:lnTo>
                  <a:lnTo>
                    <a:pt x="6973" y="3709"/>
                  </a:lnTo>
                  <a:lnTo>
                    <a:pt x="6989" y="3713"/>
                  </a:lnTo>
                  <a:lnTo>
                    <a:pt x="6997" y="3713"/>
                  </a:lnTo>
                  <a:lnTo>
                    <a:pt x="7004" y="3713"/>
                  </a:lnTo>
                  <a:lnTo>
                    <a:pt x="7011" y="3712"/>
                  </a:lnTo>
                  <a:lnTo>
                    <a:pt x="7018" y="3709"/>
                  </a:lnTo>
                  <a:lnTo>
                    <a:pt x="7026" y="3707"/>
                  </a:lnTo>
                  <a:lnTo>
                    <a:pt x="7031" y="3702"/>
                  </a:lnTo>
                  <a:lnTo>
                    <a:pt x="7039" y="3697"/>
                  </a:lnTo>
                  <a:lnTo>
                    <a:pt x="7045" y="3691"/>
                  </a:lnTo>
                  <a:lnTo>
                    <a:pt x="7058" y="3677"/>
                  </a:lnTo>
                  <a:lnTo>
                    <a:pt x="7069" y="3663"/>
                  </a:lnTo>
                  <a:lnTo>
                    <a:pt x="7081" y="3649"/>
                  </a:lnTo>
                  <a:lnTo>
                    <a:pt x="7092" y="3637"/>
                  </a:lnTo>
                  <a:lnTo>
                    <a:pt x="7097" y="3631"/>
                  </a:lnTo>
                  <a:lnTo>
                    <a:pt x="7102" y="3627"/>
                  </a:lnTo>
                  <a:lnTo>
                    <a:pt x="7108" y="3624"/>
                  </a:lnTo>
                  <a:lnTo>
                    <a:pt x="7112" y="3622"/>
                  </a:lnTo>
                  <a:lnTo>
                    <a:pt x="7131" y="3619"/>
                  </a:lnTo>
                  <a:lnTo>
                    <a:pt x="7150" y="3616"/>
                  </a:lnTo>
                  <a:lnTo>
                    <a:pt x="7171" y="3614"/>
                  </a:lnTo>
                  <a:lnTo>
                    <a:pt x="7191" y="3612"/>
                  </a:lnTo>
                  <a:lnTo>
                    <a:pt x="7206" y="3609"/>
                  </a:lnTo>
                  <a:lnTo>
                    <a:pt x="7217" y="3609"/>
                  </a:lnTo>
                  <a:lnTo>
                    <a:pt x="7228" y="3609"/>
                  </a:lnTo>
                  <a:lnTo>
                    <a:pt x="7239" y="3612"/>
                  </a:lnTo>
                  <a:lnTo>
                    <a:pt x="7260" y="3619"/>
                  </a:lnTo>
                  <a:lnTo>
                    <a:pt x="7272" y="3625"/>
                  </a:lnTo>
                  <a:lnTo>
                    <a:pt x="7283" y="3626"/>
                  </a:lnTo>
                  <a:lnTo>
                    <a:pt x="7302" y="3625"/>
                  </a:lnTo>
                  <a:lnTo>
                    <a:pt x="7325" y="3622"/>
                  </a:lnTo>
                  <a:lnTo>
                    <a:pt x="7345" y="3619"/>
                  </a:lnTo>
                  <a:lnTo>
                    <a:pt x="7358" y="3615"/>
                  </a:lnTo>
                  <a:lnTo>
                    <a:pt x="7374" y="3610"/>
                  </a:lnTo>
                  <a:lnTo>
                    <a:pt x="7381" y="3608"/>
                  </a:lnTo>
                  <a:lnTo>
                    <a:pt x="7387" y="3605"/>
                  </a:lnTo>
                  <a:lnTo>
                    <a:pt x="7393" y="3601"/>
                  </a:lnTo>
                  <a:lnTo>
                    <a:pt x="7398" y="3597"/>
                  </a:lnTo>
                  <a:lnTo>
                    <a:pt x="7400" y="3594"/>
                  </a:lnTo>
                  <a:lnTo>
                    <a:pt x="7401" y="3590"/>
                  </a:lnTo>
                  <a:lnTo>
                    <a:pt x="7401" y="3587"/>
                  </a:lnTo>
                  <a:lnTo>
                    <a:pt x="7402" y="3583"/>
                  </a:lnTo>
                  <a:lnTo>
                    <a:pt x="7406" y="3559"/>
                  </a:lnTo>
                  <a:lnTo>
                    <a:pt x="7411" y="3525"/>
                  </a:lnTo>
                  <a:lnTo>
                    <a:pt x="7415" y="3488"/>
                  </a:lnTo>
                  <a:lnTo>
                    <a:pt x="7419" y="3460"/>
                  </a:lnTo>
                  <a:lnTo>
                    <a:pt x="7421" y="3432"/>
                  </a:lnTo>
                  <a:lnTo>
                    <a:pt x="7425" y="3398"/>
                  </a:lnTo>
                  <a:lnTo>
                    <a:pt x="7428" y="3367"/>
                  </a:lnTo>
                  <a:lnTo>
                    <a:pt x="7431" y="3344"/>
                  </a:lnTo>
                  <a:lnTo>
                    <a:pt x="7431" y="3335"/>
                  </a:lnTo>
                  <a:lnTo>
                    <a:pt x="7431" y="3326"/>
                  </a:lnTo>
                  <a:lnTo>
                    <a:pt x="7431" y="3322"/>
                  </a:lnTo>
                  <a:lnTo>
                    <a:pt x="7432" y="3317"/>
                  </a:lnTo>
                  <a:lnTo>
                    <a:pt x="7433" y="3313"/>
                  </a:lnTo>
                  <a:lnTo>
                    <a:pt x="7436" y="3310"/>
                  </a:lnTo>
                  <a:lnTo>
                    <a:pt x="7439" y="3306"/>
                  </a:lnTo>
                  <a:lnTo>
                    <a:pt x="7446" y="3303"/>
                  </a:lnTo>
                  <a:lnTo>
                    <a:pt x="7452" y="3300"/>
                  </a:lnTo>
                  <a:lnTo>
                    <a:pt x="7459" y="3298"/>
                  </a:lnTo>
                  <a:lnTo>
                    <a:pt x="7475" y="3291"/>
                  </a:lnTo>
                  <a:lnTo>
                    <a:pt x="7492" y="3284"/>
                  </a:lnTo>
                  <a:lnTo>
                    <a:pt x="7508" y="3279"/>
                  </a:lnTo>
                  <a:lnTo>
                    <a:pt x="7521" y="3274"/>
                  </a:lnTo>
                  <a:lnTo>
                    <a:pt x="7537" y="3271"/>
                  </a:lnTo>
                  <a:lnTo>
                    <a:pt x="7546" y="3269"/>
                  </a:lnTo>
                  <a:lnTo>
                    <a:pt x="7555" y="3267"/>
                  </a:lnTo>
                  <a:lnTo>
                    <a:pt x="7557" y="3266"/>
                  </a:lnTo>
                  <a:lnTo>
                    <a:pt x="7557" y="3260"/>
                  </a:lnTo>
                  <a:lnTo>
                    <a:pt x="7557" y="3250"/>
                  </a:lnTo>
                  <a:close/>
                </a:path>
              </a:pathLst>
            </a:custGeom>
            <a:grpFill/>
            <a:ln w="9525">
              <a:solidFill>
                <a:schemeClr val="bg1"/>
              </a:solidFill>
              <a:round/>
              <a:headEnd/>
              <a:tailEnd/>
            </a:ln>
          </p:spPr>
          <p:txBody>
            <a:bodyPr/>
            <a:lstStyle/>
            <a:p>
              <a:endParaRPr lang="zh-CN" altLang="en-US"/>
            </a:p>
          </p:txBody>
        </p:sp>
        <p:sp>
          <p:nvSpPr>
            <p:cNvPr id="53" name="宁夏">
              <a:extLst>
                <a:ext uri="{FF2B5EF4-FFF2-40B4-BE49-F238E27FC236}">
                  <a16:creationId xmlns:a16="http://schemas.microsoft.com/office/drawing/2014/main" xmlns="" id="{24064051-DBE5-413C-9161-B8C3B24063C4}"/>
                </a:ext>
              </a:extLst>
            </p:cNvPr>
            <p:cNvSpPr>
              <a:spLocks/>
            </p:cNvSpPr>
            <p:nvPr/>
          </p:nvSpPr>
          <p:spPr bwMode="auto">
            <a:xfrm>
              <a:off x="5226115" y="3676842"/>
              <a:ext cx="314329" cy="485801"/>
            </a:xfrm>
            <a:custGeom>
              <a:avLst/>
              <a:gdLst>
                <a:gd name="T0" fmla="*/ 1014 w 1159"/>
                <a:gd name="T1" fmla="*/ 989 h 1815"/>
                <a:gd name="T2" fmla="*/ 1037 w 1159"/>
                <a:gd name="T3" fmla="*/ 980 h 1815"/>
                <a:gd name="T4" fmla="*/ 1047 w 1159"/>
                <a:gd name="T5" fmla="*/ 964 h 1815"/>
                <a:gd name="T6" fmla="*/ 1031 w 1159"/>
                <a:gd name="T7" fmla="*/ 934 h 1815"/>
                <a:gd name="T8" fmla="*/ 1024 w 1159"/>
                <a:gd name="T9" fmla="*/ 903 h 1815"/>
                <a:gd name="T10" fmla="*/ 1038 w 1159"/>
                <a:gd name="T11" fmla="*/ 826 h 1815"/>
                <a:gd name="T12" fmla="*/ 1043 w 1159"/>
                <a:gd name="T13" fmla="*/ 776 h 1815"/>
                <a:gd name="T14" fmla="*/ 1089 w 1159"/>
                <a:gd name="T15" fmla="*/ 739 h 1815"/>
                <a:gd name="T16" fmla="*/ 1158 w 1159"/>
                <a:gd name="T17" fmla="*/ 676 h 1815"/>
                <a:gd name="T18" fmla="*/ 1090 w 1159"/>
                <a:gd name="T19" fmla="*/ 617 h 1815"/>
                <a:gd name="T20" fmla="*/ 971 w 1159"/>
                <a:gd name="T21" fmla="*/ 553 h 1815"/>
                <a:gd name="T22" fmla="*/ 794 w 1159"/>
                <a:gd name="T23" fmla="*/ 482 h 1815"/>
                <a:gd name="T24" fmla="*/ 819 w 1159"/>
                <a:gd name="T25" fmla="*/ 422 h 1815"/>
                <a:gd name="T26" fmla="*/ 824 w 1159"/>
                <a:gd name="T27" fmla="*/ 343 h 1815"/>
                <a:gd name="T28" fmla="*/ 855 w 1159"/>
                <a:gd name="T29" fmla="*/ 276 h 1815"/>
                <a:gd name="T30" fmla="*/ 953 w 1159"/>
                <a:gd name="T31" fmla="*/ 159 h 1815"/>
                <a:gd name="T32" fmla="*/ 892 w 1159"/>
                <a:gd name="T33" fmla="*/ 82 h 1815"/>
                <a:gd name="T34" fmla="*/ 844 w 1159"/>
                <a:gd name="T35" fmla="*/ 1 h 1815"/>
                <a:gd name="T36" fmla="*/ 731 w 1159"/>
                <a:gd name="T37" fmla="*/ 31 h 1815"/>
                <a:gd name="T38" fmla="*/ 682 w 1159"/>
                <a:gd name="T39" fmla="*/ 84 h 1815"/>
                <a:gd name="T40" fmla="*/ 587 w 1159"/>
                <a:gd name="T41" fmla="*/ 254 h 1815"/>
                <a:gd name="T42" fmla="*/ 568 w 1159"/>
                <a:gd name="T43" fmla="*/ 423 h 1815"/>
                <a:gd name="T44" fmla="*/ 541 w 1159"/>
                <a:gd name="T45" fmla="*/ 627 h 1815"/>
                <a:gd name="T46" fmla="*/ 464 w 1159"/>
                <a:gd name="T47" fmla="*/ 679 h 1815"/>
                <a:gd name="T48" fmla="*/ 376 w 1159"/>
                <a:gd name="T49" fmla="*/ 682 h 1815"/>
                <a:gd name="T50" fmla="*/ 244 w 1159"/>
                <a:gd name="T51" fmla="*/ 755 h 1815"/>
                <a:gd name="T52" fmla="*/ 79 w 1159"/>
                <a:gd name="T53" fmla="*/ 763 h 1815"/>
                <a:gd name="T54" fmla="*/ 12 w 1159"/>
                <a:gd name="T55" fmla="*/ 803 h 1815"/>
                <a:gd name="T56" fmla="*/ 108 w 1159"/>
                <a:gd name="T57" fmla="*/ 822 h 1815"/>
                <a:gd name="T58" fmla="*/ 156 w 1159"/>
                <a:gd name="T59" fmla="*/ 855 h 1815"/>
                <a:gd name="T60" fmla="*/ 144 w 1159"/>
                <a:gd name="T61" fmla="*/ 922 h 1815"/>
                <a:gd name="T62" fmla="*/ 226 w 1159"/>
                <a:gd name="T63" fmla="*/ 965 h 1815"/>
                <a:gd name="T64" fmla="*/ 307 w 1159"/>
                <a:gd name="T65" fmla="*/ 1053 h 1815"/>
                <a:gd name="T66" fmla="*/ 348 w 1159"/>
                <a:gd name="T67" fmla="*/ 1128 h 1815"/>
                <a:gd name="T68" fmla="*/ 327 w 1159"/>
                <a:gd name="T69" fmla="*/ 1212 h 1815"/>
                <a:gd name="T70" fmla="*/ 394 w 1159"/>
                <a:gd name="T71" fmla="*/ 1334 h 1815"/>
                <a:gd name="T72" fmla="*/ 401 w 1159"/>
                <a:gd name="T73" fmla="*/ 1407 h 1815"/>
                <a:gd name="T74" fmla="*/ 333 w 1159"/>
                <a:gd name="T75" fmla="*/ 1463 h 1815"/>
                <a:gd name="T76" fmla="*/ 364 w 1159"/>
                <a:gd name="T77" fmla="*/ 1551 h 1815"/>
                <a:gd name="T78" fmla="*/ 401 w 1159"/>
                <a:gd name="T79" fmla="*/ 1594 h 1815"/>
                <a:gd name="T80" fmla="*/ 484 w 1159"/>
                <a:gd name="T81" fmla="*/ 1594 h 1815"/>
                <a:gd name="T82" fmla="*/ 501 w 1159"/>
                <a:gd name="T83" fmla="*/ 1664 h 1815"/>
                <a:gd name="T84" fmla="*/ 540 w 1159"/>
                <a:gd name="T85" fmla="*/ 1673 h 1815"/>
                <a:gd name="T86" fmla="*/ 537 w 1159"/>
                <a:gd name="T87" fmla="*/ 1728 h 1815"/>
                <a:gd name="T88" fmla="*/ 591 w 1159"/>
                <a:gd name="T89" fmla="*/ 1736 h 1815"/>
                <a:gd name="T90" fmla="*/ 641 w 1159"/>
                <a:gd name="T91" fmla="*/ 1729 h 1815"/>
                <a:gd name="T92" fmla="*/ 698 w 1159"/>
                <a:gd name="T93" fmla="*/ 1813 h 1815"/>
                <a:gd name="T94" fmla="*/ 732 w 1159"/>
                <a:gd name="T95" fmla="*/ 1697 h 1815"/>
                <a:gd name="T96" fmla="*/ 741 w 1159"/>
                <a:gd name="T97" fmla="*/ 1589 h 1815"/>
                <a:gd name="T98" fmla="*/ 816 w 1159"/>
                <a:gd name="T99" fmla="*/ 1615 h 1815"/>
                <a:gd name="T100" fmla="*/ 877 w 1159"/>
                <a:gd name="T101" fmla="*/ 1576 h 1815"/>
                <a:gd name="T102" fmla="*/ 882 w 1159"/>
                <a:gd name="T103" fmla="*/ 1499 h 1815"/>
                <a:gd name="T104" fmla="*/ 850 w 1159"/>
                <a:gd name="T105" fmla="*/ 1385 h 1815"/>
                <a:gd name="T106" fmla="*/ 757 w 1159"/>
                <a:gd name="T107" fmla="*/ 1353 h 1815"/>
                <a:gd name="T108" fmla="*/ 751 w 1159"/>
                <a:gd name="T109" fmla="*/ 1269 h 1815"/>
                <a:gd name="T110" fmla="*/ 738 w 1159"/>
                <a:gd name="T111" fmla="*/ 1225 h 1815"/>
                <a:gd name="T112" fmla="*/ 773 w 1159"/>
                <a:gd name="T113" fmla="*/ 1150 h 1815"/>
                <a:gd name="T114" fmla="*/ 805 w 1159"/>
                <a:gd name="T115" fmla="*/ 1086 h 1815"/>
                <a:gd name="T116" fmla="*/ 770 w 1159"/>
                <a:gd name="T117" fmla="*/ 1041 h 1815"/>
                <a:gd name="T118" fmla="*/ 801 w 1159"/>
                <a:gd name="T119" fmla="*/ 1016 h 1815"/>
                <a:gd name="T120" fmla="*/ 832 w 1159"/>
                <a:gd name="T121" fmla="*/ 979 h 1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9" h="1815">
                  <a:moveTo>
                    <a:pt x="920" y="986"/>
                  </a:moveTo>
                  <a:lnTo>
                    <a:pt x="933" y="984"/>
                  </a:lnTo>
                  <a:lnTo>
                    <a:pt x="943" y="982"/>
                  </a:lnTo>
                  <a:lnTo>
                    <a:pt x="953" y="978"/>
                  </a:lnTo>
                  <a:lnTo>
                    <a:pt x="964" y="977"/>
                  </a:lnTo>
                  <a:lnTo>
                    <a:pt x="970" y="977"/>
                  </a:lnTo>
                  <a:lnTo>
                    <a:pt x="976" y="977"/>
                  </a:lnTo>
                  <a:lnTo>
                    <a:pt x="983" y="978"/>
                  </a:lnTo>
                  <a:lnTo>
                    <a:pt x="990" y="978"/>
                  </a:lnTo>
                  <a:lnTo>
                    <a:pt x="996" y="979"/>
                  </a:lnTo>
                  <a:lnTo>
                    <a:pt x="1002" y="982"/>
                  </a:lnTo>
                  <a:lnTo>
                    <a:pt x="1007" y="984"/>
                  </a:lnTo>
                  <a:lnTo>
                    <a:pt x="1011" y="988"/>
                  </a:lnTo>
                  <a:lnTo>
                    <a:pt x="1014" y="989"/>
                  </a:lnTo>
                  <a:lnTo>
                    <a:pt x="1018" y="990"/>
                  </a:lnTo>
                  <a:lnTo>
                    <a:pt x="1020" y="990"/>
                  </a:lnTo>
                  <a:lnTo>
                    <a:pt x="1021" y="990"/>
                  </a:lnTo>
                  <a:lnTo>
                    <a:pt x="1025" y="990"/>
                  </a:lnTo>
                  <a:lnTo>
                    <a:pt x="1030" y="990"/>
                  </a:lnTo>
                  <a:lnTo>
                    <a:pt x="1032" y="989"/>
                  </a:lnTo>
                  <a:lnTo>
                    <a:pt x="1033" y="988"/>
                  </a:lnTo>
                  <a:lnTo>
                    <a:pt x="1033" y="985"/>
                  </a:lnTo>
                  <a:lnTo>
                    <a:pt x="1033" y="984"/>
                  </a:lnTo>
                  <a:lnTo>
                    <a:pt x="1034" y="983"/>
                  </a:lnTo>
                  <a:lnTo>
                    <a:pt x="1035" y="982"/>
                  </a:lnTo>
                  <a:lnTo>
                    <a:pt x="1035" y="982"/>
                  </a:lnTo>
                  <a:lnTo>
                    <a:pt x="1035" y="980"/>
                  </a:lnTo>
                  <a:lnTo>
                    <a:pt x="1037" y="980"/>
                  </a:lnTo>
                  <a:lnTo>
                    <a:pt x="1038" y="980"/>
                  </a:lnTo>
                  <a:lnTo>
                    <a:pt x="1039" y="979"/>
                  </a:lnTo>
                  <a:lnTo>
                    <a:pt x="1040" y="979"/>
                  </a:lnTo>
                  <a:lnTo>
                    <a:pt x="1041" y="978"/>
                  </a:lnTo>
                  <a:lnTo>
                    <a:pt x="1043" y="978"/>
                  </a:lnTo>
                  <a:lnTo>
                    <a:pt x="1044" y="977"/>
                  </a:lnTo>
                  <a:lnTo>
                    <a:pt x="1045" y="977"/>
                  </a:lnTo>
                  <a:lnTo>
                    <a:pt x="1047" y="973"/>
                  </a:lnTo>
                  <a:lnTo>
                    <a:pt x="1049" y="971"/>
                  </a:lnTo>
                  <a:lnTo>
                    <a:pt x="1049" y="971"/>
                  </a:lnTo>
                  <a:lnTo>
                    <a:pt x="1049" y="969"/>
                  </a:lnTo>
                  <a:lnTo>
                    <a:pt x="1049" y="967"/>
                  </a:lnTo>
                  <a:lnTo>
                    <a:pt x="1049" y="966"/>
                  </a:lnTo>
                  <a:lnTo>
                    <a:pt x="1047" y="964"/>
                  </a:lnTo>
                  <a:lnTo>
                    <a:pt x="1045" y="960"/>
                  </a:lnTo>
                  <a:lnTo>
                    <a:pt x="1043" y="958"/>
                  </a:lnTo>
                  <a:lnTo>
                    <a:pt x="1040" y="956"/>
                  </a:lnTo>
                  <a:lnTo>
                    <a:pt x="1037" y="954"/>
                  </a:lnTo>
                  <a:lnTo>
                    <a:pt x="1035" y="952"/>
                  </a:lnTo>
                  <a:lnTo>
                    <a:pt x="1032" y="951"/>
                  </a:lnTo>
                  <a:lnTo>
                    <a:pt x="1028" y="948"/>
                  </a:lnTo>
                  <a:lnTo>
                    <a:pt x="1026" y="946"/>
                  </a:lnTo>
                  <a:lnTo>
                    <a:pt x="1025" y="944"/>
                  </a:lnTo>
                  <a:lnTo>
                    <a:pt x="1025" y="941"/>
                  </a:lnTo>
                  <a:lnTo>
                    <a:pt x="1026" y="939"/>
                  </a:lnTo>
                  <a:lnTo>
                    <a:pt x="1027" y="937"/>
                  </a:lnTo>
                  <a:lnTo>
                    <a:pt x="1030" y="935"/>
                  </a:lnTo>
                  <a:lnTo>
                    <a:pt x="1031" y="934"/>
                  </a:lnTo>
                  <a:lnTo>
                    <a:pt x="1032" y="933"/>
                  </a:lnTo>
                  <a:lnTo>
                    <a:pt x="1033" y="931"/>
                  </a:lnTo>
                  <a:lnTo>
                    <a:pt x="1034" y="929"/>
                  </a:lnTo>
                  <a:lnTo>
                    <a:pt x="1034" y="928"/>
                  </a:lnTo>
                  <a:lnTo>
                    <a:pt x="1034" y="927"/>
                  </a:lnTo>
                  <a:lnTo>
                    <a:pt x="1034" y="926"/>
                  </a:lnTo>
                  <a:lnTo>
                    <a:pt x="1033" y="925"/>
                  </a:lnTo>
                  <a:lnTo>
                    <a:pt x="1032" y="922"/>
                  </a:lnTo>
                  <a:lnTo>
                    <a:pt x="1030" y="919"/>
                  </a:lnTo>
                  <a:lnTo>
                    <a:pt x="1027" y="916"/>
                  </a:lnTo>
                  <a:lnTo>
                    <a:pt x="1025" y="913"/>
                  </a:lnTo>
                  <a:lnTo>
                    <a:pt x="1024" y="909"/>
                  </a:lnTo>
                  <a:lnTo>
                    <a:pt x="1024" y="907"/>
                  </a:lnTo>
                  <a:lnTo>
                    <a:pt x="1024" y="903"/>
                  </a:lnTo>
                  <a:lnTo>
                    <a:pt x="1024" y="897"/>
                  </a:lnTo>
                  <a:lnTo>
                    <a:pt x="1024" y="893"/>
                  </a:lnTo>
                  <a:lnTo>
                    <a:pt x="1024" y="885"/>
                  </a:lnTo>
                  <a:lnTo>
                    <a:pt x="1024" y="875"/>
                  </a:lnTo>
                  <a:lnTo>
                    <a:pt x="1024" y="871"/>
                  </a:lnTo>
                  <a:lnTo>
                    <a:pt x="1024" y="868"/>
                  </a:lnTo>
                  <a:lnTo>
                    <a:pt x="1024" y="863"/>
                  </a:lnTo>
                  <a:lnTo>
                    <a:pt x="1025" y="856"/>
                  </a:lnTo>
                  <a:lnTo>
                    <a:pt x="1026" y="850"/>
                  </a:lnTo>
                  <a:lnTo>
                    <a:pt x="1027" y="843"/>
                  </a:lnTo>
                  <a:lnTo>
                    <a:pt x="1030" y="838"/>
                  </a:lnTo>
                  <a:lnTo>
                    <a:pt x="1032" y="833"/>
                  </a:lnTo>
                  <a:lnTo>
                    <a:pt x="1035" y="830"/>
                  </a:lnTo>
                  <a:lnTo>
                    <a:pt x="1038" y="826"/>
                  </a:lnTo>
                  <a:lnTo>
                    <a:pt x="1045" y="820"/>
                  </a:lnTo>
                  <a:lnTo>
                    <a:pt x="1050" y="814"/>
                  </a:lnTo>
                  <a:lnTo>
                    <a:pt x="1051" y="809"/>
                  </a:lnTo>
                  <a:lnTo>
                    <a:pt x="1051" y="805"/>
                  </a:lnTo>
                  <a:lnTo>
                    <a:pt x="1050" y="802"/>
                  </a:lnTo>
                  <a:lnTo>
                    <a:pt x="1049" y="801"/>
                  </a:lnTo>
                  <a:lnTo>
                    <a:pt x="1046" y="799"/>
                  </a:lnTo>
                  <a:lnTo>
                    <a:pt x="1044" y="796"/>
                  </a:lnTo>
                  <a:lnTo>
                    <a:pt x="1041" y="794"/>
                  </a:lnTo>
                  <a:lnTo>
                    <a:pt x="1038" y="789"/>
                  </a:lnTo>
                  <a:lnTo>
                    <a:pt x="1038" y="786"/>
                  </a:lnTo>
                  <a:lnTo>
                    <a:pt x="1039" y="782"/>
                  </a:lnTo>
                  <a:lnTo>
                    <a:pt x="1041" y="778"/>
                  </a:lnTo>
                  <a:lnTo>
                    <a:pt x="1043" y="776"/>
                  </a:lnTo>
                  <a:lnTo>
                    <a:pt x="1046" y="774"/>
                  </a:lnTo>
                  <a:lnTo>
                    <a:pt x="1050" y="770"/>
                  </a:lnTo>
                  <a:lnTo>
                    <a:pt x="1055" y="765"/>
                  </a:lnTo>
                  <a:lnTo>
                    <a:pt x="1059" y="761"/>
                  </a:lnTo>
                  <a:lnTo>
                    <a:pt x="1063" y="757"/>
                  </a:lnTo>
                  <a:lnTo>
                    <a:pt x="1065" y="755"/>
                  </a:lnTo>
                  <a:lnTo>
                    <a:pt x="1069" y="752"/>
                  </a:lnTo>
                  <a:lnTo>
                    <a:pt x="1072" y="750"/>
                  </a:lnTo>
                  <a:lnTo>
                    <a:pt x="1077" y="746"/>
                  </a:lnTo>
                  <a:lnTo>
                    <a:pt x="1079" y="745"/>
                  </a:lnTo>
                  <a:lnTo>
                    <a:pt x="1082" y="744"/>
                  </a:lnTo>
                  <a:lnTo>
                    <a:pt x="1084" y="743"/>
                  </a:lnTo>
                  <a:lnTo>
                    <a:pt x="1087" y="742"/>
                  </a:lnTo>
                  <a:lnTo>
                    <a:pt x="1089" y="739"/>
                  </a:lnTo>
                  <a:lnTo>
                    <a:pt x="1091" y="736"/>
                  </a:lnTo>
                  <a:lnTo>
                    <a:pt x="1093" y="732"/>
                  </a:lnTo>
                  <a:lnTo>
                    <a:pt x="1095" y="727"/>
                  </a:lnTo>
                  <a:lnTo>
                    <a:pt x="1097" y="724"/>
                  </a:lnTo>
                  <a:lnTo>
                    <a:pt x="1102" y="720"/>
                  </a:lnTo>
                  <a:lnTo>
                    <a:pt x="1108" y="715"/>
                  </a:lnTo>
                  <a:lnTo>
                    <a:pt x="1115" y="712"/>
                  </a:lnTo>
                  <a:lnTo>
                    <a:pt x="1129" y="708"/>
                  </a:lnTo>
                  <a:lnTo>
                    <a:pt x="1142" y="704"/>
                  </a:lnTo>
                  <a:lnTo>
                    <a:pt x="1150" y="700"/>
                  </a:lnTo>
                  <a:lnTo>
                    <a:pt x="1156" y="694"/>
                  </a:lnTo>
                  <a:lnTo>
                    <a:pt x="1158" y="686"/>
                  </a:lnTo>
                  <a:lnTo>
                    <a:pt x="1159" y="680"/>
                  </a:lnTo>
                  <a:lnTo>
                    <a:pt x="1158" y="676"/>
                  </a:lnTo>
                  <a:lnTo>
                    <a:pt x="1158" y="674"/>
                  </a:lnTo>
                  <a:lnTo>
                    <a:pt x="1157" y="671"/>
                  </a:lnTo>
                  <a:lnTo>
                    <a:pt x="1154" y="668"/>
                  </a:lnTo>
                  <a:lnTo>
                    <a:pt x="1148" y="664"/>
                  </a:lnTo>
                  <a:lnTo>
                    <a:pt x="1139" y="661"/>
                  </a:lnTo>
                  <a:lnTo>
                    <a:pt x="1135" y="658"/>
                  </a:lnTo>
                  <a:lnTo>
                    <a:pt x="1129" y="655"/>
                  </a:lnTo>
                  <a:lnTo>
                    <a:pt x="1123" y="651"/>
                  </a:lnTo>
                  <a:lnTo>
                    <a:pt x="1118" y="648"/>
                  </a:lnTo>
                  <a:lnTo>
                    <a:pt x="1108" y="642"/>
                  </a:lnTo>
                  <a:lnTo>
                    <a:pt x="1100" y="635"/>
                  </a:lnTo>
                  <a:lnTo>
                    <a:pt x="1097" y="631"/>
                  </a:lnTo>
                  <a:lnTo>
                    <a:pt x="1095" y="626"/>
                  </a:lnTo>
                  <a:lnTo>
                    <a:pt x="1090" y="617"/>
                  </a:lnTo>
                  <a:lnTo>
                    <a:pt x="1088" y="607"/>
                  </a:lnTo>
                  <a:lnTo>
                    <a:pt x="1084" y="598"/>
                  </a:lnTo>
                  <a:lnTo>
                    <a:pt x="1078" y="589"/>
                  </a:lnTo>
                  <a:lnTo>
                    <a:pt x="1070" y="581"/>
                  </a:lnTo>
                  <a:lnTo>
                    <a:pt x="1060" y="574"/>
                  </a:lnTo>
                  <a:lnTo>
                    <a:pt x="1050" y="566"/>
                  </a:lnTo>
                  <a:lnTo>
                    <a:pt x="1038" y="560"/>
                  </a:lnTo>
                  <a:lnTo>
                    <a:pt x="1022" y="554"/>
                  </a:lnTo>
                  <a:lnTo>
                    <a:pt x="1012" y="551"/>
                  </a:lnTo>
                  <a:lnTo>
                    <a:pt x="1006" y="550"/>
                  </a:lnTo>
                  <a:lnTo>
                    <a:pt x="1002" y="550"/>
                  </a:lnTo>
                  <a:lnTo>
                    <a:pt x="996" y="550"/>
                  </a:lnTo>
                  <a:lnTo>
                    <a:pt x="989" y="550"/>
                  </a:lnTo>
                  <a:lnTo>
                    <a:pt x="971" y="553"/>
                  </a:lnTo>
                  <a:lnTo>
                    <a:pt x="957" y="555"/>
                  </a:lnTo>
                  <a:lnTo>
                    <a:pt x="951" y="556"/>
                  </a:lnTo>
                  <a:lnTo>
                    <a:pt x="943" y="556"/>
                  </a:lnTo>
                  <a:lnTo>
                    <a:pt x="938" y="556"/>
                  </a:lnTo>
                  <a:lnTo>
                    <a:pt x="933" y="556"/>
                  </a:lnTo>
                  <a:lnTo>
                    <a:pt x="928" y="555"/>
                  </a:lnTo>
                  <a:lnTo>
                    <a:pt x="924" y="553"/>
                  </a:lnTo>
                  <a:lnTo>
                    <a:pt x="888" y="537"/>
                  </a:lnTo>
                  <a:lnTo>
                    <a:pt x="850" y="517"/>
                  </a:lnTo>
                  <a:lnTo>
                    <a:pt x="837" y="510"/>
                  </a:lnTo>
                  <a:lnTo>
                    <a:pt x="825" y="503"/>
                  </a:lnTo>
                  <a:lnTo>
                    <a:pt x="812" y="494"/>
                  </a:lnTo>
                  <a:lnTo>
                    <a:pt x="800" y="487"/>
                  </a:lnTo>
                  <a:lnTo>
                    <a:pt x="794" y="482"/>
                  </a:lnTo>
                  <a:lnTo>
                    <a:pt x="789" y="478"/>
                  </a:lnTo>
                  <a:lnTo>
                    <a:pt x="786" y="474"/>
                  </a:lnTo>
                  <a:lnTo>
                    <a:pt x="785" y="471"/>
                  </a:lnTo>
                  <a:lnTo>
                    <a:pt x="783" y="468"/>
                  </a:lnTo>
                  <a:lnTo>
                    <a:pt x="783" y="465"/>
                  </a:lnTo>
                  <a:lnTo>
                    <a:pt x="785" y="461"/>
                  </a:lnTo>
                  <a:lnTo>
                    <a:pt x="786" y="458"/>
                  </a:lnTo>
                  <a:lnTo>
                    <a:pt x="788" y="453"/>
                  </a:lnTo>
                  <a:lnTo>
                    <a:pt x="791" y="448"/>
                  </a:lnTo>
                  <a:lnTo>
                    <a:pt x="794" y="443"/>
                  </a:lnTo>
                  <a:lnTo>
                    <a:pt x="798" y="440"/>
                  </a:lnTo>
                  <a:lnTo>
                    <a:pt x="807" y="433"/>
                  </a:lnTo>
                  <a:lnTo>
                    <a:pt x="817" y="424"/>
                  </a:lnTo>
                  <a:lnTo>
                    <a:pt x="819" y="422"/>
                  </a:lnTo>
                  <a:lnTo>
                    <a:pt x="823" y="418"/>
                  </a:lnTo>
                  <a:lnTo>
                    <a:pt x="826" y="414"/>
                  </a:lnTo>
                  <a:lnTo>
                    <a:pt x="830" y="408"/>
                  </a:lnTo>
                  <a:lnTo>
                    <a:pt x="831" y="404"/>
                  </a:lnTo>
                  <a:lnTo>
                    <a:pt x="832" y="399"/>
                  </a:lnTo>
                  <a:lnTo>
                    <a:pt x="833" y="395"/>
                  </a:lnTo>
                  <a:lnTo>
                    <a:pt x="833" y="391"/>
                  </a:lnTo>
                  <a:lnTo>
                    <a:pt x="833" y="387"/>
                  </a:lnTo>
                  <a:lnTo>
                    <a:pt x="833" y="383"/>
                  </a:lnTo>
                  <a:lnTo>
                    <a:pt x="832" y="372"/>
                  </a:lnTo>
                  <a:lnTo>
                    <a:pt x="830" y="360"/>
                  </a:lnTo>
                  <a:lnTo>
                    <a:pt x="827" y="354"/>
                  </a:lnTo>
                  <a:lnTo>
                    <a:pt x="825" y="347"/>
                  </a:lnTo>
                  <a:lnTo>
                    <a:pt x="824" y="343"/>
                  </a:lnTo>
                  <a:lnTo>
                    <a:pt x="823" y="341"/>
                  </a:lnTo>
                  <a:lnTo>
                    <a:pt x="823" y="340"/>
                  </a:lnTo>
                  <a:lnTo>
                    <a:pt x="823" y="337"/>
                  </a:lnTo>
                  <a:lnTo>
                    <a:pt x="822" y="330"/>
                  </a:lnTo>
                  <a:lnTo>
                    <a:pt x="822" y="326"/>
                  </a:lnTo>
                  <a:lnTo>
                    <a:pt x="824" y="321"/>
                  </a:lnTo>
                  <a:lnTo>
                    <a:pt x="825" y="317"/>
                  </a:lnTo>
                  <a:lnTo>
                    <a:pt x="827" y="314"/>
                  </a:lnTo>
                  <a:lnTo>
                    <a:pt x="829" y="310"/>
                  </a:lnTo>
                  <a:lnTo>
                    <a:pt x="832" y="307"/>
                  </a:lnTo>
                  <a:lnTo>
                    <a:pt x="836" y="302"/>
                  </a:lnTo>
                  <a:lnTo>
                    <a:pt x="849" y="286"/>
                  </a:lnTo>
                  <a:lnTo>
                    <a:pt x="852" y="282"/>
                  </a:lnTo>
                  <a:lnTo>
                    <a:pt x="855" y="276"/>
                  </a:lnTo>
                  <a:lnTo>
                    <a:pt x="856" y="273"/>
                  </a:lnTo>
                  <a:lnTo>
                    <a:pt x="858" y="270"/>
                  </a:lnTo>
                  <a:lnTo>
                    <a:pt x="862" y="261"/>
                  </a:lnTo>
                  <a:lnTo>
                    <a:pt x="867" y="253"/>
                  </a:lnTo>
                  <a:lnTo>
                    <a:pt x="873" y="245"/>
                  </a:lnTo>
                  <a:lnTo>
                    <a:pt x="877" y="239"/>
                  </a:lnTo>
                  <a:lnTo>
                    <a:pt x="888" y="229"/>
                  </a:lnTo>
                  <a:lnTo>
                    <a:pt x="898" y="221"/>
                  </a:lnTo>
                  <a:lnTo>
                    <a:pt x="908" y="211"/>
                  </a:lnTo>
                  <a:lnTo>
                    <a:pt x="919" y="202"/>
                  </a:lnTo>
                  <a:lnTo>
                    <a:pt x="928" y="194"/>
                  </a:lnTo>
                  <a:lnTo>
                    <a:pt x="938" y="185"/>
                  </a:lnTo>
                  <a:lnTo>
                    <a:pt x="945" y="172"/>
                  </a:lnTo>
                  <a:lnTo>
                    <a:pt x="953" y="159"/>
                  </a:lnTo>
                  <a:lnTo>
                    <a:pt x="952" y="154"/>
                  </a:lnTo>
                  <a:lnTo>
                    <a:pt x="952" y="150"/>
                  </a:lnTo>
                  <a:lnTo>
                    <a:pt x="948" y="148"/>
                  </a:lnTo>
                  <a:lnTo>
                    <a:pt x="943" y="147"/>
                  </a:lnTo>
                  <a:lnTo>
                    <a:pt x="921" y="135"/>
                  </a:lnTo>
                  <a:lnTo>
                    <a:pt x="913" y="129"/>
                  </a:lnTo>
                  <a:lnTo>
                    <a:pt x="906" y="125"/>
                  </a:lnTo>
                  <a:lnTo>
                    <a:pt x="901" y="120"/>
                  </a:lnTo>
                  <a:lnTo>
                    <a:pt x="899" y="118"/>
                  </a:lnTo>
                  <a:lnTo>
                    <a:pt x="899" y="114"/>
                  </a:lnTo>
                  <a:lnTo>
                    <a:pt x="899" y="112"/>
                  </a:lnTo>
                  <a:lnTo>
                    <a:pt x="898" y="102"/>
                  </a:lnTo>
                  <a:lnTo>
                    <a:pt x="894" y="90"/>
                  </a:lnTo>
                  <a:lnTo>
                    <a:pt x="892" y="82"/>
                  </a:lnTo>
                  <a:lnTo>
                    <a:pt x="888" y="71"/>
                  </a:lnTo>
                  <a:lnTo>
                    <a:pt x="886" y="61"/>
                  </a:lnTo>
                  <a:lnTo>
                    <a:pt x="885" y="50"/>
                  </a:lnTo>
                  <a:lnTo>
                    <a:pt x="886" y="32"/>
                  </a:lnTo>
                  <a:lnTo>
                    <a:pt x="889" y="19"/>
                  </a:lnTo>
                  <a:lnTo>
                    <a:pt x="888" y="14"/>
                  </a:lnTo>
                  <a:lnTo>
                    <a:pt x="887" y="8"/>
                  </a:lnTo>
                  <a:lnTo>
                    <a:pt x="886" y="5"/>
                  </a:lnTo>
                  <a:lnTo>
                    <a:pt x="883" y="2"/>
                  </a:lnTo>
                  <a:lnTo>
                    <a:pt x="881" y="1"/>
                  </a:lnTo>
                  <a:lnTo>
                    <a:pt x="876" y="0"/>
                  </a:lnTo>
                  <a:lnTo>
                    <a:pt x="865" y="0"/>
                  </a:lnTo>
                  <a:lnTo>
                    <a:pt x="855" y="0"/>
                  </a:lnTo>
                  <a:lnTo>
                    <a:pt x="844" y="1"/>
                  </a:lnTo>
                  <a:lnTo>
                    <a:pt x="837" y="1"/>
                  </a:lnTo>
                  <a:lnTo>
                    <a:pt x="826" y="5"/>
                  </a:lnTo>
                  <a:lnTo>
                    <a:pt x="817" y="8"/>
                  </a:lnTo>
                  <a:lnTo>
                    <a:pt x="810" y="13"/>
                  </a:lnTo>
                  <a:lnTo>
                    <a:pt x="804" y="18"/>
                  </a:lnTo>
                  <a:lnTo>
                    <a:pt x="799" y="21"/>
                  </a:lnTo>
                  <a:lnTo>
                    <a:pt x="794" y="22"/>
                  </a:lnTo>
                  <a:lnTo>
                    <a:pt x="787" y="24"/>
                  </a:lnTo>
                  <a:lnTo>
                    <a:pt x="780" y="24"/>
                  </a:lnTo>
                  <a:lnTo>
                    <a:pt x="764" y="24"/>
                  </a:lnTo>
                  <a:lnTo>
                    <a:pt x="749" y="24"/>
                  </a:lnTo>
                  <a:lnTo>
                    <a:pt x="742" y="25"/>
                  </a:lnTo>
                  <a:lnTo>
                    <a:pt x="736" y="27"/>
                  </a:lnTo>
                  <a:lnTo>
                    <a:pt x="731" y="31"/>
                  </a:lnTo>
                  <a:lnTo>
                    <a:pt x="728" y="37"/>
                  </a:lnTo>
                  <a:lnTo>
                    <a:pt x="725" y="43"/>
                  </a:lnTo>
                  <a:lnTo>
                    <a:pt x="723" y="50"/>
                  </a:lnTo>
                  <a:lnTo>
                    <a:pt x="722" y="58"/>
                  </a:lnTo>
                  <a:lnTo>
                    <a:pt x="722" y="68"/>
                  </a:lnTo>
                  <a:lnTo>
                    <a:pt x="722" y="75"/>
                  </a:lnTo>
                  <a:lnTo>
                    <a:pt x="719" y="81"/>
                  </a:lnTo>
                  <a:lnTo>
                    <a:pt x="718" y="84"/>
                  </a:lnTo>
                  <a:lnTo>
                    <a:pt x="715" y="87"/>
                  </a:lnTo>
                  <a:lnTo>
                    <a:pt x="710" y="88"/>
                  </a:lnTo>
                  <a:lnTo>
                    <a:pt x="704" y="88"/>
                  </a:lnTo>
                  <a:lnTo>
                    <a:pt x="698" y="87"/>
                  </a:lnTo>
                  <a:lnTo>
                    <a:pt x="691" y="85"/>
                  </a:lnTo>
                  <a:lnTo>
                    <a:pt x="682" y="84"/>
                  </a:lnTo>
                  <a:lnTo>
                    <a:pt x="678" y="85"/>
                  </a:lnTo>
                  <a:lnTo>
                    <a:pt x="673" y="87"/>
                  </a:lnTo>
                  <a:lnTo>
                    <a:pt x="669" y="89"/>
                  </a:lnTo>
                  <a:lnTo>
                    <a:pt x="665" y="97"/>
                  </a:lnTo>
                  <a:lnTo>
                    <a:pt x="661" y="107"/>
                  </a:lnTo>
                  <a:lnTo>
                    <a:pt x="655" y="121"/>
                  </a:lnTo>
                  <a:lnTo>
                    <a:pt x="647" y="141"/>
                  </a:lnTo>
                  <a:lnTo>
                    <a:pt x="637" y="162"/>
                  </a:lnTo>
                  <a:lnTo>
                    <a:pt x="628" y="177"/>
                  </a:lnTo>
                  <a:lnTo>
                    <a:pt x="618" y="190"/>
                  </a:lnTo>
                  <a:lnTo>
                    <a:pt x="608" y="206"/>
                  </a:lnTo>
                  <a:lnTo>
                    <a:pt x="597" y="221"/>
                  </a:lnTo>
                  <a:lnTo>
                    <a:pt x="590" y="236"/>
                  </a:lnTo>
                  <a:lnTo>
                    <a:pt x="587" y="254"/>
                  </a:lnTo>
                  <a:lnTo>
                    <a:pt x="585" y="274"/>
                  </a:lnTo>
                  <a:lnTo>
                    <a:pt x="585" y="285"/>
                  </a:lnTo>
                  <a:lnTo>
                    <a:pt x="584" y="295"/>
                  </a:lnTo>
                  <a:lnTo>
                    <a:pt x="581" y="303"/>
                  </a:lnTo>
                  <a:lnTo>
                    <a:pt x="578" y="310"/>
                  </a:lnTo>
                  <a:lnTo>
                    <a:pt x="574" y="316"/>
                  </a:lnTo>
                  <a:lnTo>
                    <a:pt x="572" y="322"/>
                  </a:lnTo>
                  <a:lnTo>
                    <a:pt x="571" y="328"/>
                  </a:lnTo>
                  <a:lnTo>
                    <a:pt x="569" y="335"/>
                  </a:lnTo>
                  <a:lnTo>
                    <a:pt x="568" y="348"/>
                  </a:lnTo>
                  <a:lnTo>
                    <a:pt x="567" y="360"/>
                  </a:lnTo>
                  <a:lnTo>
                    <a:pt x="567" y="389"/>
                  </a:lnTo>
                  <a:lnTo>
                    <a:pt x="568" y="412"/>
                  </a:lnTo>
                  <a:lnTo>
                    <a:pt x="568" y="423"/>
                  </a:lnTo>
                  <a:lnTo>
                    <a:pt x="567" y="435"/>
                  </a:lnTo>
                  <a:lnTo>
                    <a:pt x="564" y="447"/>
                  </a:lnTo>
                  <a:lnTo>
                    <a:pt x="556" y="460"/>
                  </a:lnTo>
                  <a:lnTo>
                    <a:pt x="549" y="474"/>
                  </a:lnTo>
                  <a:lnTo>
                    <a:pt x="545" y="492"/>
                  </a:lnTo>
                  <a:lnTo>
                    <a:pt x="542" y="500"/>
                  </a:lnTo>
                  <a:lnTo>
                    <a:pt x="541" y="510"/>
                  </a:lnTo>
                  <a:lnTo>
                    <a:pt x="541" y="519"/>
                  </a:lnTo>
                  <a:lnTo>
                    <a:pt x="541" y="528"/>
                  </a:lnTo>
                  <a:lnTo>
                    <a:pt x="543" y="551"/>
                  </a:lnTo>
                  <a:lnTo>
                    <a:pt x="545" y="581"/>
                  </a:lnTo>
                  <a:lnTo>
                    <a:pt x="545" y="597"/>
                  </a:lnTo>
                  <a:lnTo>
                    <a:pt x="543" y="612"/>
                  </a:lnTo>
                  <a:lnTo>
                    <a:pt x="541" y="627"/>
                  </a:lnTo>
                  <a:lnTo>
                    <a:pt x="536" y="642"/>
                  </a:lnTo>
                  <a:lnTo>
                    <a:pt x="533" y="652"/>
                  </a:lnTo>
                  <a:lnTo>
                    <a:pt x="528" y="660"/>
                  </a:lnTo>
                  <a:lnTo>
                    <a:pt x="524" y="664"/>
                  </a:lnTo>
                  <a:lnTo>
                    <a:pt x="522" y="666"/>
                  </a:lnTo>
                  <a:lnTo>
                    <a:pt x="515" y="664"/>
                  </a:lnTo>
                  <a:lnTo>
                    <a:pt x="508" y="663"/>
                  </a:lnTo>
                  <a:lnTo>
                    <a:pt x="496" y="663"/>
                  </a:lnTo>
                  <a:lnTo>
                    <a:pt x="480" y="664"/>
                  </a:lnTo>
                  <a:lnTo>
                    <a:pt x="473" y="666"/>
                  </a:lnTo>
                  <a:lnTo>
                    <a:pt x="468" y="667"/>
                  </a:lnTo>
                  <a:lnTo>
                    <a:pt x="464" y="669"/>
                  </a:lnTo>
                  <a:lnTo>
                    <a:pt x="463" y="671"/>
                  </a:lnTo>
                  <a:lnTo>
                    <a:pt x="464" y="679"/>
                  </a:lnTo>
                  <a:lnTo>
                    <a:pt x="465" y="686"/>
                  </a:lnTo>
                  <a:lnTo>
                    <a:pt x="464" y="688"/>
                  </a:lnTo>
                  <a:lnTo>
                    <a:pt x="464" y="692"/>
                  </a:lnTo>
                  <a:lnTo>
                    <a:pt x="463" y="693"/>
                  </a:lnTo>
                  <a:lnTo>
                    <a:pt x="460" y="695"/>
                  </a:lnTo>
                  <a:lnTo>
                    <a:pt x="453" y="696"/>
                  </a:lnTo>
                  <a:lnTo>
                    <a:pt x="446" y="696"/>
                  </a:lnTo>
                  <a:lnTo>
                    <a:pt x="438" y="695"/>
                  </a:lnTo>
                  <a:lnTo>
                    <a:pt x="427" y="693"/>
                  </a:lnTo>
                  <a:lnTo>
                    <a:pt x="413" y="689"/>
                  </a:lnTo>
                  <a:lnTo>
                    <a:pt x="397" y="685"/>
                  </a:lnTo>
                  <a:lnTo>
                    <a:pt x="389" y="682"/>
                  </a:lnTo>
                  <a:lnTo>
                    <a:pt x="382" y="681"/>
                  </a:lnTo>
                  <a:lnTo>
                    <a:pt x="376" y="682"/>
                  </a:lnTo>
                  <a:lnTo>
                    <a:pt x="370" y="683"/>
                  </a:lnTo>
                  <a:lnTo>
                    <a:pt x="358" y="690"/>
                  </a:lnTo>
                  <a:lnTo>
                    <a:pt x="342" y="700"/>
                  </a:lnTo>
                  <a:lnTo>
                    <a:pt x="334" y="706"/>
                  </a:lnTo>
                  <a:lnTo>
                    <a:pt x="325" y="711"/>
                  </a:lnTo>
                  <a:lnTo>
                    <a:pt x="315" y="714"/>
                  </a:lnTo>
                  <a:lnTo>
                    <a:pt x="304" y="718"/>
                  </a:lnTo>
                  <a:lnTo>
                    <a:pt x="295" y="721"/>
                  </a:lnTo>
                  <a:lnTo>
                    <a:pt x="287" y="725"/>
                  </a:lnTo>
                  <a:lnTo>
                    <a:pt x="281" y="729"/>
                  </a:lnTo>
                  <a:lnTo>
                    <a:pt x="275" y="732"/>
                  </a:lnTo>
                  <a:lnTo>
                    <a:pt x="265" y="740"/>
                  </a:lnTo>
                  <a:lnTo>
                    <a:pt x="254" y="748"/>
                  </a:lnTo>
                  <a:lnTo>
                    <a:pt x="244" y="755"/>
                  </a:lnTo>
                  <a:lnTo>
                    <a:pt x="233" y="761"/>
                  </a:lnTo>
                  <a:lnTo>
                    <a:pt x="228" y="763"/>
                  </a:lnTo>
                  <a:lnTo>
                    <a:pt x="222" y="764"/>
                  </a:lnTo>
                  <a:lnTo>
                    <a:pt x="215" y="765"/>
                  </a:lnTo>
                  <a:lnTo>
                    <a:pt x="207" y="765"/>
                  </a:lnTo>
                  <a:lnTo>
                    <a:pt x="187" y="765"/>
                  </a:lnTo>
                  <a:lnTo>
                    <a:pt x="167" y="765"/>
                  </a:lnTo>
                  <a:lnTo>
                    <a:pt x="147" y="765"/>
                  </a:lnTo>
                  <a:lnTo>
                    <a:pt x="128" y="764"/>
                  </a:lnTo>
                  <a:lnTo>
                    <a:pt x="119" y="762"/>
                  </a:lnTo>
                  <a:lnTo>
                    <a:pt x="108" y="762"/>
                  </a:lnTo>
                  <a:lnTo>
                    <a:pt x="98" y="762"/>
                  </a:lnTo>
                  <a:lnTo>
                    <a:pt x="88" y="762"/>
                  </a:lnTo>
                  <a:lnTo>
                    <a:pt x="79" y="763"/>
                  </a:lnTo>
                  <a:lnTo>
                    <a:pt x="70" y="765"/>
                  </a:lnTo>
                  <a:lnTo>
                    <a:pt x="62" y="768"/>
                  </a:lnTo>
                  <a:lnTo>
                    <a:pt x="57" y="771"/>
                  </a:lnTo>
                  <a:lnTo>
                    <a:pt x="54" y="775"/>
                  </a:lnTo>
                  <a:lnTo>
                    <a:pt x="51" y="778"/>
                  </a:lnTo>
                  <a:lnTo>
                    <a:pt x="51" y="783"/>
                  </a:lnTo>
                  <a:lnTo>
                    <a:pt x="51" y="788"/>
                  </a:lnTo>
                  <a:lnTo>
                    <a:pt x="50" y="792"/>
                  </a:lnTo>
                  <a:lnTo>
                    <a:pt x="49" y="795"/>
                  </a:lnTo>
                  <a:lnTo>
                    <a:pt x="45" y="797"/>
                  </a:lnTo>
                  <a:lnTo>
                    <a:pt x="38" y="797"/>
                  </a:lnTo>
                  <a:lnTo>
                    <a:pt x="30" y="799"/>
                  </a:lnTo>
                  <a:lnTo>
                    <a:pt x="20" y="801"/>
                  </a:lnTo>
                  <a:lnTo>
                    <a:pt x="12" y="803"/>
                  </a:lnTo>
                  <a:lnTo>
                    <a:pt x="4" y="809"/>
                  </a:lnTo>
                  <a:lnTo>
                    <a:pt x="0" y="812"/>
                  </a:lnTo>
                  <a:lnTo>
                    <a:pt x="0" y="814"/>
                  </a:lnTo>
                  <a:lnTo>
                    <a:pt x="2" y="815"/>
                  </a:lnTo>
                  <a:lnTo>
                    <a:pt x="6" y="815"/>
                  </a:lnTo>
                  <a:lnTo>
                    <a:pt x="17" y="815"/>
                  </a:lnTo>
                  <a:lnTo>
                    <a:pt x="29" y="815"/>
                  </a:lnTo>
                  <a:lnTo>
                    <a:pt x="44" y="815"/>
                  </a:lnTo>
                  <a:lnTo>
                    <a:pt x="61" y="815"/>
                  </a:lnTo>
                  <a:lnTo>
                    <a:pt x="69" y="815"/>
                  </a:lnTo>
                  <a:lnTo>
                    <a:pt x="77" y="816"/>
                  </a:lnTo>
                  <a:lnTo>
                    <a:pt x="86" y="816"/>
                  </a:lnTo>
                  <a:lnTo>
                    <a:pt x="93" y="819"/>
                  </a:lnTo>
                  <a:lnTo>
                    <a:pt x="108" y="822"/>
                  </a:lnTo>
                  <a:lnTo>
                    <a:pt x="123" y="824"/>
                  </a:lnTo>
                  <a:lnTo>
                    <a:pt x="137" y="824"/>
                  </a:lnTo>
                  <a:lnTo>
                    <a:pt x="149" y="824"/>
                  </a:lnTo>
                  <a:lnTo>
                    <a:pt x="155" y="822"/>
                  </a:lnTo>
                  <a:lnTo>
                    <a:pt x="159" y="822"/>
                  </a:lnTo>
                  <a:lnTo>
                    <a:pt x="164" y="822"/>
                  </a:lnTo>
                  <a:lnTo>
                    <a:pt x="168" y="825"/>
                  </a:lnTo>
                  <a:lnTo>
                    <a:pt x="169" y="827"/>
                  </a:lnTo>
                  <a:lnTo>
                    <a:pt x="170" y="833"/>
                  </a:lnTo>
                  <a:lnTo>
                    <a:pt x="170" y="837"/>
                  </a:lnTo>
                  <a:lnTo>
                    <a:pt x="170" y="840"/>
                  </a:lnTo>
                  <a:lnTo>
                    <a:pt x="169" y="843"/>
                  </a:lnTo>
                  <a:lnTo>
                    <a:pt x="168" y="845"/>
                  </a:lnTo>
                  <a:lnTo>
                    <a:pt x="156" y="855"/>
                  </a:lnTo>
                  <a:lnTo>
                    <a:pt x="146" y="863"/>
                  </a:lnTo>
                  <a:lnTo>
                    <a:pt x="132" y="872"/>
                  </a:lnTo>
                  <a:lnTo>
                    <a:pt x="118" y="881"/>
                  </a:lnTo>
                  <a:lnTo>
                    <a:pt x="114" y="883"/>
                  </a:lnTo>
                  <a:lnTo>
                    <a:pt x="113" y="884"/>
                  </a:lnTo>
                  <a:lnTo>
                    <a:pt x="112" y="887"/>
                  </a:lnTo>
                  <a:lnTo>
                    <a:pt x="113" y="889"/>
                  </a:lnTo>
                  <a:lnTo>
                    <a:pt x="115" y="893"/>
                  </a:lnTo>
                  <a:lnTo>
                    <a:pt x="119" y="897"/>
                  </a:lnTo>
                  <a:lnTo>
                    <a:pt x="126" y="907"/>
                  </a:lnTo>
                  <a:lnTo>
                    <a:pt x="133" y="916"/>
                  </a:lnTo>
                  <a:lnTo>
                    <a:pt x="137" y="920"/>
                  </a:lnTo>
                  <a:lnTo>
                    <a:pt x="140" y="921"/>
                  </a:lnTo>
                  <a:lnTo>
                    <a:pt x="144" y="922"/>
                  </a:lnTo>
                  <a:lnTo>
                    <a:pt x="147" y="921"/>
                  </a:lnTo>
                  <a:lnTo>
                    <a:pt x="155" y="918"/>
                  </a:lnTo>
                  <a:lnTo>
                    <a:pt x="162" y="912"/>
                  </a:lnTo>
                  <a:lnTo>
                    <a:pt x="170" y="907"/>
                  </a:lnTo>
                  <a:lnTo>
                    <a:pt x="178" y="903"/>
                  </a:lnTo>
                  <a:lnTo>
                    <a:pt x="183" y="903"/>
                  </a:lnTo>
                  <a:lnTo>
                    <a:pt x="188" y="904"/>
                  </a:lnTo>
                  <a:lnTo>
                    <a:pt x="193" y="907"/>
                  </a:lnTo>
                  <a:lnTo>
                    <a:pt x="196" y="912"/>
                  </a:lnTo>
                  <a:lnTo>
                    <a:pt x="205" y="925"/>
                  </a:lnTo>
                  <a:lnTo>
                    <a:pt x="213" y="941"/>
                  </a:lnTo>
                  <a:lnTo>
                    <a:pt x="216" y="950"/>
                  </a:lnTo>
                  <a:lnTo>
                    <a:pt x="221" y="958"/>
                  </a:lnTo>
                  <a:lnTo>
                    <a:pt x="226" y="965"/>
                  </a:lnTo>
                  <a:lnTo>
                    <a:pt x="232" y="972"/>
                  </a:lnTo>
                  <a:lnTo>
                    <a:pt x="239" y="979"/>
                  </a:lnTo>
                  <a:lnTo>
                    <a:pt x="247" y="985"/>
                  </a:lnTo>
                  <a:lnTo>
                    <a:pt x="257" y="991"/>
                  </a:lnTo>
                  <a:lnTo>
                    <a:pt x="268" y="997"/>
                  </a:lnTo>
                  <a:lnTo>
                    <a:pt x="277" y="1003"/>
                  </a:lnTo>
                  <a:lnTo>
                    <a:pt x="284" y="1009"/>
                  </a:lnTo>
                  <a:lnTo>
                    <a:pt x="291" y="1014"/>
                  </a:lnTo>
                  <a:lnTo>
                    <a:pt x="295" y="1019"/>
                  </a:lnTo>
                  <a:lnTo>
                    <a:pt x="298" y="1027"/>
                  </a:lnTo>
                  <a:lnTo>
                    <a:pt x="301" y="1036"/>
                  </a:lnTo>
                  <a:lnTo>
                    <a:pt x="302" y="1041"/>
                  </a:lnTo>
                  <a:lnTo>
                    <a:pt x="304" y="1047"/>
                  </a:lnTo>
                  <a:lnTo>
                    <a:pt x="307" y="1053"/>
                  </a:lnTo>
                  <a:lnTo>
                    <a:pt x="312" y="1059"/>
                  </a:lnTo>
                  <a:lnTo>
                    <a:pt x="322" y="1067"/>
                  </a:lnTo>
                  <a:lnTo>
                    <a:pt x="332" y="1074"/>
                  </a:lnTo>
                  <a:lnTo>
                    <a:pt x="336" y="1078"/>
                  </a:lnTo>
                  <a:lnTo>
                    <a:pt x="341" y="1082"/>
                  </a:lnTo>
                  <a:lnTo>
                    <a:pt x="346" y="1086"/>
                  </a:lnTo>
                  <a:lnTo>
                    <a:pt x="350" y="1092"/>
                  </a:lnTo>
                  <a:lnTo>
                    <a:pt x="352" y="1099"/>
                  </a:lnTo>
                  <a:lnTo>
                    <a:pt x="354" y="1105"/>
                  </a:lnTo>
                  <a:lnTo>
                    <a:pt x="356" y="1111"/>
                  </a:lnTo>
                  <a:lnTo>
                    <a:pt x="356" y="1116"/>
                  </a:lnTo>
                  <a:lnTo>
                    <a:pt x="354" y="1120"/>
                  </a:lnTo>
                  <a:lnTo>
                    <a:pt x="352" y="1124"/>
                  </a:lnTo>
                  <a:lnTo>
                    <a:pt x="348" y="1128"/>
                  </a:lnTo>
                  <a:lnTo>
                    <a:pt x="344" y="1131"/>
                  </a:lnTo>
                  <a:lnTo>
                    <a:pt x="333" y="1137"/>
                  </a:lnTo>
                  <a:lnTo>
                    <a:pt x="321" y="1142"/>
                  </a:lnTo>
                  <a:lnTo>
                    <a:pt x="315" y="1145"/>
                  </a:lnTo>
                  <a:lnTo>
                    <a:pt x="312" y="1148"/>
                  </a:lnTo>
                  <a:lnTo>
                    <a:pt x="308" y="1153"/>
                  </a:lnTo>
                  <a:lnTo>
                    <a:pt x="308" y="1160"/>
                  </a:lnTo>
                  <a:lnTo>
                    <a:pt x="308" y="1167"/>
                  </a:lnTo>
                  <a:lnTo>
                    <a:pt x="309" y="1173"/>
                  </a:lnTo>
                  <a:lnTo>
                    <a:pt x="312" y="1179"/>
                  </a:lnTo>
                  <a:lnTo>
                    <a:pt x="314" y="1184"/>
                  </a:lnTo>
                  <a:lnTo>
                    <a:pt x="320" y="1194"/>
                  </a:lnTo>
                  <a:lnTo>
                    <a:pt x="323" y="1206"/>
                  </a:lnTo>
                  <a:lnTo>
                    <a:pt x="327" y="1212"/>
                  </a:lnTo>
                  <a:lnTo>
                    <a:pt x="332" y="1218"/>
                  </a:lnTo>
                  <a:lnTo>
                    <a:pt x="338" y="1224"/>
                  </a:lnTo>
                  <a:lnTo>
                    <a:pt x="345" y="1229"/>
                  </a:lnTo>
                  <a:lnTo>
                    <a:pt x="352" y="1235"/>
                  </a:lnTo>
                  <a:lnTo>
                    <a:pt x="358" y="1240"/>
                  </a:lnTo>
                  <a:lnTo>
                    <a:pt x="363" y="1244"/>
                  </a:lnTo>
                  <a:lnTo>
                    <a:pt x="366" y="1250"/>
                  </a:lnTo>
                  <a:lnTo>
                    <a:pt x="371" y="1263"/>
                  </a:lnTo>
                  <a:lnTo>
                    <a:pt x="377" y="1280"/>
                  </a:lnTo>
                  <a:lnTo>
                    <a:pt x="383" y="1298"/>
                  </a:lnTo>
                  <a:lnTo>
                    <a:pt x="388" y="1311"/>
                  </a:lnTo>
                  <a:lnTo>
                    <a:pt x="392" y="1319"/>
                  </a:lnTo>
                  <a:lnTo>
                    <a:pt x="394" y="1326"/>
                  </a:lnTo>
                  <a:lnTo>
                    <a:pt x="394" y="1334"/>
                  </a:lnTo>
                  <a:lnTo>
                    <a:pt x="392" y="1343"/>
                  </a:lnTo>
                  <a:lnTo>
                    <a:pt x="389" y="1354"/>
                  </a:lnTo>
                  <a:lnTo>
                    <a:pt x="388" y="1361"/>
                  </a:lnTo>
                  <a:lnTo>
                    <a:pt x="389" y="1364"/>
                  </a:lnTo>
                  <a:lnTo>
                    <a:pt x="390" y="1368"/>
                  </a:lnTo>
                  <a:lnTo>
                    <a:pt x="392" y="1370"/>
                  </a:lnTo>
                  <a:lnTo>
                    <a:pt x="396" y="1373"/>
                  </a:lnTo>
                  <a:lnTo>
                    <a:pt x="399" y="1376"/>
                  </a:lnTo>
                  <a:lnTo>
                    <a:pt x="402" y="1380"/>
                  </a:lnTo>
                  <a:lnTo>
                    <a:pt x="403" y="1385"/>
                  </a:lnTo>
                  <a:lnTo>
                    <a:pt x="404" y="1391"/>
                  </a:lnTo>
                  <a:lnTo>
                    <a:pt x="404" y="1397"/>
                  </a:lnTo>
                  <a:lnTo>
                    <a:pt x="403" y="1402"/>
                  </a:lnTo>
                  <a:lnTo>
                    <a:pt x="401" y="1407"/>
                  </a:lnTo>
                  <a:lnTo>
                    <a:pt x="398" y="1411"/>
                  </a:lnTo>
                  <a:lnTo>
                    <a:pt x="391" y="1418"/>
                  </a:lnTo>
                  <a:lnTo>
                    <a:pt x="383" y="1426"/>
                  </a:lnTo>
                  <a:lnTo>
                    <a:pt x="378" y="1430"/>
                  </a:lnTo>
                  <a:lnTo>
                    <a:pt x="372" y="1432"/>
                  </a:lnTo>
                  <a:lnTo>
                    <a:pt x="366" y="1436"/>
                  </a:lnTo>
                  <a:lnTo>
                    <a:pt x="359" y="1438"/>
                  </a:lnTo>
                  <a:lnTo>
                    <a:pt x="352" y="1440"/>
                  </a:lnTo>
                  <a:lnTo>
                    <a:pt x="346" y="1443"/>
                  </a:lnTo>
                  <a:lnTo>
                    <a:pt x="342" y="1445"/>
                  </a:lnTo>
                  <a:lnTo>
                    <a:pt x="339" y="1449"/>
                  </a:lnTo>
                  <a:lnTo>
                    <a:pt x="335" y="1452"/>
                  </a:lnTo>
                  <a:lnTo>
                    <a:pt x="334" y="1457"/>
                  </a:lnTo>
                  <a:lnTo>
                    <a:pt x="333" y="1463"/>
                  </a:lnTo>
                  <a:lnTo>
                    <a:pt x="333" y="1470"/>
                  </a:lnTo>
                  <a:lnTo>
                    <a:pt x="334" y="1486"/>
                  </a:lnTo>
                  <a:lnTo>
                    <a:pt x="336" y="1502"/>
                  </a:lnTo>
                  <a:lnTo>
                    <a:pt x="340" y="1519"/>
                  </a:lnTo>
                  <a:lnTo>
                    <a:pt x="342" y="1533"/>
                  </a:lnTo>
                  <a:lnTo>
                    <a:pt x="344" y="1539"/>
                  </a:lnTo>
                  <a:lnTo>
                    <a:pt x="345" y="1545"/>
                  </a:lnTo>
                  <a:lnTo>
                    <a:pt x="346" y="1549"/>
                  </a:lnTo>
                  <a:lnTo>
                    <a:pt x="347" y="1551"/>
                  </a:lnTo>
                  <a:lnTo>
                    <a:pt x="350" y="1552"/>
                  </a:lnTo>
                  <a:lnTo>
                    <a:pt x="352" y="1553"/>
                  </a:lnTo>
                  <a:lnTo>
                    <a:pt x="356" y="1553"/>
                  </a:lnTo>
                  <a:lnTo>
                    <a:pt x="360" y="1552"/>
                  </a:lnTo>
                  <a:lnTo>
                    <a:pt x="364" y="1551"/>
                  </a:lnTo>
                  <a:lnTo>
                    <a:pt x="367" y="1550"/>
                  </a:lnTo>
                  <a:lnTo>
                    <a:pt x="371" y="1551"/>
                  </a:lnTo>
                  <a:lnTo>
                    <a:pt x="373" y="1551"/>
                  </a:lnTo>
                  <a:lnTo>
                    <a:pt x="376" y="1553"/>
                  </a:lnTo>
                  <a:lnTo>
                    <a:pt x="377" y="1556"/>
                  </a:lnTo>
                  <a:lnTo>
                    <a:pt x="379" y="1561"/>
                  </a:lnTo>
                  <a:lnTo>
                    <a:pt x="380" y="1566"/>
                  </a:lnTo>
                  <a:lnTo>
                    <a:pt x="382" y="1572"/>
                  </a:lnTo>
                  <a:lnTo>
                    <a:pt x="384" y="1577"/>
                  </a:lnTo>
                  <a:lnTo>
                    <a:pt x="386" y="1582"/>
                  </a:lnTo>
                  <a:lnTo>
                    <a:pt x="390" y="1585"/>
                  </a:lnTo>
                  <a:lnTo>
                    <a:pt x="394" y="1589"/>
                  </a:lnTo>
                  <a:lnTo>
                    <a:pt x="397" y="1591"/>
                  </a:lnTo>
                  <a:lnTo>
                    <a:pt x="401" y="1594"/>
                  </a:lnTo>
                  <a:lnTo>
                    <a:pt x="405" y="1595"/>
                  </a:lnTo>
                  <a:lnTo>
                    <a:pt x="409" y="1595"/>
                  </a:lnTo>
                  <a:lnTo>
                    <a:pt x="413" y="1595"/>
                  </a:lnTo>
                  <a:lnTo>
                    <a:pt x="417" y="1594"/>
                  </a:lnTo>
                  <a:lnTo>
                    <a:pt x="421" y="1591"/>
                  </a:lnTo>
                  <a:lnTo>
                    <a:pt x="432" y="1588"/>
                  </a:lnTo>
                  <a:lnTo>
                    <a:pt x="447" y="1584"/>
                  </a:lnTo>
                  <a:lnTo>
                    <a:pt x="463" y="1583"/>
                  </a:lnTo>
                  <a:lnTo>
                    <a:pt x="472" y="1583"/>
                  </a:lnTo>
                  <a:lnTo>
                    <a:pt x="476" y="1584"/>
                  </a:lnTo>
                  <a:lnTo>
                    <a:pt x="478" y="1585"/>
                  </a:lnTo>
                  <a:lnTo>
                    <a:pt x="480" y="1588"/>
                  </a:lnTo>
                  <a:lnTo>
                    <a:pt x="482" y="1590"/>
                  </a:lnTo>
                  <a:lnTo>
                    <a:pt x="484" y="1594"/>
                  </a:lnTo>
                  <a:lnTo>
                    <a:pt x="484" y="1597"/>
                  </a:lnTo>
                  <a:lnTo>
                    <a:pt x="482" y="1600"/>
                  </a:lnTo>
                  <a:lnTo>
                    <a:pt x="477" y="1600"/>
                  </a:lnTo>
                  <a:lnTo>
                    <a:pt x="471" y="1601"/>
                  </a:lnTo>
                  <a:lnTo>
                    <a:pt x="466" y="1603"/>
                  </a:lnTo>
                  <a:lnTo>
                    <a:pt x="465" y="1606"/>
                  </a:lnTo>
                  <a:lnTo>
                    <a:pt x="464" y="1608"/>
                  </a:lnTo>
                  <a:lnTo>
                    <a:pt x="465" y="1610"/>
                  </a:lnTo>
                  <a:lnTo>
                    <a:pt x="466" y="1614"/>
                  </a:lnTo>
                  <a:lnTo>
                    <a:pt x="472" y="1622"/>
                  </a:lnTo>
                  <a:lnTo>
                    <a:pt x="479" y="1631"/>
                  </a:lnTo>
                  <a:lnTo>
                    <a:pt x="487" y="1641"/>
                  </a:lnTo>
                  <a:lnTo>
                    <a:pt x="496" y="1653"/>
                  </a:lnTo>
                  <a:lnTo>
                    <a:pt x="501" y="1664"/>
                  </a:lnTo>
                  <a:lnTo>
                    <a:pt x="504" y="1670"/>
                  </a:lnTo>
                  <a:lnTo>
                    <a:pt x="505" y="1675"/>
                  </a:lnTo>
                  <a:lnTo>
                    <a:pt x="505" y="1679"/>
                  </a:lnTo>
                  <a:lnTo>
                    <a:pt x="506" y="1683"/>
                  </a:lnTo>
                  <a:lnTo>
                    <a:pt x="508" y="1685"/>
                  </a:lnTo>
                  <a:lnTo>
                    <a:pt x="509" y="1687"/>
                  </a:lnTo>
                  <a:lnTo>
                    <a:pt x="511" y="1687"/>
                  </a:lnTo>
                  <a:lnTo>
                    <a:pt x="516" y="1685"/>
                  </a:lnTo>
                  <a:lnTo>
                    <a:pt x="522" y="1681"/>
                  </a:lnTo>
                  <a:lnTo>
                    <a:pt x="527" y="1676"/>
                  </a:lnTo>
                  <a:lnTo>
                    <a:pt x="529" y="1672"/>
                  </a:lnTo>
                  <a:lnTo>
                    <a:pt x="531" y="1671"/>
                  </a:lnTo>
                  <a:lnTo>
                    <a:pt x="535" y="1672"/>
                  </a:lnTo>
                  <a:lnTo>
                    <a:pt x="540" y="1673"/>
                  </a:lnTo>
                  <a:lnTo>
                    <a:pt x="547" y="1676"/>
                  </a:lnTo>
                  <a:lnTo>
                    <a:pt x="559" y="1681"/>
                  </a:lnTo>
                  <a:lnTo>
                    <a:pt x="564" y="1685"/>
                  </a:lnTo>
                  <a:lnTo>
                    <a:pt x="565" y="1687"/>
                  </a:lnTo>
                  <a:lnTo>
                    <a:pt x="565" y="1689"/>
                  </a:lnTo>
                  <a:lnTo>
                    <a:pt x="565" y="1691"/>
                  </a:lnTo>
                  <a:lnTo>
                    <a:pt x="562" y="1694"/>
                  </a:lnTo>
                  <a:lnTo>
                    <a:pt x="550" y="1704"/>
                  </a:lnTo>
                  <a:lnTo>
                    <a:pt x="536" y="1717"/>
                  </a:lnTo>
                  <a:lnTo>
                    <a:pt x="535" y="1720"/>
                  </a:lnTo>
                  <a:lnTo>
                    <a:pt x="534" y="1723"/>
                  </a:lnTo>
                  <a:lnTo>
                    <a:pt x="534" y="1726"/>
                  </a:lnTo>
                  <a:lnTo>
                    <a:pt x="535" y="1727"/>
                  </a:lnTo>
                  <a:lnTo>
                    <a:pt x="537" y="1728"/>
                  </a:lnTo>
                  <a:lnTo>
                    <a:pt x="541" y="1728"/>
                  </a:lnTo>
                  <a:lnTo>
                    <a:pt x="545" y="1728"/>
                  </a:lnTo>
                  <a:lnTo>
                    <a:pt x="549" y="1727"/>
                  </a:lnTo>
                  <a:lnTo>
                    <a:pt x="566" y="1719"/>
                  </a:lnTo>
                  <a:lnTo>
                    <a:pt x="578" y="1710"/>
                  </a:lnTo>
                  <a:lnTo>
                    <a:pt x="580" y="1709"/>
                  </a:lnTo>
                  <a:lnTo>
                    <a:pt x="583" y="1709"/>
                  </a:lnTo>
                  <a:lnTo>
                    <a:pt x="584" y="1710"/>
                  </a:lnTo>
                  <a:lnTo>
                    <a:pt x="585" y="1711"/>
                  </a:lnTo>
                  <a:lnTo>
                    <a:pt x="587" y="1716"/>
                  </a:lnTo>
                  <a:lnTo>
                    <a:pt x="587" y="1725"/>
                  </a:lnTo>
                  <a:lnTo>
                    <a:pt x="589" y="1728"/>
                  </a:lnTo>
                  <a:lnTo>
                    <a:pt x="590" y="1733"/>
                  </a:lnTo>
                  <a:lnTo>
                    <a:pt x="591" y="1736"/>
                  </a:lnTo>
                  <a:lnTo>
                    <a:pt x="594" y="1740"/>
                  </a:lnTo>
                  <a:lnTo>
                    <a:pt x="599" y="1747"/>
                  </a:lnTo>
                  <a:lnTo>
                    <a:pt x="604" y="1751"/>
                  </a:lnTo>
                  <a:lnTo>
                    <a:pt x="606" y="1752"/>
                  </a:lnTo>
                  <a:lnTo>
                    <a:pt x="609" y="1752"/>
                  </a:lnTo>
                  <a:lnTo>
                    <a:pt x="610" y="1751"/>
                  </a:lnTo>
                  <a:lnTo>
                    <a:pt x="612" y="1750"/>
                  </a:lnTo>
                  <a:lnTo>
                    <a:pt x="617" y="1744"/>
                  </a:lnTo>
                  <a:lnTo>
                    <a:pt x="622" y="1736"/>
                  </a:lnTo>
                  <a:lnTo>
                    <a:pt x="624" y="1733"/>
                  </a:lnTo>
                  <a:lnTo>
                    <a:pt x="628" y="1730"/>
                  </a:lnTo>
                  <a:lnTo>
                    <a:pt x="631" y="1728"/>
                  </a:lnTo>
                  <a:lnTo>
                    <a:pt x="636" y="1728"/>
                  </a:lnTo>
                  <a:lnTo>
                    <a:pt x="641" y="1729"/>
                  </a:lnTo>
                  <a:lnTo>
                    <a:pt x="644" y="1732"/>
                  </a:lnTo>
                  <a:lnTo>
                    <a:pt x="648" y="1734"/>
                  </a:lnTo>
                  <a:lnTo>
                    <a:pt x="649" y="1740"/>
                  </a:lnTo>
                  <a:lnTo>
                    <a:pt x="652" y="1750"/>
                  </a:lnTo>
                  <a:lnTo>
                    <a:pt x="654" y="1760"/>
                  </a:lnTo>
                  <a:lnTo>
                    <a:pt x="657" y="1770"/>
                  </a:lnTo>
                  <a:lnTo>
                    <a:pt x="665" y="1782"/>
                  </a:lnTo>
                  <a:lnTo>
                    <a:pt x="672" y="1793"/>
                  </a:lnTo>
                  <a:lnTo>
                    <a:pt x="678" y="1803"/>
                  </a:lnTo>
                  <a:lnTo>
                    <a:pt x="682" y="1810"/>
                  </a:lnTo>
                  <a:lnTo>
                    <a:pt x="687" y="1814"/>
                  </a:lnTo>
                  <a:lnTo>
                    <a:pt x="690" y="1815"/>
                  </a:lnTo>
                  <a:lnTo>
                    <a:pt x="693" y="1814"/>
                  </a:lnTo>
                  <a:lnTo>
                    <a:pt x="698" y="1813"/>
                  </a:lnTo>
                  <a:lnTo>
                    <a:pt x="701" y="1810"/>
                  </a:lnTo>
                  <a:lnTo>
                    <a:pt x="711" y="1803"/>
                  </a:lnTo>
                  <a:lnTo>
                    <a:pt x="719" y="1796"/>
                  </a:lnTo>
                  <a:lnTo>
                    <a:pt x="723" y="1792"/>
                  </a:lnTo>
                  <a:lnTo>
                    <a:pt x="726" y="1786"/>
                  </a:lnTo>
                  <a:lnTo>
                    <a:pt x="729" y="1780"/>
                  </a:lnTo>
                  <a:lnTo>
                    <a:pt x="731" y="1773"/>
                  </a:lnTo>
                  <a:lnTo>
                    <a:pt x="735" y="1757"/>
                  </a:lnTo>
                  <a:lnTo>
                    <a:pt x="737" y="1740"/>
                  </a:lnTo>
                  <a:lnTo>
                    <a:pt x="738" y="1730"/>
                  </a:lnTo>
                  <a:lnTo>
                    <a:pt x="738" y="1723"/>
                  </a:lnTo>
                  <a:lnTo>
                    <a:pt x="737" y="1716"/>
                  </a:lnTo>
                  <a:lnTo>
                    <a:pt x="736" y="1709"/>
                  </a:lnTo>
                  <a:lnTo>
                    <a:pt x="732" y="1697"/>
                  </a:lnTo>
                  <a:lnTo>
                    <a:pt x="731" y="1685"/>
                  </a:lnTo>
                  <a:lnTo>
                    <a:pt x="731" y="1672"/>
                  </a:lnTo>
                  <a:lnTo>
                    <a:pt x="732" y="1659"/>
                  </a:lnTo>
                  <a:lnTo>
                    <a:pt x="734" y="1647"/>
                  </a:lnTo>
                  <a:lnTo>
                    <a:pt x="732" y="1638"/>
                  </a:lnTo>
                  <a:lnTo>
                    <a:pt x="729" y="1629"/>
                  </a:lnTo>
                  <a:lnTo>
                    <a:pt x="726" y="1620"/>
                  </a:lnTo>
                  <a:lnTo>
                    <a:pt x="725" y="1615"/>
                  </a:lnTo>
                  <a:lnTo>
                    <a:pt x="724" y="1610"/>
                  </a:lnTo>
                  <a:lnTo>
                    <a:pt x="725" y="1606"/>
                  </a:lnTo>
                  <a:lnTo>
                    <a:pt x="728" y="1600"/>
                  </a:lnTo>
                  <a:lnTo>
                    <a:pt x="730" y="1595"/>
                  </a:lnTo>
                  <a:lnTo>
                    <a:pt x="735" y="1591"/>
                  </a:lnTo>
                  <a:lnTo>
                    <a:pt x="741" y="1589"/>
                  </a:lnTo>
                  <a:lnTo>
                    <a:pt x="747" y="1587"/>
                  </a:lnTo>
                  <a:lnTo>
                    <a:pt x="753" y="1587"/>
                  </a:lnTo>
                  <a:lnTo>
                    <a:pt x="759" y="1588"/>
                  </a:lnTo>
                  <a:lnTo>
                    <a:pt x="763" y="1590"/>
                  </a:lnTo>
                  <a:lnTo>
                    <a:pt x="768" y="1594"/>
                  </a:lnTo>
                  <a:lnTo>
                    <a:pt x="775" y="1602"/>
                  </a:lnTo>
                  <a:lnTo>
                    <a:pt x="783" y="1608"/>
                  </a:lnTo>
                  <a:lnTo>
                    <a:pt x="787" y="1612"/>
                  </a:lnTo>
                  <a:lnTo>
                    <a:pt x="792" y="1614"/>
                  </a:lnTo>
                  <a:lnTo>
                    <a:pt x="798" y="1615"/>
                  </a:lnTo>
                  <a:lnTo>
                    <a:pt x="804" y="1616"/>
                  </a:lnTo>
                  <a:lnTo>
                    <a:pt x="808" y="1616"/>
                  </a:lnTo>
                  <a:lnTo>
                    <a:pt x="812" y="1616"/>
                  </a:lnTo>
                  <a:lnTo>
                    <a:pt x="816" y="1615"/>
                  </a:lnTo>
                  <a:lnTo>
                    <a:pt x="817" y="1613"/>
                  </a:lnTo>
                  <a:lnTo>
                    <a:pt x="819" y="1608"/>
                  </a:lnTo>
                  <a:lnTo>
                    <a:pt x="822" y="1602"/>
                  </a:lnTo>
                  <a:lnTo>
                    <a:pt x="824" y="1599"/>
                  </a:lnTo>
                  <a:lnTo>
                    <a:pt x="827" y="1595"/>
                  </a:lnTo>
                  <a:lnTo>
                    <a:pt x="833" y="1594"/>
                  </a:lnTo>
                  <a:lnTo>
                    <a:pt x="841" y="1594"/>
                  </a:lnTo>
                  <a:lnTo>
                    <a:pt x="850" y="1595"/>
                  </a:lnTo>
                  <a:lnTo>
                    <a:pt x="861" y="1594"/>
                  </a:lnTo>
                  <a:lnTo>
                    <a:pt x="864" y="1593"/>
                  </a:lnTo>
                  <a:lnTo>
                    <a:pt x="869" y="1590"/>
                  </a:lnTo>
                  <a:lnTo>
                    <a:pt x="873" y="1587"/>
                  </a:lnTo>
                  <a:lnTo>
                    <a:pt x="876" y="1581"/>
                  </a:lnTo>
                  <a:lnTo>
                    <a:pt x="877" y="1576"/>
                  </a:lnTo>
                  <a:lnTo>
                    <a:pt x="877" y="1570"/>
                  </a:lnTo>
                  <a:lnTo>
                    <a:pt x="876" y="1565"/>
                  </a:lnTo>
                  <a:lnTo>
                    <a:pt x="874" y="1561"/>
                  </a:lnTo>
                  <a:lnTo>
                    <a:pt x="867" y="1552"/>
                  </a:lnTo>
                  <a:lnTo>
                    <a:pt x="860" y="1544"/>
                  </a:lnTo>
                  <a:lnTo>
                    <a:pt x="858" y="1542"/>
                  </a:lnTo>
                  <a:lnTo>
                    <a:pt x="857" y="1538"/>
                  </a:lnTo>
                  <a:lnTo>
                    <a:pt x="856" y="1536"/>
                  </a:lnTo>
                  <a:lnTo>
                    <a:pt x="857" y="1532"/>
                  </a:lnTo>
                  <a:lnTo>
                    <a:pt x="861" y="1526"/>
                  </a:lnTo>
                  <a:lnTo>
                    <a:pt x="868" y="1520"/>
                  </a:lnTo>
                  <a:lnTo>
                    <a:pt x="875" y="1514"/>
                  </a:lnTo>
                  <a:lnTo>
                    <a:pt x="880" y="1507"/>
                  </a:lnTo>
                  <a:lnTo>
                    <a:pt x="882" y="1499"/>
                  </a:lnTo>
                  <a:lnTo>
                    <a:pt x="886" y="1484"/>
                  </a:lnTo>
                  <a:lnTo>
                    <a:pt x="890" y="1469"/>
                  </a:lnTo>
                  <a:lnTo>
                    <a:pt x="892" y="1452"/>
                  </a:lnTo>
                  <a:lnTo>
                    <a:pt x="892" y="1445"/>
                  </a:lnTo>
                  <a:lnTo>
                    <a:pt x="892" y="1438"/>
                  </a:lnTo>
                  <a:lnTo>
                    <a:pt x="889" y="1431"/>
                  </a:lnTo>
                  <a:lnTo>
                    <a:pt x="887" y="1425"/>
                  </a:lnTo>
                  <a:lnTo>
                    <a:pt x="880" y="1412"/>
                  </a:lnTo>
                  <a:lnTo>
                    <a:pt x="873" y="1401"/>
                  </a:lnTo>
                  <a:lnTo>
                    <a:pt x="868" y="1397"/>
                  </a:lnTo>
                  <a:lnTo>
                    <a:pt x="864" y="1392"/>
                  </a:lnTo>
                  <a:lnTo>
                    <a:pt x="861" y="1389"/>
                  </a:lnTo>
                  <a:lnTo>
                    <a:pt x="857" y="1387"/>
                  </a:lnTo>
                  <a:lnTo>
                    <a:pt x="850" y="1385"/>
                  </a:lnTo>
                  <a:lnTo>
                    <a:pt x="839" y="1382"/>
                  </a:lnTo>
                  <a:lnTo>
                    <a:pt x="829" y="1379"/>
                  </a:lnTo>
                  <a:lnTo>
                    <a:pt x="818" y="1375"/>
                  </a:lnTo>
                  <a:lnTo>
                    <a:pt x="814" y="1374"/>
                  </a:lnTo>
                  <a:lnTo>
                    <a:pt x="811" y="1373"/>
                  </a:lnTo>
                  <a:lnTo>
                    <a:pt x="799" y="1366"/>
                  </a:lnTo>
                  <a:lnTo>
                    <a:pt x="788" y="1358"/>
                  </a:lnTo>
                  <a:lnTo>
                    <a:pt x="782" y="1355"/>
                  </a:lnTo>
                  <a:lnTo>
                    <a:pt x="778" y="1353"/>
                  </a:lnTo>
                  <a:lnTo>
                    <a:pt x="774" y="1351"/>
                  </a:lnTo>
                  <a:lnTo>
                    <a:pt x="770" y="1350"/>
                  </a:lnTo>
                  <a:lnTo>
                    <a:pt x="764" y="1350"/>
                  </a:lnTo>
                  <a:lnTo>
                    <a:pt x="760" y="1351"/>
                  </a:lnTo>
                  <a:lnTo>
                    <a:pt x="757" y="1353"/>
                  </a:lnTo>
                  <a:lnTo>
                    <a:pt x="754" y="1355"/>
                  </a:lnTo>
                  <a:lnTo>
                    <a:pt x="749" y="1357"/>
                  </a:lnTo>
                  <a:lnTo>
                    <a:pt x="747" y="1357"/>
                  </a:lnTo>
                  <a:lnTo>
                    <a:pt x="745" y="1355"/>
                  </a:lnTo>
                  <a:lnTo>
                    <a:pt x="744" y="1353"/>
                  </a:lnTo>
                  <a:lnTo>
                    <a:pt x="744" y="1348"/>
                  </a:lnTo>
                  <a:lnTo>
                    <a:pt x="744" y="1342"/>
                  </a:lnTo>
                  <a:lnTo>
                    <a:pt x="747" y="1326"/>
                  </a:lnTo>
                  <a:lnTo>
                    <a:pt x="749" y="1312"/>
                  </a:lnTo>
                  <a:lnTo>
                    <a:pt x="751" y="1298"/>
                  </a:lnTo>
                  <a:lnTo>
                    <a:pt x="753" y="1285"/>
                  </a:lnTo>
                  <a:lnTo>
                    <a:pt x="753" y="1279"/>
                  </a:lnTo>
                  <a:lnTo>
                    <a:pt x="753" y="1274"/>
                  </a:lnTo>
                  <a:lnTo>
                    <a:pt x="751" y="1269"/>
                  </a:lnTo>
                  <a:lnTo>
                    <a:pt x="749" y="1265"/>
                  </a:lnTo>
                  <a:lnTo>
                    <a:pt x="747" y="1261"/>
                  </a:lnTo>
                  <a:lnTo>
                    <a:pt x="743" y="1257"/>
                  </a:lnTo>
                  <a:lnTo>
                    <a:pt x="737" y="1254"/>
                  </a:lnTo>
                  <a:lnTo>
                    <a:pt x="731" y="1249"/>
                  </a:lnTo>
                  <a:lnTo>
                    <a:pt x="718" y="1242"/>
                  </a:lnTo>
                  <a:lnTo>
                    <a:pt x="710" y="1235"/>
                  </a:lnTo>
                  <a:lnTo>
                    <a:pt x="707" y="1232"/>
                  </a:lnTo>
                  <a:lnTo>
                    <a:pt x="707" y="1230"/>
                  </a:lnTo>
                  <a:lnTo>
                    <a:pt x="710" y="1229"/>
                  </a:lnTo>
                  <a:lnTo>
                    <a:pt x="715" y="1228"/>
                  </a:lnTo>
                  <a:lnTo>
                    <a:pt x="724" y="1227"/>
                  </a:lnTo>
                  <a:lnTo>
                    <a:pt x="735" y="1227"/>
                  </a:lnTo>
                  <a:lnTo>
                    <a:pt x="738" y="1225"/>
                  </a:lnTo>
                  <a:lnTo>
                    <a:pt x="742" y="1224"/>
                  </a:lnTo>
                  <a:lnTo>
                    <a:pt x="744" y="1221"/>
                  </a:lnTo>
                  <a:lnTo>
                    <a:pt x="744" y="1217"/>
                  </a:lnTo>
                  <a:lnTo>
                    <a:pt x="744" y="1204"/>
                  </a:lnTo>
                  <a:lnTo>
                    <a:pt x="743" y="1188"/>
                  </a:lnTo>
                  <a:lnTo>
                    <a:pt x="743" y="1181"/>
                  </a:lnTo>
                  <a:lnTo>
                    <a:pt x="744" y="1173"/>
                  </a:lnTo>
                  <a:lnTo>
                    <a:pt x="745" y="1167"/>
                  </a:lnTo>
                  <a:lnTo>
                    <a:pt x="748" y="1161"/>
                  </a:lnTo>
                  <a:lnTo>
                    <a:pt x="751" y="1156"/>
                  </a:lnTo>
                  <a:lnTo>
                    <a:pt x="755" y="1154"/>
                  </a:lnTo>
                  <a:lnTo>
                    <a:pt x="760" y="1152"/>
                  </a:lnTo>
                  <a:lnTo>
                    <a:pt x="763" y="1152"/>
                  </a:lnTo>
                  <a:lnTo>
                    <a:pt x="773" y="1150"/>
                  </a:lnTo>
                  <a:lnTo>
                    <a:pt x="781" y="1150"/>
                  </a:lnTo>
                  <a:lnTo>
                    <a:pt x="787" y="1149"/>
                  </a:lnTo>
                  <a:lnTo>
                    <a:pt x="792" y="1148"/>
                  </a:lnTo>
                  <a:lnTo>
                    <a:pt x="794" y="1143"/>
                  </a:lnTo>
                  <a:lnTo>
                    <a:pt x="794" y="1136"/>
                  </a:lnTo>
                  <a:lnTo>
                    <a:pt x="794" y="1128"/>
                  </a:lnTo>
                  <a:lnTo>
                    <a:pt x="795" y="1120"/>
                  </a:lnTo>
                  <a:lnTo>
                    <a:pt x="798" y="1112"/>
                  </a:lnTo>
                  <a:lnTo>
                    <a:pt x="801" y="1106"/>
                  </a:lnTo>
                  <a:lnTo>
                    <a:pt x="802" y="1104"/>
                  </a:lnTo>
                  <a:lnTo>
                    <a:pt x="805" y="1099"/>
                  </a:lnTo>
                  <a:lnTo>
                    <a:pt x="805" y="1096"/>
                  </a:lnTo>
                  <a:lnTo>
                    <a:pt x="805" y="1091"/>
                  </a:lnTo>
                  <a:lnTo>
                    <a:pt x="805" y="1086"/>
                  </a:lnTo>
                  <a:lnTo>
                    <a:pt x="804" y="1083"/>
                  </a:lnTo>
                  <a:lnTo>
                    <a:pt x="801" y="1079"/>
                  </a:lnTo>
                  <a:lnTo>
                    <a:pt x="800" y="1077"/>
                  </a:lnTo>
                  <a:lnTo>
                    <a:pt x="792" y="1074"/>
                  </a:lnTo>
                  <a:lnTo>
                    <a:pt x="783" y="1072"/>
                  </a:lnTo>
                  <a:lnTo>
                    <a:pt x="779" y="1071"/>
                  </a:lnTo>
                  <a:lnTo>
                    <a:pt x="774" y="1068"/>
                  </a:lnTo>
                  <a:lnTo>
                    <a:pt x="772" y="1066"/>
                  </a:lnTo>
                  <a:lnTo>
                    <a:pt x="769" y="1063"/>
                  </a:lnTo>
                  <a:lnTo>
                    <a:pt x="768" y="1058"/>
                  </a:lnTo>
                  <a:lnTo>
                    <a:pt x="767" y="1053"/>
                  </a:lnTo>
                  <a:lnTo>
                    <a:pt x="768" y="1049"/>
                  </a:lnTo>
                  <a:lnTo>
                    <a:pt x="768" y="1045"/>
                  </a:lnTo>
                  <a:lnTo>
                    <a:pt x="770" y="1041"/>
                  </a:lnTo>
                  <a:lnTo>
                    <a:pt x="773" y="1040"/>
                  </a:lnTo>
                  <a:lnTo>
                    <a:pt x="775" y="1040"/>
                  </a:lnTo>
                  <a:lnTo>
                    <a:pt x="779" y="1042"/>
                  </a:lnTo>
                  <a:lnTo>
                    <a:pt x="782" y="1045"/>
                  </a:lnTo>
                  <a:lnTo>
                    <a:pt x="786" y="1046"/>
                  </a:lnTo>
                  <a:lnTo>
                    <a:pt x="788" y="1047"/>
                  </a:lnTo>
                  <a:lnTo>
                    <a:pt x="792" y="1046"/>
                  </a:lnTo>
                  <a:lnTo>
                    <a:pt x="794" y="1045"/>
                  </a:lnTo>
                  <a:lnTo>
                    <a:pt x="797" y="1042"/>
                  </a:lnTo>
                  <a:lnTo>
                    <a:pt x="799" y="1038"/>
                  </a:lnTo>
                  <a:lnTo>
                    <a:pt x="800" y="1033"/>
                  </a:lnTo>
                  <a:lnTo>
                    <a:pt x="801" y="1028"/>
                  </a:lnTo>
                  <a:lnTo>
                    <a:pt x="802" y="1022"/>
                  </a:lnTo>
                  <a:lnTo>
                    <a:pt x="801" y="1016"/>
                  </a:lnTo>
                  <a:lnTo>
                    <a:pt x="801" y="1011"/>
                  </a:lnTo>
                  <a:lnTo>
                    <a:pt x="799" y="1001"/>
                  </a:lnTo>
                  <a:lnTo>
                    <a:pt x="797" y="991"/>
                  </a:lnTo>
                  <a:lnTo>
                    <a:pt x="795" y="986"/>
                  </a:lnTo>
                  <a:lnTo>
                    <a:pt x="795" y="984"/>
                  </a:lnTo>
                  <a:lnTo>
                    <a:pt x="797" y="982"/>
                  </a:lnTo>
                  <a:lnTo>
                    <a:pt x="798" y="979"/>
                  </a:lnTo>
                  <a:lnTo>
                    <a:pt x="802" y="978"/>
                  </a:lnTo>
                  <a:lnTo>
                    <a:pt x="811" y="979"/>
                  </a:lnTo>
                  <a:lnTo>
                    <a:pt x="816" y="979"/>
                  </a:lnTo>
                  <a:lnTo>
                    <a:pt x="819" y="980"/>
                  </a:lnTo>
                  <a:lnTo>
                    <a:pt x="825" y="980"/>
                  </a:lnTo>
                  <a:lnTo>
                    <a:pt x="829" y="980"/>
                  </a:lnTo>
                  <a:lnTo>
                    <a:pt x="832" y="979"/>
                  </a:lnTo>
                  <a:lnTo>
                    <a:pt x="837" y="977"/>
                  </a:lnTo>
                  <a:lnTo>
                    <a:pt x="843" y="971"/>
                  </a:lnTo>
                  <a:lnTo>
                    <a:pt x="850" y="967"/>
                  </a:lnTo>
                  <a:lnTo>
                    <a:pt x="855" y="966"/>
                  </a:lnTo>
                  <a:lnTo>
                    <a:pt x="858" y="966"/>
                  </a:lnTo>
                  <a:lnTo>
                    <a:pt x="862" y="967"/>
                  </a:lnTo>
                  <a:lnTo>
                    <a:pt x="867" y="971"/>
                  </a:lnTo>
                  <a:lnTo>
                    <a:pt x="875" y="977"/>
                  </a:lnTo>
                  <a:lnTo>
                    <a:pt x="885" y="982"/>
                  </a:lnTo>
                  <a:lnTo>
                    <a:pt x="895" y="984"/>
                  </a:lnTo>
                  <a:lnTo>
                    <a:pt x="906" y="986"/>
                  </a:lnTo>
                  <a:lnTo>
                    <a:pt x="913" y="986"/>
                  </a:lnTo>
                  <a:lnTo>
                    <a:pt x="920" y="986"/>
                  </a:lnTo>
                  <a:close/>
                </a:path>
              </a:pathLst>
            </a:custGeom>
            <a:grpFill/>
            <a:ln w="9525">
              <a:solidFill>
                <a:schemeClr val="bg1"/>
              </a:solidFill>
              <a:round/>
              <a:headEnd/>
              <a:tailEnd/>
            </a:ln>
          </p:spPr>
          <p:txBody>
            <a:bodyPr/>
            <a:lstStyle/>
            <a:p>
              <a:endParaRPr lang="zh-CN" altLang="en-US"/>
            </a:p>
          </p:txBody>
        </p:sp>
        <p:sp>
          <p:nvSpPr>
            <p:cNvPr id="54" name="甘肃">
              <a:extLst>
                <a:ext uri="{FF2B5EF4-FFF2-40B4-BE49-F238E27FC236}">
                  <a16:creationId xmlns:a16="http://schemas.microsoft.com/office/drawing/2014/main" xmlns="" id="{1A9F0D28-3291-4F52-97B8-54904C09F39D}"/>
                </a:ext>
              </a:extLst>
            </p:cNvPr>
            <p:cNvSpPr>
              <a:spLocks/>
            </p:cNvSpPr>
            <p:nvPr/>
          </p:nvSpPr>
          <p:spPr bwMode="auto">
            <a:xfrm>
              <a:off x="4206928" y="3210093"/>
              <a:ext cx="1419243" cy="1257366"/>
            </a:xfrm>
            <a:custGeom>
              <a:avLst/>
              <a:gdLst>
                <a:gd name="T0" fmla="*/ 5071 w 5358"/>
                <a:gd name="T1" fmla="*/ 2925 h 4735"/>
                <a:gd name="T2" fmla="*/ 5289 w 5358"/>
                <a:gd name="T3" fmla="*/ 3067 h 4735"/>
                <a:gd name="T4" fmla="*/ 5306 w 5358"/>
                <a:gd name="T5" fmla="*/ 3448 h 4735"/>
                <a:gd name="T6" fmla="*/ 5084 w 5358"/>
                <a:gd name="T7" fmla="*/ 3604 h 4735"/>
                <a:gd name="T8" fmla="*/ 5043 w 5358"/>
                <a:gd name="T9" fmla="*/ 3697 h 4735"/>
                <a:gd name="T10" fmla="*/ 4806 w 5358"/>
                <a:gd name="T11" fmla="*/ 3735 h 4735"/>
                <a:gd name="T12" fmla="*/ 4594 w 5358"/>
                <a:gd name="T13" fmla="*/ 3923 h 4735"/>
                <a:gd name="T14" fmla="*/ 4567 w 5358"/>
                <a:gd name="T15" fmla="*/ 4191 h 4735"/>
                <a:gd name="T16" fmla="*/ 4457 w 5358"/>
                <a:gd name="T17" fmla="*/ 4323 h 4735"/>
                <a:gd name="T18" fmla="*/ 4377 w 5358"/>
                <a:gd name="T19" fmla="*/ 4504 h 4735"/>
                <a:gd name="T20" fmla="*/ 4158 w 5358"/>
                <a:gd name="T21" fmla="*/ 4658 h 4735"/>
                <a:gd name="T22" fmla="*/ 3939 w 5358"/>
                <a:gd name="T23" fmla="*/ 4703 h 4735"/>
                <a:gd name="T24" fmla="*/ 3791 w 5358"/>
                <a:gd name="T25" fmla="*/ 4510 h 4735"/>
                <a:gd name="T26" fmla="*/ 3681 w 5358"/>
                <a:gd name="T27" fmla="*/ 4230 h 4735"/>
                <a:gd name="T28" fmla="*/ 3405 w 5358"/>
                <a:gd name="T29" fmla="*/ 4171 h 4735"/>
                <a:gd name="T30" fmla="*/ 3280 w 5358"/>
                <a:gd name="T31" fmla="*/ 3937 h 4735"/>
                <a:gd name="T32" fmla="*/ 3083 w 5358"/>
                <a:gd name="T33" fmla="*/ 4155 h 4735"/>
                <a:gd name="T34" fmla="*/ 2995 w 5358"/>
                <a:gd name="T35" fmla="*/ 4347 h 4735"/>
                <a:gd name="T36" fmla="*/ 2936 w 5358"/>
                <a:gd name="T37" fmla="*/ 4267 h 4735"/>
                <a:gd name="T38" fmla="*/ 2763 w 5358"/>
                <a:gd name="T39" fmla="*/ 4158 h 4735"/>
                <a:gd name="T40" fmla="*/ 2555 w 5358"/>
                <a:gd name="T41" fmla="*/ 3917 h 4735"/>
                <a:gd name="T42" fmla="*/ 2820 w 5358"/>
                <a:gd name="T43" fmla="*/ 3933 h 4735"/>
                <a:gd name="T44" fmla="*/ 3047 w 5358"/>
                <a:gd name="T45" fmla="*/ 3915 h 4735"/>
                <a:gd name="T46" fmla="*/ 2990 w 5358"/>
                <a:gd name="T47" fmla="*/ 3656 h 4735"/>
                <a:gd name="T48" fmla="*/ 3224 w 5358"/>
                <a:gd name="T49" fmla="*/ 3367 h 4735"/>
                <a:gd name="T50" fmla="*/ 3376 w 5358"/>
                <a:gd name="T51" fmla="*/ 3218 h 4735"/>
                <a:gd name="T52" fmla="*/ 3278 w 5358"/>
                <a:gd name="T53" fmla="*/ 2875 h 4735"/>
                <a:gd name="T54" fmla="*/ 3224 w 5358"/>
                <a:gd name="T55" fmla="*/ 2604 h 4735"/>
                <a:gd name="T56" fmla="*/ 2986 w 5358"/>
                <a:gd name="T57" fmla="*/ 2398 h 4735"/>
                <a:gd name="T58" fmla="*/ 2664 w 5358"/>
                <a:gd name="T59" fmla="*/ 2144 h 4735"/>
                <a:gd name="T60" fmla="*/ 2518 w 5358"/>
                <a:gd name="T61" fmla="*/ 2098 h 4735"/>
                <a:gd name="T62" fmla="*/ 2179 w 5358"/>
                <a:gd name="T63" fmla="*/ 1781 h 4735"/>
                <a:gd name="T64" fmla="*/ 1922 w 5358"/>
                <a:gd name="T65" fmla="*/ 1724 h 4735"/>
                <a:gd name="T66" fmla="*/ 1672 w 5358"/>
                <a:gd name="T67" fmla="*/ 1651 h 4735"/>
                <a:gd name="T68" fmla="*/ 1503 w 5358"/>
                <a:gd name="T69" fmla="*/ 1842 h 4735"/>
                <a:gd name="T70" fmla="*/ 1346 w 5358"/>
                <a:gd name="T71" fmla="*/ 2006 h 4735"/>
                <a:gd name="T72" fmla="*/ 1038 w 5358"/>
                <a:gd name="T73" fmla="*/ 1891 h 4735"/>
                <a:gd name="T74" fmla="*/ 646 w 5358"/>
                <a:gd name="T75" fmla="*/ 1760 h 4735"/>
                <a:gd name="T76" fmla="*/ 363 w 5358"/>
                <a:gd name="T77" fmla="*/ 1533 h 4735"/>
                <a:gd name="T78" fmla="*/ 23 w 5358"/>
                <a:gd name="T79" fmla="*/ 1323 h 4735"/>
                <a:gd name="T80" fmla="*/ 287 w 5358"/>
                <a:gd name="T81" fmla="*/ 785 h 4735"/>
                <a:gd name="T82" fmla="*/ 826 w 5358"/>
                <a:gd name="T83" fmla="*/ 489 h 4735"/>
                <a:gd name="T84" fmla="*/ 1389 w 5358"/>
                <a:gd name="T85" fmla="*/ 276 h 4735"/>
                <a:gd name="T86" fmla="*/ 1868 w 5358"/>
                <a:gd name="T87" fmla="*/ 359 h 4735"/>
                <a:gd name="T88" fmla="*/ 2033 w 5358"/>
                <a:gd name="T89" fmla="*/ 875 h 4735"/>
                <a:gd name="T90" fmla="*/ 2161 w 5358"/>
                <a:gd name="T91" fmla="*/ 1014 h 4735"/>
                <a:gd name="T92" fmla="*/ 2644 w 5358"/>
                <a:gd name="T93" fmla="*/ 1044 h 4735"/>
                <a:gd name="T94" fmla="*/ 2450 w 5358"/>
                <a:gd name="T95" fmla="*/ 1382 h 4735"/>
                <a:gd name="T96" fmla="*/ 2795 w 5358"/>
                <a:gd name="T97" fmla="*/ 1639 h 4735"/>
                <a:gd name="T98" fmla="*/ 2999 w 5358"/>
                <a:gd name="T99" fmla="*/ 1964 h 4735"/>
                <a:gd name="T100" fmla="*/ 3292 w 5358"/>
                <a:gd name="T101" fmla="*/ 1755 h 4735"/>
                <a:gd name="T102" fmla="*/ 3830 w 5358"/>
                <a:gd name="T103" fmla="*/ 1776 h 4735"/>
                <a:gd name="T104" fmla="*/ 3625 w 5358"/>
                <a:gd name="T105" fmla="*/ 2174 h 4735"/>
                <a:gd name="T106" fmla="*/ 3836 w 5358"/>
                <a:gd name="T107" fmla="*/ 2584 h 4735"/>
                <a:gd name="T108" fmla="*/ 4081 w 5358"/>
                <a:gd name="T109" fmla="*/ 2734 h 4735"/>
                <a:gd name="T110" fmla="*/ 4231 w 5358"/>
                <a:gd name="T111" fmla="*/ 3039 h 4735"/>
                <a:gd name="T112" fmla="*/ 4233 w 5358"/>
                <a:gd name="T113" fmla="*/ 3327 h 4735"/>
                <a:gd name="T114" fmla="*/ 4393 w 5358"/>
                <a:gd name="T115" fmla="*/ 3447 h 4735"/>
                <a:gd name="T116" fmla="*/ 4525 w 5358"/>
                <a:gd name="T117" fmla="*/ 3558 h 4735"/>
                <a:gd name="T118" fmla="*/ 4679 w 5358"/>
                <a:gd name="T119" fmla="*/ 3384 h 4735"/>
                <a:gd name="T120" fmla="*/ 4620 w 5358"/>
                <a:gd name="T121" fmla="*/ 3127 h 4735"/>
                <a:gd name="T122" fmla="*/ 4658 w 5358"/>
                <a:gd name="T123" fmla="*/ 2888 h 4735"/>
                <a:gd name="T124" fmla="*/ 4718 w 5358"/>
                <a:gd name="T125" fmla="*/ 2742 h 4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58" h="4735">
                  <a:moveTo>
                    <a:pt x="4783" y="2762"/>
                  </a:moveTo>
                  <a:lnTo>
                    <a:pt x="4788" y="2761"/>
                  </a:lnTo>
                  <a:lnTo>
                    <a:pt x="4797" y="2759"/>
                  </a:lnTo>
                  <a:lnTo>
                    <a:pt x="4806" y="2755"/>
                  </a:lnTo>
                  <a:lnTo>
                    <a:pt x="4818" y="2754"/>
                  </a:lnTo>
                  <a:lnTo>
                    <a:pt x="4832" y="2753"/>
                  </a:lnTo>
                  <a:lnTo>
                    <a:pt x="4846" y="2753"/>
                  </a:lnTo>
                  <a:lnTo>
                    <a:pt x="4851" y="2754"/>
                  </a:lnTo>
                  <a:lnTo>
                    <a:pt x="4856" y="2755"/>
                  </a:lnTo>
                  <a:lnTo>
                    <a:pt x="4861" y="2756"/>
                  </a:lnTo>
                  <a:lnTo>
                    <a:pt x="4865" y="2759"/>
                  </a:lnTo>
                  <a:lnTo>
                    <a:pt x="4871" y="2764"/>
                  </a:lnTo>
                  <a:lnTo>
                    <a:pt x="4878" y="2770"/>
                  </a:lnTo>
                  <a:lnTo>
                    <a:pt x="4880" y="2773"/>
                  </a:lnTo>
                  <a:lnTo>
                    <a:pt x="4882" y="2777"/>
                  </a:lnTo>
                  <a:lnTo>
                    <a:pt x="4884" y="2780"/>
                  </a:lnTo>
                  <a:lnTo>
                    <a:pt x="4885" y="2784"/>
                  </a:lnTo>
                  <a:lnTo>
                    <a:pt x="4882" y="2798"/>
                  </a:lnTo>
                  <a:lnTo>
                    <a:pt x="4878" y="2812"/>
                  </a:lnTo>
                  <a:lnTo>
                    <a:pt x="4876" y="2822"/>
                  </a:lnTo>
                  <a:lnTo>
                    <a:pt x="4876" y="2830"/>
                  </a:lnTo>
                  <a:lnTo>
                    <a:pt x="4876" y="2837"/>
                  </a:lnTo>
                  <a:lnTo>
                    <a:pt x="4878" y="2843"/>
                  </a:lnTo>
                  <a:lnTo>
                    <a:pt x="4878" y="2849"/>
                  </a:lnTo>
                  <a:lnTo>
                    <a:pt x="4879" y="2854"/>
                  </a:lnTo>
                  <a:lnTo>
                    <a:pt x="4879" y="2855"/>
                  </a:lnTo>
                  <a:lnTo>
                    <a:pt x="4880" y="2856"/>
                  </a:lnTo>
                  <a:lnTo>
                    <a:pt x="4891" y="2859"/>
                  </a:lnTo>
                  <a:lnTo>
                    <a:pt x="4907" y="2859"/>
                  </a:lnTo>
                  <a:lnTo>
                    <a:pt x="4917" y="2859"/>
                  </a:lnTo>
                  <a:lnTo>
                    <a:pt x="4929" y="2860"/>
                  </a:lnTo>
                  <a:lnTo>
                    <a:pt x="4941" y="2862"/>
                  </a:lnTo>
                  <a:lnTo>
                    <a:pt x="4954" y="2866"/>
                  </a:lnTo>
                  <a:lnTo>
                    <a:pt x="4956" y="2871"/>
                  </a:lnTo>
                  <a:lnTo>
                    <a:pt x="4958" y="2878"/>
                  </a:lnTo>
                  <a:lnTo>
                    <a:pt x="4960" y="2880"/>
                  </a:lnTo>
                  <a:lnTo>
                    <a:pt x="4960" y="2884"/>
                  </a:lnTo>
                  <a:lnTo>
                    <a:pt x="4962" y="2888"/>
                  </a:lnTo>
                  <a:lnTo>
                    <a:pt x="4964" y="2891"/>
                  </a:lnTo>
                  <a:lnTo>
                    <a:pt x="4968" y="2893"/>
                  </a:lnTo>
                  <a:lnTo>
                    <a:pt x="4970" y="2894"/>
                  </a:lnTo>
                  <a:lnTo>
                    <a:pt x="4975" y="2896"/>
                  </a:lnTo>
                  <a:lnTo>
                    <a:pt x="4980" y="2894"/>
                  </a:lnTo>
                  <a:lnTo>
                    <a:pt x="4987" y="2894"/>
                  </a:lnTo>
                  <a:lnTo>
                    <a:pt x="4994" y="2893"/>
                  </a:lnTo>
                  <a:lnTo>
                    <a:pt x="5002" y="2892"/>
                  </a:lnTo>
                  <a:lnTo>
                    <a:pt x="5011" y="2892"/>
                  </a:lnTo>
                  <a:lnTo>
                    <a:pt x="5024" y="2898"/>
                  </a:lnTo>
                  <a:lnTo>
                    <a:pt x="5036" y="2905"/>
                  </a:lnTo>
                  <a:lnTo>
                    <a:pt x="5055" y="2916"/>
                  </a:lnTo>
                  <a:lnTo>
                    <a:pt x="5071" y="2925"/>
                  </a:lnTo>
                  <a:lnTo>
                    <a:pt x="5076" y="2929"/>
                  </a:lnTo>
                  <a:lnTo>
                    <a:pt x="5081" y="2932"/>
                  </a:lnTo>
                  <a:lnTo>
                    <a:pt x="5084" y="2936"/>
                  </a:lnTo>
                  <a:lnTo>
                    <a:pt x="5088" y="2941"/>
                  </a:lnTo>
                  <a:lnTo>
                    <a:pt x="5089" y="2944"/>
                  </a:lnTo>
                  <a:lnTo>
                    <a:pt x="5089" y="2949"/>
                  </a:lnTo>
                  <a:lnTo>
                    <a:pt x="5090" y="2955"/>
                  </a:lnTo>
                  <a:lnTo>
                    <a:pt x="5093" y="2962"/>
                  </a:lnTo>
                  <a:lnTo>
                    <a:pt x="5095" y="2967"/>
                  </a:lnTo>
                  <a:lnTo>
                    <a:pt x="5099" y="2970"/>
                  </a:lnTo>
                  <a:lnTo>
                    <a:pt x="5104" y="2972"/>
                  </a:lnTo>
                  <a:lnTo>
                    <a:pt x="5107" y="2970"/>
                  </a:lnTo>
                  <a:lnTo>
                    <a:pt x="5111" y="2969"/>
                  </a:lnTo>
                  <a:lnTo>
                    <a:pt x="5115" y="2968"/>
                  </a:lnTo>
                  <a:lnTo>
                    <a:pt x="5118" y="2968"/>
                  </a:lnTo>
                  <a:lnTo>
                    <a:pt x="5121" y="2969"/>
                  </a:lnTo>
                  <a:lnTo>
                    <a:pt x="5123" y="2970"/>
                  </a:lnTo>
                  <a:lnTo>
                    <a:pt x="5125" y="2974"/>
                  </a:lnTo>
                  <a:lnTo>
                    <a:pt x="5127" y="2980"/>
                  </a:lnTo>
                  <a:lnTo>
                    <a:pt x="5128" y="2987"/>
                  </a:lnTo>
                  <a:lnTo>
                    <a:pt x="5131" y="2992"/>
                  </a:lnTo>
                  <a:lnTo>
                    <a:pt x="5133" y="2997"/>
                  </a:lnTo>
                  <a:lnTo>
                    <a:pt x="5139" y="3004"/>
                  </a:lnTo>
                  <a:lnTo>
                    <a:pt x="5144" y="3010"/>
                  </a:lnTo>
                  <a:lnTo>
                    <a:pt x="5151" y="3014"/>
                  </a:lnTo>
                  <a:lnTo>
                    <a:pt x="5158" y="3019"/>
                  </a:lnTo>
                  <a:lnTo>
                    <a:pt x="5164" y="3020"/>
                  </a:lnTo>
                  <a:lnTo>
                    <a:pt x="5170" y="3022"/>
                  </a:lnTo>
                  <a:lnTo>
                    <a:pt x="5172" y="3020"/>
                  </a:lnTo>
                  <a:lnTo>
                    <a:pt x="5176" y="3019"/>
                  </a:lnTo>
                  <a:lnTo>
                    <a:pt x="5177" y="3017"/>
                  </a:lnTo>
                  <a:lnTo>
                    <a:pt x="5178" y="3016"/>
                  </a:lnTo>
                  <a:lnTo>
                    <a:pt x="5180" y="3013"/>
                  </a:lnTo>
                  <a:lnTo>
                    <a:pt x="5182" y="3010"/>
                  </a:lnTo>
                  <a:lnTo>
                    <a:pt x="5184" y="3007"/>
                  </a:lnTo>
                  <a:lnTo>
                    <a:pt x="5188" y="3007"/>
                  </a:lnTo>
                  <a:lnTo>
                    <a:pt x="5195" y="3011"/>
                  </a:lnTo>
                  <a:lnTo>
                    <a:pt x="5202" y="3018"/>
                  </a:lnTo>
                  <a:lnTo>
                    <a:pt x="5210" y="3022"/>
                  </a:lnTo>
                  <a:lnTo>
                    <a:pt x="5220" y="3025"/>
                  </a:lnTo>
                  <a:lnTo>
                    <a:pt x="5230" y="3030"/>
                  </a:lnTo>
                  <a:lnTo>
                    <a:pt x="5240" y="3037"/>
                  </a:lnTo>
                  <a:lnTo>
                    <a:pt x="5249" y="3050"/>
                  </a:lnTo>
                  <a:lnTo>
                    <a:pt x="5257" y="3064"/>
                  </a:lnTo>
                  <a:lnTo>
                    <a:pt x="5259" y="3067"/>
                  </a:lnTo>
                  <a:lnTo>
                    <a:pt x="5262" y="3068"/>
                  </a:lnTo>
                  <a:lnTo>
                    <a:pt x="5264" y="3068"/>
                  </a:lnTo>
                  <a:lnTo>
                    <a:pt x="5268" y="3069"/>
                  </a:lnTo>
                  <a:lnTo>
                    <a:pt x="5275" y="3068"/>
                  </a:lnTo>
                  <a:lnTo>
                    <a:pt x="5282" y="3068"/>
                  </a:lnTo>
                  <a:lnTo>
                    <a:pt x="5289" y="3067"/>
                  </a:lnTo>
                  <a:lnTo>
                    <a:pt x="5297" y="3067"/>
                  </a:lnTo>
                  <a:lnTo>
                    <a:pt x="5304" y="3069"/>
                  </a:lnTo>
                  <a:lnTo>
                    <a:pt x="5312" y="3073"/>
                  </a:lnTo>
                  <a:lnTo>
                    <a:pt x="5325" y="3081"/>
                  </a:lnTo>
                  <a:lnTo>
                    <a:pt x="5337" y="3089"/>
                  </a:lnTo>
                  <a:lnTo>
                    <a:pt x="5344" y="3094"/>
                  </a:lnTo>
                  <a:lnTo>
                    <a:pt x="5350" y="3099"/>
                  </a:lnTo>
                  <a:lnTo>
                    <a:pt x="5354" y="3105"/>
                  </a:lnTo>
                  <a:lnTo>
                    <a:pt x="5358" y="3111"/>
                  </a:lnTo>
                  <a:lnTo>
                    <a:pt x="5358" y="3115"/>
                  </a:lnTo>
                  <a:lnTo>
                    <a:pt x="5358" y="3121"/>
                  </a:lnTo>
                  <a:lnTo>
                    <a:pt x="5357" y="3126"/>
                  </a:lnTo>
                  <a:lnTo>
                    <a:pt x="5356" y="3132"/>
                  </a:lnTo>
                  <a:lnTo>
                    <a:pt x="5347" y="3143"/>
                  </a:lnTo>
                  <a:lnTo>
                    <a:pt x="5341" y="3152"/>
                  </a:lnTo>
                  <a:lnTo>
                    <a:pt x="5340" y="3158"/>
                  </a:lnTo>
                  <a:lnTo>
                    <a:pt x="5340" y="3163"/>
                  </a:lnTo>
                  <a:lnTo>
                    <a:pt x="5340" y="3168"/>
                  </a:lnTo>
                  <a:lnTo>
                    <a:pt x="5341" y="3171"/>
                  </a:lnTo>
                  <a:lnTo>
                    <a:pt x="5344" y="3176"/>
                  </a:lnTo>
                  <a:lnTo>
                    <a:pt x="5347" y="3182"/>
                  </a:lnTo>
                  <a:lnTo>
                    <a:pt x="5350" y="3190"/>
                  </a:lnTo>
                  <a:lnTo>
                    <a:pt x="5352" y="3200"/>
                  </a:lnTo>
                  <a:lnTo>
                    <a:pt x="5354" y="3216"/>
                  </a:lnTo>
                  <a:lnTo>
                    <a:pt x="5356" y="3233"/>
                  </a:lnTo>
                  <a:lnTo>
                    <a:pt x="5356" y="3240"/>
                  </a:lnTo>
                  <a:lnTo>
                    <a:pt x="5354" y="3249"/>
                  </a:lnTo>
                  <a:lnTo>
                    <a:pt x="5353" y="3256"/>
                  </a:lnTo>
                  <a:lnTo>
                    <a:pt x="5351" y="3262"/>
                  </a:lnTo>
                  <a:lnTo>
                    <a:pt x="5347" y="3269"/>
                  </a:lnTo>
                  <a:lnTo>
                    <a:pt x="5344" y="3275"/>
                  </a:lnTo>
                  <a:lnTo>
                    <a:pt x="5339" y="3279"/>
                  </a:lnTo>
                  <a:lnTo>
                    <a:pt x="5333" y="3285"/>
                  </a:lnTo>
                  <a:lnTo>
                    <a:pt x="5322" y="3295"/>
                  </a:lnTo>
                  <a:lnTo>
                    <a:pt x="5310" y="3304"/>
                  </a:lnTo>
                  <a:lnTo>
                    <a:pt x="5304" y="3309"/>
                  </a:lnTo>
                  <a:lnTo>
                    <a:pt x="5298" y="3315"/>
                  </a:lnTo>
                  <a:lnTo>
                    <a:pt x="5295" y="3321"/>
                  </a:lnTo>
                  <a:lnTo>
                    <a:pt x="5291" y="3328"/>
                  </a:lnTo>
                  <a:lnTo>
                    <a:pt x="5290" y="3341"/>
                  </a:lnTo>
                  <a:lnTo>
                    <a:pt x="5290" y="3356"/>
                  </a:lnTo>
                  <a:lnTo>
                    <a:pt x="5290" y="3372"/>
                  </a:lnTo>
                  <a:lnTo>
                    <a:pt x="5293" y="3388"/>
                  </a:lnTo>
                  <a:lnTo>
                    <a:pt x="5293" y="3394"/>
                  </a:lnTo>
                  <a:lnTo>
                    <a:pt x="5293" y="3400"/>
                  </a:lnTo>
                  <a:lnTo>
                    <a:pt x="5296" y="3417"/>
                  </a:lnTo>
                  <a:lnTo>
                    <a:pt x="5298" y="3433"/>
                  </a:lnTo>
                  <a:lnTo>
                    <a:pt x="5301" y="3440"/>
                  </a:lnTo>
                  <a:lnTo>
                    <a:pt x="5303" y="3446"/>
                  </a:lnTo>
                  <a:lnTo>
                    <a:pt x="5304" y="3447"/>
                  </a:lnTo>
                  <a:lnTo>
                    <a:pt x="5306" y="3448"/>
                  </a:lnTo>
                  <a:lnTo>
                    <a:pt x="5306" y="3448"/>
                  </a:lnTo>
                  <a:lnTo>
                    <a:pt x="5307" y="3449"/>
                  </a:lnTo>
                  <a:lnTo>
                    <a:pt x="5308" y="3451"/>
                  </a:lnTo>
                  <a:lnTo>
                    <a:pt x="5310" y="3452"/>
                  </a:lnTo>
                  <a:lnTo>
                    <a:pt x="5313" y="3457"/>
                  </a:lnTo>
                  <a:lnTo>
                    <a:pt x="5315" y="3461"/>
                  </a:lnTo>
                  <a:lnTo>
                    <a:pt x="5316" y="3467"/>
                  </a:lnTo>
                  <a:lnTo>
                    <a:pt x="5317" y="3473"/>
                  </a:lnTo>
                  <a:lnTo>
                    <a:pt x="5319" y="3486"/>
                  </a:lnTo>
                  <a:lnTo>
                    <a:pt x="5319" y="3498"/>
                  </a:lnTo>
                  <a:lnTo>
                    <a:pt x="5320" y="3514"/>
                  </a:lnTo>
                  <a:lnTo>
                    <a:pt x="5321" y="3523"/>
                  </a:lnTo>
                  <a:lnTo>
                    <a:pt x="5320" y="3531"/>
                  </a:lnTo>
                  <a:lnTo>
                    <a:pt x="5319" y="3541"/>
                  </a:lnTo>
                  <a:lnTo>
                    <a:pt x="5316" y="3547"/>
                  </a:lnTo>
                  <a:lnTo>
                    <a:pt x="5313" y="3553"/>
                  </a:lnTo>
                  <a:lnTo>
                    <a:pt x="5308" y="3558"/>
                  </a:lnTo>
                  <a:lnTo>
                    <a:pt x="5304" y="3561"/>
                  </a:lnTo>
                  <a:lnTo>
                    <a:pt x="5301" y="3565"/>
                  </a:lnTo>
                  <a:lnTo>
                    <a:pt x="5297" y="3567"/>
                  </a:lnTo>
                  <a:lnTo>
                    <a:pt x="5290" y="3572"/>
                  </a:lnTo>
                  <a:lnTo>
                    <a:pt x="5283" y="3577"/>
                  </a:lnTo>
                  <a:lnTo>
                    <a:pt x="5276" y="3580"/>
                  </a:lnTo>
                  <a:lnTo>
                    <a:pt x="5268" y="3584"/>
                  </a:lnTo>
                  <a:lnTo>
                    <a:pt x="5262" y="3586"/>
                  </a:lnTo>
                  <a:lnTo>
                    <a:pt x="5254" y="3589"/>
                  </a:lnTo>
                  <a:lnTo>
                    <a:pt x="5240" y="3590"/>
                  </a:lnTo>
                  <a:lnTo>
                    <a:pt x="5224" y="3590"/>
                  </a:lnTo>
                  <a:lnTo>
                    <a:pt x="5212" y="3589"/>
                  </a:lnTo>
                  <a:lnTo>
                    <a:pt x="5200" y="3586"/>
                  </a:lnTo>
                  <a:lnTo>
                    <a:pt x="5193" y="3585"/>
                  </a:lnTo>
                  <a:lnTo>
                    <a:pt x="5188" y="3581"/>
                  </a:lnTo>
                  <a:lnTo>
                    <a:pt x="5184" y="3579"/>
                  </a:lnTo>
                  <a:lnTo>
                    <a:pt x="5180" y="3575"/>
                  </a:lnTo>
                  <a:lnTo>
                    <a:pt x="5176" y="3574"/>
                  </a:lnTo>
                  <a:lnTo>
                    <a:pt x="5170" y="3573"/>
                  </a:lnTo>
                  <a:lnTo>
                    <a:pt x="5167" y="3573"/>
                  </a:lnTo>
                  <a:lnTo>
                    <a:pt x="5162" y="3573"/>
                  </a:lnTo>
                  <a:lnTo>
                    <a:pt x="5152" y="3575"/>
                  </a:lnTo>
                  <a:lnTo>
                    <a:pt x="5140" y="3580"/>
                  </a:lnTo>
                  <a:lnTo>
                    <a:pt x="5131" y="3585"/>
                  </a:lnTo>
                  <a:lnTo>
                    <a:pt x="5120" y="3592"/>
                  </a:lnTo>
                  <a:lnTo>
                    <a:pt x="5112" y="3596"/>
                  </a:lnTo>
                  <a:lnTo>
                    <a:pt x="5104" y="3602"/>
                  </a:lnTo>
                  <a:lnTo>
                    <a:pt x="5100" y="3605"/>
                  </a:lnTo>
                  <a:lnTo>
                    <a:pt x="5095" y="3608"/>
                  </a:lnTo>
                  <a:lnTo>
                    <a:pt x="5090" y="3610"/>
                  </a:lnTo>
                  <a:lnTo>
                    <a:pt x="5088" y="3611"/>
                  </a:lnTo>
                  <a:lnTo>
                    <a:pt x="5086" y="3610"/>
                  </a:lnTo>
                  <a:lnTo>
                    <a:pt x="5084" y="3608"/>
                  </a:lnTo>
                  <a:lnTo>
                    <a:pt x="5084" y="3604"/>
                  </a:lnTo>
                  <a:lnTo>
                    <a:pt x="5083" y="3600"/>
                  </a:lnTo>
                  <a:lnTo>
                    <a:pt x="5082" y="3597"/>
                  </a:lnTo>
                  <a:lnTo>
                    <a:pt x="5080" y="3594"/>
                  </a:lnTo>
                  <a:lnTo>
                    <a:pt x="5079" y="3593"/>
                  </a:lnTo>
                  <a:lnTo>
                    <a:pt x="5077" y="3593"/>
                  </a:lnTo>
                  <a:lnTo>
                    <a:pt x="5076" y="3592"/>
                  </a:lnTo>
                  <a:lnTo>
                    <a:pt x="5075" y="3592"/>
                  </a:lnTo>
                  <a:lnTo>
                    <a:pt x="5067" y="3590"/>
                  </a:lnTo>
                  <a:lnTo>
                    <a:pt x="5057" y="3587"/>
                  </a:lnTo>
                  <a:lnTo>
                    <a:pt x="5049" y="3584"/>
                  </a:lnTo>
                  <a:lnTo>
                    <a:pt x="5041" y="3579"/>
                  </a:lnTo>
                  <a:lnTo>
                    <a:pt x="5036" y="3574"/>
                  </a:lnTo>
                  <a:lnTo>
                    <a:pt x="5031" y="3571"/>
                  </a:lnTo>
                  <a:lnTo>
                    <a:pt x="5029" y="3568"/>
                  </a:lnTo>
                  <a:lnTo>
                    <a:pt x="5027" y="3567"/>
                  </a:lnTo>
                  <a:lnTo>
                    <a:pt x="5026" y="3567"/>
                  </a:lnTo>
                  <a:lnTo>
                    <a:pt x="5026" y="3566"/>
                  </a:lnTo>
                  <a:lnTo>
                    <a:pt x="5025" y="3567"/>
                  </a:lnTo>
                  <a:lnTo>
                    <a:pt x="5024" y="3567"/>
                  </a:lnTo>
                  <a:lnTo>
                    <a:pt x="5024" y="3568"/>
                  </a:lnTo>
                  <a:lnTo>
                    <a:pt x="5023" y="3568"/>
                  </a:lnTo>
                  <a:lnTo>
                    <a:pt x="5021" y="3571"/>
                  </a:lnTo>
                  <a:lnTo>
                    <a:pt x="5020" y="3573"/>
                  </a:lnTo>
                  <a:lnTo>
                    <a:pt x="5017" y="3579"/>
                  </a:lnTo>
                  <a:lnTo>
                    <a:pt x="5013" y="3585"/>
                  </a:lnTo>
                  <a:lnTo>
                    <a:pt x="5008" y="3591"/>
                  </a:lnTo>
                  <a:lnTo>
                    <a:pt x="5001" y="3597"/>
                  </a:lnTo>
                  <a:lnTo>
                    <a:pt x="4998" y="3598"/>
                  </a:lnTo>
                  <a:lnTo>
                    <a:pt x="4994" y="3600"/>
                  </a:lnTo>
                  <a:lnTo>
                    <a:pt x="4992" y="3603"/>
                  </a:lnTo>
                  <a:lnTo>
                    <a:pt x="4988" y="3608"/>
                  </a:lnTo>
                  <a:lnTo>
                    <a:pt x="4988" y="3610"/>
                  </a:lnTo>
                  <a:lnTo>
                    <a:pt x="4989" y="3611"/>
                  </a:lnTo>
                  <a:lnTo>
                    <a:pt x="4991" y="3613"/>
                  </a:lnTo>
                  <a:lnTo>
                    <a:pt x="4994" y="3616"/>
                  </a:lnTo>
                  <a:lnTo>
                    <a:pt x="5000" y="3618"/>
                  </a:lnTo>
                  <a:lnTo>
                    <a:pt x="5006" y="3622"/>
                  </a:lnTo>
                  <a:lnTo>
                    <a:pt x="5007" y="3627"/>
                  </a:lnTo>
                  <a:lnTo>
                    <a:pt x="5007" y="3632"/>
                  </a:lnTo>
                  <a:lnTo>
                    <a:pt x="5007" y="3638"/>
                  </a:lnTo>
                  <a:lnTo>
                    <a:pt x="5007" y="3647"/>
                  </a:lnTo>
                  <a:lnTo>
                    <a:pt x="5008" y="3652"/>
                  </a:lnTo>
                  <a:lnTo>
                    <a:pt x="5010" y="3656"/>
                  </a:lnTo>
                  <a:lnTo>
                    <a:pt x="5011" y="3660"/>
                  </a:lnTo>
                  <a:lnTo>
                    <a:pt x="5014" y="3666"/>
                  </a:lnTo>
                  <a:lnTo>
                    <a:pt x="5019" y="3671"/>
                  </a:lnTo>
                  <a:lnTo>
                    <a:pt x="5024" y="3676"/>
                  </a:lnTo>
                  <a:lnTo>
                    <a:pt x="5031" y="3682"/>
                  </a:lnTo>
                  <a:lnTo>
                    <a:pt x="5038" y="3690"/>
                  </a:lnTo>
                  <a:lnTo>
                    <a:pt x="5041" y="3693"/>
                  </a:lnTo>
                  <a:lnTo>
                    <a:pt x="5043" y="3697"/>
                  </a:lnTo>
                  <a:lnTo>
                    <a:pt x="5045" y="3703"/>
                  </a:lnTo>
                  <a:lnTo>
                    <a:pt x="5046" y="3709"/>
                  </a:lnTo>
                  <a:lnTo>
                    <a:pt x="5046" y="3713"/>
                  </a:lnTo>
                  <a:lnTo>
                    <a:pt x="5045" y="3718"/>
                  </a:lnTo>
                  <a:lnTo>
                    <a:pt x="5044" y="3720"/>
                  </a:lnTo>
                  <a:lnTo>
                    <a:pt x="5042" y="3723"/>
                  </a:lnTo>
                  <a:lnTo>
                    <a:pt x="5041" y="3725"/>
                  </a:lnTo>
                  <a:lnTo>
                    <a:pt x="5038" y="3726"/>
                  </a:lnTo>
                  <a:lnTo>
                    <a:pt x="5035" y="3729"/>
                  </a:lnTo>
                  <a:lnTo>
                    <a:pt x="5031" y="3730"/>
                  </a:lnTo>
                  <a:lnTo>
                    <a:pt x="5024" y="3732"/>
                  </a:lnTo>
                  <a:lnTo>
                    <a:pt x="5017" y="3734"/>
                  </a:lnTo>
                  <a:lnTo>
                    <a:pt x="5007" y="3734"/>
                  </a:lnTo>
                  <a:lnTo>
                    <a:pt x="4997" y="3734"/>
                  </a:lnTo>
                  <a:lnTo>
                    <a:pt x="4992" y="3732"/>
                  </a:lnTo>
                  <a:lnTo>
                    <a:pt x="4987" y="3732"/>
                  </a:lnTo>
                  <a:lnTo>
                    <a:pt x="4982" y="3731"/>
                  </a:lnTo>
                  <a:lnTo>
                    <a:pt x="4976" y="3730"/>
                  </a:lnTo>
                  <a:lnTo>
                    <a:pt x="4972" y="3730"/>
                  </a:lnTo>
                  <a:lnTo>
                    <a:pt x="4967" y="3730"/>
                  </a:lnTo>
                  <a:lnTo>
                    <a:pt x="4960" y="3730"/>
                  </a:lnTo>
                  <a:lnTo>
                    <a:pt x="4956" y="3731"/>
                  </a:lnTo>
                  <a:lnTo>
                    <a:pt x="4948" y="3735"/>
                  </a:lnTo>
                  <a:lnTo>
                    <a:pt x="4941" y="3739"/>
                  </a:lnTo>
                  <a:lnTo>
                    <a:pt x="4932" y="3743"/>
                  </a:lnTo>
                  <a:lnTo>
                    <a:pt x="4924" y="3745"/>
                  </a:lnTo>
                  <a:lnTo>
                    <a:pt x="4918" y="3745"/>
                  </a:lnTo>
                  <a:lnTo>
                    <a:pt x="4912" y="3744"/>
                  </a:lnTo>
                  <a:lnTo>
                    <a:pt x="4907" y="3743"/>
                  </a:lnTo>
                  <a:lnTo>
                    <a:pt x="4901" y="3741"/>
                  </a:lnTo>
                  <a:lnTo>
                    <a:pt x="4893" y="3737"/>
                  </a:lnTo>
                  <a:lnTo>
                    <a:pt x="4884" y="3736"/>
                  </a:lnTo>
                  <a:lnTo>
                    <a:pt x="4878" y="3735"/>
                  </a:lnTo>
                  <a:lnTo>
                    <a:pt x="4871" y="3735"/>
                  </a:lnTo>
                  <a:lnTo>
                    <a:pt x="4865" y="3736"/>
                  </a:lnTo>
                  <a:lnTo>
                    <a:pt x="4860" y="3736"/>
                  </a:lnTo>
                  <a:lnTo>
                    <a:pt x="4851" y="3739"/>
                  </a:lnTo>
                  <a:lnTo>
                    <a:pt x="4842" y="3747"/>
                  </a:lnTo>
                  <a:lnTo>
                    <a:pt x="4840" y="3748"/>
                  </a:lnTo>
                  <a:lnTo>
                    <a:pt x="4838" y="3750"/>
                  </a:lnTo>
                  <a:lnTo>
                    <a:pt x="4836" y="3751"/>
                  </a:lnTo>
                  <a:lnTo>
                    <a:pt x="4834" y="3754"/>
                  </a:lnTo>
                  <a:lnTo>
                    <a:pt x="4830" y="3755"/>
                  </a:lnTo>
                  <a:lnTo>
                    <a:pt x="4827" y="3756"/>
                  </a:lnTo>
                  <a:lnTo>
                    <a:pt x="4825" y="3756"/>
                  </a:lnTo>
                  <a:lnTo>
                    <a:pt x="4824" y="3755"/>
                  </a:lnTo>
                  <a:lnTo>
                    <a:pt x="4821" y="3754"/>
                  </a:lnTo>
                  <a:lnTo>
                    <a:pt x="4818" y="3751"/>
                  </a:lnTo>
                  <a:lnTo>
                    <a:pt x="4813" y="3745"/>
                  </a:lnTo>
                  <a:lnTo>
                    <a:pt x="4810" y="3738"/>
                  </a:lnTo>
                  <a:lnTo>
                    <a:pt x="4806" y="3735"/>
                  </a:lnTo>
                  <a:lnTo>
                    <a:pt x="4804" y="3730"/>
                  </a:lnTo>
                  <a:lnTo>
                    <a:pt x="4791" y="3713"/>
                  </a:lnTo>
                  <a:lnTo>
                    <a:pt x="4780" y="3700"/>
                  </a:lnTo>
                  <a:lnTo>
                    <a:pt x="4773" y="3692"/>
                  </a:lnTo>
                  <a:lnTo>
                    <a:pt x="4765" y="3685"/>
                  </a:lnTo>
                  <a:lnTo>
                    <a:pt x="4755" y="3678"/>
                  </a:lnTo>
                  <a:lnTo>
                    <a:pt x="4746" y="3672"/>
                  </a:lnTo>
                  <a:lnTo>
                    <a:pt x="4736" y="3667"/>
                  </a:lnTo>
                  <a:lnTo>
                    <a:pt x="4725" y="3662"/>
                  </a:lnTo>
                  <a:lnTo>
                    <a:pt x="4714" y="3659"/>
                  </a:lnTo>
                  <a:lnTo>
                    <a:pt x="4702" y="3656"/>
                  </a:lnTo>
                  <a:lnTo>
                    <a:pt x="4691" y="3654"/>
                  </a:lnTo>
                  <a:lnTo>
                    <a:pt x="4678" y="3654"/>
                  </a:lnTo>
                  <a:lnTo>
                    <a:pt x="4654" y="3654"/>
                  </a:lnTo>
                  <a:lnTo>
                    <a:pt x="4633" y="3657"/>
                  </a:lnTo>
                  <a:lnTo>
                    <a:pt x="4622" y="3660"/>
                  </a:lnTo>
                  <a:lnTo>
                    <a:pt x="4614" y="3662"/>
                  </a:lnTo>
                  <a:lnTo>
                    <a:pt x="4608" y="3665"/>
                  </a:lnTo>
                  <a:lnTo>
                    <a:pt x="4603" y="3668"/>
                  </a:lnTo>
                  <a:lnTo>
                    <a:pt x="4598" y="3674"/>
                  </a:lnTo>
                  <a:lnTo>
                    <a:pt x="4596" y="3682"/>
                  </a:lnTo>
                  <a:lnTo>
                    <a:pt x="4595" y="3692"/>
                  </a:lnTo>
                  <a:lnTo>
                    <a:pt x="4594" y="3704"/>
                  </a:lnTo>
                  <a:lnTo>
                    <a:pt x="4594" y="3728"/>
                  </a:lnTo>
                  <a:lnTo>
                    <a:pt x="4596" y="3751"/>
                  </a:lnTo>
                  <a:lnTo>
                    <a:pt x="4598" y="3769"/>
                  </a:lnTo>
                  <a:lnTo>
                    <a:pt x="4601" y="3786"/>
                  </a:lnTo>
                  <a:lnTo>
                    <a:pt x="4599" y="3792"/>
                  </a:lnTo>
                  <a:lnTo>
                    <a:pt x="4598" y="3799"/>
                  </a:lnTo>
                  <a:lnTo>
                    <a:pt x="4596" y="3804"/>
                  </a:lnTo>
                  <a:lnTo>
                    <a:pt x="4591" y="3810"/>
                  </a:lnTo>
                  <a:lnTo>
                    <a:pt x="4580" y="3820"/>
                  </a:lnTo>
                  <a:lnTo>
                    <a:pt x="4569" y="3832"/>
                  </a:lnTo>
                  <a:lnTo>
                    <a:pt x="4554" y="3844"/>
                  </a:lnTo>
                  <a:lnTo>
                    <a:pt x="4540" y="3856"/>
                  </a:lnTo>
                  <a:lnTo>
                    <a:pt x="4536" y="3860"/>
                  </a:lnTo>
                  <a:lnTo>
                    <a:pt x="4534" y="3863"/>
                  </a:lnTo>
                  <a:lnTo>
                    <a:pt x="4532" y="3867"/>
                  </a:lnTo>
                  <a:lnTo>
                    <a:pt x="4529" y="3871"/>
                  </a:lnTo>
                  <a:lnTo>
                    <a:pt x="4528" y="3879"/>
                  </a:lnTo>
                  <a:lnTo>
                    <a:pt x="4527" y="3886"/>
                  </a:lnTo>
                  <a:lnTo>
                    <a:pt x="4528" y="3892"/>
                  </a:lnTo>
                  <a:lnTo>
                    <a:pt x="4532" y="3896"/>
                  </a:lnTo>
                  <a:lnTo>
                    <a:pt x="4536" y="3901"/>
                  </a:lnTo>
                  <a:lnTo>
                    <a:pt x="4546" y="3905"/>
                  </a:lnTo>
                  <a:lnTo>
                    <a:pt x="4558" y="3907"/>
                  </a:lnTo>
                  <a:lnTo>
                    <a:pt x="4571" y="3909"/>
                  </a:lnTo>
                  <a:lnTo>
                    <a:pt x="4578" y="3911"/>
                  </a:lnTo>
                  <a:lnTo>
                    <a:pt x="4584" y="3914"/>
                  </a:lnTo>
                  <a:lnTo>
                    <a:pt x="4590" y="3918"/>
                  </a:lnTo>
                  <a:lnTo>
                    <a:pt x="4594" y="3923"/>
                  </a:lnTo>
                  <a:lnTo>
                    <a:pt x="4601" y="3933"/>
                  </a:lnTo>
                  <a:lnTo>
                    <a:pt x="4607" y="3942"/>
                  </a:lnTo>
                  <a:lnTo>
                    <a:pt x="4613" y="3949"/>
                  </a:lnTo>
                  <a:lnTo>
                    <a:pt x="4621" y="3956"/>
                  </a:lnTo>
                  <a:lnTo>
                    <a:pt x="4629" y="3962"/>
                  </a:lnTo>
                  <a:lnTo>
                    <a:pt x="4638" y="3968"/>
                  </a:lnTo>
                  <a:lnTo>
                    <a:pt x="4642" y="3970"/>
                  </a:lnTo>
                  <a:lnTo>
                    <a:pt x="4645" y="3974"/>
                  </a:lnTo>
                  <a:lnTo>
                    <a:pt x="4647" y="3976"/>
                  </a:lnTo>
                  <a:lnTo>
                    <a:pt x="4647" y="3980"/>
                  </a:lnTo>
                  <a:lnTo>
                    <a:pt x="4646" y="3985"/>
                  </a:lnTo>
                  <a:lnTo>
                    <a:pt x="4641" y="3993"/>
                  </a:lnTo>
                  <a:lnTo>
                    <a:pt x="4636" y="3999"/>
                  </a:lnTo>
                  <a:lnTo>
                    <a:pt x="4633" y="4006"/>
                  </a:lnTo>
                  <a:lnTo>
                    <a:pt x="4629" y="4009"/>
                  </a:lnTo>
                  <a:lnTo>
                    <a:pt x="4626" y="4012"/>
                  </a:lnTo>
                  <a:lnTo>
                    <a:pt x="4621" y="4014"/>
                  </a:lnTo>
                  <a:lnTo>
                    <a:pt x="4615" y="4015"/>
                  </a:lnTo>
                  <a:lnTo>
                    <a:pt x="4603" y="4015"/>
                  </a:lnTo>
                  <a:lnTo>
                    <a:pt x="4591" y="4016"/>
                  </a:lnTo>
                  <a:lnTo>
                    <a:pt x="4588" y="4018"/>
                  </a:lnTo>
                  <a:lnTo>
                    <a:pt x="4586" y="4020"/>
                  </a:lnTo>
                  <a:lnTo>
                    <a:pt x="4588" y="4022"/>
                  </a:lnTo>
                  <a:lnTo>
                    <a:pt x="4590" y="4025"/>
                  </a:lnTo>
                  <a:lnTo>
                    <a:pt x="4598" y="4031"/>
                  </a:lnTo>
                  <a:lnTo>
                    <a:pt x="4605" y="4037"/>
                  </a:lnTo>
                  <a:lnTo>
                    <a:pt x="4608" y="4040"/>
                  </a:lnTo>
                  <a:lnTo>
                    <a:pt x="4608" y="4046"/>
                  </a:lnTo>
                  <a:lnTo>
                    <a:pt x="4608" y="4052"/>
                  </a:lnTo>
                  <a:lnTo>
                    <a:pt x="4607" y="4059"/>
                  </a:lnTo>
                  <a:lnTo>
                    <a:pt x="4602" y="4073"/>
                  </a:lnTo>
                  <a:lnTo>
                    <a:pt x="4595" y="4087"/>
                  </a:lnTo>
                  <a:lnTo>
                    <a:pt x="4585" y="4097"/>
                  </a:lnTo>
                  <a:lnTo>
                    <a:pt x="4576" y="4107"/>
                  </a:lnTo>
                  <a:lnTo>
                    <a:pt x="4572" y="4111"/>
                  </a:lnTo>
                  <a:lnTo>
                    <a:pt x="4569" y="4116"/>
                  </a:lnTo>
                  <a:lnTo>
                    <a:pt x="4566" y="4121"/>
                  </a:lnTo>
                  <a:lnTo>
                    <a:pt x="4565" y="4127"/>
                  </a:lnTo>
                  <a:lnTo>
                    <a:pt x="4564" y="4136"/>
                  </a:lnTo>
                  <a:lnTo>
                    <a:pt x="4561" y="4145"/>
                  </a:lnTo>
                  <a:lnTo>
                    <a:pt x="4558" y="4152"/>
                  </a:lnTo>
                  <a:lnTo>
                    <a:pt x="4552" y="4160"/>
                  </a:lnTo>
                  <a:lnTo>
                    <a:pt x="4548" y="4165"/>
                  </a:lnTo>
                  <a:lnTo>
                    <a:pt x="4546" y="4170"/>
                  </a:lnTo>
                  <a:lnTo>
                    <a:pt x="4545" y="4174"/>
                  </a:lnTo>
                  <a:lnTo>
                    <a:pt x="4545" y="4179"/>
                  </a:lnTo>
                  <a:lnTo>
                    <a:pt x="4546" y="4184"/>
                  </a:lnTo>
                  <a:lnTo>
                    <a:pt x="4550" y="4188"/>
                  </a:lnTo>
                  <a:lnTo>
                    <a:pt x="4555" y="4190"/>
                  </a:lnTo>
                  <a:lnTo>
                    <a:pt x="4563" y="4191"/>
                  </a:lnTo>
                  <a:lnTo>
                    <a:pt x="4567" y="4191"/>
                  </a:lnTo>
                  <a:lnTo>
                    <a:pt x="4570" y="4192"/>
                  </a:lnTo>
                  <a:lnTo>
                    <a:pt x="4572" y="4194"/>
                  </a:lnTo>
                  <a:lnTo>
                    <a:pt x="4572" y="4195"/>
                  </a:lnTo>
                  <a:lnTo>
                    <a:pt x="4572" y="4198"/>
                  </a:lnTo>
                  <a:lnTo>
                    <a:pt x="4569" y="4204"/>
                  </a:lnTo>
                  <a:lnTo>
                    <a:pt x="4565" y="4210"/>
                  </a:lnTo>
                  <a:lnTo>
                    <a:pt x="4560" y="4217"/>
                  </a:lnTo>
                  <a:lnTo>
                    <a:pt x="4558" y="4226"/>
                  </a:lnTo>
                  <a:lnTo>
                    <a:pt x="4557" y="4235"/>
                  </a:lnTo>
                  <a:lnTo>
                    <a:pt x="4558" y="4243"/>
                  </a:lnTo>
                  <a:lnTo>
                    <a:pt x="4561" y="4251"/>
                  </a:lnTo>
                  <a:lnTo>
                    <a:pt x="4565" y="4256"/>
                  </a:lnTo>
                  <a:lnTo>
                    <a:pt x="4570" y="4262"/>
                  </a:lnTo>
                  <a:lnTo>
                    <a:pt x="4580" y="4271"/>
                  </a:lnTo>
                  <a:lnTo>
                    <a:pt x="4589" y="4278"/>
                  </a:lnTo>
                  <a:lnTo>
                    <a:pt x="4592" y="4283"/>
                  </a:lnTo>
                  <a:lnTo>
                    <a:pt x="4595" y="4290"/>
                  </a:lnTo>
                  <a:lnTo>
                    <a:pt x="4596" y="4299"/>
                  </a:lnTo>
                  <a:lnTo>
                    <a:pt x="4596" y="4308"/>
                  </a:lnTo>
                  <a:lnTo>
                    <a:pt x="4595" y="4317"/>
                  </a:lnTo>
                  <a:lnTo>
                    <a:pt x="4594" y="4325"/>
                  </a:lnTo>
                  <a:lnTo>
                    <a:pt x="4591" y="4333"/>
                  </a:lnTo>
                  <a:lnTo>
                    <a:pt x="4589" y="4339"/>
                  </a:lnTo>
                  <a:lnTo>
                    <a:pt x="4585" y="4341"/>
                  </a:lnTo>
                  <a:lnTo>
                    <a:pt x="4580" y="4343"/>
                  </a:lnTo>
                  <a:lnTo>
                    <a:pt x="4576" y="4343"/>
                  </a:lnTo>
                  <a:lnTo>
                    <a:pt x="4571" y="4342"/>
                  </a:lnTo>
                  <a:lnTo>
                    <a:pt x="4565" y="4340"/>
                  </a:lnTo>
                  <a:lnTo>
                    <a:pt x="4560" y="4336"/>
                  </a:lnTo>
                  <a:lnTo>
                    <a:pt x="4555" y="4333"/>
                  </a:lnTo>
                  <a:lnTo>
                    <a:pt x="4552" y="4328"/>
                  </a:lnTo>
                  <a:lnTo>
                    <a:pt x="4545" y="4316"/>
                  </a:lnTo>
                  <a:lnTo>
                    <a:pt x="4541" y="4306"/>
                  </a:lnTo>
                  <a:lnTo>
                    <a:pt x="4539" y="4303"/>
                  </a:lnTo>
                  <a:lnTo>
                    <a:pt x="4536" y="4300"/>
                  </a:lnTo>
                  <a:lnTo>
                    <a:pt x="4534" y="4300"/>
                  </a:lnTo>
                  <a:lnTo>
                    <a:pt x="4531" y="4302"/>
                  </a:lnTo>
                  <a:lnTo>
                    <a:pt x="4523" y="4308"/>
                  </a:lnTo>
                  <a:lnTo>
                    <a:pt x="4517" y="4311"/>
                  </a:lnTo>
                  <a:lnTo>
                    <a:pt x="4515" y="4312"/>
                  </a:lnTo>
                  <a:lnTo>
                    <a:pt x="4512" y="4312"/>
                  </a:lnTo>
                  <a:lnTo>
                    <a:pt x="4509" y="4312"/>
                  </a:lnTo>
                  <a:lnTo>
                    <a:pt x="4506" y="4310"/>
                  </a:lnTo>
                  <a:lnTo>
                    <a:pt x="4503" y="4309"/>
                  </a:lnTo>
                  <a:lnTo>
                    <a:pt x="4500" y="4308"/>
                  </a:lnTo>
                  <a:lnTo>
                    <a:pt x="4496" y="4308"/>
                  </a:lnTo>
                  <a:lnTo>
                    <a:pt x="4492" y="4309"/>
                  </a:lnTo>
                  <a:lnTo>
                    <a:pt x="4483" y="4312"/>
                  </a:lnTo>
                  <a:lnTo>
                    <a:pt x="4471" y="4319"/>
                  </a:lnTo>
                  <a:lnTo>
                    <a:pt x="4464" y="4322"/>
                  </a:lnTo>
                  <a:lnTo>
                    <a:pt x="4457" y="4323"/>
                  </a:lnTo>
                  <a:lnTo>
                    <a:pt x="4450" y="4323"/>
                  </a:lnTo>
                  <a:lnTo>
                    <a:pt x="4443" y="4321"/>
                  </a:lnTo>
                  <a:lnTo>
                    <a:pt x="4426" y="4314"/>
                  </a:lnTo>
                  <a:lnTo>
                    <a:pt x="4406" y="4304"/>
                  </a:lnTo>
                  <a:lnTo>
                    <a:pt x="4395" y="4300"/>
                  </a:lnTo>
                  <a:lnTo>
                    <a:pt x="4387" y="4299"/>
                  </a:lnTo>
                  <a:lnTo>
                    <a:pt x="4378" y="4300"/>
                  </a:lnTo>
                  <a:lnTo>
                    <a:pt x="4371" y="4303"/>
                  </a:lnTo>
                  <a:lnTo>
                    <a:pt x="4365" y="4308"/>
                  </a:lnTo>
                  <a:lnTo>
                    <a:pt x="4358" y="4315"/>
                  </a:lnTo>
                  <a:lnTo>
                    <a:pt x="4351" y="4323"/>
                  </a:lnTo>
                  <a:lnTo>
                    <a:pt x="4343" y="4334"/>
                  </a:lnTo>
                  <a:lnTo>
                    <a:pt x="4336" y="4343"/>
                  </a:lnTo>
                  <a:lnTo>
                    <a:pt x="4330" y="4352"/>
                  </a:lnTo>
                  <a:lnTo>
                    <a:pt x="4327" y="4359"/>
                  </a:lnTo>
                  <a:lnTo>
                    <a:pt x="4325" y="4363"/>
                  </a:lnTo>
                  <a:lnTo>
                    <a:pt x="4324" y="4373"/>
                  </a:lnTo>
                  <a:lnTo>
                    <a:pt x="4323" y="4384"/>
                  </a:lnTo>
                  <a:lnTo>
                    <a:pt x="4320" y="4390"/>
                  </a:lnTo>
                  <a:lnTo>
                    <a:pt x="4318" y="4393"/>
                  </a:lnTo>
                  <a:lnTo>
                    <a:pt x="4314" y="4396"/>
                  </a:lnTo>
                  <a:lnTo>
                    <a:pt x="4311" y="4398"/>
                  </a:lnTo>
                  <a:lnTo>
                    <a:pt x="4307" y="4398"/>
                  </a:lnTo>
                  <a:lnTo>
                    <a:pt x="4302" y="4398"/>
                  </a:lnTo>
                  <a:lnTo>
                    <a:pt x="4298" y="4397"/>
                  </a:lnTo>
                  <a:lnTo>
                    <a:pt x="4293" y="4394"/>
                  </a:lnTo>
                  <a:lnTo>
                    <a:pt x="4290" y="4394"/>
                  </a:lnTo>
                  <a:lnTo>
                    <a:pt x="4288" y="4394"/>
                  </a:lnTo>
                  <a:lnTo>
                    <a:pt x="4287" y="4396"/>
                  </a:lnTo>
                  <a:lnTo>
                    <a:pt x="4286" y="4397"/>
                  </a:lnTo>
                  <a:lnTo>
                    <a:pt x="4284" y="4402"/>
                  </a:lnTo>
                  <a:lnTo>
                    <a:pt x="4284" y="4407"/>
                  </a:lnTo>
                  <a:lnTo>
                    <a:pt x="4284" y="4415"/>
                  </a:lnTo>
                  <a:lnTo>
                    <a:pt x="4287" y="4423"/>
                  </a:lnTo>
                  <a:lnTo>
                    <a:pt x="4289" y="4430"/>
                  </a:lnTo>
                  <a:lnTo>
                    <a:pt x="4293" y="4437"/>
                  </a:lnTo>
                  <a:lnTo>
                    <a:pt x="4298" y="4443"/>
                  </a:lnTo>
                  <a:lnTo>
                    <a:pt x="4302" y="4448"/>
                  </a:lnTo>
                  <a:lnTo>
                    <a:pt x="4308" y="4451"/>
                  </a:lnTo>
                  <a:lnTo>
                    <a:pt x="4314" y="4455"/>
                  </a:lnTo>
                  <a:lnTo>
                    <a:pt x="4326" y="4460"/>
                  </a:lnTo>
                  <a:lnTo>
                    <a:pt x="4338" y="4462"/>
                  </a:lnTo>
                  <a:lnTo>
                    <a:pt x="4349" y="4464"/>
                  </a:lnTo>
                  <a:lnTo>
                    <a:pt x="4359" y="4469"/>
                  </a:lnTo>
                  <a:lnTo>
                    <a:pt x="4364" y="4472"/>
                  </a:lnTo>
                  <a:lnTo>
                    <a:pt x="4369" y="4475"/>
                  </a:lnTo>
                  <a:lnTo>
                    <a:pt x="4372" y="4481"/>
                  </a:lnTo>
                  <a:lnTo>
                    <a:pt x="4375" y="4487"/>
                  </a:lnTo>
                  <a:lnTo>
                    <a:pt x="4377" y="4493"/>
                  </a:lnTo>
                  <a:lnTo>
                    <a:pt x="4378" y="4499"/>
                  </a:lnTo>
                  <a:lnTo>
                    <a:pt x="4377" y="4504"/>
                  </a:lnTo>
                  <a:lnTo>
                    <a:pt x="4376" y="4506"/>
                  </a:lnTo>
                  <a:lnTo>
                    <a:pt x="4375" y="4508"/>
                  </a:lnTo>
                  <a:lnTo>
                    <a:pt x="4372" y="4510"/>
                  </a:lnTo>
                  <a:lnTo>
                    <a:pt x="4370" y="4508"/>
                  </a:lnTo>
                  <a:lnTo>
                    <a:pt x="4369" y="4506"/>
                  </a:lnTo>
                  <a:lnTo>
                    <a:pt x="4365" y="4500"/>
                  </a:lnTo>
                  <a:lnTo>
                    <a:pt x="4362" y="4497"/>
                  </a:lnTo>
                  <a:lnTo>
                    <a:pt x="4358" y="4495"/>
                  </a:lnTo>
                  <a:lnTo>
                    <a:pt x="4353" y="4495"/>
                  </a:lnTo>
                  <a:lnTo>
                    <a:pt x="4352" y="4497"/>
                  </a:lnTo>
                  <a:lnTo>
                    <a:pt x="4351" y="4501"/>
                  </a:lnTo>
                  <a:lnTo>
                    <a:pt x="4351" y="4507"/>
                  </a:lnTo>
                  <a:lnTo>
                    <a:pt x="4352" y="4516"/>
                  </a:lnTo>
                  <a:lnTo>
                    <a:pt x="4355" y="4533"/>
                  </a:lnTo>
                  <a:lnTo>
                    <a:pt x="4355" y="4551"/>
                  </a:lnTo>
                  <a:lnTo>
                    <a:pt x="4355" y="4560"/>
                  </a:lnTo>
                  <a:lnTo>
                    <a:pt x="4353" y="4566"/>
                  </a:lnTo>
                  <a:lnTo>
                    <a:pt x="4352" y="4571"/>
                  </a:lnTo>
                  <a:lnTo>
                    <a:pt x="4350" y="4576"/>
                  </a:lnTo>
                  <a:lnTo>
                    <a:pt x="4347" y="4580"/>
                  </a:lnTo>
                  <a:lnTo>
                    <a:pt x="4344" y="4582"/>
                  </a:lnTo>
                  <a:lnTo>
                    <a:pt x="4340" y="4583"/>
                  </a:lnTo>
                  <a:lnTo>
                    <a:pt x="4336" y="4585"/>
                  </a:lnTo>
                  <a:lnTo>
                    <a:pt x="4326" y="4586"/>
                  </a:lnTo>
                  <a:lnTo>
                    <a:pt x="4314" y="4589"/>
                  </a:lnTo>
                  <a:lnTo>
                    <a:pt x="4300" y="4595"/>
                  </a:lnTo>
                  <a:lnTo>
                    <a:pt x="4284" y="4604"/>
                  </a:lnTo>
                  <a:lnTo>
                    <a:pt x="4275" y="4608"/>
                  </a:lnTo>
                  <a:lnTo>
                    <a:pt x="4264" y="4612"/>
                  </a:lnTo>
                  <a:lnTo>
                    <a:pt x="4254" y="4614"/>
                  </a:lnTo>
                  <a:lnTo>
                    <a:pt x="4243" y="4615"/>
                  </a:lnTo>
                  <a:lnTo>
                    <a:pt x="4233" y="4615"/>
                  </a:lnTo>
                  <a:lnTo>
                    <a:pt x="4224" y="4614"/>
                  </a:lnTo>
                  <a:lnTo>
                    <a:pt x="4217" y="4612"/>
                  </a:lnTo>
                  <a:lnTo>
                    <a:pt x="4210" y="4608"/>
                  </a:lnTo>
                  <a:lnTo>
                    <a:pt x="4204" y="4605"/>
                  </a:lnTo>
                  <a:lnTo>
                    <a:pt x="4198" y="4601"/>
                  </a:lnTo>
                  <a:lnTo>
                    <a:pt x="4192" y="4599"/>
                  </a:lnTo>
                  <a:lnTo>
                    <a:pt x="4186" y="4596"/>
                  </a:lnTo>
                  <a:lnTo>
                    <a:pt x="4179" y="4596"/>
                  </a:lnTo>
                  <a:lnTo>
                    <a:pt x="4173" y="4598"/>
                  </a:lnTo>
                  <a:lnTo>
                    <a:pt x="4166" y="4600"/>
                  </a:lnTo>
                  <a:lnTo>
                    <a:pt x="4160" y="4606"/>
                  </a:lnTo>
                  <a:lnTo>
                    <a:pt x="4155" y="4612"/>
                  </a:lnTo>
                  <a:lnTo>
                    <a:pt x="4151" y="4618"/>
                  </a:lnTo>
                  <a:lnTo>
                    <a:pt x="4150" y="4625"/>
                  </a:lnTo>
                  <a:lnTo>
                    <a:pt x="4149" y="4632"/>
                  </a:lnTo>
                  <a:lnTo>
                    <a:pt x="4150" y="4639"/>
                  </a:lnTo>
                  <a:lnTo>
                    <a:pt x="4151" y="4646"/>
                  </a:lnTo>
                  <a:lnTo>
                    <a:pt x="4155" y="4652"/>
                  </a:lnTo>
                  <a:lnTo>
                    <a:pt x="4158" y="4658"/>
                  </a:lnTo>
                  <a:lnTo>
                    <a:pt x="4161" y="4664"/>
                  </a:lnTo>
                  <a:lnTo>
                    <a:pt x="4163" y="4669"/>
                  </a:lnTo>
                  <a:lnTo>
                    <a:pt x="4164" y="4675"/>
                  </a:lnTo>
                  <a:lnTo>
                    <a:pt x="4163" y="4680"/>
                  </a:lnTo>
                  <a:lnTo>
                    <a:pt x="4161" y="4683"/>
                  </a:lnTo>
                  <a:lnTo>
                    <a:pt x="4158" y="4686"/>
                  </a:lnTo>
                  <a:lnTo>
                    <a:pt x="4154" y="4688"/>
                  </a:lnTo>
                  <a:lnTo>
                    <a:pt x="4149" y="4690"/>
                  </a:lnTo>
                  <a:lnTo>
                    <a:pt x="4139" y="4695"/>
                  </a:lnTo>
                  <a:lnTo>
                    <a:pt x="4130" y="4699"/>
                  </a:lnTo>
                  <a:lnTo>
                    <a:pt x="4118" y="4705"/>
                  </a:lnTo>
                  <a:lnTo>
                    <a:pt x="4107" y="4712"/>
                  </a:lnTo>
                  <a:lnTo>
                    <a:pt x="4103" y="4714"/>
                  </a:lnTo>
                  <a:lnTo>
                    <a:pt x="4098" y="4715"/>
                  </a:lnTo>
                  <a:lnTo>
                    <a:pt x="4093" y="4715"/>
                  </a:lnTo>
                  <a:lnTo>
                    <a:pt x="4090" y="4713"/>
                  </a:lnTo>
                  <a:lnTo>
                    <a:pt x="4087" y="4711"/>
                  </a:lnTo>
                  <a:lnTo>
                    <a:pt x="4085" y="4708"/>
                  </a:lnTo>
                  <a:lnTo>
                    <a:pt x="4082" y="4708"/>
                  </a:lnTo>
                  <a:lnTo>
                    <a:pt x="4080" y="4708"/>
                  </a:lnTo>
                  <a:lnTo>
                    <a:pt x="4076" y="4712"/>
                  </a:lnTo>
                  <a:lnTo>
                    <a:pt x="4070" y="4719"/>
                  </a:lnTo>
                  <a:lnTo>
                    <a:pt x="4067" y="4725"/>
                  </a:lnTo>
                  <a:lnTo>
                    <a:pt x="4062" y="4730"/>
                  </a:lnTo>
                  <a:lnTo>
                    <a:pt x="4057" y="4732"/>
                  </a:lnTo>
                  <a:lnTo>
                    <a:pt x="4049" y="4735"/>
                  </a:lnTo>
                  <a:lnTo>
                    <a:pt x="4046" y="4735"/>
                  </a:lnTo>
                  <a:lnTo>
                    <a:pt x="4042" y="4735"/>
                  </a:lnTo>
                  <a:lnTo>
                    <a:pt x="4038" y="4733"/>
                  </a:lnTo>
                  <a:lnTo>
                    <a:pt x="4036" y="4731"/>
                  </a:lnTo>
                  <a:lnTo>
                    <a:pt x="4031" y="4725"/>
                  </a:lnTo>
                  <a:lnTo>
                    <a:pt x="4027" y="4716"/>
                  </a:lnTo>
                  <a:lnTo>
                    <a:pt x="4023" y="4713"/>
                  </a:lnTo>
                  <a:lnTo>
                    <a:pt x="4019" y="4711"/>
                  </a:lnTo>
                  <a:lnTo>
                    <a:pt x="4013" y="4711"/>
                  </a:lnTo>
                  <a:lnTo>
                    <a:pt x="4007" y="4711"/>
                  </a:lnTo>
                  <a:lnTo>
                    <a:pt x="3996" y="4713"/>
                  </a:lnTo>
                  <a:lnTo>
                    <a:pt x="3985" y="4718"/>
                  </a:lnTo>
                  <a:lnTo>
                    <a:pt x="3981" y="4720"/>
                  </a:lnTo>
                  <a:lnTo>
                    <a:pt x="3978" y="4721"/>
                  </a:lnTo>
                  <a:lnTo>
                    <a:pt x="3974" y="4722"/>
                  </a:lnTo>
                  <a:lnTo>
                    <a:pt x="3972" y="4721"/>
                  </a:lnTo>
                  <a:lnTo>
                    <a:pt x="3968" y="4721"/>
                  </a:lnTo>
                  <a:lnTo>
                    <a:pt x="3966" y="4719"/>
                  </a:lnTo>
                  <a:lnTo>
                    <a:pt x="3964" y="4715"/>
                  </a:lnTo>
                  <a:lnTo>
                    <a:pt x="3960" y="4712"/>
                  </a:lnTo>
                  <a:lnTo>
                    <a:pt x="3956" y="4708"/>
                  </a:lnTo>
                  <a:lnTo>
                    <a:pt x="3954" y="4706"/>
                  </a:lnTo>
                  <a:lnTo>
                    <a:pt x="3949" y="4703"/>
                  </a:lnTo>
                  <a:lnTo>
                    <a:pt x="3946" y="4703"/>
                  </a:lnTo>
                  <a:lnTo>
                    <a:pt x="3939" y="4703"/>
                  </a:lnTo>
                  <a:lnTo>
                    <a:pt x="3930" y="4705"/>
                  </a:lnTo>
                  <a:lnTo>
                    <a:pt x="3922" y="4705"/>
                  </a:lnTo>
                  <a:lnTo>
                    <a:pt x="3912" y="4705"/>
                  </a:lnTo>
                  <a:lnTo>
                    <a:pt x="3902" y="4703"/>
                  </a:lnTo>
                  <a:lnTo>
                    <a:pt x="3892" y="4700"/>
                  </a:lnTo>
                  <a:lnTo>
                    <a:pt x="3883" y="4695"/>
                  </a:lnTo>
                  <a:lnTo>
                    <a:pt x="3874" y="4689"/>
                  </a:lnTo>
                  <a:lnTo>
                    <a:pt x="3871" y="4686"/>
                  </a:lnTo>
                  <a:lnTo>
                    <a:pt x="3867" y="4681"/>
                  </a:lnTo>
                  <a:lnTo>
                    <a:pt x="3864" y="4676"/>
                  </a:lnTo>
                  <a:lnTo>
                    <a:pt x="3861" y="4670"/>
                  </a:lnTo>
                  <a:lnTo>
                    <a:pt x="3859" y="4665"/>
                  </a:lnTo>
                  <a:lnTo>
                    <a:pt x="3855" y="4662"/>
                  </a:lnTo>
                  <a:lnTo>
                    <a:pt x="3852" y="4659"/>
                  </a:lnTo>
                  <a:lnTo>
                    <a:pt x="3848" y="4657"/>
                  </a:lnTo>
                  <a:lnTo>
                    <a:pt x="3840" y="4656"/>
                  </a:lnTo>
                  <a:lnTo>
                    <a:pt x="3830" y="4655"/>
                  </a:lnTo>
                  <a:lnTo>
                    <a:pt x="3822" y="4652"/>
                  </a:lnTo>
                  <a:lnTo>
                    <a:pt x="3814" y="4649"/>
                  </a:lnTo>
                  <a:lnTo>
                    <a:pt x="3804" y="4642"/>
                  </a:lnTo>
                  <a:lnTo>
                    <a:pt x="3794" y="4632"/>
                  </a:lnTo>
                  <a:lnTo>
                    <a:pt x="3780" y="4620"/>
                  </a:lnTo>
                  <a:lnTo>
                    <a:pt x="3770" y="4611"/>
                  </a:lnTo>
                  <a:lnTo>
                    <a:pt x="3765" y="4606"/>
                  </a:lnTo>
                  <a:lnTo>
                    <a:pt x="3763" y="4600"/>
                  </a:lnTo>
                  <a:lnTo>
                    <a:pt x="3760" y="4595"/>
                  </a:lnTo>
                  <a:lnTo>
                    <a:pt x="3759" y="4589"/>
                  </a:lnTo>
                  <a:lnTo>
                    <a:pt x="3759" y="4583"/>
                  </a:lnTo>
                  <a:lnTo>
                    <a:pt x="3759" y="4579"/>
                  </a:lnTo>
                  <a:lnTo>
                    <a:pt x="3760" y="4575"/>
                  </a:lnTo>
                  <a:lnTo>
                    <a:pt x="3761" y="4573"/>
                  </a:lnTo>
                  <a:lnTo>
                    <a:pt x="3766" y="4568"/>
                  </a:lnTo>
                  <a:lnTo>
                    <a:pt x="3773" y="4564"/>
                  </a:lnTo>
                  <a:lnTo>
                    <a:pt x="3780" y="4562"/>
                  </a:lnTo>
                  <a:lnTo>
                    <a:pt x="3788" y="4558"/>
                  </a:lnTo>
                  <a:lnTo>
                    <a:pt x="3796" y="4554"/>
                  </a:lnTo>
                  <a:lnTo>
                    <a:pt x="3803" y="4547"/>
                  </a:lnTo>
                  <a:lnTo>
                    <a:pt x="3805" y="4542"/>
                  </a:lnTo>
                  <a:lnTo>
                    <a:pt x="3808" y="4539"/>
                  </a:lnTo>
                  <a:lnTo>
                    <a:pt x="3809" y="4536"/>
                  </a:lnTo>
                  <a:lnTo>
                    <a:pt x="3809" y="4533"/>
                  </a:lnTo>
                  <a:lnTo>
                    <a:pt x="3808" y="4531"/>
                  </a:lnTo>
                  <a:lnTo>
                    <a:pt x="3807" y="4529"/>
                  </a:lnTo>
                  <a:lnTo>
                    <a:pt x="3804" y="4527"/>
                  </a:lnTo>
                  <a:lnTo>
                    <a:pt x="3801" y="4526"/>
                  </a:lnTo>
                  <a:lnTo>
                    <a:pt x="3795" y="4525"/>
                  </a:lnTo>
                  <a:lnTo>
                    <a:pt x="3791" y="4522"/>
                  </a:lnTo>
                  <a:lnTo>
                    <a:pt x="3790" y="4519"/>
                  </a:lnTo>
                  <a:lnTo>
                    <a:pt x="3789" y="4517"/>
                  </a:lnTo>
                  <a:lnTo>
                    <a:pt x="3790" y="4514"/>
                  </a:lnTo>
                  <a:lnTo>
                    <a:pt x="3791" y="4510"/>
                  </a:lnTo>
                  <a:lnTo>
                    <a:pt x="3794" y="4504"/>
                  </a:lnTo>
                  <a:lnTo>
                    <a:pt x="3795" y="4499"/>
                  </a:lnTo>
                  <a:lnTo>
                    <a:pt x="3796" y="4493"/>
                  </a:lnTo>
                  <a:lnTo>
                    <a:pt x="3795" y="4484"/>
                  </a:lnTo>
                  <a:lnTo>
                    <a:pt x="3792" y="4469"/>
                  </a:lnTo>
                  <a:lnTo>
                    <a:pt x="3788" y="4454"/>
                  </a:lnTo>
                  <a:lnTo>
                    <a:pt x="3783" y="4438"/>
                  </a:lnTo>
                  <a:lnTo>
                    <a:pt x="3779" y="4424"/>
                  </a:lnTo>
                  <a:lnTo>
                    <a:pt x="3779" y="4418"/>
                  </a:lnTo>
                  <a:lnTo>
                    <a:pt x="3779" y="4415"/>
                  </a:lnTo>
                  <a:lnTo>
                    <a:pt x="3779" y="4411"/>
                  </a:lnTo>
                  <a:lnTo>
                    <a:pt x="3780" y="4410"/>
                  </a:lnTo>
                  <a:lnTo>
                    <a:pt x="3786" y="4407"/>
                  </a:lnTo>
                  <a:lnTo>
                    <a:pt x="3794" y="4409"/>
                  </a:lnTo>
                  <a:lnTo>
                    <a:pt x="3802" y="4409"/>
                  </a:lnTo>
                  <a:lnTo>
                    <a:pt x="3809" y="4409"/>
                  </a:lnTo>
                  <a:lnTo>
                    <a:pt x="3811" y="4409"/>
                  </a:lnTo>
                  <a:lnTo>
                    <a:pt x="3814" y="4407"/>
                  </a:lnTo>
                  <a:lnTo>
                    <a:pt x="3816" y="4405"/>
                  </a:lnTo>
                  <a:lnTo>
                    <a:pt x="3816" y="4403"/>
                  </a:lnTo>
                  <a:lnTo>
                    <a:pt x="3815" y="4400"/>
                  </a:lnTo>
                  <a:lnTo>
                    <a:pt x="3815" y="4398"/>
                  </a:lnTo>
                  <a:lnTo>
                    <a:pt x="3814" y="4396"/>
                  </a:lnTo>
                  <a:lnTo>
                    <a:pt x="3811" y="4394"/>
                  </a:lnTo>
                  <a:lnTo>
                    <a:pt x="3805" y="4392"/>
                  </a:lnTo>
                  <a:lnTo>
                    <a:pt x="3797" y="4391"/>
                  </a:lnTo>
                  <a:lnTo>
                    <a:pt x="3788" y="4388"/>
                  </a:lnTo>
                  <a:lnTo>
                    <a:pt x="3780" y="4386"/>
                  </a:lnTo>
                  <a:lnTo>
                    <a:pt x="3774" y="4382"/>
                  </a:lnTo>
                  <a:lnTo>
                    <a:pt x="3769" y="4375"/>
                  </a:lnTo>
                  <a:lnTo>
                    <a:pt x="3760" y="4368"/>
                  </a:lnTo>
                  <a:lnTo>
                    <a:pt x="3752" y="4359"/>
                  </a:lnTo>
                  <a:lnTo>
                    <a:pt x="3747" y="4354"/>
                  </a:lnTo>
                  <a:lnTo>
                    <a:pt x="3744" y="4347"/>
                  </a:lnTo>
                  <a:lnTo>
                    <a:pt x="3739" y="4340"/>
                  </a:lnTo>
                  <a:lnTo>
                    <a:pt x="3735" y="4330"/>
                  </a:lnTo>
                  <a:lnTo>
                    <a:pt x="3732" y="4321"/>
                  </a:lnTo>
                  <a:lnTo>
                    <a:pt x="3731" y="4314"/>
                  </a:lnTo>
                  <a:lnTo>
                    <a:pt x="3729" y="4306"/>
                  </a:lnTo>
                  <a:lnTo>
                    <a:pt x="3729" y="4300"/>
                  </a:lnTo>
                  <a:lnTo>
                    <a:pt x="3731" y="4289"/>
                  </a:lnTo>
                  <a:lnTo>
                    <a:pt x="3732" y="4278"/>
                  </a:lnTo>
                  <a:lnTo>
                    <a:pt x="3731" y="4271"/>
                  </a:lnTo>
                  <a:lnTo>
                    <a:pt x="3728" y="4265"/>
                  </a:lnTo>
                  <a:lnTo>
                    <a:pt x="3725" y="4258"/>
                  </a:lnTo>
                  <a:lnTo>
                    <a:pt x="3720" y="4252"/>
                  </a:lnTo>
                  <a:lnTo>
                    <a:pt x="3714" y="4246"/>
                  </a:lnTo>
                  <a:lnTo>
                    <a:pt x="3707" y="4240"/>
                  </a:lnTo>
                  <a:lnTo>
                    <a:pt x="3698" y="4236"/>
                  </a:lnTo>
                  <a:lnTo>
                    <a:pt x="3690" y="4233"/>
                  </a:lnTo>
                  <a:lnTo>
                    <a:pt x="3681" y="4230"/>
                  </a:lnTo>
                  <a:lnTo>
                    <a:pt x="3672" y="4229"/>
                  </a:lnTo>
                  <a:lnTo>
                    <a:pt x="3663" y="4229"/>
                  </a:lnTo>
                  <a:lnTo>
                    <a:pt x="3653" y="4229"/>
                  </a:lnTo>
                  <a:lnTo>
                    <a:pt x="3634" y="4232"/>
                  </a:lnTo>
                  <a:lnTo>
                    <a:pt x="3619" y="4233"/>
                  </a:lnTo>
                  <a:lnTo>
                    <a:pt x="3603" y="4233"/>
                  </a:lnTo>
                  <a:lnTo>
                    <a:pt x="3587" y="4233"/>
                  </a:lnTo>
                  <a:lnTo>
                    <a:pt x="3580" y="4232"/>
                  </a:lnTo>
                  <a:lnTo>
                    <a:pt x="3572" y="4229"/>
                  </a:lnTo>
                  <a:lnTo>
                    <a:pt x="3566" y="4227"/>
                  </a:lnTo>
                  <a:lnTo>
                    <a:pt x="3563" y="4223"/>
                  </a:lnTo>
                  <a:lnTo>
                    <a:pt x="3559" y="4220"/>
                  </a:lnTo>
                  <a:lnTo>
                    <a:pt x="3555" y="4217"/>
                  </a:lnTo>
                  <a:lnTo>
                    <a:pt x="3551" y="4216"/>
                  </a:lnTo>
                  <a:lnTo>
                    <a:pt x="3547" y="4215"/>
                  </a:lnTo>
                  <a:lnTo>
                    <a:pt x="3543" y="4214"/>
                  </a:lnTo>
                  <a:lnTo>
                    <a:pt x="3539" y="4215"/>
                  </a:lnTo>
                  <a:lnTo>
                    <a:pt x="3536" y="4215"/>
                  </a:lnTo>
                  <a:lnTo>
                    <a:pt x="3532" y="4217"/>
                  </a:lnTo>
                  <a:lnTo>
                    <a:pt x="3526" y="4220"/>
                  </a:lnTo>
                  <a:lnTo>
                    <a:pt x="3518" y="4222"/>
                  </a:lnTo>
                  <a:lnTo>
                    <a:pt x="3513" y="4221"/>
                  </a:lnTo>
                  <a:lnTo>
                    <a:pt x="3509" y="4221"/>
                  </a:lnTo>
                  <a:lnTo>
                    <a:pt x="3506" y="4218"/>
                  </a:lnTo>
                  <a:lnTo>
                    <a:pt x="3503" y="4216"/>
                  </a:lnTo>
                  <a:lnTo>
                    <a:pt x="3501" y="4211"/>
                  </a:lnTo>
                  <a:lnTo>
                    <a:pt x="3500" y="4208"/>
                  </a:lnTo>
                  <a:lnTo>
                    <a:pt x="3500" y="4203"/>
                  </a:lnTo>
                  <a:lnTo>
                    <a:pt x="3501" y="4198"/>
                  </a:lnTo>
                  <a:lnTo>
                    <a:pt x="3503" y="4188"/>
                  </a:lnTo>
                  <a:lnTo>
                    <a:pt x="3507" y="4177"/>
                  </a:lnTo>
                  <a:lnTo>
                    <a:pt x="3509" y="4172"/>
                  </a:lnTo>
                  <a:lnTo>
                    <a:pt x="3509" y="4169"/>
                  </a:lnTo>
                  <a:lnTo>
                    <a:pt x="3509" y="4166"/>
                  </a:lnTo>
                  <a:lnTo>
                    <a:pt x="3508" y="4165"/>
                  </a:lnTo>
                  <a:lnTo>
                    <a:pt x="3506" y="4164"/>
                  </a:lnTo>
                  <a:lnTo>
                    <a:pt x="3503" y="4165"/>
                  </a:lnTo>
                  <a:lnTo>
                    <a:pt x="3500" y="4166"/>
                  </a:lnTo>
                  <a:lnTo>
                    <a:pt x="3496" y="4169"/>
                  </a:lnTo>
                  <a:lnTo>
                    <a:pt x="3489" y="4176"/>
                  </a:lnTo>
                  <a:lnTo>
                    <a:pt x="3482" y="4180"/>
                  </a:lnTo>
                  <a:lnTo>
                    <a:pt x="3478" y="4182"/>
                  </a:lnTo>
                  <a:lnTo>
                    <a:pt x="3475" y="4183"/>
                  </a:lnTo>
                  <a:lnTo>
                    <a:pt x="3469" y="4184"/>
                  </a:lnTo>
                  <a:lnTo>
                    <a:pt x="3463" y="4185"/>
                  </a:lnTo>
                  <a:lnTo>
                    <a:pt x="3455" y="4185"/>
                  </a:lnTo>
                  <a:lnTo>
                    <a:pt x="3445" y="4184"/>
                  </a:lnTo>
                  <a:lnTo>
                    <a:pt x="3436" y="4182"/>
                  </a:lnTo>
                  <a:lnTo>
                    <a:pt x="3425" y="4178"/>
                  </a:lnTo>
                  <a:lnTo>
                    <a:pt x="3414" y="4174"/>
                  </a:lnTo>
                  <a:lnTo>
                    <a:pt x="3405" y="4171"/>
                  </a:lnTo>
                  <a:lnTo>
                    <a:pt x="3396" y="4167"/>
                  </a:lnTo>
                  <a:lnTo>
                    <a:pt x="3392" y="4164"/>
                  </a:lnTo>
                  <a:lnTo>
                    <a:pt x="3388" y="4159"/>
                  </a:lnTo>
                  <a:lnTo>
                    <a:pt x="3386" y="4155"/>
                  </a:lnTo>
                  <a:lnTo>
                    <a:pt x="3385" y="4151"/>
                  </a:lnTo>
                  <a:lnTo>
                    <a:pt x="3385" y="4146"/>
                  </a:lnTo>
                  <a:lnTo>
                    <a:pt x="3386" y="4135"/>
                  </a:lnTo>
                  <a:lnTo>
                    <a:pt x="3388" y="4126"/>
                  </a:lnTo>
                  <a:lnTo>
                    <a:pt x="3389" y="4122"/>
                  </a:lnTo>
                  <a:lnTo>
                    <a:pt x="3389" y="4119"/>
                  </a:lnTo>
                  <a:lnTo>
                    <a:pt x="3389" y="4115"/>
                  </a:lnTo>
                  <a:lnTo>
                    <a:pt x="3388" y="4111"/>
                  </a:lnTo>
                  <a:lnTo>
                    <a:pt x="3382" y="4103"/>
                  </a:lnTo>
                  <a:lnTo>
                    <a:pt x="3376" y="4094"/>
                  </a:lnTo>
                  <a:lnTo>
                    <a:pt x="3373" y="4089"/>
                  </a:lnTo>
                  <a:lnTo>
                    <a:pt x="3372" y="4084"/>
                  </a:lnTo>
                  <a:lnTo>
                    <a:pt x="3370" y="4079"/>
                  </a:lnTo>
                  <a:lnTo>
                    <a:pt x="3372" y="4075"/>
                  </a:lnTo>
                  <a:lnTo>
                    <a:pt x="3373" y="4070"/>
                  </a:lnTo>
                  <a:lnTo>
                    <a:pt x="3374" y="4066"/>
                  </a:lnTo>
                  <a:lnTo>
                    <a:pt x="3377" y="4062"/>
                  </a:lnTo>
                  <a:lnTo>
                    <a:pt x="3381" y="4058"/>
                  </a:lnTo>
                  <a:lnTo>
                    <a:pt x="3383" y="4054"/>
                  </a:lnTo>
                  <a:lnTo>
                    <a:pt x="3386" y="4051"/>
                  </a:lnTo>
                  <a:lnTo>
                    <a:pt x="3387" y="4047"/>
                  </a:lnTo>
                  <a:lnTo>
                    <a:pt x="3388" y="4044"/>
                  </a:lnTo>
                  <a:lnTo>
                    <a:pt x="3387" y="4034"/>
                  </a:lnTo>
                  <a:lnTo>
                    <a:pt x="3386" y="4021"/>
                  </a:lnTo>
                  <a:lnTo>
                    <a:pt x="3385" y="4013"/>
                  </a:lnTo>
                  <a:lnTo>
                    <a:pt x="3382" y="4007"/>
                  </a:lnTo>
                  <a:lnTo>
                    <a:pt x="3377" y="4003"/>
                  </a:lnTo>
                  <a:lnTo>
                    <a:pt x="3374" y="4000"/>
                  </a:lnTo>
                  <a:lnTo>
                    <a:pt x="3362" y="3994"/>
                  </a:lnTo>
                  <a:lnTo>
                    <a:pt x="3350" y="3987"/>
                  </a:lnTo>
                  <a:lnTo>
                    <a:pt x="3344" y="3983"/>
                  </a:lnTo>
                  <a:lnTo>
                    <a:pt x="3339" y="3978"/>
                  </a:lnTo>
                  <a:lnTo>
                    <a:pt x="3336" y="3975"/>
                  </a:lnTo>
                  <a:lnTo>
                    <a:pt x="3333" y="3971"/>
                  </a:lnTo>
                  <a:lnTo>
                    <a:pt x="3330" y="3962"/>
                  </a:lnTo>
                  <a:lnTo>
                    <a:pt x="3326" y="3950"/>
                  </a:lnTo>
                  <a:lnTo>
                    <a:pt x="3324" y="3944"/>
                  </a:lnTo>
                  <a:lnTo>
                    <a:pt x="3320" y="3938"/>
                  </a:lnTo>
                  <a:lnTo>
                    <a:pt x="3317" y="3932"/>
                  </a:lnTo>
                  <a:lnTo>
                    <a:pt x="3312" y="3927"/>
                  </a:lnTo>
                  <a:lnTo>
                    <a:pt x="3306" y="3924"/>
                  </a:lnTo>
                  <a:lnTo>
                    <a:pt x="3301" y="3923"/>
                  </a:lnTo>
                  <a:lnTo>
                    <a:pt x="3297" y="3923"/>
                  </a:lnTo>
                  <a:lnTo>
                    <a:pt x="3293" y="3925"/>
                  </a:lnTo>
                  <a:lnTo>
                    <a:pt x="3287" y="3931"/>
                  </a:lnTo>
                  <a:lnTo>
                    <a:pt x="3282" y="3936"/>
                  </a:lnTo>
                  <a:lnTo>
                    <a:pt x="3280" y="3937"/>
                  </a:lnTo>
                  <a:lnTo>
                    <a:pt x="3278" y="3938"/>
                  </a:lnTo>
                  <a:lnTo>
                    <a:pt x="3274" y="3939"/>
                  </a:lnTo>
                  <a:lnTo>
                    <a:pt x="3269" y="3938"/>
                  </a:lnTo>
                  <a:lnTo>
                    <a:pt x="3263" y="3938"/>
                  </a:lnTo>
                  <a:lnTo>
                    <a:pt x="3260" y="3939"/>
                  </a:lnTo>
                  <a:lnTo>
                    <a:pt x="3256" y="3940"/>
                  </a:lnTo>
                  <a:lnTo>
                    <a:pt x="3254" y="3943"/>
                  </a:lnTo>
                  <a:lnTo>
                    <a:pt x="3247" y="3951"/>
                  </a:lnTo>
                  <a:lnTo>
                    <a:pt x="3238" y="3966"/>
                  </a:lnTo>
                  <a:lnTo>
                    <a:pt x="3231" y="3975"/>
                  </a:lnTo>
                  <a:lnTo>
                    <a:pt x="3223" y="3982"/>
                  </a:lnTo>
                  <a:lnTo>
                    <a:pt x="3216" y="3985"/>
                  </a:lnTo>
                  <a:lnTo>
                    <a:pt x="3209" y="3989"/>
                  </a:lnTo>
                  <a:lnTo>
                    <a:pt x="3207" y="3990"/>
                  </a:lnTo>
                  <a:lnTo>
                    <a:pt x="3207" y="3993"/>
                  </a:lnTo>
                  <a:lnTo>
                    <a:pt x="3207" y="3995"/>
                  </a:lnTo>
                  <a:lnTo>
                    <a:pt x="3209" y="3999"/>
                  </a:lnTo>
                  <a:lnTo>
                    <a:pt x="3210" y="4005"/>
                  </a:lnTo>
                  <a:lnTo>
                    <a:pt x="3211" y="4010"/>
                  </a:lnTo>
                  <a:lnTo>
                    <a:pt x="3210" y="4015"/>
                  </a:lnTo>
                  <a:lnTo>
                    <a:pt x="3206" y="4019"/>
                  </a:lnTo>
                  <a:lnTo>
                    <a:pt x="3202" y="4020"/>
                  </a:lnTo>
                  <a:lnTo>
                    <a:pt x="3197" y="4021"/>
                  </a:lnTo>
                  <a:lnTo>
                    <a:pt x="3182" y="4019"/>
                  </a:lnTo>
                  <a:lnTo>
                    <a:pt x="3166" y="4015"/>
                  </a:lnTo>
                  <a:lnTo>
                    <a:pt x="3159" y="4014"/>
                  </a:lnTo>
                  <a:lnTo>
                    <a:pt x="3152" y="4015"/>
                  </a:lnTo>
                  <a:lnTo>
                    <a:pt x="3147" y="4016"/>
                  </a:lnTo>
                  <a:lnTo>
                    <a:pt x="3142" y="4019"/>
                  </a:lnTo>
                  <a:lnTo>
                    <a:pt x="3137" y="4022"/>
                  </a:lnTo>
                  <a:lnTo>
                    <a:pt x="3134" y="4027"/>
                  </a:lnTo>
                  <a:lnTo>
                    <a:pt x="3130" y="4032"/>
                  </a:lnTo>
                  <a:lnTo>
                    <a:pt x="3127" y="4038"/>
                  </a:lnTo>
                  <a:lnTo>
                    <a:pt x="3121" y="4050"/>
                  </a:lnTo>
                  <a:lnTo>
                    <a:pt x="3115" y="4059"/>
                  </a:lnTo>
                  <a:lnTo>
                    <a:pt x="3111" y="4064"/>
                  </a:lnTo>
                  <a:lnTo>
                    <a:pt x="3106" y="4066"/>
                  </a:lnTo>
                  <a:lnTo>
                    <a:pt x="3100" y="4069"/>
                  </a:lnTo>
                  <a:lnTo>
                    <a:pt x="3093" y="4070"/>
                  </a:lnTo>
                  <a:lnTo>
                    <a:pt x="3090" y="4070"/>
                  </a:lnTo>
                  <a:lnTo>
                    <a:pt x="3086" y="4071"/>
                  </a:lnTo>
                  <a:lnTo>
                    <a:pt x="3083" y="4072"/>
                  </a:lnTo>
                  <a:lnTo>
                    <a:pt x="3080" y="4075"/>
                  </a:lnTo>
                  <a:lnTo>
                    <a:pt x="3074" y="4081"/>
                  </a:lnTo>
                  <a:lnTo>
                    <a:pt x="3071" y="4088"/>
                  </a:lnTo>
                  <a:lnTo>
                    <a:pt x="3068" y="4097"/>
                  </a:lnTo>
                  <a:lnTo>
                    <a:pt x="3067" y="4108"/>
                  </a:lnTo>
                  <a:lnTo>
                    <a:pt x="3067" y="4120"/>
                  </a:lnTo>
                  <a:lnTo>
                    <a:pt x="3068" y="4133"/>
                  </a:lnTo>
                  <a:lnTo>
                    <a:pt x="3074" y="4145"/>
                  </a:lnTo>
                  <a:lnTo>
                    <a:pt x="3083" y="4155"/>
                  </a:lnTo>
                  <a:lnTo>
                    <a:pt x="3084" y="4166"/>
                  </a:lnTo>
                  <a:lnTo>
                    <a:pt x="3084" y="4178"/>
                  </a:lnTo>
                  <a:lnTo>
                    <a:pt x="3083" y="4190"/>
                  </a:lnTo>
                  <a:lnTo>
                    <a:pt x="3083" y="4201"/>
                  </a:lnTo>
                  <a:lnTo>
                    <a:pt x="3083" y="4205"/>
                  </a:lnTo>
                  <a:lnTo>
                    <a:pt x="3085" y="4209"/>
                  </a:lnTo>
                  <a:lnTo>
                    <a:pt x="3087" y="4213"/>
                  </a:lnTo>
                  <a:lnTo>
                    <a:pt x="3092" y="4216"/>
                  </a:lnTo>
                  <a:lnTo>
                    <a:pt x="3102" y="4221"/>
                  </a:lnTo>
                  <a:lnTo>
                    <a:pt x="3115" y="4227"/>
                  </a:lnTo>
                  <a:lnTo>
                    <a:pt x="3119" y="4230"/>
                  </a:lnTo>
                  <a:lnTo>
                    <a:pt x="3123" y="4234"/>
                  </a:lnTo>
                  <a:lnTo>
                    <a:pt x="3127" y="4237"/>
                  </a:lnTo>
                  <a:lnTo>
                    <a:pt x="3128" y="4242"/>
                  </a:lnTo>
                  <a:lnTo>
                    <a:pt x="3128" y="4251"/>
                  </a:lnTo>
                  <a:lnTo>
                    <a:pt x="3125" y="4259"/>
                  </a:lnTo>
                  <a:lnTo>
                    <a:pt x="3123" y="4270"/>
                  </a:lnTo>
                  <a:lnTo>
                    <a:pt x="3118" y="4280"/>
                  </a:lnTo>
                  <a:lnTo>
                    <a:pt x="3114" y="4291"/>
                  </a:lnTo>
                  <a:lnTo>
                    <a:pt x="3110" y="4299"/>
                  </a:lnTo>
                  <a:lnTo>
                    <a:pt x="3108" y="4303"/>
                  </a:lnTo>
                  <a:lnTo>
                    <a:pt x="3103" y="4304"/>
                  </a:lnTo>
                  <a:lnTo>
                    <a:pt x="3098" y="4305"/>
                  </a:lnTo>
                  <a:lnTo>
                    <a:pt x="3092" y="4306"/>
                  </a:lnTo>
                  <a:lnTo>
                    <a:pt x="3078" y="4306"/>
                  </a:lnTo>
                  <a:lnTo>
                    <a:pt x="3062" y="4305"/>
                  </a:lnTo>
                  <a:lnTo>
                    <a:pt x="3056" y="4306"/>
                  </a:lnTo>
                  <a:lnTo>
                    <a:pt x="3051" y="4308"/>
                  </a:lnTo>
                  <a:lnTo>
                    <a:pt x="3046" y="4309"/>
                  </a:lnTo>
                  <a:lnTo>
                    <a:pt x="3042" y="4311"/>
                  </a:lnTo>
                  <a:lnTo>
                    <a:pt x="3040" y="4314"/>
                  </a:lnTo>
                  <a:lnTo>
                    <a:pt x="3037" y="4317"/>
                  </a:lnTo>
                  <a:lnTo>
                    <a:pt x="3036" y="4321"/>
                  </a:lnTo>
                  <a:lnTo>
                    <a:pt x="3035" y="4324"/>
                  </a:lnTo>
                  <a:lnTo>
                    <a:pt x="3035" y="4336"/>
                  </a:lnTo>
                  <a:lnTo>
                    <a:pt x="3035" y="4353"/>
                  </a:lnTo>
                  <a:lnTo>
                    <a:pt x="3034" y="4361"/>
                  </a:lnTo>
                  <a:lnTo>
                    <a:pt x="3033" y="4369"/>
                  </a:lnTo>
                  <a:lnTo>
                    <a:pt x="3032" y="4373"/>
                  </a:lnTo>
                  <a:lnTo>
                    <a:pt x="3030" y="4375"/>
                  </a:lnTo>
                  <a:lnTo>
                    <a:pt x="3029" y="4378"/>
                  </a:lnTo>
                  <a:lnTo>
                    <a:pt x="3027" y="4380"/>
                  </a:lnTo>
                  <a:lnTo>
                    <a:pt x="3024" y="4381"/>
                  </a:lnTo>
                  <a:lnTo>
                    <a:pt x="3022" y="4381"/>
                  </a:lnTo>
                  <a:lnTo>
                    <a:pt x="3020" y="4380"/>
                  </a:lnTo>
                  <a:lnTo>
                    <a:pt x="3017" y="4380"/>
                  </a:lnTo>
                  <a:lnTo>
                    <a:pt x="3015" y="4375"/>
                  </a:lnTo>
                  <a:lnTo>
                    <a:pt x="3011" y="4371"/>
                  </a:lnTo>
                  <a:lnTo>
                    <a:pt x="3005" y="4359"/>
                  </a:lnTo>
                  <a:lnTo>
                    <a:pt x="2998" y="4349"/>
                  </a:lnTo>
                  <a:lnTo>
                    <a:pt x="2995" y="4347"/>
                  </a:lnTo>
                  <a:lnTo>
                    <a:pt x="2991" y="4346"/>
                  </a:lnTo>
                  <a:lnTo>
                    <a:pt x="2989" y="4346"/>
                  </a:lnTo>
                  <a:lnTo>
                    <a:pt x="2986" y="4347"/>
                  </a:lnTo>
                  <a:lnTo>
                    <a:pt x="2984" y="4353"/>
                  </a:lnTo>
                  <a:lnTo>
                    <a:pt x="2984" y="4360"/>
                  </a:lnTo>
                  <a:lnTo>
                    <a:pt x="2984" y="4369"/>
                  </a:lnTo>
                  <a:lnTo>
                    <a:pt x="2983" y="4379"/>
                  </a:lnTo>
                  <a:lnTo>
                    <a:pt x="2983" y="4382"/>
                  </a:lnTo>
                  <a:lnTo>
                    <a:pt x="2982" y="4386"/>
                  </a:lnTo>
                  <a:lnTo>
                    <a:pt x="2979" y="4390"/>
                  </a:lnTo>
                  <a:lnTo>
                    <a:pt x="2977" y="4391"/>
                  </a:lnTo>
                  <a:lnTo>
                    <a:pt x="2966" y="4392"/>
                  </a:lnTo>
                  <a:lnTo>
                    <a:pt x="2944" y="4397"/>
                  </a:lnTo>
                  <a:lnTo>
                    <a:pt x="2936" y="4399"/>
                  </a:lnTo>
                  <a:lnTo>
                    <a:pt x="2929" y="4404"/>
                  </a:lnTo>
                  <a:lnTo>
                    <a:pt x="2923" y="4407"/>
                  </a:lnTo>
                  <a:lnTo>
                    <a:pt x="2920" y="4412"/>
                  </a:lnTo>
                  <a:lnTo>
                    <a:pt x="2916" y="4417"/>
                  </a:lnTo>
                  <a:lnTo>
                    <a:pt x="2913" y="4421"/>
                  </a:lnTo>
                  <a:lnTo>
                    <a:pt x="2909" y="4423"/>
                  </a:lnTo>
                  <a:lnTo>
                    <a:pt x="2906" y="4423"/>
                  </a:lnTo>
                  <a:lnTo>
                    <a:pt x="2903" y="4423"/>
                  </a:lnTo>
                  <a:lnTo>
                    <a:pt x="2901" y="4422"/>
                  </a:lnTo>
                  <a:lnTo>
                    <a:pt x="2900" y="4421"/>
                  </a:lnTo>
                  <a:lnTo>
                    <a:pt x="2898" y="4418"/>
                  </a:lnTo>
                  <a:lnTo>
                    <a:pt x="2898" y="4412"/>
                  </a:lnTo>
                  <a:lnTo>
                    <a:pt x="2900" y="4402"/>
                  </a:lnTo>
                  <a:lnTo>
                    <a:pt x="2900" y="4396"/>
                  </a:lnTo>
                  <a:lnTo>
                    <a:pt x="2900" y="4391"/>
                  </a:lnTo>
                  <a:lnTo>
                    <a:pt x="2897" y="4386"/>
                  </a:lnTo>
                  <a:lnTo>
                    <a:pt x="2895" y="4382"/>
                  </a:lnTo>
                  <a:lnTo>
                    <a:pt x="2889" y="4375"/>
                  </a:lnTo>
                  <a:lnTo>
                    <a:pt x="2883" y="4369"/>
                  </a:lnTo>
                  <a:lnTo>
                    <a:pt x="2879" y="4367"/>
                  </a:lnTo>
                  <a:lnTo>
                    <a:pt x="2879" y="4363"/>
                  </a:lnTo>
                  <a:lnTo>
                    <a:pt x="2879" y="4361"/>
                  </a:lnTo>
                  <a:lnTo>
                    <a:pt x="2882" y="4358"/>
                  </a:lnTo>
                  <a:lnTo>
                    <a:pt x="2889" y="4352"/>
                  </a:lnTo>
                  <a:lnTo>
                    <a:pt x="2898" y="4344"/>
                  </a:lnTo>
                  <a:lnTo>
                    <a:pt x="2907" y="4336"/>
                  </a:lnTo>
                  <a:lnTo>
                    <a:pt x="2913" y="4328"/>
                  </a:lnTo>
                  <a:lnTo>
                    <a:pt x="2916" y="4318"/>
                  </a:lnTo>
                  <a:lnTo>
                    <a:pt x="2920" y="4306"/>
                  </a:lnTo>
                  <a:lnTo>
                    <a:pt x="2922" y="4299"/>
                  </a:lnTo>
                  <a:lnTo>
                    <a:pt x="2927" y="4293"/>
                  </a:lnTo>
                  <a:lnTo>
                    <a:pt x="2930" y="4287"/>
                  </a:lnTo>
                  <a:lnTo>
                    <a:pt x="2935" y="4281"/>
                  </a:lnTo>
                  <a:lnTo>
                    <a:pt x="2939" y="4278"/>
                  </a:lnTo>
                  <a:lnTo>
                    <a:pt x="2940" y="4276"/>
                  </a:lnTo>
                  <a:lnTo>
                    <a:pt x="2939" y="4273"/>
                  </a:lnTo>
                  <a:lnTo>
                    <a:pt x="2936" y="4267"/>
                  </a:lnTo>
                  <a:lnTo>
                    <a:pt x="2933" y="4253"/>
                  </a:lnTo>
                  <a:lnTo>
                    <a:pt x="2932" y="4239"/>
                  </a:lnTo>
                  <a:lnTo>
                    <a:pt x="2930" y="4233"/>
                  </a:lnTo>
                  <a:lnTo>
                    <a:pt x="2929" y="4228"/>
                  </a:lnTo>
                  <a:lnTo>
                    <a:pt x="2927" y="4223"/>
                  </a:lnTo>
                  <a:lnTo>
                    <a:pt x="2925" y="4220"/>
                  </a:lnTo>
                  <a:lnTo>
                    <a:pt x="2920" y="4211"/>
                  </a:lnTo>
                  <a:lnTo>
                    <a:pt x="2914" y="4204"/>
                  </a:lnTo>
                  <a:lnTo>
                    <a:pt x="2911" y="4199"/>
                  </a:lnTo>
                  <a:lnTo>
                    <a:pt x="2909" y="4195"/>
                  </a:lnTo>
                  <a:lnTo>
                    <a:pt x="2908" y="4194"/>
                  </a:lnTo>
                  <a:lnTo>
                    <a:pt x="2907" y="4194"/>
                  </a:lnTo>
                  <a:lnTo>
                    <a:pt x="2906" y="4195"/>
                  </a:lnTo>
                  <a:lnTo>
                    <a:pt x="2904" y="4197"/>
                  </a:lnTo>
                  <a:lnTo>
                    <a:pt x="2898" y="4203"/>
                  </a:lnTo>
                  <a:lnTo>
                    <a:pt x="2892" y="4211"/>
                  </a:lnTo>
                  <a:lnTo>
                    <a:pt x="2889" y="4222"/>
                  </a:lnTo>
                  <a:lnTo>
                    <a:pt x="2889" y="4229"/>
                  </a:lnTo>
                  <a:lnTo>
                    <a:pt x="2888" y="4233"/>
                  </a:lnTo>
                  <a:lnTo>
                    <a:pt x="2888" y="4235"/>
                  </a:lnTo>
                  <a:lnTo>
                    <a:pt x="2885" y="4237"/>
                  </a:lnTo>
                  <a:lnTo>
                    <a:pt x="2883" y="4241"/>
                  </a:lnTo>
                  <a:lnTo>
                    <a:pt x="2877" y="4246"/>
                  </a:lnTo>
                  <a:lnTo>
                    <a:pt x="2870" y="4249"/>
                  </a:lnTo>
                  <a:lnTo>
                    <a:pt x="2862" y="4252"/>
                  </a:lnTo>
                  <a:lnTo>
                    <a:pt x="2854" y="4254"/>
                  </a:lnTo>
                  <a:lnTo>
                    <a:pt x="2846" y="4255"/>
                  </a:lnTo>
                  <a:lnTo>
                    <a:pt x="2840" y="4255"/>
                  </a:lnTo>
                  <a:lnTo>
                    <a:pt x="2834" y="4254"/>
                  </a:lnTo>
                  <a:lnTo>
                    <a:pt x="2831" y="4253"/>
                  </a:lnTo>
                  <a:lnTo>
                    <a:pt x="2827" y="4249"/>
                  </a:lnTo>
                  <a:lnTo>
                    <a:pt x="2826" y="4246"/>
                  </a:lnTo>
                  <a:lnTo>
                    <a:pt x="2825" y="4242"/>
                  </a:lnTo>
                  <a:lnTo>
                    <a:pt x="2825" y="4237"/>
                  </a:lnTo>
                  <a:lnTo>
                    <a:pt x="2825" y="4227"/>
                  </a:lnTo>
                  <a:lnTo>
                    <a:pt x="2828" y="4217"/>
                  </a:lnTo>
                  <a:lnTo>
                    <a:pt x="2829" y="4210"/>
                  </a:lnTo>
                  <a:lnTo>
                    <a:pt x="2829" y="4203"/>
                  </a:lnTo>
                  <a:lnTo>
                    <a:pt x="2827" y="4196"/>
                  </a:lnTo>
                  <a:lnTo>
                    <a:pt x="2823" y="4188"/>
                  </a:lnTo>
                  <a:lnTo>
                    <a:pt x="2820" y="4180"/>
                  </a:lnTo>
                  <a:lnTo>
                    <a:pt x="2820" y="4172"/>
                  </a:lnTo>
                  <a:lnTo>
                    <a:pt x="2820" y="4166"/>
                  </a:lnTo>
                  <a:lnTo>
                    <a:pt x="2820" y="4163"/>
                  </a:lnTo>
                  <a:lnTo>
                    <a:pt x="2819" y="4161"/>
                  </a:lnTo>
                  <a:lnTo>
                    <a:pt x="2812" y="4159"/>
                  </a:lnTo>
                  <a:lnTo>
                    <a:pt x="2806" y="4158"/>
                  </a:lnTo>
                  <a:lnTo>
                    <a:pt x="2797" y="4157"/>
                  </a:lnTo>
                  <a:lnTo>
                    <a:pt x="2785" y="4158"/>
                  </a:lnTo>
                  <a:lnTo>
                    <a:pt x="2771" y="4158"/>
                  </a:lnTo>
                  <a:lnTo>
                    <a:pt x="2763" y="4158"/>
                  </a:lnTo>
                  <a:lnTo>
                    <a:pt x="2759" y="4159"/>
                  </a:lnTo>
                  <a:lnTo>
                    <a:pt x="2757" y="4160"/>
                  </a:lnTo>
                  <a:lnTo>
                    <a:pt x="2752" y="4166"/>
                  </a:lnTo>
                  <a:lnTo>
                    <a:pt x="2749" y="4170"/>
                  </a:lnTo>
                  <a:lnTo>
                    <a:pt x="2744" y="4172"/>
                  </a:lnTo>
                  <a:lnTo>
                    <a:pt x="2736" y="4173"/>
                  </a:lnTo>
                  <a:lnTo>
                    <a:pt x="2727" y="4173"/>
                  </a:lnTo>
                  <a:lnTo>
                    <a:pt x="2720" y="4172"/>
                  </a:lnTo>
                  <a:lnTo>
                    <a:pt x="2713" y="4170"/>
                  </a:lnTo>
                  <a:lnTo>
                    <a:pt x="2707" y="4167"/>
                  </a:lnTo>
                  <a:lnTo>
                    <a:pt x="2701" y="4166"/>
                  </a:lnTo>
                  <a:lnTo>
                    <a:pt x="2694" y="4165"/>
                  </a:lnTo>
                  <a:lnTo>
                    <a:pt x="2684" y="4166"/>
                  </a:lnTo>
                  <a:lnTo>
                    <a:pt x="2680" y="4166"/>
                  </a:lnTo>
                  <a:lnTo>
                    <a:pt x="2676" y="4165"/>
                  </a:lnTo>
                  <a:lnTo>
                    <a:pt x="2674" y="4164"/>
                  </a:lnTo>
                  <a:lnTo>
                    <a:pt x="2673" y="4161"/>
                  </a:lnTo>
                  <a:lnTo>
                    <a:pt x="2673" y="4155"/>
                  </a:lnTo>
                  <a:lnTo>
                    <a:pt x="2675" y="4147"/>
                  </a:lnTo>
                  <a:lnTo>
                    <a:pt x="2681" y="4134"/>
                  </a:lnTo>
                  <a:lnTo>
                    <a:pt x="2690" y="4120"/>
                  </a:lnTo>
                  <a:lnTo>
                    <a:pt x="2693" y="4115"/>
                  </a:lnTo>
                  <a:lnTo>
                    <a:pt x="2694" y="4110"/>
                  </a:lnTo>
                  <a:lnTo>
                    <a:pt x="2692" y="4107"/>
                  </a:lnTo>
                  <a:lnTo>
                    <a:pt x="2689" y="4101"/>
                  </a:lnTo>
                  <a:lnTo>
                    <a:pt x="2677" y="4087"/>
                  </a:lnTo>
                  <a:lnTo>
                    <a:pt x="2662" y="4072"/>
                  </a:lnTo>
                  <a:lnTo>
                    <a:pt x="2656" y="4066"/>
                  </a:lnTo>
                  <a:lnTo>
                    <a:pt x="2649" y="4062"/>
                  </a:lnTo>
                  <a:lnTo>
                    <a:pt x="2645" y="4059"/>
                  </a:lnTo>
                  <a:lnTo>
                    <a:pt x="2642" y="4058"/>
                  </a:lnTo>
                  <a:lnTo>
                    <a:pt x="2638" y="4057"/>
                  </a:lnTo>
                  <a:lnTo>
                    <a:pt x="2634" y="4057"/>
                  </a:lnTo>
                  <a:lnTo>
                    <a:pt x="2631" y="4058"/>
                  </a:lnTo>
                  <a:lnTo>
                    <a:pt x="2629" y="4058"/>
                  </a:lnTo>
                  <a:lnTo>
                    <a:pt x="2626" y="4057"/>
                  </a:lnTo>
                  <a:lnTo>
                    <a:pt x="2625" y="4056"/>
                  </a:lnTo>
                  <a:lnTo>
                    <a:pt x="2623" y="4051"/>
                  </a:lnTo>
                  <a:lnTo>
                    <a:pt x="2620" y="4046"/>
                  </a:lnTo>
                  <a:lnTo>
                    <a:pt x="2610" y="4028"/>
                  </a:lnTo>
                  <a:lnTo>
                    <a:pt x="2600" y="4010"/>
                  </a:lnTo>
                  <a:lnTo>
                    <a:pt x="2595" y="3999"/>
                  </a:lnTo>
                  <a:lnTo>
                    <a:pt x="2593" y="3984"/>
                  </a:lnTo>
                  <a:lnTo>
                    <a:pt x="2589" y="3972"/>
                  </a:lnTo>
                  <a:lnTo>
                    <a:pt x="2587" y="3963"/>
                  </a:lnTo>
                  <a:lnTo>
                    <a:pt x="2581" y="3956"/>
                  </a:lnTo>
                  <a:lnTo>
                    <a:pt x="2573" y="3945"/>
                  </a:lnTo>
                  <a:lnTo>
                    <a:pt x="2564" y="3936"/>
                  </a:lnTo>
                  <a:lnTo>
                    <a:pt x="2557" y="3925"/>
                  </a:lnTo>
                  <a:lnTo>
                    <a:pt x="2556" y="3920"/>
                  </a:lnTo>
                  <a:lnTo>
                    <a:pt x="2555" y="3917"/>
                  </a:lnTo>
                  <a:lnTo>
                    <a:pt x="2555" y="3913"/>
                  </a:lnTo>
                  <a:lnTo>
                    <a:pt x="2556" y="3909"/>
                  </a:lnTo>
                  <a:lnTo>
                    <a:pt x="2558" y="3905"/>
                  </a:lnTo>
                  <a:lnTo>
                    <a:pt x="2563" y="3901"/>
                  </a:lnTo>
                  <a:lnTo>
                    <a:pt x="2566" y="3899"/>
                  </a:lnTo>
                  <a:lnTo>
                    <a:pt x="2568" y="3894"/>
                  </a:lnTo>
                  <a:lnTo>
                    <a:pt x="2569" y="3888"/>
                  </a:lnTo>
                  <a:lnTo>
                    <a:pt x="2568" y="3882"/>
                  </a:lnTo>
                  <a:lnTo>
                    <a:pt x="2569" y="3875"/>
                  </a:lnTo>
                  <a:lnTo>
                    <a:pt x="2573" y="3867"/>
                  </a:lnTo>
                  <a:lnTo>
                    <a:pt x="2575" y="3863"/>
                  </a:lnTo>
                  <a:lnTo>
                    <a:pt x="2577" y="3861"/>
                  </a:lnTo>
                  <a:lnTo>
                    <a:pt x="2581" y="3858"/>
                  </a:lnTo>
                  <a:lnTo>
                    <a:pt x="2585" y="3856"/>
                  </a:lnTo>
                  <a:lnTo>
                    <a:pt x="2592" y="3854"/>
                  </a:lnTo>
                  <a:lnTo>
                    <a:pt x="2598" y="3851"/>
                  </a:lnTo>
                  <a:lnTo>
                    <a:pt x="2604" y="3848"/>
                  </a:lnTo>
                  <a:lnTo>
                    <a:pt x="2610" y="3844"/>
                  </a:lnTo>
                  <a:lnTo>
                    <a:pt x="2612" y="3842"/>
                  </a:lnTo>
                  <a:lnTo>
                    <a:pt x="2615" y="3840"/>
                  </a:lnTo>
                  <a:lnTo>
                    <a:pt x="2620" y="3839"/>
                  </a:lnTo>
                  <a:lnTo>
                    <a:pt x="2624" y="3840"/>
                  </a:lnTo>
                  <a:lnTo>
                    <a:pt x="2629" y="3840"/>
                  </a:lnTo>
                  <a:lnTo>
                    <a:pt x="2633" y="3843"/>
                  </a:lnTo>
                  <a:lnTo>
                    <a:pt x="2637" y="3845"/>
                  </a:lnTo>
                  <a:lnTo>
                    <a:pt x="2642" y="3848"/>
                  </a:lnTo>
                  <a:lnTo>
                    <a:pt x="2648" y="3851"/>
                  </a:lnTo>
                  <a:lnTo>
                    <a:pt x="2653" y="3855"/>
                  </a:lnTo>
                  <a:lnTo>
                    <a:pt x="2661" y="3858"/>
                  </a:lnTo>
                  <a:lnTo>
                    <a:pt x="2668" y="3861"/>
                  </a:lnTo>
                  <a:lnTo>
                    <a:pt x="2684" y="3865"/>
                  </a:lnTo>
                  <a:lnTo>
                    <a:pt x="2701" y="3868"/>
                  </a:lnTo>
                  <a:lnTo>
                    <a:pt x="2708" y="3870"/>
                  </a:lnTo>
                  <a:lnTo>
                    <a:pt x="2713" y="3871"/>
                  </a:lnTo>
                  <a:lnTo>
                    <a:pt x="2718" y="3874"/>
                  </a:lnTo>
                  <a:lnTo>
                    <a:pt x="2721" y="3876"/>
                  </a:lnTo>
                  <a:lnTo>
                    <a:pt x="2727" y="3883"/>
                  </a:lnTo>
                  <a:lnTo>
                    <a:pt x="2736" y="3893"/>
                  </a:lnTo>
                  <a:lnTo>
                    <a:pt x="2740" y="3899"/>
                  </a:lnTo>
                  <a:lnTo>
                    <a:pt x="2745" y="3902"/>
                  </a:lnTo>
                  <a:lnTo>
                    <a:pt x="2750" y="3906"/>
                  </a:lnTo>
                  <a:lnTo>
                    <a:pt x="2755" y="3908"/>
                  </a:lnTo>
                  <a:lnTo>
                    <a:pt x="2763" y="3911"/>
                  </a:lnTo>
                  <a:lnTo>
                    <a:pt x="2771" y="3912"/>
                  </a:lnTo>
                  <a:lnTo>
                    <a:pt x="2778" y="3913"/>
                  </a:lnTo>
                  <a:lnTo>
                    <a:pt x="2785" y="3915"/>
                  </a:lnTo>
                  <a:lnTo>
                    <a:pt x="2793" y="3919"/>
                  </a:lnTo>
                  <a:lnTo>
                    <a:pt x="2800" y="3924"/>
                  </a:lnTo>
                  <a:lnTo>
                    <a:pt x="2807" y="3928"/>
                  </a:lnTo>
                  <a:lnTo>
                    <a:pt x="2813" y="3932"/>
                  </a:lnTo>
                  <a:lnTo>
                    <a:pt x="2820" y="3933"/>
                  </a:lnTo>
                  <a:lnTo>
                    <a:pt x="2828" y="3934"/>
                  </a:lnTo>
                  <a:lnTo>
                    <a:pt x="2833" y="3934"/>
                  </a:lnTo>
                  <a:lnTo>
                    <a:pt x="2837" y="3937"/>
                  </a:lnTo>
                  <a:lnTo>
                    <a:pt x="2841" y="3939"/>
                  </a:lnTo>
                  <a:lnTo>
                    <a:pt x="2846" y="3943"/>
                  </a:lnTo>
                  <a:lnTo>
                    <a:pt x="2850" y="3947"/>
                  </a:lnTo>
                  <a:lnTo>
                    <a:pt x="2852" y="3952"/>
                  </a:lnTo>
                  <a:lnTo>
                    <a:pt x="2854" y="3957"/>
                  </a:lnTo>
                  <a:lnTo>
                    <a:pt x="2857" y="3962"/>
                  </a:lnTo>
                  <a:lnTo>
                    <a:pt x="2858" y="3966"/>
                  </a:lnTo>
                  <a:lnTo>
                    <a:pt x="2860" y="3970"/>
                  </a:lnTo>
                  <a:lnTo>
                    <a:pt x="2864" y="3975"/>
                  </a:lnTo>
                  <a:lnTo>
                    <a:pt x="2867" y="3978"/>
                  </a:lnTo>
                  <a:lnTo>
                    <a:pt x="2876" y="3984"/>
                  </a:lnTo>
                  <a:lnTo>
                    <a:pt x="2884" y="3989"/>
                  </a:lnTo>
                  <a:lnTo>
                    <a:pt x="2891" y="3994"/>
                  </a:lnTo>
                  <a:lnTo>
                    <a:pt x="2898" y="4000"/>
                  </a:lnTo>
                  <a:lnTo>
                    <a:pt x="2903" y="4002"/>
                  </a:lnTo>
                  <a:lnTo>
                    <a:pt x="2906" y="4003"/>
                  </a:lnTo>
                  <a:lnTo>
                    <a:pt x="2908" y="4005"/>
                  </a:lnTo>
                  <a:lnTo>
                    <a:pt x="2910" y="4003"/>
                  </a:lnTo>
                  <a:lnTo>
                    <a:pt x="2914" y="4001"/>
                  </a:lnTo>
                  <a:lnTo>
                    <a:pt x="2917" y="3995"/>
                  </a:lnTo>
                  <a:lnTo>
                    <a:pt x="2926" y="3987"/>
                  </a:lnTo>
                  <a:lnTo>
                    <a:pt x="2932" y="3978"/>
                  </a:lnTo>
                  <a:lnTo>
                    <a:pt x="2938" y="3974"/>
                  </a:lnTo>
                  <a:lnTo>
                    <a:pt x="2942" y="3972"/>
                  </a:lnTo>
                  <a:lnTo>
                    <a:pt x="2947" y="3972"/>
                  </a:lnTo>
                  <a:lnTo>
                    <a:pt x="2953" y="3976"/>
                  </a:lnTo>
                  <a:lnTo>
                    <a:pt x="2960" y="3980"/>
                  </a:lnTo>
                  <a:lnTo>
                    <a:pt x="2966" y="3981"/>
                  </a:lnTo>
                  <a:lnTo>
                    <a:pt x="2971" y="3981"/>
                  </a:lnTo>
                  <a:lnTo>
                    <a:pt x="2974" y="3980"/>
                  </a:lnTo>
                  <a:lnTo>
                    <a:pt x="2978" y="3977"/>
                  </a:lnTo>
                  <a:lnTo>
                    <a:pt x="2983" y="3974"/>
                  </a:lnTo>
                  <a:lnTo>
                    <a:pt x="2990" y="3965"/>
                  </a:lnTo>
                  <a:lnTo>
                    <a:pt x="2998" y="3956"/>
                  </a:lnTo>
                  <a:lnTo>
                    <a:pt x="3004" y="3946"/>
                  </a:lnTo>
                  <a:lnTo>
                    <a:pt x="3007" y="3936"/>
                  </a:lnTo>
                  <a:lnTo>
                    <a:pt x="3009" y="3931"/>
                  </a:lnTo>
                  <a:lnTo>
                    <a:pt x="3010" y="3926"/>
                  </a:lnTo>
                  <a:lnTo>
                    <a:pt x="3013" y="3923"/>
                  </a:lnTo>
                  <a:lnTo>
                    <a:pt x="3016" y="3920"/>
                  </a:lnTo>
                  <a:lnTo>
                    <a:pt x="3020" y="3919"/>
                  </a:lnTo>
                  <a:lnTo>
                    <a:pt x="3023" y="3918"/>
                  </a:lnTo>
                  <a:lnTo>
                    <a:pt x="3028" y="3917"/>
                  </a:lnTo>
                  <a:lnTo>
                    <a:pt x="3033" y="3918"/>
                  </a:lnTo>
                  <a:lnTo>
                    <a:pt x="3037" y="3918"/>
                  </a:lnTo>
                  <a:lnTo>
                    <a:pt x="3041" y="3918"/>
                  </a:lnTo>
                  <a:lnTo>
                    <a:pt x="3045" y="3917"/>
                  </a:lnTo>
                  <a:lnTo>
                    <a:pt x="3047" y="3915"/>
                  </a:lnTo>
                  <a:lnTo>
                    <a:pt x="3049" y="3913"/>
                  </a:lnTo>
                  <a:lnTo>
                    <a:pt x="3051" y="3911"/>
                  </a:lnTo>
                  <a:lnTo>
                    <a:pt x="3051" y="3907"/>
                  </a:lnTo>
                  <a:lnTo>
                    <a:pt x="3052" y="3903"/>
                  </a:lnTo>
                  <a:lnTo>
                    <a:pt x="3052" y="3896"/>
                  </a:lnTo>
                  <a:lnTo>
                    <a:pt x="3055" y="3892"/>
                  </a:lnTo>
                  <a:lnTo>
                    <a:pt x="3056" y="3890"/>
                  </a:lnTo>
                  <a:lnTo>
                    <a:pt x="3059" y="3889"/>
                  </a:lnTo>
                  <a:lnTo>
                    <a:pt x="3061" y="3889"/>
                  </a:lnTo>
                  <a:lnTo>
                    <a:pt x="3065" y="3889"/>
                  </a:lnTo>
                  <a:lnTo>
                    <a:pt x="3071" y="3893"/>
                  </a:lnTo>
                  <a:lnTo>
                    <a:pt x="3076" y="3896"/>
                  </a:lnTo>
                  <a:lnTo>
                    <a:pt x="3078" y="3898"/>
                  </a:lnTo>
                  <a:lnTo>
                    <a:pt x="3080" y="3899"/>
                  </a:lnTo>
                  <a:lnTo>
                    <a:pt x="3081" y="3899"/>
                  </a:lnTo>
                  <a:lnTo>
                    <a:pt x="3084" y="3898"/>
                  </a:lnTo>
                  <a:lnTo>
                    <a:pt x="3085" y="3896"/>
                  </a:lnTo>
                  <a:lnTo>
                    <a:pt x="3086" y="3895"/>
                  </a:lnTo>
                  <a:lnTo>
                    <a:pt x="3086" y="3893"/>
                  </a:lnTo>
                  <a:lnTo>
                    <a:pt x="3086" y="3889"/>
                  </a:lnTo>
                  <a:lnTo>
                    <a:pt x="3084" y="3881"/>
                  </a:lnTo>
                  <a:lnTo>
                    <a:pt x="3080" y="3867"/>
                  </a:lnTo>
                  <a:lnTo>
                    <a:pt x="3077" y="3860"/>
                  </a:lnTo>
                  <a:lnTo>
                    <a:pt x="3074" y="3852"/>
                  </a:lnTo>
                  <a:lnTo>
                    <a:pt x="3070" y="3846"/>
                  </a:lnTo>
                  <a:lnTo>
                    <a:pt x="3065" y="3840"/>
                  </a:lnTo>
                  <a:lnTo>
                    <a:pt x="3060" y="3836"/>
                  </a:lnTo>
                  <a:lnTo>
                    <a:pt x="3054" y="3831"/>
                  </a:lnTo>
                  <a:lnTo>
                    <a:pt x="3048" y="3826"/>
                  </a:lnTo>
                  <a:lnTo>
                    <a:pt x="3042" y="3823"/>
                  </a:lnTo>
                  <a:lnTo>
                    <a:pt x="3026" y="3817"/>
                  </a:lnTo>
                  <a:lnTo>
                    <a:pt x="3009" y="3812"/>
                  </a:lnTo>
                  <a:lnTo>
                    <a:pt x="3001" y="3810"/>
                  </a:lnTo>
                  <a:lnTo>
                    <a:pt x="2996" y="3806"/>
                  </a:lnTo>
                  <a:lnTo>
                    <a:pt x="2993" y="3805"/>
                  </a:lnTo>
                  <a:lnTo>
                    <a:pt x="2992" y="3802"/>
                  </a:lnTo>
                  <a:lnTo>
                    <a:pt x="2992" y="3800"/>
                  </a:lnTo>
                  <a:lnTo>
                    <a:pt x="2993" y="3798"/>
                  </a:lnTo>
                  <a:lnTo>
                    <a:pt x="2996" y="3791"/>
                  </a:lnTo>
                  <a:lnTo>
                    <a:pt x="2996" y="3782"/>
                  </a:lnTo>
                  <a:lnTo>
                    <a:pt x="2996" y="3773"/>
                  </a:lnTo>
                  <a:lnTo>
                    <a:pt x="2995" y="3763"/>
                  </a:lnTo>
                  <a:lnTo>
                    <a:pt x="2990" y="3742"/>
                  </a:lnTo>
                  <a:lnTo>
                    <a:pt x="2985" y="3720"/>
                  </a:lnTo>
                  <a:lnTo>
                    <a:pt x="2983" y="3710"/>
                  </a:lnTo>
                  <a:lnTo>
                    <a:pt x="2982" y="3699"/>
                  </a:lnTo>
                  <a:lnTo>
                    <a:pt x="2980" y="3688"/>
                  </a:lnTo>
                  <a:lnTo>
                    <a:pt x="2980" y="3680"/>
                  </a:lnTo>
                  <a:lnTo>
                    <a:pt x="2982" y="3671"/>
                  </a:lnTo>
                  <a:lnTo>
                    <a:pt x="2985" y="3663"/>
                  </a:lnTo>
                  <a:lnTo>
                    <a:pt x="2990" y="3656"/>
                  </a:lnTo>
                  <a:lnTo>
                    <a:pt x="2996" y="3652"/>
                  </a:lnTo>
                  <a:lnTo>
                    <a:pt x="3001" y="3646"/>
                  </a:lnTo>
                  <a:lnTo>
                    <a:pt x="3004" y="3638"/>
                  </a:lnTo>
                  <a:lnTo>
                    <a:pt x="3007" y="3634"/>
                  </a:lnTo>
                  <a:lnTo>
                    <a:pt x="3010" y="3629"/>
                  </a:lnTo>
                  <a:lnTo>
                    <a:pt x="3015" y="3624"/>
                  </a:lnTo>
                  <a:lnTo>
                    <a:pt x="3021" y="3619"/>
                  </a:lnTo>
                  <a:lnTo>
                    <a:pt x="3040" y="3609"/>
                  </a:lnTo>
                  <a:lnTo>
                    <a:pt x="3065" y="3597"/>
                  </a:lnTo>
                  <a:lnTo>
                    <a:pt x="3089" y="3587"/>
                  </a:lnTo>
                  <a:lnTo>
                    <a:pt x="3108" y="3578"/>
                  </a:lnTo>
                  <a:lnTo>
                    <a:pt x="3116" y="3572"/>
                  </a:lnTo>
                  <a:lnTo>
                    <a:pt x="3123" y="3566"/>
                  </a:lnTo>
                  <a:lnTo>
                    <a:pt x="3131" y="3559"/>
                  </a:lnTo>
                  <a:lnTo>
                    <a:pt x="3139" y="3550"/>
                  </a:lnTo>
                  <a:lnTo>
                    <a:pt x="3144" y="3543"/>
                  </a:lnTo>
                  <a:lnTo>
                    <a:pt x="3149" y="3535"/>
                  </a:lnTo>
                  <a:lnTo>
                    <a:pt x="3154" y="3529"/>
                  </a:lnTo>
                  <a:lnTo>
                    <a:pt x="3155" y="3523"/>
                  </a:lnTo>
                  <a:lnTo>
                    <a:pt x="3158" y="3511"/>
                  </a:lnTo>
                  <a:lnTo>
                    <a:pt x="3160" y="3501"/>
                  </a:lnTo>
                  <a:lnTo>
                    <a:pt x="3159" y="3496"/>
                  </a:lnTo>
                  <a:lnTo>
                    <a:pt x="3158" y="3491"/>
                  </a:lnTo>
                  <a:lnTo>
                    <a:pt x="3156" y="3487"/>
                  </a:lnTo>
                  <a:lnTo>
                    <a:pt x="3153" y="3484"/>
                  </a:lnTo>
                  <a:lnTo>
                    <a:pt x="3149" y="3482"/>
                  </a:lnTo>
                  <a:lnTo>
                    <a:pt x="3147" y="3478"/>
                  </a:lnTo>
                  <a:lnTo>
                    <a:pt x="3146" y="3476"/>
                  </a:lnTo>
                  <a:lnTo>
                    <a:pt x="3146" y="3471"/>
                  </a:lnTo>
                  <a:lnTo>
                    <a:pt x="3146" y="3461"/>
                  </a:lnTo>
                  <a:lnTo>
                    <a:pt x="3144" y="3449"/>
                  </a:lnTo>
                  <a:lnTo>
                    <a:pt x="3144" y="3442"/>
                  </a:lnTo>
                  <a:lnTo>
                    <a:pt x="3144" y="3438"/>
                  </a:lnTo>
                  <a:lnTo>
                    <a:pt x="3146" y="3435"/>
                  </a:lnTo>
                  <a:lnTo>
                    <a:pt x="3148" y="3433"/>
                  </a:lnTo>
                  <a:lnTo>
                    <a:pt x="3153" y="3432"/>
                  </a:lnTo>
                  <a:lnTo>
                    <a:pt x="3160" y="3432"/>
                  </a:lnTo>
                  <a:lnTo>
                    <a:pt x="3166" y="3432"/>
                  </a:lnTo>
                  <a:lnTo>
                    <a:pt x="3172" y="3430"/>
                  </a:lnTo>
                  <a:lnTo>
                    <a:pt x="3178" y="3427"/>
                  </a:lnTo>
                  <a:lnTo>
                    <a:pt x="3187" y="3422"/>
                  </a:lnTo>
                  <a:lnTo>
                    <a:pt x="3191" y="3419"/>
                  </a:lnTo>
                  <a:lnTo>
                    <a:pt x="3194" y="3414"/>
                  </a:lnTo>
                  <a:lnTo>
                    <a:pt x="3198" y="3409"/>
                  </a:lnTo>
                  <a:lnTo>
                    <a:pt x="3200" y="3402"/>
                  </a:lnTo>
                  <a:lnTo>
                    <a:pt x="3204" y="3389"/>
                  </a:lnTo>
                  <a:lnTo>
                    <a:pt x="3209" y="3377"/>
                  </a:lnTo>
                  <a:lnTo>
                    <a:pt x="3211" y="3372"/>
                  </a:lnTo>
                  <a:lnTo>
                    <a:pt x="3215" y="3370"/>
                  </a:lnTo>
                  <a:lnTo>
                    <a:pt x="3219" y="3369"/>
                  </a:lnTo>
                  <a:lnTo>
                    <a:pt x="3224" y="3367"/>
                  </a:lnTo>
                  <a:lnTo>
                    <a:pt x="3229" y="3369"/>
                  </a:lnTo>
                  <a:lnTo>
                    <a:pt x="3234" y="3370"/>
                  </a:lnTo>
                  <a:lnTo>
                    <a:pt x="3238" y="3372"/>
                  </a:lnTo>
                  <a:lnTo>
                    <a:pt x="3243" y="3375"/>
                  </a:lnTo>
                  <a:lnTo>
                    <a:pt x="3251" y="3379"/>
                  </a:lnTo>
                  <a:lnTo>
                    <a:pt x="3259" y="3384"/>
                  </a:lnTo>
                  <a:lnTo>
                    <a:pt x="3262" y="3385"/>
                  </a:lnTo>
                  <a:lnTo>
                    <a:pt x="3266" y="3386"/>
                  </a:lnTo>
                  <a:lnTo>
                    <a:pt x="3270" y="3386"/>
                  </a:lnTo>
                  <a:lnTo>
                    <a:pt x="3274" y="3385"/>
                  </a:lnTo>
                  <a:lnTo>
                    <a:pt x="3278" y="3383"/>
                  </a:lnTo>
                  <a:lnTo>
                    <a:pt x="3281" y="3379"/>
                  </a:lnTo>
                  <a:lnTo>
                    <a:pt x="3285" y="3375"/>
                  </a:lnTo>
                  <a:lnTo>
                    <a:pt x="3288" y="3370"/>
                  </a:lnTo>
                  <a:lnTo>
                    <a:pt x="3292" y="3364"/>
                  </a:lnTo>
                  <a:lnTo>
                    <a:pt x="3294" y="3358"/>
                  </a:lnTo>
                  <a:lnTo>
                    <a:pt x="3297" y="3352"/>
                  </a:lnTo>
                  <a:lnTo>
                    <a:pt x="3298" y="3347"/>
                  </a:lnTo>
                  <a:lnTo>
                    <a:pt x="3298" y="3341"/>
                  </a:lnTo>
                  <a:lnTo>
                    <a:pt x="3297" y="3337"/>
                  </a:lnTo>
                  <a:lnTo>
                    <a:pt x="3294" y="3331"/>
                  </a:lnTo>
                  <a:lnTo>
                    <a:pt x="3292" y="3326"/>
                  </a:lnTo>
                  <a:lnTo>
                    <a:pt x="3287" y="3314"/>
                  </a:lnTo>
                  <a:lnTo>
                    <a:pt x="3282" y="3300"/>
                  </a:lnTo>
                  <a:lnTo>
                    <a:pt x="3281" y="3289"/>
                  </a:lnTo>
                  <a:lnTo>
                    <a:pt x="3281" y="3279"/>
                  </a:lnTo>
                  <a:lnTo>
                    <a:pt x="3281" y="3270"/>
                  </a:lnTo>
                  <a:lnTo>
                    <a:pt x="3282" y="3263"/>
                  </a:lnTo>
                  <a:lnTo>
                    <a:pt x="3284" y="3257"/>
                  </a:lnTo>
                  <a:lnTo>
                    <a:pt x="3285" y="3255"/>
                  </a:lnTo>
                  <a:lnTo>
                    <a:pt x="3287" y="3253"/>
                  </a:lnTo>
                  <a:lnTo>
                    <a:pt x="3292" y="3253"/>
                  </a:lnTo>
                  <a:lnTo>
                    <a:pt x="3298" y="3253"/>
                  </a:lnTo>
                  <a:lnTo>
                    <a:pt x="3303" y="3252"/>
                  </a:lnTo>
                  <a:lnTo>
                    <a:pt x="3310" y="3250"/>
                  </a:lnTo>
                  <a:lnTo>
                    <a:pt x="3317" y="3246"/>
                  </a:lnTo>
                  <a:lnTo>
                    <a:pt x="3324" y="3243"/>
                  </a:lnTo>
                  <a:lnTo>
                    <a:pt x="3329" y="3240"/>
                  </a:lnTo>
                  <a:lnTo>
                    <a:pt x="3333" y="3239"/>
                  </a:lnTo>
                  <a:lnTo>
                    <a:pt x="3339" y="3238"/>
                  </a:lnTo>
                  <a:lnTo>
                    <a:pt x="3344" y="3239"/>
                  </a:lnTo>
                  <a:lnTo>
                    <a:pt x="3348" y="3241"/>
                  </a:lnTo>
                  <a:lnTo>
                    <a:pt x="3351" y="3243"/>
                  </a:lnTo>
                  <a:lnTo>
                    <a:pt x="3354" y="3245"/>
                  </a:lnTo>
                  <a:lnTo>
                    <a:pt x="3358" y="3247"/>
                  </a:lnTo>
                  <a:lnTo>
                    <a:pt x="3362" y="3249"/>
                  </a:lnTo>
                  <a:lnTo>
                    <a:pt x="3366" y="3246"/>
                  </a:lnTo>
                  <a:lnTo>
                    <a:pt x="3368" y="3244"/>
                  </a:lnTo>
                  <a:lnTo>
                    <a:pt x="3372" y="3235"/>
                  </a:lnTo>
                  <a:lnTo>
                    <a:pt x="3374" y="3227"/>
                  </a:lnTo>
                  <a:lnTo>
                    <a:pt x="3376" y="3218"/>
                  </a:lnTo>
                  <a:lnTo>
                    <a:pt x="3379" y="3208"/>
                  </a:lnTo>
                  <a:lnTo>
                    <a:pt x="3379" y="3200"/>
                  </a:lnTo>
                  <a:lnTo>
                    <a:pt x="3379" y="3193"/>
                  </a:lnTo>
                  <a:lnTo>
                    <a:pt x="3379" y="3187"/>
                  </a:lnTo>
                  <a:lnTo>
                    <a:pt x="3376" y="3181"/>
                  </a:lnTo>
                  <a:lnTo>
                    <a:pt x="3374" y="3175"/>
                  </a:lnTo>
                  <a:lnTo>
                    <a:pt x="3372" y="3169"/>
                  </a:lnTo>
                  <a:lnTo>
                    <a:pt x="3366" y="3159"/>
                  </a:lnTo>
                  <a:lnTo>
                    <a:pt x="3362" y="3151"/>
                  </a:lnTo>
                  <a:lnTo>
                    <a:pt x="3361" y="3148"/>
                  </a:lnTo>
                  <a:lnTo>
                    <a:pt x="3362" y="3143"/>
                  </a:lnTo>
                  <a:lnTo>
                    <a:pt x="3364" y="3139"/>
                  </a:lnTo>
                  <a:lnTo>
                    <a:pt x="3367" y="3136"/>
                  </a:lnTo>
                  <a:lnTo>
                    <a:pt x="3375" y="3126"/>
                  </a:lnTo>
                  <a:lnTo>
                    <a:pt x="3383" y="3118"/>
                  </a:lnTo>
                  <a:lnTo>
                    <a:pt x="3391" y="3112"/>
                  </a:lnTo>
                  <a:lnTo>
                    <a:pt x="3398" y="3106"/>
                  </a:lnTo>
                  <a:lnTo>
                    <a:pt x="3407" y="3100"/>
                  </a:lnTo>
                  <a:lnTo>
                    <a:pt x="3415" y="3095"/>
                  </a:lnTo>
                  <a:lnTo>
                    <a:pt x="3420" y="3092"/>
                  </a:lnTo>
                  <a:lnTo>
                    <a:pt x="3423" y="3089"/>
                  </a:lnTo>
                  <a:lnTo>
                    <a:pt x="3421" y="3087"/>
                  </a:lnTo>
                  <a:lnTo>
                    <a:pt x="3415" y="3085"/>
                  </a:lnTo>
                  <a:lnTo>
                    <a:pt x="3410" y="3082"/>
                  </a:lnTo>
                  <a:lnTo>
                    <a:pt x="3402" y="3080"/>
                  </a:lnTo>
                  <a:lnTo>
                    <a:pt x="3396" y="3075"/>
                  </a:lnTo>
                  <a:lnTo>
                    <a:pt x="3392" y="3071"/>
                  </a:lnTo>
                  <a:lnTo>
                    <a:pt x="3383" y="3061"/>
                  </a:lnTo>
                  <a:lnTo>
                    <a:pt x="3379" y="3052"/>
                  </a:lnTo>
                  <a:lnTo>
                    <a:pt x="3373" y="3045"/>
                  </a:lnTo>
                  <a:lnTo>
                    <a:pt x="3366" y="3039"/>
                  </a:lnTo>
                  <a:lnTo>
                    <a:pt x="3360" y="3035"/>
                  </a:lnTo>
                  <a:lnTo>
                    <a:pt x="3352" y="3026"/>
                  </a:lnTo>
                  <a:lnTo>
                    <a:pt x="3348" y="3019"/>
                  </a:lnTo>
                  <a:lnTo>
                    <a:pt x="3344" y="3013"/>
                  </a:lnTo>
                  <a:lnTo>
                    <a:pt x="3342" y="3005"/>
                  </a:lnTo>
                  <a:lnTo>
                    <a:pt x="3341" y="2989"/>
                  </a:lnTo>
                  <a:lnTo>
                    <a:pt x="3339" y="2976"/>
                  </a:lnTo>
                  <a:lnTo>
                    <a:pt x="3337" y="2962"/>
                  </a:lnTo>
                  <a:lnTo>
                    <a:pt x="3333" y="2948"/>
                  </a:lnTo>
                  <a:lnTo>
                    <a:pt x="3329" y="2935"/>
                  </a:lnTo>
                  <a:lnTo>
                    <a:pt x="3324" y="2926"/>
                  </a:lnTo>
                  <a:lnTo>
                    <a:pt x="3319" y="2921"/>
                  </a:lnTo>
                  <a:lnTo>
                    <a:pt x="3314" y="2915"/>
                  </a:lnTo>
                  <a:lnTo>
                    <a:pt x="3308" y="2910"/>
                  </a:lnTo>
                  <a:lnTo>
                    <a:pt x="3298" y="2903"/>
                  </a:lnTo>
                  <a:lnTo>
                    <a:pt x="3288" y="2896"/>
                  </a:lnTo>
                  <a:lnTo>
                    <a:pt x="3284" y="2891"/>
                  </a:lnTo>
                  <a:lnTo>
                    <a:pt x="3281" y="2886"/>
                  </a:lnTo>
                  <a:lnTo>
                    <a:pt x="3279" y="2880"/>
                  </a:lnTo>
                  <a:lnTo>
                    <a:pt x="3278" y="2875"/>
                  </a:lnTo>
                  <a:lnTo>
                    <a:pt x="3278" y="2869"/>
                  </a:lnTo>
                  <a:lnTo>
                    <a:pt x="3279" y="2865"/>
                  </a:lnTo>
                  <a:lnTo>
                    <a:pt x="3282" y="2860"/>
                  </a:lnTo>
                  <a:lnTo>
                    <a:pt x="3286" y="2856"/>
                  </a:lnTo>
                  <a:lnTo>
                    <a:pt x="3299" y="2850"/>
                  </a:lnTo>
                  <a:lnTo>
                    <a:pt x="3313" y="2846"/>
                  </a:lnTo>
                  <a:lnTo>
                    <a:pt x="3319" y="2844"/>
                  </a:lnTo>
                  <a:lnTo>
                    <a:pt x="3323" y="2842"/>
                  </a:lnTo>
                  <a:lnTo>
                    <a:pt x="3324" y="2841"/>
                  </a:lnTo>
                  <a:lnTo>
                    <a:pt x="3325" y="2840"/>
                  </a:lnTo>
                  <a:lnTo>
                    <a:pt x="3325" y="2837"/>
                  </a:lnTo>
                  <a:lnTo>
                    <a:pt x="3325" y="2836"/>
                  </a:lnTo>
                  <a:lnTo>
                    <a:pt x="3319" y="2822"/>
                  </a:lnTo>
                  <a:lnTo>
                    <a:pt x="3314" y="2808"/>
                  </a:lnTo>
                  <a:lnTo>
                    <a:pt x="3311" y="2802"/>
                  </a:lnTo>
                  <a:lnTo>
                    <a:pt x="3305" y="2793"/>
                  </a:lnTo>
                  <a:lnTo>
                    <a:pt x="3299" y="2786"/>
                  </a:lnTo>
                  <a:lnTo>
                    <a:pt x="3293" y="2780"/>
                  </a:lnTo>
                  <a:lnTo>
                    <a:pt x="3280" y="2768"/>
                  </a:lnTo>
                  <a:lnTo>
                    <a:pt x="3263" y="2753"/>
                  </a:lnTo>
                  <a:lnTo>
                    <a:pt x="3260" y="2748"/>
                  </a:lnTo>
                  <a:lnTo>
                    <a:pt x="3257" y="2745"/>
                  </a:lnTo>
                  <a:lnTo>
                    <a:pt x="3255" y="2740"/>
                  </a:lnTo>
                  <a:lnTo>
                    <a:pt x="3255" y="2736"/>
                  </a:lnTo>
                  <a:lnTo>
                    <a:pt x="3255" y="2728"/>
                  </a:lnTo>
                  <a:lnTo>
                    <a:pt x="3255" y="2716"/>
                  </a:lnTo>
                  <a:lnTo>
                    <a:pt x="3255" y="2708"/>
                  </a:lnTo>
                  <a:lnTo>
                    <a:pt x="3255" y="2701"/>
                  </a:lnTo>
                  <a:lnTo>
                    <a:pt x="3256" y="2698"/>
                  </a:lnTo>
                  <a:lnTo>
                    <a:pt x="3257" y="2696"/>
                  </a:lnTo>
                  <a:lnTo>
                    <a:pt x="3259" y="2695"/>
                  </a:lnTo>
                  <a:lnTo>
                    <a:pt x="3261" y="2694"/>
                  </a:lnTo>
                  <a:lnTo>
                    <a:pt x="3267" y="2694"/>
                  </a:lnTo>
                  <a:lnTo>
                    <a:pt x="3273" y="2694"/>
                  </a:lnTo>
                  <a:lnTo>
                    <a:pt x="3278" y="2692"/>
                  </a:lnTo>
                  <a:lnTo>
                    <a:pt x="3282" y="2690"/>
                  </a:lnTo>
                  <a:lnTo>
                    <a:pt x="3286" y="2685"/>
                  </a:lnTo>
                  <a:lnTo>
                    <a:pt x="3287" y="2678"/>
                  </a:lnTo>
                  <a:lnTo>
                    <a:pt x="3287" y="2674"/>
                  </a:lnTo>
                  <a:lnTo>
                    <a:pt x="3286" y="2670"/>
                  </a:lnTo>
                  <a:lnTo>
                    <a:pt x="3285" y="2666"/>
                  </a:lnTo>
                  <a:lnTo>
                    <a:pt x="3282" y="2660"/>
                  </a:lnTo>
                  <a:lnTo>
                    <a:pt x="3268" y="2650"/>
                  </a:lnTo>
                  <a:lnTo>
                    <a:pt x="3256" y="2638"/>
                  </a:lnTo>
                  <a:lnTo>
                    <a:pt x="3253" y="2628"/>
                  </a:lnTo>
                  <a:lnTo>
                    <a:pt x="3248" y="2621"/>
                  </a:lnTo>
                  <a:lnTo>
                    <a:pt x="3244" y="2617"/>
                  </a:lnTo>
                  <a:lnTo>
                    <a:pt x="3242" y="2614"/>
                  </a:lnTo>
                  <a:lnTo>
                    <a:pt x="3237" y="2611"/>
                  </a:lnTo>
                  <a:lnTo>
                    <a:pt x="3232" y="2609"/>
                  </a:lnTo>
                  <a:lnTo>
                    <a:pt x="3224" y="2604"/>
                  </a:lnTo>
                  <a:lnTo>
                    <a:pt x="3217" y="2600"/>
                  </a:lnTo>
                  <a:lnTo>
                    <a:pt x="3212" y="2594"/>
                  </a:lnTo>
                  <a:lnTo>
                    <a:pt x="3206" y="2585"/>
                  </a:lnTo>
                  <a:lnTo>
                    <a:pt x="3198" y="2576"/>
                  </a:lnTo>
                  <a:lnTo>
                    <a:pt x="3186" y="2565"/>
                  </a:lnTo>
                  <a:lnTo>
                    <a:pt x="3173" y="2556"/>
                  </a:lnTo>
                  <a:lnTo>
                    <a:pt x="3161" y="2547"/>
                  </a:lnTo>
                  <a:lnTo>
                    <a:pt x="3149" y="2537"/>
                  </a:lnTo>
                  <a:lnTo>
                    <a:pt x="3142" y="2527"/>
                  </a:lnTo>
                  <a:lnTo>
                    <a:pt x="3140" y="2525"/>
                  </a:lnTo>
                  <a:lnTo>
                    <a:pt x="3139" y="2521"/>
                  </a:lnTo>
                  <a:lnTo>
                    <a:pt x="3139" y="2518"/>
                  </a:lnTo>
                  <a:lnTo>
                    <a:pt x="3140" y="2513"/>
                  </a:lnTo>
                  <a:lnTo>
                    <a:pt x="3141" y="2503"/>
                  </a:lnTo>
                  <a:lnTo>
                    <a:pt x="3143" y="2493"/>
                  </a:lnTo>
                  <a:lnTo>
                    <a:pt x="3144" y="2487"/>
                  </a:lnTo>
                  <a:lnTo>
                    <a:pt x="3142" y="2481"/>
                  </a:lnTo>
                  <a:lnTo>
                    <a:pt x="3140" y="2475"/>
                  </a:lnTo>
                  <a:lnTo>
                    <a:pt x="3137" y="2469"/>
                  </a:lnTo>
                  <a:lnTo>
                    <a:pt x="3130" y="2458"/>
                  </a:lnTo>
                  <a:lnTo>
                    <a:pt x="3124" y="2450"/>
                  </a:lnTo>
                  <a:lnTo>
                    <a:pt x="3121" y="2442"/>
                  </a:lnTo>
                  <a:lnTo>
                    <a:pt x="3116" y="2433"/>
                  </a:lnTo>
                  <a:lnTo>
                    <a:pt x="3112" y="2424"/>
                  </a:lnTo>
                  <a:lnTo>
                    <a:pt x="3111" y="2414"/>
                  </a:lnTo>
                  <a:lnTo>
                    <a:pt x="3111" y="2406"/>
                  </a:lnTo>
                  <a:lnTo>
                    <a:pt x="3109" y="2399"/>
                  </a:lnTo>
                  <a:lnTo>
                    <a:pt x="3108" y="2395"/>
                  </a:lnTo>
                  <a:lnTo>
                    <a:pt x="3106" y="2393"/>
                  </a:lnTo>
                  <a:lnTo>
                    <a:pt x="3104" y="2392"/>
                  </a:lnTo>
                  <a:lnTo>
                    <a:pt x="3102" y="2392"/>
                  </a:lnTo>
                  <a:lnTo>
                    <a:pt x="3099" y="2392"/>
                  </a:lnTo>
                  <a:lnTo>
                    <a:pt x="3097" y="2393"/>
                  </a:lnTo>
                  <a:lnTo>
                    <a:pt x="3095" y="2394"/>
                  </a:lnTo>
                  <a:lnTo>
                    <a:pt x="3092" y="2396"/>
                  </a:lnTo>
                  <a:lnTo>
                    <a:pt x="3086" y="2403"/>
                  </a:lnTo>
                  <a:lnTo>
                    <a:pt x="3077" y="2414"/>
                  </a:lnTo>
                  <a:lnTo>
                    <a:pt x="3070" y="2424"/>
                  </a:lnTo>
                  <a:lnTo>
                    <a:pt x="3066" y="2427"/>
                  </a:lnTo>
                  <a:lnTo>
                    <a:pt x="3062" y="2430"/>
                  </a:lnTo>
                  <a:lnTo>
                    <a:pt x="3056" y="2434"/>
                  </a:lnTo>
                  <a:lnTo>
                    <a:pt x="3049" y="2439"/>
                  </a:lnTo>
                  <a:lnTo>
                    <a:pt x="3046" y="2442"/>
                  </a:lnTo>
                  <a:lnTo>
                    <a:pt x="3043" y="2442"/>
                  </a:lnTo>
                  <a:lnTo>
                    <a:pt x="3039" y="2439"/>
                  </a:lnTo>
                  <a:lnTo>
                    <a:pt x="3032" y="2436"/>
                  </a:lnTo>
                  <a:lnTo>
                    <a:pt x="3024" y="2430"/>
                  </a:lnTo>
                  <a:lnTo>
                    <a:pt x="3016" y="2423"/>
                  </a:lnTo>
                  <a:lnTo>
                    <a:pt x="3007" y="2414"/>
                  </a:lnTo>
                  <a:lnTo>
                    <a:pt x="2996" y="2406"/>
                  </a:lnTo>
                  <a:lnTo>
                    <a:pt x="2986" y="2398"/>
                  </a:lnTo>
                  <a:lnTo>
                    <a:pt x="2990" y="2392"/>
                  </a:lnTo>
                  <a:lnTo>
                    <a:pt x="2996" y="2383"/>
                  </a:lnTo>
                  <a:lnTo>
                    <a:pt x="2993" y="2377"/>
                  </a:lnTo>
                  <a:lnTo>
                    <a:pt x="2988" y="2370"/>
                  </a:lnTo>
                  <a:lnTo>
                    <a:pt x="2982" y="2363"/>
                  </a:lnTo>
                  <a:lnTo>
                    <a:pt x="2976" y="2357"/>
                  </a:lnTo>
                  <a:lnTo>
                    <a:pt x="2969" y="2350"/>
                  </a:lnTo>
                  <a:lnTo>
                    <a:pt x="2957" y="2343"/>
                  </a:lnTo>
                  <a:lnTo>
                    <a:pt x="2946" y="2336"/>
                  </a:lnTo>
                  <a:lnTo>
                    <a:pt x="2938" y="2332"/>
                  </a:lnTo>
                  <a:lnTo>
                    <a:pt x="2934" y="2332"/>
                  </a:lnTo>
                  <a:lnTo>
                    <a:pt x="2928" y="2335"/>
                  </a:lnTo>
                  <a:lnTo>
                    <a:pt x="2922" y="2338"/>
                  </a:lnTo>
                  <a:lnTo>
                    <a:pt x="2915" y="2342"/>
                  </a:lnTo>
                  <a:lnTo>
                    <a:pt x="2908" y="2346"/>
                  </a:lnTo>
                  <a:lnTo>
                    <a:pt x="2902" y="2349"/>
                  </a:lnTo>
                  <a:lnTo>
                    <a:pt x="2896" y="2351"/>
                  </a:lnTo>
                  <a:lnTo>
                    <a:pt x="2892" y="2350"/>
                  </a:lnTo>
                  <a:lnTo>
                    <a:pt x="2877" y="2340"/>
                  </a:lnTo>
                  <a:lnTo>
                    <a:pt x="2864" y="2333"/>
                  </a:lnTo>
                  <a:lnTo>
                    <a:pt x="2856" y="2329"/>
                  </a:lnTo>
                  <a:lnTo>
                    <a:pt x="2850" y="2323"/>
                  </a:lnTo>
                  <a:lnTo>
                    <a:pt x="2844" y="2316"/>
                  </a:lnTo>
                  <a:lnTo>
                    <a:pt x="2837" y="2304"/>
                  </a:lnTo>
                  <a:lnTo>
                    <a:pt x="2828" y="2292"/>
                  </a:lnTo>
                  <a:lnTo>
                    <a:pt x="2820" y="2283"/>
                  </a:lnTo>
                  <a:lnTo>
                    <a:pt x="2812" y="2276"/>
                  </a:lnTo>
                  <a:lnTo>
                    <a:pt x="2800" y="2268"/>
                  </a:lnTo>
                  <a:lnTo>
                    <a:pt x="2789" y="2261"/>
                  </a:lnTo>
                  <a:lnTo>
                    <a:pt x="2778" y="2256"/>
                  </a:lnTo>
                  <a:lnTo>
                    <a:pt x="2770" y="2254"/>
                  </a:lnTo>
                  <a:lnTo>
                    <a:pt x="2764" y="2253"/>
                  </a:lnTo>
                  <a:lnTo>
                    <a:pt x="2757" y="2251"/>
                  </a:lnTo>
                  <a:lnTo>
                    <a:pt x="2749" y="2247"/>
                  </a:lnTo>
                  <a:lnTo>
                    <a:pt x="2738" y="2241"/>
                  </a:lnTo>
                  <a:lnTo>
                    <a:pt x="2727" y="2230"/>
                  </a:lnTo>
                  <a:lnTo>
                    <a:pt x="2721" y="2225"/>
                  </a:lnTo>
                  <a:lnTo>
                    <a:pt x="2715" y="2220"/>
                  </a:lnTo>
                  <a:lnTo>
                    <a:pt x="2708" y="2216"/>
                  </a:lnTo>
                  <a:lnTo>
                    <a:pt x="2702" y="2212"/>
                  </a:lnTo>
                  <a:lnTo>
                    <a:pt x="2689" y="2206"/>
                  </a:lnTo>
                  <a:lnTo>
                    <a:pt x="2680" y="2203"/>
                  </a:lnTo>
                  <a:lnTo>
                    <a:pt x="2676" y="2200"/>
                  </a:lnTo>
                  <a:lnTo>
                    <a:pt x="2673" y="2197"/>
                  </a:lnTo>
                  <a:lnTo>
                    <a:pt x="2671" y="2193"/>
                  </a:lnTo>
                  <a:lnTo>
                    <a:pt x="2670" y="2190"/>
                  </a:lnTo>
                  <a:lnTo>
                    <a:pt x="2669" y="2181"/>
                  </a:lnTo>
                  <a:lnTo>
                    <a:pt x="2669" y="2172"/>
                  </a:lnTo>
                  <a:lnTo>
                    <a:pt x="2669" y="2161"/>
                  </a:lnTo>
                  <a:lnTo>
                    <a:pt x="2667" y="2150"/>
                  </a:lnTo>
                  <a:lnTo>
                    <a:pt x="2664" y="2144"/>
                  </a:lnTo>
                  <a:lnTo>
                    <a:pt x="2662" y="2140"/>
                  </a:lnTo>
                  <a:lnTo>
                    <a:pt x="2657" y="2134"/>
                  </a:lnTo>
                  <a:lnTo>
                    <a:pt x="2652" y="2129"/>
                  </a:lnTo>
                  <a:lnTo>
                    <a:pt x="2645" y="2125"/>
                  </a:lnTo>
                  <a:lnTo>
                    <a:pt x="2639" y="2123"/>
                  </a:lnTo>
                  <a:lnTo>
                    <a:pt x="2632" y="2122"/>
                  </a:lnTo>
                  <a:lnTo>
                    <a:pt x="2626" y="2121"/>
                  </a:lnTo>
                  <a:lnTo>
                    <a:pt x="2613" y="2121"/>
                  </a:lnTo>
                  <a:lnTo>
                    <a:pt x="2602" y="2119"/>
                  </a:lnTo>
                  <a:lnTo>
                    <a:pt x="2598" y="2117"/>
                  </a:lnTo>
                  <a:lnTo>
                    <a:pt x="2593" y="2113"/>
                  </a:lnTo>
                  <a:lnTo>
                    <a:pt x="2588" y="2109"/>
                  </a:lnTo>
                  <a:lnTo>
                    <a:pt x="2583" y="2104"/>
                  </a:lnTo>
                  <a:lnTo>
                    <a:pt x="2580" y="2099"/>
                  </a:lnTo>
                  <a:lnTo>
                    <a:pt x="2577" y="2094"/>
                  </a:lnTo>
                  <a:lnTo>
                    <a:pt x="2575" y="2090"/>
                  </a:lnTo>
                  <a:lnTo>
                    <a:pt x="2574" y="2085"/>
                  </a:lnTo>
                  <a:lnTo>
                    <a:pt x="2573" y="2078"/>
                  </a:lnTo>
                  <a:lnTo>
                    <a:pt x="2570" y="2072"/>
                  </a:lnTo>
                  <a:lnTo>
                    <a:pt x="2569" y="2071"/>
                  </a:lnTo>
                  <a:lnTo>
                    <a:pt x="2567" y="2068"/>
                  </a:lnTo>
                  <a:lnTo>
                    <a:pt x="2564" y="2068"/>
                  </a:lnTo>
                  <a:lnTo>
                    <a:pt x="2561" y="2068"/>
                  </a:lnTo>
                  <a:lnTo>
                    <a:pt x="2557" y="2068"/>
                  </a:lnTo>
                  <a:lnTo>
                    <a:pt x="2554" y="2067"/>
                  </a:lnTo>
                  <a:lnTo>
                    <a:pt x="2552" y="2066"/>
                  </a:lnTo>
                  <a:lnTo>
                    <a:pt x="2551" y="2064"/>
                  </a:lnTo>
                  <a:lnTo>
                    <a:pt x="2550" y="2058"/>
                  </a:lnTo>
                  <a:lnTo>
                    <a:pt x="2550" y="2048"/>
                  </a:lnTo>
                  <a:lnTo>
                    <a:pt x="2549" y="2043"/>
                  </a:lnTo>
                  <a:lnTo>
                    <a:pt x="2548" y="2039"/>
                  </a:lnTo>
                  <a:lnTo>
                    <a:pt x="2547" y="2034"/>
                  </a:lnTo>
                  <a:lnTo>
                    <a:pt x="2544" y="2030"/>
                  </a:lnTo>
                  <a:lnTo>
                    <a:pt x="2538" y="2023"/>
                  </a:lnTo>
                  <a:lnTo>
                    <a:pt x="2530" y="2016"/>
                  </a:lnTo>
                  <a:lnTo>
                    <a:pt x="2522" y="2009"/>
                  </a:lnTo>
                  <a:lnTo>
                    <a:pt x="2512" y="2004"/>
                  </a:lnTo>
                  <a:lnTo>
                    <a:pt x="2506" y="2003"/>
                  </a:lnTo>
                  <a:lnTo>
                    <a:pt x="2501" y="2002"/>
                  </a:lnTo>
                  <a:lnTo>
                    <a:pt x="2497" y="2003"/>
                  </a:lnTo>
                  <a:lnTo>
                    <a:pt x="2493" y="2005"/>
                  </a:lnTo>
                  <a:lnTo>
                    <a:pt x="2489" y="2008"/>
                  </a:lnTo>
                  <a:lnTo>
                    <a:pt x="2488" y="2011"/>
                  </a:lnTo>
                  <a:lnTo>
                    <a:pt x="2488" y="2015"/>
                  </a:lnTo>
                  <a:lnTo>
                    <a:pt x="2487" y="2020"/>
                  </a:lnTo>
                  <a:lnTo>
                    <a:pt x="2487" y="2028"/>
                  </a:lnTo>
                  <a:lnTo>
                    <a:pt x="2492" y="2042"/>
                  </a:lnTo>
                  <a:lnTo>
                    <a:pt x="2498" y="2058"/>
                  </a:lnTo>
                  <a:lnTo>
                    <a:pt x="2503" y="2068"/>
                  </a:lnTo>
                  <a:lnTo>
                    <a:pt x="2511" y="2083"/>
                  </a:lnTo>
                  <a:lnTo>
                    <a:pt x="2518" y="2098"/>
                  </a:lnTo>
                  <a:lnTo>
                    <a:pt x="2520" y="2105"/>
                  </a:lnTo>
                  <a:lnTo>
                    <a:pt x="2522" y="2110"/>
                  </a:lnTo>
                  <a:lnTo>
                    <a:pt x="2522" y="2115"/>
                  </a:lnTo>
                  <a:lnTo>
                    <a:pt x="2520" y="2117"/>
                  </a:lnTo>
                  <a:lnTo>
                    <a:pt x="2519" y="2118"/>
                  </a:lnTo>
                  <a:lnTo>
                    <a:pt x="2516" y="2118"/>
                  </a:lnTo>
                  <a:lnTo>
                    <a:pt x="2512" y="2117"/>
                  </a:lnTo>
                  <a:lnTo>
                    <a:pt x="2506" y="2115"/>
                  </a:lnTo>
                  <a:lnTo>
                    <a:pt x="2494" y="2108"/>
                  </a:lnTo>
                  <a:lnTo>
                    <a:pt x="2482" y="2102"/>
                  </a:lnTo>
                  <a:lnTo>
                    <a:pt x="2470" y="2094"/>
                  </a:lnTo>
                  <a:lnTo>
                    <a:pt x="2460" y="2087"/>
                  </a:lnTo>
                  <a:lnTo>
                    <a:pt x="2445" y="2079"/>
                  </a:lnTo>
                  <a:lnTo>
                    <a:pt x="2429" y="2069"/>
                  </a:lnTo>
                  <a:lnTo>
                    <a:pt x="2413" y="2060"/>
                  </a:lnTo>
                  <a:lnTo>
                    <a:pt x="2400" y="2052"/>
                  </a:lnTo>
                  <a:lnTo>
                    <a:pt x="2387" y="2042"/>
                  </a:lnTo>
                  <a:lnTo>
                    <a:pt x="2372" y="2030"/>
                  </a:lnTo>
                  <a:lnTo>
                    <a:pt x="2356" y="2018"/>
                  </a:lnTo>
                  <a:lnTo>
                    <a:pt x="2346" y="2009"/>
                  </a:lnTo>
                  <a:lnTo>
                    <a:pt x="2338" y="1999"/>
                  </a:lnTo>
                  <a:lnTo>
                    <a:pt x="2331" y="1987"/>
                  </a:lnTo>
                  <a:lnTo>
                    <a:pt x="2325" y="1976"/>
                  </a:lnTo>
                  <a:lnTo>
                    <a:pt x="2322" y="1966"/>
                  </a:lnTo>
                  <a:lnTo>
                    <a:pt x="2321" y="1960"/>
                  </a:lnTo>
                  <a:lnTo>
                    <a:pt x="2319" y="1955"/>
                  </a:lnTo>
                  <a:lnTo>
                    <a:pt x="2316" y="1951"/>
                  </a:lnTo>
                  <a:lnTo>
                    <a:pt x="2309" y="1944"/>
                  </a:lnTo>
                  <a:lnTo>
                    <a:pt x="2300" y="1935"/>
                  </a:lnTo>
                  <a:lnTo>
                    <a:pt x="2293" y="1926"/>
                  </a:lnTo>
                  <a:lnTo>
                    <a:pt x="2287" y="1915"/>
                  </a:lnTo>
                  <a:lnTo>
                    <a:pt x="2280" y="1902"/>
                  </a:lnTo>
                  <a:lnTo>
                    <a:pt x="2277" y="1896"/>
                  </a:lnTo>
                  <a:lnTo>
                    <a:pt x="2272" y="1889"/>
                  </a:lnTo>
                  <a:lnTo>
                    <a:pt x="2266" y="1883"/>
                  </a:lnTo>
                  <a:lnTo>
                    <a:pt x="2259" y="1876"/>
                  </a:lnTo>
                  <a:lnTo>
                    <a:pt x="2245" y="1864"/>
                  </a:lnTo>
                  <a:lnTo>
                    <a:pt x="2231" y="1853"/>
                  </a:lnTo>
                  <a:lnTo>
                    <a:pt x="2218" y="1842"/>
                  </a:lnTo>
                  <a:lnTo>
                    <a:pt x="2203" y="1831"/>
                  </a:lnTo>
                  <a:lnTo>
                    <a:pt x="2190" y="1820"/>
                  </a:lnTo>
                  <a:lnTo>
                    <a:pt x="2180" y="1812"/>
                  </a:lnTo>
                  <a:lnTo>
                    <a:pt x="2177" y="1808"/>
                  </a:lnTo>
                  <a:lnTo>
                    <a:pt x="2176" y="1804"/>
                  </a:lnTo>
                  <a:lnTo>
                    <a:pt x="2176" y="1802"/>
                  </a:lnTo>
                  <a:lnTo>
                    <a:pt x="2176" y="1800"/>
                  </a:lnTo>
                  <a:lnTo>
                    <a:pt x="2177" y="1795"/>
                  </a:lnTo>
                  <a:lnTo>
                    <a:pt x="2180" y="1789"/>
                  </a:lnTo>
                  <a:lnTo>
                    <a:pt x="2182" y="1787"/>
                  </a:lnTo>
                  <a:lnTo>
                    <a:pt x="2180" y="1783"/>
                  </a:lnTo>
                  <a:lnTo>
                    <a:pt x="2179" y="1781"/>
                  </a:lnTo>
                  <a:lnTo>
                    <a:pt x="2178" y="1778"/>
                  </a:lnTo>
                  <a:lnTo>
                    <a:pt x="2172" y="1775"/>
                  </a:lnTo>
                  <a:lnTo>
                    <a:pt x="2164" y="1772"/>
                  </a:lnTo>
                  <a:lnTo>
                    <a:pt x="2153" y="1770"/>
                  </a:lnTo>
                  <a:lnTo>
                    <a:pt x="2142" y="1766"/>
                  </a:lnTo>
                  <a:lnTo>
                    <a:pt x="2136" y="1763"/>
                  </a:lnTo>
                  <a:lnTo>
                    <a:pt x="2132" y="1760"/>
                  </a:lnTo>
                  <a:lnTo>
                    <a:pt x="2126" y="1757"/>
                  </a:lnTo>
                  <a:lnTo>
                    <a:pt x="2121" y="1752"/>
                  </a:lnTo>
                  <a:lnTo>
                    <a:pt x="2117" y="1747"/>
                  </a:lnTo>
                  <a:lnTo>
                    <a:pt x="2115" y="1743"/>
                  </a:lnTo>
                  <a:lnTo>
                    <a:pt x="2113" y="1738"/>
                  </a:lnTo>
                  <a:lnTo>
                    <a:pt x="2111" y="1732"/>
                  </a:lnTo>
                  <a:lnTo>
                    <a:pt x="2108" y="1722"/>
                  </a:lnTo>
                  <a:lnTo>
                    <a:pt x="2103" y="1713"/>
                  </a:lnTo>
                  <a:lnTo>
                    <a:pt x="2100" y="1709"/>
                  </a:lnTo>
                  <a:lnTo>
                    <a:pt x="2096" y="1707"/>
                  </a:lnTo>
                  <a:lnTo>
                    <a:pt x="2091" y="1706"/>
                  </a:lnTo>
                  <a:lnTo>
                    <a:pt x="2088" y="1705"/>
                  </a:lnTo>
                  <a:lnTo>
                    <a:pt x="2083" y="1706"/>
                  </a:lnTo>
                  <a:lnTo>
                    <a:pt x="2078" y="1708"/>
                  </a:lnTo>
                  <a:lnTo>
                    <a:pt x="2073" y="1711"/>
                  </a:lnTo>
                  <a:lnTo>
                    <a:pt x="2069" y="1715"/>
                  </a:lnTo>
                  <a:lnTo>
                    <a:pt x="2059" y="1727"/>
                  </a:lnTo>
                  <a:lnTo>
                    <a:pt x="2048" y="1741"/>
                  </a:lnTo>
                  <a:lnTo>
                    <a:pt x="2038" y="1753"/>
                  </a:lnTo>
                  <a:lnTo>
                    <a:pt x="2028" y="1763"/>
                  </a:lnTo>
                  <a:lnTo>
                    <a:pt x="2023" y="1765"/>
                  </a:lnTo>
                  <a:lnTo>
                    <a:pt x="2019" y="1765"/>
                  </a:lnTo>
                  <a:lnTo>
                    <a:pt x="2013" y="1765"/>
                  </a:lnTo>
                  <a:lnTo>
                    <a:pt x="2006" y="1764"/>
                  </a:lnTo>
                  <a:lnTo>
                    <a:pt x="1994" y="1760"/>
                  </a:lnTo>
                  <a:lnTo>
                    <a:pt x="1983" y="1756"/>
                  </a:lnTo>
                  <a:lnTo>
                    <a:pt x="1979" y="1755"/>
                  </a:lnTo>
                  <a:lnTo>
                    <a:pt x="1977" y="1752"/>
                  </a:lnTo>
                  <a:lnTo>
                    <a:pt x="1975" y="1749"/>
                  </a:lnTo>
                  <a:lnTo>
                    <a:pt x="1974" y="1746"/>
                  </a:lnTo>
                  <a:lnTo>
                    <a:pt x="1972" y="1738"/>
                  </a:lnTo>
                  <a:lnTo>
                    <a:pt x="1972" y="1727"/>
                  </a:lnTo>
                  <a:lnTo>
                    <a:pt x="1971" y="1721"/>
                  </a:lnTo>
                  <a:lnTo>
                    <a:pt x="1968" y="1718"/>
                  </a:lnTo>
                  <a:lnTo>
                    <a:pt x="1963" y="1714"/>
                  </a:lnTo>
                  <a:lnTo>
                    <a:pt x="1957" y="1712"/>
                  </a:lnTo>
                  <a:lnTo>
                    <a:pt x="1950" y="1711"/>
                  </a:lnTo>
                  <a:lnTo>
                    <a:pt x="1944" y="1711"/>
                  </a:lnTo>
                  <a:lnTo>
                    <a:pt x="1937" y="1711"/>
                  </a:lnTo>
                  <a:lnTo>
                    <a:pt x="1932" y="1712"/>
                  </a:lnTo>
                  <a:lnTo>
                    <a:pt x="1927" y="1714"/>
                  </a:lnTo>
                  <a:lnTo>
                    <a:pt x="1925" y="1716"/>
                  </a:lnTo>
                  <a:lnTo>
                    <a:pt x="1922" y="1720"/>
                  </a:lnTo>
                  <a:lnTo>
                    <a:pt x="1922" y="1724"/>
                  </a:lnTo>
                  <a:lnTo>
                    <a:pt x="1922" y="1733"/>
                  </a:lnTo>
                  <a:lnTo>
                    <a:pt x="1922" y="1743"/>
                  </a:lnTo>
                  <a:lnTo>
                    <a:pt x="1921" y="1747"/>
                  </a:lnTo>
                  <a:lnTo>
                    <a:pt x="1920" y="1751"/>
                  </a:lnTo>
                  <a:lnTo>
                    <a:pt x="1916" y="1755"/>
                  </a:lnTo>
                  <a:lnTo>
                    <a:pt x="1912" y="1759"/>
                  </a:lnTo>
                  <a:lnTo>
                    <a:pt x="1899" y="1768"/>
                  </a:lnTo>
                  <a:lnTo>
                    <a:pt x="1883" y="1778"/>
                  </a:lnTo>
                  <a:lnTo>
                    <a:pt x="1876" y="1783"/>
                  </a:lnTo>
                  <a:lnTo>
                    <a:pt x="1870" y="1788"/>
                  </a:lnTo>
                  <a:lnTo>
                    <a:pt x="1867" y="1791"/>
                  </a:lnTo>
                  <a:lnTo>
                    <a:pt x="1864" y="1795"/>
                  </a:lnTo>
                  <a:lnTo>
                    <a:pt x="1863" y="1801"/>
                  </a:lnTo>
                  <a:lnTo>
                    <a:pt x="1861" y="1807"/>
                  </a:lnTo>
                  <a:lnTo>
                    <a:pt x="1858" y="1810"/>
                  </a:lnTo>
                  <a:lnTo>
                    <a:pt x="1856" y="1813"/>
                  </a:lnTo>
                  <a:lnTo>
                    <a:pt x="1853" y="1814"/>
                  </a:lnTo>
                  <a:lnTo>
                    <a:pt x="1852" y="1814"/>
                  </a:lnTo>
                  <a:lnTo>
                    <a:pt x="1850" y="1814"/>
                  </a:lnTo>
                  <a:lnTo>
                    <a:pt x="1848" y="1812"/>
                  </a:lnTo>
                  <a:lnTo>
                    <a:pt x="1845" y="1809"/>
                  </a:lnTo>
                  <a:lnTo>
                    <a:pt x="1843" y="1806"/>
                  </a:lnTo>
                  <a:lnTo>
                    <a:pt x="1839" y="1798"/>
                  </a:lnTo>
                  <a:lnTo>
                    <a:pt x="1834" y="1790"/>
                  </a:lnTo>
                  <a:lnTo>
                    <a:pt x="1830" y="1783"/>
                  </a:lnTo>
                  <a:lnTo>
                    <a:pt x="1821" y="1777"/>
                  </a:lnTo>
                  <a:lnTo>
                    <a:pt x="1812" y="1771"/>
                  </a:lnTo>
                  <a:lnTo>
                    <a:pt x="1802" y="1765"/>
                  </a:lnTo>
                  <a:lnTo>
                    <a:pt x="1793" y="1758"/>
                  </a:lnTo>
                  <a:lnTo>
                    <a:pt x="1783" y="1751"/>
                  </a:lnTo>
                  <a:lnTo>
                    <a:pt x="1774" y="1743"/>
                  </a:lnTo>
                  <a:lnTo>
                    <a:pt x="1763" y="1735"/>
                  </a:lnTo>
                  <a:lnTo>
                    <a:pt x="1757" y="1733"/>
                  </a:lnTo>
                  <a:lnTo>
                    <a:pt x="1751" y="1731"/>
                  </a:lnTo>
                  <a:lnTo>
                    <a:pt x="1746" y="1728"/>
                  </a:lnTo>
                  <a:lnTo>
                    <a:pt x="1742" y="1728"/>
                  </a:lnTo>
                  <a:lnTo>
                    <a:pt x="1737" y="1727"/>
                  </a:lnTo>
                  <a:lnTo>
                    <a:pt x="1735" y="1727"/>
                  </a:lnTo>
                  <a:lnTo>
                    <a:pt x="1732" y="1726"/>
                  </a:lnTo>
                  <a:lnTo>
                    <a:pt x="1730" y="1725"/>
                  </a:lnTo>
                  <a:lnTo>
                    <a:pt x="1729" y="1720"/>
                  </a:lnTo>
                  <a:lnTo>
                    <a:pt x="1729" y="1713"/>
                  </a:lnTo>
                  <a:lnTo>
                    <a:pt x="1727" y="1708"/>
                  </a:lnTo>
                  <a:lnTo>
                    <a:pt x="1725" y="1705"/>
                  </a:lnTo>
                  <a:lnTo>
                    <a:pt x="1723" y="1701"/>
                  </a:lnTo>
                  <a:lnTo>
                    <a:pt x="1719" y="1697"/>
                  </a:lnTo>
                  <a:lnTo>
                    <a:pt x="1710" y="1689"/>
                  </a:lnTo>
                  <a:lnTo>
                    <a:pt x="1700" y="1681"/>
                  </a:lnTo>
                  <a:lnTo>
                    <a:pt x="1692" y="1671"/>
                  </a:lnTo>
                  <a:lnTo>
                    <a:pt x="1681" y="1661"/>
                  </a:lnTo>
                  <a:lnTo>
                    <a:pt x="1672" y="1651"/>
                  </a:lnTo>
                  <a:lnTo>
                    <a:pt x="1663" y="1643"/>
                  </a:lnTo>
                  <a:lnTo>
                    <a:pt x="1657" y="1636"/>
                  </a:lnTo>
                  <a:lnTo>
                    <a:pt x="1651" y="1629"/>
                  </a:lnTo>
                  <a:lnTo>
                    <a:pt x="1647" y="1624"/>
                  </a:lnTo>
                  <a:lnTo>
                    <a:pt x="1641" y="1621"/>
                  </a:lnTo>
                  <a:lnTo>
                    <a:pt x="1636" y="1621"/>
                  </a:lnTo>
                  <a:lnTo>
                    <a:pt x="1632" y="1620"/>
                  </a:lnTo>
                  <a:lnTo>
                    <a:pt x="1628" y="1618"/>
                  </a:lnTo>
                  <a:lnTo>
                    <a:pt x="1623" y="1611"/>
                  </a:lnTo>
                  <a:lnTo>
                    <a:pt x="1619" y="1607"/>
                  </a:lnTo>
                  <a:lnTo>
                    <a:pt x="1613" y="1604"/>
                  </a:lnTo>
                  <a:lnTo>
                    <a:pt x="1606" y="1600"/>
                  </a:lnTo>
                  <a:lnTo>
                    <a:pt x="1599" y="1596"/>
                  </a:lnTo>
                  <a:lnTo>
                    <a:pt x="1582" y="1592"/>
                  </a:lnTo>
                  <a:lnTo>
                    <a:pt x="1568" y="1586"/>
                  </a:lnTo>
                  <a:lnTo>
                    <a:pt x="1561" y="1583"/>
                  </a:lnTo>
                  <a:lnTo>
                    <a:pt x="1554" y="1582"/>
                  </a:lnTo>
                  <a:lnTo>
                    <a:pt x="1547" y="1582"/>
                  </a:lnTo>
                  <a:lnTo>
                    <a:pt x="1538" y="1582"/>
                  </a:lnTo>
                  <a:lnTo>
                    <a:pt x="1530" y="1583"/>
                  </a:lnTo>
                  <a:lnTo>
                    <a:pt x="1523" y="1586"/>
                  </a:lnTo>
                  <a:lnTo>
                    <a:pt x="1516" y="1589"/>
                  </a:lnTo>
                  <a:lnTo>
                    <a:pt x="1510" y="1594"/>
                  </a:lnTo>
                  <a:lnTo>
                    <a:pt x="1505" y="1600"/>
                  </a:lnTo>
                  <a:lnTo>
                    <a:pt x="1500" y="1606"/>
                  </a:lnTo>
                  <a:lnTo>
                    <a:pt x="1497" y="1611"/>
                  </a:lnTo>
                  <a:lnTo>
                    <a:pt x="1494" y="1617"/>
                  </a:lnTo>
                  <a:lnTo>
                    <a:pt x="1493" y="1623"/>
                  </a:lnTo>
                  <a:lnTo>
                    <a:pt x="1493" y="1629"/>
                  </a:lnTo>
                  <a:lnTo>
                    <a:pt x="1494" y="1633"/>
                  </a:lnTo>
                  <a:lnTo>
                    <a:pt x="1496" y="1639"/>
                  </a:lnTo>
                  <a:lnTo>
                    <a:pt x="1498" y="1645"/>
                  </a:lnTo>
                  <a:lnTo>
                    <a:pt x="1500" y="1652"/>
                  </a:lnTo>
                  <a:lnTo>
                    <a:pt x="1502" y="1661"/>
                  </a:lnTo>
                  <a:lnTo>
                    <a:pt x="1502" y="1669"/>
                  </a:lnTo>
                  <a:lnTo>
                    <a:pt x="1502" y="1677"/>
                  </a:lnTo>
                  <a:lnTo>
                    <a:pt x="1500" y="1684"/>
                  </a:lnTo>
                  <a:lnTo>
                    <a:pt x="1499" y="1692"/>
                  </a:lnTo>
                  <a:lnTo>
                    <a:pt x="1497" y="1699"/>
                  </a:lnTo>
                  <a:lnTo>
                    <a:pt x="1494" y="1705"/>
                  </a:lnTo>
                  <a:lnTo>
                    <a:pt x="1492" y="1713"/>
                  </a:lnTo>
                  <a:lnTo>
                    <a:pt x="1491" y="1721"/>
                  </a:lnTo>
                  <a:lnTo>
                    <a:pt x="1491" y="1732"/>
                  </a:lnTo>
                  <a:lnTo>
                    <a:pt x="1491" y="1752"/>
                  </a:lnTo>
                  <a:lnTo>
                    <a:pt x="1492" y="1772"/>
                  </a:lnTo>
                  <a:lnTo>
                    <a:pt x="1492" y="1788"/>
                  </a:lnTo>
                  <a:lnTo>
                    <a:pt x="1494" y="1800"/>
                  </a:lnTo>
                  <a:lnTo>
                    <a:pt x="1498" y="1812"/>
                  </a:lnTo>
                  <a:lnTo>
                    <a:pt x="1502" y="1825"/>
                  </a:lnTo>
                  <a:lnTo>
                    <a:pt x="1503" y="1833"/>
                  </a:lnTo>
                  <a:lnTo>
                    <a:pt x="1503" y="1842"/>
                  </a:lnTo>
                  <a:lnTo>
                    <a:pt x="1500" y="1851"/>
                  </a:lnTo>
                  <a:lnTo>
                    <a:pt x="1497" y="1858"/>
                  </a:lnTo>
                  <a:lnTo>
                    <a:pt x="1493" y="1860"/>
                  </a:lnTo>
                  <a:lnTo>
                    <a:pt x="1491" y="1864"/>
                  </a:lnTo>
                  <a:lnTo>
                    <a:pt x="1487" y="1866"/>
                  </a:lnTo>
                  <a:lnTo>
                    <a:pt x="1484" y="1867"/>
                  </a:lnTo>
                  <a:lnTo>
                    <a:pt x="1480" y="1869"/>
                  </a:lnTo>
                  <a:lnTo>
                    <a:pt x="1475" y="1870"/>
                  </a:lnTo>
                  <a:lnTo>
                    <a:pt x="1471" y="1870"/>
                  </a:lnTo>
                  <a:lnTo>
                    <a:pt x="1466" y="1869"/>
                  </a:lnTo>
                  <a:lnTo>
                    <a:pt x="1450" y="1861"/>
                  </a:lnTo>
                  <a:lnTo>
                    <a:pt x="1434" y="1851"/>
                  </a:lnTo>
                  <a:lnTo>
                    <a:pt x="1426" y="1845"/>
                  </a:lnTo>
                  <a:lnTo>
                    <a:pt x="1417" y="1841"/>
                  </a:lnTo>
                  <a:lnTo>
                    <a:pt x="1414" y="1840"/>
                  </a:lnTo>
                  <a:lnTo>
                    <a:pt x="1410" y="1840"/>
                  </a:lnTo>
                  <a:lnTo>
                    <a:pt x="1408" y="1840"/>
                  </a:lnTo>
                  <a:lnTo>
                    <a:pt x="1405" y="1841"/>
                  </a:lnTo>
                  <a:lnTo>
                    <a:pt x="1401" y="1845"/>
                  </a:lnTo>
                  <a:lnTo>
                    <a:pt x="1398" y="1851"/>
                  </a:lnTo>
                  <a:lnTo>
                    <a:pt x="1397" y="1858"/>
                  </a:lnTo>
                  <a:lnTo>
                    <a:pt x="1395" y="1865"/>
                  </a:lnTo>
                  <a:lnTo>
                    <a:pt x="1393" y="1872"/>
                  </a:lnTo>
                  <a:lnTo>
                    <a:pt x="1392" y="1878"/>
                  </a:lnTo>
                  <a:lnTo>
                    <a:pt x="1391" y="1881"/>
                  </a:lnTo>
                  <a:lnTo>
                    <a:pt x="1389" y="1883"/>
                  </a:lnTo>
                  <a:lnTo>
                    <a:pt x="1387" y="1884"/>
                  </a:lnTo>
                  <a:lnTo>
                    <a:pt x="1385" y="1885"/>
                  </a:lnTo>
                  <a:lnTo>
                    <a:pt x="1377" y="1886"/>
                  </a:lnTo>
                  <a:lnTo>
                    <a:pt x="1371" y="1888"/>
                  </a:lnTo>
                  <a:lnTo>
                    <a:pt x="1368" y="1888"/>
                  </a:lnTo>
                  <a:lnTo>
                    <a:pt x="1367" y="1889"/>
                  </a:lnTo>
                  <a:lnTo>
                    <a:pt x="1366" y="1891"/>
                  </a:lnTo>
                  <a:lnTo>
                    <a:pt x="1365" y="1895"/>
                  </a:lnTo>
                  <a:lnTo>
                    <a:pt x="1366" y="1903"/>
                  </a:lnTo>
                  <a:lnTo>
                    <a:pt x="1367" y="1911"/>
                  </a:lnTo>
                  <a:lnTo>
                    <a:pt x="1368" y="1915"/>
                  </a:lnTo>
                  <a:lnTo>
                    <a:pt x="1367" y="1920"/>
                  </a:lnTo>
                  <a:lnTo>
                    <a:pt x="1366" y="1926"/>
                  </a:lnTo>
                  <a:lnTo>
                    <a:pt x="1363" y="1932"/>
                  </a:lnTo>
                  <a:lnTo>
                    <a:pt x="1358" y="1938"/>
                  </a:lnTo>
                  <a:lnTo>
                    <a:pt x="1355" y="1944"/>
                  </a:lnTo>
                  <a:lnTo>
                    <a:pt x="1353" y="1948"/>
                  </a:lnTo>
                  <a:lnTo>
                    <a:pt x="1353" y="1952"/>
                  </a:lnTo>
                  <a:lnTo>
                    <a:pt x="1352" y="1960"/>
                  </a:lnTo>
                  <a:lnTo>
                    <a:pt x="1353" y="1967"/>
                  </a:lnTo>
                  <a:lnTo>
                    <a:pt x="1353" y="1978"/>
                  </a:lnTo>
                  <a:lnTo>
                    <a:pt x="1352" y="1991"/>
                  </a:lnTo>
                  <a:lnTo>
                    <a:pt x="1349" y="1998"/>
                  </a:lnTo>
                  <a:lnTo>
                    <a:pt x="1347" y="2004"/>
                  </a:lnTo>
                  <a:lnTo>
                    <a:pt x="1346" y="2006"/>
                  </a:lnTo>
                  <a:lnTo>
                    <a:pt x="1343" y="2008"/>
                  </a:lnTo>
                  <a:lnTo>
                    <a:pt x="1342" y="2009"/>
                  </a:lnTo>
                  <a:lnTo>
                    <a:pt x="1340" y="2009"/>
                  </a:lnTo>
                  <a:lnTo>
                    <a:pt x="1330" y="2009"/>
                  </a:lnTo>
                  <a:lnTo>
                    <a:pt x="1324" y="2009"/>
                  </a:lnTo>
                  <a:lnTo>
                    <a:pt x="1320" y="2006"/>
                  </a:lnTo>
                  <a:lnTo>
                    <a:pt x="1313" y="2001"/>
                  </a:lnTo>
                  <a:lnTo>
                    <a:pt x="1303" y="1991"/>
                  </a:lnTo>
                  <a:lnTo>
                    <a:pt x="1290" y="1983"/>
                  </a:lnTo>
                  <a:lnTo>
                    <a:pt x="1283" y="1979"/>
                  </a:lnTo>
                  <a:lnTo>
                    <a:pt x="1277" y="1976"/>
                  </a:lnTo>
                  <a:lnTo>
                    <a:pt x="1271" y="1974"/>
                  </a:lnTo>
                  <a:lnTo>
                    <a:pt x="1265" y="1973"/>
                  </a:lnTo>
                  <a:lnTo>
                    <a:pt x="1260" y="1974"/>
                  </a:lnTo>
                  <a:lnTo>
                    <a:pt x="1258" y="1976"/>
                  </a:lnTo>
                  <a:lnTo>
                    <a:pt x="1254" y="1978"/>
                  </a:lnTo>
                  <a:lnTo>
                    <a:pt x="1252" y="1982"/>
                  </a:lnTo>
                  <a:lnTo>
                    <a:pt x="1247" y="1991"/>
                  </a:lnTo>
                  <a:lnTo>
                    <a:pt x="1238" y="2005"/>
                  </a:lnTo>
                  <a:lnTo>
                    <a:pt x="1232" y="2011"/>
                  </a:lnTo>
                  <a:lnTo>
                    <a:pt x="1226" y="2015"/>
                  </a:lnTo>
                  <a:lnTo>
                    <a:pt x="1221" y="2017"/>
                  </a:lnTo>
                  <a:lnTo>
                    <a:pt x="1216" y="2017"/>
                  </a:lnTo>
                  <a:lnTo>
                    <a:pt x="1207" y="2012"/>
                  </a:lnTo>
                  <a:lnTo>
                    <a:pt x="1198" y="2008"/>
                  </a:lnTo>
                  <a:lnTo>
                    <a:pt x="1189" y="2003"/>
                  </a:lnTo>
                  <a:lnTo>
                    <a:pt x="1179" y="1997"/>
                  </a:lnTo>
                  <a:lnTo>
                    <a:pt x="1170" y="1992"/>
                  </a:lnTo>
                  <a:lnTo>
                    <a:pt x="1162" y="1989"/>
                  </a:lnTo>
                  <a:lnTo>
                    <a:pt x="1153" y="1985"/>
                  </a:lnTo>
                  <a:lnTo>
                    <a:pt x="1144" y="1980"/>
                  </a:lnTo>
                  <a:lnTo>
                    <a:pt x="1133" y="1973"/>
                  </a:lnTo>
                  <a:lnTo>
                    <a:pt x="1122" y="1965"/>
                  </a:lnTo>
                  <a:lnTo>
                    <a:pt x="1116" y="1960"/>
                  </a:lnTo>
                  <a:lnTo>
                    <a:pt x="1114" y="1955"/>
                  </a:lnTo>
                  <a:lnTo>
                    <a:pt x="1112" y="1949"/>
                  </a:lnTo>
                  <a:lnTo>
                    <a:pt x="1111" y="1945"/>
                  </a:lnTo>
                  <a:lnTo>
                    <a:pt x="1109" y="1940"/>
                  </a:lnTo>
                  <a:lnTo>
                    <a:pt x="1108" y="1935"/>
                  </a:lnTo>
                  <a:lnTo>
                    <a:pt x="1106" y="1929"/>
                  </a:lnTo>
                  <a:lnTo>
                    <a:pt x="1102" y="1923"/>
                  </a:lnTo>
                  <a:lnTo>
                    <a:pt x="1094" y="1913"/>
                  </a:lnTo>
                  <a:lnTo>
                    <a:pt x="1083" y="1902"/>
                  </a:lnTo>
                  <a:lnTo>
                    <a:pt x="1077" y="1898"/>
                  </a:lnTo>
                  <a:lnTo>
                    <a:pt x="1071" y="1894"/>
                  </a:lnTo>
                  <a:lnTo>
                    <a:pt x="1064" y="1891"/>
                  </a:lnTo>
                  <a:lnTo>
                    <a:pt x="1056" y="1888"/>
                  </a:lnTo>
                  <a:lnTo>
                    <a:pt x="1051" y="1888"/>
                  </a:lnTo>
                  <a:lnTo>
                    <a:pt x="1047" y="1888"/>
                  </a:lnTo>
                  <a:lnTo>
                    <a:pt x="1043" y="1889"/>
                  </a:lnTo>
                  <a:lnTo>
                    <a:pt x="1038" y="1891"/>
                  </a:lnTo>
                  <a:lnTo>
                    <a:pt x="1028" y="1896"/>
                  </a:lnTo>
                  <a:lnTo>
                    <a:pt x="1019" y="1903"/>
                  </a:lnTo>
                  <a:lnTo>
                    <a:pt x="1009" y="1910"/>
                  </a:lnTo>
                  <a:lnTo>
                    <a:pt x="1000" y="1916"/>
                  </a:lnTo>
                  <a:lnTo>
                    <a:pt x="995" y="1919"/>
                  </a:lnTo>
                  <a:lnTo>
                    <a:pt x="990" y="1921"/>
                  </a:lnTo>
                  <a:lnTo>
                    <a:pt x="986" y="1922"/>
                  </a:lnTo>
                  <a:lnTo>
                    <a:pt x="981" y="1922"/>
                  </a:lnTo>
                  <a:lnTo>
                    <a:pt x="971" y="1921"/>
                  </a:lnTo>
                  <a:lnTo>
                    <a:pt x="962" y="1917"/>
                  </a:lnTo>
                  <a:lnTo>
                    <a:pt x="954" y="1914"/>
                  </a:lnTo>
                  <a:lnTo>
                    <a:pt x="945" y="1910"/>
                  </a:lnTo>
                  <a:lnTo>
                    <a:pt x="937" y="1907"/>
                  </a:lnTo>
                  <a:lnTo>
                    <a:pt x="929" y="1904"/>
                  </a:lnTo>
                  <a:lnTo>
                    <a:pt x="925" y="1904"/>
                  </a:lnTo>
                  <a:lnTo>
                    <a:pt x="920" y="1905"/>
                  </a:lnTo>
                  <a:lnTo>
                    <a:pt x="917" y="1907"/>
                  </a:lnTo>
                  <a:lnTo>
                    <a:pt x="912" y="1909"/>
                  </a:lnTo>
                  <a:lnTo>
                    <a:pt x="908" y="1911"/>
                  </a:lnTo>
                  <a:lnTo>
                    <a:pt x="905" y="1911"/>
                  </a:lnTo>
                  <a:lnTo>
                    <a:pt x="901" y="1911"/>
                  </a:lnTo>
                  <a:lnTo>
                    <a:pt x="899" y="1909"/>
                  </a:lnTo>
                  <a:lnTo>
                    <a:pt x="893" y="1902"/>
                  </a:lnTo>
                  <a:lnTo>
                    <a:pt x="887" y="1892"/>
                  </a:lnTo>
                  <a:lnTo>
                    <a:pt x="879" y="1872"/>
                  </a:lnTo>
                  <a:lnTo>
                    <a:pt x="872" y="1859"/>
                  </a:lnTo>
                  <a:lnTo>
                    <a:pt x="860" y="1852"/>
                  </a:lnTo>
                  <a:lnTo>
                    <a:pt x="839" y="1844"/>
                  </a:lnTo>
                  <a:lnTo>
                    <a:pt x="818" y="1837"/>
                  </a:lnTo>
                  <a:lnTo>
                    <a:pt x="803" y="1832"/>
                  </a:lnTo>
                  <a:lnTo>
                    <a:pt x="798" y="1832"/>
                  </a:lnTo>
                  <a:lnTo>
                    <a:pt x="794" y="1834"/>
                  </a:lnTo>
                  <a:lnTo>
                    <a:pt x="791" y="1837"/>
                  </a:lnTo>
                  <a:lnTo>
                    <a:pt x="786" y="1840"/>
                  </a:lnTo>
                  <a:lnTo>
                    <a:pt x="782" y="1845"/>
                  </a:lnTo>
                  <a:lnTo>
                    <a:pt x="776" y="1847"/>
                  </a:lnTo>
                  <a:lnTo>
                    <a:pt x="771" y="1850"/>
                  </a:lnTo>
                  <a:lnTo>
                    <a:pt x="762" y="1850"/>
                  </a:lnTo>
                  <a:lnTo>
                    <a:pt x="741" y="1847"/>
                  </a:lnTo>
                  <a:lnTo>
                    <a:pt x="713" y="1845"/>
                  </a:lnTo>
                  <a:lnTo>
                    <a:pt x="700" y="1844"/>
                  </a:lnTo>
                  <a:lnTo>
                    <a:pt x="688" y="1842"/>
                  </a:lnTo>
                  <a:lnTo>
                    <a:pt x="678" y="1840"/>
                  </a:lnTo>
                  <a:lnTo>
                    <a:pt x="669" y="1839"/>
                  </a:lnTo>
                  <a:lnTo>
                    <a:pt x="666" y="1837"/>
                  </a:lnTo>
                  <a:lnTo>
                    <a:pt x="664" y="1833"/>
                  </a:lnTo>
                  <a:lnTo>
                    <a:pt x="660" y="1828"/>
                  </a:lnTo>
                  <a:lnTo>
                    <a:pt x="658" y="1822"/>
                  </a:lnTo>
                  <a:lnTo>
                    <a:pt x="654" y="1808"/>
                  </a:lnTo>
                  <a:lnTo>
                    <a:pt x="652" y="1791"/>
                  </a:lnTo>
                  <a:lnTo>
                    <a:pt x="646" y="1760"/>
                  </a:lnTo>
                  <a:lnTo>
                    <a:pt x="641" y="1738"/>
                  </a:lnTo>
                  <a:lnTo>
                    <a:pt x="639" y="1731"/>
                  </a:lnTo>
                  <a:lnTo>
                    <a:pt x="639" y="1720"/>
                  </a:lnTo>
                  <a:lnTo>
                    <a:pt x="639" y="1708"/>
                  </a:lnTo>
                  <a:lnTo>
                    <a:pt x="639" y="1695"/>
                  </a:lnTo>
                  <a:lnTo>
                    <a:pt x="639" y="1683"/>
                  </a:lnTo>
                  <a:lnTo>
                    <a:pt x="639" y="1673"/>
                  </a:lnTo>
                  <a:lnTo>
                    <a:pt x="637" y="1668"/>
                  </a:lnTo>
                  <a:lnTo>
                    <a:pt x="637" y="1664"/>
                  </a:lnTo>
                  <a:lnTo>
                    <a:pt x="636" y="1662"/>
                  </a:lnTo>
                  <a:lnTo>
                    <a:pt x="634" y="1661"/>
                  </a:lnTo>
                  <a:lnTo>
                    <a:pt x="627" y="1658"/>
                  </a:lnTo>
                  <a:lnTo>
                    <a:pt x="615" y="1656"/>
                  </a:lnTo>
                  <a:lnTo>
                    <a:pt x="601" y="1655"/>
                  </a:lnTo>
                  <a:lnTo>
                    <a:pt x="584" y="1653"/>
                  </a:lnTo>
                  <a:lnTo>
                    <a:pt x="564" y="1653"/>
                  </a:lnTo>
                  <a:lnTo>
                    <a:pt x="539" y="1655"/>
                  </a:lnTo>
                  <a:lnTo>
                    <a:pt x="511" y="1656"/>
                  </a:lnTo>
                  <a:lnTo>
                    <a:pt x="480" y="1658"/>
                  </a:lnTo>
                  <a:lnTo>
                    <a:pt x="476" y="1658"/>
                  </a:lnTo>
                  <a:lnTo>
                    <a:pt x="470" y="1658"/>
                  </a:lnTo>
                  <a:lnTo>
                    <a:pt x="465" y="1656"/>
                  </a:lnTo>
                  <a:lnTo>
                    <a:pt x="460" y="1655"/>
                  </a:lnTo>
                  <a:lnTo>
                    <a:pt x="451" y="1649"/>
                  </a:lnTo>
                  <a:lnTo>
                    <a:pt x="444" y="1642"/>
                  </a:lnTo>
                  <a:lnTo>
                    <a:pt x="436" y="1633"/>
                  </a:lnTo>
                  <a:lnTo>
                    <a:pt x="432" y="1626"/>
                  </a:lnTo>
                  <a:lnTo>
                    <a:pt x="429" y="1619"/>
                  </a:lnTo>
                  <a:lnTo>
                    <a:pt x="428" y="1615"/>
                  </a:lnTo>
                  <a:lnTo>
                    <a:pt x="428" y="1611"/>
                  </a:lnTo>
                  <a:lnTo>
                    <a:pt x="432" y="1607"/>
                  </a:lnTo>
                  <a:lnTo>
                    <a:pt x="435" y="1604"/>
                  </a:lnTo>
                  <a:lnTo>
                    <a:pt x="440" y="1602"/>
                  </a:lnTo>
                  <a:lnTo>
                    <a:pt x="452" y="1601"/>
                  </a:lnTo>
                  <a:lnTo>
                    <a:pt x="464" y="1599"/>
                  </a:lnTo>
                  <a:lnTo>
                    <a:pt x="467" y="1598"/>
                  </a:lnTo>
                  <a:lnTo>
                    <a:pt x="471" y="1596"/>
                  </a:lnTo>
                  <a:lnTo>
                    <a:pt x="473" y="1594"/>
                  </a:lnTo>
                  <a:lnTo>
                    <a:pt x="475" y="1592"/>
                  </a:lnTo>
                  <a:lnTo>
                    <a:pt x="477" y="1587"/>
                  </a:lnTo>
                  <a:lnTo>
                    <a:pt x="477" y="1582"/>
                  </a:lnTo>
                  <a:lnTo>
                    <a:pt x="475" y="1577"/>
                  </a:lnTo>
                  <a:lnTo>
                    <a:pt x="471" y="1573"/>
                  </a:lnTo>
                  <a:lnTo>
                    <a:pt x="467" y="1569"/>
                  </a:lnTo>
                  <a:lnTo>
                    <a:pt x="463" y="1566"/>
                  </a:lnTo>
                  <a:lnTo>
                    <a:pt x="453" y="1561"/>
                  </a:lnTo>
                  <a:lnTo>
                    <a:pt x="444" y="1555"/>
                  </a:lnTo>
                  <a:lnTo>
                    <a:pt x="428" y="1550"/>
                  </a:lnTo>
                  <a:lnTo>
                    <a:pt x="407" y="1543"/>
                  </a:lnTo>
                  <a:lnTo>
                    <a:pt x="382" y="1537"/>
                  </a:lnTo>
                  <a:lnTo>
                    <a:pt x="363" y="1533"/>
                  </a:lnTo>
                  <a:lnTo>
                    <a:pt x="341" y="1532"/>
                  </a:lnTo>
                  <a:lnTo>
                    <a:pt x="314" y="1531"/>
                  </a:lnTo>
                  <a:lnTo>
                    <a:pt x="301" y="1530"/>
                  </a:lnTo>
                  <a:lnTo>
                    <a:pt x="288" y="1529"/>
                  </a:lnTo>
                  <a:lnTo>
                    <a:pt x="277" y="1526"/>
                  </a:lnTo>
                  <a:lnTo>
                    <a:pt x="269" y="1524"/>
                  </a:lnTo>
                  <a:lnTo>
                    <a:pt x="263" y="1520"/>
                  </a:lnTo>
                  <a:lnTo>
                    <a:pt x="259" y="1517"/>
                  </a:lnTo>
                  <a:lnTo>
                    <a:pt x="258" y="1512"/>
                  </a:lnTo>
                  <a:lnTo>
                    <a:pt x="258" y="1507"/>
                  </a:lnTo>
                  <a:lnTo>
                    <a:pt x="261" y="1494"/>
                  </a:lnTo>
                  <a:lnTo>
                    <a:pt x="263" y="1478"/>
                  </a:lnTo>
                  <a:lnTo>
                    <a:pt x="264" y="1459"/>
                  </a:lnTo>
                  <a:lnTo>
                    <a:pt x="265" y="1444"/>
                  </a:lnTo>
                  <a:lnTo>
                    <a:pt x="265" y="1437"/>
                  </a:lnTo>
                  <a:lnTo>
                    <a:pt x="264" y="1431"/>
                  </a:lnTo>
                  <a:lnTo>
                    <a:pt x="263" y="1426"/>
                  </a:lnTo>
                  <a:lnTo>
                    <a:pt x="261" y="1422"/>
                  </a:lnTo>
                  <a:lnTo>
                    <a:pt x="257" y="1417"/>
                  </a:lnTo>
                  <a:lnTo>
                    <a:pt x="253" y="1413"/>
                  </a:lnTo>
                  <a:lnTo>
                    <a:pt x="247" y="1411"/>
                  </a:lnTo>
                  <a:lnTo>
                    <a:pt x="242" y="1407"/>
                  </a:lnTo>
                  <a:lnTo>
                    <a:pt x="236" y="1406"/>
                  </a:lnTo>
                  <a:lnTo>
                    <a:pt x="228" y="1405"/>
                  </a:lnTo>
                  <a:lnTo>
                    <a:pt x="223" y="1405"/>
                  </a:lnTo>
                  <a:lnTo>
                    <a:pt x="217" y="1405"/>
                  </a:lnTo>
                  <a:lnTo>
                    <a:pt x="212" y="1405"/>
                  </a:lnTo>
                  <a:lnTo>
                    <a:pt x="207" y="1405"/>
                  </a:lnTo>
                  <a:lnTo>
                    <a:pt x="202" y="1403"/>
                  </a:lnTo>
                  <a:lnTo>
                    <a:pt x="198" y="1402"/>
                  </a:lnTo>
                  <a:lnTo>
                    <a:pt x="183" y="1400"/>
                  </a:lnTo>
                  <a:lnTo>
                    <a:pt x="152" y="1398"/>
                  </a:lnTo>
                  <a:lnTo>
                    <a:pt x="114" y="1397"/>
                  </a:lnTo>
                  <a:lnTo>
                    <a:pt x="80" y="1397"/>
                  </a:lnTo>
                  <a:lnTo>
                    <a:pt x="66" y="1397"/>
                  </a:lnTo>
                  <a:lnTo>
                    <a:pt x="51" y="1399"/>
                  </a:lnTo>
                  <a:lnTo>
                    <a:pt x="38" y="1402"/>
                  </a:lnTo>
                  <a:lnTo>
                    <a:pt x="28" y="1405"/>
                  </a:lnTo>
                  <a:lnTo>
                    <a:pt x="11" y="1410"/>
                  </a:lnTo>
                  <a:lnTo>
                    <a:pt x="4" y="1411"/>
                  </a:lnTo>
                  <a:lnTo>
                    <a:pt x="3" y="1402"/>
                  </a:lnTo>
                  <a:lnTo>
                    <a:pt x="1" y="1390"/>
                  </a:lnTo>
                  <a:lnTo>
                    <a:pt x="0" y="1377"/>
                  </a:lnTo>
                  <a:lnTo>
                    <a:pt x="0" y="1363"/>
                  </a:lnTo>
                  <a:lnTo>
                    <a:pt x="1" y="1350"/>
                  </a:lnTo>
                  <a:lnTo>
                    <a:pt x="3" y="1340"/>
                  </a:lnTo>
                  <a:lnTo>
                    <a:pt x="4" y="1335"/>
                  </a:lnTo>
                  <a:lnTo>
                    <a:pt x="5" y="1331"/>
                  </a:lnTo>
                  <a:lnTo>
                    <a:pt x="6" y="1329"/>
                  </a:lnTo>
                  <a:lnTo>
                    <a:pt x="9" y="1329"/>
                  </a:lnTo>
                  <a:lnTo>
                    <a:pt x="23" y="1323"/>
                  </a:lnTo>
                  <a:lnTo>
                    <a:pt x="41" y="1314"/>
                  </a:lnTo>
                  <a:lnTo>
                    <a:pt x="60" y="1302"/>
                  </a:lnTo>
                  <a:lnTo>
                    <a:pt x="75" y="1289"/>
                  </a:lnTo>
                  <a:lnTo>
                    <a:pt x="82" y="1280"/>
                  </a:lnTo>
                  <a:lnTo>
                    <a:pt x="91" y="1268"/>
                  </a:lnTo>
                  <a:lnTo>
                    <a:pt x="99" y="1255"/>
                  </a:lnTo>
                  <a:lnTo>
                    <a:pt x="107" y="1240"/>
                  </a:lnTo>
                  <a:lnTo>
                    <a:pt x="124" y="1209"/>
                  </a:lnTo>
                  <a:lnTo>
                    <a:pt x="140" y="1184"/>
                  </a:lnTo>
                  <a:lnTo>
                    <a:pt x="148" y="1173"/>
                  </a:lnTo>
                  <a:lnTo>
                    <a:pt x="152" y="1161"/>
                  </a:lnTo>
                  <a:lnTo>
                    <a:pt x="157" y="1150"/>
                  </a:lnTo>
                  <a:lnTo>
                    <a:pt x="161" y="1136"/>
                  </a:lnTo>
                  <a:lnTo>
                    <a:pt x="167" y="1113"/>
                  </a:lnTo>
                  <a:lnTo>
                    <a:pt x="171" y="1095"/>
                  </a:lnTo>
                  <a:lnTo>
                    <a:pt x="174" y="1087"/>
                  </a:lnTo>
                  <a:lnTo>
                    <a:pt x="175" y="1077"/>
                  </a:lnTo>
                  <a:lnTo>
                    <a:pt x="175" y="1066"/>
                  </a:lnTo>
                  <a:lnTo>
                    <a:pt x="176" y="1056"/>
                  </a:lnTo>
                  <a:lnTo>
                    <a:pt x="176" y="1044"/>
                  </a:lnTo>
                  <a:lnTo>
                    <a:pt x="177" y="1033"/>
                  </a:lnTo>
                  <a:lnTo>
                    <a:pt x="181" y="1024"/>
                  </a:lnTo>
                  <a:lnTo>
                    <a:pt x="184" y="1015"/>
                  </a:lnTo>
                  <a:lnTo>
                    <a:pt x="188" y="1008"/>
                  </a:lnTo>
                  <a:lnTo>
                    <a:pt x="192" y="1000"/>
                  </a:lnTo>
                  <a:lnTo>
                    <a:pt x="194" y="991"/>
                  </a:lnTo>
                  <a:lnTo>
                    <a:pt x="196" y="982"/>
                  </a:lnTo>
                  <a:lnTo>
                    <a:pt x="199" y="964"/>
                  </a:lnTo>
                  <a:lnTo>
                    <a:pt x="202" y="951"/>
                  </a:lnTo>
                  <a:lnTo>
                    <a:pt x="206" y="946"/>
                  </a:lnTo>
                  <a:lnTo>
                    <a:pt x="213" y="940"/>
                  </a:lnTo>
                  <a:lnTo>
                    <a:pt x="223" y="936"/>
                  </a:lnTo>
                  <a:lnTo>
                    <a:pt x="233" y="930"/>
                  </a:lnTo>
                  <a:lnTo>
                    <a:pt x="243" y="924"/>
                  </a:lnTo>
                  <a:lnTo>
                    <a:pt x="252" y="918"/>
                  </a:lnTo>
                  <a:lnTo>
                    <a:pt x="256" y="915"/>
                  </a:lnTo>
                  <a:lnTo>
                    <a:pt x="258" y="912"/>
                  </a:lnTo>
                  <a:lnTo>
                    <a:pt x="261" y="908"/>
                  </a:lnTo>
                  <a:lnTo>
                    <a:pt x="262" y="906"/>
                  </a:lnTo>
                  <a:lnTo>
                    <a:pt x="264" y="888"/>
                  </a:lnTo>
                  <a:lnTo>
                    <a:pt x="268" y="867"/>
                  </a:lnTo>
                  <a:lnTo>
                    <a:pt x="270" y="844"/>
                  </a:lnTo>
                  <a:lnTo>
                    <a:pt x="272" y="829"/>
                  </a:lnTo>
                  <a:lnTo>
                    <a:pt x="272" y="816"/>
                  </a:lnTo>
                  <a:lnTo>
                    <a:pt x="272" y="800"/>
                  </a:lnTo>
                  <a:lnTo>
                    <a:pt x="274" y="793"/>
                  </a:lnTo>
                  <a:lnTo>
                    <a:pt x="276" y="788"/>
                  </a:lnTo>
                  <a:lnTo>
                    <a:pt x="277" y="786"/>
                  </a:lnTo>
                  <a:lnTo>
                    <a:pt x="281" y="785"/>
                  </a:lnTo>
                  <a:lnTo>
                    <a:pt x="283" y="785"/>
                  </a:lnTo>
                  <a:lnTo>
                    <a:pt x="287" y="785"/>
                  </a:lnTo>
                  <a:lnTo>
                    <a:pt x="303" y="785"/>
                  </a:lnTo>
                  <a:lnTo>
                    <a:pt x="319" y="785"/>
                  </a:lnTo>
                  <a:lnTo>
                    <a:pt x="335" y="785"/>
                  </a:lnTo>
                  <a:lnTo>
                    <a:pt x="354" y="785"/>
                  </a:lnTo>
                  <a:lnTo>
                    <a:pt x="373" y="786"/>
                  </a:lnTo>
                  <a:lnTo>
                    <a:pt x="390" y="786"/>
                  </a:lnTo>
                  <a:lnTo>
                    <a:pt x="408" y="787"/>
                  </a:lnTo>
                  <a:lnTo>
                    <a:pt x="425" y="786"/>
                  </a:lnTo>
                  <a:lnTo>
                    <a:pt x="442" y="785"/>
                  </a:lnTo>
                  <a:lnTo>
                    <a:pt x="461" y="786"/>
                  </a:lnTo>
                  <a:lnTo>
                    <a:pt x="482" y="789"/>
                  </a:lnTo>
                  <a:lnTo>
                    <a:pt x="501" y="793"/>
                  </a:lnTo>
                  <a:lnTo>
                    <a:pt x="517" y="799"/>
                  </a:lnTo>
                  <a:lnTo>
                    <a:pt x="533" y="802"/>
                  </a:lnTo>
                  <a:lnTo>
                    <a:pt x="540" y="802"/>
                  </a:lnTo>
                  <a:lnTo>
                    <a:pt x="547" y="801"/>
                  </a:lnTo>
                  <a:lnTo>
                    <a:pt x="553" y="799"/>
                  </a:lnTo>
                  <a:lnTo>
                    <a:pt x="559" y="793"/>
                  </a:lnTo>
                  <a:lnTo>
                    <a:pt x="561" y="789"/>
                  </a:lnTo>
                  <a:lnTo>
                    <a:pt x="564" y="785"/>
                  </a:lnTo>
                  <a:lnTo>
                    <a:pt x="566" y="780"/>
                  </a:lnTo>
                  <a:lnTo>
                    <a:pt x="567" y="774"/>
                  </a:lnTo>
                  <a:lnTo>
                    <a:pt x="570" y="762"/>
                  </a:lnTo>
                  <a:lnTo>
                    <a:pt x="571" y="749"/>
                  </a:lnTo>
                  <a:lnTo>
                    <a:pt x="573" y="736"/>
                  </a:lnTo>
                  <a:lnTo>
                    <a:pt x="576" y="723"/>
                  </a:lnTo>
                  <a:lnTo>
                    <a:pt x="578" y="717"/>
                  </a:lnTo>
                  <a:lnTo>
                    <a:pt x="580" y="711"/>
                  </a:lnTo>
                  <a:lnTo>
                    <a:pt x="583" y="705"/>
                  </a:lnTo>
                  <a:lnTo>
                    <a:pt x="586" y="700"/>
                  </a:lnTo>
                  <a:lnTo>
                    <a:pt x="599" y="687"/>
                  </a:lnTo>
                  <a:lnTo>
                    <a:pt x="609" y="678"/>
                  </a:lnTo>
                  <a:lnTo>
                    <a:pt x="620" y="671"/>
                  </a:lnTo>
                  <a:lnTo>
                    <a:pt x="633" y="661"/>
                  </a:lnTo>
                  <a:lnTo>
                    <a:pt x="645" y="650"/>
                  </a:lnTo>
                  <a:lnTo>
                    <a:pt x="654" y="641"/>
                  </a:lnTo>
                  <a:lnTo>
                    <a:pt x="656" y="637"/>
                  </a:lnTo>
                  <a:lnTo>
                    <a:pt x="659" y="632"/>
                  </a:lnTo>
                  <a:lnTo>
                    <a:pt x="661" y="629"/>
                  </a:lnTo>
                  <a:lnTo>
                    <a:pt x="662" y="624"/>
                  </a:lnTo>
                  <a:lnTo>
                    <a:pt x="665" y="619"/>
                  </a:lnTo>
                  <a:lnTo>
                    <a:pt x="668" y="613"/>
                  </a:lnTo>
                  <a:lnTo>
                    <a:pt x="673" y="608"/>
                  </a:lnTo>
                  <a:lnTo>
                    <a:pt x="680" y="600"/>
                  </a:lnTo>
                  <a:lnTo>
                    <a:pt x="694" y="589"/>
                  </a:lnTo>
                  <a:lnTo>
                    <a:pt x="710" y="577"/>
                  </a:lnTo>
                  <a:lnTo>
                    <a:pt x="729" y="561"/>
                  </a:lnTo>
                  <a:lnTo>
                    <a:pt x="754" y="542"/>
                  </a:lnTo>
                  <a:lnTo>
                    <a:pt x="780" y="522"/>
                  </a:lnTo>
                  <a:lnTo>
                    <a:pt x="804" y="504"/>
                  </a:lnTo>
                  <a:lnTo>
                    <a:pt x="826" y="489"/>
                  </a:lnTo>
                  <a:lnTo>
                    <a:pt x="850" y="472"/>
                  </a:lnTo>
                  <a:lnTo>
                    <a:pt x="873" y="458"/>
                  </a:lnTo>
                  <a:lnTo>
                    <a:pt x="889" y="448"/>
                  </a:lnTo>
                  <a:lnTo>
                    <a:pt x="893" y="447"/>
                  </a:lnTo>
                  <a:lnTo>
                    <a:pt x="897" y="447"/>
                  </a:lnTo>
                  <a:lnTo>
                    <a:pt x="901" y="448"/>
                  </a:lnTo>
                  <a:lnTo>
                    <a:pt x="907" y="451"/>
                  </a:lnTo>
                  <a:lnTo>
                    <a:pt x="920" y="458"/>
                  </a:lnTo>
                  <a:lnTo>
                    <a:pt x="936" y="465"/>
                  </a:lnTo>
                  <a:lnTo>
                    <a:pt x="951" y="472"/>
                  </a:lnTo>
                  <a:lnTo>
                    <a:pt x="968" y="478"/>
                  </a:lnTo>
                  <a:lnTo>
                    <a:pt x="976" y="480"/>
                  </a:lnTo>
                  <a:lnTo>
                    <a:pt x="983" y="480"/>
                  </a:lnTo>
                  <a:lnTo>
                    <a:pt x="990" y="480"/>
                  </a:lnTo>
                  <a:lnTo>
                    <a:pt x="998" y="478"/>
                  </a:lnTo>
                  <a:lnTo>
                    <a:pt x="1005" y="476"/>
                  </a:lnTo>
                  <a:lnTo>
                    <a:pt x="1011" y="471"/>
                  </a:lnTo>
                  <a:lnTo>
                    <a:pt x="1018" y="464"/>
                  </a:lnTo>
                  <a:lnTo>
                    <a:pt x="1024" y="457"/>
                  </a:lnTo>
                  <a:lnTo>
                    <a:pt x="1036" y="441"/>
                  </a:lnTo>
                  <a:lnTo>
                    <a:pt x="1047" y="423"/>
                  </a:lnTo>
                  <a:lnTo>
                    <a:pt x="1059" y="405"/>
                  </a:lnTo>
                  <a:lnTo>
                    <a:pt x="1070" y="390"/>
                  </a:lnTo>
                  <a:lnTo>
                    <a:pt x="1075" y="384"/>
                  </a:lnTo>
                  <a:lnTo>
                    <a:pt x="1081" y="379"/>
                  </a:lnTo>
                  <a:lnTo>
                    <a:pt x="1086" y="376"/>
                  </a:lnTo>
                  <a:lnTo>
                    <a:pt x="1090" y="373"/>
                  </a:lnTo>
                  <a:lnTo>
                    <a:pt x="1109" y="370"/>
                  </a:lnTo>
                  <a:lnTo>
                    <a:pt x="1128" y="367"/>
                  </a:lnTo>
                  <a:lnTo>
                    <a:pt x="1149" y="365"/>
                  </a:lnTo>
                  <a:lnTo>
                    <a:pt x="1169" y="363"/>
                  </a:lnTo>
                  <a:lnTo>
                    <a:pt x="1184" y="360"/>
                  </a:lnTo>
                  <a:lnTo>
                    <a:pt x="1195" y="360"/>
                  </a:lnTo>
                  <a:lnTo>
                    <a:pt x="1206" y="360"/>
                  </a:lnTo>
                  <a:lnTo>
                    <a:pt x="1217" y="363"/>
                  </a:lnTo>
                  <a:lnTo>
                    <a:pt x="1235" y="370"/>
                  </a:lnTo>
                  <a:lnTo>
                    <a:pt x="1246" y="375"/>
                  </a:lnTo>
                  <a:lnTo>
                    <a:pt x="1258" y="376"/>
                  </a:lnTo>
                  <a:lnTo>
                    <a:pt x="1279" y="376"/>
                  </a:lnTo>
                  <a:lnTo>
                    <a:pt x="1302" y="373"/>
                  </a:lnTo>
                  <a:lnTo>
                    <a:pt x="1323" y="370"/>
                  </a:lnTo>
                  <a:lnTo>
                    <a:pt x="1333" y="367"/>
                  </a:lnTo>
                  <a:lnTo>
                    <a:pt x="1341" y="365"/>
                  </a:lnTo>
                  <a:lnTo>
                    <a:pt x="1351" y="361"/>
                  </a:lnTo>
                  <a:lnTo>
                    <a:pt x="1359" y="357"/>
                  </a:lnTo>
                  <a:lnTo>
                    <a:pt x="1366" y="352"/>
                  </a:lnTo>
                  <a:lnTo>
                    <a:pt x="1373" y="346"/>
                  </a:lnTo>
                  <a:lnTo>
                    <a:pt x="1378" y="340"/>
                  </a:lnTo>
                  <a:lnTo>
                    <a:pt x="1380" y="334"/>
                  </a:lnTo>
                  <a:lnTo>
                    <a:pt x="1384" y="310"/>
                  </a:lnTo>
                  <a:lnTo>
                    <a:pt x="1389" y="276"/>
                  </a:lnTo>
                  <a:lnTo>
                    <a:pt x="1393" y="239"/>
                  </a:lnTo>
                  <a:lnTo>
                    <a:pt x="1397" y="211"/>
                  </a:lnTo>
                  <a:lnTo>
                    <a:pt x="1399" y="183"/>
                  </a:lnTo>
                  <a:lnTo>
                    <a:pt x="1403" y="149"/>
                  </a:lnTo>
                  <a:lnTo>
                    <a:pt x="1406" y="118"/>
                  </a:lnTo>
                  <a:lnTo>
                    <a:pt x="1409" y="95"/>
                  </a:lnTo>
                  <a:lnTo>
                    <a:pt x="1409" y="87"/>
                  </a:lnTo>
                  <a:lnTo>
                    <a:pt x="1409" y="77"/>
                  </a:lnTo>
                  <a:lnTo>
                    <a:pt x="1410" y="68"/>
                  </a:lnTo>
                  <a:lnTo>
                    <a:pt x="1414" y="61"/>
                  </a:lnTo>
                  <a:lnTo>
                    <a:pt x="1417" y="56"/>
                  </a:lnTo>
                  <a:lnTo>
                    <a:pt x="1423" y="54"/>
                  </a:lnTo>
                  <a:lnTo>
                    <a:pt x="1430" y="51"/>
                  </a:lnTo>
                  <a:lnTo>
                    <a:pt x="1437" y="49"/>
                  </a:lnTo>
                  <a:lnTo>
                    <a:pt x="1453" y="42"/>
                  </a:lnTo>
                  <a:lnTo>
                    <a:pt x="1470" y="35"/>
                  </a:lnTo>
                  <a:lnTo>
                    <a:pt x="1486" y="30"/>
                  </a:lnTo>
                  <a:lnTo>
                    <a:pt x="1499" y="25"/>
                  </a:lnTo>
                  <a:lnTo>
                    <a:pt x="1522" y="20"/>
                  </a:lnTo>
                  <a:lnTo>
                    <a:pt x="1540" y="17"/>
                  </a:lnTo>
                  <a:lnTo>
                    <a:pt x="1557" y="16"/>
                  </a:lnTo>
                  <a:lnTo>
                    <a:pt x="1584" y="14"/>
                  </a:lnTo>
                  <a:lnTo>
                    <a:pt x="1603" y="14"/>
                  </a:lnTo>
                  <a:lnTo>
                    <a:pt x="1628" y="16"/>
                  </a:lnTo>
                  <a:lnTo>
                    <a:pt x="1655" y="17"/>
                  </a:lnTo>
                  <a:lnTo>
                    <a:pt x="1685" y="18"/>
                  </a:lnTo>
                  <a:lnTo>
                    <a:pt x="1702" y="18"/>
                  </a:lnTo>
                  <a:lnTo>
                    <a:pt x="1718" y="16"/>
                  </a:lnTo>
                  <a:lnTo>
                    <a:pt x="1726" y="14"/>
                  </a:lnTo>
                  <a:lnTo>
                    <a:pt x="1733" y="12"/>
                  </a:lnTo>
                  <a:lnTo>
                    <a:pt x="1741" y="10"/>
                  </a:lnTo>
                  <a:lnTo>
                    <a:pt x="1746" y="6"/>
                  </a:lnTo>
                  <a:lnTo>
                    <a:pt x="1751" y="4"/>
                  </a:lnTo>
                  <a:lnTo>
                    <a:pt x="1756" y="1"/>
                  </a:lnTo>
                  <a:lnTo>
                    <a:pt x="1760" y="0"/>
                  </a:lnTo>
                  <a:lnTo>
                    <a:pt x="1763" y="0"/>
                  </a:lnTo>
                  <a:lnTo>
                    <a:pt x="1766" y="1"/>
                  </a:lnTo>
                  <a:lnTo>
                    <a:pt x="1767" y="3"/>
                  </a:lnTo>
                  <a:lnTo>
                    <a:pt x="1769" y="5"/>
                  </a:lnTo>
                  <a:lnTo>
                    <a:pt x="1770" y="8"/>
                  </a:lnTo>
                  <a:lnTo>
                    <a:pt x="1774" y="25"/>
                  </a:lnTo>
                  <a:lnTo>
                    <a:pt x="1777" y="47"/>
                  </a:lnTo>
                  <a:lnTo>
                    <a:pt x="1783" y="70"/>
                  </a:lnTo>
                  <a:lnTo>
                    <a:pt x="1794" y="111"/>
                  </a:lnTo>
                  <a:lnTo>
                    <a:pt x="1805" y="153"/>
                  </a:lnTo>
                  <a:lnTo>
                    <a:pt x="1812" y="181"/>
                  </a:lnTo>
                  <a:lnTo>
                    <a:pt x="1821" y="212"/>
                  </a:lnTo>
                  <a:lnTo>
                    <a:pt x="1836" y="259"/>
                  </a:lnTo>
                  <a:lnTo>
                    <a:pt x="1850" y="306"/>
                  </a:lnTo>
                  <a:lnTo>
                    <a:pt x="1859" y="335"/>
                  </a:lnTo>
                  <a:lnTo>
                    <a:pt x="1868" y="359"/>
                  </a:lnTo>
                  <a:lnTo>
                    <a:pt x="1880" y="394"/>
                  </a:lnTo>
                  <a:lnTo>
                    <a:pt x="1890" y="428"/>
                  </a:lnTo>
                  <a:lnTo>
                    <a:pt x="1897" y="452"/>
                  </a:lnTo>
                  <a:lnTo>
                    <a:pt x="1905" y="471"/>
                  </a:lnTo>
                  <a:lnTo>
                    <a:pt x="1914" y="496"/>
                  </a:lnTo>
                  <a:lnTo>
                    <a:pt x="1918" y="509"/>
                  </a:lnTo>
                  <a:lnTo>
                    <a:pt x="1921" y="520"/>
                  </a:lnTo>
                  <a:lnTo>
                    <a:pt x="1924" y="530"/>
                  </a:lnTo>
                  <a:lnTo>
                    <a:pt x="1925" y="537"/>
                  </a:lnTo>
                  <a:lnTo>
                    <a:pt x="1924" y="543"/>
                  </a:lnTo>
                  <a:lnTo>
                    <a:pt x="1922" y="547"/>
                  </a:lnTo>
                  <a:lnTo>
                    <a:pt x="1920" y="550"/>
                  </a:lnTo>
                  <a:lnTo>
                    <a:pt x="1916" y="553"/>
                  </a:lnTo>
                  <a:lnTo>
                    <a:pt x="1909" y="558"/>
                  </a:lnTo>
                  <a:lnTo>
                    <a:pt x="1900" y="564"/>
                  </a:lnTo>
                  <a:lnTo>
                    <a:pt x="1889" y="572"/>
                  </a:lnTo>
                  <a:lnTo>
                    <a:pt x="1878" y="583"/>
                  </a:lnTo>
                  <a:lnTo>
                    <a:pt x="1865" y="593"/>
                  </a:lnTo>
                  <a:lnTo>
                    <a:pt x="1852" y="606"/>
                  </a:lnTo>
                  <a:lnTo>
                    <a:pt x="1842" y="617"/>
                  </a:lnTo>
                  <a:lnTo>
                    <a:pt x="1836" y="624"/>
                  </a:lnTo>
                  <a:lnTo>
                    <a:pt x="1834" y="627"/>
                  </a:lnTo>
                  <a:lnTo>
                    <a:pt x="1836" y="629"/>
                  </a:lnTo>
                  <a:lnTo>
                    <a:pt x="1837" y="632"/>
                  </a:lnTo>
                  <a:lnTo>
                    <a:pt x="1839" y="635"/>
                  </a:lnTo>
                  <a:lnTo>
                    <a:pt x="1846" y="643"/>
                  </a:lnTo>
                  <a:lnTo>
                    <a:pt x="1855" y="653"/>
                  </a:lnTo>
                  <a:lnTo>
                    <a:pt x="1864" y="666"/>
                  </a:lnTo>
                  <a:lnTo>
                    <a:pt x="1872" y="680"/>
                  </a:lnTo>
                  <a:lnTo>
                    <a:pt x="1883" y="699"/>
                  </a:lnTo>
                  <a:lnTo>
                    <a:pt x="1896" y="723"/>
                  </a:lnTo>
                  <a:lnTo>
                    <a:pt x="1909" y="748"/>
                  </a:lnTo>
                  <a:lnTo>
                    <a:pt x="1919" y="766"/>
                  </a:lnTo>
                  <a:lnTo>
                    <a:pt x="1925" y="779"/>
                  </a:lnTo>
                  <a:lnTo>
                    <a:pt x="1932" y="789"/>
                  </a:lnTo>
                  <a:lnTo>
                    <a:pt x="1934" y="794"/>
                  </a:lnTo>
                  <a:lnTo>
                    <a:pt x="1938" y="797"/>
                  </a:lnTo>
                  <a:lnTo>
                    <a:pt x="1941" y="799"/>
                  </a:lnTo>
                  <a:lnTo>
                    <a:pt x="1945" y="798"/>
                  </a:lnTo>
                  <a:lnTo>
                    <a:pt x="1947" y="798"/>
                  </a:lnTo>
                  <a:lnTo>
                    <a:pt x="1951" y="797"/>
                  </a:lnTo>
                  <a:lnTo>
                    <a:pt x="1953" y="797"/>
                  </a:lnTo>
                  <a:lnTo>
                    <a:pt x="1956" y="798"/>
                  </a:lnTo>
                  <a:lnTo>
                    <a:pt x="1960" y="801"/>
                  </a:lnTo>
                  <a:lnTo>
                    <a:pt x="1966" y="808"/>
                  </a:lnTo>
                  <a:lnTo>
                    <a:pt x="1975" y="818"/>
                  </a:lnTo>
                  <a:lnTo>
                    <a:pt x="1987" y="831"/>
                  </a:lnTo>
                  <a:lnTo>
                    <a:pt x="1998" y="844"/>
                  </a:lnTo>
                  <a:lnTo>
                    <a:pt x="2009" y="855"/>
                  </a:lnTo>
                  <a:lnTo>
                    <a:pt x="2021" y="864"/>
                  </a:lnTo>
                  <a:lnTo>
                    <a:pt x="2033" y="875"/>
                  </a:lnTo>
                  <a:lnTo>
                    <a:pt x="2038" y="881"/>
                  </a:lnTo>
                  <a:lnTo>
                    <a:pt x="2042" y="887"/>
                  </a:lnTo>
                  <a:lnTo>
                    <a:pt x="2047" y="894"/>
                  </a:lnTo>
                  <a:lnTo>
                    <a:pt x="2050" y="901"/>
                  </a:lnTo>
                  <a:lnTo>
                    <a:pt x="2051" y="909"/>
                  </a:lnTo>
                  <a:lnTo>
                    <a:pt x="2050" y="919"/>
                  </a:lnTo>
                  <a:lnTo>
                    <a:pt x="2048" y="930"/>
                  </a:lnTo>
                  <a:lnTo>
                    <a:pt x="2047" y="939"/>
                  </a:lnTo>
                  <a:lnTo>
                    <a:pt x="2042" y="959"/>
                  </a:lnTo>
                  <a:lnTo>
                    <a:pt x="2039" y="976"/>
                  </a:lnTo>
                  <a:lnTo>
                    <a:pt x="2039" y="989"/>
                  </a:lnTo>
                  <a:lnTo>
                    <a:pt x="2040" y="1003"/>
                  </a:lnTo>
                  <a:lnTo>
                    <a:pt x="2040" y="1010"/>
                  </a:lnTo>
                  <a:lnTo>
                    <a:pt x="2041" y="1016"/>
                  </a:lnTo>
                  <a:lnTo>
                    <a:pt x="2040" y="1021"/>
                  </a:lnTo>
                  <a:lnTo>
                    <a:pt x="2039" y="1026"/>
                  </a:lnTo>
                  <a:lnTo>
                    <a:pt x="2037" y="1034"/>
                  </a:lnTo>
                  <a:lnTo>
                    <a:pt x="2035" y="1041"/>
                  </a:lnTo>
                  <a:lnTo>
                    <a:pt x="2037" y="1044"/>
                  </a:lnTo>
                  <a:lnTo>
                    <a:pt x="2039" y="1045"/>
                  </a:lnTo>
                  <a:lnTo>
                    <a:pt x="2042" y="1045"/>
                  </a:lnTo>
                  <a:lnTo>
                    <a:pt x="2047" y="1044"/>
                  </a:lnTo>
                  <a:lnTo>
                    <a:pt x="2059" y="1040"/>
                  </a:lnTo>
                  <a:lnTo>
                    <a:pt x="2071" y="1037"/>
                  </a:lnTo>
                  <a:lnTo>
                    <a:pt x="2082" y="1033"/>
                  </a:lnTo>
                  <a:lnTo>
                    <a:pt x="2091" y="1027"/>
                  </a:lnTo>
                  <a:lnTo>
                    <a:pt x="2104" y="1021"/>
                  </a:lnTo>
                  <a:lnTo>
                    <a:pt x="2115" y="1015"/>
                  </a:lnTo>
                  <a:lnTo>
                    <a:pt x="2117" y="1014"/>
                  </a:lnTo>
                  <a:lnTo>
                    <a:pt x="2117" y="1013"/>
                  </a:lnTo>
                  <a:lnTo>
                    <a:pt x="2117" y="1010"/>
                  </a:lnTo>
                  <a:lnTo>
                    <a:pt x="2117" y="1007"/>
                  </a:lnTo>
                  <a:lnTo>
                    <a:pt x="2115" y="1001"/>
                  </a:lnTo>
                  <a:lnTo>
                    <a:pt x="2111" y="994"/>
                  </a:lnTo>
                  <a:lnTo>
                    <a:pt x="2108" y="987"/>
                  </a:lnTo>
                  <a:lnTo>
                    <a:pt x="2104" y="981"/>
                  </a:lnTo>
                  <a:lnTo>
                    <a:pt x="2102" y="975"/>
                  </a:lnTo>
                  <a:lnTo>
                    <a:pt x="2102" y="972"/>
                  </a:lnTo>
                  <a:lnTo>
                    <a:pt x="2105" y="969"/>
                  </a:lnTo>
                  <a:lnTo>
                    <a:pt x="2109" y="966"/>
                  </a:lnTo>
                  <a:lnTo>
                    <a:pt x="2114" y="964"/>
                  </a:lnTo>
                  <a:lnTo>
                    <a:pt x="2119" y="963"/>
                  </a:lnTo>
                  <a:lnTo>
                    <a:pt x="2128" y="962"/>
                  </a:lnTo>
                  <a:lnTo>
                    <a:pt x="2134" y="962"/>
                  </a:lnTo>
                  <a:lnTo>
                    <a:pt x="2138" y="965"/>
                  </a:lnTo>
                  <a:lnTo>
                    <a:pt x="2141" y="972"/>
                  </a:lnTo>
                  <a:lnTo>
                    <a:pt x="2146" y="982"/>
                  </a:lnTo>
                  <a:lnTo>
                    <a:pt x="2151" y="993"/>
                  </a:lnTo>
                  <a:lnTo>
                    <a:pt x="2155" y="1003"/>
                  </a:lnTo>
                  <a:lnTo>
                    <a:pt x="2159" y="1012"/>
                  </a:lnTo>
                  <a:lnTo>
                    <a:pt x="2161" y="1014"/>
                  </a:lnTo>
                  <a:lnTo>
                    <a:pt x="2164" y="1016"/>
                  </a:lnTo>
                  <a:lnTo>
                    <a:pt x="2165" y="1016"/>
                  </a:lnTo>
                  <a:lnTo>
                    <a:pt x="2167" y="1015"/>
                  </a:lnTo>
                  <a:lnTo>
                    <a:pt x="2174" y="1007"/>
                  </a:lnTo>
                  <a:lnTo>
                    <a:pt x="2182" y="1000"/>
                  </a:lnTo>
                  <a:lnTo>
                    <a:pt x="2189" y="994"/>
                  </a:lnTo>
                  <a:lnTo>
                    <a:pt x="2197" y="989"/>
                  </a:lnTo>
                  <a:lnTo>
                    <a:pt x="2211" y="981"/>
                  </a:lnTo>
                  <a:lnTo>
                    <a:pt x="2227" y="975"/>
                  </a:lnTo>
                  <a:lnTo>
                    <a:pt x="2243" y="969"/>
                  </a:lnTo>
                  <a:lnTo>
                    <a:pt x="2261" y="962"/>
                  </a:lnTo>
                  <a:lnTo>
                    <a:pt x="2279" y="956"/>
                  </a:lnTo>
                  <a:lnTo>
                    <a:pt x="2296" y="949"/>
                  </a:lnTo>
                  <a:lnTo>
                    <a:pt x="2304" y="946"/>
                  </a:lnTo>
                  <a:lnTo>
                    <a:pt x="2311" y="945"/>
                  </a:lnTo>
                  <a:lnTo>
                    <a:pt x="2317" y="945"/>
                  </a:lnTo>
                  <a:lnTo>
                    <a:pt x="2323" y="945"/>
                  </a:lnTo>
                  <a:lnTo>
                    <a:pt x="2334" y="949"/>
                  </a:lnTo>
                  <a:lnTo>
                    <a:pt x="2346" y="953"/>
                  </a:lnTo>
                  <a:lnTo>
                    <a:pt x="2362" y="958"/>
                  </a:lnTo>
                  <a:lnTo>
                    <a:pt x="2381" y="963"/>
                  </a:lnTo>
                  <a:lnTo>
                    <a:pt x="2391" y="964"/>
                  </a:lnTo>
                  <a:lnTo>
                    <a:pt x="2400" y="965"/>
                  </a:lnTo>
                  <a:lnTo>
                    <a:pt x="2410" y="965"/>
                  </a:lnTo>
                  <a:lnTo>
                    <a:pt x="2418" y="965"/>
                  </a:lnTo>
                  <a:lnTo>
                    <a:pt x="2425" y="963"/>
                  </a:lnTo>
                  <a:lnTo>
                    <a:pt x="2431" y="961"/>
                  </a:lnTo>
                  <a:lnTo>
                    <a:pt x="2436" y="958"/>
                  </a:lnTo>
                  <a:lnTo>
                    <a:pt x="2441" y="955"/>
                  </a:lnTo>
                  <a:lnTo>
                    <a:pt x="2447" y="946"/>
                  </a:lnTo>
                  <a:lnTo>
                    <a:pt x="2453" y="936"/>
                  </a:lnTo>
                  <a:lnTo>
                    <a:pt x="2455" y="931"/>
                  </a:lnTo>
                  <a:lnTo>
                    <a:pt x="2460" y="928"/>
                  </a:lnTo>
                  <a:lnTo>
                    <a:pt x="2463" y="927"/>
                  </a:lnTo>
                  <a:lnTo>
                    <a:pt x="2468" y="927"/>
                  </a:lnTo>
                  <a:lnTo>
                    <a:pt x="2479" y="931"/>
                  </a:lnTo>
                  <a:lnTo>
                    <a:pt x="2488" y="934"/>
                  </a:lnTo>
                  <a:lnTo>
                    <a:pt x="2503" y="938"/>
                  </a:lnTo>
                  <a:lnTo>
                    <a:pt x="2523" y="943"/>
                  </a:lnTo>
                  <a:lnTo>
                    <a:pt x="2545" y="949"/>
                  </a:lnTo>
                  <a:lnTo>
                    <a:pt x="2564" y="953"/>
                  </a:lnTo>
                  <a:lnTo>
                    <a:pt x="2582" y="958"/>
                  </a:lnTo>
                  <a:lnTo>
                    <a:pt x="2600" y="964"/>
                  </a:lnTo>
                  <a:lnTo>
                    <a:pt x="2607" y="968"/>
                  </a:lnTo>
                  <a:lnTo>
                    <a:pt x="2613" y="971"/>
                  </a:lnTo>
                  <a:lnTo>
                    <a:pt x="2619" y="976"/>
                  </a:lnTo>
                  <a:lnTo>
                    <a:pt x="2623" y="980"/>
                  </a:lnTo>
                  <a:lnTo>
                    <a:pt x="2630" y="995"/>
                  </a:lnTo>
                  <a:lnTo>
                    <a:pt x="2638" y="1019"/>
                  </a:lnTo>
                  <a:lnTo>
                    <a:pt x="2642" y="1032"/>
                  </a:lnTo>
                  <a:lnTo>
                    <a:pt x="2644" y="1044"/>
                  </a:lnTo>
                  <a:lnTo>
                    <a:pt x="2645" y="1056"/>
                  </a:lnTo>
                  <a:lnTo>
                    <a:pt x="2645" y="1065"/>
                  </a:lnTo>
                  <a:lnTo>
                    <a:pt x="2644" y="1073"/>
                  </a:lnTo>
                  <a:lnTo>
                    <a:pt x="2642" y="1082"/>
                  </a:lnTo>
                  <a:lnTo>
                    <a:pt x="2638" y="1091"/>
                  </a:lnTo>
                  <a:lnTo>
                    <a:pt x="2633" y="1101"/>
                  </a:lnTo>
                  <a:lnTo>
                    <a:pt x="2629" y="1110"/>
                  </a:lnTo>
                  <a:lnTo>
                    <a:pt x="2621" y="1119"/>
                  </a:lnTo>
                  <a:lnTo>
                    <a:pt x="2614" y="1127"/>
                  </a:lnTo>
                  <a:lnTo>
                    <a:pt x="2606" y="1134"/>
                  </a:lnTo>
                  <a:lnTo>
                    <a:pt x="2602" y="1138"/>
                  </a:lnTo>
                  <a:lnTo>
                    <a:pt x="2599" y="1142"/>
                  </a:lnTo>
                  <a:lnTo>
                    <a:pt x="2595" y="1146"/>
                  </a:lnTo>
                  <a:lnTo>
                    <a:pt x="2594" y="1151"/>
                  </a:lnTo>
                  <a:lnTo>
                    <a:pt x="2590" y="1159"/>
                  </a:lnTo>
                  <a:lnTo>
                    <a:pt x="2589" y="1167"/>
                  </a:lnTo>
                  <a:lnTo>
                    <a:pt x="2589" y="1176"/>
                  </a:lnTo>
                  <a:lnTo>
                    <a:pt x="2588" y="1184"/>
                  </a:lnTo>
                  <a:lnTo>
                    <a:pt x="2588" y="1192"/>
                  </a:lnTo>
                  <a:lnTo>
                    <a:pt x="2586" y="1199"/>
                  </a:lnTo>
                  <a:lnTo>
                    <a:pt x="2580" y="1211"/>
                  </a:lnTo>
                  <a:lnTo>
                    <a:pt x="2576" y="1224"/>
                  </a:lnTo>
                  <a:lnTo>
                    <a:pt x="2573" y="1237"/>
                  </a:lnTo>
                  <a:lnTo>
                    <a:pt x="2568" y="1248"/>
                  </a:lnTo>
                  <a:lnTo>
                    <a:pt x="2557" y="1264"/>
                  </a:lnTo>
                  <a:lnTo>
                    <a:pt x="2542" y="1285"/>
                  </a:lnTo>
                  <a:lnTo>
                    <a:pt x="2533" y="1297"/>
                  </a:lnTo>
                  <a:lnTo>
                    <a:pt x="2526" y="1306"/>
                  </a:lnTo>
                  <a:lnTo>
                    <a:pt x="2518" y="1314"/>
                  </a:lnTo>
                  <a:lnTo>
                    <a:pt x="2512" y="1319"/>
                  </a:lnTo>
                  <a:lnTo>
                    <a:pt x="2499" y="1327"/>
                  </a:lnTo>
                  <a:lnTo>
                    <a:pt x="2479" y="1336"/>
                  </a:lnTo>
                  <a:lnTo>
                    <a:pt x="2457" y="1344"/>
                  </a:lnTo>
                  <a:lnTo>
                    <a:pt x="2438" y="1354"/>
                  </a:lnTo>
                  <a:lnTo>
                    <a:pt x="2422" y="1361"/>
                  </a:lnTo>
                  <a:lnTo>
                    <a:pt x="2406" y="1365"/>
                  </a:lnTo>
                  <a:lnTo>
                    <a:pt x="2393" y="1369"/>
                  </a:lnTo>
                  <a:lnTo>
                    <a:pt x="2380" y="1374"/>
                  </a:lnTo>
                  <a:lnTo>
                    <a:pt x="2369" y="1379"/>
                  </a:lnTo>
                  <a:lnTo>
                    <a:pt x="2365" y="1382"/>
                  </a:lnTo>
                  <a:lnTo>
                    <a:pt x="2363" y="1384"/>
                  </a:lnTo>
                  <a:lnTo>
                    <a:pt x="2363" y="1385"/>
                  </a:lnTo>
                  <a:lnTo>
                    <a:pt x="2365" y="1386"/>
                  </a:lnTo>
                  <a:lnTo>
                    <a:pt x="2367" y="1387"/>
                  </a:lnTo>
                  <a:lnTo>
                    <a:pt x="2382" y="1386"/>
                  </a:lnTo>
                  <a:lnTo>
                    <a:pt x="2403" y="1384"/>
                  </a:lnTo>
                  <a:lnTo>
                    <a:pt x="2412" y="1381"/>
                  </a:lnTo>
                  <a:lnTo>
                    <a:pt x="2421" y="1380"/>
                  </a:lnTo>
                  <a:lnTo>
                    <a:pt x="2431" y="1379"/>
                  </a:lnTo>
                  <a:lnTo>
                    <a:pt x="2443" y="1380"/>
                  </a:lnTo>
                  <a:lnTo>
                    <a:pt x="2450" y="1382"/>
                  </a:lnTo>
                  <a:lnTo>
                    <a:pt x="2457" y="1388"/>
                  </a:lnTo>
                  <a:lnTo>
                    <a:pt x="2464" y="1397"/>
                  </a:lnTo>
                  <a:lnTo>
                    <a:pt x="2473" y="1406"/>
                  </a:lnTo>
                  <a:lnTo>
                    <a:pt x="2486" y="1426"/>
                  </a:lnTo>
                  <a:lnTo>
                    <a:pt x="2498" y="1441"/>
                  </a:lnTo>
                  <a:lnTo>
                    <a:pt x="2503" y="1445"/>
                  </a:lnTo>
                  <a:lnTo>
                    <a:pt x="2511" y="1450"/>
                  </a:lnTo>
                  <a:lnTo>
                    <a:pt x="2520" y="1456"/>
                  </a:lnTo>
                  <a:lnTo>
                    <a:pt x="2530" y="1462"/>
                  </a:lnTo>
                  <a:lnTo>
                    <a:pt x="2541" y="1467"/>
                  </a:lnTo>
                  <a:lnTo>
                    <a:pt x="2551" y="1472"/>
                  </a:lnTo>
                  <a:lnTo>
                    <a:pt x="2561" y="1475"/>
                  </a:lnTo>
                  <a:lnTo>
                    <a:pt x="2570" y="1478"/>
                  </a:lnTo>
                  <a:lnTo>
                    <a:pt x="2577" y="1479"/>
                  </a:lnTo>
                  <a:lnTo>
                    <a:pt x="2585" y="1481"/>
                  </a:lnTo>
                  <a:lnTo>
                    <a:pt x="2590" y="1484"/>
                  </a:lnTo>
                  <a:lnTo>
                    <a:pt x="2595" y="1486"/>
                  </a:lnTo>
                  <a:lnTo>
                    <a:pt x="2601" y="1491"/>
                  </a:lnTo>
                  <a:lnTo>
                    <a:pt x="2606" y="1495"/>
                  </a:lnTo>
                  <a:lnTo>
                    <a:pt x="2611" y="1501"/>
                  </a:lnTo>
                  <a:lnTo>
                    <a:pt x="2615" y="1510"/>
                  </a:lnTo>
                  <a:lnTo>
                    <a:pt x="2619" y="1519"/>
                  </a:lnTo>
                  <a:lnTo>
                    <a:pt x="2621" y="1527"/>
                  </a:lnTo>
                  <a:lnTo>
                    <a:pt x="2623" y="1535"/>
                  </a:lnTo>
                  <a:lnTo>
                    <a:pt x="2624" y="1542"/>
                  </a:lnTo>
                  <a:lnTo>
                    <a:pt x="2624" y="1556"/>
                  </a:lnTo>
                  <a:lnTo>
                    <a:pt x="2625" y="1569"/>
                  </a:lnTo>
                  <a:lnTo>
                    <a:pt x="2626" y="1575"/>
                  </a:lnTo>
                  <a:lnTo>
                    <a:pt x="2630" y="1580"/>
                  </a:lnTo>
                  <a:lnTo>
                    <a:pt x="2633" y="1582"/>
                  </a:lnTo>
                  <a:lnTo>
                    <a:pt x="2638" y="1585"/>
                  </a:lnTo>
                  <a:lnTo>
                    <a:pt x="2650" y="1586"/>
                  </a:lnTo>
                  <a:lnTo>
                    <a:pt x="2661" y="1586"/>
                  </a:lnTo>
                  <a:lnTo>
                    <a:pt x="2665" y="1587"/>
                  </a:lnTo>
                  <a:lnTo>
                    <a:pt x="2668" y="1588"/>
                  </a:lnTo>
                  <a:lnTo>
                    <a:pt x="2670" y="1590"/>
                  </a:lnTo>
                  <a:lnTo>
                    <a:pt x="2673" y="1594"/>
                  </a:lnTo>
                  <a:lnTo>
                    <a:pt x="2674" y="1602"/>
                  </a:lnTo>
                  <a:lnTo>
                    <a:pt x="2676" y="1613"/>
                  </a:lnTo>
                  <a:lnTo>
                    <a:pt x="2678" y="1618"/>
                  </a:lnTo>
                  <a:lnTo>
                    <a:pt x="2682" y="1623"/>
                  </a:lnTo>
                  <a:lnTo>
                    <a:pt x="2686" y="1625"/>
                  </a:lnTo>
                  <a:lnTo>
                    <a:pt x="2690" y="1627"/>
                  </a:lnTo>
                  <a:lnTo>
                    <a:pt x="2702" y="1629"/>
                  </a:lnTo>
                  <a:lnTo>
                    <a:pt x="2714" y="1630"/>
                  </a:lnTo>
                  <a:lnTo>
                    <a:pt x="2732" y="1631"/>
                  </a:lnTo>
                  <a:lnTo>
                    <a:pt x="2758" y="1632"/>
                  </a:lnTo>
                  <a:lnTo>
                    <a:pt x="2781" y="1633"/>
                  </a:lnTo>
                  <a:lnTo>
                    <a:pt x="2794" y="1634"/>
                  </a:lnTo>
                  <a:lnTo>
                    <a:pt x="2795" y="1636"/>
                  </a:lnTo>
                  <a:lnTo>
                    <a:pt x="2795" y="1639"/>
                  </a:lnTo>
                  <a:lnTo>
                    <a:pt x="2795" y="1645"/>
                  </a:lnTo>
                  <a:lnTo>
                    <a:pt x="2793" y="1652"/>
                  </a:lnTo>
                  <a:lnTo>
                    <a:pt x="2789" y="1670"/>
                  </a:lnTo>
                  <a:lnTo>
                    <a:pt x="2787" y="1687"/>
                  </a:lnTo>
                  <a:lnTo>
                    <a:pt x="2787" y="1706"/>
                  </a:lnTo>
                  <a:lnTo>
                    <a:pt x="2787" y="1732"/>
                  </a:lnTo>
                  <a:lnTo>
                    <a:pt x="2789" y="1757"/>
                  </a:lnTo>
                  <a:lnTo>
                    <a:pt x="2791" y="1777"/>
                  </a:lnTo>
                  <a:lnTo>
                    <a:pt x="2797" y="1795"/>
                  </a:lnTo>
                  <a:lnTo>
                    <a:pt x="2807" y="1815"/>
                  </a:lnTo>
                  <a:lnTo>
                    <a:pt x="2810" y="1825"/>
                  </a:lnTo>
                  <a:lnTo>
                    <a:pt x="2815" y="1833"/>
                  </a:lnTo>
                  <a:lnTo>
                    <a:pt x="2820" y="1840"/>
                  </a:lnTo>
                  <a:lnTo>
                    <a:pt x="2823" y="1844"/>
                  </a:lnTo>
                  <a:lnTo>
                    <a:pt x="2827" y="1845"/>
                  </a:lnTo>
                  <a:lnTo>
                    <a:pt x="2832" y="1845"/>
                  </a:lnTo>
                  <a:lnTo>
                    <a:pt x="2837" y="1845"/>
                  </a:lnTo>
                  <a:lnTo>
                    <a:pt x="2843" y="1844"/>
                  </a:lnTo>
                  <a:lnTo>
                    <a:pt x="2854" y="1840"/>
                  </a:lnTo>
                  <a:lnTo>
                    <a:pt x="2865" y="1837"/>
                  </a:lnTo>
                  <a:lnTo>
                    <a:pt x="2871" y="1835"/>
                  </a:lnTo>
                  <a:lnTo>
                    <a:pt x="2877" y="1835"/>
                  </a:lnTo>
                  <a:lnTo>
                    <a:pt x="2882" y="1837"/>
                  </a:lnTo>
                  <a:lnTo>
                    <a:pt x="2886" y="1839"/>
                  </a:lnTo>
                  <a:lnTo>
                    <a:pt x="2891" y="1841"/>
                  </a:lnTo>
                  <a:lnTo>
                    <a:pt x="2895" y="1845"/>
                  </a:lnTo>
                  <a:lnTo>
                    <a:pt x="2897" y="1848"/>
                  </a:lnTo>
                  <a:lnTo>
                    <a:pt x="2900" y="1852"/>
                  </a:lnTo>
                  <a:lnTo>
                    <a:pt x="2902" y="1861"/>
                  </a:lnTo>
                  <a:lnTo>
                    <a:pt x="2906" y="1872"/>
                  </a:lnTo>
                  <a:lnTo>
                    <a:pt x="2907" y="1877"/>
                  </a:lnTo>
                  <a:lnTo>
                    <a:pt x="2909" y="1882"/>
                  </a:lnTo>
                  <a:lnTo>
                    <a:pt x="2911" y="1885"/>
                  </a:lnTo>
                  <a:lnTo>
                    <a:pt x="2915" y="1886"/>
                  </a:lnTo>
                  <a:lnTo>
                    <a:pt x="2921" y="1889"/>
                  </a:lnTo>
                  <a:lnTo>
                    <a:pt x="2926" y="1894"/>
                  </a:lnTo>
                  <a:lnTo>
                    <a:pt x="2927" y="1896"/>
                  </a:lnTo>
                  <a:lnTo>
                    <a:pt x="2928" y="1900"/>
                  </a:lnTo>
                  <a:lnTo>
                    <a:pt x="2928" y="1904"/>
                  </a:lnTo>
                  <a:lnTo>
                    <a:pt x="2928" y="1910"/>
                  </a:lnTo>
                  <a:lnTo>
                    <a:pt x="2927" y="1915"/>
                  </a:lnTo>
                  <a:lnTo>
                    <a:pt x="2927" y="1920"/>
                  </a:lnTo>
                  <a:lnTo>
                    <a:pt x="2929" y="1923"/>
                  </a:lnTo>
                  <a:lnTo>
                    <a:pt x="2930" y="1926"/>
                  </a:lnTo>
                  <a:lnTo>
                    <a:pt x="2938" y="1930"/>
                  </a:lnTo>
                  <a:lnTo>
                    <a:pt x="2948" y="1935"/>
                  </a:lnTo>
                  <a:lnTo>
                    <a:pt x="2963" y="1941"/>
                  </a:lnTo>
                  <a:lnTo>
                    <a:pt x="2978" y="1949"/>
                  </a:lnTo>
                  <a:lnTo>
                    <a:pt x="2985" y="1954"/>
                  </a:lnTo>
                  <a:lnTo>
                    <a:pt x="2992" y="1959"/>
                  </a:lnTo>
                  <a:lnTo>
                    <a:pt x="2999" y="1964"/>
                  </a:lnTo>
                  <a:lnTo>
                    <a:pt x="3004" y="1968"/>
                  </a:lnTo>
                  <a:lnTo>
                    <a:pt x="3011" y="1977"/>
                  </a:lnTo>
                  <a:lnTo>
                    <a:pt x="3018" y="1983"/>
                  </a:lnTo>
                  <a:lnTo>
                    <a:pt x="3022" y="1984"/>
                  </a:lnTo>
                  <a:lnTo>
                    <a:pt x="3026" y="1985"/>
                  </a:lnTo>
                  <a:lnTo>
                    <a:pt x="3029" y="1985"/>
                  </a:lnTo>
                  <a:lnTo>
                    <a:pt x="3034" y="1985"/>
                  </a:lnTo>
                  <a:lnTo>
                    <a:pt x="3045" y="1984"/>
                  </a:lnTo>
                  <a:lnTo>
                    <a:pt x="3055" y="1983"/>
                  </a:lnTo>
                  <a:lnTo>
                    <a:pt x="3066" y="1984"/>
                  </a:lnTo>
                  <a:lnTo>
                    <a:pt x="3074" y="1985"/>
                  </a:lnTo>
                  <a:lnTo>
                    <a:pt x="3084" y="1986"/>
                  </a:lnTo>
                  <a:lnTo>
                    <a:pt x="3095" y="1986"/>
                  </a:lnTo>
                  <a:lnTo>
                    <a:pt x="3100" y="1984"/>
                  </a:lnTo>
                  <a:lnTo>
                    <a:pt x="3106" y="1982"/>
                  </a:lnTo>
                  <a:lnTo>
                    <a:pt x="3111" y="1977"/>
                  </a:lnTo>
                  <a:lnTo>
                    <a:pt x="3116" y="1971"/>
                  </a:lnTo>
                  <a:lnTo>
                    <a:pt x="3124" y="1959"/>
                  </a:lnTo>
                  <a:lnTo>
                    <a:pt x="3133" y="1947"/>
                  </a:lnTo>
                  <a:lnTo>
                    <a:pt x="3140" y="1938"/>
                  </a:lnTo>
                  <a:lnTo>
                    <a:pt x="3149" y="1929"/>
                  </a:lnTo>
                  <a:lnTo>
                    <a:pt x="3159" y="1921"/>
                  </a:lnTo>
                  <a:lnTo>
                    <a:pt x="3169" y="1913"/>
                  </a:lnTo>
                  <a:lnTo>
                    <a:pt x="3174" y="1909"/>
                  </a:lnTo>
                  <a:lnTo>
                    <a:pt x="3178" y="1904"/>
                  </a:lnTo>
                  <a:lnTo>
                    <a:pt x="3180" y="1901"/>
                  </a:lnTo>
                  <a:lnTo>
                    <a:pt x="3181" y="1897"/>
                  </a:lnTo>
                  <a:lnTo>
                    <a:pt x="3181" y="1894"/>
                  </a:lnTo>
                  <a:lnTo>
                    <a:pt x="3181" y="1891"/>
                  </a:lnTo>
                  <a:lnTo>
                    <a:pt x="3179" y="1888"/>
                  </a:lnTo>
                  <a:lnTo>
                    <a:pt x="3177" y="1884"/>
                  </a:lnTo>
                  <a:lnTo>
                    <a:pt x="3171" y="1877"/>
                  </a:lnTo>
                  <a:lnTo>
                    <a:pt x="3162" y="1869"/>
                  </a:lnTo>
                  <a:lnTo>
                    <a:pt x="3150" y="1856"/>
                  </a:lnTo>
                  <a:lnTo>
                    <a:pt x="3135" y="1839"/>
                  </a:lnTo>
                  <a:lnTo>
                    <a:pt x="3121" y="1821"/>
                  </a:lnTo>
                  <a:lnTo>
                    <a:pt x="3110" y="1806"/>
                  </a:lnTo>
                  <a:lnTo>
                    <a:pt x="3108" y="1801"/>
                  </a:lnTo>
                  <a:lnTo>
                    <a:pt x="3106" y="1797"/>
                  </a:lnTo>
                  <a:lnTo>
                    <a:pt x="3108" y="1794"/>
                  </a:lnTo>
                  <a:lnTo>
                    <a:pt x="3109" y="1791"/>
                  </a:lnTo>
                  <a:lnTo>
                    <a:pt x="3116" y="1789"/>
                  </a:lnTo>
                  <a:lnTo>
                    <a:pt x="3131" y="1785"/>
                  </a:lnTo>
                  <a:lnTo>
                    <a:pt x="3150" y="1782"/>
                  </a:lnTo>
                  <a:lnTo>
                    <a:pt x="3172" y="1778"/>
                  </a:lnTo>
                  <a:lnTo>
                    <a:pt x="3194" y="1775"/>
                  </a:lnTo>
                  <a:lnTo>
                    <a:pt x="3218" y="1770"/>
                  </a:lnTo>
                  <a:lnTo>
                    <a:pt x="3238" y="1766"/>
                  </a:lnTo>
                  <a:lnTo>
                    <a:pt x="3255" y="1763"/>
                  </a:lnTo>
                  <a:lnTo>
                    <a:pt x="3272" y="1759"/>
                  </a:lnTo>
                  <a:lnTo>
                    <a:pt x="3292" y="1755"/>
                  </a:lnTo>
                  <a:lnTo>
                    <a:pt x="3303" y="1752"/>
                  </a:lnTo>
                  <a:lnTo>
                    <a:pt x="3311" y="1751"/>
                  </a:lnTo>
                  <a:lnTo>
                    <a:pt x="3317" y="1751"/>
                  </a:lnTo>
                  <a:lnTo>
                    <a:pt x="3323" y="1752"/>
                  </a:lnTo>
                  <a:lnTo>
                    <a:pt x="3332" y="1758"/>
                  </a:lnTo>
                  <a:lnTo>
                    <a:pt x="3343" y="1765"/>
                  </a:lnTo>
                  <a:lnTo>
                    <a:pt x="3358" y="1776"/>
                  </a:lnTo>
                  <a:lnTo>
                    <a:pt x="3381" y="1789"/>
                  </a:lnTo>
                  <a:lnTo>
                    <a:pt x="3406" y="1801"/>
                  </a:lnTo>
                  <a:lnTo>
                    <a:pt x="3429" y="1810"/>
                  </a:lnTo>
                  <a:lnTo>
                    <a:pt x="3449" y="1818"/>
                  </a:lnTo>
                  <a:lnTo>
                    <a:pt x="3468" y="1821"/>
                  </a:lnTo>
                  <a:lnTo>
                    <a:pt x="3477" y="1822"/>
                  </a:lnTo>
                  <a:lnTo>
                    <a:pt x="3486" y="1822"/>
                  </a:lnTo>
                  <a:lnTo>
                    <a:pt x="3493" y="1822"/>
                  </a:lnTo>
                  <a:lnTo>
                    <a:pt x="3499" y="1820"/>
                  </a:lnTo>
                  <a:lnTo>
                    <a:pt x="3508" y="1814"/>
                  </a:lnTo>
                  <a:lnTo>
                    <a:pt x="3518" y="1807"/>
                  </a:lnTo>
                  <a:lnTo>
                    <a:pt x="3527" y="1800"/>
                  </a:lnTo>
                  <a:lnTo>
                    <a:pt x="3537" y="1793"/>
                  </a:lnTo>
                  <a:lnTo>
                    <a:pt x="3550" y="1785"/>
                  </a:lnTo>
                  <a:lnTo>
                    <a:pt x="3565" y="1779"/>
                  </a:lnTo>
                  <a:lnTo>
                    <a:pt x="3574" y="1776"/>
                  </a:lnTo>
                  <a:lnTo>
                    <a:pt x="3582" y="1771"/>
                  </a:lnTo>
                  <a:lnTo>
                    <a:pt x="3589" y="1765"/>
                  </a:lnTo>
                  <a:lnTo>
                    <a:pt x="3596" y="1759"/>
                  </a:lnTo>
                  <a:lnTo>
                    <a:pt x="3608" y="1746"/>
                  </a:lnTo>
                  <a:lnTo>
                    <a:pt x="3620" y="1735"/>
                  </a:lnTo>
                  <a:lnTo>
                    <a:pt x="3634" y="1726"/>
                  </a:lnTo>
                  <a:lnTo>
                    <a:pt x="3651" y="1718"/>
                  </a:lnTo>
                  <a:lnTo>
                    <a:pt x="3671" y="1709"/>
                  </a:lnTo>
                  <a:lnTo>
                    <a:pt x="3691" y="1705"/>
                  </a:lnTo>
                  <a:lnTo>
                    <a:pt x="3713" y="1700"/>
                  </a:lnTo>
                  <a:lnTo>
                    <a:pt x="3736" y="1697"/>
                  </a:lnTo>
                  <a:lnTo>
                    <a:pt x="3761" y="1696"/>
                  </a:lnTo>
                  <a:lnTo>
                    <a:pt x="3788" y="1696"/>
                  </a:lnTo>
                  <a:lnTo>
                    <a:pt x="3798" y="1696"/>
                  </a:lnTo>
                  <a:lnTo>
                    <a:pt x="3809" y="1697"/>
                  </a:lnTo>
                  <a:lnTo>
                    <a:pt x="3818" y="1700"/>
                  </a:lnTo>
                  <a:lnTo>
                    <a:pt x="3826" y="1702"/>
                  </a:lnTo>
                  <a:lnTo>
                    <a:pt x="3836" y="1708"/>
                  </a:lnTo>
                  <a:lnTo>
                    <a:pt x="3843" y="1713"/>
                  </a:lnTo>
                  <a:lnTo>
                    <a:pt x="3845" y="1716"/>
                  </a:lnTo>
                  <a:lnTo>
                    <a:pt x="3846" y="1720"/>
                  </a:lnTo>
                  <a:lnTo>
                    <a:pt x="3845" y="1725"/>
                  </a:lnTo>
                  <a:lnTo>
                    <a:pt x="3842" y="1730"/>
                  </a:lnTo>
                  <a:lnTo>
                    <a:pt x="3836" y="1743"/>
                  </a:lnTo>
                  <a:lnTo>
                    <a:pt x="3832" y="1757"/>
                  </a:lnTo>
                  <a:lnTo>
                    <a:pt x="3829" y="1764"/>
                  </a:lnTo>
                  <a:lnTo>
                    <a:pt x="3829" y="1770"/>
                  </a:lnTo>
                  <a:lnTo>
                    <a:pt x="3830" y="1776"/>
                  </a:lnTo>
                  <a:lnTo>
                    <a:pt x="3833" y="1781"/>
                  </a:lnTo>
                  <a:lnTo>
                    <a:pt x="3841" y="1793"/>
                  </a:lnTo>
                  <a:lnTo>
                    <a:pt x="3853" y="1806"/>
                  </a:lnTo>
                  <a:lnTo>
                    <a:pt x="3864" y="1821"/>
                  </a:lnTo>
                  <a:lnTo>
                    <a:pt x="3873" y="1835"/>
                  </a:lnTo>
                  <a:lnTo>
                    <a:pt x="3876" y="1842"/>
                  </a:lnTo>
                  <a:lnTo>
                    <a:pt x="3878" y="1851"/>
                  </a:lnTo>
                  <a:lnTo>
                    <a:pt x="3879" y="1860"/>
                  </a:lnTo>
                  <a:lnTo>
                    <a:pt x="3878" y="1871"/>
                  </a:lnTo>
                  <a:lnTo>
                    <a:pt x="3877" y="1882"/>
                  </a:lnTo>
                  <a:lnTo>
                    <a:pt x="3876" y="1892"/>
                  </a:lnTo>
                  <a:lnTo>
                    <a:pt x="3872" y="1902"/>
                  </a:lnTo>
                  <a:lnTo>
                    <a:pt x="3868" y="1911"/>
                  </a:lnTo>
                  <a:lnTo>
                    <a:pt x="3864" y="1920"/>
                  </a:lnTo>
                  <a:lnTo>
                    <a:pt x="3859" y="1926"/>
                  </a:lnTo>
                  <a:lnTo>
                    <a:pt x="3853" y="1929"/>
                  </a:lnTo>
                  <a:lnTo>
                    <a:pt x="3847" y="1933"/>
                  </a:lnTo>
                  <a:lnTo>
                    <a:pt x="3841" y="1935"/>
                  </a:lnTo>
                  <a:lnTo>
                    <a:pt x="3834" y="1939"/>
                  </a:lnTo>
                  <a:lnTo>
                    <a:pt x="3828" y="1942"/>
                  </a:lnTo>
                  <a:lnTo>
                    <a:pt x="3822" y="1947"/>
                  </a:lnTo>
                  <a:lnTo>
                    <a:pt x="3815" y="1954"/>
                  </a:lnTo>
                  <a:lnTo>
                    <a:pt x="3809" y="1965"/>
                  </a:lnTo>
                  <a:lnTo>
                    <a:pt x="3803" y="1977"/>
                  </a:lnTo>
                  <a:lnTo>
                    <a:pt x="3796" y="1990"/>
                  </a:lnTo>
                  <a:lnTo>
                    <a:pt x="3784" y="2016"/>
                  </a:lnTo>
                  <a:lnTo>
                    <a:pt x="3774" y="2040"/>
                  </a:lnTo>
                  <a:lnTo>
                    <a:pt x="3767" y="2048"/>
                  </a:lnTo>
                  <a:lnTo>
                    <a:pt x="3759" y="2058"/>
                  </a:lnTo>
                  <a:lnTo>
                    <a:pt x="3748" y="2066"/>
                  </a:lnTo>
                  <a:lnTo>
                    <a:pt x="3736" y="2074"/>
                  </a:lnTo>
                  <a:lnTo>
                    <a:pt x="3713" y="2089"/>
                  </a:lnTo>
                  <a:lnTo>
                    <a:pt x="3692" y="2099"/>
                  </a:lnTo>
                  <a:lnTo>
                    <a:pt x="3676" y="2109"/>
                  </a:lnTo>
                  <a:lnTo>
                    <a:pt x="3659" y="2119"/>
                  </a:lnTo>
                  <a:lnTo>
                    <a:pt x="3651" y="2125"/>
                  </a:lnTo>
                  <a:lnTo>
                    <a:pt x="3643" y="2129"/>
                  </a:lnTo>
                  <a:lnTo>
                    <a:pt x="3635" y="2132"/>
                  </a:lnTo>
                  <a:lnTo>
                    <a:pt x="3629" y="2135"/>
                  </a:lnTo>
                  <a:lnTo>
                    <a:pt x="3624" y="2136"/>
                  </a:lnTo>
                  <a:lnTo>
                    <a:pt x="3618" y="2138"/>
                  </a:lnTo>
                  <a:lnTo>
                    <a:pt x="3614" y="2142"/>
                  </a:lnTo>
                  <a:lnTo>
                    <a:pt x="3610" y="2146"/>
                  </a:lnTo>
                  <a:lnTo>
                    <a:pt x="3609" y="2149"/>
                  </a:lnTo>
                  <a:lnTo>
                    <a:pt x="3609" y="2153"/>
                  </a:lnTo>
                  <a:lnTo>
                    <a:pt x="3610" y="2156"/>
                  </a:lnTo>
                  <a:lnTo>
                    <a:pt x="3614" y="2160"/>
                  </a:lnTo>
                  <a:lnTo>
                    <a:pt x="3618" y="2163"/>
                  </a:lnTo>
                  <a:lnTo>
                    <a:pt x="3621" y="2167"/>
                  </a:lnTo>
                  <a:lnTo>
                    <a:pt x="3624" y="2171"/>
                  </a:lnTo>
                  <a:lnTo>
                    <a:pt x="3625" y="2174"/>
                  </a:lnTo>
                  <a:lnTo>
                    <a:pt x="3627" y="2184"/>
                  </a:lnTo>
                  <a:lnTo>
                    <a:pt x="3628" y="2194"/>
                  </a:lnTo>
                  <a:lnTo>
                    <a:pt x="3631" y="2206"/>
                  </a:lnTo>
                  <a:lnTo>
                    <a:pt x="3637" y="2218"/>
                  </a:lnTo>
                  <a:lnTo>
                    <a:pt x="3641" y="2230"/>
                  </a:lnTo>
                  <a:lnTo>
                    <a:pt x="3645" y="2242"/>
                  </a:lnTo>
                  <a:lnTo>
                    <a:pt x="3645" y="2248"/>
                  </a:lnTo>
                  <a:lnTo>
                    <a:pt x="3644" y="2253"/>
                  </a:lnTo>
                  <a:lnTo>
                    <a:pt x="3641" y="2255"/>
                  </a:lnTo>
                  <a:lnTo>
                    <a:pt x="3638" y="2257"/>
                  </a:lnTo>
                  <a:lnTo>
                    <a:pt x="3626" y="2262"/>
                  </a:lnTo>
                  <a:lnTo>
                    <a:pt x="3607" y="2267"/>
                  </a:lnTo>
                  <a:lnTo>
                    <a:pt x="3602" y="2269"/>
                  </a:lnTo>
                  <a:lnTo>
                    <a:pt x="3597" y="2272"/>
                  </a:lnTo>
                  <a:lnTo>
                    <a:pt x="3593" y="2274"/>
                  </a:lnTo>
                  <a:lnTo>
                    <a:pt x="3589" y="2277"/>
                  </a:lnTo>
                  <a:lnTo>
                    <a:pt x="3583" y="2286"/>
                  </a:lnTo>
                  <a:lnTo>
                    <a:pt x="3580" y="2295"/>
                  </a:lnTo>
                  <a:lnTo>
                    <a:pt x="3577" y="2307"/>
                  </a:lnTo>
                  <a:lnTo>
                    <a:pt x="3576" y="2319"/>
                  </a:lnTo>
                  <a:lnTo>
                    <a:pt x="3576" y="2332"/>
                  </a:lnTo>
                  <a:lnTo>
                    <a:pt x="3576" y="2345"/>
                  </a:lnTo>
                  <a:lnTo>
                    <a:pt x="3577" y="2358"/>
                  </a:lnTo>
                  <a:lnTo>
                    <a:pt x="3578" y="2369"/>
                  </a:lnTo>
                  <a:lnTo>
                    <a:pt x="3580" y="2379"/>
                  </a:lnTo>
                  <a:lnTo>
                    <a:pt x="3583" y="2386"/>
                  </a:lnTo>
                  <a:lnTo>
                    <a:pt x="3587" y="2392"/>
                  </a:lnTo>
                  <a:lnTo>
                    <a:pt x="3590" y="2396"/>
                  </a:lnTo>
                  <a:lnTo>
                    <a:pt x="3596" y="2400"/>
                  </a:lnTo>
                  <a:lnTo>
                    <a:pt x="3602" y="2401"/>
                  </a:lnTo>
                  <a:lnTo>
                    <a:pt x="3616" y="2405"/>
                  </a:lnTo>
                  <a:lnTo>
                    <a:pt x="3633" y="2409"/>
                  </a:lnTo>
                  <a:lnTo>
                    <a:pt x="3650" y="2415"/>
                  </a:lnTo>
                  <a:lnTo>
                    <a:pt x="3668" y="2423"/>
                  </a:lnTo>
                  <a:lnTo>
                    <a:pt x="3676" y="2426"/>
                  </a:lnTo>
                  <a:lnTo>
                    <a:pt x="3682" y="2430"/>
                  </a:lnTo>
                  <a:lnTo>
                    <a:pt x="3688" y="2433"/>
                  </a:lnTo>
                  <a:lnTo>
                    <a:pt x="3691" y="2438"/>
                  </a:lnTo>
                  <a:lnTo>
                    <a:pt x="3698" y="2449"/>
                  </a:lnTo>
                  <a:lnTo>
                    <a:pt x="3704" y="2459"/>
                  </a:lnTo>
                  <a:lnTo>
                    <a:pt x="3713" y="2474"/>
                  </a:lnTo>
                  <a:lnTo>
                    <a:pt x="3725" y="2491"/>
                  </a:lnTo>
                  <a:lnTo>
                    <a:pt x="3739" y="2509"/>
                  </a:lnTo>
                  <a:lnTo>
                    <a:pt x="3752" y="2525"/>
                  </a:lnTo>
                  <a:lnTo>
                    <a:pt x="3767" y="2539"/>
                  </a:lnTo>
                  <a:lnTo>
                    <a:pt x="3784" y="2556"/>
                  </a:lnTo>
                  <a:lnTo>
                    <a:pt x="3794" y="2563"/>
                  </a:lnTo>
                  <a:lnTo>
                    <a:pt x="3803" y="2570"/>
                  </a:lnTo>
                  <a:lnTo>
                    <a:pt x="3811" y="2576"/>
                  </a:lnTo>
                  <a:lnTo>
                    <a:pt x="3820" y="2579"/>
                  </a:lnTo>
                  <a:lnTo>
                    <a:pt x="3836" y="2584"/>
                  </a:lnTo>
                  <a:lnTo>
                    <a:pt x="3852" y="2588"/>
                  </a:lnTo>
                  <a:lnTo>
                    <a:pt x="3867" y="2589"/>
                  </a:lnTo>
                  <a:lnTo>
                    <a:pt x="3883" y="2590"/>
                  </a:lnTo>
                  <a:lnTo>
                    <a:pt x="3899" y="2591"/>
                  </a:lnTo>
                  <a:lnTo>
                    <a:pt x="3918" y="2591"/>
                  </a:lnTo>
                  <a:lnTo>
                    <a:pt x="3928" y="2591"/>
                  </a:lnTo>
                  <a:lnTo>
                    <a:pt x="3937" y="2591"/>
                  </a:lnTo>
                  <a:lnTo>
                    <a:pt x="3946" y="2592"/>
                  </a:lnTo>
                  <a:lnTo>
                    <a:pt x="3953" y="2595"/>
                  </a:lnTo>
                  <a:lnTo>
                    <a:pt x="3968" y="2598"/>
                  </a:lnTo>
                  <a:lnTo>
                    <a:pt x="3984" y="2600"/>
                  </a:lnTo>
                  <a:lnTo>
                    <a:pt x="3997" y="2600"/>
                  </a:lnTo>
                  <a:lnTo>
                    <a:pt x="4009" y="2600"/>
                  </a:lnTo>
                  <a:lnTo>
                    <a:pt x="4015" y="2598"/>
                  </a:lnTo>
                  <a:lnTo>
                    <a:pt x="4021" y="2598"/>
                  </a:lnTo>
                  <a:lnTo>
                    <a:pt x="4025" y="2600"/>
                  </a:lnTo>
                  <a:lnTo>
                    <a:pt x="4029" y="2601"/>
                  </a:lnTo>
                  <a:lnTo>
                    <a:pt x="4030" y="2606"/>
                  </a:lnTo>
                  <a:lnTo>
                    <a:pt x="4031" y="2610"/>
                  </a:lnTo>
                  <a:lnTo>
                    <a:pt x="4031" y="2614"/>
                  </a:lnTo>
                  <a:lnTo>
                    <a:pt x="4031" y="2616"/>
                  </a:lnTo>
                  <a:lnTo>
                    <a:pt x="4030" y="2620"/>
                  </a:lnTo>
                  <a:lnTo>
                    <a:pt x="4028" y="2621"/>
                  </a:lnTo>
                  <a:lnTo>
                    <a:pt x="4016" y="2631"/>
                  </a:lnTo>
                  <a:lnTo>
                    <a:pt x="4006" y="2639"/>
                  </a:lnTo>
                  <a:lnTo>
                    <a:pt x="3992" y="2648"/>
                  </a:lnTo>
                  <a:lnTo>
                    <a:pt x="3978" y="2657"/>
                  </a:lnTo>
                  <a:lnTo>
                    <a:pt x="3975" y="2659"/>
                  </a:lnTo>
                  <a:lnTo>
                    <a:pt x="3973" y="2660"/>
                  </a:lnTo>
                  <a:lnTo>
                    <a:pt x="3972" y="2663"/>
                  </a:lnTo>
                  <a:lnTo>
                    <a:pt x="3973" y="2665"/>
                  </a:lnTo>
                  <a:lnTo>
                    <a:pt x="3975" y="2669"/>
                  </a:lnTo>
                  <a:lnTo>
                    <a:pt x="3980" y="2673"/>
                  </a:lnTo>
                  <a:lnTo>
                    <a:pt x="3986" y="2683"/>
                  </a:lnTo>
                  <a:lnTo>
                    <a:pt x="3993" y="2692"/>
                  </a:lnTo>
                  <a:lnTo>
                    <a:pt x="3998" y="2696"/>
                  </a:lnTo>
                  <a:lnTo>
                    <a:pt x="4002" y="2697"/>
                  </a:lnTo>
                  <a:lnTo>
                    <a:pt x="4004" y="2698"/>
                  </a:lnTo>
                  <a:lnTo>
                    <a:pt x="4007" y="2697"/>
                  </a:lnTo>
                  <a:lnTo>
                    <a:pt x="4015" y="2694"/>
                  </a:lnTo>
                  <a:lnTo>
                    <a:pt x="4022" y="2688"/>
                  </a:lnTo>
                  <a:lnTo>
                    <a:pt x="4030" y="2683"/>
                  </a:lnTo>
                  <a:lnTo>
                    <a:pt x="4038" y="2679"/>
                  </a:lnTo>
                  <a:lnTo>
                    <a:pt x="4043" y="2679"/>
                  </a:lnTo>
                  <a:lnTo>
                    <a:pt x="4048" y="2680"/>
                  </a:lnTo>
                  <a:lnTo>
                    <a:pt x="4053" y="2683"/>
                  </a:lnTo>
                  <a:lnTo>
                    <a:pt x="4056" y="2688"/>
                  </a:lnTo>
                  <a:lnTo>
                    <a:pt x="4065" y="2701"/>
                  </a:lnTo>
                  <a:lnTo>
                    <a:pt x="4073" y="2717"/>
                  </a:lnTo>
                  <a:lnTo>
                    <a:pt x="4076" y="2726"/>
                  </a:lnTo>
                  <a:lnTo>
                    <a:pt x="4081" y="2734"/>
                  </a:lnTo>
                  <a:lnTo>
                    <a:pt x="4086" y="2741"/>
                  </a:lnTo>
                  <a:lnTo>
                    <a:pt x="4092" y="2748"/>
                  </a:lnTo>
                  <a:lnTo>
                    <a:pt x="4099" y="2755"/>
                  </a:lnTo>
                  <a:lnTo>
                    <a:pt x="4107" y="2761"/>
                  </a:lnTo>
                  <a:lnTo>
                    <a:pt x="4117" y="2767"/>
                  </a:lnTo>
                  <a:lnTo>
                    <a:pt x="4128" y="2773"/>
                  </a:lnTo>
                  <a:lnTo>
                    <a:pt x="4137" y="2779"/>
                  </a:lnTo>
                  <a:lnTo>
                    <a:pt x="4145" y="2785"/>
                  </a:lnTo>
                  <a:lnTo>
                    <a:pt x="4151" y="2790"/>
                  </a:lnTo>
                  <a:lnTo>
                    <a:pt x="4155" y="2795"/>
                  </a:lnTo>
                  <a:lnTo>
                    <a:pt x="4158" y="2803"/>
                  </a:lnTo>
                  <a:lnTo>
                    <a:pt x="4161" y="2812"/>
                  </a:lnTo>
                  <a:lnTo>
                    <a:pt x="4162" y="2817"/>
                  </a:lnTo>
                  <a:lnTo>
                    <a:pt x="4164" y="2823"/>
                  </a:lnTo>
                  <a:lnTo>
                    <a:pt x="4167" y="2829"/>
                  </a:lnTo>
                  <a:lnTo>
                    <a:pt x="4172" y="2835"/>
                  </a:lnTo>
                  <a:lnTo>
                    <a:pt x="4182" y="2843"/>
                  </a:lnTo>
                  <a:lnTo>
                    <a:pt x="4192" y="2850"/>
                  </a:lnTo>
                  <a:lnTo>
                    <a:pt x="4196" y="2854"/>
                  </a:lnTo>
                  <a:lnTo>
                    <a:pt x="4201" y="2858"/>
                  </a:lnTo>
                  <a:lnTo>
                    <a:pt x="4206" y="2862"/>
                  </a:lnTo>
                  <a:lnTo>
                    <a:pt x="4210" y="2868"/>
                  </a:lnTo>
                  <a:lnTo>
                    <a:pt x="4212" y="2875"/>
                  </a:lnTo>
                  <a:lnTo>
                    <a:pt x="4214" y="2881"/>
                  </a:lnTo>
                  <a:lnTo>
                    <a:pt x="4216" y="2887"/>
                  </a:lnTo>
                  <a:lnTo>
                    <a:pt x="4216" y="2892"/>
                  </a:lnTo>
                  <a:lnTo>
                    <a:pt x="4214" y="2896"/>
                  </a:lnTo>
                  <a:lnTo>
                    <a:pt x="4212" y="2900"/>
                  </a:lnTo>
                  <a:lnTo>
                    <a:pt x="4208" y="2904"/>
                  </a:lnTo>
                  <a:lnTo>
                    <a:pt x="4205" y="2907"/>
                  </a:lnTo>
                  <a:lnTo>
                    <a:pt x="4193" y="2913"/>
                  </a:lnTo>
                  <a:lnTo>
                    <a:pt x="4181" y="2918"/>
                  </a:lnTo>
                  <a:lnTo>
                    <a:pt x="4175" y="2921"/>
                  </a:lnTo>
                  <a:lnTo>
                    <a:pt x="4172" y="2924"/>
                  </a:lnTo>
                  <a:lnTo>
                    <a:pt x="4168" y="2929"/>
                  </a:lnTo>
                  <a:lnTo>
                    <a:pt x="4168" y="2936"/>
                  </a:lnTo>
                  <a:lnTo>
                    <a:pt x="4168" y="2943"/>
                  </a:lnTo>
                  <a:lnTo>
                    <a:pt x="4169" y="2949"/>
                  </a:lnTo>
                  <a:lnTo>
                    <a:pt x="4172" y="2955"/>
                  </a:lnTo>
                  <a:lnTo>
                    <a:pt x="4174" y="2960"/>
                  </a:lnTo>
                  <a:lnTo>
                    <a:pt x="4180" y="2970"/>
                  </a:lnTo>
                  <a:lnTo>
                    <a:pt x="4185" y="2982"/>
                  </a:lnTo>
                  <a:lnTo>
                    <a:pt x="4187" y="2988"/>
                  </a:lnTo>
                  <a:lnTo>
                    <a:pt x="4192" y="2994"/>
                  </a:lnTo>
                  <a:lnTo>
                    <a:pt x="4198" y="3000"/>
                  </a:lnTo>
                  <a:lnTo>
                    <a:pt x="4205" y="3005"/>
                  </a:lnTo>
                  <a:lnTo>
                    <a:pt x="4212" y="3011"/>
                  </a:lnTo>
                  <a:lnTo>
                    <a:pt x="4218" y="3016"/>
                  </a:lnTo>
                  <a:lnTo>
                    <a:pt x="4223" y="3020"/>
                  </a:lnTo>
                  <a:lnTo>
                    <a:pt x="4226" y="3026"/>
                  </a:lnTo>
                  <a:lnTo>
                    <a:pt x="4231" y="3039"/>
                  </a:lnTo>
                  <a:lnTo>
                    <a:pt x="4237" y="3056"/>
                  </a:lnTo>
                  <a:lnTo>
                    <a:pt x="4243" y="3074"/>
                  </a:lnTo>
                  <a:lnTo>
                    <a:pt x="4248" y="3087"/>
                  </a:lnTo>
                  <a:lnTo>
                    <a:pt x="4252" y="3095"/>
                  </a:lnTo>
                  <a:lnTo>
                    <a:pt x="4254" y="3102"/>
                  </a:lnTo>
                  <a:lnTo>
                    <a:pt x="4255" y="3110"/>
                  </a:lnTo>
                  <a:lnTo>
                    <a:pt x="4252" y="3119"/>
                  </a:lnTo>
                  <a:lnTo>
                    <a:pt x="4249" y="3130"/>
                  </a:lnTo>
                  <a:lnTo>
                    <a:pt x="4249" y="3137"/>
                  </a:lnTo>
                  <a:lnTo>
                    <a:pt x="4249" y="3140"/>
                  </a:lnTo>
                  <a:lnTo>
                    <a:pt x="4250" y="3144"/>
                  </a:lnTo>
                  <a:lnTo>
                    <a:pt x="4252" y="3146"/>
                  </a:lnTo>
                  <a:lnTo>
                    <a:pt x="4256" y="3149"/>
                  </a:lnTo>
                  <a:lnTo>
                    <a:pt x="4259" y="3152"/>
                  </a:lnTo>
                  <a:lnTo>
                    <a:pt x="4262" y="3156"/>
                  </a:lnTo>
                  <a:lnTo>
                    <a:pt x="4264" y="3161"/>
                  </a:lnTo>
                  <a:lnTo>
                    <a:pt x="4264" y="3167"/>
                  </a:lnTo>
                  <a:lnTo>
                    <a:pt x="4264" y="3173"/>
                  </a:lnTo>
                  <a:lnTo>
                    <a:pt x="4263" y="3178"/>
                  </a:lnTo>
                  <a:lnTo>
                    <a:pt x="4261" y="3183"/>
                  </a:lnTo>
                  <a:lnTo>
                    <a:pt x="4258" y="3187"/>
                  </a:lnTo>
                  <a:lnTo>
                    <a:pt x="4251" y="3194"/>
                  </a:lnTo>
                  <a:lnTo>
                    <a:pt x="4243" y="3202"/>
                  </a:lnTo>
                  <a:lnTo>
                    <a:pt x="4238" y="3206"/>
                  </a:lnTo>
                  <a:lnTo>
                    <a:pt x="4233" y="3208"/>
                  </a:lnTo>
                  <a:lnTo>
                    <a:pt x="4226" y="3212"/>
                  </a:lnTo>
                  <a:lnTo>
                    <a:pt x="4219" y="3214"/>
                  </a:lnTo>
                  <a:lnTo>
                    <a:pt x="4212" y="3216"/>
                  </a:lnTo>
                  <a:lnTo>
                    <a:pt x="4207" y="3219"/>
                  </a:lnTo>
                  <a:lnTo>
                    <a:pt x="4202" y="3221"/>
                  </a:lnTo>
                  <a:lnTo>
                    <a:pt x="4199" y="3225"/>
                  </a:lnTo>
                  <a:lnTo>
                    <a:pt x="4195" y="3228"/>
                  </a:lnTo>
                  <a:lnTo>
                    <a:pt x="4194" y="3233"/>
                  </a:lnTo>
                  <a:lnTo>
                    <a:pt x="4193" y="3239"/>
                  </a:lnTo>
                  <a:lnTo>
                    <a:pt x="4193" y="3246"/>
                  </a:lnTo>
                  <a:lnTo>
                    <a:pt x="4194" y="3262"/>
                  </a:lnTo>
                  <a:lnTo>
                    <a:pt x="4196" y="3278"/>
                  </a:lnTo>
                  <a:lnTo>
                    <a:pt x="4200" y="3295"/>
                  </a:lnTo>
                  <a:lnTo>
                    <a:pt x="4202" y="3309"/>
                  </a:lnTo>
                  <a:lnTo>
                    <a:pt x="4204" y="3315"/>
                  </a:lnTo>
                  <a:lnTo>
                    <a:pt x="4205" y="3321"/>
                  </a:lnTo>
                  <a:lnTo>
                    <a:pt x="4206" y="3325"/>
                  </a:lnTo>
                  <a:lnTo>
                    <a:pt x="4207" y="3327"/>
                  </a:lnTo>
                  <a:lnTo>
                    <a:pt x="4210" y="3328"/>
                  </a:lnTo>
                  <a:lnTo>
                    <a:pt x="4212" y="3329"/>
                  </a:lnTo>
                  <a:lnTo>
                    <a:pt x="4216" y="3329"/>
                  </a:lnTo>
                  <a:lnTo>
                    <a:pt x="4220" y="3328"/>
                  </a:lnTo>
                  <a:lnTo>
                    <a:pt x="4224" y="3327"/>
                  </a:lnTo>
                  <a:lnTo>
                    <a:pt x="4227" y="3326"/>
                  </a:lnTo>
                  <a:lnTo>
                    <a:pt x="4231" y="3327"/>
                  </a:lnTo>
                  <a:lnTo>
                    <a:pt x="4233" y="3327"/>
                  </a:lnTo>
                  <a:lnTo>
                    <a:pt x="4236" y="3329"/>
                  </a:lnTo>
                  <a:lnTo>
                    <a:pt x="4237" y="3332"/>
                  </a:lnTo>
                  <a:lnTo>
                    <a:pt x="4239" y="3337"/>
                  </a:lnTo>
                  <a:lnTo>
                    <a:pt x="4240" y="3342"/>
                  </a:lnTo>
                  <a:lnTo>
                    <a:pt x="4242" y="3348"/>
                  </a:lnTo>
                  <a:lnTo>
                    <a:pt x="4244" y="3353"/>
                  </a:lnTo>
                  <a:lnTo>
                    <a:pt x="4246" y="3358"/>
                  </a:lnTo>
                  <a:lnTo>
                    <a:pt x="4250" y="3361"/>
                  </a:lnTo>
                  <a:lnTo>
                    <a:pt x="4254" y="3365"/>
                  </a:lnTo>
                  <a:lnTo>
                    <a:pt x="4257" y="3367"/>
                  </a:lnTo>
                  <a:lnTo>
                    <a:pt x="4261" y="3370"/>
                  </a:lnTo>
                  <a:lnTo>
                    <a:pt x="4265" y="3371"/>
                  </a:lnTo>
                  <a:lnTo>
                    <a:pt x="4269" y="3371"/>
                  </a:lnTo>
                  <a:lnTo>
                    <a:pt x="4274" y="3371"/>
                  </a:lnTo>
                  <a:lnTo>
                    <a:pt x="4277" y="3370"/>
                  </a:lnTo>
                  <a:lnTo>
                    <a:pt x="4281" y="3367"/>
                  </a:lnTo>
                  <a:lnTo>
                    <a:pt x="4292" y="3364"/>
                  </a:lnTo>
                  <a:lnTo>
                    <a:pt x="4307" y="3360"/>
                  </a:lnTo>
                  <a:lnTo>
                    <a:pt x="4323" y="3359"/>
                  </a:lnTo>
                  <a:lnTo>
                    <a:pt x="4332" y="3359"/>
                  </a:lnTo>
                  <a:lnTo>
                    <a:pt x="4336" y="3360"/>
                  </a:lnTo>
                  <a:lnTo>
                    <a:pt x="4338" y="3361"/>
                  </a:lnTo>
                  <a:lnTo>
                    <a:pt x="4340" y="3364"/>
                  </a:lnTo>
                  <a:lnTo>
                    <a:pt x="4342" y="3366"/>
                  </a:lnTo>
                  <a:lnTo>
                    <a:pt x="4344" y="3371"/>
                  </a:lnTo>
                  <a:lnTo>
                    <a:pt x="4344" y="3373"/>
                  </a:lnTo>
                  <a:lnTo>
                    <a:pt x="4342" y="3376"/>
                  </a:lnTo>
                  <a:lnTo>
                    <a:pt x="4337" y="3376"/>
                  </a:lnTo>
                  <a:lnTo>
                    <a:pt x="4331" y="3377"/>
                  </a:lnTo>
                  <a:lnTo>
                    <a:pt x="4326" y="3379"/>
                  </a:lnTo>
                  <a:lnTo>
                    <a:pt x="4325" y="3382"/>
                  </a:lnTo>
                  <a:lnTo>
                    <a:pt x="4324" y="3384"/>
                  </a:lnTo>
                  <a:lnTo>
                    <a:pt x="4325" y="3386"/>
                  </a:lnTo>
                  <a:lnTo>
                    <a:pt x="4327" y="3390"/>
                  </a:lnTo>
                  <a:lnTo>
                    <a:pt x="4332" y="3398"/>
                  </a:lnTo>
                  <a:lnTo>
                    <a:pt x="4339" y="3407"/>
                  </a:lnTo>
                  <a:lnTo>
                    <a:pt x="4347" y="3417"/>
                  </a:lnTo>
                  <a:lnTo>
                    <a:pt x="4356" y="3429"/>
                  </a:lnTo>
                  <a:lnTo>
                    <a:pt x="4362" y="3440"/>
                  </a:lnTo>
                  <a:lnTo>
                    <a:pt x="4364" y="3446"/>
                  </a:lnTo>
                  <a:lnTo>
                    <a:pt x="4365" y="3451"/>
                  </a:lnTo>
                  <a:lnTo>
                    <a:pt x="4366" y="3455"/>
                  </a:lnTo>
                  <a:lnTo>
                    <a:pt x="4366" y="3459"/>
                  </a:lnTo>
                  <a:lnTo>
                    <a:pt x="4368" y="3461"/>
                  </a:lnTo>
                  <a:lnTo>
                    <a:pt x="4369" y="3463"/>
                  </a:lnTo>
                  <a:lnTo>
                    <a:pt x="4371" y="3463"/>
                  </a:lnTo>
                  <a:lnTo>
                    <a:pt x="4376" y="3461"/>
                  </a:lnTo>
                  <a:lnTo>
                    <a:pt x="4382" y="3457"/>
                  </a:lnTo>
                  <a:lnTo>
                    <a:pt x="4387" y="3452"/>
                  </a:lnTo>
                  <a:lnTo>
                    <a:pt x="4390" y="3448"/>
                  </a:lnTo>
                  <a:lnTo>
                    <a:pt x="4393" y="3447"/>
                  </a:lnTo>
                  <a:lnTo>
                    <a:pt x="4395" y="3448"/>
                  </a:lnTo>
                  <a:lnTo>
                    <a:pt x="4400" y="3449"/>
                  </a:lnTo>
                  <a:lnTo>
                    <a:pt x="4407" y="3452"/>
                  </a:lnTo>
                  <a:lnTo>
                    <a:pt x="4419" y="3457"/>
                  </a:lnTo>
                  <a:lnTo>
                    <a:pt x="4424" y="3461"/>
                  </a:lnTo>
                  <a:lnTo>
                    <a:pt x="4425" y="3463"/>
                  </a:lnTo>
                  <a:lnTo>
                    <a:pt x="4425" y="3465"/>
                  </a:lnTo>
                  <a:lnTo>
                    <a:pt x="4425" y="3467"/>
                  </a:lnTo>
                  <a:lnTo>
                    <a:pt x="4422" y="3470"/>
                  </a:lnTo>
                  <a:lnTo>
                    <a:pt x="4410" y="3480"/>
                  </a:lnTo>
                  <a:lnTo>
                    <a:pt x="4396" y="3493"/>
                  </a:lnTo>
                  <a:lnTo>
                    <a:pt x="4395" y="3496"/>
                  </a:lnTo>
                  <a:lnTo>
                    <a:pt x="4394" y="3499"/>
                  </a:lnTo>
                  <a:lnTo>
                    <a:pt x="4394" y="3502"/>
                  </a:lnTo>
                  <a:lnTo>
                    <a:pt x="4395" y="3503"/>
                  </a:lnTo>
                  <a:lnTo>
                    <a:pt x="4397" y="3504"/>
                  </a:lnTo>
                  <a:lnTo>
                    <a:pt x="4401" y="3504"/>
                  </a:lnTo>
                  <a:lnTo>
                    <a:pt x="4405" y="3504"/>
                  </a:lnTo>
                  <a:lnTo>
                    <a:pt x="4409" y="3503"/>
                  </a:lnTo>
                  <a:lnTo>
                    <a:pt x="4426" y="3495"/>
                  </a:lnTo>
                  <a:lnTo>
                    <a:pt x="4438" y="3486"/>
                  </a:lnTo>
                  <a:lnTo>
                    <a:pt x="4440" y="3485"/>
                  </a:lnTo>
                  <a:lnTo>
                    <a:pt x="4443" y="3485"/>
                  </a:lnTo>
                  <a:lnTo>
                    <a:pt x="4444" y="3486"/>
                  </a:lnTo>
                  <a:lnTo>
                    <a:pt x="4446" y="3487"/>
                  </a:lnTo>
                  <a:lnTo>
                    <a:pt x="4447" y="3492"/>
                  </a:lnTo>
                  <a:lnTo>
                    <a:pt x="4447" y="3501"/>
                  </a:lnTo>
                  <a:lnTo>
                    <a:pt x="4449" y="3504"/>
                  </a:lnTo>
                  <a:lnTo>
                    <a:pt x="4450" y="3509"/>
                  </a:lnTo>
                  <a:lnTo>
                    <a:pt x="4452" y="3512"/>
                  </a:lnTo>
                  <a:lnTo>
                    <a:pt x="4454" y="3516"/>
                  </a:lnTo>
                  <a:lnTo>
                    <a:pt x="4459" y="3523"/>
                  </a:lnTo>
                  <a:lnTo>
                    <a:pt x="4464" y="3527"/>
                  </a:lnTo>
                  <a:lnTo>
                    <a:pt x="4466" y="3528"/>
                  </a:lnTo>
                  <a:lnTo>
                    <a:pt x="4469" y="3528"/>
                  </a:lnTo>
                  <a:lnTo>
                    <a:pt x="4470" y="3527"/>
                  </a:lnTo>
                  <a:lnTo>
                    <a:pt x="4472" y="3526"/>
                  </a:lnTo>
                  <a:lnTo>
                    <a:pt x="4477" y="3520"/>
                  </a:lnTo>
                  <a:lnTo>
                    <a:pt x="4482" y="3512"/>
                  </a:lnTo>
                  <a:lnTo>
                    <a:pt x="4484" y="3509"/>
                  </a:lnTo>
                  <a:lnTo>
                    <a:pt x="4488" y="3506"/>
                  </a:lnTo>
                  <a:lnTo>
                    <a:pt x="4492" y="3504"/>
                  </a:lnTo>
                  <a:lnTo>
                    <a:pt x="4496" y="3504"/>
                  </a:lnTo>
                  <a:lnTo>
                    <a:pt x="4501" y="3505"/>
                  </a:lnTo>
                  <a:lnTo>
                    <a:pt x="4506" y="3508"/>
                  </a:lnTo>
                  <a:lnTo>
                    <a:pt x="4508" y="3510"/>
                  </a:lnTo>
                  <a:lnTo>
                    <a:pt x="4509" y="3516"/>
                  </a:lnTo>
                  <a:lnTo>
                    <a:pt x="4512" y="3526"/>
                  </a:lnTo>
                  <a:lnTo>
                    <a:pt x="4514" y="3536"/>
                  </a:lnTo>
                  <a:lnTo>
                    <a:pt x="4517" y="3546"/>
                  </a:lnTo>
                  <a:lnTo>
                    <a:pt x="4525" y="3558"/>
                  </a:lnTo>
                  <a:lnTo>
                    <a:pt x="4532" y="3569"/>
                  </a:lnTo>
                  <a:lnTo>
                    <a:pt x="4538" y="3579"/>
                  </a:lnTo>
                  <a:lnTo>
                    <a:pt x="4542" y="3586"/>
                  </a:lnTo>
                  <a:lnTo>
                    <a:pt x="4547" y="3590"/>
                  </a:lnTo>
                  <a:lnTo>
                    <a:pt x="4550" y="3591"/>
                  </a:lnTo>
                  <a:lnTo>
                    <a:pt x="4553" y="3590"/>
                  </a:lnTo>
                  <a:lnTo>
                    <a:pt x="4558" y="3589"/>
                  </a:lnTo>
                  <a:lnTo>
                    <a:pt x="4561" y="3586"/>
                  </a:lnTo>
                  <a:lnTo>
                    <a:pt x="4571" y="3579"/>
                  </a:lnTo>
                  <a:lnTo>
                    <a:pt x="4579" y="3572"/>
                  </a:lnTo>
                  <a:lnTo>
                    <a:pt x="4583" y="3568"/>
                  </a:lnTo>
                  <a:lnTo>
                    <a:pt x="4586" y="3562"/>
                  </a:lnTo>
                  <a:lnTo>
                    <a:pt x="4589" y="3556"/>
                  </a:lnTo>
                  <a:lnTo>
                    <a:pt x="4591" y="3549"/>
                  </a:lnTo>
                  <a:lnTo>
                    <a:pt x="4595" y="3533"/>
                  </a:lnTo>
                  <a:lnTo>
                    <a:pt x="4598" y="3516"/>
                  </a:lnTo>
                  <a:lnTo>
                    <a:pt x="4598" y="3506"/>
                  </a:lnTo>
                  <a:lnTo>
                    <a:pt x="4598" y="3499"/>
                  </a:lnTo>
                  <a:lnTo>
                    <a:pt x="4597" y="3492"/>
                  </a:lnTo>
                  <a:lnTo>
                    <a:pt x="4596" y="3485"/>
                  </a:lnTo>
                  <a:lnTo>
                    <a:pt x="4592" y="3473"/>
                  </a:lnTo>
                  <a:lnTo>
                    <a:pt x="4591" y="3461"/>
                  </a:lnTo>
                  <a:lnTo>
                    <a:pt x="4591" y="3448"/>
                  </a:lnTo>
                  <a:lnTo>
                    <a:pt x="4592" y="3435"/>
                  </a:lnTo>
                  <a:lnTo>
                    <a:pt x="4594" y="3423"/>
                  </a:lnTo>
                  <a:lnTo>
                    <a:pt x="4592" y="3414"/>
                  </a:lnTo>
                  <a:lnTo>
                    <a:pt x="4589" y="3405"/>
                  </a:lnTo>
                  <a:lnTo>
                    <a:pt x="4586" y="3396"/>
                  </a:lnTo>
                  <a:lnTo>
                    <a:pt x="4585" y="3391"/>
                  </a:lnTo>
                  <a:lnTo>
                    <a:pt x="4585" y="3386"/>
                  </a:lnTo>
                  <a:lnTo>
                    <a:pt x="4585" y="3382"/>
                  </a:lnTo>
                  <a:lnTo>
                    <a:pt x="4588" y="3376"/>
                  </a:lnTo>
                  <a:lnTo>
                    <a:pt x="4590" y="3371"/>
                  </a:lnTo>
                  <a:lnTo>
                    <a:pt x="4595" y="3367"/>
                  </a:lnTo>
                  <a:lnTo>
                    <a:pt x="4601" y="3365"/>
                  </a:lnTo>
                  <a:lnTo>
                    <a:pt x="4607" y="3363"/>
                  </a:lnTo>
                  <a:lnTo>
                    <a:pt x="4613" y="3363"/>
                  </a:lnTo>
                  <a:lnTo>
                    <a:pt x="4619" y="3364"/>
                  </a:lnTo>
                  <a:lnTo>
                    <a:pt x="4623" y="3366"/>
                  </a:lnTo>
                  <a:lnTo>
                    <a:pt x="4628" y="3370"/>
                  </a:lnTo>
                  <a:lnTo>
                    <a:pt x="4635" y="3378"/>
                  </a:lnTo>
                  <a:lnTo>
                    <a:pt x="4643" y="3385"/>
                  </a:lnTo>
                  <a:lnTo>
                    <a:pt x="4647" y="3388"/>
                  </a:lnTo>
                  <a:lnTo>
                    <a:pt x="4652" y="3390"/>
                  </a:lnTo>
                  <a:lnTo>
                    <a:pt x="4658" y="3391"/>
                  </a:lnTo>
                  <a:lnTo>
                    <a:pt x="4664" y="3392"/>
                  </a:lnTo>
                  <a:lnTo>
                    <a:pt x="4668" y="3392"/>
                  </a:lnTo>
                  <a:lnTo>
                    <a:pt x="4672" y="3392"/>
                  </a:lnTo>
                  <a:lnTo>
                    <a:pt x="4676" y="3391"/>
                  </a:lnTo>
                  <a:lnTo>
                    <a:pt x="4678" y="3389"/>
                  </a:lnTo>
                  <a:lnTo>
                    <a:pt x="4679" y="3384"/>
                  </a:lnTo>
                  <a:lnTo>
                    <a:pt x="4682" y="3378"/>
                  </a:lnTo>
                  <a:lnTo>
                    <a:pt x="4684" y="3375"/>
                  </a:lnTo>
                  <a:lnTo>
                    <a:pt x="4687" y="3371"/>
                  </a:lnTo>
                  <a:lnTo>
                    <a:pt x="4693" y="3370"/>
                  </a:lnTo>
                  <a:lnTo>
                    <a:pt x="4701" y="3370"/>
                  </a:lnTo>
                  <a:lnTo>
                    <a:pt x="4710" y="3371"/>
                  </a:lnTo>
                  <a:lnTo>
                    <a:pt x="4721" y="3370"/>
                  </a:lnTo>
                  <a:lnTo>
                    <a:pt x="4725" y="3369"/>
                  </a:lnTo>
                  <a:lnTo>
                    <a:pt x="4729" y="3366"/>
                  </a:lnTo>
                  <a:lnTo>
                    <a:pt x="4733" y="3363"/>
                  </a:lnTo>
                  <a:lnTo>
                    <a:pt x="4736" y="3357"/>
                  </a:lnTo>
                  <a:lnTo>
                    <a:pt x="4739" y="3352"/>
                  </a:lnTo>
                  <a:lnTo>
                    <a:pt x="4737" y="3346"/>
                  </a:lnTo>
                  <a:lnTo>
                    <a:pt x="4736" y="3341"/>
                  </a:lnTo>
                  <a:lnTo>
                    <a:pt x="4734" y="3337"/>
                  </a:lnTo>
                  <a:lnTo>
                    <a:pt x="4727" y="3328"/>
                  </a:lnTo>
                  <a:lnTo>
                    <a:pt x="4721" y="3320"/>
                  </a:lnTo>
                  <a:lnTo>
                    <a:pt x="4718" y="3318"/>
                  </a:lnTo>
                  <a:lnTo>
                    <a:pt x="4717" y="3314"/>
                  </a:lnTo>
                  <a:lnTo>
                    <a:pt x="4717" y="3312"/>
                  </a:lnTo>
                  <a:lnTo>
                    <a:pt x="4717" y="3308"/>
                  </a:lnTo>
                  <a:lnTo>
                    <a:pt x="4721" y="3302"/>
                  </a:lnTo>
                  <a:lnTo>
                    <a:pt x="4728" y="3296"/>
                  </a:lnTo>
                  <a:lnTo>
                    <a:pt x="4735" y="3290"/>
                  </a:lnTo>
                  <a:lnTo>
                    <a:pt x="4740" y="3283"/>
                  </a:lnTo>
                  <a:lnTo>
                    <a:pt x="4742" y="3275"/>
                  </a:lnTo>
                  <a:lnTo>
                    <a:pt x="4747" y="3260"/>
                  </a:lnTo>
                  <a:lnTo>
                    <a:pt x="4750" y="3245"/>
                  </a:lnTo>
                  <a:lnTo>
                    <a:pt x="4752" y="3228"/>
                  </a:lnTo>
                  <a:lnTo>
                    <a:pt x="4752" y="3221"/>
                  </a:lnTo>
                  <a:lnTo>
                    <a:pt x="4752" y="3214"/>
                  </a:lnTo>
                  <a:lnTo>
                    <a:pt x="4749" y="3207"/>
                  </a:lnTo>
                  <a:lnTo>
                    <a:pt x="4747" y="3201"/>
                  </a:lnTo>
                  <a:lnTo>
                    <a:pt x="4740" y="3188"/>
                  </a:lnTo>
                  <a:lnTo>
                    <a:pt x="4733" y="3177"/>
                  </a:lnTo>
                  <a:lnTo>
                    <a:pt x="4728" y="3173"/>
                  </a:lnTo>
                  <a:lnTo>
                    <a:pt x="4724" y="3168"/>
                  </a:lnTo>
                  <a:lnTo>
                    <a:pt x="4721" y="3165"/>
                  </a:lnTo>
                  <a:lnTo>
                    <a:pt x="4717" y="3163"/>
                  </a:lnTo>
                  <a:lnTo>
                    <a:pt x="4709" y="3161"/>
                  </a:lnTo>
                  <a:lnTo>
                    <a:pt x="4697" y="3157"/>
                  </a:lnTo>
                  <a:lnTo>
                    <a:pt x="4684" y="3153"/>
                  </a:lnTo>
                  <a:lnTo>
                    <a:pt x="4671" y="3149"/>
                  </a:lnTo>
                  <a:lnTo>
                    <a:pt x="4659" y="3142"/>
                  </a:lnTo>
                  <a:lnTo>
                    <a:pt x="4648" y="3134"/>
                  </a:lnTo>
                  <a:lnTo>
                    <a:pt x="4642" y="3131"/>
                  </a:lnTo>
                  <a:lnTo>
                    <a:pt x="4638" y="3129"/>
                  </a:lnTo>
                  <a:lnTo>
                    <a:pt x="4634" y="3127"/>
                  </a:lnTo>
                  <a:lnTo>
                    <a:pt x="4630" y="3126"/>
                  </a:lnTo>
                  <a:lnTo>
                    <a:pt x="4624" y="3126"/>
                  </a:lnTo>
                  <a:lnTo>
                    <a:pt x="4620" y="3127"/>
                  </a:lnTo>
                  <a:lnTo>
                    <a:pt x="4617" y="3129"/>
                  </a:lnTo>
                  <a:lnTo>
                    <a:pt x="4614" y="3131"/>
                  </a:lnTo>
                  <a:lnTo>
                    <a:pt x="4609" y="3133"/>
                  </a:lnTo>
                  <a:lnTo>
                    <a:pt x="4607" y="3133"/>
                  </a:lnTo>
                  <a:lnTo>
                    <a:pt x="4605" y="3131"/>
                  </a:lnTo>
                  <a:lnTo>
                    <a:pt x="4604" y="3129"/>
                  </a:lnTo>
                  <a:lnTo>
                    <a:pt x="4604" y="3124"/>
                  </a:lnTo>
                  <a:lnTo>
                    <a:pt x="4604" y="3118"/>
                  </a:lnTo>
                  <a:lnTo>
                    <a:pt x="4607" y="3102"/>
                  </a:lnTo>
                  <a:lnTo>
                    <a:pt x="4609" y="3088"/>
                  </a:lnTo>
                  <a:lnTo>
                    <a:pt x="4611" y="3074"/>
                  </a:lnTo>
                  <a:lnTo>
                    <a:pt x="4613" y="3061"/>
                  </a:lnTo>
                  <a:lnTo>
                    <a:pt x="4613" y="3055"/>
                  </a:lnTo>
                  <a:lnTo>
                    <a:pt x="4613" y="3050"/>
                  </a:lnTo>
                  <a:lnTo>
                    <a:pt x="4611" y="3045"/>
                  </a:lnTo>
                  <a:lnTo>
                    <a:pt x="4609" y="3041"/>
                  </a:lnTo>
                  <a:lnTo>
                    <a:pt x="4607" y="3037"/>
                  </a:lnTo>
                  <a:lnTo>
                    <a:pt x="4603" y="3033"/>
                  </a:lnTo>
                  <a:lnTo>
                    <a:pt x="4598" y="3030"/>
                  </a:lnTo>
                  <a:lnTo>
                    <a:pt x="4591" y="3025"/>
                  </a:lnTo>
                  <a:lnTo>
                    <a:pt x="4578" y="3018"/>
                  </a:lnTo>
                  <a:lnTo>
                    <a:pt x="4570" y="3011"/>
                  </a:lnTo>
                  <a:lnTo>
                    <a:pt x="4569" y="3008"/>
                  </a:lnTo>
                  <a:lnTo>
                    <a:pt x="4569" y="3006"/>
                  </a:lnTo>
                  <a:lnTo>
                    <a:pt x="4570" y="3005"/>
                  </a:lnTo>
                  <a:lnTo>
                    <a:pt x="4575" y="3004"/>
                  </a:lnTo>
                  <a:lnTo>
                    <a:pt x="4585" y="3004"/>
                  </a:lnTo>
                  <a:lnTo>
                    <a:pt x="4595" y="3003"/>
                  </a:lnTo>
                  <a:lnTo>
                    <a:pt x="4598" y="3001"/>
                  </a:lnTo>
                  <a:lnTo>
                    <a:pt x="4602" y="3000"/>
                  </a:lnTo>
                  <a:lnTo>
                    <a:pt x="4604" y="2997"/>
                  </a:lnTo>
                  <a:lnTo>
                    <a:pt x="4604" y="2993"/>
                  </a:lnTo>
                  <a:lnTo>
                    <a:pt x="4604" y="2980"/>
                  </a:lnTo>
                  <a:lnTo>
                    <a:pt x="4603" y="2964"/>
                  </a:lnTo>
                  <a:lnTo>
                    <a:pt x="4603" y="2957"/>
                  </a:lnTo>
                  <a:lnTo>
                    <a:pt x="4604" y="2949"/>
                  </a:lnTo>
                  <a:lnTo>
                    <a:pt x="4605" y="2943"/>
                  </a:lnTo>
                  <a:lnTo>
                    <a:pt x="4608" y="2937"/>
                  </a:lnTo>
                  <a:lnTo>
                    <a:pt x="4611" y="2932"/>
                  </a:lnTo>
                  <a:lnTo>
                    <a:pt x="4615" y="2930"/>
                  </a:lnTo>
                  <a:lnTo>
                    <a:pt x="4620" y="2928"/>
                  </a:lnTo>
                  <a:lnTo>
                    <a:pt x="4624" y="2928"/>
                  </a:lnTo>
                  <a:lnTo>
                    <a:pt x="4633" y="2926"/>
                  </a:lnTo>
                  <a:lnTo>
                    <a:pt x="4641" y="2926"/>
                  </a:lnTo>
                  <a:lnTo>
                    <a:pt x="4648" y="2925"/>
                  </a:lnTo>
                  <a:lnTo>
                    <a:pt x="4652" y="2924"/>
                  </a:lnTo>
                  <a:lnTo>
                    <a:pt x="4654" y="2919"/>
                  </a:lnTo>
                  <a:lnTo>
                    <a:pt x="4654" y="2912"/>
                  </a:lnTo>
                  <a:lnTo>
                    <a:pt x="4655" y="2904"/>
                  </a:lnTo>
                  <a:lnTo>
                    <a:pt x="4655" y="2896"/>
                  </a:lnTo>
                  <a:lnTo>
                    <a:pt x="4658" y="2888"/>
                  </a:lnTo>
                  <a:lnTo>
                    <a:pt x="4661" y="2882"/>
                  </a:lnTo>
                  <a:lnTo>
                    <a:pt x="4664" y="2880"/>
                  </a:lnTo>
                  <a:lnTo>
                    <a:pt x="4665" y="2875"/>
                  </a:lnTo>
                  <a:lnTo>
                    <a:pt x="4665" y="2872"/>
                  </a:lnTo>
                  <a:lnTo>
                    <a:pt x="4665" y="2867"/>
                  </a:lnTo>
                  <a:lnTo>
                    <a:pt x="4665" y="2862"/>
                  </a:lnTo>
                  <a:lnTo>
                    <a:pt x="4664" y="2859"/>
                  </a:lnTo>
                  <a:lnTo>
                    <a:pt x="4662" y="2855"/>
                  </a:lnTo>
                  <a:lnTo>
                    <a:pt x="4660" y="2853"/>
                  </a:lnTo>
                  <a:lnTo>
                    <a:pt x="4653" y="2850"/>
                  </a:lnTo>
                  <a:lnTo>
                    <a:pt x="4643" y="2848"/>
                  </a:lnTo>
                  <a:lnTo>
                    <a:pt x="4639" y="2847"/>
                  </a:lnTo>
                  <a:lnTo>
                    <a:pt x="4634" y="2844"/>
                  </a:lnTo>
                  <a:lnTo>
                    <a:pt x="4632" y="2842"/>
                  </a:lnTo>
                  <a:lnTo>
                    <a:pt x="4629" y="2839"/>
                  </a:lnTo>
                  <a:lnTo>
                    <a:pt x="4628" y="2834"/>
                  </a:lnTo>
                  <a:lnTo>
                    <a:pt x="4627" y="2830"/>
                  </a:lnTo>
                  <a:lnTo>
                    <a:pt x="4628" y="2825"/>
                  </a:lnTo>
                  <a:lnTo>
                    <a:pt x="4629" y="2821"/>
                  </a:lnTo>
                  <a:lnTo>
                    <a:pt x="4630" y="2817"/>
                  </a:lnTo>
                  <a:lnTo>
                    <a:pt x="4633" y="2816"/>
                  </a:lnTo>
                  <a:lnTo>
                    <a:pt x="4635" y="2816"/>
                  </a:lnTo>
                  <a:lnTo>
                    <a:pt x="4639" y="2818"/>
                  </a:lnTo>
                  <a:lnTo>
                    <a:pt x="4642" y="2821"/>
                  </a:lnTo>
                  <a:lnTo>
                    <a:pt x="4646" y="2822"/>
                  </a:lnTo>
                  <a:lnTo>
                    <a:pt x="4648" y="2823"/>
                  </a:lnTo>
                  <a:lnTo>
                    <a:pt x="4652" y="2822"/>
                  </a:lnTo>
                  <a:lnTo>
                    <a:pt x="4654" y="2821"/>
                  </a:lnTo>
                  <a:lnTo>
                    <a:pt x="4657" y="2818"/>
                  </a:lnTo>
                  <a:lnTo>
                    <a:pt x="4659" y="2814"/>
                  </a:lnTo>
                  <a:lnTo>
                    <a:pt x="4660" y="2809"/>
                  </a:lnTo>
                  <a:lnTo>
                    <a:pt x="4661" y="2804"/>
                  </a:lnTo>
                  <a:lnTo>
                    <a:pt x="4662" y="2798"/>
                  </a:lnTo>
                  <a:lnTo>
                    <a:pt x="4661" y="2792"/>
                  </a:lnTo>
                  <a:lnTo>
                    <a:pt x="4661" y="2787"/>
                  </a:lnTo>
                  <a:lnTo>
                    <a:pt x="4659" y="2777"/>
                  </a:lnTo>
                  <a:lnTo>
                    <a:pt x="4657" y="2767"/>
                  </a:lnTo>
                  <a:lnTo>
                    <a:pt x="4655" y="2762"/>
                  </a:lnTo>
                  <a:lnTo>
                    <a:pt x="4655" y="2760"/>
                  </a:lnTo>
                  <a:lnTo>
                    <a:pt x="4657" y="2758"/>
                  </a:lnTo>
                  <a:lnTo>
                    <a:pt x="4658" y="2755"/>
                  </a:lnTo>
                  <a:lnTo>
                    <a:pt x="4662" y="2754"/>
                  </a:lnTo>
                  <a:lnTo>
                    <a:pt x="4671" y="2755"/>
                  </a:lnTo>
                  <a:lnTo>
                    <a:pt x="4680" y="2756"/>
                  </a:lnTo>
                  <a:lnTo>
                    <a:pt x="4686" y="2756"/>
                  </a:lnTo>
                  <a:lnTo>
                    <a:pt x="4691" y="2756"/>
                  </a:lnTo>
                  <a:lnTo>
                    <a:pt x="4697" y="2753"/>
                  </a:lnTo>
                  <a:lnTo>
                    <a:pt x="4703" y="2747"/>
                  </a:lnTo>
                  <a:lnTo>
                    <a:pt x="4710" y="2743"/>
                  </a:lnTo>
                  <a:lnTo>
                    <a:pt x="4715" y="2742"/>
                  </a:lnTo>
                  <a:lnTo>
                    <a:pt x="4718" y="2742"/>
                  </a:lnTo>
                  <a:lnTo>
                    <a:pt x="4723" y="2743"/>
                  </a:lnTo>
                  <a:lnTo>
                    <a:pt x="4727" y="2747"/>
                  </a:lnTo>
                  <a:lnTo>
                    <a:pt x="4735" y="2753"/>
                  </a:lnTo>
                  <a:lnTo>
                    <a:pt x="4745" y="2758"/>
                  </a:lnTo>
                  <a:lnTo>
                    <a:pt x="4754" y="2761"/>
                  </a:lnTo>
                  <a:lnTo>
                    <a:pt x="4766" y="2762"/>
                  </a:lnTo>
                  <a:lnTo>
                    <a:pt x="4774" y="2762"/>
                  </a:lnTo>
                  <a:lnTo>
                    <a:pt x="4783" y="2762"/>
                  </a:lnTo>
                  <a:close/>
                </a:path>
              </a:pathLst>
            </a:custGeom>
            <a:grpFill/>
            <a:ln w="9525">
              <a:solidFill>
                <a:schemeClr val="bg1"/>
              </a:solidFill>
              <a:round/>
              <a:headEnd/>
              <a:tailEnd/>
            </a:ln>
          </p:spPr>
          <p:txBody>
            <a:bodyPr/>
            <a:lstStyle/>
            <a:p>
              <a:endParaRPr lang="zh-CN" altLang="en-US"/>
            </a:p>
          </p:txBody>
        </p:sp>
        <p:sp>
          <p:nvSpPr>
            <p:cNvPr id="55" name="四川">
              <a:extLst>
                <a:ext uri="{FF2B5EF4-FFF2-40B4-BE49-F238E27FC236}">
                  <a16:creationId xmlns:a16="http://schemas.microsoft.com/office/drawing/2014/main" xmlns="" id="{A3C700DA-65D9-4D0E-87E4-E79112983218}"/>
                </a:ext>
              </a:extLst>
            </p:cNvPr>
            <p:cNvSpPr>
              <a:spLocks/>
            </p:cNvSpPr>
            <p:nvPr/>
          </p:nvSpPr>
          <p:spPr bwMode="auto">
            <a:xfrm>
              <a:off x="4549832" y="4210270"/>
              <a:ext cx="1057288" cy="981126"/>
            </a:xfrm>
            <a:custGeom>
              <a:avLst/>
              <a:gdLst>
                <a:gd name="T0" fmla="*/ 3666 w 4006"/>
                <a:gd name="T1" fmla="*/ 1742 h 3723"/>
                <a:gd name="T2" fmla="*/ 3823 w 4006"/>
                <a:gd name="T3" fmla="*/ 1601 h 3723"/>
                <a:gd name="T4" fmla="*/ 3955 w 4006"/>
                <a:gd name="T5" fmla="*/ 1338 h 3723"/>
                <a:gd name="T6" fmla="*/ 3994 w 4006"/>
                <a:gd name="T7" fmla="*/ 1152 h 3723"/>
                <a:gd name="T8" fmla="*/ 3670 w 4006"/>
                <a:gd name="T9" fmla="*/ 1062 h 3723"/>
                <a:gd name="T10" fmla="*/ 3471 w 4006"/>
                <a:gd name="T11" fmla="*/ 1017 h 3723"/>
                <a:gd name="T12" fmla="*/ 3203 w 4006"/>
                <a:gd name="T13" fmla="*/ 929 h 3723"/>
                <a:gd name="T14" fmla="*/ 3003 w 4006"/>
                <a:gd name="T15" fmla="*/ 892 h 3723"/>
                <a:gd name="T16" fmla="*/ 2846 w 4006"/>
                <a:gd name="T17" fmla="*/ 922 h 3723"/>
                <a:gd name="T18" fmla="*/ 2611 w 4006"/>
                <a:gd name="T19" fmla="*/ 912 h 3723"/>
                <a:gd name="T20" fmla="*/ 2522 w 4006"/>
                <a:gd name="T21" fmla="*/ 721 h 3723"/>
                <a:gd name="T22" fmla="*/ 2442 w 4006"/>
                <a:gd name="T23" fmla="*/ 463 h 3723"/>
                <a:gd name="T24" fmla="*/ 2206 w 4006"/>
                <a:gd name="T25" fmla="*/ 399 h 3723"/>
                <a:gd name="T26" fmla="*/ 2064 w 4006"/>
                <a:gd name="T27" fmla="*/ 192 h 3723"/>
                <a:gd name="T28" fmla="*/ 1864 w 4006"/>
                <a:gd name="T29" fmla="*/ 238 h 3723"/>
                <a:gd name="T30" fmla="*/ 1815 w 4006"/>
                <a:gd name="T31" fmla="*/ 430 h 3723"/>
                <a:gd name="T32" fmla="*/ 1712 w 4006"/>
                <a:gd name="T33" fmla="*/ 569 h 3723"/>
                <a:gd name="T34" fmla="*/ 1667 w 4006"/>
                <a:gd name="T35" fmla="*/ 495 h 3723"/>
                <a:gd name="T36" fmla="*/ 1565 w 4006"/>
                <a:gd name="T37" fmla="*/ 556 h 3723"/>
                <a:gd name="T38" fmla="*/ 1396 w 4006"/>
                <a:gd name="T39" fmla="*/ 590 h 3723"/>
                <a:gd name="T40" fmla="*/ 1269 w 4006"/>
                <a:gd name="T41" fmla="*/ 824 h 3723"/>
                <a:gd name="T42" fmla="*/ 1097 w 4006"/>
                <a:gd name="T43" fmla="*/ 880 h 3723"/>
                <a:gd name="T44" fmla="*/ 995 w 4006"/>
                <a:gd name="T45" fmla="*/ 800 h 3723"/>
                <a:gd name="T46" fmla="*/ 904 w 4006"/>
                <a:gd name="T47" fmla="*/ 630 h 3723"/>
                <a:gd name="T48" fmla="*/ 677 w 4006"/>
                <a:gd name="T49" fmla="*/ 592 h 3723"/>
                <a:gd name="T50" fmla="*/ 508 w 4006"/>
                <a:gd name="T51" fmla="*/ 306 h 3723"/>
                <a:gd name="T52" fmla="*/ 310 w 4006"/>
                <a:gd name="T53" fmla="*/ 43 h 3723"/>
                <a:gd name="T54" fmla="*/ 145 w 4006"/>
                <a:gd name="T55" fmla="*/ 131 h 3723"/>
                <a:gd name="T56" fmla="*/ 120 w 4006"/>
                <a:gd name="T57" fmla="*/ 326 h 3723"/>
                <a:gd name="T58" fmla="*/ 79 w 4006"/>
                <a:gd name="T59" fmla="*/ 523 h 3723"/>
                <a:gd name="T60" fmla="*/ 213 w 4006"/>
                <a:gd name="T61" fmla="*/ 791 h 3723"/>
                <a:gd name="T62" fmla="*/ 373 w 4006"/>
                <a:gd name="T63" fmla="*/ 1130 h 3723"/>
                <a:gd name="T64" fmla="*/ 400 w 4006"/>
                <a:gd name="T65" fmla="*/ 1380 h 3723"/>
                <a:gd name="T66" fmla="*/ 471 w 4006"/>
                <a:gd name="T67" fmla="*/ 1697 h 3723"/>
                <a:gd name="T68" fmla="*/ 461 w 4006"/>
                <a:gd name="T69" fmla="*/ 2216 h 3723"/>
                <a:gd name="T70" fmla="*/ 490 w 4006"/>
                <a:gd name="T71" fmla="*/ 2674 h 3723"/>
                <a:gd name="T72" fmla="*/ 605 w 4006"/>
                <a:gd name="T73" fmla="*/ 2482 h 3723"/>
                <a:gd name="T74" fmla="*/ 759 w 4006"/>
                <a:gd name="T75" fmla="*/ 2583 h 3723"/>
                <a:gd name="T76" fmla="*/ 804 w 4006"/>
                <a:gd name="T77" fmla="*/ 2832 h 3723"/>
                <a:gd name="T78" fmla="*/ 914 w 4006"/>
                <a:gd name="T79" fmla="*/ 2880 h 3723"/>
                <a:gd name="T80" fmla="*/ 1075 w 4006"/>
                <a:gd name="T81" fmla="*/ 3085 h 3723"/>
                <a:gd name="T82" fmla="*/ 1182 w 4006"/>
                <a:gd name="T83" fmla="*/ 3336 h 3723"/>
                <a:gd name="T84" fmla="*/ 1221 w 4006"/>
                <a:gd name="T85" fmla="*/ 3479 h 3723"/>
                <a:gd name="T86" fmla="*/ 1314 w 4006"/>
                <a:gd name="T87" fmla="*/ 3648 h 3723"/>
                <a:gd name="T88" fmla="*/ 1579 w 4006"/>
                <a:gd name="T89" fmla="*/ 3648 h 3723"/>
                <a:gd name="T90" fmla="*/ 1814 w 4006"/>
                <a:gd name="T91" fmla="*/ 3629 h 3723"/>
                <a:gd name="T92" fmla="*/ 1804 w 4006"/>
                <a:gd name="T93" fmla="*/ 3357 h 3723"/>
                <a:gd name="T94" fmla="*/ 1953 w 4006"/>
                <a:gd name="T95" fmla="*/ 3099 h 3723"/>
                <a:gd name="T96" fmla="*/ 2164 w 4006"/>
                <a:gd name="T97" fmla="*/ 2835 h 3723"/>
                <a:gd name="T98" fmla="*/ 2340 w 4006"/>
                <a:gd name="T99" fmla="*/ 2664 h 3723"/>
                <a:gd name="T100" fmla="*/ 2399 w 4006"/>
                <a:gd name="T101" fmla="*/ 2794 h 3723"/>
                <a:gd name="T102" fmla="*/ 2444 w 4006"/>
                <a:gd name="T103" fmla="*/ 2992 h 3723"/>
                <a:gd name="T104" fmla="*/ 2714 w 4006"/>
                <a:gd name="T105" fmla="*/ 2961 h 3723"/>
                <a:gd name="T106" fmla="*/ 2820 w 4006"/>
                <a:gd name="T107" fmla="*/ 3062 h 3723"/>
                <a:gd name="T108" fmla="*/ 3140 w 4006"/>
                <a:gd name="T109" fmla="*/ 3063 h 3723"/>
                <a:gd name="T110" fmla="*/ 2965 w 4006"/>
                <a:gd name="T111" fmla="*/ 2892 h 3723"/>
                <a:gd name="T112" fmla="*/ 2959 w 4006"/>
                <a:gd name="T113" fmla="*/ 2708 h 3723"/>
                <a:gd name="T114" fmla="*/ 3169 w 4006"/>
                <a:gd name="T115" fmla="*/ 2771 h 3723"/>
                <a:gd name="T116" fmla="*/ 2979 w 4006"/>
                <a:gd name="T117" fmla="*/ 2527 h 3723"/>
                <a:gd name="T118" fmla="*/ 2841 w 4006"/>
                <a:gd name="T119" fmla="*/ 2302 h 3723"/>
                <a:gd name="T120" fmla="*/ 2898 w 4006"/>
                <a:gd name="T121" fmla="*/ 2039 h 3723"/>
                <a:gd name="T122" fmla="*/ 3080 w 4006"/>
                <a:gd name="T123" fmla="*/ 1935 h 3723"/>
                <a:gd name="T124" fmla="*/ 3371 w 4006"/>
                <a:gd name="T125" fmla="*/ 2085 h 3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06" h="3723">
                  <a:moveTo>
                    <a:pt x="3509" y="1987"/>
                  </a:moveTo>
                  <a:lnTo>
                    <a:pt x="3516" y="1975"/>
                  </a:lnTo>
                  <a:lnTo>
                    <a:pt x="3525" y="1965"/>
                  </a:lnTo>
                  <a:lnTo>
                    <a:pt x="3532" y="1954"/>
                  </a:lnTo>
                  <a:lnTo>
                    <a:pt x="3540" y="1943"/>
                  </a:lnTo>
                  <a:lnTo>
                    <a:pt x="3549" y="1928"/>
                  </a:lnTo>
                  <a:lnTo>
                    <a:pt x="3557" y="1914"/>
                  </a:lnTo>
                  <a:lnTo>
                    <a:pt x="3568" y="1900"/>
                  </a:lnTo>
                  <a:lnTo>
                    <a:pt x="3582" y="1882"/>
                  </a:lnTo>
                  <a:lnTo>
                    <a:pt x="3589" y="1872"/>
                  </a:lnTo>
                  <a:lnTo>
                    <a:pt x="3595" y="1863"/>
                  </a:lnTo>
                  <a:lnTo>
                    <a:pt x="3601" y="1853"/>
                  </a:lnTo>
                  <a:lnTo>
                    <a:pt x="3603" y="1845"/>
                  </a:lnTo>
                  <a:lnTo>
                    <a:pt x="3604" y="1838"/>
                  </a:lnTo>
                  <a:lnTo>
                    <a:pt x="3602" y="1832"/>
                  </a:lnTo>
                  <a:lnTo>
                    <a:pt x="3600" y="1826"/>
                  </a:lnTo>
                  <a:lnTo>
                    <a:pt x="3596" y="1820"/>
                  </a:lnTo>
                  <a:lnTo>
                    <a:pt x="3593" y="1815"/>
                  </a:lnTo>
                  <a:lnTo>
                    <a:pt x="3590" y="1809"/>
                  </a:lnTo>
                  <a:lnTo>
                    <a:pt x="3588" y="1805"/>
                  </a:lnTo>
                  <a:lnTo>
                    <a:pt x="3587" y="1799"/>
                  </a:lnTo>
                  <a:lnTo>
                    <a:pt x="3587" y="1796"/>
                  </a:lnTo>
                  <a:lnTo>
                    <a:pt x="3588" y="1794"/>
                  </a:lnTo>
                  <a:lnTo>
                    <a:pt x="3588" y="1790"/>
                  </a:lnTo>
                  <a:lnTo>
                    <a:pt x="3590" y="1788"/>
                  </a:lnTo>
                  <a:lnTo>
                    <a:pt x="3593" y="1787"/>
                  </a:lnTo>
                  <a:lnTo>
                    <a:pt x="3595" y="1786"/>
                  </a:lnTo>
                  <a:lnTo>
                    <a:pt x="3600" y="1782"/>
                  </a:lnTo>
                  <a:lnTo>
                    <a:pt x="3602" y="1777"/>
                  </a:lnTo>
                  <a:lnTo>
                    <a:pt x="3602" y="1762"/>
                  </a:lnTo>
                  <a:lnTo>
                    <a:pt x="3601" y="1745"/>
                  </a:lnTo>
                  <a:lnTo>
                    <a:pt x="3601" y="1743"/>
                  </a:lnTo>
                  <a:lnTo>
                    <a:pt x="3601" y="1741"/>
                  </a:lnTo>
                  <a:lnTo>
                    <a:pt x="3601" y="1738"/>
                  </a:lnTo>
                  <a:lnTo>
                    <a:pt x="3602" y="1735"/>
                  </a:lnTo>
                  <a:lnTo>
                    <a:pt x="3604" y="1731"/>
                  </a:lnTo>
                  <a:lnTo>
                    <a:pt x="3608" y="1730"/>
                  </a:lnTo>
                  <a:lnTo>
                    <a:pt x="3610" y="1729"/>
                  </a:lnTo>
                  <a:lnTo>
                    <a:pt x="3614" y="1729"/>
                  </a:lnTo>
                  <a:lnTo>
                    <a:pt x="3626" y="1736"/>
                  </a:lnTo>
                  <a:lnTo>
                    <a:pt x="3639" y="1745"/>
                  </a:lnTo>
                  <a:lnTo>
                    <a:pt x="3643" y="1748"/>
                  </a:lnTo>
                  <a:lnTo>
                    <a:pt x="3648" y="1751"/>
                  </a:lnTo>
                  <a:lnTo>
                    <a:pt x="3653" y="1751"/>
                  </a:lnTo>
                  <a:lnTo>
                    <a:pt x="3657" y="1750"/>
                  </a:lnTo>
                  <a:lnTo>
                    <a:pt x="3666" y="1742"/>
                  </a:lnTo>
                  <a:lnTo>
                    <a:pt x="3675" y="1732"/>
                  </a:lnTo>
                  <a:lnTo>
                    <a:pt x="3677" y="1731"/>
                  </a:lnTo>
                  <a:lnTo>
                    <a:pt x="3679" y="1731"/>
                  </a:lnTo>
                  <a:lnTo>
                    <a:pt x="3682" y="1732"/>
                  </a:lnTo>
                  <a:lnTo>
                    <a:pt x="3683" y="1735"/>
                  </a:lnTo>
                  <a:lnTo>
                    <a:pt x="3685" y="1739"/>
                  </a:lnTo>
                  <a:lnTo>
                    <a:pt x="3686" y="1746"/>
                  </a:lnTo>
                  <a:lnTo>
                    <a:pt x="3688" y="1751"/>
                  </a:lnTo>
                  <a:lnTo>
                    <a:pt x="3690" y="1756"/>
                  </a:lnTo>
                  <a:lnTo>
                    <a:pt x="3692" y="1760"/>
                  </a:lnTo>
                  <a:lnTo>
                    <a:pt x="3695" y="1763"/>
                  </a:lnTo>
                  <a:lnTo>
                    <a:pt x="3700" y="1765"/>
                  </a:lnTo>
                  <a:lnTo>
                    <a:pt x="3704" y="1769"/>
                  </a:lnTo>
                  <a:lnTo>
                    <a:pt x="3709" y="1770"/>
                  </a:lnTo>
                  <a:lnTo>
                    <a:pt x="3714" y="1771"/>
                  </a:lnTo>
                  <a:lnTo>
                    <a:pt x="3720" y="1771"/>
                  </a:lnTo>
                  <a:lnTo>
                    <a:pt x="3725" y="1771"/>
                  </a:lnTo>
                  <a:lnTo>
                    <a:pt x="3729" y="1770"/>
                  </a:lnTo>
                  <a:lnTo>
                    <a:pt x="3734" y="1768"/>
                  </a:lnTo>
                  <a:lnTo>
                    <a:pt x="3738" y="1765"/>
                  </a:lnTo>
                  <a:lnTo>
                    <a:pt x="3741" y="1761"/>
                  </a:lnTo>
                  <a:lnTo>
                    <a:pt x="3742" y="1755"/>
                  </a:lnTo>
                  <a:lnTo>
                    <a:pt x="3744" y="1749"/>
                  </a:lnTo>
                  <a:lnTo>
                    <a:pt x="3745" y="1743"/>
                  </a:lnTo>
                  <a:lnTo>
                    <a:pt x="3745" y="1737"/>
                  </a:lnTo>
                  <a:lnTo>
                    <a:pt x="3746" y="1729"/>
                  </a:lnTo>
                  <a:lnTo>
                    <a:pt x="3748" y="1720"/>
                  </a:lnTo>
                  <a:lnTo>
                    <a:pt x="3753" y="1713"/>
                  </a:lnTo>
                  <a:lnTo>
                    <a:pt x="3757" y="1707"/>
                  </a:lnTo>
                  <a:lnTo>
                    <a:pt x="3761" y="1701"/>
                  </a:lnTo>
                  <a:lnTo>
                    <a:pt x="3765" y="1699"/>
                  </a:lnTo>
                  <a:lnTo>
                    <a:pt x="3777" y="1692"/>
                  </a:lnTo>
                  <a:lnTo>
                    <a:pt x="3788" y="1683"/>
                  </a:lnTo>
                  <a:lnTo>
                    <a:pt x="3791" y="1679"/>
                  </a:lnTo>
                  <a:lnTo>
                    <a:pt x="3795" y="1675"/>
                  </a:lnTo>
                  <a:lnTo>
                    <a:pt x="3797" y="1670"/>
                  </a:lnTo>
                  <a:lnTo>
                    <a:pt x="3799" y="1666"/>
                  </a:lnTo>
                  <a:lnTo>
                    <a:pt x="3796" y="1651"/>
                  </a:lnTo>
                  <a:lnTo>
                    <a:pt x="3793" y="1637"/>
                  </a:lnTo>
                  <a:lnTo>
                    <a:pt x="3796" y="1632"/>
                  </a:lnTo>
                  <a:lnTo>
                    <a:pt x="3801" y="1628"/>
                  </a:lnTo>
                  <a:lnTo>
                    <a:pt x="3807" y="1624"/>
                  </a:lnTo>
                  <a:lnTo>
                    <a:pt x="3812" y="1619"/>
                  </a:lnTo>
                  <a:lnTo>
                    <a:pt x="3820" y="1612"/>
                  </a:lnTo>
                  <a:lnTo>
                    <a:pt x="3823" y="1606"/>
                  </a:lnTo>
                  <a:lnTo>
                    <a:pt x="3823" y="1601"/>
                  </a:lnTo>
                  <a:lnTo>
                    <a:pt x="3821" y="1598"/>
                  </a:lnTo>
                  <a:lnTo>
                    <a:pt x="3818" y="1593"/>
                  </a:lnTo>
                  <a:lnTo>
                    <a:pt x="3816" y="1590"/>
                  </a:lnTo>
                  <a:lnTo>
                    <a:pt x="3815" y="1586"/>
                  </a:lnTo>
                  <a:lnTo>
                    <a:pt x="3815" y="1581"/>
                  </a:lnTo>
                  <a:lnTo>
                    <a:pt x="3817" y="1578"/>
                  </a:lnTo>
                  <a:lnTo>
                    <a:pt x="3818" y="1575"/>
                  </a:lnTo>
                  <a:lnTo>
                    <a:pt x="3834" y="1560"/>
                  </a:lnTo>
                  <a:lnTo>
                    <a:pt x="3847" y="1544"/>
                  </a:lnTo>
                  <a:lnTo>
                    <a:pt x="3853" y="1535"/>
                  </a:lnTo>
                  <a:lnTo>
                    <a:pt x="3859" y="1525"/>
                  </a:lnTo>
                  <a:lnTo>
                    <a:pt x="3866" y="1511"/>
                  </a:lnTo>
                  <a:lnTo>
                    <a:pt x="3871" y="1494"/>
                  </a:lnTo>
                  <a:lnTo>
                    <a:pt x="3873" y="1490"/>
                  </a:lnTo>
                  <a:lnTo>
                    <a:pt x="3875" y="1485"/>
                  </a:lnTo>
                  <a:lnTo>
                    <a:pt x="3879" y="1480"/>
                  </a:lnTo>
                  <a:lnTo>
                    <a:pt x="3883" y="1475"/>
                  </a:lnTo>
                  <a:lnTo>
                    <a:pt x="3891" y="1468"/>
                  </a:lnTo>
                  <a:lnTo>
                    <a:pt x="3900" y="1459"/>
                  </a:lnTo>
                  <a:lnTo>
                    <a:pt x="3909" y="1443"/>
                  </a:lnTo>
                  <a:lnTo>
                    <a:pt x="3918" y="1428"/>
                  </a:lnTo>
                  <a:lnTo>
                    <a:pt x="3924" y="1423"/>
                  </a:lnTo>
                  <a:lnTo>
                    <a:pt x="3933" y="1420"/>
                  </a:lnTo>
                  <a:lnTo>
                    <a:pt x="3942" y="1416"/>
                  </a:lnTo>
                  <a:lnTo>
                    <a:pt x="3953" y="1412"/>
                  </a:lnTo>
                  <a:lnTo>
                    <a:pt x="3963" y="1409"/>
                  </a:lnTo>
                  <a:lnTo>
                    <a:pt x="3973" y="1405"/>
                  </a:lnTo>
                  <a:lnTo>
                    <a:pt x="3980" y="1401"/>
                  </a:lnTo>
                  <a:lnTo>
                    <a:pt x="3985" y="1395"/>
                  </a:lnTo>
                  <a:lnTo>
                    <a:pt x="3988" y="1390"/>
                  </a:lnTo>
                  <a:lnTo>
                    <a:pt x="3991" y="1382"/>
                  </a:lnTo>
                  <a:lnTo>
                    <a:pt x="3992" y="1373"/>
                  </a:lnTo>
                  <a:lnTo>
                    <a:pt x="3993" y="1365"/>
                  </a:lnTo>
                  <a:lnTo>
                    <a:pt x="3994" y="1357"/>
                  </a:lnTo>
                  <a:lnTo>
                    <a:pt x="3994" y="1351"/>
                  </a:lnTo>
                  <a:lnTo>
                    <a:pt x="3992" y="1349"/>
                  </a:lnTo>
                  <a:lnTo>
                    <a:pt x="3990" y="1348"/>
                  </a:lnTo>
                  <a:lnTo>
                    <a:pt x="3987" y="1348"/>
                  </a:lnTo>
                  <a:lnTo>
                    <a:pt x="3985" y="1348"/>
                  </a:lnTo>
                  <a:lnTo>
                    <a:pt x="3979" y="1349"/>
                  </a:lnTo>
                  <a:lnTo>
                    <a:pt x="3973" y="1351"/>
                  </a:lnTo>
                  <a:lnTo>
                    <a:pt x="3968" y="1351"/>
                  </a:lnTo>
                  <a:lnTo>
                    <a:pt x="3965" y="1351"/>
                  </a:lnTo>
                  <a:lnTo>
                    <a:pt x="3962" y="1349"/>
                  </a:lnTo>
                  <a:lnTo>
                    <a:pt x="3961" y="1348"/>
                  </a:lnTo>
                  <a:lnTo>
                    <a:pt x="3955" y="1338"/>
                  </a:lnTo>
                  <a:lnTo>
                    <a:pt x="3949" y="1329"/>
                  </a:lnTo>
                  <a:lnTo>
                    <a:pt x="3941" y="1321"/>
                  </a:lnTo>
                  <a:lnTo>
                    <a:pt x="3930" y="1313"/>
                  </a:lnTo>
                  <a:lnTo>
                    <a:pt x="3922" y="1304"/>
                  </a:lnTo>
                  <a:lnTo>
                    <a:pt x="3911" y="1297"/>
                  </a:lnTo>
                  <a:lnTo>
                    <a:pt x="3902" y="1290"/>
                  </a:lnTo>
                  <a:lnTo>
                    <a:pt x="3895" y="1282"/>
                  </a:lnTo>
                  <a:lnTo>
                    <a:pt x="3890" y="1275"/>
                  </a:lnTo>
                  <a:lnTo>
                    <a:pt x="3887" y="1266"/>
                  </a:lnTo>
                  <a:lnTo>
                    <a:pt x="3887" y="1260"/>
                  </a:lnTo>
                  <a:lnTo>
                    <a:pt x="3887" y="1254"/>
                  </a:lnTo>
                  <a:lnTo>
                    <a:pt x="3889" y="1251"/>
                  </a:lnTo>
                  <a:lnTo>
                    <a:pt x="3892" y="1243"/>
                  </a:lnTo>
                  <a:lnTo>
                    <a:pt x="3897" y="1237"/>
                  </a:lnTo>
                  <a:lnTo>
                    <a:pt x="3900" y="1232"/>
                  </a:lnTo>
                  <a:lnTo>
                    <a:pt x="3904" y="1228"/>
                  </a:lnTo>
                  <a:lnTo>
                    <a:pt x="3910" y="1223"/>
                  </a:lnTo>
                  <a:lnTo>
                    <a:pt x="3914" y="1223"/>
                  </a:lnTo>
                  <a:lnTo>
                    <a:pt x="3918" y="1222"/>
                  </a:lnTo>
                  <a:lnTo>
                    <a:pt x="3924" y="1222"/>
                  </a:lnTo>
                  <a:lnTo>
                    <a:pt x="3930" y="1222"/>
                  </a:lnTo>
                  <a:lnTo>
                    <a:pt x="3934" y="1221"/>
                  </a:lnTo>
                  <a:lnTo>
                    <a:pt x="3937" y="1221"/>
                  </a:lnTo>
                  <a:lnTo>
                    <a:pt x="3943" y="1219"/>
                  </a:lnTo>
                  <a:lnTo>
                    <a:pt x="3949" y="1215"/>
                  </a:lnTo>
                  <a:lnTo>
                    <a:pt x="3954" y="1210"/>
                  </a:lnTo>
                  <a:lnTo>
                    <a:pt x="3958" y="1207"/>
                  </a:lnTo>
                  <a:lnTo>
                    <a:pt x="3961" y="1203"/>
                  </a:lnTo>
                  <a:lnTo>
                    <a:pt x="3963" y="1200"/>
                  </a:lnTo>
                  <a:lnTo>
                    <a:pt x="3967" y="1195"/>
                  </a:lnTo>
                  <a:lnTo>
                    <a:pt x="3968" y="1190"/>
                  </a:lnTo>
                  <a:lnTo>
                    <a:pt x="3968" y="1182"/>
                  </a:lnTo>
                  <a:lnTo>
                    <a:pt x="3968" y="1175"/>
                  </a:lnTo>
                  <a:lnTo>
                    <a:pt x="3968" y="1174"/>
                  </a:lnTo>
                  <a:lnTo>
                    <a:pt x="3969" y="1171"/>
                  </a:lnTo>
                  <a:lnTo>
                    <a:pt x="3972" y="1170"/>
                  </a:lnTo>
                  <a:lnTo>
                    <a:pt x="3975" y="1170"/>
                  </a:lnTo>
                  <a:lnTo>
                    <a:pt x="3985" y="1171"/>
                  </a:lnTo>
                  <a:lnTo>
                    <a:pt x="3998" y="1175"/>
                  </a:lnTo>
                  <a:lnTo>
                    <a:pt x="4004" y="1176"/>
                  </a:lnTo>
                  <a:lnTo>
                    <a:pt x="4006" y="1177"/>
                  </a:lnTo>
                  <a:lnTo>
                    <a:pt x="4006" y="1175"/>
                  </a:lnTo>
                  <a:lnTo>
                    <a:pt x="4006" y="1172"/>
                  </a:lnTo>
                  <a:lnTo>
                    <a:pt x="4004" y="1166"/>
                  </a:lnTo>
                  <a:lnTo>
                    <a:pt x="4000" y="1160"/>
                  </a:lnTo>
                  <a:lnTo>
                    <a:pt x="3994" y="1152"/>
                  </a:lnTo>
                  <a:lnTo>
                    <a:pt x="3987" y="1145"/>
                  </a:lnTo>
                  <a:lnTo>
                    <a:pt x="3979" y="1138"/>
                  </a:lnTo>
                  <a:lnTo>
                    <a:pt x="3973" y="1134"/>
                  </a:lnTo>
                  <a:lnTo>
                    <a:pt x="3966" y="1132"/>
                  </a:lnTo>
                  <a:lnTo>
                    <a:pt x="3956" y="1132"/>
                  </a:lnTo>
                  <a:lnTo>
                    <a:pt x="3942" y="1136"/>
                  </a:lnTo>
                  <a:lnTo>
                    <a:pt x="3930" y="1137"/>
                  </a:lnTo>
                  <a:lnTo>
                    <a:pt x="3919" y="1131"/>
                  </a:lnTo>
                  <a:lnTo>
                    <a:pt x="3909" y="1127"/>
                  </a:lnTo>
                  <a:lnTo>
                    <a:pt x="3897" y="1131"/>
                  </a:lnTo>
                  <a:lnTo>
                    <a:pt x="3886" y="1137"/>
                  </a:lnTo>
                  <a:lnTo>
                    <a:pt x="3875" y="1143"/>
                  </a:lnTo>
                  <a:lnTo>
                    <a:pt x="3865" y="1146"/>
                  </a:lnTo>
                  <a:lnTo>
                    <a:pt x="3854" y="1146"/>
                  </a:lnTo>
                  <a:lnTo>
                    <a:pt x="3840" y="1145"/>
                  </a:lnTo>
                  <a:lnTo>
                    <a:pt x="3832" y="1145"/>
                  </a:lnTo>
                  <a:lnTo>
                    <a:pt x="3824" y="1145"/>
                  </a:lnTo>
                  <a:lnTo>
                    <a:pt x="3818" y="1146"/>
                  </a:lnTo>
                  <a:lnTo>
                    <a:pt x="3812" y="1150"/>
                  </a:lnTo>
                  <a:lnTo>
                    <a:pt x="3809" y="1153"/>
                  </a:lnTo>
                  <a:lnTo>
                    <a:pt x="3807" y="1159"/>
                  </a:lnTo>
                  <a:lnTo>
                    <a:pt x="3805" y="1164"/>
                  </a:lnTo>
                  <a:lnTo>
                    <a:pt x="3804" y="1170"/>
                  </a:lnTo>
                  <a:lnTo>
                    <a:pt x="3802" y="1176"/>
                  </a:lnTo>
                  <a:lnTo>
                    <a:pt x="3798" y="1181"/>
                  </a:lnTo>
                  <a:lnTo>
                    <a:pt x="3797" y="1182"/>
                  </a:lnTo>
                  <a:lnTo>
                    <a:pt x="3795" y="1181"/>
                  </a:lnTo>
                  <a:lnTo>
                    <a:pt x="3792" y="1180"/>
                  </a:lnTo>
                  <a:lnTo>
                    <a:pt x="3789" y="1178"/>
                  </a:lnTo>
                  <a:lnTo>
                    <a:pt x="3778" y="1171"/>
                  </a:lnTo>
                  <a:lnTo>
                    <a:pt x="3766" y="1163"/>
                  </a:lnTo>
                  <a:lnTo>
                    <a:pt x="3755" y="1153"/>
                  </a:lnTo>
                  <a:lnTo>
                    <a:pt x="3744" y="1143"/>
                  </a:lnTo>
                  <a:lnTo>
                    <a:pt x="3735" y="1133"/>
                  </a:lnTo>
                  <a:lnTo>
                    <a:pt x="3726" y="1121"/>
                  </a:lnTo>
                  <a:lnTo>
                    <a:pt x="3722" y="1117"/>
                  </a:lnTo>
                  <a:lnTo>
                    <a:pt x="3715" y="1108"/>
                  </a:lnTo>
                  <a:lnTo>
                    <a:pt x="3704" y="1098"/>
                  </a:lnTo>
                  <a:lnTo>
                    <a:pt x="3696" y="1087"/>
                  </a:lnTo>
                  <a:lnTo>
                    <a:pt x="3692" y="1080"/>
                  </a:lnTo>
                  <a:lnTo>
                    <a:pt x="3690" y="1073"/>
                  </a:lnTo>
                  <a:lnTo>
                    <a:pt x="3688" y="1070"/>
                  </a:lnTo>
                  <a:lnTo>
                    <a:pt x="3685" y="1067"/>
                  </a:lnTo>
                  <a:lnTo>
                    <a:pt x="3683" y="1064"/>
                  </a:lnTo>
                  <a:lnTo>
                    <a:pt x="3681" y="1063"/>
                  </a:lnTo>
                  <a:lnTo>
                    <a:pt x="3670" y="1062"/>
                  </a:lnTo>
                  <a:lnTo>
                    <a:pt x="3658" y="1063"/>
                  </a:lnTo>
                  <a:lnTo>
                    <a:pt x="3646" y="1065"/>
                  </a:lnTo>
                  <a:lnTo>
                    <a:pt x="3634" y="1068"/>
                  </a:lnTo>
                  <a:lnTo>
                    <a:pt x="3626" y="1068"/>
                  </a:lnTo>
                  <a:lnTo>
                    <a:pt x="3619" y="1068"/>
                  </a:lnTo>
                  <a:lnTo>
                    <a:pt x="3612" y="1065"/>
                  </a:lnTo>
                  <a:lnTo>
                    <a:pt x="3604" y="1063"/>
                  </a:lnTo>
                  <a:lnTo>
                    <a:pt x="3603" y="1062"/>
                  </a:lnTo>
                  <a:lnTo>
                    <a:pt x="3601" y="1059"/>
                  </a:lnTo>
                  <a:lnTo>
                    <a:pt x="3599" y="1056"/>
                  </a:lnTo>
                  <a:lnTo>
                    <a:pt x="3596" y="1051"/>
                  </a:lnTo>
                  <a:lnTo>
                    <a:pt x="3597" y="1042"/>
                  </a:lnTo>
                  <a:lnTo>
                    <a:pt x="3600" y="1030"/>
                  </a:lnTo>
                  <a:lnTo>
                    <a:pt x="3602" y="1019"/>
                  </a:lnTo>
                  <a:lnTo>
                    <a:pt x="3603" y="1010"/>
                  </a:lnTo>
                  <a:lnTo>
                    <a:pt x="3602" y="1008"/>
                  </a:lnTo>
                  <a:lnTo>
                    <a:pt x="3601" y="1007"/>
                  </a:lnTo>
                  <a:lnTo>
                    <a:pt x="3599" y="1006"/>
                  </a:lnTo>
                  <a:lnTo>
                    <a:pt x="3597" y="1006"/>
                  </a:lnTo>
                  <a:lnTo>
                    <a:pt x="3593" y="1006"/>
                  </a:lnTo>
                  <a:lnTo>
                    <a:pt x="3589" y="1006"/>
                  </a:lnTo>
                  <a:lnTo>
                    <a:pt x="3584" y="1007"/>
                  </a:lnTo>
                  <a:lnTo>
                    <a:pt x="3577" y="1010"/>
                  </a:lnTo>
                  <a:lnTo>
                    <a:pt x="3570" y="1014"/>
                  </a:lnTo>
                  <a:lnTo>
                    <a:pt x="3563" y="1020"/>
                  </a:lnTo>
                  <a:lnTo>
                    <a:pt x="3555" y="1031"/>
                  </a:lnTo>
                  <a:lnTo>
                    <a:pt x="3549" y="1043"/>
                  </a:lnTo>
                  <a:lnTo>
                    <a:pt x="3541" y="1049"/>
                  </a:lnTo>
                  <a:lnTo>
                    <a:pt x="3538" y="1052"/>
                  </a:lnTo>
                  <a:lnTo>
                    <a:pt x="3530" y="1055"/>
                  </a:lnTo>
                  <a:lnTo>
                    <a:pt x="3524" y="1055"/>
                  </a:lnTo>
                  <a:lnTo>
                    <a:pt x="3520" y="1055"/>
                  </a:lnTo>
                  <a:lnTo>
                    <a:pt x="3512" y="1055"/>
                  </a:lnTo>
                  <a:lnTo>
                    <a:pt x="3507" y="1054"/>
                  </a:lnTo>
                  <a:lnTo>
                    <a:pt x="3503" y="1050"/>
                  </a:lnTo>
                  <a:lnTo>
                    <a:pt x="3501" y="1045"/>
                  </a:lnTo>
                  <a:lnTo>
                    <a:pt x="3500" y="1039"/>
                  </a:lnTo>
                  <a:lnTo>
                    <a:pt x="3500" y="1036"/>
                  </a:lnTo>
                  <a:lnTo>
                    <a:pt x="3499" y="1033"/>
                  </a:lnTo>
                  <a:lnTo>
                    <a:pt x="3496" y="1031"/>
                  </a:lnTo>
                  <a:lnTo>
                    <a:pt x="3495" y="1030"/>
                  </a:lnTo>
                  <a:lnTo>
                    <a:pt x="3490" y="1027"/>
                  </a:lnTo>
                  <a:lnTo>
                    <a:pt x="3486" y="1026"/>
                  </a:lnTo>
                  <a:lnTo>
                    <a:pt x="3481" y="1024"/>
                  </a:lnTo>
                  <a:lnTo>
                    <a:pt x="3476" y="1021"/>
                  </a:lnTo>
                  <a:lnTo>
                    <a:pt x="3471" y="1017"/>
                  </a:lnTo>
                  <a:lnTo>
                    <a:pt x="3469" y="1012"/>
                  </a:lnTo>
                  <a:lnTo>
                    <a:pt x="3469" y="1011"/>
                  </a:lnTo>
                  <a:lnTo>
                    <a:pt x="3469" y="1010"/>
                  </a:lnTo>
                  <a:lnTo>
                    <a:pt x="3470" y="996"/>
                  </a:lnTo>
                  <a:lnTo>
                    <a:pt x="3473" y="976"/>
                  </a:lnTo>
                  <a:lnTo>
                    <a:pt x="3474" y="963"/>
                  </a:lnTo>
                  <a:lnTo>
                    <a:pt x="3473" y="951"/>
                  </a:lnTo>
                  <a:lnTo>
                    <a:pt x="3471" y="945"/>
                  </a:lnTo>
                  <a:lnTo>
                    <a:pt x="3469" y="941"/>
                  </a:lnTo>
                  <a:lnTo>
                    <a:pt x="3467" y="937"/>
                  </a:lnTo>
                  <a:lnTo>
                    <a:pt x="3463" y="933"/>
                  </a:lnTo>
                  <a:lnTo>
                    <a:pt x="3453" y="929"/>
                  </a:lnTo>
                  <a:lnTo>
                    <a:pt x="3439" y="925"/>
                  </a:lnTo>
                  <a:lnTo>
                    <a:pt x="3423" y="923"/>
                  </a:lnTo>
                  <a:lnTo>
                    <a:pt x="3405" y="923"/>
                  </a:lnTo>
                  <a:lnTo>
                    <a:pt x="3396" y="922"/>
                  </a:lnTo>
                  <a:lnTo>
                    <a:pt x="3389" y="923"/>
                  </a:lnTo>
                  <a:lnTo>
                    <a:pt x="3381" y="923"/>
                  </a:lnTo>
                  <a:lnTo>
                    <a:pt x="3375" y="922"/>
                  </a:lnTo>
                  <a:lnTo>
                    <a:pt x="3371" y="920"/>
                  </a:lnTo>
                  <a:lnTo>
                    <a:pt x="3368" y="919"/>
                  </a:lnTo>
                  <a:lnTo>
                    <a:pt x="3364" y="914"/>
                  </a:lnTo>
                  <a:lnTo>
                    <a:pt x="3357" y="912"/>
                  </a:lnTo>
                  <a:lnTo>
                    <a:pt x="3354" y="912"/>
                  </a:lnTo>
                  <a:lnTo>
                    <a:pt x="3349" y="912"/>
                  </a:lnTo>
                  <a:lnTo>
                    <a:pt x="3345" y="913"/>
                  </a:lnTo>
                  <a:lnTo>
                    <a:pt x="3342" y="914"/>
                  </a:lnTo>
                  <a:lnTo>
                    <a:pt x="3335" y="920"/>
                  </a:lnTo>
                  <a:lnTo>
                    <a:pt x="3326" y="928"/>
                  </a:lnTo>
                  <a:lnTo>
                    <a:pt x="3325" y="928"/>
                  </a:lnTo>
                  <a:lnTo>
                    <a:pt x="3324" y="929"/>
                  </a:lnTo>
                  <a:lnTo>
                    <a:pt x="3314" y="933"/>
                  </a:lnTo>
                  <a:lnTo>
                    <a:pt x="3305" y="936"/>
                  </a:lnTo>
                  <a:lnTo>
                    <a:pt x="3295" y="937"/>
                  </a:lnTo>
                  <a:lnTo>
                    <a:pt x="3287" y="937"/>
                  </a:lnTo>
                  <a:lnTo>
                    <a:pt x="3279" y="937"/>
                  </a:lnTo>
                  <a:lnTo>
                    <a:pt x="3273" y="939"/>
                  </a:lnTo>
                  <a:lnTo>
                    <a:pt x="3268" y="942"/>
                  </a:lnTo>
                  <a:lnTo>
                    <a:pt x="3264" y="947"/>
                  </a:lnTo>
                  <a:lnTo>
                    <a:pt x="3261" y="950"/>
                  </a:lnTo>
                  <a:lnTo>
                    <a:pt x="3257" y="952"/>
                  </a:lnTo>
                  <a:lnTo>
                    <a:pt x="3253" y="954"/>
                  </a:lnTo>
                  <a:lnTo>
                    <a:pt x="3249" y="954"/>
                  </a:lnTo>
                  <a:lnTo>
                    <a:pt x="3238" y="945"/>
                  </a:lnTo>
                  <a:lnTo>
                    <a:pt x="3217" y="933"/>
                  </a:lnTo>
                  <a:lnTo>
                    <a:pt x="3203" y="929"/>
                  </a:lnTo>
                  <a:lnTo>
                    <a:pt x="3188" y="924"/>
                  </a:lnTo>
                  <a:lnTo>
                    <a:pt x="3175" y="920"/>
                  </a:lnTo>
                  <a:lnTo>
                    <a:pt x="3161" y="917"/>
                  </a:lnTo>
                  <a:lnTo>
                    <a:pt x="3154" y="913"/>
                  </a:lnTo>
                  <a:lnTo>
                    <a:pt x="3148" y="909"/>
                  </a:lnTo>
                  <a:lnTo>
                    <a:pt x="3143" y="903"/>
                  </a:lnTo>
                  <a:lnTo>
                    <a:pt x="3138" y="897"/>
                  </a:lnTo>
                  <a:lnTo>
                    <a:pt x="3136" y="891"/>
                  </a:lnTo>
                  <a:lnTo>
                    <a:pt x="3134" y="885"/>
                  </a:lnTo>
                  <a:lnTo>
                    <a:pt x="3135" y="880"/>
                  </a:lnTo>
                  <a:lnTo>
                    <a:pt x="3136" y="876"/>
                  </a:lnTo>
                  <a:lnTo>
                    <a:pt x="3140" y="870"/>
                  </a:lnTo>
                  <a:lnTo>
                    <a:pt x="3141" y="866"/>
                  </a:lnTo>
                  <a:lnTo>
                    <a:pt x="3140" y="860"/>
                  </a:lnTo>
                  <a:lnTo>
                    <a:pt x="3138" y="854"/>
                  </a:lnTo>
                  <a:lnTo>
                    <a:pt x="3136" y="851"/>
                  </a:lnTo>
                  <a:lnTo>
                    <a:pt x="3134" y="849"/>
                  </a:lnTo>
                  <a:lnTo>
                    <a:pt x="3131" y="848"/>
                  </a:lnTo>
                  <a:lnTo>
                    <a:pt x="3128" y="848"/>
                  </a:lnTo>
                  <a:lnTo>
                    <a:pt x="3123" y="848"/>
                  </a:lnTo>
                  <a:lnTo>
                    <a:pt x="3118" y="849"/>
                  </a:lnTo>
                  <a:lnTo>
                    <a:pt x="3112" y="853"/>
                  </a:lnTo>
                  <a:lnTo>
                    <a:pt x="3105" y="856"/>
                  </a:lnTo>
                  <a:lnTo>
                    <a:pt x="3098" y="860"/>
                  </a:lnTo>
                  <a:lnTo>
                    <a:pt x="3092" y="863"/>
                  </a:lnTo>
                  <a:lnTo>
                    <a:pt x="3086" y="865"/>
                  </a:lnTo>
                  <a:lnTo>
                    <a:pt x="3080" y="865"/>
                  </a:lnTo>
                  <a:lnTo>
                    <a:pt x="3070" y="865"/>
                  </a:lnTo>
                  <a:lnTo>
                    <a:pt x="3059" y="863"/>
                  </a:lnTo>
                  <a:lnTo>
                    <a:pt x="3053" y="863"/>
                  </a:lnTo>
                  <a:lnTo>
                    <a:pt x="3048" y="865"/>
                  </a:lnTo>
                  <a:lnTo>
                    <a:pt x="3045" y="866"/>
                  </a:lnTo>
                  <a:lnTo>
                    <a:pt x="3041" y="868"/>
                  </a:lnTo>
                  <a:lnTo>
                    <a:pt x="3039" y="870"/>
                  </a:lnTo>
                  <a:lnTo>
                    <a:pt x="3036" y="874"/>
                  </a:lnTo>
                  <a:lnTo>
                    <a:pt x="3035" y="878"/>
                  </a:lnTo>
                  <a:lnTo>
                    <a:pt x="3034" y="882"/>
                  </a:lnTo>
                  <a:lnTo>
                    <a:pt x="3033" y="887"/>
                  </a:lnTo>
                  <a:lnTo>
                    <a:pt x="3030" y="891"/>
                  </a:lnTo>
                  <a:lnTo>
                    <a:pt x="3028" y="893"/>
                  </a:lnTo>
                  <a:lnTo>
                    <a:pt x="3026" y="894"/>
                  </a:lnTo>
                  <a:lnTo>
                    <a:pt x="3022" y="895"/>
                  </a:lnTo>
                  <a:lnTo>
                    <a:pt x="3018" y="895"/>
                  </a:lnTo>
                  <a:lnTo>
                    <a:pt x="3014" y="894"/>
                  </a:lnTo>
                  <a:lnTo>
                    <a:pt x="3008" y="893"/>
                  </a:lnTo>
                  <a:lnTo>
                    <a:pt x="3003" y="892"/>
                  </a:lnTo>
                  <a:lnTo>
                    <a:pt x="2997" y="892"/>
                  </a:lnTo>
                  <a:lnTo>
                    <a:pt x="2992" y="894"/>
                  </a:lnTo>
                  <a:lnTo>
                    <a:pt x="2989" y="895"/>
                  </a:lnTo>
                  <a:lnTo>
                    <a:pt x="2980" y="903"/>
                  </a:lnTo>
                  <a:lnTo>
                    <a:pt x="2972" y="910"/>
                  </a:lnTo>
                  <a:lnTo>
                    <a:pt x="2968" y="913"/>
                  </a:lnTo>
                  <a:lnTo>
                    <a:pt x="2963" y="914"/>
                  </a:lnTo>
                  <a:lnTo>
                    <a:pt x="2957" y="914"/>
                  </a:lnTo>
                  <a:lnTo>
                    <a:pt x="2951" y="912"/>
                  </a:lnTo>
                  <a:lnTo>
                    <a:pt x="2946" y="910"/>
                  </a:lnTo>
                  <a:lnTo>
                    <a:pt x="2941" y="906"/>
                  </a:lnTo>
                  <a:lnTo>
                    <a:pt x="2936" y="903"/>
                  </a:lnTo>
                  <a:lnTo>
                    <a:pt x="2935" y="898"/>
                  </a:lnTo>
                  <a:lnTo>
                    <a:pt x="2932" y="886"/>
                  </a:lnTo>
                  <a:lnTo>
                    <a:pt x="2929" y="874"/>
                  </a:lnTo>
                  <a:lnTo>
                    <a:pt x="2927" y="862"/>
                  </a:lnTo>
                  <a:lnTo>
                    <a:pt x="2923" y="851"/>
                  </a:lnTo>
                  <a:lnTo>
                    <a:pt x="2921" y="838"/>
                  </a:lnTo>
                  <a:lnTo>
                    <a:pt x="2921" y="825"/>
                  </a:lnTo>
                  <a:lnTo>
                    <a:pt x="2921" y="819"/>
                  </a:lnTo>
                  <a:lnTo>
                    <a:pt x="2919" y="816"/>
                  </a:lnTo>
                  <a:lnTo>
                    <a:pt x="2915" y="813"/>
                  </a:lnTo>
                  <a:lnTo>
                    <a:pt x="2908" y="813"/>
                  </a:lnTo>
                  <a:lnTo>
                    <a:pt x="2902" y="813"/>
                  </a:lnTo>
                  <a:lnTo>
                    <a:pt x="2897" y="816"/>
                  </a:lnTo>
                  <a:lnTo>
                    <a:pt x="2892" y="818"/>
                  </a:lnTo>
                  <a:lnTo>
                    <a:pt x="2888" y="823"/>
                  </a:lnTo>
                  <a:lnTo>
                    <a:pt x="2883" y="829"/>
                  </a:lnTo>
                  <a:lnTo>
                    <a:pt x="2879" y="835"/>
                  </a:lnTo>
                  <a:lnTo>
                    <a:pt x="2878" y="842"/>
                  </a:lnTo>
                  <a:lnTo>
                    <a:pt x="2877" y="849"/>
                  </a:lnTo>
                  <a:lnTo>
                    <a:pt x="2878" y="856"/>
                  </a:lnTo>
                  <a:lnTo>
                    <a:pt x="2879" y="863"/>
                  </a:lnTo>
                  <a:lnTo>
                    <a:pt x="2883" y="869"/>
                  </a:lnTo>
                  <a:lnTo>
                    <a:pt x="2885" y="875"/>
                  </a:lnTo>
                  <a:lnTo>
                    <a:pt x="2888" y="881"/>
                  </a:lnTo>
                  <a:lnTo>
                    <a:pt x="2890" y="886"/>
                  </a:lnTo>
                  <a:lnTo>
                    <a:pt x="2891" y="892"/>
                  </a:lnTo>
                  <a:lnTo>
                    <a:pt x="2890" y="897"/>
                  </a:lnTo>
                  <a:lnTo>
                    <a:pt x="2888" y="900"/>
                  </a:lnTo>
                  <a:lnTo>
                    <a:pt x="2884" y="903"/>
                  </a:lnTo>
                  <a:lnTo>
                    <a:pt x="2881" y="905"/>
                  </a:lnTo>
                  <a:lnTo>
                    <a:pt x="2876" y="907"/>
                  </a:lnTo>
                  <a:lnTo>
                    <a:pt x="2866" y="912"/>
                  </a:lnTo>
                  <a:lnTo>
                    <a:pt x="2858" y="916"/>
                  </a:lnTo>
                  <a:lnTo>
                    <a:pt x="2846" y="922"/>
                  </a:lnTo>
                  <a:lnTo>
                    <a:pt x="2835" y="929"/>
                  </a:lnTo>
                  <a:lnTo>
                    <a:pt x="2829" y="931"/>
                  </a:lnTo>
                  <a:lnTo>
                    <a:pt x="2826" y="932"/>
                  </a:lnTo>
                  <a:lnTo>
                    <a:pt x="2821" y="932"/>
                  </a:lnTo>
                  <a:lnTo>
                    <a:pt x="2818" y="930"/>
                  </a:lnTo>
                  <a:lnTo>
                    <a:pt x="2815" y="928"/>
                  </a:lnTo>
                  <a:lnTo>
                    <a:pt x="2813" y="925"/>
                  </a:lnTo>
                  <a:lnTo>
                    <a:pt x="2810" y="925"/>
                  </a:lnTo>
                  <a:lnTo>
                    <a:pt x="2808" y="925"/>
                  </a:lnTo>
                  <a:lnTo>
                    <a:pt x="2804" y="929"/>
                  </a:lnTo>
                  <a:lnTo>
                    <a:pt x="2798" y="936"/>
                  </a:lnTo>
                  <a:lnTo>
                    <a:pt x="2795" y="942"/>
                  </a:lnTo>
                  <a:lnTo>
                    <a:pt x="2790" y="947"/>
                  </a:lnTo>
                  <a:lnTo>
                    <a:pt x="2785" y="949"/>
                  </a:lnTo>
                  <a:lnTo>
                    <a:pt x="2777" y="952"/>
                  </a:lnTo>
                  <a:lnTo>
                    <a:pt x="2774" y="952"/>
                  </a:lnTo>
                  <a:lnTo>
                    <a:pt x="2770" y="952"/>
                  </a:lnTo>
                  <a:lnTo>
                    <a:pt x="2766" y="950"/>
                  </a:lnTo>
                  <a:lnTo>
                    <a:pt x="2764" y="948"/>
                  </a:lnTo>
                  <a:lnTo>
                    <a:pt x="2759" y="942"/>
                  </a:lnTo>
                  <a:lnTo>
                    <a:pt x="2755" y="933"/>
                  </a:lnTo>
                  <a:lnTo>
                    <a:pt x="2751" y="930"/>
                  </a:lnTo>
                  <a:lnTo>
                    <a:pt x="2747" y="928"/>
                  </a:lnTo>
                  <a:lnTo>
                    <a:pt x="2741" y="928"/>
                  </a:lnTo>
                  <a:lnTo>
                    <a:pt x="2735" y="928"/>
                  </a:lnTo>
                  <a:lnTo>
                    <a:pt x="2724" y="930"/>
                  </a:lnTo>
                  <a:lnTo>
                    <a:pt x="2713" y="935"/>
                  </a:lnTo>
                  <a:lnTo>
                    <a:pt x="2709" y="937"/>
                  </a:lnTo>
                  <a:lnTo>
                    <a:pt x="2706" y="938"/>
                  </a:lnTo>
                  <a:lnTo>
                    <a:pt x="2702" y="939"/>
                  </a:lnTo>
                  <a:lnTo>
                    <a:pt x="2700" y="938"/>
                  </a:lnTo>
                  <a:lnTo>
                    <a:pt x="2696" y="938"/>
                  </a:lnTo>
                  <a:lnTo>
                    <a:pt x="2694" y="936"/>
                  </a:lnTo>
                  <a:lnTo>
                    <a:pt x="2692" y="932"/>
                  </a:lnTo>
                  <a:lnTo>
                    <a:pt x="2688" y="929"/>
                  </a:lnTo>
                  <a:lnTo>
                    <a:pt x="2684" y="925"/>
                  </a:lnTo>
                  <a:lnTo>
                    <a:pt x="2682" y="923"/>
                  </a:lnTo>
                  <a:lnTo>
                    <a:pt x="2677" y="920"/>
                  </a:lnTo>
                  <a:lnTo>
                    <a:pt x="2674" y="920"/>
                  </a:lnTo>
                  <a:lnTo>
                    <a:pt x="2667" y="920"/>
                  </a:lnTo>
                  <a:lnTo>
                    <a:pt x="2658" y="922"/>
                  </a:lnTo>
                  <a:lnTo>
                    <a:pt x="2650" y="922"/>
                  </a:lnTo>
                  <a:lnTo>
                    <a:pt x="2640" y="922"/>
                  </a:lnTo>
                  <a:lnTo>
                    <a:pt x="2630" y="920"/>
                  </a:lnTo>
                  <a:lnTo>
                    <a:pt x="2620" y="917"/>
                  </a:lnTo>
                  <a:lnTo>
                    <a:pt x="2611" y="912"/>
                  </a:lnTo>
                  <a:lnTo>
                    <a:pt x="2602" y="906"/>
                  </a:lnTo>
                  <a:lnTo>
                    <a:pt x="2599" y="903"/>
                  </a:lnTo>
                  <a:lnTo>
                    <a:pt x="2595" y="898"/>
                  </a:lnTo>
                  <a:lnTo>
                    <a:pt x="2592" y="893"/>
                  </a:lnTo>
                  <a:lnTo>
                    <a:pt x="2589" y="887"/>
                  </a:lnTo>
                  <a:lnTo>
                    <a:pt x="2587" y="882"/>
                  </a:lnTo>
                  <a:lnTo>
                    <a:pt x="2583" y="879"/>
                  </a:lnTo>
                  <a:lnTo>
                    <a:pt x="2580" y="876"/>
                  </a:lnTo>
                  <a:lnTo>
                    <a:pt x="2576" y="874"/>
                  </a:lnTo>
                  <a:lnTo>
                    <a:pt x="2568" y="873"/>
                  </a:lnTo>
                  <a:lnTo>
                    <a:pt x="2558" y="872"/>
                  </a:lnTo>
                  <a:lnTo>
                    <a:pt x="2550" y="869"/>
                  </a:lnTo>
                  <a:lnTo>
                    <a:pt x="2542" y="866"/>
                  </a:lnTo>
                  <a:lnTo>
                    <a:pt x="2532" y="859"/>
                  </a:lnTo>
                  <a:lnTo>
                    <a:pt x="2522" y="849"/>
                  </a:lnTo>
                  <a:lnTo>
                    <a:pt x="2508" y="837"/>
                  </a:lnTo>
                  <a:lnTo>
                    <a:pt x="2498" y="828"/>
                  </a:lnTo>
                  <a:lnTo>
                    <a:pt x="2493" y="823"/>
                  </a:lnTo>
                  <a:lnTo>
                    <a:pt x="2491" y="817"/>
                  </a:lnTo>
                  <a:lnTo>
                    <a:pt x="2488" y="812"/>
                  </a:lnTo>
                  <a:lnTo>
                    <a:pt x="2487" y="806"/>
                  </a:lnTo>
                  <a:lnTo>
                    <a:pt x="2487" y="800"/>
                  </a:lnTo>
                  <a:lnTo>
                    <a:pt x="2487" y="796"/>
                  </a:lnTo>
                  <a:lnTo>
                    <a:pt x="2488" y="792"/>
                  </a:lnTo>
                  <a:lnTo>
                    <a:pt x="2489" y="790"/>
                  </a:lnTo>
                  <a:lnTo>
                    <a:pt x="2494" y="785"/>
                  </a:lnTo>
                  <a:lnTo>
                    <a:pt x="2501" y="781"/>
                  </a:lnTo>
                  <a:lnTo>
                    <a:pt x="2508" y="779"/>
                  </a:lnTo>
                  <a:lnTo>
                    <a:pt x="2516" y="775"/>
                  </a:lnTo>
                  <a:lnTo>
                    <a:pt x="2524" y="771"/>
                  </a:lnTo>
                  <a:lnTo>
                    <a:pt x="2531" y="764"/>
                  </a:lnTo>
                  <a:lnTo>
                    <a:pt x="2533" y="759"/>
                  </a:lnTo>
                  <a:lnTo>
                    <a:pt x="2536" y="756"/>
                  </a:lnTo>
                  <a:lnTo>
                    <a:pt x="2537" y="753"/>
                  </a:lnTo>
                  <a:lnTo>
                    <a:pt x="2537" y="750"/>
                  </a:lnTo>
                  <a:lnTo>
                    <a:pt x="2536" y="748"/>
                  </a:lnTo>
                  <a:lnTo>
                    <a:pt x="2535" y="746"/>
                  </a:lnTo>
                  <a:lnTo>
                    <a:pt x="2532" y="744"/>
                  </a:lnTo>
                  <a:lnTo>
                    <a:pt x="2529" y="743"/>
                  </a:lnTo>
                  <a:lnTo>
                    <a:pt x="2523" y="742"/>
                  </a:lnTo>
                  <a:lnTo>
                    <a:pt x="2519" y="739"/>
                  </a:lnTo>
                  <a:lnTo>
                    <a:pt x="2518" y="736"/>
                  </a:lnTo>
                  <a:lnTo>
                    <a:pt x="2517" y="734"/>
                  </a:lnTo>
                  <a:lnTo>
                    <a:pt x="2518" y="731"/>
                  </a:lnTo>
                  <a:lnTo>
                    <a:pt x="2519" y="727"/>
                  </a:lnTo>
                  <a:lnTo>
                    <a:pt x="2522" y="721"/>
                  </a:lnTo>
                  <a:lnTo>
                    <a:pt x="2523" y="716"/>
                  </a:lnTo>
                  <a:lnTo>
                    <a:pt x="2524" y="710"/>
                  </a:lnTo>
                  <a:lnTo>
                    <a:pt x="2523" y="701"/>
                  </a:lnTo>
                  <a:lnTo>
                    <a:pt x="2520" y="686"/>
                  </a:lnTo>
                  <a:lnTo>
                    <a:pt x="2516" y="671"/>
                  </a:lnTo>
                  <a:lnTo>
                    <a:pt x="2511" y="655"/>
                  </a:lnTo>
                  <a:lnTo>
                    <a:pt x="2507" y="641"/>
                  </a:lnTo>
                  <a:lnTo>
                    <a:pt x="2507" y="635"/>
                  </a:lnTo>
                  <a:lnTo>
                    <a:pt x="2507" y="632"/>
                  </a:lnTo>
                  <a:lnTo>
                    <a:pt x="2507" y="628"/>
                  </a:lnTo>
                  <a:lnTo>
                    <a:pt x="2508" y="627"/>
                  </a:lnTo>
                  <a:lnTo>
                    <a:pt x="2514" y="624"/>
                  </a:lnTo>
                  <a:lnTo>
                    <a:pt x="2522" y="626"/>
                  </a:lnTo>
                  <a:lnTo>
                    <a:pt x="2530" y="626"/>
                  </a:lnTo>
                  <a:lnTo>
                    <a:pt x="2537" y="626"/>
                  </a:lnTo>
                  <a:lnTo>
                    <a:pt x="2539" y="626"/>
                  </a:lnTo>
                  <a:lnTo>
                    <a:pt x="2542" y="624"/>
                  </a:lnTo>
                  <a:lnTo>
                    <a:pt x="2544" y="622"/>
                  </a:lnTo>
                  <a:lnTo>
                    <a:pt x="2544" y="620"/>
                  </a:lnTo>
                  <a:lnTo>
                    <a:pt x="2543" y="617"/>
                  </a:lnTo>
                  <a:lnTo>
                    <a:pt x="2543" y="615"/>
                  </a:lnTo>
                  <a:lnTo>
                    <a:pt x="2542" y="613"/>
                  </a:lnTo>
                  <a:lnTo>
                    <a:pt x="2539" y="611"/>
                  </a:lnTo>
                  <a:lnTo>
                    <a:pt x="2533" y="609"/>
                  </a:lnTo>
                  <a:lnTo>
                    <a:pt x="2525" y="608"/>
                  </a:lnTo>
                  <a:lnTo>
                    <a:pt x="2516" y="605"/>
                  </a:lnTo>
                  <a:lnTo>
                    <a:pt x="2508" y="603"/>
                  </a:lnTo>
                  <a:lnTo>
                    <a:pt x="2502" y="599"/>
                  </a:lnTo>
                  <a:lnTo>
                    <a:pt x="2497" y="592"/>
                  </a:lnTo>
                  <a:lnTo>
                    <a:pt x="2488" y="585"/>
                  </a:lnTo>
                  <a:lnTo>
                    <a:pt x="2480" y="576"/>
                  </a:lnTo>
                  <a:lnTo>
                    <a:pt x="2475" y="571"/>
                  </a:lnTo>
                  <a:lnTo>
                    <a:pt x="2472" y="564"/>
                  </a:lnTo>
                  <a:lnTo>
                    <a:pt x="2467" y="557"/>
                  </a:lnTo>
                  <a:lnTo>
                    <a:pt x="2463" y="547"/>
                  </a:lnTo>
                  <a:lnTo>
                    <a:pt x="2460" y="538"/>
                  </a:lnTo>
                  <a:lnTo>
                    <a:pt x="2459" y="531"/>
                  </a:lnTo>
                  <a:lnTo>
                    <a:pt x="2457" y="523"/>
                  </a:lnTo>
                  <a:lnTo>
                    <a:pt x="2457" y="517"/>
                  </a:lnTo>
                  <a:lnTo>
                    <a:pt x="2459" y="506"/>
                  </a:lnTo>
                  <a:lnTo>
                    <a:pt x="2460" y="495"/>
                  </a:lnTo>
                  <a:lnTo>
                    <a:pt x="2459" y="488"/>
                  </a:lnTo>
                  <a:lnTo>
                    <a:pt x="2456" y="482"/>
                  </a:lnTo>
                  <a:lnTo>
                    <a:pt x="2453" y="475"/>
                  </a:lnTo>
                  <a:lnTo>
                    <a:pt x="2448" y="469"/>
                  </a:lnTo>
                  <a:lnTo>
                    <a:pt x="2442" y="463"/>
                  </a:lnTo>
                  <a:lnTo>
                    <a:pt x="2435" y="457"/>
                  </a:lnTo>
                  <a:lnTo>
                    <a:pt x="2426" y="453"/>
                  </a:lnTo>
                  <a:lnTo>
                    <a:pt x="2418" y="450"/>
                  </a:lnTo>
                  <a:lnTo>
                    <a:pt x="2409" y="447"/>
                  </a:lnTo>
                  <a:lnTo>
                    <a:pt x="2400" y="446"/>
                  </a:lnTo>
                  <a:lnTo>
                    <a:pt x="2391" y="446"/>
                  </a:lnTo>
                  <a:lnTo>
                    <a:pt x="2381" y="446"/>
                  </a:lnTo>
                  <a:lnTo>
                    <a:pt x="2362" y="449"/>
                  </a:lnTo>
                  <a:lnTo>
                    <a:pt x="2347" y="450"/>
                  </a:lnTo>
                  <a:lnTo>
                    <a:pt x="2331" y="450"/>
                  </a:lnTo>
                  <a:lnTo>
                    <a:pt x="2315" y="450"/>
                  </a:lnTo>
                  <a:lnTo>
                    <a:pt x="2308" y="449"/>
                  </a:lnTo>
                  <a:lnTo>
                    <a:pt x="2300" y="446"/>
                  </a:lnTo>
                  <a:lnTo>
                    <a:pt x="2294" y="444"/>
                  </a:lnTo>
                  <a:lnTo>
                    <a:pt x="2291" y="440"/>
                  </a:lnTo>
                  <a:lnTo>
                    <a:pt x="2287" y="437"/>
                  </a:lnTo>
                  <a:lnTo>
                    <a:pt x="2283" y="434"/>
                  </a:lnTo>
                  <a:lnTo>
                    <a:pt x="2279" y="433"/>
                  </a:lnTo>
                  <a:lnTo>
                    <a:pt x="2275" y="432"/>
                  </a:lnTo>
                  <a:lnTo>
                    <a:pt x="2271" y="431"/>
                  </a:lnTo>
                  <a:lnTo>
                    <a:pt x="2267" y="432"/>
                  </a:lnTo>
                  <a:lnTo>
                    <a:pt x="2264" y="432"/>
                  </a:lnTo>
                  <a:lnTo>
                    <a:pt x="2260" y="434"/>
                  </a:lnTo>
                  <a:lnTo>
                    <a:pt x="2254" y="437"/>
                  </a:lnTo>
                  <a:lnTo>
                    <a:pt x="2246" y="439"/>
                  </a:lnTo>
                  <a:lnTo>
                    <a:pt x="2241" y="438"/>
                  </a:lnTo>
                  <a:lnTo>
                    <a:pt x="2237" y="438"/>
                  </a:lnTo>
                  <a:lnTo>
                    <a:pt x="2234" y="435"/>
                  </a:lnTo>
                  <a:lnTo>
                    <a:pt x="2231" y="433"/>
                  </a:lnTo>
                  <a:lnTo>
                    <a:pt x="2229" y="428"/>
                  </a:lnTo>
                  <a:lnTo>
                    <a:pt x="2228" y="425"/>
                  </a:lnTo>
                  <a:lnTo>
                    <a:pt x="2228" y="420"/>
                  </a:lnTo>
                  <a:lnTo>
                    <a:pt x="2229" y="415"/>
                  </a:lnTo>
                  <a:lnTo>
                    <a:pt x="2231" y="405"/>
                  </a:lnTo>
                  <a:lnTo>
                    <a:pt x="2235" y="394"/>
                  </a:lnTo>
                  <a:lnTo>
                    <a:pt x="2237" y="389"/>
                  </a:lnTo>
                  <a:lnTo>
                    <a:pt x="2237" y="386"/>
                  </a:lnTo>
                  <a:lnTo>
                    <a:pt x="2237" y="383"/>
                  </a:lnTo>
                  <a:lnTo>
                    <a:pt x="2236" y="382"/>
                  </a:lnTo>
                  <a:lnTo>
                    <a:pt x="2234" y="381"/>
                  </a:lnTo>
                  <a:lnTo>
                    <a:pt x="2231" y="382"/>
                  </a:lnTo>
                  <a:lnTo>
                    <a:pt x="2228" y="383"/>
                  </a:lnTo>
                  <a:lnTo>
                    <a:pt x="2224" y="386"/>
                  </a:lnTo>
                  <a:lnTo>
                    <a:pt x="2217" y="393"/>
                  </a:lnTo>
                  <a:lnTo>
                    <a:pt x="2210" y="397"/>
                  </a:lnTo>
                  <a:lnTo>
                    <a:pt x="2206" y="399"/>
                  </a:lnTo>
                  <a:lnTo>
                    <a:pt x="2203" y="400"/>
                  </a:lnTo>
                  <a:lnTo>
                    <a:pt x="2197" y="401"/>
                  </a:lnTo>
                  <a:lnTo>
                    <a:pt x="2191" y="402"/>
                  </a:lnTo>
                  <a:lnTo>
                    <a:pt x="2183" y="402"/>
                  </a:lnTo>
                  <a:lnTo>
                    <a:pt x="2173" y="401"/>
                  </a:lnTo>
                  <a:lnTo>
                    <a:pt x="2164" y="399"/>
                  </a:lnTo>
                  <a:lnTo>
                    <a:pt x="2153" y="395"/>
                  </a:lnTo>
                  <a:lnTo>
                    <a:pt x="2142" y="391"/>
                  </a:lnTo>
                  <a:lnTo>
                    <a:pt x="2133" y="388"/>
                  </a:lnTo>
                  <a:lnTo>
                    <a:pt x="2124" y="384"/>
                  </a:lnTo>
                  <a:lnTo>
                    <a:pt x="2120" y="381"/>
                  </a:lnTo>
                  <a:lnTo>
                    <a:pt x="2116" y="376"/>
                  </a:lnTo>
                  <a:lnTo>
                    <a:pt x="2114" y="372"/>
                  </a:lnTo>
                  <a:lnTo>
                    <a:pt x="2113" y="368"/>
                  </a:lnTo>
                  <a:lnTo>
                    <a:pt x="2113" y="363"/>
                  </a:lnTo>
                  <a:lnTo>
                    <a:pt x="2114" y="352"/>
                  </a:lnTo>
                  <a:lnTo>
                    <a:pt x="2116" y="343"/>
                  </a:lnTo>
                  <a:lnTo>
                    <a:pt x="2117" y="339"/>
                  </a:lnTo>
                  <a:lnTo>
                    <a:pt x="2117" y="336"/>
                  </a:lnTo>
                  <a:lnTo>
                    <a:pt x="2117" y="332"/>
                  </a:lnTo>
                  <a:lnTo>
                    <a:pt x="2116" y="328"/>
                  </a:lnTo>
                  <a:lnTo>
                    <a:pt x="2110" y="320"/>
                  </a:lnTo>
                  <a:lnTo>
                    <a:pt x="2104" y="311"/>
                  </a:lnTo>
                  <a:lnTo>
                    <a:pt x="2101" y="306"/>
                  </a:lnTo>
                  <a:lnTo>
                    <a:pt x="2100" y="301"/>
                  </a:lnTo>
                  <a:lnTo>
                    <a:pt x="2098" y="296"/>
                  </a:lnTo>
                  <a:lnTo>
                    <a:pt x="2100" y="292"/>
                  </a:lnTo>
                  <a:lnTo>
                    <a:pt x="2101" y="287"/>
                  </a:lnTo>
                  <a:lnTo>
                    <a:pt x="2102" y="283"/>
                  </a:lnTo>
                  <a:lnTo>
                    <a:pt x="2105" y="279"/>
                  </a:lnTo>
                  <a:lnTo>
                    <a:pt x="2109" y="275"/>
                  </a:lnTo>
                  <a:lnTo>
                    <a:pt x="2111" y="271"/>
                  </a:lnTo>
                  <a:lnTo>
                    <a:pt x="2114" y="268"/>
                  </a:lnTo>
                  <a:lnTo>
                    <a:pt x="2115" y="264"/>
                  </a:lnTo>
                  <a:lnTo>
                    <a:pt x="2116" y="261"/>
                  </a:lnTo>
                  <a:lnTo>
                    <a:pt x="2115" y="251"/>
                  </a:lnTo>
                  <a:lnTo>
                    <a:pt x="2114" y="238"/>
                  </a:lnTo>
                  <a:lnTo>
                    <a:pt x="2113" y="230"/>
                  </a:lnTo>
                  <a:lnTo>
                    <a:pt x="2110" y="224"/>
                  </a:lnTo>
                  <a:lnTo>
                    <a:pt x="2105" y="220"/>
                  </a:lnTo>
                  <a:lnTo>
                    <a:pt x="2102" y="217"/>
                  </a:lnTo>
                  <a:lnTo>
                    <a:pt x="2090" y="211"/>
                  </a:lnTo>
                  <a:lnTo>
                    <a:pt x="2078" y="204"/>
                  </a:lnTo>
                  <a:lnTo>
                    <a:pt x="2072" y="200"/>
                  </a:lnTo>
                  <a:lnTo>
                    <a:pt x="2067" y="195"/>
                  </a:lnTo>
                  <a:lnTo>
                    <a:pt x="2064" y="192"/>
                  </a:lnTo>
                  <a:lnTo>
                    <a:pt x="2061" y="188"/>
                  </a:lnTo>
                  <a:lnTo>
                    <a:pt x="2058" y="179"/>
                  </a:lnTo>
                  <a:lnTo>
                    <a:pt x="2054" y="167"/>
                  </a:lnTo>
                  <a:lnTo>
                    <a:pt x="2052" y="161"/>
                  </a:lnTo>
                  <a:lnTo>
                    <a:pt x="2048" y="155"/>
                  </a:lnTo>
                  <a:lnTo>
                    <a:pt x="2042" y="149"/>
                  </a:lnTo>
                  <a:lnTo>
                    <a:pt x="2038" y="144"/>
                  </a:lnTo>
                  <a:lnTo>
                    <a:pt x="2032" y="141"/>
                  </a:lnTo>
                  <a:lnTo>
                    <a:pt x="2027" y="138"/>
                  </a:lnTo>
                  <a:lnTo>
                    <a:pt x="2023" y="138"/>
                  </a:lnTo>
                  <a:lnTo>
                    <a:pt x="2022" y="138"/>
                  </a:lnTo>
                  <a:lnTo>
                    <a:pt x="2020" y="140"/>
                  </a:lnTo>
                  <a:lnTo>
                    <a:pt x="2017" y="141"/>
                  </a:lnTo>
                  <a:lnTo>
                    <a:pt x="2013" y="147"/>
                  </a:lnTo>
                  <a:lnTo>
                    <a:pt x="2010" y="153"/>
                  </a:lnTo>
                  <a:lnTo>
                    <a:pt x="2008" y="155"/>
                  </a:lnTo>
                  <a:lnTo>
                    <a:pt x="2006" y="156"/>
                  </a:lnTo>
                  <a:lnTo>
                    <a:pt x="2002" y="156"/>
                  </a:lnTo>
                  <a:lnTo>
                    <a:pt x="1998" y="155"/>
                  </a:lnTo>
                  <a:lnTo>
                    <a:pt x="1993" y="155"/>
                  </a:lnTo>
                  <a:lnTo>
                    <a:pt x="1989" y="155"/>
                  </a:lnTo>
                  <a:lnTo>
                    <a:pt x="1985" y="156"/>
                  </a:lnTo>
                  <a:lnTo>
                    <a:pt x="1982" y="159"/>
                  </a:lnTo>
                  <a:lnTo>
                    <a:pt x="1975" y="168"/>
                  </a:lnTo>
                  <a:lnTo>
                    <a:pt x="1966" y="183"/>
                  </a:lnTo>
                  <a:lnTo>
                    <a:pt x="1960" y="191"/>
                  </a:lnTo>
                  <a:lnTo>
                    <a:pt x="1954" y="195"/>
                  </a:lnTo>
                  <a:lnTo>
                    <a:pt x="1949" y="198"/>
                  </a:lnTo>
                  <a:lnTo>
                    <a:pt x="1944" y="200"/>
                  </a:lnTo>
                  <a:lnTo>
                    <a:pt x="1939" y="201"/>
                  </a:lnTo>
                  <a:lnTo>
                    <a:pt x="1935" y="204"/>
                  </a:lnTo>
                  <a:lnTo>
                    <a:pt x="1933" y="206"/>
                  </a:lnTo>
                  <a:lnTo>
                    <a:pt x="1932" y="211"/>
                  </a:lnTo>
                  <a:lnTo>
                    <a:pt x="1931" y="217"/>
                  </a:lnTo>
                  <a:lnTo>
                    <a:pt x="1928" y="222"/>
                  </a:lnTo>
                  <a:lnTo>
                    <a:pt x="1925" y="226"/>
                  </a:lnTo>
                  <a:lnTo>
                    <a:pt x="1921" y="230"/>
                  </a:lnTo>
                  <a:lnTo>
                    <a:pt x="1915" y="232"/>
                  </a:lnTo>
                  <a:lnTo>
                    <a:pt x="1909" y="233"/>
                  </a:lnTo>
                  <a:lnTo>
                    <a:pt x="1902" y="233"/>
                  </a:lnTo>
                  <a:lnTo>
                    <a:pt x="1894" y="232"/>
                  </a:lnTo>
                  <a:lnTo>
                    <a:pt x="1887" y="231"/>
                  </a:lnTo>
                  <a:lnTo>
                    <a:pt x="1880" y="231"/>
                  </a:lnTo>
                  <a:lnTo>
                    <a:pt x="1874" y="232"/>
                  </a:lnTo>
                  <a:lnTo>
                    <a:pt x="1869" y="235"/>
                  </a:lnTo>
                  <a:lnTo>
                    <a:pt x="1864" y="238"/>
                  </a:lnTo>
                  <a:lnTo>
                    <a:pt x="1861" y="243"/>
                  </a:lnTo>
                  <a:lnTo>
                    <a:pt x="1857" y="249"/>
                  </a:lnTo>
                  <a:lnTo>
                    <a:pt x="1855" y="255"/>
                  </a:lnTo>
                  <a:lnTo>
                    <a:pt x="1852" y="261"/>
                  </a:lnTo>
                  <a:lnTo>
                    <a:pt x="1850" y="265"/>
                  </a:lnTo>
                  <a:lnTo>
                    <a:pt x="1846" y="268"/>
                  </a:lnTo>
                  <a:lnTo>
                    <a:pt x="1842" y="270"/>
                  </a:lnTo>
                  <a:lnTo>
                    <a:pt x="1837" y="270"/>
                  </a:lnTo>
                  <a:lnTo>
                    <a:pt x="1830" y="270"/>
                  </a:lnTo>
                  <a:lnTo>
                    <a:pt x="1821" y="268"/>
                  </a:lnTo>
                  <a:lnTo>
                    <a:pt x="1812" y="264"/>
                  </a:lnTo>
                  <a:lnTo>
                    <a:pt x="1798" y="261"/>
                  </a:lnTo>
                  <a:lnTo>
                    <a:pt x="1782" y="258"/>
                  </a:lnTo>
                  <a:lnTo>
                    <a:pt x="1768" y="258"/>
                  </a:lnTo>
                  <a:lnTo>
                    <a:pt x="1755" y="260"/>
                  </a:lnTo>
                  <a:lnTo>
                    <a:pt x="1746" y="261"/>
                  </a:lnTo>
                  <a:lnTo>
                    <a:pt x="1743" y="262"/>
                  </a:lnTo>
                  <a:lnTo>
                    <a:pt x="1741" y="264"/>
                  </a:lnTo>
                  <a:lnTo>
                    <a:pt x="1741" y="267"/>
                  </a:lnTo>
                  <a:lnTo>
                    <a:pt x="1742" y="270"/>
                  </a:lnTo>
                  <a:lnTo>
                    <a:pt x="1745" y="273"/>
                  </a:lnTo>
                  <a:lnTo>
                    <a:pt x="1749" y="274"/>
                  </a:lnTo>
                  <a:lnTo>
                    <a:pt x="1752" y="276"/>
                  </a:lnTo>
                  <a:lnTo>
                    <a:pt x="1761" y="282"/>
                  </a:lnTo>
                  <a:lnTo>
                    <a:pt x="1770" y="293"/>
                  </a:lnTo>
                  <a:lnTo>
                    <a:pt x="1777" y="304"/>
                  </a:lnTo>
                  <a:lnTo>
                    <a:pt x="1783" y="317"/>
                  </a:lnTo>
                  <a:lnTo>
                    <a:pt x="1788" y="327"/>
                  </a:lnTo>
                  <a:lnTo>
                    <a:pt x="1790" y="337"/>
                  </a:lnTo>
                  <a:lnTo>
                    <a:pt x="1790" y="344"/>
                  </a:lnTo>
                  <a:lnTo>
                    <a:pt x="1793" y="350"/>
                  </a:lnTo>
                  <a:lnTo>
                    <a:pt x="1795" y="353"/>
                  </a:lnTo>
                  <a:lnTo>
                    <a:pt x="1798" y="357"/>
                  </a:lnTo>
                  <a:lnTo>
                    <a:pt x="1800" y="359"/>
                  </a:lnTo>
                  <a:lnTo>
                    <a:pt x="1805" y="361"/>
                  </a:lnTo>
                  <a:lnTo>
                    <a:pt x="1806" y="363"/>
                  </a:lnTo>
                  <a:lnTo>
                    <a:pt x="1808" y="364"/>
                  </a:lnTo>
                  <a:lnTo>
                    <a:pt x="1809" y="367"/>
                  </a:lnTo>
                  <a:lnTo>
                    <a:pt x="1811" y="370"/>
                  </a:lnTo>
                  <a:lnTo>
                    <a:pt x="1812" y="378"/>
                  </a:lnTo>
                  <a:lnTo>
                    <a:pt x="1812" y="387"/>
                  </a:lnTo>
                  <a:lnTo>
                    <a:pt x="1812" y="405"/>
                  </a:lnTo>
                  <a:lnTo>
                    <a:pt x="1811" y="418"/>
                  </a:lnTo>
                  <a:lnTo>
                    <a:pt x="1811" y="422"/>
                  </a:lnTo>
                  <a:lnTo>
                    <a:pt x="1813" y="426"/>
                  </a:lnTo>
                  <a:lnTo>
                    <a:pt x="1815" y="430"/>
                  </a:lnTo>
                  <a:lnTo>
                    <a:pt x="1820" y="433"/>
                  </a:lnTo>
                  <a:lnTo>
                    <a:pt x="1830" y="438"/>
                  </a:lnTo>
                  <a:lnTo>
                    <a:pt x="1843" y="444"/>
                  </a:lnTo>
                  <a:lnTo>
                    <a:pt x="1847" y="447"/>
                  </a:lnTo>
                  <a:lnTo>
                    <a:pt x="1851" y="451"/>
                  </a:lnTo>
                  <a:lnTo>
                    <a:pt x="1855" y="454"/>
                  </a:lnTo>
                  <a:lnTo>
                    <a:pt x="1856" y="459"/>
                  </a:lnTo>
                  <a:lnTo>
                    <a:pt x="1856" y="468"/>
                  </a:lnTo>
                  <a:lnTo>
                    <a:pt x="1853" y="476"/>
                  </a:lnTo>
                  <a:lnTo>
                    <a:pt x="1851" y="487"/>
                  </a:lnTo>
                  <a:lnTo>
                    <a:pt x="1846" y="497"/>
                  </a:lnTo>
                  <a:lnTo>
                    <a:pt x="1842" y="508"/>
                  </a:lnTo>
                  <a:lnTo>
                    <a:pt x="1838" y="516"/>
                  </a:lnTo>
                  <a:lnTo>
                    <a:pt x="1836" y="520"/>
                  </a:lnTo>
                  <a:lnTo>
                    <a:pt x="1831" y="521"/>
                  </a:lnTo>
                  <a:lnTo>
                    <a:pt x="1826" y="522"/>
                  </a:lnTo>
                  <a:lnTo>
                    <a:pt x="1820" y="523"/>
                  </a:lnTo>
                  <a:lnTo>
                    <a:pt x="1806" y="523"/>
                  </a:lnTo>
                  <a:lnTo>
                    <a:pt x="1790" y="522"/>
                  </a:lnTo>
                  <a:lnTo>
                    <a:pt x="1784" y="522"/>
                  </a:lnTo>
                  <a:lnTo>
                    <a:pt x="1780" y="523"/>
                  </a:lnTo>
                  <a:lnTo>
                    <a:pt x="1776" y="525"/>
                  </a:lnTo>
                  <a:lnTo>
                    <a:pt x="1774" y="526"/>
                  </a:lnTo>
                  <a:lnTo>
                    <a:pt x="1769" y="529"/>
                  </a:lnTo>
                  <a:lnTo>
                    <a:pt x="1764" y="533"/>
                  </a:lnTo>
                  <a:lnTo>
                    <a:pt x="1762" y="535"/>
                  </a:lnTo>
                  <a:lnTo>
                    <a:pt x="1761" y="539"/>
                  </a:lnTo>
                  <a:lnTo>
                    <a:pt x="1760" y="541"/>
                  </a:lnTo>
                  <a:lnTo>
                    <a:pt x="1760" y="545"/>
                  </a:lnTo>
                  <a:lnTo>
                    <a:pt x="1760" y="551"/>
                  </a:lnTo>
                  <a:lnTo>
                    <a:pt x="1760" y="557"/>
                  </a:lnTo>
                  <a:lnTo>
                    <a:pt x="1760" y="578"/>
                  </a:lnTo>
                  <a:lnTo>
                    <a:pt x="1757" y="591"/>
                  </a:lnTo>
                  <a:lnTo>
                    <a:pt x="1755" y="594"/>
                  </a:lnTo>
                  <a:lnTo>
                    <a:pt x="1751" y="594"/>
                  </a:lnTo>
                  <a:lnTo>
                    <a:pt x="1746" y="591"/>
                  </a:lnTo>
                  <a:lnTo>
                    <a:pt x="1743" y="588"/>
                  </a:lnTo>
                  <a:lnTo>
                    <a:pt x="1735" y="578"/>
                  </a:lnTo>
                  <a:lnTo>
                    <a:pt x="1727" y="569"/>
                  </a:lnTo>
                  <a:lnTo>
                    <a:pt x="1724" y="564"/>
                  </a:lnTo>
                  <a:lnTo>
                    <a:pt x="1721" y="561"/>
                  </a:lnTo>
                  <a:lnTo>
                    <a:pt x="1719" y="560"/>
                  </a:lnTo>
                  <a:lnTo>
                    <a:pt x="1717" y="561"/>
                  </a:lnTo>
                  <a:lnTo>
                    <a:pt x="1714" y="563"/>
                  </a:lnTo>
                  <a:lnTo>
                    <a:pt x="1713" y="566"/>
                  </a:lnTo>
                  <a:lnTo>
                    <a:pt x="1712" y="569"/>
                  </a:lnTo>
                  <a:lnTo>
                    <a:pt x="1712" y="573"/>
                  </a:lnTo>
                  <a:lnTo>
                    <a:pt x="1712" y="582"/>
                  </a:lnTo>
                  <a:lnTo>
                    <a:pt x="1711" y="591"/>
                  </a:lnTo>
                  <a:lnTo>
                    <a:pt x="1708" y="599"/>
                  </a:lnTo>
                  <a:lnTo>
                    <a:pt x="1706" y="607"/>
                  </a:lnTo>
                  <a:lnTo>
                    <a:pt x="1704" y="608"/>
                  </a:lnTo>
                  <a:lnTo>
                    <a:pt x="1701" y="609"/>
                  </a:lnTo>
                  <a:lnTo>
                    <a:pt x="1699" y="609"/>
                  </a:lnTo>
                  <a:lnTo>
                    <a:pt x="1697" y="610"/>
                  </a:lnTo>
                  <a:lnTo>
                    <a:pt x="1687" y="610"/>
                  </a:lnTo>
                  <a:lnTo>
                    <a:pt x="1672" y="614"/>
                  </a:lnTo>
                  <a:lnTo>
                    <a:pt x="1664" y="616"/>
                  </a:lnTo>
                  <a:lnTo>
                    <a:pt x="1657" y="621"/>
                  </a:lnTo>
                  <a:lnTo>
                    <a:pt x="1651" y="624"/>
                  </a:lnTo>
                  <a:lnTo>
                    <a:pt x="1648" y="629"/>
                  </a:lnTo>
                  <a:lnTo>
                    <a:pt x="1644" y="634"/>
                  </a:lnTo>
                  <a:lnTo>
                    <a:pt x="1641" y="638"/>
                  </a:lnTo>
                  <a:lnTo>
                    <a:pt x="1637" y="640"/>
                  </a:lnTo>
                  <a:lnTo>
                    <a:pt x="1634" y="640"/>
                  </a:lnTo>
                  <a:lnTo>
                    <a:pt x="1631" y="640"/>
                  </a:lnTo>
                  <a:lnTo>
                    <a:pt x="1629" y="639"/>
                  </a:lnTo>
                  <a:lnTo>
                    <a:pt x="1628" y="638"/>
                  </a:lnTo>
                  <a:lnTo>
                    <a:pt x="1626" y="635"/>
                  </a:lnTo>
                  <a:lnTo>
                    <a:pt x="1626" y="629"/>
                  </a:lnTo>
                  <a:lnTo>
                    <a:pt x="1628" y="619"/>
                  </a:lnTo>
                  <a:lnTo>
                    <a:pt x="1628" y="613"/>
                  </a:lnTo>
                  <a:lnTo>
                    <a:pt x="1628" y="608"/>
                  </a:lnTo>
                  <a:lnTo>
                    <a:pt x="1625" y="603"/>
                  </a:lnTo>
                  <a:lnTo>
                    <a:pt x="1623" y="599"/>
                  </a:lnTo>
                  <a:lnTo>
                    <a:pt x="1617" y="592"/>
                  </a:lnTo>
                  <a:lnTo>
                    <a:pt x="1611" y="586"/>
                  </a:lnTo>
                  <a:lnTo>
                    <a:pt x="1607" y="584"/>
                  </a:lnTo>
                  <a:lnTo>
                    <a:pt x="1607" y="580"/>
                  </a:lnTo>
                  <a:lnTo>
                    <a:pt x="1607" y="578"/>
                  </a:lnTo>
                  <a:lnTo>
                    <a:pt x="1610" y="575"/>
                  </a:lnTo>
                  <a:lnTo>
                    <a:pt x="1617" y="569"/>
                  </a:lnTo>
                  <a:lnTo>
                    <a:pt x="1626" y="561"/>
                  </a:lnTo>
                  <a:lnTo>
                    <a:pt x="1635" y="553"/>
                  </a:lnTo>
                  <a:lnTo>
                    <a:pt x="1641" y="545"/>
                  </a:lnTo>
                  <a:lnTo>
                    <a:pt x="1644" y="535"/>
                  </a:lnTo>
                  <a:lnTo>
                    <a:pt x="1648" y="523"/>
                  </a:lnTo>
                  <a:lnTo>
                    <a:pt x="1650" y="516"/>
                  </a:lnTo>
                  <a:lnTo>
                    <a:pt x="1655" y="510"/>
                  </a:lnTo>
                  <a:lnTo>
                    <a:pt x="1658" y="504"/>
                  </a:lnTo>
                  <a:lnTo>
                    <a:pt x="1663" y="498"/>
                  </a:lnTo>
                  <a:lnTo>
                    <a:pt x="1667" y="495"/>
                  </a:lnTo>
                  <a:lnTo>
                    <a:pt x="1668" y="493"/>
                  </a:lnTo>
                  <a:lnTo>
                    <a:pt x="1667" y="490"/>
                  </a:lnTo>
                  <a:lnTo>
                    <a:pt x="1664" y="484"/>
                  </a:lnTo>
                  <a:lnTo>
                    <a:pt x="1661" y="470"/>
                  </a:lnTo>
                  <a:lnTo>
                    <a:pt x="1660" y="456"/>
                  </a:lnTo>
                  <a:lnTo>
                    <a:pt x="1658" y="450"/>
                  </a:lnTo>
                  <a:lnTo>
                    <a:pt x="1657" y="445"/>
                  </a:lnTo>
                  <a:lnTo>
                    <a:pt x="1655" y="440"/>
                  </a:lnTo>
                  <a:lnTo>
                    <a:pt x="1653" y="437"/>
                  </a:lnTo>
                  <a:lnTo>
                    <a:pt x="1648" y="428"/>
                  </a:lnTo>
                  <a:lnTo>
                    <a:pt x="1642" y="421"/>
                  </a:lnTo>
                  <a:lnTo>
                    <a:pt x="1639" y="416"/>
                  </a:lnTo>
                  <a:lnTo>
                    <a:pt x="1637" y="412"/>
                  </a:lnTo>
                  <a:lnTo>
                    <a:pt x="1636" y="411"/>
                  </a:lnTo>
                  <a:lnTo>
                    <a:pt x="1635" y="411"/>
                  </a:lnTo>
                  <a:lnTo>
                    <a:pt x="1634" y="412"/>
                  </a:lnTo>
                  <a:lnTo>
                    <a:pt x="1632" y="414"/>
                  </a:lnTo>
                  <a:lnTo>
                    <a:pt x="1628" y="422"/>
                  </a:lnTo>
                  <a:lnTo>
                    <a:pt x="1623" y="428"/>
                  </a:lnTo>
                  <a:lnTo>
                    <a:pt x="1620" y="431"/>
                  </a:lnTo>
                  <a:lnTo>
                    <a:pt x="1618" y="434"/>
                  </a:lnTo>
                  <a:lnTo>
                    <a:pt x="1617" y="439"/>
                  </a:lnTo>
                  <a:lnTo>
                    <a:pt x="1617" y="446"/>
                  </a:lnTo>
                  <a:lnTo>
                    <a:pt x="1617" y="464"/>
                  </a:lnTo>
                  <a:lnTo>
                    <a:pt x="1617" y="479"/>
                  </a:lnTo>
                  <a:lnTo>
                    <a:pt x="1616" y="483"/>
                  </a:lnTo>
                  <a:lnTo>
                    <a:pt x="1616" y="488"/>
                  </a:lnTo>
                  <a:lnTo>
                    <a:pt x="1613" y="490"/>
                  </a:lnTo>
                  <a:lnTo>
                    <a:pt x="1611" y="494"/>
                  </a:lnTo>
                  <a:lnTo>
                    <a:pt x="1609" y="496"/>
                  </a:lnTo>
                  <a:lnTo>
                    <a:pt x="1604" y="498"/>
                  </a:lnTo>
                  <a:lnTo>
                    <a:pt x="1599" y="501"/>
                  </a:lnTo>
                  <a:lnTo>
                    <a:pt x="1593" y="502"/>
                  </a:lnTo>
                  <a:lnTo>
                    <a:pt x="1587" y="503"/>
                  </a:lnTo>
                  <a:lnTo>
                    <a:pt x="1581" y="506"/>
                  </a:lnTo>
                  <a:lnTo>
                    <a:pt x="1576" y="509"/>
                  </a:lnTo>
                  <a:lnTo>
                    <a:pt x="1572" y="513"/>
                  </a:lnTo>
                  <a:lnTo>
                    <a:pt x="1567" y="517"/>
                  </a:lnTo>
                  <a:lnTo>
                    <a:pt x="1563" y="522"/>
                  </a:lnTo>
                  <a:lnTo>
                    <a:pt x="1560" y="528"/>
                  </a:lnTo>
                  <a:lnTo>
                    <a:pt x="1556" y="534"/>
                  </a:lnTo>
                  <a:lnTo>
                    <a:pt x="1555" y="539"/>
                  </a:lnTo>
                  <a:lnTo>
                    <a:pt x="1555" y="544"/>
                  </a:lnTo>
                  <a:lnTo>
                    <a:pt x="1555" y="548"/>
                  </a:lnTo>
                  <a:lnTo>
                    <a:pt x="1557" y="551"/>
                  </a:lnTo>
                  <a:lnTo>
                    <a:pt x="1565" y="556"/>
                  </a:lnTo>
                  <a:lnTo>
                    <a:pt x="1572" y="560"/>
                  </a:lnTo>
                  <a:lnTo>
                    <a:pt x="1575" y="563"/>
                  </a:lnTo>
                  <a:lnTo>
                    <a:pt x="1578" y="567"/>
                  </a:lnTo>
                  <a:lnTo>
                    <a:pt x="1579" y="572"/>
                  </a:lnTo>
                  <a:lnTo>
                    <a:pt x="1579" y="578"/>
                  </a:lnTo>
                  <a:lnTo>
                    <a:pt x="1578" y="584"/>
                  </a:lnTo>
                  <a:lnTo>
                    <a:pt x="1576" y="590"/>
                  </a:lnTo>
                  <a:lnTo>
                    <a:pt x="1574" y="596"/>
                  </a:lnTo>
                  <a:lnTo>
                    <a:pt x="1571" y="601"/>
                  </a:lnTo>
                  <a:lnTo>
                    <a:pt x="1563" y="609"/>
                  </a:lnTo>
                  <a:lnTo>
                    <a:pt x="1557" y="619"/>
                  </a:lnTo>
                  <a:lnTo>
                    <a:pt x="1555" y="622"/>
                  </a:lnTo>
                  <a:lnTo>
                    <a:pt x="1553" y="626"/>
                  </a:lnTo>
                  <a:lnTo>
                    <a:pt x="1549" y="627"/>
                  </a:lnTo>
                  <a:lnTo>
                    <a:pt x="1547" y="628"/>
                  </a:lnTo>
                  <a:lnTo>
                    <a:pt x="1544" y="627"/>
                  </a:lnTo>
                  <a:lnTo>
                    <a:pt x="1541" y="626"/>
                  </a:lnTo>
                  <a:lnTo>
                    <a:pt x="1537" y="622"/>
                  </a:lnTo>
                  <a:lnTo>
                    <a:pt x="1534" y="619"/>
                  </a:lnTo>
                  <a:lnTo>
                    <a:pt x="1525" y="610"/>
                  </a:lnTo>
                  <a:lnTo>
                    <a:pt x="1517" y="599"/>
                  </a:lnTo>
                  <a:lnTo>
                    <a:pt x="1509" y="589"/>
                  </a:lnTo>
                  <a:lnTo>
                    <a:pt x="1499" y="582"/>
                  </a:lnTo>
                  <a:lnTo>
                    <a:pt x="1494" y="578"/>
                  </a:lnTo>
                  <a:lnTo>
                    <a:pt x="1490" y="577"/>
                  </a:lnTo>
                  <a:lnTo>
                    <a:pt x="1485" y="576"/>
                  </a:lnTo>
                  <a:lnTo>
                    <a:pt x="1480" y="575"/>
                  </a:lnTo>
                  <a:lnTo>
                    <a:pt x="1477" y="575"/>
                  </a:lnTo>
                  <a:lnTo>
                    <a:pt x="1473" y="576"/>
                  </a:lnTo>
                  <a:lnTo>
                    <a:pt x="1469" y="578"/>
                  </a:lnTo>
                  <a:lnTo>
                    <a:pt x="1467" y="580"/>
                  </a:lnTo>
                  <a:lnTo>
                    <a:pt x="1465" y="588"/>
                  </a:lnTo>
                  <a:lnTo>
                    <a:pt x="1462" y="596"/>
                  </a:lnTo>
                  <a:lnTo>
                    <a:pt x="1462" y="599"/>
                  </a:lnTo>
                  <a:lnTo>
                    <a:pt x="1461" y="601"/>
                  </a:lnTo>
                  <a:lnTo>
                    <a:pt x="1460" y="602"/>
                  </a:lnTo>
                  <a:lnTo>
                    <a:pt x="1458" y="602"/>
                  </a:lnTo>
                  <a:lnTo>
                    <a:pt x="1454" y="598"/>
                  </a:lnTo>
                  <a:lnTo>
                    <a:pt x="1449" y="592"/>
                  </a:lnTo>
                  <a:lnTo>
                    <a:pt x="1447" y="589"/>
                  </a:lnTo>
                  <a:lnTo>
                    <a:pt x="1443" y="586"/>
                  </a:lnTo>
                  <a:lnTo>
                    <a:pt x="1439" y="585"/>
                  </a:lnTo>
                  <a:lnTo>
                    <a:pt x="1434" y="585"/>
                  </a:lnTo>
                  <a:lnTo>
                    <a:pt x="1421" y="585"/>
                  </a:lnTo>
                  <a:lnTo>
                    <a:pt x="1404" y="588"/>
                  </a:lnTo>
                  <a:lnTo>
                    <a:pt x="1396" y="590"/>
                  </a:lnTo>
                  <a:lnTo>
                    <a:pt x="1390" y="591"/>
                  </a:lnTo>
                  <a:lnTo>
                    <a:pt x="1385" y="594"/>
                  </a:lnTo>
                  <a:lnTo>
                    <a:pt x="1380" y="597"/>
                  </a:lnTo>
                  <a:lnTo>
                    <a:pt x="1377" y="601"/>
                  </a:lnTo>
                  <a:lnTo>
                    <a:pt x="1373" y="605"/>
                  </a:lnTo>
                  <a:lnTo>
                    <a:pt x="1371" y="610"/>
                  </a:lnTo>
                  <a:lnTo>
                    <a:pt x="1368" y="617"/>
                  </a:lnTo>
                  <a:lnTo>
                    <a:pt x="1362" y="635"/>
                  </a:lnTo>
                  <a:lnTo>
                    <a:pt x="1358" y="657"/>
                  </a:lnTo>
                  <a:lnTo>
                    <a:pt x="1355" y="667"/>
                  </a:lnTo>
                  <a:lnTo>
                    <a:pt x="1354" y="677"/>
                  </a:lnTo>
                  <a:lnTo>
                    <a:pt x="1354" y="685"/>
                  </a:lnTo>
                  <a:lnTo>
                    <a:pt x="1355" y="693"/>
                  </a:lnTo>
                  <a:lnTo>
                    <a:pt x="1358" y="699"/>
                  </a:lnTo>
                  <a:lnTo>
                    <a:pt x="1360" y="705"/>
                  </a:lnTo>
                  <a:lnTo>
                    <a:pt x="1365" y="710"/>
                  </a:lnTo>
                  <a:lnTo>
                    <a:pt x="1370" y="716"/>
                  </a:lnTo>
                  <a:lnTo>
                    <a:pt x="1379" y="725"/>
                  </a:lnTo>
                  <a:lnTo>
                    <a:pt x="1387" y="734"/>
                  </a:lnTo>
                  <a:lnTo>
                    <a:pt x="1391" y="739"/>
                  </a:lnTo>
                  <a:lnTo>
                    <a:pt x="1392" y="744"/>
                  </a:lnTo>
                  <a:lnTo>
                    <a:pt x="1392" y="750"/>
                  </a:lnTo>
                  <a:lnTo>
                    <a:pt x="1392" y="758"/>
                  </a:lnTo>
                  <a:lnTo>
                    <a:pt x="1391" y="764"/>
                  </a:lnTo>
                  <a:lnTo>
                    <a:pt x="1389" y="769"/>
                  </a:lnTo>
                  <a:lnTo>
                    <a:pt x="1386" y="775"/>
                  </a:lnTo>
                  <a:lnTo>
                    <a:pt x="1384" y="780"/>
                  </a:lnTo>
                  <a:lnTo>
                    <a:pt x="1376" y="790"/>
                  </a:lnTo>
                  <a:lnTo>
                    <a:pt x="1367" y="799"/>
                  </a:lnTo>
                  <a:lnTo>
                    <a:pt x="1360" y="807"/>
                  </a:lnTo>
                  <a:lnTo>
                    <a:pt x="1355" y="811"/>
                  </a:lnTo>
                  <a:lnTo>
                    <a:pt x="1353" y="812"/>
                  </a:lnTo>
                  <a:lnTo>
                    <a:pt x="1351" y="812"/>
                  </a:lnTo>
                  <a:lnTo>
                    <a:pt x="1348" y="810"/>
                  </a:lnTo>
                  <a:lnTo>
                    <a:pt x="1343" y="807"/>
                  </a:lnTo>
                  <a:lnTo>
                    <a:pt x="1340" y="806"/>
                  </a:lnTo>
                  <a:lnTo>
                    <a:pt x="1336" y="806"/>
                  </a:lnTo>
                  <a:lnTo>
                    <a:pt x="1332" y="806"/>
                  </a:lnTo>
                  <a:lnTo>
                    <a:pt x="1326" y="807"/>
                  </a:lnTo>
                  <a:lnTo>
                    <a:pt x="1314" y="810"/>
                  </a:lnTo>
                  <a:lnTo>
                    <a:pt x="1302" y="815"/>
                  </a:lnTo>
                  <a:lnTo>
                    <a:pt x="1296" y="818"/>
                  </a:lnTo>
                  <a:lnTo>
                    <a:pt x="1286" y="823"/>
                  </a:lnTo>
                  <a:lnTo>
                    <a:pt x="1279" y="825"/>
                  </a:lnTo>
                  <a:lnTo>
                    <a:pt x="1273" y="827"/>
                  </a:lnTo>
                  <a:lnTo>
                    <a:pt x="1269" y="824"/>
                  </a:lnTo>
                  <a:lnTo>
                    <a:pt x="1264" y="819"/>
                  </a:lnTo>
                  <a:lnTo>
                    <a:pt x="1258" y="815"/>
                  </a:lnTo>
                  <a:lnTo>
                    <a:pt x="1251" y="811"/>
                  </a:lnTo>
                  <a:lnTo>
                    <a:pt x="1242" y="809"/>
                  </a:lnTo>
                  <a:lnTo>
                    <a:pt x="1235" y="809"/>
                  </a:lnTo>
                  <a:lnTo>
                    <a:pt x="1228" y="806"/>
                  </a:lnTo>
                  <a:lnTo>
                    <a:pt x="1220" y="802"/>
                  </a:lnTo>
                  <a:lnTo>
                    <a:pt x="1210" y="796"/>
                  </a:lnTo>
                  <a:lnTo>
                    <a:pt x="1200" y="791"/>
                  </a:lnTo>
                  <a:lnTo>
                    <a:pt x="1195" y="790"/>
                  </a:lnTo>
                  <a:lnTo>
                    <a:pt x="1190" y="788"/>
                  </a:lnTo>
                  <a:lnTo>
                    <a:pt x="1188" y="788"/>
                  </a:lnTo>
                  <a:lnTo>
                    <a:pt x="1185" y="788"/>
                  </a:lnTo>
                  <a:lnTo>
                    <a:pt x="1185" y="791"/>
                  </a:lnTo>
                  <a:lnTo>
                    <a:pt x="1185" y="793"/>
                  </a:lnTo>
                  <a:lnTo>
                    <a:pt x="1187" y="796"/>
                  </a:lnTo>
                  <a:lnTo>
                    <a:pt x="1188" y="800"/>
                  </a:lnTo>
                  <a:lnTo>
                    <a:pt x="1190" y="804"/>
                  </a:lnTo>
                  <a:lnTo>
                    <a:pt x="1191" y="807"/>
                  </a:lnTo>
                  <a:lnTo>
                    <a:pt x="1191" y="811"/>
                  </a:lnTo>
                  <a:lnTo>
                    <a:pt x="1191" y="813"/>
                  </a:lnTo>
                  <a:lnTo>
                    <a:pt x="1190" y="816"/>
                  </a:lnTo>
                  <a:lnTo>
                    <a:pt x="1189" y="818"/>
                  </a:lnTo>
                  <a:lnTo>
                    <a:pt x="1187" y="821"/>
                  </a:lnTo>
                  <a:lnTo>
                    <a:pt x="1184" y="822"/>
                  </a:lnTo>
                  <a:lnTo>
                    <a:pt x="1181" y="824"/>
                  </a:lnTo>
                  <a:lnTo>
                    <a:pt x="1179" y="828"/>
                  </a:lnTo>
                  <a:lnTo>
                    <a:pt x="1178" y="831"/>
                  </a:lnTo>
                  <a:lnTo>
                    <a:pt x="1177" y="836"/>
                  </a:lnTo>
                  <a:lnTo>
                    <a:pt x="1175" y="847"/>
                  </a:lnTo>
                  <a:lnTo>
                    <a:pt x="1170" y="859"/>
                  </a:lnTo>
                  <a:lnTo>
                    <a:pt x="1162" y="872"/>
                  </a:lnTo>
                  <a:lnTo>
                    <a:pt x="1153" y="884"/>
                  </a:lnTo>
                  <a:lnTo>
                    <a:pt x="1147" y="890"/>
                  </a:lnTo>
                  <a:lnTo>
                    <a:pt x="1143" y="894"/>
                  </a:lnTo>
                  <a:lnTo>
                    <a:pt x="1138" y="898"/>
                  </a:lnTo>
                  <a:lnTo>
                    <a:pt x="1132" y="900"/>
                  </a:lnTo>
                  <a:lnTo>
                    <a:pt x="1127" y="903"/>
                  </a:lnTo>
                  <a:lnTo>
                    <a:pt x="1121" y="903"/>
                  </a:lnTo>
                  <a:lnTo>
                    <a:pt x="1116" y="901"/>
                  </a:lnTo>
                  <a:lnTo>
                    <a:pt x="1112" y="899"/>
                  </a:lnTo>
                  <a:lnTo>
                    <a:pt x="1107" y="897"/>
                  </a:lnTo>
                  <a:lnTo>
                    <a:pt x="1103" y="893"/>
                  </a:lnTo>
                  <a:lnTo>
                    <a:pt x="1100" y="890"/>
                  </a:lnTo>
                  <a:lnTo>
                    <a:pt x="1099" y="885"/>
                  </a:lnTo>
                  <a:lnTo>
                    <a:pt x="1097" y="880"/>
                  </a:lnTo>
                  <a:lnTo>
                    <a:pt x="1097" y="875"/>
                  </a:lnTo>
                  <a:lnTo>
                    <a:pt x="1099" y="872"/>
                  </a:lnTo>
                  <a:lnTo>
                    <a:pt x="1100" y="868"/>
                  </a:lnTo>
                  <a:lnTo>
                    <a:pt x="1103" y="861"/>
                  </a:lnTo>
                  <a:lnTo>
                    <a:pt x="1109" y="856"/>
                  </a:lnTo>
                  <a:lnTo>
                    <a:pt x="1121" y="848"/>
                  </a:lnTo>
                  <a:lnTo>
                    <a:pt x="1135" y="837"/>
                  </a:lnTo>
                  <a:lnTo>
                    <a:pt x="1139" y="835"/>
                  </a:lnTo>
                  <a:lnTo>
                    <a:pt x="1141" y="834"/>
                  </a:lnTo>
                  <a:lnTo>
                    <a:pt x="1141" y="831"/>
                  </a:lnTo>
                  <a:lnTo>
                    <a:pt x="1141" y="829"/>
                  </a:lnTo>
                  <a:lnTo>
                    <a:pt x="1137" y="819"/>
                  </a:lnTo>
                  <a:lnTo>
                    <a:pt x="1128" y="806"/>
                  </a:lnTo>
                  <a:lnTo>
                    <a:pt x="1121" y="793"/>
                  </a:lnTo>
                  <a:lnTo>
                    <a:pt x="1115" y="777"/>
                  </a:lnTo>
                  <a:lnTo>
                    <a:pt x="1112" y="771"/>
                  </a:lnTo>
                  <a:lnTo>
                    <a:pt x="1106" y="765"/>
                  </a:lnTo>
                  <a:lnTo>
                    <a:pt x="1100" y="759"/>
                  </a:lnTo>
                  <a:lnTo>
                    <a:pt x="1094" y="755"/>
                  </a:lnTo>
                  <a:lnTo>
                    <a:pt x="1090" y="753"/>
                  </a:lnTo>
                  <a:lnTo>
                    <a:pt x="1087" y="753"/>
                  </a:lnTo>
                  <a:lnTo>
                    <a:pt x="1082" y="755"/>
                  </a:lnTo>
                  <a:lnTo>
                    <a:pt x="1076" y="758"/>
                  </a:lnTo>
                  <a:lnTo>
                    <a:pt x="1068" y="760"/>
                  </a:lnTo>
                  <a:lnTo>
                    <a:pt x="1059" y="760"/>
                  </a:lnTo>
                  <a:lnTo>
                    <a:pt x="1053" y="759"/>
                  </a:lnTo>
                  <a:lnTo>
                    <a:pt x="1047" y="755"/>
                  </a:lnTo>
                  <a:lnTo>
                    <a:pt x="1044" y="754"/>
                  </a:lnTo>
                  <a:lnTo>
                    <a:pt x="1040" y="753"/>
                  </a:lnTo>
                  <a:lnTo>
                    <a:pt x="1038" y="753"/>
                  </a:lnTo>
                  <a:lnTo>
                    <a:pt x="1037" y="753"/>
                  </a:lnTo>
                  <a:lnTo>
                    <a:pt x="1034" y="754"/>
                  </a:lnTo>
                  <a:lnTo>
                    <a:pt x="1033" y="758"/>
                  </a:lnTo>
                  <a:lnTo>
                    <a:pt x="1033" y="760"/>
                  </a:lnTo>
                  <a:lnTo>
                    <a:pt x="1032" y="765"/>
                  </a:lnTo>
                  <a:lnTo>
                    <a:pt x="1032" y="775"/>
                  </a:lnTo>
                  <a:lnTo>
                    <a:pt x="1031" y="785"/>
                  </a:lnTo>
                  <a:lnTo>
                    <a:pt x="1031" y="790"/>
                  </a:lnTo>
                  <a:lnTo>
                    <a:pt x="1028" y="793"/>
                  </a:lnTo>
                  <a:lnTo>
                    <a:pt x="1026" y="797"/>
                  </a:lnTo>
                  <a:lnTo>
                    <a:pt x="1022" y="800"/>
                  </a:lnTo>
                  <a:lnTo>
                    <a:pt x="1018" y="802"/>
                  </a:lnTo>
                  <a:lnTo>
                    <a:pt x="1013" y="803"/>
                  </a:lnTo>
                  <a:lnTo>
                    <a:pt x="1007" y="803"/>
                  </a:lnTo>
                  <a:lnTo>
                    <a:pt x="1001" y="803"/>
                  </a:lnTo>
                  <a:lnTo>
                    <a:pt x="995" y="800"/>
                  </a:lnTo>
                  <a:lnTo>
                    <a:pt x="990" y="798"/>
                  </a:lnTo>
                  <a:lnTo>
                    <a:pt x="986" y="794"/>
                  </a:lnTo>
                  <a:lnTo>
                    <a:pt x="982" y="791"/>
                  </a:lnTo>
                  <a:lnTo>
                    <a:pt x="980" y="786"/>
                  </a:lnTo>
                  <a:lnTo>
                    <a:pt x="979" y="781"/>
                  </a:lnTo>
                  <a:lnTo>
                    <a:pt x="979" y="777"/>
                  </a:lnTo>
                  <a:lnTo>
                    <a:pt x="980" y="772"/>
                  </a:lnTo>
                  <a:lnTo>
                    <a:pt x="983" y="762"/>
                  </a:lnTo>
                  <a:lnTo>
                    <a:pt x="988" y="755"/>
                  </a:lnTo>
                  <a:lnTo>
                    <a:pt x="992" y="748"/>
                  </a:lnTo>
                  <a:lnTo>
                    <a:pt x="994" y="739"/>
                  </a:lnTo>
                  <a:lnTo>
                    <a:pt x="995" y="728"/>
                  </a:lnTo>
                  <a:lnTo>
                    <a:pt x="994" y="715"/>
                  </a:lnTo>
                  <a:lnTo>
                    <a:pt x="994" y="703"/>
                  </a:lnTo>
                  <a:lnTo>
                    <a:pt x="994" y="692"/>
                  </a:lnTo>
                  <a:lnTo>
                    <a:pt x="994" y="684"/>
                  </a:lnTo>
                  <a:lnTo>
                    <a:pt x="992" y="674"/>
                  </a:lnTo>
                  <a:lnTo>
                    <a:pt x="988" y="662"/>
                  </a:lnTo>
                  <a:lnTo>
                    <a:pt x="984" y="651"/>
                  </a:lnTo>
                  <a:lnTo>
                    <a:pt x="981" y="643"/>
                  </a:lnTo>
                  <a:lnTo>
                    <a:pt x="977" y="638"/>
                  </a:lnTo>
                  <a:lnTo>
                    <a:pt x="971" y="633"/>
                  </a:lnTo>
                  <a:lnTo>
                    <a:pt x="965" y="628"/>
                  </a:lnTo>
                  <a:lnTo>
                    <a:pt x="954" y="622"/>
                  </a:lnTo>
                  <a:lnTo>
                    <a:pt x="946" y="617"/>
                  </a:lnTo>
                  <a:lnTo>
                    <a:pt x="944" y="615"/>
                  </a:lnTo>
                  <a:lnTo>
                    <a:pt x="942" y="611"/>
                  </a:lnTo>
                  <a:lnTo>
                    <a:pt x="940" y="608"/>
                  </a:lnTo>
                  <a:lnTo>
                    <a:pt x="940" y="603"/>
                  </a:lnTo>
                  <a:lnTo>
                    <a:pt x="939" y="596"/>
                  </a:lnTo>
                  <a:lnTo>
                    <a:pt x="937" y="591"/>
                  </a:lnTo>
                  <a:lnTo>
                    <a:pt x="936" y="590"/>
                  </a:lnTo>
                  <a:lnTo>
                    <a:pt x="933" y="589"/>
                  </a:lnTo>
                  <a:lnTo>
                    <a:pt x="931" y="589"/>
                  </a:lnTo>
                  <a:lnTo>
                    <a:pt x="930" y="590"/>
                  </a:lnTo>
                  <a:lnTo>
                    <a:pt x="925" y="592"/>
                  </a:lnTo>
                  <a:lnTo>
                    <a:pt x="920" y="596"/>
                  </a:lnTo>
                  <a:lnTo>
                    <a:pt x="918" y="598"/>
                  </a:lnTo>
                  <a:lnTo>
                    <a:pt x="917" y="602"/>
                  </a:lnTo>
                  <a:lnTo>
                    <a:pt x="916" y="607"/>
                  </a:lnTo>
                  <a:lnTo>
                    <a:pt x="916" y="614"/>
                  </a:lnTo>
                  <a:lnTo>
                    <a:pt x="916" y="620"/>
                  </a:lnTo>
                  <a:lnTo>
                    <a:pt x="914" y="623"/>
                  </a:lnTo>
                  <a:lnTo>
                    <a:pt x="913" y="626"/>
                  </a:lnTo>
                  <a:lnTo>
                    <a:pt x="911" y="628"/>
                  </a:lnTo>
                  <a:lnTo>
                    <a:pt x="904" y="630"/>
                  </a:lnTo>
                  <a:lnTo>
                    <a:pt x="894" y="634"/>
                  </a:lnTo>
                  <a:lnTo>
                    <a:pt x="886" y="639"/>
                  </a:lnTo>
                  <a:lnTo>
                    <a:pt x="880" y="642"/>
                  </a:lnTo>
                  <a:lnTo>
                    <a:pt x="879" y="643"/>
                  </a:lnTo>
                  <a:lnTo>
                    <a:pt x="877" y="646"/>
                  </a:lnTo>
                  <a:lnTo>
                    <a:pt x="877" y="649"/>
                  </a:lnTo>
                  <a:lnTo>
                    <a:pt x="877" y="653"/>
                  </a:lnTo>
                  <a:lnTo>
                    <a:pt x="877" y="670"/>
                  </a:lnTo>
                  <a:lnTo>
                    <a:pt x="877" y="684"/>
                  </a:lnTo>
                  <a:lnTo>
                    <a:pt x="876" y="696"/>
                  </a:lnTo>
                  <a:lnTo>
                    <a:pt x="875" y="706"/>
                  </a:lnTo>
                  <a:lnTo>
                    <a:pt x="874" y="714"/>
                  </a:lnTo>
                  <a:lnTo>
                    <a:pt x="872" y="721"/>
                  </a:lnTo>
                  <a:lnTo>
                    <a:pt x="869" y="725"/>
                  </a:lnTo>
                  <a:lnTo>
                    <a:pt x="866" y="728"/>
                  </a:lnTo>
                  <a:lnTo>
                    <a:pt x="863" y="730"/>
                  </a:lnTo>
                  <a:lnTo>
                    <a:pt x="860" y="731"/>
                  </a:lnTo>
                  <a:lnTo>
                    <a:pt x="857" y="731"/>
                  </a:lnTo>
                  <a:lnTo>
                    <a:pt x="854" y="731"/>
                  </a:lnTo>
                  <a:lnTo>
                    <a:pt x="849" y="730"/>
                  </a:lnTo>
                  <a:lnTo>
                    <a:pt x="844" y="728"/>
                  </a:lnTo>
                  <a:lnTo>
                    <a:pt x="835" y="723"/>
                  </a:lnTo>
                  <a:lnTo>
                    <a:pt x="824" y="716"/>
                  </a:lnTo>
                  <a:lnTo>
                    <a:pt x="813" y="706"/>
                  </a:lnTo>
                  <a:lnTo>
                    <a:pt x="804" y="697"/>
                  </a:lnTo>
                  <a:lnTo>
                    <a:pt x="786" y="679"/>
                  </a:lnTo>
                  <a:lnTo>
                    <a:pt x="775" y="671"/>
                  </a:lnTo>
                  <a:lnTo>
                    <a:pt x="769" y="670"/>
                  </a:lnTo>
                  <a:lnTo>
                    <a:pt x="761" y="668"/>
                  </a:lnTo>
                  <a:lnTo>
                    <a:pt x="751" y="666"/>
                  </a:lnTo>
                  <a:lnTo>
                    <a:pt x="744" y="661"/>
                  </a:lnTo>
                  <a:lnTo>
                    <a:pt x="738" y="657"/>
                  </a:lnTo>
                  <a:lnTo>
                    <a:pt x="735" y="655"/>
                  </a:lnTo>
                  <a:lnTo>
                    <a:pt x="730" y="654"/>
                  </a:lnTo>
                  <a:lnTo>
                    <a:pt x="722" y="654"/>
                  </a:lnTo>
                  <a:lnTo>
                    <a:pt x="717" y="654"/>
                  </a:lnTo>
                  <a:lnTo>
                    <a:pt x="712" y="653"/>
                  </a:lnTo>
                  <a:lnTo>
                    <a:pt x="706" y="651"/>
                  </a:lnTo>
                  <a:lnTo>
                    <a:pt x="703" y="647"/>
                  </a:lnTo>
                  <a:lnTo>
                    <a:pt x="698" y="643"/>
                  </a:lnTo>
                  <a:lnTo>
                    <a:pt x="696" y="639"/>
                  </a:lnTo>
                  <a:lnTo>
                    <a:pt x="692" y="634"/>
                  </a:lnTo>
                  <a:lnTo>
                    <a:pt x="691" y="628"/>
                  </a:lnTo>
                  <a:lnTo>
                    <a:pt x="688" y="616"/>
                  </a:lnTo>
                  <a:lnTo>
                    <a:pt x="684" y="604"/>
                  </a:lnTo>
                  <a:lnTo>
                    <a:pt x="677" y="592"/>
                  </a:lnTo>
                  <a:lnTo>
                    <a:pt x="667" y="579"/>
                  </a:lnTo>
                  <a:lnTo>
                    <a:pt x="660" y="573"/>
                  </a:lnTo>
                  <a:lnTo>
                    <a:pt x="654" y="569"/>
                  </a:lnTo>
                  <a:lnTo>
                    <a:pt x="647" y="565"/>
                  </a:lnTo>
                  <a:lnTo>
                    <a:pt x="640" y="563"/>
                  </a:lnTo>
                  <a:lnTo>
                    <a:pt x="627" y="561"/>
                  </a:lnTo>
                  <a:lnTo>
                    <a:pt x="617" y="561"/>
                  </a:lnTo>
                  <a:lnTo>
                    <a:pt x="614" y="560"/>
                  </a:lnTo>
                  <a:lnTo>
                    <a:pt x="610" y="560"/>
                  </a:lnTo>
                  <a:lnTo>
                    <a:pt x="606" y="558"/>
                  </a:lnTo>
                  <a:lnTo>
                    <a:pt x="604" y="557"/>
                  </a:lnTo>
                  <a:lnTo>
                    <a:pt x="599" y="551"/>
                  </a:lnTo>
                  <a:lnTo>
                    <a:pt x="596" y="542"/>
                  </a:lnTo>
                  <a:lnTo>
                    <a:pt x="593" y="539"/>
                  </a:lnTo>
                  <a:lnTo>
                    <a:pt x="590" y="535"/>
                  </a:lnTo>
                  <a:lnTo>
                    <a:pt x="585" y="532"/>
                  </a:lnTo>
                  <a:lnTo>
                    <a:pt x="580" y="528"/>
                  </a:lnTo>
                  <a:lnTo>
                    <a:pt x="568" y="523"/>
                  </a:lnTo>
                  <a:lnTo>
                    <a:pt x="558" y="516"/>
                  </a:lnTo>
                  <a:lnTo>
                    <a:pt x="554" y="512"/>
                  </a:lnTo>
                  <a:lnTo>
                    <a:pt x="551" y="507"/>
                  </a:lnTo>
                  <a:lnTo>
                    <a:pt x="549" y="501"/>
                  </a:lnTo>
                  <a:lnTo>
                    <a:pt x="547" y="494"/>
                  </a:lnTo>
                  <a:lnTo>
                    <a:pt x="547" y="485"/>
                  </a:lnTo>
                  <a:lnTo>
                    <a:pt x="547" y="478"/>
                  </a:lnTo>
                  <a:lnTo>
                    <a:pt x="547" y="470"/>
                  </a:lnTo>
                  <a:lnTo>
                    <a:pt x="548" y="462"/>
                  </a:lnTo>
                  <a:lnTo>
                    <a:pt x="548" y="453"/>
                  </a:lnTo>
                  <a:lnTo>
                    <a:pt x="548" y="446"/>
                  </a:lnTo>
                  <a:lnTo>
                    <a:pt x="546" y="439"/>
                  </a:lnTo>
                  <a:lnTo>
                    <a:pt x="545" y="433"/>
                  </a:lnTo>
                  <a:lnTo>
                    <a:pt x="539" y="421"/>
                  </a:lnTo>
                  <a:lnTo>
                    <a:pt x="535" y="409"/>
                  </a:lnTo>
                  <a:lnTo>
                    <a:pt x="534" y="397"/>
                  </a:lnTo>
                  <a:lnTo>
                    <a:pt x="534" y="386"/>
                  </a:lnTo>
                  <a:lnTo>
                    <a:pt x="533" y="376"/>
                  </a:lnTo>
                  <a:lnTo>
                    <a:pt x="530" y="367"/>
                  </a:lnTo>
                  <a:lnTo>
                    <a:pt x="524" y="358"/>
                  </a:lnTo>
                  <a:lnTo>
                    <a:pt x="517" y="349"/>
                  </a:lnTo>
                  <a:lnTo>
                    <a:pt x="513" y="343"/>
                  </a:lnTo>
                  <a:lnTo>
                    <a:pt x="509" y="337"/>
                  </a:lnTo>
                  <a:lnTo>
                    <a:pt x="507" y="330"/>
                  </a:lnTo>
                  <a:lnTo>
                    <a:pt x="504" y="323"/>
                  </a:lnTo>
                  <a:lnTo>
                    <a:pt x="504" y="315"/>
                  </a:lnTo>
                  <a:lnTo>
                    <a:pt x="505" y="311"/>
                  </a:lnTo>
                  <a:lnTo>
                    <a:pt x="508" y="306"/>
                  </a:lnTo>
                  <a:lnTo>
                    <a:pt x="511" y="304"/>
                  </a:lnTo>
                  <a:lnTo>
                    <a:pt x="515" y="300"/>
                  </a:lnTo>
                  <a:lnTo>
                    <a:pt x="518" y="298"/>
                  </a:lnTo>
                  <a:lnTo>
                    <a:pt x="521" y="294"/>
                  </a:lnTo>
                  <a:lnTo>
                    <a:pt x="522" y="289"/>
                  </a:lnTo>
                  <a:lnTo>
                    <a:pt x="520" y="285"/>
                  </a:lnTo>
                  <a:lnTo>
                    <a:pt x="516" y="277"/>
                  </a:lnTo>
                  <a:lnTo>
                    <a:pt x="509" y="269"/>
                  </a:lnTo>
                  <a:lnTo>
                    <a:pt x="502" y="261"/>
                  </a:lnTo>
                  <a:lnTo>
                    <a:pt x="486" y="244"/>
                  </a:lnTo>
                  <a:lnTo>
                    <a:pt x="478" y="232"/>
                  </a:lnTo>
                  <a:lnTo>
                    <a:pt x="474" y="225"/>
                  </a:lnTo>
                  <a:lnTo>
                    <a:pt x="473" y="219"/>
                  </a:lnTo>
                  <a:lnTo>
                    <a:pt x="470" y="214"/>
                  </a:lnTo>
                  <a:lnTo>
                    <a:pt x="464" y="207"/>
                  </a:lnTo>
                  <a:lnTo>
                    <a:pt x="463" y="204"/>
                  </a:lnTo>
                  <a:lnTo>
                    <a:pt x="461" y="198"/>
                  </a:lnTo>
                  <a:lnTo>
                    <a:pt x="461" y="191"/>
                  </a:lnTo>
                  <a:lnTo>
                    <a:pt x="461" y="182"/>
                  </a:lnTo>
                  <a:lnTo>
                    <a:pt x="463" y="161"/>
                  </a:lnTo>
                  <a:lnTo>
                    <a:pt x="464" y="137"/>
                  </a:lnTo>
                  <a:lnTo>
                    <a:pt x="464" y="125"/>
                  </a:lnTo>
                  <a:lnTo>
                    <a:pt x="464" y="115"/>
                  </a:lnTo>
                  <a:lnTo>
                    <a:pt x="461" y="105"/>
                  </a:lnTo>
                  <a:lnTo>
                    <a:pt x="460" y="96"/>
                  </a:lnTo>
                  <a:lnTo>
                    <a:pt x="457" y="88"/>
                  </a:lnTo>
                  <a:lnTo>
                    <a:pt x="452" y="84"/>
                  </a:lnTo>
                  <a:lnTo>
                    <a:pt x="450" y="82"/>
                  </a:lnTo>
                  <a:lnTo>
                    <a:pt x="446" y="81"/>
                  </a:lnTo>
                  <a:lnTo>
                    <a:pt x="442" y="81"/>
                  </a:lnTo>
                  <a:lnTo>
                    <a:pt x="439" y="81"/>
                  </a:lnTo>
                  <a:lnTo>
                    <a:pt x="423" y="82"/>
                  </a:lnTo>
                  <a:lnTo>
                    <a:pt x="410" y="84"/>
                  </a:lnTo>
                  <a:lnTo>
                    <a:pt x="400" y="82"/>
                  </a:lnTo>
                  <a:lnTo>
                    <a:pt x="390" y="81"/>
                  </a:lnTo>
                  <a:lnTo>
                    <a:pt x="383" y="79"/>
                  </a:lnTo>
                  <a:lnTo>
                    <a:pt x="378" y="77"/>
                  </a:lnTo>
                  <a:lnTo>
                    <a:pt x="373" y="74"/>
                  </a:lnTo>
                  <a:lnTo>
                    <a:pt x="370" y="71"/>
                  </a:lnTo>
                  <a:lnTo>
                    <a:pt x="360" y="67"/>
                  </a:lnTo>
                  <a:lnTo>
                    <a:pt x="347" y="62"/>
                  </a:lnTo>
                  <a:lnTo>
                    <a:pt x="333" y="60"/>
                  </a:lnTo>
                  <a:lnTo>
                    <a:pt x="321" y="55"/>
                  </a:lnTo>
                  <a:lnTo>
                    <a:pt x="316" y="53"/>
                  </a:lnTo>
                  <a:lnTo>
                    <a:pt x="313" y="48"/>
                  </a:lnTo>
                  <a:lnTo>
                    <a:pt x="310" y="43"/>
                  </a:lnTo>
                  <a:lnTo>
                    <a:pt x="307" y="37"/>
                  </a:lnTo>
                  <a:lnTo>
                    <a:pt x="302" y="24"/>
                  </a:lnTo>
                  <a:lnTo>
                    <a:pt x="294" y="11"/>
                  </a:lnTo>
                  <a:lnTo>
                    <a:pt x="289" y="6"/>
                  </a:lnTo>
                  <a:lnTo>
                    <a:pt x="285" y="3"/>
                  </a:lnTo>
                  <a:lnTo>
                    <a:pt x="278" y="0"/>
                  </a:lnTo>
                  <a:lnTo>
                    <a:pt x="265" y="2"/>
                  </a:lnTo>
                  <a:lnTo>
                    <a:pt x="257" y="2"/>
                  </a:lnTo>
                  <a:lnTo>
                    <a:pt x="252" y="4"/>
                  </a:lnTo>
                  <a:lnTo>
                    <a:pt x="249" y="6"/>
                  </a:lnTo>
                  <a:lnTo>
                    <a:pt x="245" y="9"/>
                  </a:lnTo>
                  <a:lnTo>
                    <a:pt x="243" y="11"/>
                  </a:lnTo>
                  <a:lnTo>
                    <a:pt x="240" y="12"/>
                  </a:lnTo>
                  <a:lnTo>
                    <a:pt x="237" y="14"/>
                  </a:lnTo>
                  <a:lnTo>
                    <a:pt x="232" y="14"/>
                  </a:lnTo>
                  <a:lnTo>
                    <a:pt x="227" y="14"/>
                  </a:lnTo>
                  <a:lnTo>
                    <a:pt x="222" y="15"/>
                  </a:lnTo>
                  <a:lnTo>
                    <a:pt x="217" y="17"/>
                  </a:lnTo>
                  <a:lnTo>
                    <a:pt x="212" y="19"/>
                  </a:lnTo>
                  <a:lnTo>
                    <a:pt x="208" y="24"/>
                  </a:lnTo>
                  <a:lnTo>
                    <a:pt x="203" y="28"/>
                  </a:lnTo>
                  <a:lnTo>
                    <a:pt x="200" y="33"/>
                  </a:lnTo>
                  <a:lnTo>
                    <a:pt x="198" y="37"/>
                  </a:lnTo>
                  <a:lnTo>
                    <a:pt x="196" y="43"/>
                  </a:lnTo>
                  <a:lnTo>
                    <a:pt x="196" y="53"/>
                  </a:lnTo>
                  <a:lnTo>
                    <a:pt x="198" y="62"/>
                  </a:lnTo>
                  <a:lnTo>
                    <a:pt x="198" y="73"/>
                  </a:lnTo>
                  <a:lnTo>
                    <a:pt x="199" y="82"/>
                  </a:lnTo>
                  <a:lnTo>
                    <a:pt x="199" y="91"/>
                  </a:lnTo>
                  <a:lnTo>
                    <a:pt x="198" y="93"/>
                  </a:lnTo>
                  <a:lnTo>
                    <a:pt x="198" y="96"/>
                  </a:lnTo>
                  <a:lnTo>
                    <a:pt x="195" y="97"/>
                  </a:lnTo>
                  <a:lnTo>
                    <a:pt x="194" y="97"/>
                  </a:lnTo>
                  <a:lnTo>
                    <a:pt x="190" y="96"/>
                  </a:lnTo>
                  <a:lnTo>
                    <a:pt x="187" y="94"/>
                  </a:lnTo>
                  <a:lnTo>
                    <a:pt x="183" y="94"/>
                  </a:lnTo>
                  <a:lnTo>
                    <a:pt x="180" y="96"/>
                  </a:lnTo>
                  <a:lnTo>
                    <a:pt x="176" y="98"/>
                  </a:lnTo>
                  <a:lnTo>
                    <a:pt x="174" y="101"/>
                  </a:lnTo>
                  <a:lnTo>
                    <a:pt x="170" y="106"/>
                  </a:lnTo>
                  <a:lnTo>
                    <a:pt x="168" y="112"/>
                  </a:lnTo>
                  <a:lnTo>
                    <a:pt x="164" y="118"/>
                  </a:lnTo>
                  <a:lnTo>
                    <a:pt x="162" y="123"/>
                  </a:lnTo>
                  <a:lnTo>
                    <a:pt x="158" y="126"/>
                  </a:lnTo>
                  <a:lnTo>
                    <a:pt x="155" y="129"/>
                  </a:lnTo>
                  <a:lnTo>
                    <a:pt x="145" y="131"/>
                  </a:lnTo>
                  <a:lnTo>
                    <a:pt x="134" y="134"/>
                  </a:lnTo>
                  <a:lnTo>
                    <a:pt x="120" y="136"/>
                  </a:lnTo>
                  <a:lnTo>
                    <a:pt x="107" y="138"/>
                  </a:lnTo>
                  <a:lnTo>
                    <a:pt x="94" y="141"/>
                  </a:lnTo>
                  <a:lnTo>
                    <a:pt x="82" y="143"/>
                  </a:lnTo>
                  <a:lnTo>
                    <a:pt x="77" y="144"/>
                  </a:lnTo>
                  <a:lnTo>
                    <a:pt x="73" y="147"/>
                  </a:lnTo>
                  <a:lnTo>
                    <a:pt x="68" y="150"/>
                  </a:lnTo>
                  <a:lnTo>
                    <a:pt x="66" y="153"/>
                  </a:lnTo>
                  <a:lnTo>
                    <a:pt x="63" y="157"/>
                  </a:lnTo>
                  <a:lnTo>
                    <a:pt x="62" y="161"/>
                  </a:lnTo>
                  <a:lnTo>
                    <a:pt x="61" y="164"/>
                  </a:lnTo>
                  <a:lnTo>
                    <a:pt x="62" y="169"/>
                  </a:lnTo>
                  <a:lnTo>
                    <a:pt x="66" y="178"/>
                  </a:lnTo>
                  <a:lnTo>
                    <a:pt x="69" y="185"/>
                  </a:lnTo>
                  <a:lnTo>
                    <a:pt x="74" y="194"/>
                  </a:lnTo>
                  <a:lnTo>
                    <a:pt x="77" y="208"/>
                  </a:lnTo>
                  <a:lnTo>
                    <a:pt x="79" y="217"/>
                  </a:lnTo>
                  <a:lnTo>
                    <a:pt x="79" y="224"/>
                  </a:lnTo>
                  <a:lnTo>
                    <a:pt x="79" y="230"/>
                  </a:lnTo>
                  <a:lnTo>
                    <a:pt x="77" y="236"/>
                  </a:lnTo>
                  <a:lnTo>
                    <a:pt x="74" y="245"/>
                  </a:lnTo>
                  <a:lnTo>
                    <a:pt x="69" y="255"/>
                  </a:lnTo>
                  <a:lnTo>
                    <a:pt x="69" y="260"/>
                  </a:lnTo>
                  <a:lnTo>
                    <a:pt x="69" y="264"/>
                  </a:lnTo>
                  <a:lnTo>
                    <a:pt x="70" y="268"/>
                  </a:lnTo>
                  <a:lnTo>
                    <a:pt x="74" y="271"/>
                  </a:lnTo>
                  <a:lnTo>
                    <a:pt x="76" y="275"/>
                  </a:lnTo>
                  <a:lnTo>
                    <a:pt x="81" y="276"/>
                  </a:lnTo>
                  <a:lnTo>
                    <a:pt x="85" y="279"/>
                  </a:lnTo>
                  <a:lnTo>
                    <a:pt x="89" y="280"/>
                  </a:lnTo>
                  <a:lnTo>
                    <a:pt x="96" y="280"/>
                  </a:lnTo>
                  <a:lnTo>
                    <a:pt x="101" y="282"/>
                  </a:lnTo>
                  <a:lnTo>
                    <a:pt x="102" y="283"/>
                  </a:lnTo>
                  <a:lnTo>
                    <a:pt x="102" y="285"/>
                  </a:lnTo>
                  <a:lnTo>
                    <a:pt x="102" y="287"/>
                  </a:lnTo>
                  <a:lnTo>
                    <a:pt x="101" y="290"/>
                  </a:lnTo>
                  <a:lnTo>
                    <a:pt x="100" y="294"/>
                  </a:lnTo>
                  <a:lnTo>
                    <a:pt x="99" y="298"/>
                  </a:lnTo>
                  <a:lnTo>
                    <a:pt x="99" y="301"/>
                  </a:lnTo>
                  <a:lnTo>
                    <a:pt x="99" y="306"/>
                  </a:lnTo>
                  <a:lnTo>
                    <a:pt x="101" y="309"/>
                  </a:lnTo>
                  <a:lnTo>
                    <a:pt x="104" y="313"/>
                  </a:lnTo>
                  <a:lnTo>
                    <a:pt x="106" y="317"/>
                  </a:lnTo>
                  <a:lnTo>
                    <a:pt x="111" y="320"/>
                  </a:lnTo>
                  <a:lnTo>
                    <a:pt x="120" y="326"/>
                  </a:lnTo>
                  <a:lnTo>
                    <a:pt x="132" y="333"/>
                  </a:lnTo>
                  <a:lnTo>
                    <a:pt x="138" y="337"/>
                  </a:lnTo>
                  <a:lnTo>
                    <a:pt x="144" y="340"/>
                  </a:lnTo>
                  <a:lnTo>
                    <a:pt x="151" y="343"/>
                  </a:lnTo>
                  <a:lnTo>
                    <a:pt x="158" y="345"/>
                  </a:lnTo>
                  <a:lnTo>
                    <a:pt x="165" y="348"/>
                  </a:lnTo>
                  <a:lnTo>
                    <a:pt x="171" y="350"/>
                  </a:lnTo>
                  <a:lnTo>
                    <a:pt x="176" y="352"/>
                  </a:lnTo>
                  <a:lnTo>
                    <a:pt x="181" y="355"/>
                  </a:lnTo>
                  <a:lnTo>
                    <a:pt x="183" y="358"/>
                  </a:lnTo>
                  <a:lnTo>
                    <a:pt x="184" y="361"/>
                  </a:lnTo>
                  <a:lnTo>
                    <a:pt x="184" y="363"/>
                  </a:lnTo>
                  <a:lnTo>
                    <a:pt x="182" y="364"/>
                  </a:lnTo>
                  <a:lnTo>
                    <a:pt x="174" y="367"/>
                  </a:lnTo>
                  <a:lnTo>
                    <a:pt x="164" y="370"/>
                  </a:lnTo>
                  <a:lnTo>
                    <a:pt x="152" y="372"/>
                  </a:lnTo>
                  <a:lnTo>
                    <a:pt x="140" y="374"/>
                  </a:lnTo>
                  <a:lnTo>
                    <a:pt x="136" y="375"/>
                  </a:lnTo>
                  <a:lnTo>
                    <a:pt x="131" y="377"/>
                  </a:lnTo>
                  <a:lnTo>
                    <a:pt x="127" y="380"/>
                  </a:lnTo>
                  <a:lnTo>
                    <a:pt x="124" y="384"/>
                  </a:lnTo>
                  <a:lnTo>
                    <a:pt x="121" y="389"/>
                  </a:lnTo>
                  <a:lnTo>
                    <a:pt x="119" y="395"/>
                  </a:lnTo>
                  <a:lnTo>
                    <a:pt x="118" y="401"/>
                  </a:lnTo>
                  <a:lnTo>
                    <a:pt x="117" y="408"/>
                  </a:lnTo>
                  <a:lnTo>
                    <a:pt x="115" y="414"/>
                  </a:lnTo>
                  <a:lnTo>
                    <a:pt x="113" y="420"/>
                  </a:lnTo>
                  <a:lnTo>
                    <a:pt x="111" y="425"/>
                  </a:lnTo>
                  <a:lnTo>
                    <a:pt x="107" y="430"/>
                  </a:lnTo>
                  <a:lnTo>
                    <a:pt x="98" y="438"/>
                  </a:lnTo>
                  <a:lnTo>
                    <a:pt x="86" y="445"/>
                  </a:lnTo>
                  <a:lnTo>
                    <a:pt x="81" y="447"/>
                  </a:lnTo>
                  <a:lnTo>
                    <a:pt x="76" y="451"/>
                  </a:lnTo>
                  <a:lnTo>
                    <a:pt x="73" y="454"/>
                  </a:lnTo>
                  <a:lnTo>
                    <a:pt x="70" y="458"/>
                  </a:lnTo>
                  <a:lnTo>
                    <a:pt x="69" y="462"/>
                  </a:lnTo>
                  <a:lnTo>
                    <a:pt x="68" y="465"/>
                  </a:lnTo>
                  <a:lnTo>
                    <a:pt x="68" y="468"/>
                  </a:lnTo>
                  <a:lnTo>
                    <a:pt x="69" y="471"/>
                  </a:lnTo>
                  <a:lnTo>
                    <a:pt x="74" y="481"/>
                  </a:lnTo>
                  <a:lnTo>
                    <a:pt x="80" y="491"/>
                  </a:lnTo>
                  <a:lnTo>
                    <a:pt x="82" y="498"/>
                  </a:lnTo>
                  <a:lnTo>
                    <a:pt x="83" y="504"/>
                  </a:lnTo>
                  <a:lnTo>
                    <a:pt x="83" y="512"/>
                  </a:lnTo>
                  <a:lnTo>
                    <a:pt x="82" y="517"/>
                  </a:lnTo>
                  <a:lnTo>
                    <a:pt x="79" y="523"/>
                  </a:lnTo>
                  <a:lnTo>
                    <a:pt x="75" y="527"/>
                  </a:lnTo>
                  <a:lnTo>
                    <a:pt x="71" y="529"/>
                  </a:lnTo>
                  <a:lnTo>
                    <a:pt x="66" y="532"/>
                  </a:lnTo>
                  <a:lnTo>
                    <a:pt x="54" y="533"/>
                  </a:lnTo>
                  <a:lnTo>
                    <a:pt x="37" y="533"/>
                  </a:lnTo>
                  <a:lnTo>
                    <a:pt x="28" y="533"/>
                  </a:lnTo>
                  <a:lnTo>
                    <a:pt x="22" y="535"/>
                  </a:lnTo>
                  <a:lnTo>
                    <a:pt x="16" y="538"/>
                  </a:lnTo>
                  <a:lnTo>
                    <a:pt x="10" y="541"/>
                  </a:lnTo>
                  <a:lnTo>
                    <a:pt x="3" y="548"/>
                  </a:lnTo>
                  <a:lnTo>
                    <a:pt x="0" y="552"/>
                  </a:lnTo>
                  <a:lnTo>
                    <a:pt x="0" y="554"/>
                  </a:lnTo>
                  <a:lnTo>
                    <a:pt x="1" y="557"/>
                  </a:lnTo>
                  <a:lnTo>
                    <a:pt x="3" y="560"/>
                  </a:lnTo>
                  <a:lnTo>
                    <a:pt x="6" y="564"/>
                  </a:lnTo>
                  <a:lnTo>
                    <a:pt x="7" y="566"/>
                  </a:lnTo>
                  <a:lnTo>
                    <a:pt x="10" y="570"/>
                  </a:lnTo>
                  <a:lnTo>
                    <a:pt x="11" y="572"/>
                  </a:lnTo>
                  <a:lnTo>
                    <a:pt x="11" y="577"/>
                  </a:lnTo>
                  <a:lnTo>
                    <a:pt x="11" y="588"/>
                  </a:lnTo>
                  <a:lnTo>
                    <a:pt x="12" y="601"/>
                  </a:lnTo>
                  <a:lnTo>
                    <a:pt x="13" y="613"/>
                  </a:lnTo>
                  <a:lnTo>
                    <a:pt x="14" y="622"/>
                  </a:lnTo>
                  <a:lnTo>
                    <a:pt x="18" y="630"/>
                  </a:lnTo>
                  <a:lnTo>
                    <a:pt x="24" y="638"/>
                  </a:lnTo>
                  <a:lnTo>
                    <a:pt x="31" y="643"/>
                  </a:lnTo>
                  <a:lnTo>
                    <a:pt x="37" y="648"/>
                  </a:lnTo>
                  <a:lnTo>
                    <a:pt x="44" y="651"/>
                  </a:lnTo>
                  <a:lnTo>
                    <a:pt x="51" y="655"/>
                  </a:lnTo>
                  <a:lnTo>
                    <a:pt x="58" y="660"/>
                  </a:lnTo>
                  <a:lnTo>
                    <a:pt x="66" y="667"/>
                  </a:lnTo>
                  <a:lnTo>
                    <a:pt x="73" y="677"/>
                  </a:lnTo>
                  <a:lnTo>
                    <a:pt x="82" y="689"/>
                  </a:lnTo>
                  <a:lnTo>
                    <a:pt x="94" y="701"/>
                  </a:lnTo>
                  <a:lnTo>
                    <a:pt x="105" y="714"/>
                  </a:lnTo>
                  <a:lnTo>
                    <a:pt x="113" y="722"/>
                  </a:lnTo>
                  <a:lnTo>
                    <a:pt x="120" y="730"/>
                  </a:lnTo>
                  <a:lnTo>
                    <a:pt x="127" y="736"/>
                  </a:lnTo>
                  <a:lnTo>
                    <a:pt x="134" y="743"/>
                  </a:lnTo>
                  <a:lnTo>
                    <a:pt x="145" y="752"/>
                  </a:lnTo>
                  <a:lnTo>
                    <a:pt x="154" y="759"/>
                  </a:lnTo>
                  <a:lnTo>
                    <a:pt x="165" y="766"/>
                  </a:lnTo>
                  <a:lnTo>
                    <a:pt x="180" y="774"/>
                  </a:lnTo>
                  <a:lnTo>
                    <a:pt x="193" y="783"/>
                  </a:lnTo>
                  <a:lnTo>
                    <a:pt x="203" y="787"/>
                  </a:lnTo>
                  <a:lnTo>
                    <a:pt x="213" y="791"/>
                  </a:lnTo>
                  <a:lnTo>
                    <a:pt x="226" y="796"/>
                  </a:lnTo>
                  <a:lnTo>
                    <a:pt x="238" y="800"/>
                  </a:lnTo>
                  <a:lnTo>
                    <a:pt x="247" y="805"/>
                  </a:lnTo>
                  <a:lnTo>
                    <a:pt x="255" y="812"/>
                  </a:lnTo>
                  <a:lnTo>
                    <a:pt x="263" y="821"/>
                  </a:lnTo>
                  <a:lnTo>
                    <a:pt x="270" y="829"/>
                  </a:lnTo>
                  <a:lnTo>
                    <a:pt x="274" y="837"/>
                  </a:lnTo>
                  <a:lnTo>
                    <a:pt x="277" y="844"/>
                  </a:lnTo>
                  <a:lnTo>
                    <a:pt x="278" y="853"/>
                  </a:lnTo>
                  <a:lnTo>
                    <a:pt x="281" y="861"/>
                  </a:lnTo>
                  <a:lnTo>
                    <a:pt x="281" y="870"/>
                  </a:lnTo>
                  <a:lnTo>
                    <a:pt x="281" y="881"/>
                  </a:lnTo>
                  <a:lnTo>
                    <a:pt x="282" y="890"/>
                  </a:lnTo>
                  <a:lnTo>
                    <a:pt x="284" y="898"/>
                  </a:lnTo>
                  <a:lnTo>
                    <a:pt x="287" y="904"/>
                  </a:lnTo>
                  <a:lnTo>
                    <a:pt x="294" y="916"/>
                  </a:lnTo>
                  <a:lnTo>
                    <a:pt x="300" y="928"/>
                  </a:lnTo>
                  <a:lnTo>
                    <a:pt x="303" y="937"/>
                  </a:lnTo>
                  <a:lnTo>
                    <a:pt x="310" y="947"/>
                  </a:lnTo>
                  <a:lnTo>
                    <a:pt x="318" y="957"/>
                  </a:lnTo>
                  <a:lnTo>
                    <a:pt x="324" y="966"/>
                  </a:lnTo>
                  <a:lnTo>
                    <a:pt x="328" y="973"/>
                  </a:lnTo>
                  <a:lnTo>
                    <a:pt x="333" y="980"/>
                  </a:lnTo>
                  <a:lnTo>
                    <a:pt x="337" y="988"/>
                  </a:lnTo>
                  <a:lnTo>
                    <a:pt x="339" y="998"/>
                  </a:lnTo>
                  <a:lnTo>
                    <a:pt x="339" y="1008"/>
                  </a:lnTo>
                  <a:lnTo>
                    <a:pt x="338" y="1017"/>
                  </a:lnTo>
                  <a:lnTo>
                    <a:pt x="337" y="1025"/>
                  </a:lnTo>
                  <a:lnTo>
                    <a:pt x="334" y="1031"/>
                  </a:lnTo>
                  <a:lnTo>
                    <a:pt x="328" y="1038"/>
                  </a:lnTo>
                  <a:lnTo>
                    <a:pt x="325" y="1045"/>
                  </a:lnTo>
                  <a:lnTo>
                    <a:pt x="325" y="1049"/>
                  </a:lnTo>
                  <a:lnTo>
                    <a:pt x="326" y="1052"/>
                  </a:lnTo>
                  <a:lnTo>
                    <a:pt x="329" y="1057"/>
                  </a:lnTo>
                  <a:lnTo>
                    <a:pt x="333" y="1059"/>
                  </a:lnTo>
                  <a:lnTo>
                    <a:pt x="335" y="1063"/>
                  </a:lnTo>
                  <a:lnTo>
                    <a:pt x="338" y="1067"/>
                  </a:lnTo>
                  <a:lnTo>
                    <a:pt x="340" y="1071"/>
                  </a:lnTo>
                  <a:lnTo>
                    <a:pt x="341" y="1077"/>
                  </a:lnTo>
                  <a:lnTo>
                    <a:pt x="343" y="1086"/>
                  </a:lnTo>
                  <a:lnTo>
                    <a:pt x="346" y="1094"/>
                  </a:lnTo>
                  <a:lnTo>
                    <a:pt x="352" y="1102"/>
                  </a:lnTo>
                  <a:lnTo>
                    <a:pt x="357" y="1109"/>
                  </a:lnTo>
                  <a:lnTo>
                    <a:pt x="363" y="1117"/>
                  </a:lnTo>
                  <a:lnTo>
                    <a:pt x="369" y="1124"/>
                  </a:lnTo>
                  <a:lnTo>
                    <a:pt x="373" y="1130"/>
                  </a:lnTo>
                  <a:lnTo>
                    <a:pt x="376" y="1137"/>
                  </a:lnTo>
                  <a:lnTo>
                    <a:pt x="377" y="1146"/>
                  </a:lnTo>
                  <a:lnTo>
                    <a:pt x="381" y="1156"/>
                  </a:lnTo>
                  <a:lnTo>
                    <a:pt x="384" y="1165"/>
                  </a:lnTo>
                  <a:lnTo>
                    <a:pt x="390" y="1174"/>
                  </a:lnTo>
                  <a:lnTo>
                    <a:pt x="397" y="1183"/>
                  </a:lnTo>
                  <a:lnTo>
                    <a:pt x="409" y="1195"/>
                  </a:lnTo>
                  <a:lnTo>
                    <a:pt x="421" y="1208"/>
                  </a:lnTo>
                  <a:lnTo>
                    <a:pt x="430" y="1219"/>
                  </a:lnTo>
                  <a:lnTo>
                    <a:pt x="440" y="1229"/>
                  </a:lnTo>
                  <a:lnTo>
                    <a:pt x="452" y="1245"/>
                  </a:lnTo>
                  <a:lnTo>
                    <a:pt x="464" y="1258"/>
                  </a:lnTo>
                  <a:lnTo>
                    <a:pt x="471" y="1267"/>
                  </a:lnTo>
                  <a:lnTo>
                    <a:pt x="476" y="1273"/>
                  </a:lnTo>
                  <a:lnTo>
                    <a:pt x="479" y="1282"/>
                  </a:lnTo>
                  <a:lnTo>
                    <a:pt x="480" y="1285"/>
                  </a:lnTo>
                  <a:lnTo>
                    <a:pt x="480" y="1289"/>
                  </a:lnTo>
                  <a:lnTo>
                    <a:pt x="480" y="1292"/>
                  </a:lnTo>
                  <a:lnTo>
                    <a:pt x="479" y="1296"/>
                  </a:lnTo>
                  <a:lnTo>
                    <a:pt x="473" y="1302"/>
                  </a:lnTo>
                  <a:lnTo>
                    <a:pt x="463" y="1310"/>
                  </a:lnTo>
                  <a:lnTo>
                    <a:pt x="452" y="1317"/>
                  </a:lnTo>
                  <a:lnTo>
                    <a:pt x="445" y="1323"/>
                  </a:lnTo>
                  <a:lnTo>
                    <a:pt x="441" y="1325"/>
                  </a:lnTo>
                  <a:lnTo>
                    <a:pt x="438" y="1326"/>
                  </a:lnTo>
                  <a:lnTo>
                    <a:pt x="435" y="1326"/>
                  </a:lnTo>
                  <a:lnTo>
                    <a:pt x="432" y="1325"/>
                  </a:lnTo>
                  <a:lnTo>
                    <a:pt x="426" y="1321"/>
                  </a:lnTo>
                  <a:lnTo>
                    <a:pt x="421" y="1316"/>
                  </a:lnTo>
                  <a:lnTo>
                    <a:pt x="416" y="1309"/>
                  </a:lnTo>
                  <a:lnTo>
                    <a:pt x="411" y="1303"/>
                  </a:lnTo>
                  <a:lnTo>
                    <a:pt x="408" y="1298"/>
                  </a:lnTo>
                  <a:lnTo>
                    <a:pt x="403" y="1296"/>
                  </a:lnTo>
                  <a:lnTo>
                    <a:pt x="397" y="1297"/>
                  </a:lnTo>
                  <a:lnTo>
                    <a:pt x="391" y="1300"/>
                  </a:lnTo>
                  <a:lnTo>
                    <a:pt x="389" y="1302"/>
                  </a:lnTo>
                  <a:lnTo>
                    <a:pt x="387" y="1306"/>
                  </a:lnTo>
                  <a:lnTo>
                    <a:pt x="384" y="1309"/>
                  </a:lnTo>
                  <a:lnTo>
                    <a:pt x="382" y="1313"/>
                  </a:lnTo>
                  <a:lnTo>
                    <a:pt x="381" y="1325"/>
                  </a:lnTo>
                  <a:lnTo>
                    <a:pt x="381" y="1340"/>
                  </a:lnTo>
                  <a:lnTo>
                    <a:pt x="382" y="1347"/>
                  </a:lnTo>
                  <a:lnTo>
                    <a:pt x="383" y="1354"/>
                  </a:lnTo>
                  <a:lnTo>
                    <a:pt x="384" y="1361"/>
                  </a:lnTo>
                  <a:lnTo>
                    <a:pt x="388" y="1366"/>
                  </a:lnTo>
                  <a:lnTo>
                    <a:pt x="400" y="1380"/>
                  </a:lnTo>
                  <a:lnTo>
                    <a:pt x="410" y="1393"/>
                  </a:lnTo>
                  <a:lnTo>
                    <a:pt x="414" y="1398"/>
                  </a:lnTo>
                  <a:lnTo>
                    <a:pt x="415" y="1403"/>
                  </a:lnTo>
                  <a:lnTo>
                    <a:pt x="416" y="1408"/>
                  </a:lnTo>
                  <a:lnTo>
                    <a:pt x="416" y="1415"/>
                  </a:lnTo>
                  <a:lnTo>
                    <a:pt x="417" y="1422"/>
                  </a:lnTo>
                  <a:lnTo>
                    <a:pt x="419" y="1428"/>
                  </a:lnTo>
                  <a:lnTo>
                    <a:pt x="421" y="1434"/>
                  </a:lnTo>
                  <a:lnTo>
                    <a:pt x="426" y="1439"/>
                  </a:lnTo>
                  <a:lnTo>
                    <a:pt x="430" y="1443"/>
                  </a:lnTo>
                  <a:lnTo>
                    <a:pt x="434" y="1448"/>
                  </a:lnTo>
                  <a:lnTo>
                    <a:pt x="436" y="1454"/>
                  </a:lnTo>
                  <a:lnTo>
                    <a:pt x="438" y="1461"/>
                  </a:lnTo>
                  <a:lnTo>
                    <a:pt x="436" y="1472"/>
                  </a:lnTo>
                  <a:lnTo>
                    <a:pt x="435" y="1484"/>
                  </a:lnTo>
                  <a:lnTo>
                    <a:pt x="435" y="1490"/>
                  </a:lnTo>
                  <a:lnTo>
                    <a:pt x="435" y="1496"/>
                  </a:lnTo>
                  <a:lnTo>
                    <a:pt x="436" y="1500"/>
                  </a:lnTo>
                  <a:lnTo>
                    <a:pt x="439" y="1504"/>
                  </a:lnTo>
                  <a:lnTo>
                    <a:pt x="452" y="1519"/>
                  </a:lnTo>
                  <a:lnTo>
                    <a:pt x="470" y="1537"/>
                  </a:lnTo>
                  <a:lnTo>
                    <a:pt x="476" y="1547"/>
                  </a:lnTo>
                  <a:lnTo>
                    <a:pt x="479" y="1554"/>
                  </a:lnTo>
                  <a:lnTo>
                    <a:pt x="480" y="1560"/>
                  </a:lnTo>
                  <a:lnTo>
                    <a:pt x="480" y="1566"/>
                  </a:lnTo>
                  <a:lnTo>
                    <a:pt x="480" y="1572"/>
                  </a:lnTo>
                  <a:lnTo>
                    <a:pt x="478" y="1578"/>
                  </a:lnTo>
                  <a:lnTo>
                    <a:pt x="473" y="1582"/>
                  </a:lnTo>
                  <a:lnTo>
                    <a:pt x="470" y="1587"/>
                  </a:lnTo>
                  <a:lnTo>
                    <a:pt x="467" y="1591"/>
                  </a:lnTo>
                  <a:lnTo>
                    <a:pt x="467" y="1593"/>
                  </a:lnTo>
                  <a:lnTo>
                    <a:pt x="467" y="1597"/>
                  </a:lnTo>
                  <a:lnTo>
                    <a:pt x="470" y="1600"/>
                  </a:lnTo>
                  <a:lnTo>
                    <a:pt x="473" y="1607"/>
                  </a:lnTo>
                  <a:lnTo>
                    <a:pt x="477" y="1615"/>
                  </a:lnTo>
                  <a:lnTo>
                    <a:pt x="477" y="1618"/>
                  </a:lnTo>
                  <a:lnTo>
                    <a:pt x="476" y="1623"/>
                  </a:lnTo>
                  <a:lnTo>
                    <a:pt x="474" y="1626"/>
                  </a:lnTo>
                  <a:lnTo>
                    <a:pt x="473" y="1631"/>
                  </a:lnTo>
                  <a:lnTo>
                    <a:pt x="471" y="1636"/>
                  </a:lnTo>
                  <a:lnTo>
                    <a:pt x="469" y="1642"/>
                  </a:lnTo>
                  <a:lnTo>
                    <a:pt x="467" y="1648"/>
                  </a:lnTo>
                  <a:lnTo>
                    <a:pt x="467" y="1654"/>
                  </a:lnTo>
                  <a:lnTo>
                    <a:pt x="469" y="1669"/>
                  </a:lnTo>
                  <a:lnTo>
                    <a:pt x="470" y="1683"/>
                  </a:lnTo>
                  <a:lnTo>
                    <a:pt x="471" y="1697"/>
                  </a:lnTo>
                  <a:lnTo>
                    <a:pt x="472" y="1707"/>
                  </a:lnTo>
                  <a:lnTo>
                    <a:pt x="471" y="1718"/>
                  </a:lnTo>
                  <a:lnTo>
                    <a:pt x="470" y="1727"/>
                  </a:lnTo>
                  <a:lnTo>
                    <a:pt x="470" y="1738"/>
                  </a:lnTo>
                  <a:lnTo>
                    <a:pt x="469" y="1748"/>
                  </a:lnTo>
                  <a:lnTo>
                    <a:pt x="467" y="1760"/>
                  </a:lnTo>
                  <a:lnTo>
                    <a:pt x="466" y="1775"/>
                  </a:lnTo>
                  <a:lnTo>
                    <a:pt x="465" y="1790"/>
                  </a:lnTo>
                  <a:lnTo>
                    <a:pt x="464" y="1802"/>
                  </a:lnTo>
                  <a:lnTo>
                    <a:pt x="464" y="1812"/>
                  </a:lnTo>
                  <a:lnTo>
                    <a:pt x="465" y="1823"/>
                  </a:lnTo>
                  <a:lnTo>
                    <a:pt x="466" y="1833"/>
                  </a:lnTo>
                  <a:lnTo>
                    <a:pt x="469" y="1840"/>
                  </a:lnTo>
                  <a:lnTo>
                    <a:pt x="471" y="1848"/>
                  </a:lnTo>
                  <a:lnTo>
                    <a:pt x="473" y="1857"/>
                  </a:lnTo>
                  <a:lnTo>
                    <a:pt x="476" y="1869"/>
                  </a:lnTo>
                  <a:lnTo>
                    <a:pt x="478" y="1881"/>
                  </a:lnTo>
                  <a:lnTo>
                    <a:pt x="480" y="1893"/>
                  </a:lnTo>
                  <a:lnTo>
                    <a:pt x="482" y="1905"/>
                  </a:lnTo>
                  <a:lnTo>
                    <a:pt x="482" y="1918"/>
                  </a:lnTo>
                  <a:lnTo>
                    <a:pt x="482" y="1932"/>
                  </a:lnTo>
                  <a:lnTo>
                    <a:pt x="479" y="1946"/>
                  </a:lnTo>
                  <a:lnTo>
                    <a:pt x="477" y="1957"/>
                  </a:lnTo>
                  <a:lnTo>
                    <a:pt x="473" y="1966"/>
                  </a:lnTo>
                  <a:lnTo>
                    <a:pt x="469" y="1975"/>
                  </a:lnTo>
                  <a:lnTo>
                    <a:pt x="463" y="1982"/>
                  </a:lnTo>
                  <a:lnTo>
                    <a:pt x="459" y="1989"/>
                  </a:lnTo>
                  <a:lnTo>
                    <a:pt x="454" y="1996"/>
                  </a:lnTo>
                  <a:lnTo>
                    <a:pt x="452" y="2004"/>
                  </a:lnTo>
                  <a:lnTo>
                    <a:pt x="448" y="2015"/>
                  </a:lnTo>
                  <a:lnTo>
                    <a:pt x="446" y="2027"/>
                  </a:lnTo>
                  <a:lnTo>
                    <a:pt x="444" y="2040"/>
                  </a:lnTo>
                  <a:lnTo>
                    <a:pt x="445" y="2053"/>
                  </a:lnTo>
                  <a:lnTo>
                    <a:pt x="447" y="2066"/>
                  </a:lnTo>
                  <a:lnTo>
                    <a:pt x="452" y="2079"/>
                  </a:lnTo>
                  <a:lnTo>
                    <a:pt x="455" y="2091"/>
                  </a:lnTo>
                  <a:lnTo>
                    <a:pt x="457" y="2099"/>
                  </a:lnTo>
                  <a:lnTo>
                    <a:pt x="458" y="2110"/>
                  </a:lnTo>
                  <a:lnTo>
                    <a:pt x="457" y="2122"/>
                  </a:lnTo>
                  <a:lnTo>
                    <a:pt x="455" y="2136"/>
                  </a:lnTo>
                  <a:lnTo>
                    <a:pt x="454" y="2148"/>
                  </a:lnTo>
                  <a:lnTo>
                    <a:pt x="454" y="2161"/>
                  </a:lnTo>
                  <a:lnTo>
                    <a:pt x="454" y="2178"/>
                  </a:lnTo>
                  <a:lnTo>
                    <a:pt x="455" y="2196"/>
                  </a:lnTo>
                  <a:lnTo>
                    <a:pt x="458" y="2208"/>
                  </a:lnTo>
                  <a:lnTo>
                    <a:pt x="461" y="2216"/>
                  </a:lnTo>
                  <a:lnTo>
                    <a:pt x="464" y="2224"/>
                  </a:lnTo>
                  <a:lnTo>
                    <a:pt x="466" y="2233"/>
                  </a:lnTo>
                  <a:lnTo>
                    <a:pt x="467" y="2241"/>
                  </a:lnTo>
                  <a:lnTo>
                    <a:pt x="467" y="2248"/>
                  </a:lnTo>
                  <a:lnTo>
                    <a:pt x="467" y="2256"/>
                  </a:lnTo>
                  <a:lnTo>
                    <a:pt x="467" y="2277"/>
                  </a:lnTo>
                  <a:lnTo>
                    <a:pt x="466" y="2293"/>
                  </a:lnTo>
                  <a:lnTo>
                    <a:pt x="466" y="2306"/>
                  </a:lnTo>
                  <a:lnTo>
                    <a:pt x="466" y="2317"/>
                  </a:lnTo>
                  <a:lnTo>
                    <a:pt x="464" y="2327"/>
                  </a:lnTo>
                  <a:lnTo>
                    <a:pt x="460" y="2338"/>
                  </a:lnTo>
                  <a:lnTo>
                    <a:pt x="457" y="2350"/>
                  </a:lnTo>
                  <a:lnTo>
                    <a:pt x="454" y="2361"/>
                  </a:lnTo>
                  <a:lnTo>
                    <a:pt x="454" y="2380"/>
                  </a:lnTo>
                  <a:lnTo>
                    <a:pt x="452" y="2395"/>
                  </a:lnTo>
                  <a:lnTo>
                    <a:pt x="450" y="2403"/>
                  </a:lnTo>
                  <a:lnTo>
                    <a:pt x="447" y="2412"/>
                  </a:lnTo>
                  <a:lnTo>
                    <a:pt x="445" y="2424"/>
                  </a:lnTo>
                  <a:lnTo>
                    <a:pt x="444" y="2436"/>
                  </a:lnTo>
                  <a:lnTo>
                    <a:pt x="444" y="2449"/>
                  </a:lnTo>
                  <a:lnTo>
                    <a:pt x="446" y="2463"/>
                  </a:lnTo>
                  <a:lnTo>
                    <a:pt x="448" y="2476"/>
                  </a:lnTo>
                  <a:lnTo>
                    <a:pt x="451" y="2487"/>
                  </a:lnTo>
                  <a:lnTo>
                    <a:pt x="454" y="2498"/>
                  </a:lnTo>
                  <a:lnTo>
                    <a:pt x="458" y="2508"/>
                  </a:lnTo>
                  <a:lnTo>
                    <a:pt x="460" y="2519"/>
                  </a:lnTo>
                  <a:lnTo>
                    <a:pt x="463" y="2530"/>
                  </a:lnTo>
                  <a:lnTo>
                    <a:pt x="464" y="2539"/>
                  </a:lnTo>
                  <a:lnTo>
                    <a:pt x="464" y="2550"/>
                  </a:lnTo>
                  <a:lnTo>
                    <a:pt x="464" y="2559"/>
                  </a:lnTo>
                  <a:lnTo>
                    <a:pt x="461" y="2568"/>
                  </a:lnTo>
                  <a:lnTo>
                    <a:pt x="459" y="2573"/>
                  </a:lnTo>
                  <a:lnTo>
                    <a:pt x="455" y="2578"/>
                  </a:lnTo>
                  <a:lnTo>
                    <a:pt x="453" y="2586"/>
                  </a:lnTo>
                  <a:lnTo>
                    <a:pt x="452" y="2593"/>
                  </a:lnTo>
                  <a:lnTo>
                    <a:pt x="452" y="2602"/>
                  </a:lnTo>
                  <a:lnTo>
                    <a:pt x="455" y="2612"/>
                  </a:lnTo>
                  <a:lnTo>
                    <a:pt x="459" y="2620"/>
                  </a:lnTo>
                  <a:lnTo>
                    <a:pt x="464" y="2627"/>
                  </a:lnTo>
                  <a:lnTo>
                    <a:pt x="470" y="2634"/>
                  </a:lnTo>
                  <a:lnTo>
                    <a:pt x="477" y="2643"/>
                  </a:lnTo>
                  <a:lnTo>
                    <a:pt x="480" y="2647"/>
                  </a:lnTo>
                  <a:lnTo>
                    <a:pt x="484" y="2652"/>
                  </a:lnTo>
                  <a:lnTo>
                    <a:pt x="486" y="2658"/>
                  </a:lnTo>
                  <a:lnTo>
                    <a:pt x="488" y="2663"/>
                  </a:lnTo>
                  <a:lnTo>
                    <a:pt x="490" y="2674"/>
                  </a:lnTo>
                  <a:lnTo>
                    <a:pt x="494" y="2682"/>
                  </a:lnTo>
                  <a:lnTo>
                    <a:pt x="497" y="2690"/>
                  </a:lnTo>
                  <a:lnTo>
                    <a:pt x="502" y="2697"/>
                  </a:lnTo>
                  <a:lnTo>
                    <a:pt x="505" y="2702"/>
                  </a:lnTo>
                  <a:lnTo>
                    <a:pt x="508" y="2703"/>
                  </a:lnTo>
                  <a:lnTo>
                    <a:pt x="510" y="2704"/>
                  </a:lnTo>
                  <a:lnTo>
                    <a:pt x="511" y="2703"/>
                  </a:lnTo>
                  <a:lnTo>
                    <a:pt x="513" y="2699"/>
                  </a:lnTo>
                  <a:lnTo>
                    <a:pt x="514" y="2691"/>
                  </a:lnTo>
                  <a:lnTo>
                    <a:pt x="515" y="2684"/>
                  </a:lnTo>
                  <a:lnTo>
                    <a:pt x="517" y="2678"/>
                  </a:lnTo>
                  <a:lnTo>
                    <a:pt x="521" y="2674"/>
                  </a:lnTo>
                  <a:lnTo>
                    <a:pt x="523" y="2669"/>
                  </a:lnTo>
                  <a:lnTo>
                    <a:pt x="526" y="2665"/>
                  </a:lnTo>
                  <a:lnTo>
                    <a:pt x="528" y="2660"/>
                  </a:lnTo>
                  <a:lnTo>
                    <a:pt x="530" y="2653"/>
                  </a:lnTo>
                  <a:lnTo>
                    <a:pt x="533" y="2647"/>
                  </a:lnTo>
                  <a:lnTo>
                    <a:pt x="535" y="2632"/>
                  </a:lnTo>
                  <a:lnTo>
                    <a:pt x="535" y="2615"/>
                  </a:lnTo>
                  <a:lnTo>
                    <a:pt x="535" y="2600"/>
                  </a:lnTo>
                  <a:lnTo>
                    <a:pt x="533" y="2587"/>
                  </a:lnTo>
                  <a:lnTo>
                    <a:pt x="529" y="2576"/>
                  </a:lnTo>
                  <a:lnTo>
                    <a:pt x="526" y="2568"/>
                  </a:lnTo>
                  <a:lnTo>
                    <a:pt x="524" y="2564"/>
                  </a:lnTo>
                  <a:lnTo>
                    <a:pt x="524" y="2561"/>
                  </a:lnTo>
                  <a:lnTo>
                    <a:pt x="526" y="2556"/>
                  </a:lnTo>
                  <a:lnTo>
                    <a:pt x="528" y="2552"/>
                  </a:lnTo>
                  <a:lnTo>
                    <a:pt x="532" y="2549"/>
                  </a:lnTo>
                  <a:lnTo>
                    <a:pt x="535" y="2546"/>
                  </a:lnTo>
                  <a:lnTo>
                    <a:pt x="540" y="2544"/>
                  </a:lnTo>
                  <a:lnTo>
                    <a:pt x="546" y="2544"/>
                  </a:lnTo>
                  <a:lnTo>
                    <a:pt x="558" y="2544"/>
                  </a:lnTo>
                  <a:lnTo>
                    <a:pt x="570" y="2543"/>
                  </a:lnTo>
                  <a:lnTo>
                    <a:pt x="574" y="2542"/>
                  </a:lnTo>
                  <a:lnTo>
                    <a:pt x="579" y="2539"/>
                  </a:lnTo>
                  <a:lnTo>
                    <a:pt x="585" y="2537"/>
                  </a:lnTo>
                  <a:lnTo>
                    <a:pt x="590" y="2533"/>
                  </a:lnTo>
                  <a:lnTo>
                    <a:pt x="593" y="2529"/>
                  </a:lnTo>
                  <a:lnTo>
                    <a:pt x="597" y="2524"/>
                  </a:lnTo>
                  <a:lnTo>
                    <a:pt x="598" y="2520"/>
                  </a:lnTo>
                  <a:lnTo>
                    <a:pt x="599" y="2515"/>
                  </a:lnTo>
                  <a:lnTo>
                    <a:pt x="599" y="2506"/>
                  </a:lnTo>
                  <a:lnTo>
                    <a:pt x="599" y="2499"/>
                  </a:lnTo>
                  <a:lnTo>
                    <a:pt x="600" y="2491"/>
                  </a:lnTo>
                  <a:lnTo>
                    <a:pt x="603" y="2485"/>
                  </a:lnTo>
                  <a:lnTo>
                    <a:pt x="605" y="2482"/>
                  </a:lnTo>
                  <a:lnTo>
                    <a:pt x="609" y="2480"/>
                  </a:lnTo>
                  <a:lnTo>
                    <a:pt x="612" y="2477"/>
                  </a:lnTo>
                  <a:lnTo>
                    <a:pt x="617" y="2476"/>
                  </a:lnTo>
                  <a:lnTo>
                    <a:pt x="622" y="2475"/>
                  </a:lnTo>
                  <a:lnTo>
                    <a:pt x="625" y="2474"/>
                  </a:lnTo>
                  <a:lnTo>
                    <a:pt x="629" y="2472"/>
                  </a:lnTo>
                  <a:lnTo>
                    <a:pt x="631" y="2469"/>
                  </a:lnTo>
                  <a:lnTo>
                    <a:pt x="634" y="2463"/>
                  </a:lnTo>
                  <a:lnTo>
                    <a:pt x="635" y="2454"/>
                  </a:lnTo>
                  <a:lnTo>
                    <a:pt x="636" y="2449"/>
                  </a:lnTo>
                  <a:lnTo>
                    <a:pt x="639" y="2445"/>
                  </a:lnTo>
                  <a:lnTo>
                    <a:pt x="642" y="2441"/>
                  </a:lnTo>
                  <a:lnTo>
                    <a:pt x="646" y="2437"/>
                  </a:lnTo>
                  <a:lnTo>
                    <a:pt x="655" y="2432"/>
                  </a:lnTo>
                  <a:lnTo>
                    <a:pt x="666" y="2429"/>
                  </a:lnTo>
                  <a:lnTo>
                    <a:pt x="669" y="2428"/>
                  </a:lnTo>
                  <a:lnTo>
                    <a:pt x="673" y="2429"/>
                  </a:lnTo>
                  <a:lnTo>
                    <a:pt x="677" y="2430"/>
                  </a:lnTo>
                  <a:lnTo>
                    <a:pt x="678" y="2432"/>
                  </a:lnTo>
                  <a:lnTo>
                    <a:pt x="679" y="2436"/>
                  </a:lnTo>
                  <a:lnTo>
                    <a:pt x="679" y="2439"/>
                  </a:lnTo>
                  <a:lnTo>
                    <a:pt x="679" y="2444"/>
                  </a:lnTo>
                  <a:lnTo>
                    <a:pt x="677" y="2449"/>
                  </a:lnTo>
                  <a:lnTo>
                    <a:pt x="673" y="2458"/>
                  </a:lnTo>
                  <a:lnTo>
                    <a:pt x="672" y="2467"/>
                  </a:lnTo>
                  <a:lnTo>
                    <a:pt x="672" y="2470"/>
                  </a:lnTo>
                  <a:lnTo>
                    <a:pt x="673" y="2475"/>
                  </a:lnTo>
                  <a:lnTo>
                    <a:pt x="675" y="2479"/>
                  </a:lnTo>
                  <a:lnTo>
                    <a:pt x="679" y="2481"/>
                  </a:lnTo>
                  <a:lnTo>
                    <a:pt x="690" y="2488"/>
                  </a:lnTo>
                  <a:lnTo>
                    <a:pt x="705" y="2496"/>
                  </a:lnTo>
                  <a:lnTo>
                    <a:pt x="712" y="2501"/>
                  </a:lnTo>
                  <a:lnTo>
                    <a:pt x="719" y="2506"/>
                  </a:lnTo>
                  <a:lnTo>
                    <a:pt x="722" y="2508"/>
                  </a:lnTo>
                  <a:lnTo>
                    <a:pt x="723" y="2511"/>
                  </a:lnTo>
                  <a:lnTo>
                    <a:pt x="724" y="2513"/>
                  </a:lnTo>
                  <a:lnTo>
                    <a:pt x="725" y="2517"/>
                  </a:lnTo>
                  <a:lnTo>
                    <a:pt x="716" y="2536"/>
                  </a:lnTo>
                  <a:lnTo>
                    <a:pt x="711" y="2550"/>
                  </a:lnTo>
                  <a:lnTo>
                    <a:pt x="724" y="2549"/>
                  </a:lnTo>
                  <a:lnTo>
                    <a:pt x="742" y="2548"/>
                  </a:lnTo>
                  <a:lnTo>
                    <a:pt x="744" y="2551"/>
                  </a:lnTo>
                  <a:lnTo>
                    <a:pt x="748" y="2556"/>
                  </a:lnTo>
                  <a:lnTo>
                    <a:pt x="750" y="2562"/>
                  </a:lnTo>
                  <a:lnTo>
                    <a:pt x="753" y="2568"/>
                  </a:lnTo>
                  <a:lnTo>
                    <a:pt x="759" y="2583"/>
                  </a:lnTo>
                  <a:lnTo>
                    <a:pt x="765" y="2596"/>
                  </a:lnTo>
                  <a:lnTo>
                    <a:pt x="770" y="2607"/>
                  </a:lnTo>
                  <a:lnTo>
                    <a:pt x="776" y="2617"/>
                  </a:lnTo>
                  <a:lnTo>
                    <a:pt x="780" y="2625"/>
                  </a:lnTo>
                  <a:lnTo>
                    <a:pt x="782" y="2634"/>
                  </a:lnTo>
                  <a:lnTo>
                    <a:pt x="782" y="2643"/>
                  </a:lnTo>
                  <a:lnTo>
                    <a:pt x="784" y="2651"/>
                  </a:lnTo>
                  <a:lnTo>
                    <a:pt x="785" y="2655"/>
                  </a:lnTo>
                  <a:lnTo>
                    <a:pt x="787" y="2657"/>
                  </a:lnTo>
                  <a:lnTo>
                    <a:pt x="790" y="2660"/>
                  </a:lnTo>
                  <a:lnTo>
                    <a:pt x="793" y="2663"/>
                  </a:lnTo>
                  <a:lnTo>
                    <a:pt x="800" y="2666"/>
                  </a:lnTo>
                  <a:lnTo>
                    <a:pt x="809" y="2670"/>
                  </a:lnTo>
                  <a:lnTo>
                    <a:pt x="812" y="2672"/>
                  </a:lnTo>
                  <a:lnTo>
                    <a:pt x="813" y="2675"/>
                  </a:lnTo>
                  <a:lnTo>
                    <a:pt x="814" y="2678"/>
                  </a:lnTo>
                  <a:lnTo>
                    <a:pt x="814" y="2682"/>
                  </a:lnTo>
                  <a:lnTo>
                    <a:pt x="811" y="2689"/>
                  </a:lnTo>
                  <a:lnTo>
                    <a:pt x="807" y="2694"/>
                  </a:lnTo>
                  <a:lnTo>
                    <a:pt x="806" y="2695"/>
                  </a:lnTo>
                  <a:lnTo>
                    <a:pt x="806" y="2697"/>
                  </a:lnTo>
                  <a:lnTo>
                    <a:pt x="807" y="2700"/>
                  </a:lnTo>
                  <a:lnTo>
                    <a:pt x="809" y="2702"/>
                  </a:lnTo>
                  <a:lnTo>
                    <a:pt x="812" y="2708"/>
                  </a:lnTo>
                  <a:lnTo>
                    <a:pt x="813" y="2714"/>
                  </a:lnTo>
                  <a:lnTo>
                    <a:pt x="813" y="2720"/>
                  </a:lnTo>
                  <a:lnTo>
                    <a:pt x="811" y="2726"/>
                  </a:lnTo>
                  <a:lnTo>
                    <a:pt x="809" y="2728"/>
                  </a:lnTo>
                  <a:lnTo>
                    <a:pt x="806" y="2729"/>
                  </a:lnTo>
                  <a:lnTo>
                    <a:pt x="803" y="2731"/>
                  </a:lnTo>
                  <a:lnTo>
                    <a:pt x="798" y="2732"/>
                  </a:lnTo>
                  <a:lnTo>
                    <a:pt x="788" y="2733"/>
                  </a:lnTo>
                  <a:lnTo>
                    <a:pt x="779" y="2733"/>
                  </a:lnTo>
                  <a:lnTo>
                    <a:pt x="774" y="2733"/>
                  </a:lnTo>
                  <a:lnTo>
                    <a:pt x="769" y="2734"/>
                  </a:lnTo>
                  <a:lnTo>
                    <a:pt x="766" y="2737"/>
                  </a:lnTo>
                  <a:lnTo>
                    <a:pt x="762" y="2739"/>
                  </a:lnTo>
                  <a:lnTo>
                    <a:pt x="760" y="2743"/>
                  </a:lnTo>
                  <a:lnTo>
                    <a:pt x="759" y="2746"/>
                  </a:lnTo>
                  <a:lnTo>
                    <a:pt x="760" y="2751"/>
                  </a:lnTo>
                  <a:lnTo>
                    <a:pt x="761" y="2757"/>
                  </a:lnTo>
                  <a:lnTo>
                    <a:pt x="768" y="2771"/>
                  </a:lnTo>
                  <a:lnTo>
                    <a:pt x="778" y="2789"/>
                  </a:lnTo>
                  <a:lnTo>
                    <a:pt x="788" y="2807"/>
                  </a:lnTo>
                  <a:lnTo>
                    <a:pt x="797" y="2821"/>
                  </a:lnTo>
                  <a:lnTo>
                    <a:pt x="804" y="2832"/>
                  </a:lnTo>
                  <a:lnTo>
                    <a:pt x="810" y="2839"/>
                  </a:lnTo>
                  <a:lnTo>
                    <a:pt x="812" y="2841"/>
                  </a:lnTo>
                  <a:lnTo>
                    <a:pt x="812" y="2844"/>
                  </a:lnTo>
                  <a:lnTo>
                    <a:pt x="812" y="2846"/>
                  </a:lnTo>
                  <a:lnTo>
                    <a:pt x="810" y="2849"/>
                  </a:lnTo>
                  <a:lnTo>
                    <a:pt x="803" y="2855"/>
                  </a:lnTo>
                  <a:lnTo>
                    <a:pt x="799" y="2860"/>
                  </a:lnTo>
                  <a:lnTo>
                    <a:pt x="798" y="2864"/>
                  </a:lnTo>
                  <a:lnTo>
                    <a:pt x="799" y="2866"/>
                  </a:lnTo>
                  <a:lnTo>
                    <a:pt x="801" y="2869"/>
                  </a:lnTo>
                  <a:lnTo>
                    <a:pt x="806" y="2872"/>
                  </a:lnTo>
                  <a:lnTo>
                    <a:pt x="819" y="2877"/>
                  </a:lnTo>
                  <a:lnTo>
                    <a:pt x="831" y="2879"/>
                  </a:lnTo>
                  <a:lnTo>
                    <a:pt x="837" y="2882"/>
                  </a:lnTo>
                  <a:lnTo>
                    <a:pt x="842" y="2883"/>
                  </a:lnTo>
                  <a:lnTo>
                    <a:pt x="844" y="2886"/>
                  </a:lnTo>
                  <a:lnTo>
                    <a:pt x="847" y="2890"/>
                  </a:lnTo>
                  <a:lnTo>
                    <a:pt x="847" y="2893"/>
                  </a:lnTo>
                  <a:lnTo>
                    <a:pt x="847" y="2897"/>
                  </a:lnTo>
                  <a:lnTo>
                    <a:pt x="845" y="2901"/>
                  </a:lnTo>
                  <a:lnTo>
                    <a:pt x="844" y="2905"/>
                  </a:lnTo>
                  <a:lnTo>
                    <a:pt x="841" y="2915"/>
                  </a:lnTo>
                  <a:lnTo>
                    <a:pt x="839" y="2927"/>
                  </a:lnTo>
                  <a:lnTo>
                    <a:pt x="841" y="2934"/>
                  </a:lnTo>
                  <a:lnTo>
                    <a:pt x="842" y="2939"/>
                  </a:lnTo>
                  <a:lnTo>
                    <a:pt x="844" y="2940"/>
                  </a:lnTo>
                  <a:lnTo>
                    <a:pt x="847" y="2941"/>
                  </a:lnTo>
                  <a:lnTo>
                    <a:pt x="850" y="2941"/>
                  </a:lnTo>
                  <a:lnTo>
                    <a:pt x="854" y="2940"/>
                  </a:lnTo>
                  <a:lnTo>
                    <a:pt x="861" y="2939"/>
                  </a:lnTo>
                  <a:lnTo>
                    <a:pt x="867" y="2935"/>
                  </a:lnTo>
                  <a:lnTo>
                    <a:pt x="873" y="2933"/>
                  </a:lnTo>
                  <a:lnTo>
                    <a:pt x="879" y="2931"/>
                  </a:lnTo>
                  <a:lnTo>
                    <a:pt x="881" y="2931"/>
                  </a:lnTo>
                  <a:lnTo>
                    <a:pt x="882" y="2931"/>
                  </a:lnTo>
                  <a:lnTo>
                    <a:pt x="883" y="2930"/>
                  </a:lnTo>
                  <a:lnTo>
                    <a:pt x="885" y="2928"/>
                  </a:lnTo>
                  <a:lnTo>
                    <a:pt x="887" y="2918"/>
                  </a:lnTo>
                  <a:lnTo>
                    <a:pt x="891" y="2910"/>
                  </a:lnTo>
                  <a:lnTo>
                    <a:pt x="898" y="2897"/>
                  </a:lnTo>
                  <a:lnTo>
                    <a:pt x="906" y="2885"/>
                  </a:lnTo>
                  <a:lnTo>
                    <a:pt x="908" y="2882"/>
                  </a:lnTo>
                  <a:lnTo>
                    <a:pt x="911" y="2879"/>
                  </a:lnTo>
                  <a:lnTo>
                    <a:pt x="912" y="2878"/>
                  </a:lnTo>
                  <a:lnTo>
                    <a:pt x="913" y="2879"/>
                  </a:lnTo>
                  <a:lnTo>
                    <a:pt x="914" y="2880"/>
                  </a:lnTo>
                  <a:lnTo>
                    <a:pt x="916" y="2882"/>
                  </a:lnTo>
                  <a:lnTo>
                    <a:pt x="920" y="2895"/>
                  </a:lnTo>
                  <a:lnTo>
                    <a:pt x="926" y="2907"/>
                  </a:lnTo>
                  <a:lnTo>
                    <a:pt x="930" y="2909"/>
                  </a:lnTo>
                  <a:lnTo>
                    <a:pt x="935" y="2911"/>
                  </a:lnTo>
                  <a:lnTo>
                    <a:pt x="938" y="2911"/>
                  </a:lnTo>
                  <a:lnTo>
                    <a:pt x="943" y="2910"/>
                  </a:lnTo>
                  <a:lnTo>
                    <a:pt x="946" y="2908"/>
                  </a:lnTo>
                  <a:lnTo>
                    <a:pt x="951" y="2904"/>
                  </a:lnTo>
                  <a:lnTo>
                    <a:pt x="955" y="2899"/>
                  </a:lnTo>
                  <a:lnTo>
                    <a:pt x="957" y="2893"/>
                  </a:lnTo>
                  <a:lnTo>
                    <a:pt x="959" y="2888"/>
                  </a:lnTo>
                  <a:lnTo>
                    <a:pt x="963" y="2883"/>
                  </a:lnTo>
                  <a:lnTo>
                    <a:pt x="968" y="2878"/>
                  </a:lnTo>
                  <a:lnTo>
                    <a:pt x="973" y="2876"/>
                  </a:lnTo>
                  <a:lnTo>
                    <a:pt x="976" y="2874"/>
                  </a:lnTo>
                  <a:lnTo>
                    <a:pt x="981" y="2874"/>
                  </a:lnTo>
                  <a:lnTo>
                    <a:pt x="986" y="2876"/>
                  </a:lnTo>
                  <a:lnTo>
                    <a:pt x="989" y="2878"/>
                  </a:lnTo>
                  <a:lnTo>
                    <a:pt x="994" y="2885"/>
                  </a:lnTo>
                  <a:lnTo>
                    <a:pt x="998" y="2897"/>
                  </a:lnTo>
                  <a:lnTo>
                    <a:pt x="1002" y="2911"/>
                  </a:lnTo>
                  <a:lnTo>
                    <a:pt x="1006" y="2926"/>
                  </a:lnTo>
                  <a:lnTo>
                    <a:pt x="1007" y="2935"/>
                  </a:lnTo>
                  <a:lnTo>
                    <a:pt x="1008" y="2943"/>
                  </a:lnTo>
                  <a:lnTo>
                    <a:pt x="1012" y="2952"/>
                  </a:lnTo>
                  <a:lnTo>
                    <a:pt x="1017" y="2960"/>
                  </a:lnTo>
                  <a:lnTo>
                    <a:pt x="1028" y="2973"/>
                  </a:lnTo>
                  <a:lnTo>
                    <a:pt x="1040" y="2985"/>
                  </a:lnTo>
                  <a:lnTo>
                    <a:pt x="1044" y="2990"/>
                  </a:lnTo>
                  <a:lnTo>
                    <a:pt x="1046" y="2993"/>
                  </a:lnTo>
                  <a:lnTo>
                    <a:pt x="1049" y="2998"/>
                  </a:lnTo>
                  <a:lnTo>
                    <a:pt x="1050" y="3002"/>
                  </a:lnTo>
                  <a:lnTo>
                    <a:pt x="1051" y="3010"/>
                  </a:lnTo>
                  <a:lnTo>
                    <a:pt x="1051" y="3019"/>
                  </a:lnTo>
                  <a:lnTo>
                    <a:pt x="1051" y="3029"/>
                  </a:lnTo>
                  <a:lnTo>
                    <a:pt x="1051" y="3040"/>
                  </a:lnTo>
                  <a:lnTo>
                    <a:pt x="1051" y="3048"/>
                  </a:lnTo>
                  <a:lnTo>
                    <a:pt x="1051" y="3056"/>
                  </a:lnTo>
                  <a:lnTo>
                    <a:pt x="1051" y="3065"/>
                  </a:lnTo>
                  <a:lnTo>
                    <a:pt x="1052" y="3071"/>
                  </a:lnTo>
                  <a:lnTo>
                    <a:pt x="1056" y="3074"/>
                  </a:lnTo>
                  <a:lnTo>
                    <a:pt x="1061" y="3077"/>
                  </a:lnTo>
                  <a:lnTo>
                    <a:pt x="1066" y="3079"/>
                  </a:lnTo>
                  <a:lnTo>
                    <a:pt x="1072" y="3082"/>
                  </a:lnTo>
                  <a:lnTo>
                    <a:pt x="1075" y="3085"/>
                  </a:lnTo>
                  <a:lnTo>
                    <a:pt x="1077" y="3088"/>
                  </a:lnTo>
                  <a:lnTo>
                    <a:pt x="1078" y="3093"/>
                  </a:lnTo>
                  <a:lnTo>
                    <a:pt x="1080" y="3098"/>
                  </a:lnTo>
                  <a:lnTo>
                    <a:pt x="1080" y="3104"/>
                  </a:lnTo>
                  <a:lnTo>
                    <a:pt x="1082" y="3109"/>
                  </a:lnTo>
                  <a:lnTo>
                    <a:pt x="1084" y="3115"/>
                  </a:lnTo>
                  <a:lnTo>
                    <a:pt x="1088" y="3120"/>
                  </a:lnTo>
                  <a:lnTo>
                    <a:pt x="1095" y="3132"/>
                  </a:lnTo>
                  <a:lnTo>
                    <a:pt x="1102" y="3144"/>
                  </a:lnTo>
                  <a:lnTo>
                    <a:pt x="1106" y="3155"/>
                  </a:lnTo>
                  <a:lnTo>
                    <a:pt x="1108" y="3164"/>
                  </a:lnTo>
                  <a:lnTo>
                    <a:pt x="1109" y="3174"/>
                  </a:lnTo>
                  <a:lnTo>
                    <a:pt x="1108" y="3183"/>
                  </a:lnTo>
                  <a:lnTo>
                    <a:pt x="1108" y="3193"/>
                  </a:lnTo>
                  <a:lnTo>
                    <a:pt x="1109" y="3199"/>
                  </a:lnTo>
                  <a:lnTo>
                    <a:pt x="1112" y="3201"/>
                  </a:lnTo>
                  <a:lnTo>
                    <a:pt x="1114" y="3202"/>
                  </a:lnTo>
                  <a:lnTo>
                    <a:pt x="1119" y="3202"/>
                  </a:lnTo>
                  <a:lnTo>
                    <a:pt x="1125" y="3204"/>
                  </a:lnTo>
                  <a:lnTo>
                    <a:pt x="1131" y="3204"/>
                  </a:lnTo>
                  <a:lnTo>
                    <a:pt x="1137" y="3204"/>
                  </a:lnTo>
                  <a:lnTo>
                    <a:pt x="1141" y="3206"/>
                  </a:lnTo>
                  <a:lnTo>
                    <a:pt x="1146" y="3207"/>
                  </a:lnTo>
                  <a:lnTo>
                    <a:pt x="1149" y="3211"/>
                  </a:lnTo>
                  <a:lnTo>
                    <a:pt x="1151" y="3214"/>
                  </a:lnTo>
                  <a:lnTo>
                    <a:pt x="1151" y="3220"/>
                  </a:lnTo>
                  <a:lnTo>
                    <a:pt x="1151" y="3227"/>
                  </a:lnTo>
                  <a:lnTo>
                    <a:pt x="1146" y="3242"/>
                  </a:lnTo>
                  <a:lnTo>
                    <a:pt x="1143" y="3254"/>
                  </a:lnTo>
                  <a:lnTo>
                    <a:pt x="1141" y="3258"/>
                  </a:lnTo>
                  <a:lnTo>
                    <a:pt x="1140" y="3264"/>
                  </a:lnTo>
                  <a:lnTo>
                    <a:pt x="1140" y="3270"/>
                  </a:lnTo>
                  <a:lnTo>
                    <a:pt x="1143" y="3276"/>
                  </a:lnTo>
                  <a:lnTo>
                    <a:pt x="1145" y="3282"/>
                  </a:lnTo>
                  <a:lnTo>
                    <a:pt x="1149" y="3287"/>
                  </a:lnTo>
                  <a:lnTo>
                    <a:pt x="1152" y="3290"/>
                  </a:lnTo>
                  <a:lnTo>
                    <a:pt x="1156" y="3294"/>
                  </a:lnTo>
                  <a:lnTo>
                    <a:pt x="1164" y="3299"/>
                  </a:lnTo>
                  <a:lnTo>
                    <a:pt x="1170" y="3304"/>
                  </a:lnTo>
                  <a:lnTo>
                    <a:pt x="1175" y="3308"/>
                  </a:lnTo>
                  <a:lnTo>
                    <a:pt x="1178" y="3312"/>
                  </a:lnTo>
                  <a:lnTo>
                    <a:pt x="1179" y="3317"/>
                  </a:lnTo>
                  <a:lnTo>
                    <a:pt x="1181" y="3325"/>
                  </a:lnTo>
                  <a:lnTo>
                    <a:pt x="1181" y="3328"/>
                  </a:lnTo>
                  <a:lnTo>
                    <a:pt x="1181" y="3332"/>
                  </a:lnTo>
                  <a:lnTo>
                    <a:pt x="1182" y="3336"/>
                  </a:lnTo>
                  <a:lnTo>
                    <a:pt x="1184" y="3338"/>
                  </a:lnTo>
                  <a:lnTo>
                    <a:pt x="1188" y="3340"/>
                  </a:lnTo>
                  <a:lnTo>
                    <a:pt x="1194" y="3342"/>
                  </a:lnTo>
                  <a:lnTo>
                    <a:pt x="1202" y="3343"/>
                  </a:lnTo>
                  <a:lnTo>
                    <a:pt x="1210" y="3346"/>
                  </a:lnTo>
                  <a:lnTo>
                    <a:pt x="1215" y="3349"/>
                  </a:lnTo>
                  <a:lnTo>
                    <a:pt x="1219" y="3351"/>
                  </a:lnTo>
                  <a:lnTo>
                    <a:pt x="1221" y="3356"/>
                  </a:lnTo>
                  <a:lnTo>
                    <a:pt x="1223" y="3361"/>
                  </a:lnTo>
                  <a:lnTo>
                    <a:pt x="1223" y="3365"/>
                  </a:lnTo>
                  <a:lnTo>
                    <a:pt x="1223" y="3370"/>
                  </a:lnTo>
                  <a:lnTo>
                    <a:pt x="1222" y="3376"/>
                  </a:lnTo>
                  <a:lnTo>
                    <a:pt x="1221" y="3382"/>
                  </a:lnTo>
                  <a:lnTo>
                    <a:pt x="1219" y="3393"/>
                  </a:lnTo>
                  <a:lnTo>
                    <a:pt x="1216" y="3403"/>
                  </a:lnTo>
                  <a:lnTo>
                    <a:pt x="1217" y="3408"/>
                  </a:lnTo>
                  <a:lnTo>
                    <a:pt x="1219" y="3410"/>
                  </a:lnTo>
                  <a:lnTo>
                    <a:pt x="1221" y="3413"/>
                  </a:lnTo>
                  <a:lnTo>
                    <a:pt x="1223" y="3415"/>
                  </a:lnTo>
                  <a:lnTo>
                    <a:pt x="1227" y="3416"/>
                  </a:lnTo>
                  <a:lnTo>
                    <a:pt x="1231" y="3416"/>
                  </a:lnTo>
                  <a:lnTo>
                    <a:pt x="1234" y="3415"/>
                  </a:lnTo>
                  <a:lnTo>
                    <a:pt x="1238" y="3414"/>
                  </a:lnTo>
                  <a:lnTo>
                    <a:pt x="1245" y="3401"/>
                  </a:lnTo>
                  <a:lnTo>
                    <a:pt x="1252" y="3390"/>
                  </a:lnTo>
                  <a:lnTo>
                    <a:pt x="1257" y="3390"/>
                  </a:lnTo>
                  <a:lnTo>
                    <a:pt x="1260" y="3391"/>
                  </a:lnTo>
                  <a:lnTo>
                    <a:pt x="1264" y="3393"/>
                  </a:lnTo>
                  <a:lnTo>
                    <a:pt x="1267" y="3395"/>
                  </a:lnTo>
                  <a:lnTo>
                    <a:pt x="1270" y="3397"/>
                  </a:lnTo>
                  <a:lnTo>
                    <a:pt x="1271" y="3400"/>
                  </a:lnTo>
                  <a:lnTo>
                    <a:pt x="1272" y="3402"/>
                  </a:lnTo>
                  <a:lnTo>
                    <a:pt x="1272" y="3406"/>
                  </a:lnTo>
                  <a:lnTo>
                    <a:pt x="1269" y="3409"/>
                  </a:lnTo>
                  <a:lnTo>
                    <a:pt x="1264" y="3413"/>
                  </a:lnTo>
                  <a:lnTo>
                    <a:pt x="1260" y="3415"/>
                  </a:lnTo>
                  <a:lnTo>
                    <a:pt x="1258" y="3419"/>
                  </a:lnTo>
                  <a:lnTo>
                    <a:pt x="1255" y="3424"/>
                  </a:lnTo>
                  <a:lnTo>
                    <a:pt x="1252" y="3428"/>
                  </a:lnTo>
                  <a:lnTo>
                    <a:pt x="1247" y="3441"/>
                  </a:lnTo>
                  <a:lnTo>
                    <a:pt x="1242" y="3453"/>
                  </a:lnTo>
                  <a:lnTo>
                    <a:pt x="1239" y="3459"/>
                  </a:lnTo>
                  <a:lnTo>
                    <a:pt x="1235" y="3465"/>
                  </a:lnTo>
                  <a:lnTo>
                    <a:pt x="1231" y="3470"/>
                  </a:lnTo>
                  <a:lnTo>
                    <a:pt x="1226" y="3475"/>
                  </a:lnTo>
                  <a:lnTo>
                    <a:pt x="1221" y="3479"/>
                  </a:lnTo>
                  <a:lnTo>
                    <a:pt x="1219" y="3483"/>
                  </a:lnTo>
                  <a:lnTo>
                    <a:pt x="1216" y="3487"/>
                  </a:lnTo>
                  <a:lnTo>
                    <a:pt x="1216" y="3490"/>
                  </a:lnTo>
                  <a:lnTo>
                    <a:pt x="1217" y="3493"/>
                  </a:lnTo>
                  <a:lnTo>
                    <a:pt x="1220" y="3495"/>
                  </a:lnTo>
                  <a:lnTo>
                    <a:pt x="1223" y="3497"/>
                  </a:lnTo>
                  <a:lnTo>
                    <a:pt x="1228" y="3498"/>
                  </a:lnTo>
                  <a:lnTo>
                    <a:pt x="1234" y="3501"/>
                  </a:lnTo>
                  <a:lnTo>
                    <a:pt x="1239" y="3503"/>
                  </a:lnTo>
                  <a:lnTo>
                    <a:pt x="1241" y="3506"/>
                  </a:lnTo>
                  <a:lnTo>
                    <a:pt x="1242" y="3508"/>
                  </a:lnTo>
                  <a:lnTo>
                    <a:pt x="1242" y="3510"/>
                  </a:lnTo>
                  <a:lnTo>
                    <a:pt x="1244" y="3515"/>
                  </a:lnTo>
                  <a:lnTo>
                    <a:pt x="1244" y="3521"/>
                  </a:lnTo>
                  <a:lnTo>
                    <a:pt x="1246" y="3526"/>
                  </a:lnTo>
                  <a:lnTo>
                    <a:pt x="1248" y="3532"/>
                  </a:lnTo>
                  <a:lnTo>
                    <a:pt x="1253" y="3538"/>
                  </a:lnTo>
                  <a:lnTo>
                    <a:pt x="1263" y="3548"/>
                  </a:lnTo>
                  <a:lnTo>
                    <a:pt x="1271" y="3556"/>
                  </a:lnTo>
                  <a:lnTo>
                    <a:pt x="1283" y="3564"/>
                  </a:lnTo>
                  <a:lnTo>
                    <a:pt x="1294" y="3571"/>
                  </a:lnTo>
                  <a:lnTo>
                    <a:pt x="1297" y="3575"/>
                  </a:lnTo>
                  <a:lnTo>
                    <a:pt x="1301" y="3579"/>
                  </a:lnTo>
                  <a:lnTo>
                    <a:pt x="1303" y="3584"/>
                  </a:lnTo>
                  <a:lnTo>
                    <a:pt x="1305" y="3590"/>
                  </a:lnTo>
                  <a:lnTo>
                    <a:pt x="1305" y="3592"/>
                  </a:lnTo>
                  <a:lnTo>
                    <a:pt x="1305" y="3595"/>
                  </a:lnTo>
                  <a:lnTo>
                    <a:pt x="1304" y="3596"/>
                  </a:lnTo>
                  <a:lnTo>
                    <a:pt x="1303" y="3597"/>
                  </a:lnTo>
                  <a:lnTo>
                    <a:pt x="1301" y="3597"/>
                  </a:lnTo>
                  <a:lnTo>
                    <a:pt x="1296" y="3597"/>
                  </a:lnTo>
                  <a:lnTo>
                    <a:pt x="1285" y="3594"/>
                  </a:lnTo>
                  <a:lnTo>
                    <a:pt x="1276" y="3594"/>
                  </a:lnTo>
                  <a:lnTo>
                    <a:pt x="1272" y="3595"/>
                  </a:lnTo>
                  <a:lnTo>
                    <a:pt x="1270" y="3597"/>
                  </a:lnTo>
                  <a:lnTo>
                    <a:pt x="1267" y="3599"/>
                  </a:lnTo>
                  <a:lnTo>
                    <a:pt x="1267" y="3603"/>
                  </a:lnTo>
                  <a:lnTo>
                    <a:pt x="1269" y="3611"/>
                  </a:lnTo>
                  <a:lnTo>
                    <a:pt x="1272" y="3622"/>
                  </a:lnTo>
                  <a:lnTo>
                    <a:pt x="1276" y="3633"/>
                  </a:lnTo>
                  <a:lnTo>
                    <a:pt x="1280" y="3642"/>
                  </a:lnTo>
                  <a:lnTo>
                    <a:pt x="1284" y="3646"/>
                  </a:lnTo>
                  <a:lnTo>
                    <a:pt x="1289" y="3648"/>
                  </a:lnTo>
                  <a:lnTo>
                    <a:pt x="1294" y="3649"/>
                  </a:lnTo>
                  <a:lnTo>
                    <a:pt x="1301" y="3649"/>
                  </a:lnTo>
                  <a:lnTo>
                    <a:pt x="1314" y="3648"/>
                  </a:lnTo>
                  <a:lnTo>
                    <a:pt x="1324" y="3647"/>
                  </a:lnTo>
                  <a:lnTo>
                    <a:pt x="1328" y="3648"/>
                  </a:lnTo>
                  <a:lnTo>
                    <a:pt x="1332" y="3649"/>
                  </a:lnTo>
                  <a:lnTo>
                    <a:pt x="1334" y="3653"/>
                  </a:lnTo>
                  <a:lnTo>
                    <a:pt x="1338" y="3657"/>
                  </a:lnTo>
                  <a:lnTo>
                    <a:pt x="1342" y="3670"/>
                  </a:lnTo>
                  <a:lnTo>
                    <a:pt x="1348" y="3687"/>
                  </a:lnTo>
                  <a:lnTo>
                    <a:pt x="1352" y="3696"/>
                  </a:lnTo>
                  <a:lnTo>
                    <a:pt x="1355" y="3704"/>
                  </a:lnTo>
                  <a:lnTo>
                    <a:pt x="1359" y="3711"/>
                  </a:lnTo>
                  <a:lnTo>
                    <a:pt x="1362" y="3716"/>
                  </a:lnTo>
                  <a:lnTo>
                    <a:pt x="1367" y="3720"/>
                  </a:lnTo>
                  <a:lnTo>
                    <a:pt x="1371" y="3722"/>
                  </a:lnTo>
                  <a:lnTo>
                    <a:pt x="1374" y="3723"/>
                  </a:lnTo>
                  <a:lnTo>
                    <a:pt x="1379" y="3723"/>
                  </a:lnTo>
                  <a:lnTo>
                    <a:pt x="1383" y="3722"/>
                  </a:lnTo>
                  <a:lnTo>
                    <a:pt x="1386" y="3720"/>
                  </a:lnTo>
                  <a:lnTo>
                    <a:pt x="1390" y="3716"/>
                  </a:lnTo>
                  <a:lnTo>
                    <a:pt x="1393" y="3712"/>
                  </a:lnTo>
                  <a:lnTo>
                    <a:pt x="1396" y="3708"/>
                  </a:lnTo>
                  <a:lnTo>
                    <a:pt x="1401" y="3704"/>
                  </a:lnTo>
                  <a:lnTo>
                    <a:pt x="1404" y="3702"/>
                  </a:lnTo>
                  <a:lnTo>
                    <a:pt x="1409" y="3701"/>
                  </a:lnTo>
                  <a:lnTo>
                    <a:pt x="1414" y="3701"/>
                  </a:lnTo>
                  <a:lnTo>
                    <a:pt x="1420" y="3701"/>
                  </a:lnTo>
                  <a:lnTo>
                    <a:pt x="1424" y="3703"/>
                  </a:lnTo>
                  <a:lnTo>
                    <a:pt x="1430" y="3706"/>
                  </a:lnTo>
                  <a:lnTo>
                    <a:pt x="1439" y="3711"/>
                  </a:lnTo>
                  <a:lnTo>
                    <a:pt x="1446" y="3715"/>
                  </a:lnTo>
                  <a:lnTo>
                    <a:pt x="1455" y="3717"/>
                  </a:lnTo>
                  <a:lnTo>
                    <a:pt x="1464" y="3718"/>
                  </a:lnTo>
                  <a:lnTo>
                    <a:pt x="1469" y="3718"/>
                  </a:lnTo>
                  <a:lnTo>
                    <a:pt x="1474" y="3718"/>
                  </a:lnTo>
                  <a:lnTo>
                    <a:pt x="1478" y="3716"/>
                  </a:lnTo>
                  <a:lnTo>
                    <a:pt x="1480" y="3715"/>
                  </a:lnTo>
                  <a:lnTo>
                    <a:pt x="1484" y="3709"/>
                  </a:lnTo>
                  <a:lnTo>
                    <a:pt x="1490" y="3701"/>
                  </a:lnTo>
                  <a:lnTo>
                    <a:pt x="1500" y="3689"/>
                  </a:lnTo>
                  <a:lnTo>
                    <a:pt x="1515" y="3674"/>
                  </a:lnTo>
                  <a:lnTo>
                    <a:pt x="1523" y="3668"/>
                  </a:lnTo>
                  <a:lnTo>
                    <a:pt x="1530" y="3662"/>
                  </a:lnTo>
                  <a:lnTo>
                    <a:pt x="1538" y="3659"/>
                  </a:lnTo>
                  <a:lnTo>
                    <a:pt x="1546" y="3657"/>
                  </a:lnTo>
                  <a:lnTo>
                    <a:pt x="1557" y="3655"/>
                  </a:lnTo>
                  <a:lnTo>
                    <a:pt x="1568" y="3653"/>
                  </a:lnTo>
                  <a:lnTo>
                    <a:pt x="1579" y="3648"/>
                  </a:lnTo>
                  <a:lnTo>
                    <a:pt x="1591" y="3642"/>
                  </a:lnTo>
                  <a:lnTo>
                    <a:pt x="1606" y="3634"/>
                  </a:lnTo>
                  <a:lnTo>
                    <a:pt x="1623" y="3624"/>
                  </a:lnTo>
                  <a:lnTo>
                    <a:pt x="1637" y="3617"/>
                  </a:lnTo>
                  <a:lnTo>
                    <a:pt x="1649" y="3611"/>
                  </a:lnTo>
                  <a:lnTo>
                    <a:pt x="1657" y="3610"/>
                  </a:lnTo>
                  <a:lnTo>
                    <a:pt x="1666" y="3610"/>
                  </a:lnTo>
                  <a:lnTo>
                    <a:pt x="1669" y="3610"/>
                  </a:lnTo>
                  <a:lnTo>
                    <a:pt x="1673" y="3611"/>
                  </a:lnTo>
                  <a:lnTo>
                    <a:pt x="1675" y="3614"/>
                  </a:lnTo>
                  <a:lnTo>
                    <a:pt x="1676" y="3617"/>
                  </a:lnTo>
                  <a:lnTo>
                    <a:pt x="1677" y="3623"/>
                  </a:lnTo>
                  <a:lnTo>
                    <a:pt x="1677" y="3632"/>
                  </a:lnTo>
                  <a:lnTo>
                    <a:pt x="1676" y="3639"/>
                  </a:lnTo>
                  <a:lnTo>
                    <a:pt x="1675" y="3645"/>
                  </a:lnTo>
                  <a:lnTo>
                    <a:pt x="1674" y="3649"/>
                  </a:lnTo>
                  <a:lnTo>
                    <a:pt x="1675" y="3655"/>
                  </a:lnTo>
                  <a:lnTo>
                    <a:pt x="1676" y="3660"/>
                  </a:lnTo>
                  <a:lnTo>
                    <a:pt x="1681" y="3666"/>
                  </a:lnTo>
                  <a:lnTo>
                    <a:pt x="1688" y="3672"/>
                  </a:lnTo>
                  <a:lnTo>
                    <a:pt x="1695" y="3674"/>
                  </a:lnTo>
                  <a:lnTo>
                    <a:pt x="1699" y="3676"/>
                  </a:lnTo>
                  <a:lnTo>
                    <a:pt x="1702" y="3674"/>
                  </a:lnTo>
                  <a:lnTo>
                    <a:pt x="1706" y="3674"/>
                  </a:lnTo>
                  <a:lnTo>
                    <a:pt x="1710" y="3672"/>
                  </a:lnTo>
                  <a:lnTo>
                    <a:pt x="1716" y="3666"/>
                  </a:lnTo>
                  <a:lnTo>
                    <a:pt x="1723" y="3657"/>
                  </a:lnTo>
                  <a:lnTo>
                    <a:pt x="1727" y="3653"/>
                  </a:lnTo>
                  <a:lnTo>
                    <a:pt x="1731" y="3649"/>
                  </a:lnTo>
                  <a:lnTo>
                    <a:pt x="1736" y="3647"/>
                  </a:lnTo>
                  <a:lnTo>
                    <a:pt x="1739" y="3646"/>
                  </a:lnTo>
                  <a:lnTo>
                    <a:pt x="1746" y="3646"/>
                  </a:lnTo>
                  <a:lnTo>
                    <a:pt x="1754" y="3645"/>
                  </a:lnTo>
                  <a:lnTo>
                    <a:pt x="1757" y="3645"/>
                  </a:lnTo>
                  <a:lnTo>
                    <a:pt x="1761" y="3643"/>
                  </a:lnTo>
                  <a:lnTo>
                    <a:pt x="1763" y="3641"/>
                  </a:lnTo>
                  <a:lnTo>
                    <a:pt x="1767" y="3638"/>
                  </a:lnTo>
                  <a:lnTo>
                    <a:pt x="1774" y="3632"/>
                  </a:lnTo>
                  <a:lnTo>
                    <a:pt x="1781" y="3628"/>
                  </a:lnTo>
                  <a:lnTo>
                    <a:pt x="1784" y="3627"/>
                  </a:lnTo>
                  <a:lnTo>
                    <a:pt x="1788" y="3626"/>
                  </a:lnTo>
                  <a:lnTo>
                    <a:pt x="1792" y="3626"/>
                  </a:lnTo>
                  <a:lnTo>
                    <a:pt x="1795" y="3627"/>
                  </a:lnTo>
                  <a:lnTo>
                    <a:pt x="1804" y="3629"/>
                  </a:lnTo>
                  <a:lnTo>
                    <a:pt x="1811" y="3629"/>
                  </a:lnTo>
                  <a:lnTo>
                    <a:pt x="1814" y="3629"/>
                  </a:lnTo>
                  <a:lnTo>
                    <a:pt x="1818" y="3628"/>
                  </a:lnTo>
                  <a:lnTo>
                    <a:pt x="1820" y="3626"/>
                  </a:lnTo>
                  <a:lnTo>
                    <a:pt x="1823" y="3623"/>
                  </a:lnTo>
                  <a:lnTo>
                    <a:pt x="1826" y="3614"/>
                  </a:lnTo>
                  <a:lnTo>
                    <a:pt x="1828" y="3602"/>
                  </a:lnTo>
                  <a:lnTo>
                    <a:pt x="1828" y="3590"/>
                  </a:lnTo>
                  <a:lnTo>
                    <a:pt x="1830" y="3579"/>
                  </a:lnTo>
                  <a:lnTo>
                    <a:pt x="1830" y="3571"/>
                  </a:lnTo>
                  <a:lnTo>
                    <a:pt x="1831" y="3565"/>
                  </a:lnTo>
                  <a:lnTo>
                    <a:pt x="1832" y="3561"/>
                  </a:lnTo>
                  <a:lnTo>
                    <a:pt x="1834" y="3559"/>
                  </a:lnTo>
                  <a:lnTo>
                    <a:pt x="1837" y="3558"/>
                  </a:lnTo>
                  <a:lnTo>
                    <a:pt x="1839" y="3557"/>
                  </a:lnTo>
                  <a:lnTo>
                    <a:pt x="1845" y="3554"/>
                  </a:lnTo>
                  <a:lnTo>
                    <a:pt x="1850" y="3552"/>
                  </a:lnTo>
                  <a:lnTo>
                    <a:pt x="1851" y="3551"/>
                  </a:lnTo>
                  <a:lnTo>
                    <a:pt x="1852" y="3548"/>
                  </a:lnTo>
                  <a:lnTo>
                    <a:pt x="1853" y="3545"/>
                  </a:lnTo>
                  <a:lnTo>
                    <a:pt x="1855" y="3541"/>
                  </a:lnTo>
                  <a:lnTo>
                    <a:pt x="1853" y="3533"/>
                  </a:lnTo>
                  <a:lnTo>
                    <a:pt x="1851" y="3527"/>
                  </a:lnTo>
                  <a:lnTo>
                    <a:pt x="1847" y="3521"/>
                  </a:lnTo>
                  <a:lnTo>
                    <a:pt x="1843" y="3517"/>
                  </a:lnTo>
                  <a:lnTo>
                    <a:pt x="1840" y="3515"/>
                  </a:lnTo>
                  <a:lnTo>
                    <a:pt x="1838" y="3513"/>
                  </a:lnTo>
                  <a:lnTo>
                    <a:pt x="1836" y="3509"/>
                  </a:lnTo>
                  <a:lnTo>
                    <a:pt x="1834" y="3506"/>
                  </a:lnTo>
                  <a:lnTo>
                    <a:pt x="1833" y="3501"/>
                  </a:lnTo>
                  <a:lnTo>
                    <a:pt x="1833" y="3496"/>
                  </a:lnTo>
                  <a:lnTo>
                    <a:pt x="1833" y="3491"/>
                  </a:lnTo>
                  <a:lnTo>
                    <a:pt x="1833" y="3487"/>
                  </a:lnTo>
                  <a:lnTo>
                    <a:pt x="1836" y="3476"/>
                  </a:lnTo>
                  <a:lnTo>
                    <a:pt x="1837" y="3465"/>
                  </a:lnTo>
                  <a:lnTo>
                    <a:pt x="1839" y="3456"/>
                  </a:lnTo>
                  <a:lnTo>
                    <a:pt x="1839" y="3446"/>
                  </a:lnTo>
                  <a:lnTo>
                    <a:pt x="1838" y="3437"/>
                  </a:lnTo>
                  <a:lnTo>
                    <a:pt x="1836" y="3426"/>
                  </a:lnTo>
                  <a:lnTo>
                    <a:pt x="1831" y="3414"/>
                  </a:lnTo>
                  <a:lnTo>
                    <a:pt x="1824" y="3403"/>
                  </a:lnTo>
                  <a:lnTo>
                    <a:pt x="1817" y="3395"/>
                  </a:lnTo>
                  <a:lnTo>
                    <a:pt x="1811" y="3387"/>
                  </a:lnTo>
                  <a:lnTo>
                    <a:pt x="1808" y="3383"/>
                  </a:lnTo>
                  <a:lnTo>
                    <a:pt x="1807" y="3378"/>
                  </a:lnTo>
                  <a:lnTo>
                    <a:pt x="1805" y="3375"/>
                  </a:lnTo>
                  <a:lnTo>
                    <a:pt x="1805" y="3370"/>
                  </a:lnTo>
                  <a:lnTo>
                    <a:pt x="1804" y="3357"/>
                  </a:lnTo>
                  <a:lnTo>
                    <a:pt x="1804" y="3339"/>
                  </a:lnTo>
                  <a:lnTo>
                    <a:pt x="1805" y="3321"/>
                  </a:lnTo>
                  <a:lnTo>
                    <a:pt x="1807" y="3308"/>
                  </a:lnTo>
                  <a:lnTo>
                    <a:pt x="1811" y="3299"/>
                  </a:lnTo>
                  <a:lnTo>
                    <a:pt x="1814" y="3289"/>
                  </a:lnTo>
                  <a:lnTo>
                    <a:pt x="1818" y="3277"/>
                  </a:lnTo>
                  <a:lnTo>
                    <a:pt x="1819" y="3264"/>
                  </a:lnTo>
                  <a:lnTo>
                    <a:pt x="1819" y="3249"/>
                  </a:lnTo>
                  <a:lnTo>
                    <a:pt x="1819" y="3232"/>
                  </a:lnTo>
                  <a:lnTo>
                    <a:pt x="1819" y="3225"/>
                  </a:lnTo>
                  <a:lnTo>
                    <a:pt x="1820" y="3217"/>
                  </a:lnTo>
                  <a:lnTo>
                    <a:pt x="1821" y="3211"/>
                  </a:lnTo>
                  <a:lnTo>
                    <a:pt x="1823" y="3207"/>
                  </a:lnTo>
                  <a:lnTo>
                    <a:pt x="1827" y="3201"/>
                  </a:lnTo>
                  <a:lnTo>
                    <a:pt x="1830" y="3197"/>
                  </a:lnTo>
                  <a:lnTo>
                    <a:pt x="1832" y="3192"/>
                  </a:lnTo>
                  <a:lnTo>
                    <a:pt x="1834" y="3185"/>
                  </a:lnTo>
                  <a:lnTo>
                    <a:pt x="1836" y="3176"/>
                  </a:lnTo>
                  <a:lnTo>
                    <a:pt x="1837" y="3170"/>
                  </a:lnTo>
                  <a:lnTo>
                    <a:pt x="1839" y="3166"/>
                  </a:lnTo>
                  <a:lnTo>
                    <a:pt x="1843" y="3164"/>
                  </a:lnTo>
                  <a:lnTo>
                    <a:pt x="1846" y="3164"/>
                  </a:lnTo>
                  <a:lnTo>
                    <a:pt x="1850" y="3166"/>
                  </a:lnTo>
                  <a:lnTo>
                    <a:pt x="1853" y="3169"/>
                  </a:lnTo>
                  <a:lnTo>
                    <a:pt x="1857" y="3174"/>
                  </a:lnTo>
                  <a:lnTo>
                    <a:pt x="1861" y="3179"/>
                  </a:lnTo>
                  <a:lnTo>
                    <a:pt x="1865" y="3182"/>
                  </a:lnTo>
                  <a:lnTo>
                    <a:pt x="1868" y="3182"/>
                  </a:lnTo>
                  <a:lnTo>
                    <a:pt x="1869" y="3182"/>
                  </a:lnTo>
                  <a:lnTo>
                    <a:pt x="1871" y="3181"/>
                  </a:lnTo>
                  <a:lnTo>
                    <a:pt x="1875" y="3179"/>
                  </a:lnTo>
                  <a:lnTo>
                    <a:pt x="1880" y="3174"/>
                  </a:lnTo>
                  <a:lnTo>
                    <a:pt x="1884" y="3170"/>
                  </a:lnTo>
                  <a:lnTo>
                    <a:pt x="1890" y="3166"/>
                  </a:lnTo>
                  <a:lnTo>
                    <a:pt x="1896" y="3163"/>
                  </a:lnTo>
                  <a:lnTo>
                    <a:pt x="1905" y="3160"/>
                  </a:lnTo>
                  <a:lnTo>
                    <a:pt x="1910" y="3156"/>
                  </a:lnTo>
                  <a:lnTo>
                    <a:pt x="1916" y="3151"/>
                  </a:lnTo>
                  <a:lnTo>
                    <a:pt x="1922" y="3143"/>
                  </a:lnTo>
                  <a:lnTo>
                    <a:pt x="1926" y="3132"/>
                  </a:lnTo>
                  <a:lnTo>
                    <a:pt x="1931" y="3123"/>
                  </a:lnTo>
                  <a:lnTo>
                    <a:pt x="1932" y="3117"/>
                  </a:lnTo>
                  <a:lnTo>
                    <a:pt x="1935" y="3112"/>
                  </a:lnTo>
                  <a:lnTo>
                    <a:pt x="1939" y="3109"/>
                  </a:lnTo>
                  <a:lnTo>
                    <a:pt x="1943" y="3105"/>
                  </a:lnTo>
                  <a:lnTo>
                    <a:pt x="1953" y="3099"/>
                  </a:lnTo>
                  <a:lnTo>
                    <a:pt x="1964" y="3092"/>
                  </a:lnTo>
                  <a:lnTo>
                    <a:pt x="1975" y="3085"/>
                  </a:lnTo>
                  <a:lnTo>
                    <a:pt x="1985" y="3074"/>
                  </a:lnTo>
                  <a:lnTo>
                    <a:pt x="1996" y="3061"/>
                  </a:lnTo>
                  <a:lnTo>
                    <a:pt x="2004" y="3050"/>
                  </a:lnTo>
                  <a:lnTo>
                    <a:pt x="2014" y="3041"/>
                  </a:lnTo>
                  <a:lnTo>
                    <a:pt x="2026" y="3030"/>
                  </a:lnTo>
                  <a:lnTo>
                    <a:pt x="2039" y="3021"/>
                  </a:lnTo>
                  <a:lnTo>
                    <a:pt x="2051" y="3010"/>
                  </a:lnTo>
                  <a:lnTo>
                    <a:pt x="2056" y="3005"/>
                  </a:lnTo>
                  <a:lnTo>
                    <a:pt x="2059" y="3000"/>
                  </a:lnTo>
                  <a:lnTo>
                    <a:pt x="2061" y="2994"/>
                  </a:lnTo>
                  <a:lnTo>
                    <a:pt x="2064" y="2990"/>
                  </a:lnTo>
                  <a:lnTo>
                    <a:pt x="2067" y="2978"/>
                  </a:lnTo>
                  <a:lnTo>
                    <a:pt x="2070" y="2962"/>
                  </a:lnTo>
                  <a:lnTo>
                    <a:pt x="2073" y="2948"/>
                  </a:lnTo>
                  <a:lnTo>
                    <a:pt x="2076" y="2937"/>
                  </a:lnTo>
                  <a:lnTo>
                    <a:pt x="2077" y="2929"/>
                  </a:lnTo>
                  <a:lnTo>
                    <a:pt x="2077" y="2922"/>
                  </a:lnTo>
                  <a:lnTo>
                    <a:pt x="2077" y="2918"/>
                  </a:lnTo>
                  <a:lnTo>
                    <a:pt x="2075" y="2914"/>
                  </a:lnTo>
                  <a:lnTo>
                    <a:pt x="2072" y="2910"/>
                  </a:lnTo>
                  <a:lnTo>
                    <a:pt x="2069" y="2907"/>
                  </a:lnTo>
                  <a:lnTo>
                    <a:pt x="2061" y="2899"/>
                  </a:lnTo>
                  <a:lnTo>
                    <a:pt x="2056" y="2891"/>
                  </a:lnTo>
                  <a:lnTo>
                    <a:pt x="2052" y="2884"/>
                  </a:lnTo>
                  <a:lnTo>
                    <a:pt x="2050" y="2877"/>
                  </a:lnTo>
                  <a:lnTo>
                    <a:pt x="2050" y="2871"/>
                  </a:lnTo>
                  <a:lnTo>
                    <a:pt x="2052" y="2864"/>
                  </a:lnTo>
                  <a:lnTo>
                    <a:pt x="2057" y="2858"/>
                  </a:lnTo>
                  <a:lnTo>
                    <a:pt x="2063" y="2853"/>
                  </a:lnTo>
                  <a:lnTo>
                    <a:pt x="2079" y="2841"/>
                  </a:lnTo>
                  <a:lnTo>
                    <a:pt x="2098" y="2826"/>
                  </a:lnTo>
                  <a:lnTo>
                    <a:pt x="2105" y="2819"/>
                  </a:lnTo>
                  <a:lnTo>
                    <a:pt x="2111" y="2813"/>
                  </a:lnTo>
                  <a:lnTo>
                    <a:pt x="2115" y="2809"/>
                  </a:lnTo>
                  <a:lnTo>
                    <a:pt x="2121" y="2808"/>
                  </a:lnTo>
                  <a:lnTo>
                    <a:pt x="2126" y="2809"/>
                  </a:lnTo>
                  <a:lnTo>
                    <a:pt x="2130" y="2811"/>
                  </a:lnTo>
                  <a:lnTo>
                    <a:pt x="2135" y="2815"/>
                  </a:lnTo>
                  <a:lnTo>
                    <a:pt x="2140" y="2821"/>
                  </a:lnTo>
                  <a:lnTo>
                    <a:pt x="2145" y="2827"/>
                  </a:lnTo>
                  <a:lnTo>
                    <a:pt x="2149" y="2832"/>
                  </a:lnTo>
                  <a:lnTo>
                    <a:pt x="2154" y="2834"/>
                  </a:lnTo>
                  <a:lnTo>
                    <a:pt x="2159" y="2835"/>
                  </a:lnTo>
                  <a:lnTo>
                    <a:pt x="2164" y="2835"/>
                  </a:lnTo>
                  <a:lnTo>
                    <a:pt x="2170" y="2833"/>
                  </a:lnTo>
                  <a:lnTo>
                    <a:pt x="2174" y="2829"/>
                  </a:lnTo>
                  <a:lnTo>
                    <a:pt x="2180" y="2823"/>
                  </a:lnTo>
                  <a:lnTo>
                    <a:pt x="2191" y="2814"/>
                  </a:lnTo>
                  <a:lnTo>
                    <a:pt x="2202" y="2806"/>
                  </a:lnTo>
                  <a:lnTo>
                    <a:pt x="2209" y="2801"/>
                  </a:lnTo>
                  <a:lnTo>
                    <a:pt x="2214" y="2795"/>
                  </a:lnTo>
                  <a:lnTo>
                    <a:pt x="2217" y="2789"/>
                  </a:lnTo>
                  <a:lnTo>
                    <a:pt x="2220" y="2781"/>
                  </a:lnTo>
                  <a:lnTo>
                    <a:pt x="2220" y="2772"/>
                  </a:lnTo>
                  <a:lnTo>
                    <a:pt x="2218" y="2764"/>
                  </a:lnTo>
                  <a:lnTo>
                    <a:pt x="2216" y="2754"/>
                  </a:lnTo>
                  <a:lnTo>
                    <a:pt x="2211" y="2745"/>
                  </a:lnTo>
                  <a:lnTo>
                    <a:pt x="2208" y="2735"/>
                  </a:lnTo>
                  <a:lnTo>
                    <a:pt x="2203" y="2726"/>
                  </a:lnTo>
                  <a:lnTo>
                    <a:pt x="2199" y="2716"/>
                  </a:lnTo>
                  <a:lnTo>
                    <a:pt x="2196" y="2709"/>
                  </a:lnTo>
                  <a:lnTo>
                    <a:pt x="2195" y="2702"/>
                  </a:lnTo>
                  <a:lnTo>
                    <a:pt x="2195" y="2694"/>
                  </a:lnTo>
                  <a:lnTo>
                    <a:pt x="2196" y="2687"/>
                  </a:lnTo>
                  <a:lnTo>
                    <a:pt x="2199" y="2681"/>
                  </a:lnTo>
                  <a:lnTo>
                    <a:pt x="2204" y="2675"/>
                  </a:lnTo>
                  <a:lnTo>
                    <a:pt x="2206" y="2669"/>
                  </a:lnTo>
                  <a:lnTo>
                    <a:pt x="2210" y="2663"/>
                  </a:lnTo>
                  <a:lnTo>
                    <a:pt x="2211" y="2656"/>
                  </a:lnTo>
                  <a:lnTo>
                    <a:pt x="2212" y="2650"/>
                  </a:lnTo>
                  <a:lnTo>
                    <a:pt x="2215" y="2646"/>
                  </a:lnTo>
                  <a:lnTo>
                    <a:pt x="2218" y="2645"/>
                  </a:lnTo>
                  <a:lnTo>
                    <a:pt x="2222" y="2644"/>
                  </a:lnTo>
                  <a:lnTo>
                    <a:pt x="2226" y="2645"/>
                  </a:lnTo>
                  <a:lnTo>
                    <a:pt x="2229" y="2647"/>
                  </a:lnTo>
                  <a:lnTo>
                    <a:pt x="2233" y="2651"/>
                  </a:lnTo>
                  <a:lnTo>
                    <a:pt x="2235" y="2655"/>
                  </a:lnTo>
                  <a:lnTo>
                    <a:pt x="2239" y="2659"/>
                  </a:lnTo>
                  <a:lnTo>
                    <a:pt x="2243" y="2662"/>
                  </a:lnTo>
                  <a:lnTo>
                    <a:pt x="2250" y="2664"/>
                  </a:lnTo>
                  <a:lnTo>
                    <a:pt x="2258" y="2664"/>
                  </a:lnTo>
                  <a:lnTo>
                    <a:pt x="2267" y="2663"/>
                  </a:lnTo>
                  <a:lnTo>
                    <a:pt x="2275" y="2662"/>
                  </a:lnTo>
                  <a:lnTo>
                    <a:pt x="2284" y="2663"/>
                  </a:lnTo>
                  <a:lnTo>
                    <a:pt x="2291" y="2665"/>
                  </a:lnTo>
                  <a:lnTo>
                    <a:pt x="2298" y="2668"/>
                  </a:lnTo>
                  <a:lnTo>
                    <a:pt x="2308" y="2669"/>
                  </a:lnTo>
                  <a:lnTo>
                    <a:pt x="2318" y="2669"/>
                  </a:lnTo>
                  <a:lnTo>
                    <a:pt x="2329" y="2666"/>
                  </a:lnTo>
                  <a:lnTo>
                    <a:pt x="2340" y="2664"/>
                  </a:lnTo>
                  <a:lnTo>
                    <a:pt x="2349" y="2659"/>
                  </a:lnTo>
                  <a:lnTo>
                    <a:pt x="2359" y="2656"/>
                  </a:lnTo>
                  <a:lnTo>
                    <a:pt x="2367" y="2653"/>
                  </a:lnTo>
                  <a:lnTo>
                    <a:pt x="2374" y="2653"/>
                  </a:lnTo>
                  <a:lnTo>
                    <a:pt x="2380" y="2653"/>
                  </a:lnTo>
                  <a:lnTo>
                    <a:pt x="2386" y="2656"/>
                  </a:lnTo>
                  <a:lnTo>
                    <a:pt x="2391" y="2658"/>
                  </a:lnTo>
                  <a:lnTo>
                    <a:pt x="2394" y="2659"/>
                  </a:lnTo>
                  <a:lnTo>
                    <a:pt x="2400" y="2660"/>
                  </a:lnTo>
                  <a:lnTo>
                    <a:pt x="2406" y="2660"/>
                  </a:lnTo>
                  <a:lnTo>
                    <a:pt x="2412" y="2660"/>
                  </a:lnTo>
                  <a:lnTo>
                    <a:pt x="2420" y="2660"/>
                  </a:lnTo>
                  <a:lnTo>
                    <a:pt x="2429" y="2660"/>
                  </a:lnTo>
                  <a:lnTo>
                    <a:pt x="2432" y="2662"/>
                  </a:lnTo>
                  <a:lnTo>
                    <a:pt x="2436" y="2663"/>
                  </a:lnTo>
                  <a:lnTo>
                    <a:pt x="2438" y="2664"/>
                  </a:lnTo>
                  <a:lnTo>
                    <a:pt x="2439" y="2665"/>
                  </a:lnTo>
                  <a:lnTo>
                    <a:pt x="2438" y="2666"/>
                  </a:lnTo>
                  <a:lnTo>
                    <a:pt x="2435" y="2670"/>
                  </a:lnTo>
                  <a:lnTo>
                    <a:pt x="2426" y="2677"/>
                  </a:lnTo>
                  <a:lnTo>
                    <a:pt x="2417" y="2683"/>
                  </a:lnTo>
                  <a:lnTo>
                    <a:pt x="2406" y="2689"/>
                  </a:lnTo>
                  <a:lnTo>
                    <a:pt x="2396" y="2695"/>
                  </a:lnTo>
                  <a:lnTo>
                    <a:pt x="2390" y="2699"/>
                  </a:lnTo>
                  <a:lnTo>
                    <a:pt x="2384" y="2704"/>
                  </a:lnTo>
                  <a:lnTo>
                    <a:pt x="2379" y="2710"/>
                  </a:lnTo>
                  <a:lnTo>
                    <a:pt x="2375" y="2716"/>
                  </a:lnTo>
                  <a:lnTo>
                    <a:pt x="2372" y="2725"/>
                  </a:lnTo>
                  <a:lnTo>
                    <a:pt x="2369" y="2732"/>
                  </a:lnTo>
                  <a:lnTo>
                    <a:pt x="2368" y="2740"/>
                  </a:lnTo>
                  <a:lnTo>
                    <a:pt x="2368" y="2747"/>
                  </a:lnTo>
                  <a:lnTo>
                    <a:pt x="2367" y="2763"/>
                  </a:lnTo>
                  <a:lnTo>
                    <a:pt x="2366" y="2775"/>
                  </a:lnTo>
                  <a:lnTo>
                    <a:pt x="2363" y="2785"/>
                  </a:lnTo>
                  <a:lnTo>
                    <a:pt x="2362" y="2794"/>
                  </a:lnTo>
                  <a:lnTo>
                    <a:pt x="2362" y="2797"/>
                  </a:lnTo>
                  <a:lnTo>
                    <a:pt x="2363" y="2800"/>
                  </a:lnTo>
                  <a:lnTo>
                    <a:pt x="2366" y="2802"/>
                  </a:lnTo>
                  <a:lnTo>
                    <a:pt x="2369" y="2803"/>
                  </a:lnTo>
                  <a:lnTo>
                    <a:pt x="2373" y="2804"/>
                  </a:lnTo>
                  <a:lnTo>
                    <a:pt x="2378" y="2804"/>
                  </a:lnTo>
                  <a:lnTo>
                    <a:pt x="2382" y="2802"/>
                  </a:lnTo>
                  <a:lnTo>
                    <a:pt x="2387" y="2800"/>
                  </a:lnTo>
                  <a:lnTo>
                    <a:pt x="2391" y="2797"/>
                  </a:lnTo>
                  <a:lnTo>
                    <a:pt x="2394" y="2795"/>
                  </a:lnTo>
                  <a:lnTo>
                    <a:pt x="2399" y="2794"/>
                  </a:lnTo>
                  <a:lnTo>
                    <a:pt x="2403" y="2794"/>
                  </a:lnTo>
                  <a:lnTo>
                    <a:pt x="2405" y="2795"/>
                  </a:lnTo>
                  <a:lnTo>
                    <a:pt x="2407" y="2796"/>
                  </a:lnTo>
                  <a:lnTo>
                    <a:pt x="2409" y="2798"/>
                  </a:lnTo>
                  <a:lnTo>
                    <a:pt x="2410" y="2802"/>
                  </a:lnTo>
                  <a:lnTo>
                    <a:pt x="2411" y="2810"/>
                  </a:lnTo>
                  <a:lnTo>
                    <a:pt x="2415" y="2815"/>
                  </a:lnTo>
                  <a:lnTo>
                    <a:pt x="2418" y="2820"/>
                  </a:lnTo>
                  <a:lnTo>
                    <a:pt x="2424" y="2825"/>
                  </a:lnTo>
                  <a:lnTo>
                    <a:pt x="2429" y="2830"/>
                  </a:lnTo>
                  <a:lnTo>
                    <a:pt x="2432" y="2835"/>
                  </a:lnTo>
                  <a:lnTo>
                    <a:pt x="2432" y="2839"/>
                  </a:lnTo>
                  <a:lnTo>
                    <a:pt x="2431" y="2841"/>
                  </a:lnTo>
                  <a:lnTo>
                    <a:pt x="2429" y="2845"/>
                  </a:lnTo>
                  <a:lnTo>
                    <a:pt x="2425" y="2847"/>
                  </a:lnTo>
                  <a:lnTo>
                    <a:pt x="2418" y="2853"/>
                  </a:lnTo>
                  <a:lnTo>
                    <a:pt x="2413" y="2858"/>
                  </a:lnTo>
                  <a:lnTo>
                    <a:pt x="2413" y="2860"/>
                  </a:lnTo>
                  <a:lnTo>
                    <a:pt x="2413" y="2863"/>
                  </a:lnTo>
                  <a:lnTo>
                    <a:pt x="2416" y="2865"/>
                  </a:lnTo>
                  <a:lnTo>
                    <a:pt x="2419" y="2867"/>
                  </a:lnTo>
                  <a:lnTo>
                    <a:pt x="2422" y="2871"/>
                  </a:lnTo>
                  <a:lnTo>
                    <a:pt x="2424" y="2873"/>
                  </a:lnTo>
                  <a:lnTo>
                    <a:pt x="2425" y="2876"/>
                  </a:lnTo>
                  <a:lnTo>
                    <a:pt x="2425" y="2879"/>
                  </a:lnTo>
                  <a:lnTo>
                    <a:pt x="2423" y="2885"/>
                  </a:lnTo>
                  <a:lnTo>
                    <a:pt x="2419" y="2892"/>
                  </a:lnTo>
                  <a:lnTo>
                    <a:pt x="2415" y="2899"/>
                  </a:lnTo>
                  <a:lnTo>
                    <a:pt x="2409" y="2905"/>
                  </a:lnTo>
                  <a:lnTo>
                    <a:pt x="2405" y="2908"/>
                  </a:lnTo>
                  <a:lnTo>
                    <a:pt x="2400" y="2910"/>
                  </a:lnTo>
                  <a:lnTo>
                    <a:pt x="2396" y="2912"/>
                  </a:lnTo>
                  <a:lnTo>
                    <a:pt x="2391" y="2914"/>
                  </a:lnTo>
                  <a:lnTo>
                    <a:pt x="2380" y="2917"/>
                  </a:lnTo>
                  <a:lnTo>
                    <a:pt x="2373" y="2920"/>
                  </a:lnTo>
                  <a:lnTo>
                    <a:pt x="2371" y="2922"/>
                  </a:lnTo>
                  <a:lnTo>
                    <a:pt x="2369" y="2924"/>
                  </a:lnTo>
                  <a:lnTo>
                    <a:pt x="2369" y="2927"/>
                  </a:lnTo>
                  <a:lnTo>
                    <a:pt x="2371" y="2930"/>
                  </a:lnTo>
                  <a:lnTo>
                    <a:pt x="2373" y="2935"/>
                  </a:lnTo>
                  <a:lnTo>
                    <a:pt x="2379" y="2940"/>
                  </a:lnTo>
                  <a:lnTo>
                    <a:pt x="2385" y="2946"/>
                  </a:lnTo>
                  <a:lnTo>
                    <a:pt x="2393" y="2952"/>
                  </a:lnTo>
                  <a:lnTo>
                    <a:pt x="2412" y="2965"/>
                  </a:lnTo>
                  <a:lnTo>
                    <a:pt x="2430" y="2979"/>
                  </a:lnTo>
                  <a:lnTo>
                    <a:pt x="2444" y="2992"/>
                  </a:lnTo>
                  <a:lnTo>
                    <a:pt x="2456" y="3003"/>
                  </a:lnTo>
                  <a:lnTo>
                    <a:pt x="2462" y="3008"/>
                  </a:lnTo>
                  <a:lnTo>
                    <a:pt x="2467" y="3010"/>
                  </a:lnTo>
                  <a:lnTo>
                    <a:pt x="2473" y="3014"/>
                  </a:lnTo>
                  <a:lnTo>
                    <a:pt x="2479" y="3015"/>
                  </a:lnTo>
                  <a:lnTo>
                    <a:pt x="2486" y="3015"/>
                  </a:lnTo>
                  <a:lnTo>
                    <a:pt x="2492" y="3014"/>
                  </a:lnTo>
                  <a:lnTo>
                    <a:pt x="2498" y="3011"/>
                  </a:lnTo>
                  <a:lnTo>
                    <a:pt x="2504" y="3008"/>
                  </a:lnTo>
                  <a:lnTo>
                    <a:pt x="2511" y="3003"/>
                  </a:lnTo>
                  <a:lnTo>
                    <a:pt x="2517" y="3000"/>
                  </a:lnTo>
                  <a:lnTo>
                    <a:pt x="2523" y="2998"/>
                  </a:lnTo>
                  <a:lnTo>
                    <a:pt x="2530" y="2998"/>
                  </a:lnTo>
                  <a:lnTo>
                    <a:pt x="2545" y="3000"/>
                  </a:lnTo>
                  <a:lnTo>
                    <a:pt x="2563" y="3003"/>
                  </a:lnTo>
                  <a:lnTo>
                    <a:pt x="2571" y="3003"/>
                  </a:lnTo>
                  <a:lnTo>
                    <a:pt x="2580" y="3002"/>
                  </a:lnTo>
                  <a:lnTo>
                    <a:pt x="2582" y="3002"/>
                  </a:lnTo>
                  <a:lnTo>
                    <a:pt x="2585" y="2999"/>
                  </a:lnTo>
                  <a:lnTo>
                    <a:pt x="2587" y="2998"/>
                  </a:lnTo>
                  <a:lnTo>
                    <a:pt x="2588" y="2996"/>
                  </a:lnTo>
                  <a:lnTo>
                    <a:pt x="2593" y="2981"/>
                  </a:lnTo>
                  <a:lnTo>
                    <a:pt x="2601" y="2964"/>
                  </a:lnTo>
                  <a:lnTo>
                    <a:pt x="2607" y="2954"/>
                  </a:lnTo>
                  <a:lnTo>
                    <a:pt x="2614" y="2945"/>
                  </a:lnTo>
                  <a:lnTo>
                    <a:pt x="2623" y="2936"/>
                  </a:lnTo>
                  <a:lnTo>
                    <a:pt x="2632" y="2928"/>
                  </a:lnTo>
                  <a:lnTo>
                    <a:pt x="2643" y="2922"/>
                  </a:lnTo>
                  <a:lnTo>
                    <a:pt x="2652" y="2918"/>
                  </a:lnTo>
                  <a:lnTo>
                    <a:pt x="2661" y="2917"/>
                  </a:lnTo>
                  <a:lnTo>
                    <a:pt x="2669" y="2917"/>
                  </a:lnTo>
                  <a:lnTo>
                    <a:pt x="2676" y="2918"/>
                  </a:lnTo>
                  <a:lnTo>
                    <a:pt x="2683" y="2921"/>
                  </a:lnTo>
                  <a:lnTo>
                    <a:pt x="2688" y="2924"/>
                  </a:lnTo>
                  <a:lnTo>
                    <a:pt x="2692" y="2928"/>
                  </a:lnTo>
                  <a:lnTo>
                    <a:pt x="2694" y="2930"/>
                  </a:lnTo>
                  <a:lnTo>
                    <a:pt x="2696" y="2934"/>
                  </a:lnTo>
                  <a:lnTo>
                    <a:pt x="2697" y="2937"/>
                  </a:lnTo>
                  <a:lnTo>
                    <a:pt x="2699" y="2942"/>
                  </a:lnTo>
                  <a:lnTo>
                    <a:pt x="2699" y="2949"/>
                  </a:lnTo>
                  <a:lnTo>
                    <a:pt x="2700" y="2956"/>
                  </a:lnTo>
                  <a:lnTo>
                    <a:pt x="2701" y="2959"/>
                  </a:lnTo>
                  <a:lnTo>
                    <a:pt x="2703" y="2960"/>
                  </a:lnTo>
                  <a:lnTo>
                    <a:pt x="2705" y="2961"/>
                  </a:lnTo>
                  <a:lnTo>
                    <a:pt x="2708" y="2961"/>
                  </a:lnTo>
                  <a:lnTo>
                    <a:pt x="2714" y="2961"/>
                  </a:lnTo>
                  <a:lnTo>
                    <a:pt x="2722" y="2961"/>
                  </a:lnTo>
                  <a:lnTo>
                    <a:pt x="2727" y="2961"/>
                  </a:lnTo>
                  <a:lnTo>
                    <a:pt x="2731" y="2962"/>
                  </a:lnTo>
                  <a:lnTo>
                    <a:pt x="2733" y="2964"/>
                  </a:lnTo>
                  <a:lnTo>
                    <a:pt x="2735" y="2966"/>
                  </a:lnTo>
                  <a:lnTo>
                    <a:pt x="2737" y="2970"/>
                  </a:lnTo>
                  <a:lnTo>
                    <a:pt x="2738" y="2973"/>
                  </a:lnTo>
                  <a:lnTo>
                    <a:pt x="2738" y="2979"/>
                  </a:lnTo>
                  <a:lnTo>
                    <a:pt x="2738" y="2985"/>
                  </a:lnTo>
                  <a:lnTo>
                    <a:pt x="2734" y="2997"/>
                  </a:lnTo>
                  <a:lnTo>
                    <a:pt x="2730" y="3005"/>
                  </a:lnTo>
                  <a:lnTo>
                    <a:pt x="2726" y="3014"/>
                  </a:lnTo>
                  <a:lnTo>
                    <a:pt x="2724" y="3023"/>
                  </a:lnTo>
                  <a:lnTo>
                    <a:pt x="2724" y="3028"/>
                  </a:lnTo>
                  <a:lnTo>
                    <a:pt x="2724" y="3031"/>
                  </a:lnTo>
                  <a:lnTo>
                    <a:pt x="2725" y="3035"/>
                  </a:lnTo>
                  <a:lnTo>
                    <a:pt x="2726" y="3037"/>
                  </a:lnTo>
                  <a:lnTo>
                    <a:pt x="2728" y="3040"/>
                  </a:lnTo>
                  <a:lnTo>
                    <a:pt x="2732" y="3041"/>
                  </a:lnTo>
                  <a:lnTo>
                    <a:pt x="2735" y="3041"/>
                  </a:lnTo>
                  <a:lnTo>
                    <a:pt x="2739" y="3041"/>
                  </a:lnTo>
                  <a:lnTo>
                    <a:pt x="2743" y="3041"/>
                  </a:lnTo>
                  <a:lnTo>
                    <a:pt x="2746" y="3042"/>
                  </a:lnTo>
                  <a:lnTo>
                    <a:pt x="2749" y="3043"/>
                  </a:lnTo>
                  <a:lnTo>
                    <a:pt x="2750" y="3044"/>
                  </a:lnTo>
                  <a:lnTo>
                    <a:pt x="2750" y="3046"/>
                  </a:lnTo>
                  <a:lnTo>
                    <a:pt x="2749" y="3048"/>
                  </a:lnTo>
                  <a:lnTo>
                    <a:pt x="2747" y="3050"/>
                  </a:lnTo>
                  <a:lnTo>
                    <a:pt x="2745" y="3053"/>
                  </a:lnTo>
                  <a:lnTo>
                    <a:pt x="2741" y="3057"/>
                  </a:lnTo>
                  <a:lnTo>
                    <a:pt x="2739" y="3063"/>
                  </a:lnTo>
                  <a:lnTo>
                    <a:pt x="2737" y="3071"/>
                  </a:lnTo>
                  <a:lnTo>
                    <a:pt x="2737" y="3078"/>
                  </a:lnTo>
                  <a:lnTo>
                    <a:pt x="2738" y="3080"/>
                  </a:lnTo>
                  <a:lnTo>
                    <a:pt x="2739" y="3082"/>
                  </a:lnTo>
                  <a:lnTo>
                    <a:pt x="2740" y="3082"/>
                  </a:lnTo>
                  <a:lnTo>
                    <a:pt x="2743" y="3082"/>
                  </a:lnTo>
                  <a:lnTo>
                    <a:pt x="2749" y="3084"/>
                  </a:lnTo>
                  <a:lnTo>
                    <a:pt x="2756" y="3081"/>
                  </a:lnTo>
                  <a:lnTo>
                    <a:pt x="2768" y="3077"/>
                  </a:lnTo>
                  <a:lnTo>
                    <a:pt x="2782" y="3071"/>
                  </a:lnTo>
                  <a:lnTo>
                    <a:pt x="2795" y="3066"/>
                  </a:lnTo>
                  <a:lnTo>
                    <a:pt x="2807" y="3062"/>
                  </a:lnTo>
                  <a:lnTo>
                    <a:pt x="2812" y="3062"/>
                  </a:lnTo>
                  <a:lnTo>
                    <a:pt x="2815" y="3062"/>
                  </a:lnTo>
                  <a:lnTo>
                    <a:pt x="2820" y="3062"/>
                  </a:lnTo>
                  <a:lnTo>
                    <a:pt x="2823" y="3065"/>
                  </a:lnTo>
                  <a:lnTo>
                    <a:pt x="2831" y="3068"/>
                  </a:lnTo>
                  <a:lnTo>
                    <a:pt x="2839" y="3075"/>
                  </a:lnTo>
                  <a:lnTo>
                    <a:pt x="2856" y="3090"/>
                  </a:lnTo>
                  <a:lnTo>
                    <a:pt x="2869" y="3103"/>
                  </a:lnTo>
                  <a:lnTo>
                    <a:pt x="2872" y="3105"/>
                  </a:lnTo>
                  <a:lnTo>
                    <a:pt x="2876" y="3107"/>
                  </a:lnTo>
                  <a:lnTo>
                    <a:pt x="2878" y="3109"/>
                  </a:lnTo>
                  <a:lnTo>
                    <a:pt x="2882" y="3109"/>
                  </a:lnTo>
                  <a:lnTo>
                    <a:pt x="2885" y="3109"/>
                  </a:lnTo>
                  <a:lnTo>
                    <a:pt x="2889" y="3109"/>
                  </a:lnTo>
                  <a:lnTo>
                    <a:pt x="2892" y="3107"/>
                  </a:lnTo>
                  <a:lnTo>
                    <a:pt x="2897" y="3105"/>
                  </a:lnTo>
                  <a:lnTo>
                    <a:pt x="2905" y="3100"/>
                  </a:lnTo>
                  <a:lnTo>
                    <a:pt x="2913" y="3098"/>
                  </a:lnTo>
                  <a:lnTo>
                    <a:pt x="2922" y="3096"/>
                  </a:lnTo>
                  <a:lnTo>
                    <a:pt x="2933" y="3094"/>
                  </a:lnTo>
                  <a:lnTo>
                    <a:pt x="2945" y="3094"/>
                  </a:lnTo>
                  <a:lnTo>
                    <a:pt x="2954" y="3092"/>
                  </a:lnTo>
                  <a:lnTo>
                    <a:pt x="2964" y="3090"/>
                  </a:lnTo>
                  <a:lnTo>
                    <a:pt x="2972" y="3087"/>
                  </a:lnTo>
                  <a:lnTo>
                    <a:pt x="2979" y="3086"/>
                  </a:lnTo>
                  <a:lnTo>
                    <a:pt x="2986" y="3085"/>
                  </a:lnTo>
                  <a:lnTo>
                    <a:pt x="2993" y="3084"/>
                  </a:lnTo>
                  <a:lnTo>
                    <a:pt x="3003" y="3084"/>
                  </a:lnTo>
                  <a:lnTo>
                    <a:pt x="3014" y="3084"/>
                  </a:lnTo>
                  <a:lnTo>
                    <a:pt x="3024" y="3082"/>
                  </a:lnTo>
                  <a:lnTo>
                    <a:pt x="3035" y="3080"/>
                  </a:lnTo>
                  <a:lnTo>
                    <a:pt x="3046" y="3075"/>
                  </a:lnTo>
                  <a:lnTo>
                    <a:pt x="3055" y="3069"/>
                  </a:lnTo>
                  <a:lnTo>
                    <a:pt x="3062" y="3067"/>
                  </a:lnTo>
                  <a:lnTo>
                    <a:pt x="3066" y="3066"/>
                  </a:lnTo>
                  <a:lnTo>
                    <a:pt x="3068" y="3067"/>
                  </a:lnTo>
                  <a:lnTo>
                    <a:pt x="3073" y="3068"/>
                  </a:lnTo>
                  <a:lnTo>
                    <a:pt x="3077" y="3071"/>
                  </a:lnTo>
                  <a:lnTo>
                    <a:pt x="3085" y="3075"/>
                  </a:lnTo>
                  <a:lnTo>
                    <a:pt x="3093" y="3079"/>
                  </a:lnTo>
                  <a:lnTo>
                    <a:pt x="3098" y="3080"/>
                  </a:lnTo>
                  <a:lnTo>
                    <a:pt x="3103" y="3080"/>
                  </a:lnTo>
                  <a:lnTo>
                    <a:pt x="3108" y="3080"/>
                  </a:lnTo>
                  <a:lnTo>
                    <a:pt x="3114" y="3079"/>
                  </a:lnTo>
                  <a:lnTo>
                    <a:pt x="3122" y="3075"/>
                  </a:lnTo>
                  <a:lnTo>
                    <a:pt x="3131" y="3071"/>
                  </a:lnTo>
                  <a:lnTo>
                    <a:pt x="3135" y="3068"/>
                  </a:lnTo>
                  <a:lnTo>
                    <a:pt x="3137" y="3066"/>
                  </a:lnTo>
                  <a:lnTo>
                    <a:pt x="3140" y="3063"/>
                  </a:lnTo>
                  <a:lnTo>
                    <a:pt x="3141" y="3061"/>
                  </a:lnTo>
                  <a:lnTo>
                    <a:pt x="3141" y="3056"/>
                  </a:lnTo>
                  <a:lnTo>
                    <a:pt x="3141" y="3049"/>
                  </a:lnTo>
                  <a:lnTo>
                    <a:pt x="3141" y="3033"/>
                  </a:lnTo>
                  <a:lnTo>
                    <a:pt x="3142" y="3015"/>
                  </a:lnTo>
                  <a:lnTo>
                    <a:pt x="3141" y="3000"/>
                  </a:lnTo>
                  <a:lnTo>
                    <a:pt x="3138" y="2991"/>
                  </a:lnTo>
                  <a:lnTo>
                    <a:pt x="3136" y="2986"/>
                  </a:lnTo>
                  <a:lnTo>
                    <a:pt x="3134" y="2984"/>
                  </a:lnTo>
                  <a:lnTo>
                    <a:pt x="3131" y="2981"/>
                  </a:lnTo>
                  <a:lnTo>
                    <a:pt x="3128" y="2980"/>
                  </a:lnTo>
                  <a:lnTo>
                    <a:pt x="3124" y="2979"/>
                  </a:lnTo>
                  <a:lnTo>
                    <a:pt x="3121" y="2977"/>
                  </a:lnTo>
                  <a:lnTo>
                    <a:pt x="3118" y="2975"/>
                  </a:lnTo>
                  <a:lnTo>
                    <a:pt x="3117" y="2972"/>
                  </a:lnTo>
                  <a:lnTo>
                    <a:pt x="3116" y="2968"/>
                  </a:lnTo>
                  <a:lnTo>
                    <a:pt x="3115" y="2964"/>
                  </a:lnTo>
                  <a:lnTo>
                    <a:pt x="3116" y="2959"/>
                  </a:lnTo>
                  <a:lnTo>
                    <a:pt x="3117" y="2952"/>
                  </a:lnTo>
                  <a:lnTo>
                    <a:pt x="3118" y="2946"/>
                  </a:lnTo>
                  <a:lnTo>
                    <a:pt x="3118" y="2942"/>
                  </a:lnTo>
                  <a:lnTo>
                    <a:pt x="3117" y="2940"/>
                  </a:lnTo>
                  <a:lnTo>
                    <a:pt x="3114" y="2936"/>
                  </a:lnTo>
                  <a:lnTo>
                    <a:pt x="3106" y="2929"/>
                  </a:lnTo>
                  <a:lnTo>
                    <a:pt x="3102" y="2922"/>
                  </a:lnTo>
                  <a:lnTo>
                    <a:pt x="3098" y="2917"/>
                  </a:lnTo>
                  <a:lnTo>
                    <a:pt x="3092" y="2912"/>
                  </a:lnTo>
                  <a:lnTo>
                    <a:pt x="3089" y="2910"/>
                  </a:lnTo>
                  <a:lnTo>
                    <a:pt x="3084" y="2909"/>
                  </a:lnTo>
                  <a:lnTo>
                    <a:pt x="3079" y="2909"/>
                  </a:lnTo>
                  <a:lnTo>
                    <a:pt x="3073" y="2909"/>
                  </a:lnTo>
                  <a:lnTo>
                    <a:pt x="3059" y="2912"/>
                  </a:lnTo>
                  <a:lnTo>
                    <a:pt x="3046" y="2916"/>
                  </a:lnTo>
                  <a:lnTo>
                    <a:pt x="3033" y="2920"/>
                  </a:lnTo>
                  <a:lnTo>
                    <a:pt x="3021" y="2922"/>
                  </a:lnTo>
                  <a:lnTo>
                    <a:pt x="3012" y="2923"/>
                  </a:lnTo>
                  <a:lnTo>
                    <a:pt x="3004" y="2922"/>
                  </a:lnTo>
                  <a:lnTo>
                    <a:pt x="2996" y="2921"/>
                  </a:lnTo>
                  <a:lnTo>
                    <a:pt x="2987" y="2920"/>
                  </a:lnTo>
                  <a:lnTo>
                    <a:pt x="2980" y="2917"/>
                  </a:lnTo>
                  <a:lnTo>
                    <a:pt x="2973" y="2915"/>
                  </a:lnTo>
                  <a:lnTo>
                    <a:pt x="2968" y="2911"/>
                  </a:lnTo>
                  <a:lnTo>
                    <a:pt x="2965" y="2908"/>
                  </a:lnTo>
                  <a:lnTo>
                    <a:pt x="2964" y="2903"/>
                  </a:lnTo>
                  <a:lnTo>
                    <a:pt x="2965" y="2898"/>
                  </a:lnTo>
                  <a:lnTo>
                    <a:pt x="2965" y="2892"/>
                  </a:lnTo>
                  <a:lnTo>
                    <a:pt x="2966" y="2886"/>
                  </a:lnTo>
                  <a:lnTo>
                    <a:pt x="2967" y="2880"/>
                  </a:lnTo>
                  <a:lnTo>
                    <a:pt x="2967" y="2874"/>
                  </a:lnTo>
                  <a:lnTo>
                    <a:pt x="2967" y="2869"/>
                  </a:lnTo>
                  <a:lnTo>
                    <a:pt x="2965" y="2861"/>
                  </a:lnTo>
                  <a:lnTo>
                    <a:pt x="2957" y="2849"/>
                  </a:lnTo>
                  <a:lnTo>
                    <a:pt x="2947" y="2838"/>
                  </a:lnTo>
                  <a:lnTo>
                    <a:pt x="2939" y="2829"/>
                  </a:lnTo>
                  <a:lnTo>
                    <a:pt x="2933" y="2826"/>
                  </a:lnTo>
                  <a:lnTo>
                    <a:pt x="2928" y="2825"/>
                  </a:lnTo>
                  <a:lnTo>
                    <a:pt x="2924" y="2826"/>
                  </a:lnTo>
                  <a:lnTo>
                    <a:pt x="2921" y="2829"/>
                  </a:lnTo>
                  <a:lnTo>
                    <a:pt x="2917" y="2835"/>
                  </a:lnTo>
                  <a:lnTo>
                    <a:pt x="2916" y="2839"/>
                  </a:lnTo>
                  <a:lnTo>
                    <a:pt x="2914" y="2841"/>
                  </a:lnTo>
                  <a:lnTo>
                    <a:pt x="2910" y="2842"/>
                  </a:lnTo>
                  <a:lnTo>
                    <a:pt x="2907" y="2844"/>
                  </a:lnTo>
                  <a:lnTo>
                    <a:pt x="2902" y="2844"/>
                  </a:lnTo>
                  <a:lnTo>
                    <a:pt x="2898" y="2842"/>
                  </a:lnTo>
                  <a:lnTo>
                    <a:pt x="2894" y="2840"/>
                  </a:lnTo>
                  <a:lnTo>
                    <a:pt x="2890" y="2836"/>
                  </a:lnTo>
                  <a:lnTo>
                    <a:pt x="2886" y="2832"/>
                  </a:lnTo>
                  <a:lnTo>
                    <a:pt x="2884" y="2826"/>
                  </a:lnTo>
                  <a:lnTo>
                    <a:pt x="2882" y="2819"/>
                  </a:lnTo>
                  <a:lnTo>
                    <a:pt x="2879" y="2811"/>
                  </a:lnTo>
                  <a:lnTo>
                    <a:pt x="2877" y="2795"/>
                  </a:lnTo>
                  <a:lnTo>
                    <a:pt x="2876" y="2777"/>
                  </a:lnTo>
                  <a:lnTo>
                    <a:pt x="2875" y="2769"/>
                  </a:lnTo>
                  <a:lnTo>
                    <a:pt x="2876" y="2763"/>
                  </a:lnTo>
                  <a:lnTo>
                    <a:pt x="2876" y="2756"/>
                  </a:lnTo>
                  <a:lnTo>
                    <a:pt x="2877" y="2751"/>
                  </a:lnTo>
                  <a:lnTo>
                    <a:pt x="2879" y="2746"/>
                  </a:lnTo>
                  <a:lnTo>
                    <a:pt x="2882" y="2743"/>
                  </a:lnTo>
                  <a:lnTo>
                    <a:pt x="2885" y="2739"/>
                  </a:lnTo>
                  <a:lnTo>
                    <a:pt x="2889" y="2737"/>
                  </a:lnTo>
                  <a:lnTo>
                    <a:pt x="2900" y="2721"/>
                  </a:lnTo>
                  <a:lnTo>
                    <a:pt x="2911" y="2702"/>
                  </a:lnTo>
                  <a:lnTo>
                    <a:pt x="2915" y="2699"/>
                  </a:lnTo>
                  <a:lnTo>
                    <a:pt x="2920" y="2696"/>
                  </a:lnTo>
                  <a:lnTo>
                    <a:pt x="2924" y="2696"/>
                  </a:lnTo>
                  <a:lnTo>
                    <a:pt x="2928" y="2696"/>
                  </a:lnTo>
                  <a:lnTo>
                    <a:pt x="2936" y="2700"/>
                  </a:lnTo>
                  <a:lnTo>
                    <a:pt x="2944" y="2704"/>
                  </a:lnTo>
                  <a:lnTo>
                    <a:pt x="2947" y="2706"/>
                  </a:lnTo>
                  <a:lnTo>
                    <a:pt x="2953" y="2707"/>
                  </a:lnTo>
                  <a:lnTo>
                    <a:pt x="2959" y="2708"/>
                  </a:lnTo>
                  <a:lnTo>
                    <a:pt x="2966" y="2708"/>
                  </a:lnTo>
                  <a:lnTo>
                    <a:pt x="2972" y="2706"/>
                  </a:lnTo>
                  <a:lnTo>
                    <a:pt x="2978" y="2702"/>
                  </a:lnTo>
                  <a:lnTo>
                    <a:pt x="2980" y="2700"/>
                  </a:lnTo>
                  <a:lnTo>
                    <a:pt x="2983" y="2697"/>
                  </a:lnTo>
                  <a:lnTo>
                    <a:pt x="2984" y="2694"/>
                  </a:lnTo>
                  <a:lnTo>
                    <a:pt x="2985" y="2690"/>
                  </a:lnTo>
                  <a:lnTo>
                    <a:pt x="2987" y="2682"/>
                  </a:lnTo>
                  <a:lnTo>
                    <a:pt x="2990" y="2674"/>
                  </a:lnTo>
                  <a:lnTo>
                    <a:pt x="2993" y="2666"/>
                  </a:lnTo>
                  <a:lnTo>
                    <a:pt x="2996" y="2659"/>
                  </a:lnTo>
                  <a:lnTo>
                    <a:pt x="3001" y="2653"/>
                  </a:lnTo>
                  <a:lnTo>
                    <a:pt x="3004" y="2647"/>
                  </a:lnTo>
                  <a:lnTo>
                    <a:pt x="3008" y="2643"/>
                  </a:lnTo>
                  <a:lnTo>
                    <a:pt x="3012" y="2640"/>
                  </a:lnTo>
                  <a:lnTo>
                    <a:pt x="3016" y="2638"/>
                  </a:lnTo>
                  <a:lnTo>
                    <a:pt x="3021" y="2638"/>
                  </a:lnTo>
                  <a:lnTo>
                    <a:pt x="3026" y="2638"/>
                  </a:lnTo>
                  <a:lnTo>
                    <a:pt x="3029" y="2640"/>
                  </a:lnTo>
                  <a:lnTo>
                    <a:pt x="3034" y="2644"/>
                  </a:lnTo>
                  <a:lnTo>
                    <a:pt x="3039" y="2647"/>
                  </a:lnTo>
                  <a:lnTo>
                    <a:pt x="3042" y="2652"/>
                  </a:lnTo>
                  <a:lnTo>
                    <a:pt x="3045" y="2658"/>
                  </a:lnTo>
                  <a:lnTo>
                    <a:pt x="3052" y="2670"/>
                  </a:lnTo>
                  <a:lnTo>
                    <a:pt x="3059" y="2681"/>
                  </a:lnTo>
                  <a:lnTo>
                    <a:pt x="3062" y="2685"/>
                  </a:lnTo>
                  <a:lnTo>
                    <a:pt x="3066" y="2689"/>
                  </a:lnTo>
                  <a:lnTo>
                    <a:pt x="3071" y="2693"/>
                  </a:lnTo>
                  <a:lnTo>
                    <a:pt x="3075" y="2695"/>
                  </a:lnTo>
                  <a:lnTo>
                    <a:pt x="3084" y="2700"/>
                  </a:lnTo>
                  <a:lnTo>
                    <a:pt x="3090" y="2706"/>
                  </a:lnTo>
                  <a:lnTo>
                    <a:pt x="3096" y="2713"/>
                  </a:lnTo>
                  <a:lnTo>
                    <a:pt x="3100" y="2720"/>
                  </a:lnTo>
                  <a:lnTo>
                    <a:pt x="3106" y="2727"/>
                  </a:lnTo>
                  <a:lnTo>
                    <a:pt x="3114" y="2732"/>
                  </a:lnTo>
                  <a:lnTo>
                    <a:pt x="3122" y="2738"/>
                  </a:lnTo>
                  <a:lnTo>
                    <a:pt x="3131" y="2743"/>
                  </a:lnTo>
                  <a:lnTo>
                    <a:pt x="3141" y="2748"/>
                  </a:lnTo>
                  <a:lnTo>
                    <a:pt x="3146" y="2754"/>
                  </a:lnTo>
                  <a:lnTo>
                    <a:pt x="3150" y="2762"/>
                  </a:lnTo>
                  <a:lnTo>
                    <a:pt x="3154" y="2767"/>
                  </a:lnTo>
                  <a:lnTo>
                    <a:pt x="3156" y="2770"/>
                  </a:lnTo>
                  <a:lnTo>
                    <a:pt x="3160" y="2772"/>
                  </a:lnTo>
                  <a:lnTo>
                    <a:pt x="3163" y="2772"/>
                  </a:lnTo>
                  <a:lnTo>
                    <a:pt x="3167" y="2772"/>
                  </a:lnTo>
                  <a:lnTo>
                    <a:pt x="3169" y="2771"/>
                  </a:lnTo>
                  <a:lnTo>
                    <a:pt x="3172" y="2769"/>
                  </a:lnTo>
                  <a:lnTo>
                    <a:pt x="3173" y="2765"/>
                  </a:lnTo>
                  <a:lnTo>
                    <a:pt x="3174" y="2760"/>
                  </a:lnTo>
                  <a:lnTo>
                    <a:pt x="3173" y="2750"/>
                  </a:lnTo>
                  <a:lnTo>
                    <a:pt x="3171" y="2739"/>
                  </a:lnTo>
                  <a:lnTo>
                    <a:pt x="3169" y="2732"/>
                  </a:lnTo>
                  <a:lnTo>
                    <a:pt x="3168" y="2725"/>
                  </a:lnTo>
                  <a:lnTo>
                    <a:pt x="3165" y="2719"/>
                  </a:lnTo>
                  <a:lnTo>
                    <a:pt x="3159" y="2710"/>
                  </a:lnTo>
                  <a:lnTo>
                    <a:pt x="3146" y="2696"/>
                  </a:lnTo>
                  <a:lnTo>
                    <a:pt x="3135" y="2682"/>
                  </a:lnTo>
                  <a:lnTo>
                    <a:pt x="3131" y="2677"/>
                  </a:lnTo>
                  <a:lnTo>
                    <a:pt x="3128" y="2674"/>
                  </a:lnTo>
                  <a:lnTo>
                    <a:pt x="3127" y="2669"/>
                  </a:lnTo>
                  <a:lnTo>
                    <a:pt x="3125" y="2665"/>
                  </a:lnTo>
                  <a:lnTo>
                    <a:pt x="3125" y="2658"/>
                  </a:lnTo>
                  <a:lnTo>
                    <a:pt x="3128" y="2650"/>
                  </a:lnTo>
                  <a:lnTo>
                    <a:pt x="3129" y="2645"/>
                  </a:lnTo>
                  <a:lnTo>
                    <a:pt x="3129" y="2639"/>
                  </a:lnTo>
                  <a:lnTo>
                    <a:pt x="3128" y="2634"/>
                  </a:lnTo>
                  <a:lnTo>
                    <a:pt x="3127" y="2628"/>
                  </a:lnTo>
                  <a:lnTo>
                    <a:pt x="3121" y="2617"/>
                  </a:lnTo>
                  <a:lnTo>
                    <a:pt x="3114" y="2606"/>
                  </a:lnTo>
                  <a:lnTo>
                    <a:pt x="3105" y="2594"/>
                  </a:lnTo>
                  <a:lnTo>
                    <a:pt x="3096" y="2584"/>
                  </a:lnTo>
                  <a:lnTo>
                    <a:pt x="3091" y="2580"/>
                  </a:lnTo>
                  <a:lnTo>
                    <a:pt x="3085" y="2577"/>
                  </a:lnTo>
                  <a:lnTo>
                    <a:pt x="3078" y="2575"/>
                  </a:lnTo>
                  <a:lnTo>
                    <a:pt x="3070" y="2574"/>
                  </a:lnTo>
                  <a:lnTo>
                    <a:pt x="3054" y="2574"/>
                  </a:lnTo>
                  <a:lnTo>
                    <a:pt x="3041" y="2574"/>
                  </a:lnTo>
                  <a:lnTo>
                    <a:pt x="3035" y="2573"/>
                  </a:lnTo>
                  <a:lnTo>
                    <a:pt x="3030" y="2571"/>
                  </a:lnTo>
                  <a:lnTo>
                    <a:pt x="3027" y="2569"/>
                  </a:lnTo>
                  <a:lnTo>
                    <a:pt x="3024" y="2565"/>
                  </a:lnTo>
                  <a:lnTo>
                    <a:pt x="3021" y="2556"/>
                  </a:lnTo>
                  <a:lnTo>
                    <a:pt x="3016" y="2549"/>
                  </a:lnTo>
                  <a:lnTo>
                    <a:pt x="3014" y="2546"/>
                  </a:lnTo>
                  <a:lnTo>
                    <a:pt x="3010" y="2544"/>
                  </a:lnTo>
                  <a:lnTo>
                    <a:pt x="3007" y="2543"/>
                  </a:lnTo>
                  <a:lnTo>
                    <a:pt x="3001" y="2543"/>
                  </a:lnTo>
                  <a:lnTo>
                    <a:pt x="2996" y="2542"/>
                  </a:lnTo>
                  <a:lnTo>
                    <a:pt x="2991" y="2539"/>
                  </a:lnTo>
                  <a:lnTo>
                    <a:pt x="2987" y="2536"/>
                  </a:lnTo>
                  <a:lnTo>
                    <a:pt x="2983" y="2532"/>
                  </a:lnTo>
                  <a:lnTo>
                    <a:pt x="2979" y="2527"/>
                  </a:lnTo>
                  <a:lnTo>
                    <a:pt x="2974" y="2523"/>
                  </a:lnTo>
                  <a:lnTo>
                    <a:pt x="2970" y="2519"/>
                  </a:lnTo>
                  <a:lnTo>
                    <a:pt x="2964" y="2515"/>
                  </a:lnTo>
                  <a:lnTo>
                    <a:pt x="2952" y="2512"/>
                  </a:lnTo>
                  <a:lnTo>
                    <a:pt x="2941" y="2511"/>
                  </a:lnTo>
                  <a:lnTo>
                    <a:pt x="2936" y="2510"/>
                  </a:lnTo>
                  <a:lnTo>
                    <a:pt x="2933" y="2506"/>
                  </a:lnTo>
                  <a:lnTo>
                    <a:pt x="2930" y="2501"/>
                  </a:lnTo>
                  <a:lnTo>
                    <a:pt x="2929" y="2494"/>
                  </a:lnTo>
                  <a:lnTo>
                    <a:pt x="2929" y="2477"/>
                  </a:lnTo>
                  <a:lnTo>
                    <a:pt x="2930" y="2464"/>
                  </a:lnTo>
                  <a:lnTo>
                    <a:pt x="2932" y="2451"/>
                  </a:lnTo>
                  <a:lnTo>
                    <a:pt x="2933" y="2437"/>
                  </a:lnTo>
                  <a:lnTo>
                    <a:pt x="2932" y="2428"/>
                  </a:lnTo>
                  <a:lnTo>
                    <a:pt x="2930" y="2420"/>
                  </a:lnTo>
                  <a:lnTo>
                    <a:pt x="2929" y="2416"/>
                  </a:lnTo>
                  <a:lnTo>
                    <a:pt x="2929" y="2411"/>
                  </a:lnTo>
                  <a:lnTo>
                    <a:pt x="2930" y="2405"/>
                  </a:lnTo>
                  <a:lnTo>
                    <a:pt x="2933" y="2397"/>
                  </a:lnTo>
                  <a:lnTo>
                    <a:pt x="2933" y="2393"/>
                  </a:lnTo>
                  <a:lnTo>
                    <a:pt x="2933" y="2391"/>
                  </a:lnTo>
                  <a:lnTo>
                    <a:pt x="2933" y="2387"/>
                  </a:lnTo>
                  <a:lnTo>
                    <a:pt x="2932" y="2386"/>
                  </a:lnTo>
                  <a:lnTo>
                    <a:pt x="2928" y="2384"/>
                  </a:lnTo>
                  <a:lnTo>
                    <a:pt x="2923" y="2384"/>
                  </a:lnTo>
                  <a:lnTo>
                    <a:pt x="2909" y="2387"/>
                  </a:lnTo>
                  <a:lnTo>
                    <a:pt x="2892" y="2391"/>
                  </a:lnTo>
                  <a:lnTo>
                    <a:pt x="2878" y="2394"/>
                  </a:lnTo>
                  <a:lnTo>
                    <a:pt x="2866" y="2397"/>
                  </a:lnTo>
                  <a:lnTo>
                    <a:pt x="2861" y="2399"/>
                  </a:lnTo>
                  <a:lnTo>
                    <a:pt x="2857" y="2399"/>
                  </a:lnTo>
                  <a:lnTo>
                    <a:pt x="2852" y="2399"/>
                  </a:lnTo>
                  <a:lnTo>
                    <a:pt x="2848" y="2398"/>
                  </a:lnTo>
                  <a:lnTo>
                    <a:pt x="2847" y="2395"/>
                  </a:lnTo>
                  <a:lnTo>
                    <a:pt x="2847" y="2392"/>
                  </a:lnTo>
                  <a:lnTo>
                    <a:pt x="2847" y="2387"/>
                  </a:lnTo>
                  <a:lnTo>
                    <a:pt x="2848" y="2380"/>
                  </a:lnTo>
                  <a:lnTo>
                    <a:pt x="2851" y="2366"/>
                  </a:lnTo>
                  <a:lnTo>
                    <a:pt x="2851" y="2350"/>
                  </a:lnTo>
                  <a:lnTo>
                    <a:pt x="2851" y="2341"/>
                  </a:lnTo>
                  <a:lnTo>
                    <a:pt x="2851" y="2331"/>
                  </a:lnTo>
                  <a:lnTo>
                    <a:pt x="2850" y="2321"/>
                  </a:lnTo>
                  <a:lnTo>
                    <a:pt x="2848" y="2315"/>
                  </a:lnTo>
                  <a:lnTo>
                    <a:pt x="2847" y="2310"/>
                  </a:lnTo>
                  <a:lnTo>
                    <a:pt x="2845" y="2306"/>
                  </a:lnTo>
                  <a:lnTo>
                    <a:pt x="2841" y="2302"/>
                  </a:lnTo>
                  <a:lnTo>
                    <a:pt x="2837" y="2298"/>
                  </a:lnTo>
                  <a:lnTo>
                    <a:pt x="2829" y="2294"/>
                  </a:lnTo>
                  <a:lnTo>
                    <a:pt x="2825" y="2290"/>
                  </a:lnTo>
                  <a:lnTo>
                    <a:pt x="2821" y="2284"/>
                  </a:lnTo>
                  <a:lnTo>
                    <a:pt x="2819" y="2279"/>
                  </a:lnTo>
                  <a:lnTo>
                    <a:pt x="2816" y="2273"/>
                  </a:lnTo>
                  <a:lnTo>
                    <a:pt x="2816" y="2267"/>
                  </a:lnTo>
                  <a:lnTo>
                    <a:pt x="2816" y="2261"/>
                  </a:lnTo>
                  <a:lnTo>
                    <a:pt x="2819" y="2255"/>
                  </a:lnTo>
                  <a:lnTo>
                    <a:pt x="2821" y="2249"/>
                  </a:lnTo>
                  <a:lnTo>
                    <a:pt x="2823" y="2244"/>
                  </a:lnTo>
                  <a:lnTo>
                    <a:pt x="2827" y="2240"/>
                  </a:lnTo>
                  <a:lnTo>
                    <a:pt x="2832" y="2235"/>
                  </a:lnTo>
                  <a:lnTo>
                    <a:pt x="2841" y="2227"/>
                  </a:lnTo>
                  <a:lnTo>
                    <a:pt x="2851" y="2218"/>
                  </a:lnTo>
                  <a:lnTo>
                    <a:pt x="2858" y="2214"/>
                  </a:lnTo>
                  <a:lnTo>
                    <a:pt x="2864" y="2209"/>
                  </a:lnTo>
                  <a:lnTo>
                    <a:pt x="2872" y="2198"/>
                  </a:lnTo>
                  <a:lnTo>
                    <a:pt x="2882" y="2183"/>
                  </a:lnTo>
                  <a:lnTo>
                    <a:pt x="2888" y="2176"/>
                  </a:lnTo>
                  <a:lnTo>
                    <a:pt x="2894" y="2168"/>
                  </a:lnTo>
                  <a:lnTo>
                    <a:pt x="2900" y="2162"/>
                  </a:lnTo>
                  <a:lnTo>
                    <a:pt x="2907" y="2158"/>
                  </a:lnTo>
                  <a:lnTo>
                    <a:pt x="2921" y="2154"/>
                  </a:lnTo>
                  <a:lnTo>
                    <a:pt x="2933" y="2152"/>
                  </a:lnTo>
                  <a:lnTo>
                    <a:pt x="2939" y="2151"/>
                  </a:lnTo>
                  <a:lnTo>
                    <a:pt x="2944" y="2148"/>
                  </a:lnTo>
                  <a:lnTo>
                    <a:pt x="2948" y="2145"/>
                  </a:lnTo>
                  <a:lnTo>
                    <a:pt x="2952" y="2140"/>
                  </a:lnTo>
                  <a:lnTo>
                    <a:pt x="2964" y="2124"/>
                  </a:lnTo>
                  <a:lnTo>
                    <a:pt x="2976" y="2110"/>
                  </a:lnTo>
                  <a:lnTo>
                    <a:pt x="2979" y="2105"/>
                  </a:lnTo>
                  <a:lnTo>
                    <a:pt x="2980" y="2099"/>
                  </a:lnTo>
                  <a:lnTo>
                    <a:pt x="2979" y="2096"/>
                  </a:lnTo>
                  <a:lnTo>
                    <a:pt x="2978" y="2091"/>
                  </a:lnTo>
                  <a:lnTo>
                    <a:pt x="2976" y="2088"/>
                  </a:lnTo>
                  <a:lnTo>
                    <a:pt x="2972" y="2085"/>
                  </a:lnTo>
                  <a:lnTo>
                    <a:pt x="2967" y="2083"/>
                  </a:lnTo>
                  <a:lnTo>
                    <a:pt x="2963" y="2080"/>
                  </a:lnTo>
                  <a:lnTo>
                    <a:pt x="2952" y="2077"/>
                  </a:lnTo>
                  <a:lnTo>
                    <a:pt x="2938" y="2070"/>
                  </a:lnTo>
                  <a:lnTo>
                    <a:pt x="2924" y="2061"/>
                  </a:lnTo>
                  <a:lnTo>
                    <a:pt x="2915" y="2054"/>
                  </a:lnTo>
                  <a:lnTo>
                    <a:pt x="2908" y="2048"/>
                  </a:lnTo>
                  <a:lnTo>
                    <a:pt x="2901" y="2042"/>
                  </a:lnTo>
                  <a:lnTo>
                    <a:pt x="2898" y="2039"/>
                  </a:lnTo>
                  <a:lnTo>
                    <a:pt x="2898" y="2034"/>
                  </a:lnTo>
                  <a:lnTo>
                    <a:pt x="2900" y="2031"/>
                  </a:lnTo>
                  <a:lnTo>
                    <a:pt x="2902" y="2027"/>
                  </a:lnTo>
                  <a:lnTo>
                    <a:pt x="2907" y="2023"/>
                  </a:lnTo>
                  <a:lnTo>
                    <a:pt x="2910" y="2021"/>
                  </a:lnTo>
                  <a:lnTo>
                    <a:pt x="2914" y="2020"/>
                  </a:lnTo>
                  <a:lnTo>
                    <a:pt x="2917" y="2019"/>
                  </a:lnTo>
                  <a:lnTo>
                    <a:pt x="2920" y="2019"/>
                  </a:lnTo>
                  <a:lnTo>
                    <a:pt x="2922" y="2017"/>
                  </a:lnTo>
                  <a:lnTo>
                    <a:pt x="2923" y="2015"/>
                  </a:lnTo>
                  <a:lnTo>
                    <a:pt x="2926" y="2012"/>
                  </a:lnTo>
                  <a:lnTo>
                    <a:pt x="2927" y="2004"/>
                  </a:lnTo>
                  <a:lnTo>
                    <a:pt x="2928" y="1996"/>
                  </a:lnTo>
                  <a:lnTo>
                    <a:pt x="2929" y="1993"/>
                  </a:lnTo>
                  <a:lnTo>
                    <a:pt x="2932" y="1988"/>
                  </a:lnTo>
                  <a:lnTo>
                    <a:pt x="2935" y="1984"/>
                  </a:lnTo>
                  <a:lnTo>
                    <a:pt x="2941" y="1981"/>
                  </a:lnTo>
                  <a:lnTo>
                    <a:pt x="2952" y="1973"/>
                  </a:lnTo>
                  <a:lnTo>
                    <a:pt x="2963" y="1964"/>
                  </a:lnTo>
                  <a:lnTo>
                    <a:pt x="2966" y="1959"/>
                  </a:lnTo>
                  <a:lnTo>
                    <a:pt x="2968" y="1954"/>
                  </a:lnTo>
                  <a:lnTo>
                    <a:pt x="2971" y="1950"/>
                  </a:lnTo>
                  <a:lnTo>
                    <a:pt x="2971" y="1946"/>
                  </a:lnTo>
                  <a:lnTo>
                    <a:pt x="2968" y="1937"/>
                  </a:lnTo>
                  <a:lnTo>
                    <a:pt x="2968" y="1927"/>
                  </a:lnTo>
                  <a:lnTo>
                    <a:pt x="2968" y="1924"/>
                  </a:lnTo>
                  <a:lnTo>
                    <a:pt x="2971" y="1919"/>
                  </a:lnTo>
                  <a:lnTo>
                    <a:pt x="2973" y="1916"/>
                  </a:lnTo>
                  <a:lnTo>
                    <a:pt x="2977" y="1914"/>
                  </a:lnTo>
                  <a:lnTo>
                    <a:pt x="2982" y="1912"/>
                  </a:lnTo>
                  <a:lnTo>
                    <a:pt x="2986" y="1910"/>
                  </a:lnTo>
                  <a:lnTo>
                    <a:pt x="2990" y="1910"/>
                  </a:lnTo>
                  <a:lnTo>
                    <a:pt x="2995" y="1910"/>
                  </a:lnTo>
                  <a:lnTo>
                    <a:pt x="2998" y="1913"/>
                  </a:lnTo>
                  <a:lnTo>
                    <a:pt x="3002" y="1914"/>
                  </a:lnTo>
                  <a:lnTo>
                    <a:pt x="3005" y="1918"/>
                  </a:lnTo>
                  <a:lnTo>
                    <a:pt x="3009" y="1921"/>
                  </a:lnTo>
                  <a:lnTo>
                    <a:pt x="3012" y="1925"/>
                  </a:lnTo>
                  <a:lnTo>
                    <a:pt x="3018" y="1927"/>
                  </a:lnTo>
                  <a:lnTo>
                    <a:pt x="3026" y="1930"/>
                  </a:lnTo>
                  <a:lnTo>
                    <a:pt x="3033" y="1931"/>
                  </a:lnTo>
                  <a:lnTo>
                    <a:pt x="3048" y="1932"/>
                  </a:lnTo>
                  <a:lnTo>
                    <a:pt x="3062" y="1932"/>
                  </a:lnTo>
                  <a:lnTo>
                    <a:pt x="3068" y="1932"/>
                  </a:lnTo>
                  <a:lnTo>
                    <a:pt x="3074" y="1933"/>
                  </a:lnTo>
                  <a:lnTo>
                    <a:pt x="3080" y="1935"/>
                  </a:lnTo>
                  <a:lnTo>
                    <a:pt x="3086" y="1938"/>
                  </a:lnTo>
                  <a:lnTo>
                    <a:pt x="3104" y="1951"/>
                  </a:lnTo>
                  <a:lnTo>
                    <a:pt x="3121" y="1964"/>
                  </a:lnTo>
                  <a:lnTo>
                    <a:pt x="3123" y="1969"/>
                  </a:lnTo>
                  <a:lnTo>
                    <a:pt x="3125" y="1976"/>
                  </a:lnTo>
                  <a:lnTo>
                    <a:pt x="3127" y="1984"/>
                  </a:lnTo>
                  <a:lnTo>
                    <a:pt x="3127" y="1991"/>
                  </a:lnTo>
                  <a:lnTo>
                    <a:pt x="3128" y="2001"/>
                  </a:lnTo>
                  <a:lnTo>
                    <a:pt x="3130" y="2007"/>
                  </a:lnTo>
                  <a:lnTo>
                    <a:pt x="3131" y="2009"/>
                  </a:lnTo>
                  <a:lnTo>
                    <a:pt x="3134" y="2012"/>
                  </a:lnTo>
                  <a:lnTo>
                    <a:pt x="3136" y="2012"/>
                  </a:lnTo>
                  <a:lnTo>
                    <a:pt x="3138" y="2012"/>
                  </a:lnTo>
                  <a:lnTo>
                    <a:pt x="3144" y="2009"/>
                  </a:lnTo>
                  <a:lnTo>
                    <a:pt x="3149" y="2008"/>
                  </a:lnTo>
                  <a:lnTo>
                    <a:pt x="3161" y="2004"/>
                  </a:lnTo>
                  <a:lnTo>
                    <a:pt x="3174" y="2001"/>
                  </a:lnTo>
                  <a:lnTo>
                    <a:pt x="3188" y="1997"/>
                  </a:lnTo>
                  <a:lnTo>
                    <a:pt x="3201" y="1994"/>
                  </a:lnTo>
                  <a:lnTo>
                    <a:pt x="3219" y="1991"/>
                  </a:lnTo>
                  <a:lnTo>
                    <a:pt x="3231" y="1990"/>
                  </a:lnTo>
                  <a:lnTo>
                    <a:pt x="3236" y="1990"/>
                  </a:lnTo>
                  <a:lnTo>
                    <a:pt x="3241" y="1989"/>
                  </a:lnTo>
                  <a:lnTo>
                    <a:pt x="3243" y="1988"/>
                  </a:lnTo>
                  <a:lnTo>
                    <a:pt x="3245" y="1987"/>
                  </a:lnTo>
                  <a:lnTo>
                    <a:pt x="3251" y="1981"/>
                  </a:lnTo>
                  <a:lnTo>
                    <a:pt x="3260" y="1976"/>
                  </a:lnTo>
                  <a:lnTo>
                    <a:pt x="3264" y="1975"/>
                  </a:lnTo>
                  <a:lnTo>
                    <a:pt x="3268" y="1975"/>
                  </a:lnTo>
                  <a:lnTo>
                    <a:pt x="3273" y="1976"/>
                  </a:lnTo>
                  <a:lnTo>
                    <a:pt x="3278" y="1979"/>
                  </a:lnTo>
                  <a:lnTo>
                    <a:pt x="3282" y="1984"/>
                  </a:lnTo>
                  <a:lnTo>
                    <a:pt x="3287" y="1991"/>
                  </a:lnTo>
                  <a:lnTo>
                    <a:pt x="3291" y="2000"/>
                  </a:lnTo>
                  <a:lnTo>
                    <a:pt x="3294" y="2008"/>
                  </a:lnTo>
                  <a:lnTo>
                    <a:pt x="3301" y="2027"/>
                  </a:lnTo>
                  <a:lnTo>
                    <a:pt x="3306" y="2044"/>
                  </a:lnTo>
                  <a:lnTo>
                    <a:pt x="3310" y="2057"/>
                  </a:lnTo>
                  <a:lnTo>
                    <a:pt x="3312" y="2064"/>
                  </a:lnTo>
                  <a:lnTo>
                    <a:pt x="3314" y="2067"/>
                  </a:lnTo>
                  <a:lnTo>
                    <a:pt x="3317" y="2070"/>
                  </a:lnTo>
                  <a:lnTo>
                    <a:pt x="3322" y="2072"/>
                  </a:lnTo>
                  <a:lnTo>
                    <a:pt x="3326" y="2075"/>
                  </a:lnTo>
                  <a:lnTo>
                    <a:pt x="3343" y="2079"/>
                  </a:lnTo>
                  <a:lnTo>
                    <a:pt x="3362" y="2083"/>
                  </a:lnTo>
                  <a:lnTo>
                    <a:pt x="3371" y="2085"/>
                  </a:lnTo>
                  <a:lnTo>
                    <a:pt x="3381" y="2085"/>
                  </a:lnTo>
                  <a:lnTo>
                    <a:pt x="3389" y="2085"/>
                  </a:lnTo>
                  <a:lnTo>
                    <a:pt x="3396" y="2084"/>
                  </a:lnTo>
                  <a:lnTo>
                    <a:pt x="3400" y="2083"/>
                  </a:lnTo>
                  <a:lnTo>
                    <a:pt x="3405" y="2083"/>
                  </a:lnTo>
                  <a:lnTo>
                    <a:pt x="3411" y="2082"/>
                  </a:lnTo>
                  <a:lnTo>
                    <a:pt x="3417" y="2078"/>
                  </a:lnTo>
                  <a:lnTo>
                    <a:pt x="3423" y="2072"/>
                  </a:lnTo>
                  <a:lnTo>
                    <a:pt x="3429" y="2067"/>
                  </a:lnTo>
                  <a:lnTo>
                    <a:pt x="3438" y="2066"/>
                  </a:lnTo>
                  <a:lnTo>
                    <a:pt x="3446" y="2065"/>
                  </a:lnTo>
                  <a:lnTo>
                    <a:pt x="3449" y="2064"/>
                  </a:lnTo>
                  <a:lnTo>
                    <a:pt x="3451" y="2061"/>
                  </a:lnTo>
                  <a:lnTo>
                    <a:pt x="3453" y="2059"/>
                  </a:lnTo>
                  <a:lnTo>
                    <a:pt x="3456" y="2056"/>
                  </a:lnTo>
                  <a:lnTo>
                    <a:pt x="3457" y="2047"/>
                  </a:lnTo>
                  <a:lnTo>
                    <a:pt x="3462" y="2040"/>
                  </a:lnTo>
                  <a:lnTo>
                    <a:pt x="3469" y="2038"/>
                  </a:lnTo>
                  <a:lnTo>
                    <a:pt x="3478" y="2036"/>
                  </a:lnTo>
                  <a:lnTo>
                    <a:pt x="3488" y="2032"/>
                  </a:lnTo>
                  <a:lnTo>
                    <a:pt x="3496" y="2027"/>
                  </a:lnTo>
                  <a:lnTo>
                    <a:pt x="3500" y="2022"/>
                  </a:lnTo>
                  <a:lnTo>
                    <a:pt x="3502" y="2016"/>
                  </a:lnTo>
                  <a:lnTo>
                    <a:pt x="3505" y="2009"/>
                  </a:lnTo>
                  <a:lnTo>
                    <a:pt x="3505" y="2002"/>
                  </a:lnTo>
                  <a:lnTo>
                    <a:pt x="3507" y="1994"/>
                  </a:lnTo>
                  <a:lnTo>
                    <a:pt x="3509" y="1987"/>
                  </a:lnTo>
                  <a:close/>
                </a:path>
              </a:pathLst>
            </a:custGeom>
            <a:grpFill/>
            <a:ln w="9525">
              <a:solidFill>
                <a:schemeClr val="bg1"/>
              </a:solidFill>
              <a:round/>
              <a:headEnd/>
              <a:tailEnd/>
            </a:ln>
          </p:spPr>
          <p:txBody>
            <a:bodyPr/>
            <a:lstStyle/>
            <a:p>
              <a:endParaRPr lang="zh-CN" altLang="en-US"/>
            </a:p>
          </p:txBody>
        </p:sp>
        <p:sp>
          <p:nvSpPr>
            <p:cNvPr id="56" name="贵州">
              <a:extLst>
                <a:ext uri="{FF2B5EF4-FFF2-40B4-BE49-F238E27FC236}">
                  <a16:creationId xmlns:a16="http://schemas.microsoft.com/office/drawing/2014/main" xmlns="" id="{821D8DFC-535C-4AFE-B630-79A8A94F300D}"/>
                </a:ext>
              </a:extLst>
            </p:cNvPr>
            <p:cNvSpPr>
              <a:spLocks/>
            </p:cNvSpPr>
            <p:nvPr/>
          </p:nvSpPr>
          <p:spPr bwMode="auto">
            <a:xfrm>
              <a:off x="5092764" y="4867529"/>
              <a:ext cx="600083" cy="514377"/>
            </a:xfrm>
            <a:custGeom>
              <a:avLst/>
              <a:gdLst>
                <a:gd name="T0" fmla="*/ 1464 w 2274"/>
                <a:gd name="T1" fmla="*/ 41 h 1956"/>
                <a:gd name="T2" fmla="*/ 1595 w 2274"/>
                <a:gd name="T3" fmla="*/ 13 h 1956"/>
                <a:gd name="T4" fmla="*/ 1725 w 2274"/>
                <a:gd name="T5" fmla="*/ 60 h 1956"/>
                <a:gd name="T6" fmla="*/ 1814 w 2274"/>
                <a:gd name="T7" fmla="*/ 79 h 1956"/>
                <a:gd name="T8" fmla="*/ 1920 w 2274"/>
                <a:gd name="T9" fmla="*/ 245 h 1956"/>
                <a:gd name="T10" fmla="*/ 1946 w 2274"/>
                <a:gd name="T11" fmla="*/ 383 h 1956"/>
                <a:gd name="T12" fmla="*/ 1974 w 2274"/>
                <a:gd name="T13" fmla="*/ 412 h 1956"/>
                <a:gd name="T14" fmla="*/ 2045 w 2274"/>
                <a:gd name="T15" fmla="*/ 445 h 1956"/>
                <a:gd name="T16" fmla="*/ 2142 w 2274"/>
                <a:gd name="T17" fmla="*/ 330 h 1956"/>
                <a:gd name="T18" fmla="*/ 2205 w 2274"/>
                <a:gd name="T19" fmla="*/ 453 h 1956"/>
                <a:gd name="T20" fmla="*/ 2182 w 2274"/>
                <a:gd name="T21" fmla="*/ 611 h 1956"/>
                <a:gd name="T22" fmla="*/ 2187 w 2274"/>
                <a:gd name="T23" fmla="*/ 763 h 1956"/>
                <a:gd name="T24" fmla="*/ 2072 w 2274"/>
                <a:gd name="T25" fmla="*/ 868 h 1956"/>
                <a:gd name="T26" fmla="*/ 2031 w 2274"/>
                <a:gd name="T27" fmla="*/ 964 h 1956"/>
                <a:gd name="T28" fmla="*/ 2187 w 2274"/>
                <a:gd name="T29" fmla="*/ 899 h 1956"/>
                <a:gd name="T30" fmla="*/ 2274 w 2274"/>
                <a:gd name="T31" fmla="*/ 980 h 1956"/>
                <a:gd name="T32" fmla="*/ 2269 w 2274"/>
                <a:gd name="T33" fmla="*/ 1028 h 1956"/>
                <a:gd name="T34" fmla="*/ 2219 w 2274"/>
                <a:gd name="T35" fmla="*/ 1157 h 1956"/>
                <a:gd name="T36" fmla="*/ 2215 w 2274"/>
                <a:gd name="T37" fmla="*/ 1283 h 1956"/>
                <a:gd name="T38" fmla="*/ 2234 w 2274"/>
                <a:gd name="T39" fmla="*/ 1310 h 1956"/>
                <a:gd name="T40" fmla="*/ 2217 w 2274"/>
                <a:gd name="T41" fmla="*/ 1453 h 1956"/>
                <a:gd name="T42" fmla="*/ 2078 w 2274"/>
                <a:gd name="T43" fmla="*/ 1485 h 1956"/>
                <a:gd name="T44" fmla="*/ 2081 w 2274"/>
                <a:gd name="T45" fmla="*/ 1554 h 1956"/>
                <a:gd name="T46" fmla="*/ 1977 w 2274"/>
                <a:gd name="T47" fmla="*/ 1585 h 1956"/>
                <a:gd name="T48" fmla="*/ 1917 w 2274"/>
                <a:gd name="T49" fmla="*/ 1623 h 1956"/>
                <a:gd name="T50" fmla="*/ 1831 w 2274"/>
                <a:gd name="T51" fmla="*/ 1636 h 1956"/>
                <a:gd name="T52" fmla="*/ 1735 w 2274"/>
                <a:gd name="T53" fmla="*/ 1647 h 1956"/>
                <a:gd name="T54" fmla="*/ 1580 w 2274"/>
                <a:gd name="T55" fmla="*/ 1770 h 1956"/>
                <a:gd name="T56" fmla="*/ 1535 w 2274"/>
                <a:gd name="T57" fmla="*/ 1690 h 1956"/>
                <a:gd name="T58" fmla="*/ 1430 w 2274"/>
                <a:gd name="T59" fmla="*/ 1656 h 1956"/>
                <a:gd name="T60" fmla="*/ 1334 w 2274"/>
                <a:gd name="T61" fmla="*/ 1576 h 1956"/>
                <a:gd name="T62" fmla="*/ 1266 w 2274"/>
                <a:gd name="T63" fmla="*/ 1733 h 1956"/>
                <a:gd name="T64" fmla="*/ 1134 w 2274"/>
                <a:gd name="T65" fmla="*/ 1745 h 1956"/>
                <a:gd name="T66" fmla="*/ 960 w 2274"/>
                <a:gd name="T67" fmla="*/ 1870 h 1956"/>
                <a:gd name="T68" fmla="*/ 814 w 2274"/>
                <a:gd name="T69" fmla="*/ 1931 h 1956"/>
                <a:gd name="T70" fmla="*/ 664 w 2274"/>
                <a:gd name="T71" fmla="*/ 1847 h 1956"/>
                <a:gd name="T72" fmla="*/ 510 w 2274"/>
                <a:gd name="T73" fmla="*/ 1828 h 1956"/>
                <a:gd name="T74" fmla="*/ 368 w 2274"/>
                <a:gd name="T75" fmla="*/ 1946 h 1956"/>
                <a:gd name="T76" fmla="*/ 359 w 2274"/>
                <a:gd name="T77" fmla="*/ 1776 h 1956"/>
                <a:gd name="T78" fmla="*/ 403 w 2274"/>
                <a:gd name="T79" fmla="*/ 1700 h 1956"/>
                <a:gd name="T80" fmla="*/ 334 w 2274"/>
                <a:gd name="T81" fmla="*/ 1616 h 1956"/>
                <a:gd name="T82" fmla="*/ 270 w 2274"/>
                <a:gd name="T83" fmla="*/ 1530 h 1956"/>
                <a:gd name="T84" fmla="*/ 301 w 2274"/>
                <a:gd name="T85" fmla="*/ 1320 h 1956"/>
                <a:gd name="T86" fmla="*/ 376 w 2274"/>
                <a:gd name="T87" fmla="*/ 1121 h 1956"/>
                <a:gd name="T88" fmla="*/ 185 w 2274"/>
                <a:gd name="T89" fmla="*/ 1063 h 1956"/>
                <a:gd name="T90" fmla="*/ 38 w 2274"/>
                <a:gd name="T91" fmla="*/ 990 h 1956"/>
                <a:gd name="T92" fmla="*/ 0 w 2274"/>
                <a:gd name="T93" fmla="*/ 867 h 1956"/>
                <a:gd name="T94" fmla="*/ 132 w 2274"/>
                <a:gd name="T95" fmla="*/ 699 h 1956"/>
                <a:gd name="T96" fmla="*/ 296 w 2274"/>
                <a:gd name="T97" fmla="*/ 713 h 1956"/>
                <a:gd name="T98" fmla="*/ 474 w 2274"/>
                <a:gd name="T99" fmla="*/ 775 h 1956"/>
                <a:gd name="T100" fmla="*/ 625 w 2274"/>
                <a:gd name="T101" fmla="*/ 747 h 1956"/>
                <a:gd name="T102" fmla="*/ 729 w 2274"/>
                <a:gd name="T103" fmla="*/ 592 h 1956"/>
                <a:gd name="T104" fmla="*/ 941 w 2274"/>
                <a:gd name="T105" fmla="*/ 612 h 1956"/>
                <a:gd name="T106" fmla="*/ 1048 w 2274"/>
                <a:gd name="T107" fmla="*/ 511 h 1956"/>
                <a:gd name="T108" fmla="*/ 904 w 2274"/>
                <a:gd name="T109" fmla="*/ 450 h 1956"/>
                <a:gd name="T110" fmla="*/ 803 w 2274"/>
                <a:gd name="T111" fmla="*/ 362 h 1956"/>
                <a:gd name="T112" fmla="*/ 900 w 2274"/>
                <a:gd name="T113" fmla="*/ 227 h 1956"/>
                <a:gd name="T114" fmla="*/ 1023 w 2274"/>
                <a:gd name="T115" fmla="*/ 257 h 1956"/>
                <a:gd name="T116" fmla="*/ 1128 w 2274"/>
                <a:gd name="T117" fmla="*/ 274 h 1956"/>
                <a:gd name="T118" fmla="*/ 1141 w 2274"/>
                <a:gd name="T119" fmla="*/ 149 h 1956"/>
                <a:gd name="T120" fmla="*/ 1196 w 2274"/>
                <a:gd name="T121" fmla="*/ 294 h 1956"/>
                <a:gd name="T122" fmla="*/ 1290 w 2274"/>
                <a:gd name="T123" fmla="*/ 163 h 1956"/>
                <a:gd name="T124" fmla="*/ 1411 w 2274"/>
                <a:gd name="T125" fmla="*/ 176 h 1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74" h="1956">
                  <a:moveTo>
                    <a:pt x="1428" y="176"/>
                  </a:moveTo>
                  <a:lnTo>
                    <a:pt x="1429" y="176"/>
                  </a:lnTo>
                  <a:lnTo>
                    <a:pt x="1430" y="175"/>
                  </a:lnTo>
                  <a:lnTo>
                    <a:pt x="1435" y="171"/>
                  </a:lnTo>
                  <a:lnTo>
                    <a:pt x="1438" y="169"/>
                  </a:lnTo>
                  <a:lnTo>
                    <a:pt x="1441" y="167"/>
                  </a:lnTo>
                  <a:lnTo>
                    <a:pt x="1443" y="164"/>
                  </a:lnTo>
                  <a:lnTo>
                    <a:pt x="1454" y="157"/>
                  </a:lnTo>
                  <a:lnTo>
                    <a:pt x="1467" y="149"/>
                  </a:lnTo>
                  <a:lnTo>
                    <a:pt x="1477" y="143"/>
                  </a:lnTo>
                  <a:lnTo>
                    <a:pt x="1489" y="137"/>
                  </a:lnTo>
                  <a:lnTo>
                    <a:pt x="1493" y="133"/>
                  </a:lnTo>
                  <a:lnTo>
                    <a:pt x="1496" y="130"/>
                  </a:lnTo>
                  <a:lnTo>
                    <a:pt x="1498" y="126"/>
                  </a:lnTo>
                  <a:lnTo>
                    <a:pt x="1499" y="122"/>
                  </a:lnTo>
                  <a:lnTo>
                    <a:pt x="1496" y="117"/>
                  </a:lnTo>
                  <a:lnTo>
                    <a:pt x="1491" y="111"/>
                  </a:lnTo>
                  <a:lnTo>
                    <a:pt x="1483" y="104"/>
                  </a:lnTo>
                  <a:lnTo>
                    <a:pt x="1475" y="95"/>
                  </a:lnTo>
                  <a:lnTo>
                    <a:pt x="1474" y="93"/>
                  </a:lnTo>
                  <a:lnTo>
                    <a:pt x="1472" y="89"/>
                  </a:lnTo>
                  <a:lnTo>
                    <a:pt x="1469" y="79"/>
                  </a:lnTo>
                  <a:lnTo>
                    <a:pt x="1468" y="68"/>
                  </a:lnTo>
                  <a:lnTo>
                    <a:pt x="1468" y="61"/>
                  </a:lnTo>
                  <a:lnTo>
                    <a:pt x="1466" y="53"/>
                  </a:lnTo>
                  <a:lnTo>
                    <a:pt x="1464" y="50"/>
                  </a:lnTo>
                  <a:lnTo>
                    <a:pt x="1463" y="47"/>
                  </a:lnTo>
                  <a:lnTo>
                    <a:pt x="1463" y="43"/>
                  </a:lnTo>
                  <a:lnTo>
                    <a:pt x="1464" y="41"/>
                  </a:lnTo>
                  <a:lnTo>
                    <a:pt x="1468" y="37"/>
                  </a:lnTo>
                  <a:lnTo>
                    <a:pt x="1472" y="32"/>
                  </a:lnTo>
                  <a:lnTo>
                    <a:pt x="1476" y="30"/>
                  </a:lnTo>
                  <a:lnTo>
                    <a:pt x="1482" y="26"/>
                  </a:lnTo>
                  <a:lnTo>
                    <a:pt x="1491" y="21"/>
                  </a:lnTo>
                  <a:lnTo>
                    <a:pt x="1498" y="16"/>
                  </a:lnTo>
                  <a:lnTo>
                    <a:pt x="1501" y="15"/>
                  </a:lnTo>
                  <a:lnTo>
                    <a:pt x="1505" y="12"/>
                  </a:lnTo>
                  <a:lnTo>
                    <a:pt x="1507" y="11"/>
                  </a:lnTo>
                  <a:lnTo>
                    <a:pt x="1508" y="10"/>
                  </a:lnTo>
                  <a:lnTo>
                    <a:pt x="1513" y="7"/>
                  </a:lnTo>
                  <a:lnTo>
                    <a:pt x="1519" y="4"/>
                  </a:lnTo>
                  <a:lnTo>
                    <a:pt x="1523" y="3"/>
                  </a:lnTo>
                  <a:lnTo>
                    <a:pt x="1526" y="2"/>
                  </a:lnTo>
                  <a:lnTo>
                    <a:pt x="1530" y="0"/>
                  </a:lnTo>
                  <a:lnTo>
                    <a:pt x="1532" y="2"/>
                  </a:lnTo>
                  <a:lnTo>
                    <a:pt x="1538" y="6"/>
                  </a:lnTo>
                  <a:lnTo>
                    <a:pt x="1543" y="13"/>
                  </a:lnTo>
                  <a:lnTo>
                    <a:pt x="1549" y="18"/>
                  </a:lnTo>
                  <a:lnTo>
                    <a:pt x="1554" y="21"/>
                  </a:lnTo>
                  <a:lnTo>
                    <a:pt x="1557" y="22"/>
                  </a:lnTo>
                  <a:lnTo>
                    <a:pt x="1562" y="22"/>
                  </a:lnTo>
                  <a:lnTo>
                    <a:pt x="1564" y="22"/>
                  </a:lnTo>
                  <a:lnTo>
                    <a:pt x="1567" y="22"/>
                  </a:lnTo>
                  <a:lnTo>
                    <a:pt x="1571" y="22"/>
                  </a:lnTo>
                  <a:lnTo>
                    <a:pt x="1580" y="21"/>
                  </a:lnTo>
                  <a:lnTo>
                    <a:pt x="1584" y="19"/>
                  </a:lnTo>
                  <a:lnTo>
                    <a:pt x="1590" y="17"/>
                  </a:lnTo>
                  <a:lnTo>
                    <a:pt x="1595" y="13"/>
                  </a:lnTo>
                  <a:lnTo>
                    <a:pt x="1600" y="10"/>
                  </a:lnTo>
                  <a:lnTo>
                    <a:pt x="1602" y="9"/>
                  </a:lnTo>
                  <a:lnTo>
                    <a:pt x="1606" y="7"/>
                  </a:lnTo>
                  <a:lnTo>
                    <a:pt x="1608" y="7"/>
                  </a:lnTo>
                  <a:lnTo>
                    <a:pt x="1611" y="7"/>
                  </a:lnTo>
                  <a:lnTo>
                    <a:pt x="1614" y="10"/>
                  </a:lnTo>
                  <a:lnTo>
                    <a:pt x="1617" y="13"/>
                  </a:lnTo>
                  <a:lnTo>
                    <a:pt x="1618" y="21"/>
                  </a:lnTo>
                  <a:lnTo>
                    <a:pt x="1619" y="32"/>
                  </a:lnTo>
                  <a:lnTo>
                    <a:pt x="1620" y="49"/>
                  </a:lnTo>
                  <a:lnTo>
                    <a:pt x="1623" y="66"/>
                  </a:lnTo>
                  <a:lnTo>
                    <a:pt x="1625" y="74"/>
                  </a:lnTo>
                  <a:lnTo>
                    <a:pt x="1627" y="80"/>
                  </a:lnTo>
                  <a:lnTo>
                    <a:pt x="1631" y="84"/>
                  </a:lnTo>
                  <a:lnTo>
                    <a:pt x="1633" y="86"/>
                  </a:lnTo>
                  <a:lnTo>
                    <a:pt x="1637" y="87"/>
                  </a:lnTo>
                  <a:lnTo>
                    <a:pt x="1639" y="88"/>
                  </a:lnTo>
                  <a:lnTo>
                    <a:pt x="1644" y="89"/>
                  </a:lnTo>
                  <a:lnTo>
                    <a:pt x="1646" y="89"/>
                  </a:lnTo>
                  <a:lnTo>
                    <a:pt x="1651" y="91"/>
                  </a:lnTo>
                  <a:lnTo>
                    <a:pt x="1656" y="89"/>
                  </a:lnTo>
                  <a:lnTo>
                    <a:pt x="1662" y="88"/>
                  </a:lnTo>
                  <a:lnTo>
                    <a:pt x="1668" y="87"/>
                  </a:lnTo>
                  <a:lnTo>
                    <a:pt x="1677" y="82"/>
                  </a:lnTo>
                  <a:lnTo>
                    <a:pt x="1687" y="76"/>
                  </a:lnTo>
                  <a:lnTo>
                    <a:pt x="1700" y="69"/>
                  </a:lnTo>
                  <a:lnTo>
                    <a:pt x="1715" y="63"/>
                  </a:lnTo>
                  <a:lnTo>
                    <a:pt x="1720" y="62"/>
                  </a:lnTo>
                  <a:lnTo>
                    <a:pt x="1725" y="60"/>
                  </a:lnTo>
                  <a:lnTo>
                    <a:pt x="1733" y="59"/>
                  </a:lnTo>
                  <a:lnTo>
                    <a:pt x="1741" y="59"/>
                  </a:lnTo>
                  <a:lnTo>
                    <a:pt x="1746" y="60"/>
                  </a:lnTo>
                  <a:lnTo>
                    <a:pt x="1751" y="61"/>
                  </a:lnTo>
                  <a:lnTo>
                    <a:pt x="1754" y="62"/>
                  </a:lnTo>
                  <a:lnTo>
                    <a:pt x="1758" y="63"/>
                  </a:lnTo>
                  <a:lnTo>
                    <a:pt x="1763" y="66"/>
                  </a:lnTo>
                  <a:lnTo>
                    <a:pt x="1768" y="68"/>
                  </a:lnTo>
                  <a:lnTo>
                    <a:pt x="1769" y="70"/>
                  </a:lnTo>
                  <a:lnTo>
                    <a:pt x="1771" y="72"/>
                  </a:lnTo>
                  <a:lnTo>
                    <a:pt x="1772" y="73"/>
                  </a:lnTo>
                  <a:lnTo>
                    <a:pt x="1775" y="74"/>
                  </a:lnTo>
                  <a:lnTo>
                    <a:pt x="1778" y="78"/>
                  </a:lnTo>
                  <a:lnTo>
                    <a:pt x="1782" y="81"/>
                  </a:lnTo>
                  <a:lnTo>
                    <a:pt x="1783" y="82"/>
                  </a:lnTo>
                  <a:lnTo>
                    <a:pt x="1784" y="82"/>
                  </a:lnTo>
                  <a:lnTo>
                    <a:pt x="1788" y="81"/>
                  </a:lnTo>
                  <a:lnTo>
                    <a:pt x="1792" y="78"/>
                  </a:lnTo>
                  <a:lnTo>
                    <a:pt x="1796" y="76"/>
                  </a:lnTo>
                  <a:lnTo>
                    <a:pt x="1798" y="74"/>
                  </a:lnTo>
                  <a:lnTo>
                    <a:pt x="1802" y="72"/>
                  </a:lnTo>
                  <a:lnTo>
                    <a:pt x="1806" y="69"/>
                  </a:lnTo>
                  <a:lnTo>
                    <a:pt x="1807" y="69"/>
                  </a:lnTo>
                  <a:lnTo>
                    <a:pt x="1808" y="69"/>
                  </a:lnTo>
                  <a:lnTo>
                    <a:pt x="1809" y="69"/>
                  </a:lnTo>
                  <a:lnTo>
                    <a:pt x="1810" y="70"/>
                  </a:lnTo>
                  <a:lnTo>
                    <a:pt x="1812" y="73"/>
                  </a:lnTo>
                  <a:lnTo>
                    <a:pt x="1813" y="74"/>
                  </a:lnTo>
                  <a:lnTo>
                    <a:pt x="1814" y="79"/>
                  </a:lnTo>
                  <a:lnTo>
                    <a:pt x="1815" y="84"/>
                  </a:lnTo>
                  <a:lnTo>
                    <a:pt x="1819" y="93"/>
                  </a:lnTo>
                  <a:lnTo>
                    <a:pt x="1822" y="105"/>
                  </a:lnTo>
                  <a:lnTo>
                    <a:pt x="1825" y="113"/>
                  </a:lnTo>
                  <a:lnTo>
                    <a:pt x="1826" y="122"/>
                  </a:lnTo>
                  <a:lnTo>
                    <a:pt x="1828" y="135"/>
                  </a:lnTo>
                  <a:lnTo>
                    <a:pt x="1831" y="148"/>
                  </a:lnTo>
                  <a:lnTo>
                    <a:pt x="1833" y="161"/>
                  </a:lnTo>
                  <a:lnTo>
                    <a:pt x="1835" y="175"/>
                  </a:lnTo>
                  <a:lnTo>
                    <a:pt x="1834" y="188"/>
                  </a:lnTo>
                  <a:lnTo>
                    <a:pt x="1833" y="201"/>
                  </a:lnTo>
                  <a:lnTo>
                    <a:pt x="1835" y="214"/>
                  </a:lnTo>
                  <a:lnTo>
                    <a:pt x="1838" y="224"/>
                  </a:lnTo>
                  <a:lnTo>
                    <a:pt x="1840" y="232"/>
                  </a:lnTo>
                  <a:lnTo>
                    <a:pt x="1842" y="238"/>
                  </a:lnTo>
                  <a:lnTo>
                    <a:pt x="1848" y="244"/>
                  </a:lnTo>
                  <a:lnTo>
                    <a:pt x="1854" y="246"/>
                  </a:lnTo>
                  <a:lnTo>
                    <a:pt x="1861" y="249"/>
                  </a:lnTo>
                  <a:lnTo>
                    <a:pt x="1869" y="252"/>
                  </a:lnTo>
                  <a:lnTo>
                    <a:pt x="1872" y="252"/>
                  </a:lnTo>
                  <a:lnTo>
                    <a:pt x="1877" y="251"/>
                  </a:lnTo>
                  <a:lnTo>
                    <a:pt x="1883" y="249"/>
                  </a:lnTo>
                  <a:lnTo>
                    <a:pt x="1889" y="246"/>
                  </a:lnTo>
                  <a:lnTo>
                    <a:pt x="1898" y="243"/>
                  </a:lnTo>
                  <a:lnTo>
                    <a:pt x="1907" y="242"/>
                  </a:lnTo>
                  <a:lnTo>
                    <a:pt x="1911" y="242"/>
                  </a:lnTo>
                  <a:lnTo>
                    <a:pt x="1915" y="242"/>
                  </a:lnTo>
                  <a:lnTo>
                    <a:pt x="1917" y="243"/>
                  </a:lnTo>
                  <a:lnTo>
                    <a:pt x="1920" y="245"/>
                  </a:lnTo>
                  <a:lnTo>
                    <a:pt x="1922" y="250"/>
                  </a:lnTo>
                  <a:lnTo>
                    <a:pt x="1922" y="255"/>
                  </a:lnTo>
                  <a:lnTo>
                    <a:pt x="1922" y="261"/>
                  </a:lnTo>
                  <a:lnTo>
                    <a:pt x="1920" y="268"/>
                  </a:lnTo>
                  <a:lnTo>
                    <a:pt x="1916" y="275"/>
                  </a:lnTo>
                  <a:lnTo>
                    <a:pt x="1914" y="282"/>
                  </a:lnTo>
                  <a:lnTo>
                    <a:pt x="1909" y="292"/>
                  </a:lnTo>
                  <a:lnTo>
                    <a:pt x="1908" y="301"/>
                  </a:lnTo>
                  <a:lnTo>
                    <a:pt x="1908" y="308"/>
                  </a:lnTo>
                  <a:lnTo>
                    <a:pt x="1909" y="313"/>
                  </a:lnTo>
                  <a:lnTo>
                    <a:pt x="1911" y="320"/>
                  </a:lnTo>
                  <a:lnTo>
                    <a:pt x="1914" y="327"/>
                  </a:lnTo>
                  <a:lnTo>
                    <a:pt x="1915" y="334"/>
                  </a:lnTo>
                  <a:lnTo>
                    <a:pt x="1916" y="343"/>
                  </a:lnTo>
                  <a:lnTo>
                    <a:pt x="1915" y="353"/>
                  </a:lnTo>
                  <a:lnTo>
                    <a:pt x="1911" y="362"/>
                  </a:lnTo>
                  <a:lnTo>
                    <a:pt x="1910" y="366"/>
                  </a:lnTo>
                  <a:lnTo>
                    <a:pt x="1909" y="371"/>
                  </a:lnTo>
                  <a:lnTo>
                    <a:pt x="1909" y="375"/>
                  </a:lnTo>
                  <a:lnTo>
                    <a:pt x="1909" y="379"/>
                  </a:lnTo>
                  <a:lnTo>
                    <a:pt x="1911" y="384"/>
                  </a:lnTo>
                  <a:lnTo>
                    <a:pt x="1915" y="388"/>
                  </a:lnTo>
                  <a:lnTo>
                    <a:pt x="1919" y="389"/>
                  </a:lnTo>
                  <a:lnTo>
                    <a:pt x="1922" y="390"/>
                  </a:lnTo>
                  <a:lnTo>
                    <a:pt x="1926" y="391"/>
                  </a:lnTo>
                  <a:lnTo>
                    <a:pt x="1929" y="390"/>
                  </a:lnTo>
                  <a:lnTo>
                    <a:pt x="1934" y="389"/>
                  </a:lnTo>
                  <a:lnTo>
                    <a:pt x="1940" y="387"/>
                  </a:lnTo>
                  <a:lnTo>
                    <a:pt x="1946" y="383"/>
                  </a:lnTo>
                  <a:lnTo>
                    <a:pt x="1951" y="377"/>
                  </a:lnTo>
                  <a:lnTo>
                    <a:pt x="1953" y="375"/>
                  </a:lnTo>
                  <a:lnTo>
                    <a:pt x="1954" y="369"/>
                  </a:lnTo>
                  <a:lnTo>
                    <a:pt x="1953" y="364"/>
                  </a:lnTo>
                  <a:lnTo>
                    <a:pt x="1952" y="357"/>
                  </a:lnTo>
                  <a:lnTo>
                    <a:pt x="1949" y="351"/>
                  </a:lnTo>
                  <a:lnTo>
                    <a:pt x="1948" y="343"/>
                  </a:lnTo>
                  <a:lnTo>
                    <a:pt x="1947" y="336"/>
                  </a:lnTo>
                  <a:lnTo>
                    <a:pt x="1948" y="328"/>
                  </a:lnTo>
                  <a:lnTo>
                    <a:pt x="1949" y="325"/>
                  </a:lnTo>
                  <a:lnTo>
                    <a:pt x="1951" y="322"/>
                  </a:lnTo>
                  <a:lnTo>
                    <a:pt x="1953" y="320"/>
                  </a:lnTo>
                  <a:lnTo>
                    <a:pt x="1954" y="318"/>
                  </a:lnTo>
                  <a:lnTo>
                    <a:pt x="1959" y="316"/>
                  </a:lnTo>
                  <a:lnTo>
                    <a:pt x="1964" y="316"/>
                  </a:lnTo>
                  <a:lnTo>
                    <a:pt x="1968" y="318"/>
                  </a:lnTo>
                  <a:lnTo>
                    <a:pt x="1974" y="324"/>
                  </a:lnTo>
                  <a:lnTo>
                    <a:pt x="1977" y="328"/>
                  </a:lnTo>
                  <a:lnTo>
                    <a:pt x="1980" y="336"/>
                  </a:lnTo>
                  <a:lnTo>
                    <a:pt x="1982" y="338"/>
                  </a:lnTo>
                  <a:lnTo>
                    <a:pt x="1982" y="341"/>
                  </a:lnTo>
                  <a:lnTo>
                    <a:pt x="1982" y="344"/>
                  </a:lnTo>
                  <a:lnTo>
                    <a:pt x="1983" y="346"/>
                  </a:lnTo>
                  <a:lnTo>
                    <a:pt x="1983" y="355"/>
                  </a:lnTo>
                  <a:lnTo>
                    <a:pt x="1983" y="362"/>
                  </a:lnTo>
                  <a:lnTo>
                    <a:pt x="1982" y="375"/>
                  </a:lnTo>
                  <a:lnTo>
                    <a:pt x="1979" y="388"/>
                  </a:lnTo>
                  <a:lnTo>
                    <a:pt x="1977" y="400"/>
                  </a:lnTo>
                  <a:lnTo>
                    <a:pt x="1974" y="412"/>
                  </a:lnTo>
                  <a:lnTo>
                    <a:pt x="1974" y="418"/>
                  </a:lnTo>
                  <a:lnTo>
                    <a:pt x="1973" y="423"/>
                  </a:lnTo>
                  <a:lnTo>
                    <a:pt x="1973" y="427"/>
                  </a:lnTo>
                  <a:lnTo>
                    <a:pt x="1973" y="431"/>
                  </a:lnTo>
                  <a:lnTo>
                    <a:pt x="1974" y="435"/>
                  </a:lnTo>
                  <a:lnTo>
                    <a:pt x="1977" y="438"/>
                  </a:lnTo>
                  <a:lnTo>
                    <a:pt x="1978" y="438"/>
                  </a:lnTo>
                  <a:lnTo>
                    <a:pt x="1979" y="439"/>
                  </a:lnTo>
                  <a:lnTo>
                    <a:pt x="1980" y="439"/>
                  </a:lnTo>
                  <a:lnTo>
                    <a:pt x="1982" y="439"/>
                  </a:lnTo>
                  <a:lnTo>
                    <a:pt x="1985" y="438"/>
                  </a:lnTo>
                  <a:lnTo>
                    <a:pt x="1987" y="437"/>
                  </a:lnTo>
                  <a:lnTo>
                    <a:pt x="1989" y="437"/>
                  </a:lnTo>
                  <a:lnTo>
                    <a:pt x="1990" y="435"/>
                  </a:lnTo>
                  <a:lnTo>
                    <a:pt x="1992" y="434"/>
                  </a:lnTo>
                  <a:lnTo>
                    <a:pt x="1995" y="434"/>
                  </a:lnTo>
                  <a:lnTo>
                    <a:pt x="1998" y="432"/>
                  </a:lnTo>
                  <a:lnTo>
                    <a:pt x="2003" y="429"/>
                  </a:lnTo>
                  <a:lnTo>
                    <a:pt x="2009" y="428"/>
                  </a:lnTo>
                  <a:lnTo>
                    <a:pt x="2015" y="428"/>
                  </a:lnTo>
                  <a:lnTo>
                    <a:pt x="2021" y="428"/>
                  </a:lnTo>
                  <a:lnTo>
                    <a:pt x="2027" y="429"/>
                  </a:lnTo>
                  <a:lnTo>
                    <a:pt x="2030" y="431"/>
                  </a:lnTo>
                  <a:lnTo>
                    <a:pt x="2034" y="432"/>
                  </a:lnTo>
                  <a:lnTo>
                    <a:pt x="2037" y="434"/>
                  </a:lnTo>
                  <a:lnTo>
                    <a:pt x="2040" y="437"/>
                  </a:lnTo>
                  <a:lnTo>
                    <a:pt x="2041" y="439"/>
                  </a:lnTo>
                  <a:lnTo>
                    <a:pt x="2042" y="442"/>
                  </a:lnTo>
                  <a:lnTo>
                    <a:pt x="2045" y="445"/>
                  </a:lnTo>
                  <a:lnTo>
                    <a:pt x="2046" y="448"/>
                  </a:lnTo>
                  <a:lnTo>
                    <a:pt x="2047" y="450"/>
                  </a:lnTo>
                  <a:lnTo>
                    <a:pt x="2049" y="452"/>
                  </a:lnTo>
                  <a:lnTo>
                    <a:pt x="2050" y="452"/>
                  </a:lnTo>
                  <a:lnTo>
                    <a:pt x="2052" y="452"/>
                  </a:lnTo>
                  <a:lnTo>
                    <a:pt x="2055" y="453"/>
                  </a:lnTo>
                  <a:lnTo>
                    <a:pt x="2058" y="453"/>
                  </a:lnTo>
                  <a:lnTo>
                    <a:pt x="2067" y="452"/>
                  </a:lnTo>
                  <a:lnTo>
                    <a:pt x="2078" y="451"/>
                  </a:lnTo>
                  <a:lnTo>
                    <a:pt x="2084" y="451"/>
                  </a:lnTo>
                  <a:lnTo>
                    <a:pt x="2090" y="450"/>
                  </a:lnTo>
                  <a:lnTo>
                    <a:pt x="2096" y="450"/>
                  </a:lnTo>
                  <a:lnTo>
                    <a:pt x="2100" y="450"/>
                  </a:lnTo>
                  <a:lnTo>
                    <a:pt x="2105" y="447"/>
                  </a:lnTo>
                  <a:lnTo>
                    <a:pt x="2108" y="445"/>
                  </a:lnTo>
                  <a:lnTo>
                    <a:pt x="2110" y="442"/>
                  </a:lnTo>
                  <a:lnTo>
                    <a:pt x="2110" y="438"/>
                  </a:lnTo>
                  <a:lnTo>
                    <a:pt x="2110" y="432"/>
                  </a:lnTo>
                  <a:lnTo>
                    <a:pt x="2110" y="423"/>
                  </a:lnTo>
                  <a:lnTo>
                    <a:pt x="2110" y="415"/>
                  </a:lnTo>
                  <a:lnTo>
                    <a:pt x="2112" y="404"/>
                  </a:lnTo>
                  <a:lnTo>
                    <a:pt x="2117" y="393"/>
                  </a:lnTo>
                  <a:lnTo>
                    <a:pt x="2123" y="382"/>
                  </a:lnTo>
                  <a:lnTo>
                    <a:pt x="2128" y="368"/>
                  </a:lnTo>
                  <a:lnTo>
                    <a:pt x="2131" y="350"/>
                  </a:lnTo>
                  <a:lnTo>
                    <a:pt x="2135" y="339"/>
                  </a:lnTo>
                  <a:lnTo>
                    <a:pt x="2137" y="333"/>
                  </a:lnTo>
                  <a:lnTo>
                    <a:pt x="2140" y="332"/>
                  </a:lnTo>
                  <a:lnTo>
                    <a:pt x="2142" y="330"/>
                  </a:lnTo>
                  <a:lnTo>
                    <a:pt x="2149" y="325"/>
                  </a:lnTo>
                  <a:lnTo>
                    <a:pt x="2156" y="321"/>
                  </a:lnTo>
                  <a:lnTo>
                    <a:pt x="2163" y="319"/>
                  </a:lnTo>
                  <a:lnTo>
                    <a:pt x="2168" y="318"/>
                  </a:lnTo>
                  <a:lnTo>
                    <a:pt x="2168" y="320"/>
                  </a:lnTo>
                  <a:lnTo>
                    <a:pt x="2168" y="322"/>
                  </a:lnTo>
                  <a:lnTo>
                    <a:pt x="2169" y="326"/>
                  </a:lnTo>
                  <a:lnTo>
                    <a:pt x="2169" y="328"/>
                  </a:lnTo>
                  <a:lnTo>
                    <a:pt x="2172" y="343"/>
                  </a:lnTo>
                  <a:lnTo>
                    <a:pt x="2174" y="358"/>
                  </a:lnTo>
                  <a:lnTo>
                    <a:pt x="2175" y="370"/>
                  </a:lnTo>
                  <a:lnTo>
                    <a:pt x="2175" y="383"/>
                  </a:lnTo>
                  <a:lnTo>
                    <a:pt x="2173" y="391"/>
                  </a:lnTo>
                  <a:lnTo>
                    <a:pt x="2172" y="399"/>
                  </a:lnTo>
                  <a:lnTo>
                    <a:pt x="2173" y="403"/>
                  </a:lnTo>
                  <a:lnTo>
                    <a:pt x="2174" y="404"/>
                  </a:lnTo>
                  <a:lnTo>
                    <a:pt x="2178" y="407"/>
                  </a:lnTo>
                  <a:lnTo>
                    <a:pt x="2180" y="409"/>
                  </a:lnTo>
                  <a:lnTo>
                    <a:pt x="2185" y="413"/>
                  </a:lnTo>
                  <a:lnTo>
                    <a:pt x="2190" y="415"/>
                  </a:lnTo>
                  <a:lnTo>
                    <a:pt x="2200" y="415"/>
                  </a:lnTo>
                  <a:lnTo>
                    <a:pt x="2211" y="416"/>
                  </a:lnTo>
                  <a:lnTo>
                    <a:pt x="2212" y="419"/>
                  </a:lnTo>
                  <a:lnTo>
                    <a:pt x="2215" y="422"/>
                  </a:lnTo>
                  <a:lnTo>
                    <a:pt x="2215" y="426"/>
                  </a:lnTo>
                  <a:lnTo>
                    <a:pt x="2215" y="429"/>
                  </a:lnTo>
                  <a:lnTo>
                    <a:pt x="2215" y="437"/>
                  </a:lnTo>
                  <a:lnTo>
                    <a:pt x="2213" y="444"/>
                  </a:lnTo>
                  <a:lnTo>
                    <a:pt x="2205" y="453"/>
                  </a:lnTo>
                  <a:lnTo>
                    <a:pt x="2198" y="464"/>
                  </a:lnTo>
                  <a:lnTo>
                    <a:pt x="2191" y="475"/>
                  </a:lnTo>
                  <a:lnTo>
                    <a:pt x="2186" y="485"/>
                  </a:lnTo>
                  <a:lnTo>
                    <a:pt x="2184" y="490"/>
                  </a:lnTo>
                  <a:lnTo>
                    <a:pt x="2182" y="496"/>
                  </a:lnTo>
                  <a:lnTo>
                    <a:pt x="2182" y="501"/>
                  </a:lnTo>
                  <a:lnTo>
                    <a:pt x="2182" y="505"/>
                  </a:lnTo>
                  <a:lnTo>
                    <a:pt x="2184" y="510"/>
                  </a:lnTo>
                  <a:lnTo>
                    <a:pt x="2185" y="513"/>
                  </a:lnTo>
                  <a:lnTo>
                    <a:pt x="2187" y="515"/>
                  </a:lnTo>
                  <a:lnTo>
                    <a:pt x="2192" y="517"/>
                  </a:lnTo>
                  <a:lnTo>
                    <a:pt x="2199" y="519"/>
                  </a:lnTo>
                  <a:lnTo>
                    <a:pt x="2204" y="519"/>
                  </a:lnTo>
                  <a:lnTo>
                    <a:pt x="2205" y="520"/>
                  </a:lnTo>
                  <a:lnTo>
                    <a:pt x="2206" y="521"/>
                  </a:lnTo>
                  <a:lnTo>
                    <a:pt x="2206" y="522"/>
                  </a:lnTo>
                  <a:lnTo>
                    <a:pt x="2206" y="522"/>
                  </a:lnTo>
                  <a:lnTo>
                    <a:pt x="2205" y="528"/>
                  </a:lnTo>
                  <a:lnTo>
                    <a:pt x="2201" y="535"/>
                  </a:lnTo>
                  <a:lnTo>
                    <a:pt x="2197" y="541"/>
                  </a:lnTo>
                  <a:lnTo>
                    <a:pt x="2192" y="548"/>
                  </a:lnTo>
                  <a:lnTo>
                    <a:pt x="2188" y="554"/>
                  </a:lnTo>
                  <a:lnTo>
                    <a:pt x="2187" y="559"/>
                  </a:lnTo>
                  <a:lnTo>
                    <a:pt x="2185" y="565"/>
                  </a:lnTo>
                  <a:lnTo>
                    <a:pt x="2185" y="571"/>
                  </a:lnTo>
                  <a:lnTo>
                    <a:pt x="2184" y="578"/>
                  </a:lnTo>
                  <a:lnTo>
                    <a:pt x="2184" y="585"/>
                  </a:lnTo>
                  <a:lnTo>
                    <a:pt x="2182" y="598"/>
                  </a:lnTo>
                  <a:lnTo>
                    <a:pt x="2182" y="611"/>
                  </a:lnTo>
                  <a:lnTo>
                    <a:pt x="2182" y="616"/>
                  </a:lnTo>
                  <a:lnTo>
                    <a:pt x="2184" y="621"/>
                  </a:lnTo>
                  <a:lnTo>
                    <a:pt x="2185" y="626"/>
                  </a:lnTo>
                  <a:lnTo>
                    <a:pt x="2188" y="631"/>
                  </a:lnTo>
                  <a:lnTo>
                    <a:pt x="2193" y="636"/>
                  </a:lnTo>
                  <a:lnTo>
                    <a:pt x="2200" y="640"/>
                  </a:lnTo>
                  <a:lnTo>
                    <a:pt x="2209" y="643"/>
                  </a:lnTo>
                  <a:lnTo>
                    <a:pt x="2213" y="646"/>
                  </a:lnTo>
                  <a:lnTo>
                    <a:pt x="2220" y="648"/>
                  </a:lnTo>
                  <a:lnTo>
                    <a:pt x="2226" y="650"/>
                  </a:lnTo>
                  <a:lnTo>
                    <a:pt x="2231" y="653"/>
                  </a:lnTo>
                  <a:lnTo>
                    <a:pt x="2236" y="658"/>
                  </a:lnTo>
                  <a:lnTo>
                    <a:pt x="2241" y="662"/>
                  </a:lnTo>
                  <a:lnTo>
                    <a:pt x="2244" y="667"/>
                  </a:lnTo>
                  <a:lnTo>
                    <a:pt x="2248" y="677"/>
                  </a:lnTo>
                  <a:lnTo>
                    <a:pt x="2249" y="687"/>
                  </a:lnTo>
                  <a:lnTo>
                    <a:pt x="2249" y="697"/>
                  </a:lnTo>
                  <a:lnTo>
                    <a:pt x="2247" y="705"/>
                  </a:lnTo>
                  <a:lnTo>
                    <a:pt x="2245" y="709"/>
                  </a:lnTo>
                  <a:lnTo>
                    <a:pt x="2244" y="712"/>
                  </a:lnTo>
                  <a:lnTo>
                    <a:pt x="2242" y="716"/>
                  </a:lnTo>
                  <a:lnTo>
                    <a:pt x="2238" y="719"/>
                  </a:lnTo>
                  <a:lnTo>
                    <a:pt x="2224" y="729"/>
                  </a:lnTo>
                  <a:lnTo>
                    <a:pt x="2210" y="737"/>
                  </a:lnTo>
                  <a:lnTo>
                    <a:pt x="2201" y="743"/>
                  </a:lnTo>
                  <a:lnTo>
                    <a:pt x="2195" y="749"/>
                  </a:lnTo>
                  <a:lnTo>
                    <a:pt x="2191" y="755"/>
                  </a:lnTo>
                  <a:lnTo>
                    <a:pt x="2188" y="760"/>
                  </a:lnTo>
                  <a:lnTo>
                    <a:pt x="2187" y="763"/>
                  </a:lnTo>
                  <a:lnTo>
                    <a:pt x="2187" y="768"/>
                  </a:lnTo>
                  <a:lnTo>
                    <a:pt x="2187" y="773"/>
                  </a:lnTo>
                  <a:lnTo>
                    <a:pt x="2186" y="776"/>
                  </a:lnTo>
                  <a:lnTo>
                    <a:pt x="2186" y="779"/>
                  </a:lnTo>
                  <a:lnTo>
                    <a:pt x="2185" y="781"/>
                  </a:lnTo>
                  <a:lnTo>
                    <a:pt x="2182" y="782"/>
                  </a:lnTo>
                  <a:lnTo>
                    <a:pt x="2180" y="782"/>
                  </a:lnTo>
                  <a:lnTo>
                    <a:pt x="2178" y="784"/>
                  </a:lnTo>
                  <a:lnTo>
                    <a:pt x="2175" y="784"/>
                  </a:lnTo>
                  <a:lnTo>
                    <a:pt x="2167" y="782"/>
                  </a:lnTo>
                  <a:lnTo>
                    <a:pt x="2161" y="781"/>
                  </a:lnTo>
                  <a:lnTo>
                    <a:pt x="2148" y="779"/>
                  </a:lnTo>
                  <a:lnTo>
                    <a:pt x="2127" y="775"/>
                  </a:lnTo>
                  <a:lnTo>
                    <a:pt x="2122" y="775"/>
                  </a:lnTo>
                  <a:lnTo>
                    <a:pt x="2118" y="776"/>
                  </a:lnTo>
                  <a:lnTo>
                    <a:pt x="2116" y="778"/>
                  </a:lnTo>
                  <a:lnTo>
                    <a:pt x="2115" y="779"/>
                  </a:lnTo>
                  <a:lnTo>
                    <a:pt x="2112" y="782"/>
                  </a:lnTo>
                  <a:lnTo>
                    <a:pt x="2111" y="786"/>
                  </a:lnTo>
                  <a:lnTo>
                    <a:pt x="2110" y="790"/>
                  </a:lnTo>
                  <a:lnTo>
                    <a:pt x="2109" y="793"/>
                  </a:lnTo>
                  <a:lnTo>
                    <a:pt x="2106" y="798"/>
                  </a:lnTo>
                  <a:lnTo>
                    <a:pt x="2103" y="804"/>
                  </a:lnTo>
                  <a:lnTo>
                    <a:pt x="2099" y="813"/>
                  </a:lnTo>
                  <a:lnTo>
                    <a:pt x="2096" y="823"/>
                  </a:lnTo>
                  <a:lnTo>
                    <a:pt x="2091" y="834"/>
                  </a:lnTo>
                  <a:lnTo>
                    <a:pt x="2086" y="843"/>
                  </a:lnTo>
                  <a:lnTo>
                    <a:pt x="2080" y="856"/>
                  </a:lnTo>
                  <a:lnTo>
                    <a:pt x="2072" y="868"/>
                  </a:lnTo>
                  <a:lnTo>
                    <a:pt x="2068" y="873"/>
                  </a:lnTo>
                  <a:lnTo>
                    <a:pt x="2064" y="878"/>
                  </a:lnTo>
                  <a:lnTo>
                    <a:pt x="2059" y="881"/>
                  </a:lnTo>
                  <a:lnTo>
                    <a:pt x="2053" y="886"/>
                  </a:lnTo>
                  <a:lnTo>
                    <a:pt x="2048" y="889"/>
                  </a:lnTo>
                  <a:lnTo>
                    <a:pt x="2042" y="894"/>
                  </a:lnTo>
                  <a:lnTo>
                    <a:pt x="2040" y="895"/>
                  </a:lnTo>
                  <a:lnTo>
                    <a:pt x="2035" y="900"/>
                  </a:lnTo>
                  <a:lnTo>
                    <a:pt x="2029" y="907"/>
                  </a:lnTo>
                  <a:lnTo>
                    <a:pt x="2024" y="913"/>
                  </a:lnTo>
                  <a:lnTo>
                    <a:pt x="2020" y="919"/>
                  </a:lnTo>
                  <a:lnTo>
                    <a:pt x="2014" y="923"/>
                  </a:lnTo>
                  <a:lnTo>
                    <a:pt x="2009" y="924"/>
                  </a:lnTo>
                  <a:lnTo>
                    <a:pt x="2004" y="925"/>
                  </a:lnTo>
                  <a:lnTo>
                    <a:pt x="2002" y="926"/>
                  </a:lnTo>
                  <a:lnTo>
                    <a:pt x="1999" y="926"/>
                  </a:lnTo>
                  <a:lnTo>
                    <a:pt x="1996" y="927"/>
                  </a:lnTo>
                  <a:lnTo>
                    <a:pt x="1993" y="929"/>
                  </a:lnTo>
                  <a:lnTo>
                    <a:pt x="1992" y="931"/>
                  </a:lnTo>
                  <a:lnTo>
                    <a:pt x="1992" y="933"/>
                  </a:lnTo>
                  <a:lnTo>
                    <a:pt x="1993" y="937"/>
                  </a:lnTo>
                  <a:lnTo>
                    <a:pt x="1997" y="940"/>
                  </a:lnTo>
                  <a:lnTo>
                    <a:pt x="2003" y="945"/>
                  </a:lnTo>
                  <a:lnTo>
                    <a:pt x="2010" y="950"/>
                  </a:lnTo>
                  <a:lnTo>
                    <a:pt x="2017" y="956"/>
                  </a:lnTo>
                  <a:lnTo>
                    <a:pt x="2025" y="963"/>
                  </a:lnTo>
                  <a:lnTo>
                    <a:pt x="2027" y="964"/>
                  </a:lnTo>
                  <a:lnTo>
                    <a:pt x="2029" y="965"/>
                  </a:lnTo>
                  <a:lnTo>
                    <a:pt x="2031" y="964"/>
                  </a:lnTo>
                  <a:lnTo>
                    <a:pt x="2034" y="963"/>
                  </a:lnTo>
                  <a:lnTo>
                    <a:pt x="2040" y="960"/>
                  </a:lnTo>
                  <a:lnTo>
                    <a:pt x="2047" y="955"/>
                  </a:lnTo>
                  <a:lnTo>
                    <a:pt x="2062" y="940"/>
                  </a:lnTo>
                  <a:lnTo>
                    <a:pt x="2079" y="925"/>
                  </a:lnTo>
                  <a:lnTo>
                    <a:pt x="2086" y="918"/>
                  </a:lnTo>
                  <a:lnTo>
                    <a:pt x="2097" y="910"/>
                  </a:lnTo>
                  <a:lnTo>
                    <a:pt x="2103" y="908"/>
                  </a:lnTo>
                  <a:lnTo>
                    <a:pt x="2106" y="908"/>
                  </a:lnTo>
                  <a:lnTo>
                    <a:pt x="2109" y="908"/>
                  </a:lnTo>
                  <a:lnTo>
                    <a:pt x="2110" y="910"/>
                  </a:lnTo>
                  <a:lnTo>
                    <a:pt x="2112" y="912"/>
                  </a:lnTo>
                  <a:lnTo>
                    <a:pt x="2112" y="914"/>
                  </a:lnTo>
                  <a:lnTo>
                    <a:pt x="2113" y="920"/>
                  </a:lnTo>
                  <a:lnTo>
                    <a:pt x="2112" y="925"/>
                  </a:lnTo>
                  <a:lnTo>
                    <a:pt x="2112" y="930"/>
                  </a:lnTo>
                  <a:lnTo>
                    <a:pt x="2113" y="935"/>
                  </a:lnTo>
                  <a:lnTo>
                    <a:pt x="2115" y="937"/>
                  </a:lnTo>
                  <a:lnTo>
                    <a:pt x="2118" y="938"/>
                  </a:lnTo>
                  <a:lnTo>
                    <a:pt x="2123" y="939"/>
                  </a:lnTo>
                  <a:lnTo>
                    <a:pt x="2128" y="939"/>
                  </a:lnTo>
                  <a:lnTo>
                    <a:pt x="2134" y="937"/>
                  </a:lnTo>
                  <a:lnTo>
                    <a:pt x="2140" y="935"/>
                  </a:lnTo>
                  <a:lnTo>
                    <a:pt x="2150" y="925"/>
                  </a:lnTo>
                  <a:lnTo>
                    <a:pt x="2162" y="912"/>
                  </a:lnTo>
                  <a:lnTo>
                    <a:pt x="2168" y="907"/>
                  </a:lnTo>
                  <a:lnTo>
                    <a:pt x="2176" y="902"/>
                  </a:lnTo>
                  <a:lnTo>
                    <a:pt x="2181" y="900"/>
                  </a:lnTo>
                  <a:lnTo>
                    <a:pt x="2187" y="899"/>
                  </a:lnTo>
                  <a:lnTo>
                    <a:pt x="2192" y="898"/>
                  </a:lnTo>
                  <a:lnTo>
                    <a:pt x="2197" y="897"/>
                  </a:lnTo>
                  <a:lnTo>
                    <a:pt x="2204" y="895"/>
                  </a:lnTo>
                  <a:lnTo>
                    <a:pt x="2212" y="895"/>
                  </a:lnTo>
                  <a:lnTo>
                    <a:pt x="2220" y="897"/>
                  </a:lnTo>
                  <a:lnTo>
                    <a:pt x="2229" y="898"/>
                  </a:lnTo>
                  <a:lnTo>
                    <a:pt x="2236" y="901"/>
                  </a:lnTo>
                  <a:lnTo>
                    <a:pt x="2241" y="906"/>
                  </a:lnTo>
                  <a:lnTo>
                    <a:pt x="2243" y="912"/>
                  </a:lnTo>
                  <a:lnTo>
                    <a:pt x="2244" y="918"/>
                  </a:lnTo>
                  <a:lnTo>
                    <a:pt x="2244" y="927"/>
                  </a:lnTo>
                  <a:lnTo>
                    <a:pt x="2244" y="936"/>
                  </a:lnTo>
                  <a:lnTo>
                    <a:pt x="2244" y="940"/>
                  </a:lnTo>
                  <a:lnTo>
                    <a:pt x="2247" y="945"/>
                  </a:lnTo>
                  <a:lnTo>
                    <a:pt x="2247" y="946"/>
                  </a:lnTo>
                  <a:lnTo>
                    <a:pt x="2248" y="946"/>
                  </a:lnTo>
                  <a:lnTo>
                    <a:pt x="2250" y="948"/>
                  </a:lnTo>
                  <a:lnTo>
                    <a:pt x="2255" y="949"/>
                  </a:lnTo>
                  <a:lnTo>
                    <a:pt x="2257" y="950"/>
                  </a:lnTo>
                  <a:lnTo>
                    <a:pt x="2261" y="950"/>
                  </a:lnTo>
                  <a:lnTo>
                    <a:pt x="2263" y="951"/>
                  </a:lnTo>
                  <a:lnTo>
                    <a:pt x="2266" y="951"/>
                  </a:lnTo>
                  <a:lnTo>
                    <a:pt x="2268" y="954"/>
                  </a:lnTo>
                  <a:lnTo>
                    <a:pt x="2270" y="955"/>
                  </a:lnTo>
                  <a:lnTo>
                    <a:pt x="2272" y="957"/>
                  </a:lnTo>
                  <a:lnTo>
                    <a:pt x="2272" y="958"/>
                  </a:lnTo>
                  <a:lnTo>
                    <a:pt x="2273" y="962"/>
                  </a:lnTo>
                  <a:lnTo>
                    <a:pt x="2274" y="964"/>
                  </a:lnTo>
                  <a:lnTo>
                    <a:pt x="2274" y="980"/>
                  </a:lnTo>
                  <a:lnTo>
                    <a:pt x="2273" y="993"/>
                  </a:lnTo>
                  <a:lnTo>
                    <a:pt x="2272" y="998"/>
                  </a:lnTo>
                  <a:lnTo>
                    <a:pt x="2269" y="1001"/>
                  </a:lnTo>
                  <a:lnTo>
                    <a:pt x="2266" y="1005"/>
                  </a:lnTo>
                  <a:lnTo>
                    <a:pt x="2262" y="1007"/>
                  </a:lnTo>
                  <a:lnTo>
                    <a:pt x="2257" y="1009"/>
                  </a:lnTo>
                  <a:lnTo>
                    <a:pt x="2253" y="1012"/>
                  </a:lnTo>
                  <a:lnTo>
                    <a:pt x="2248" y="1013"/>
                  </a:lnTo>
                  <a:lnTo>
                    <a:pt x="2243" y="1015"/>
                  </a:lnTo>
                  <a:lnTo>
                    <a:pt x="2238" y="1020"/>
                  </a:lnTo>
                  <a:lnTo>
                    <a:pt x="2236" y="1025"/>
                  </a:lnTo>
                  <a:lnTo>
                    <a:pt x="2236" y="1026"/>
                  </a:lnTo>
                  <a:lnTo>
                    <a:pt x="2237" y="1030"/>
                  </a:lnTo>
                  <a:lnTo>
                    <a:pt x="2238" y="1030"/>
                  </a:lnTo>
                  <a:lnTo>
                    <a:pt x="2239" y="1031"/>
                  </a:lnTo>
                  <a:lnTo>
                    <a:pt x="2242" y="1031"/>
                  </a:lnTo>
                  <a:lnTo>
                    <a:pt x="2244" y="1030"/>
                  </a:lnTo>
                  <a:lnTo>
                    <a:pt x="2248" y="1030"/>
                  </a:lnTo>
                  <a:lnTo>
                    <a:pt x="2250" y="1028"/>
                  </a:lnTo>
                  <a:lnTo>
                    <a:pt x="2253" y="1027"/>
                  </a:lnTo>
                  <a:lnTo>
                    <a:pt x="2254" y="1026"/>
                  </a:lnTo>
                  <a:lnTo>
                    <a:pt x="2256" y="1025"/>
                  </a:lnTo>
                  <a:lnTo>
                    <a:pt x="2258" y="1024"/>
                  </a:lnTo>
                  <a:lnTo>
                    <a:pt x="2261" y="1024"/>
                  </a:lnTo>
                  <a:lnTo>
                    <a:pt x="2262" y="1023"/>
                  </a:lnTo>
                  <a:lnTo>
                    <a:pt x="2264" y="1024"/>
                  </a:lnTo>
                  <a:lnTo>
                    <a:pt x="2267" y="1025"/>
                  </a:lnTo>
                  <a:lnTo>
                    <a:pt x="2268" y="1026"/>
                  </a:lnTo>
                  <a:lnTo>
                    <a:pt x="2269" y="1028"/>
                  </a:lnTo>
                  <a:lnTo>
                    <a:pt x="2270" y="1034"/>
                  </a:lnTo>
                  <a:lnTo>
                    <a:pt x="2270" y="1042"/>
                  </a:lnTo>
                  <a:lnTo>
                    <a:pt x="2270" y="1045"/>
                  </a:lnTo>
                  <a:lnTo>
                    <a:pt x="2269" y="1049"/>
                  </a:lnTo>
                  <a:lnTo>
                    <a:pt x="2269" y="1052"/>
                  </a:lnTo>
                  <a:lnTo>
                    <a:pt x="2268" y="1056"/>
                  </a:lnTo>
                  <a:lnTo>
                    <a:pt x="2268" y="1061"/>
                  </a:lnTo>
                  <a:lnTo>
                    <a:pt x="2266" y="1066"/>
                  </a:lnTo>
                  <a:lnTo>
                    <a:pt x="2264" y="1069"/>
                  </a:lnTo>
                  <a:lnTo>
                    <a:pt x="2263" y="1071"/>
                  </a:lnTo>
                  <a:lnTo>
                    <a:pt x="2262" y="1072"/>
                  </a:lnTo>
                  <a:lnTo>
                    <a:pt x="2260" y="1074"/>
                  </a:lnTo>
                  <a:lnTo>
                    <a:pt x="2256" y="1075"/>
                  </a:lnTo>
                  <a:lnTo>
                    <a:pt x="2254" y="1075"/>
                  </a:lnTo>
                  <a:lnTo>
                    <a:pt x="2250" y="1075"/>
                  </a:lnTo>
                  <a:lnTo>
                    <a:pt x="2247" y="1074"/>
                  </a:lnTo>
                  <a:lnTo>
                    <a:pt x="2239" y="1075"/>
                  </a:lnTo>
                  <a:lnTo>
                    <a:pt x="2235" y="1076"/>
                  </a:lnTo>
                  <a:lnTo>
                    <a:pt x="2230" y="1078"/>
                  </a:lnTo>
                  <a:lnTo>
                    <a:pt x="2225" y="1083"/>
                  </a:lnTo>
                  <a:lnTo>
                    <a:pt x="2222" y="1088"/>
                  </a:lnTo>
                  <a:lnTo>
                    <a:pt x="2219" y="1094"/>
                  </a:lnTo>
                  <a:lnTo>
                    <a:pt x="2218" y="1099"/>
                  </a:lnTo>
                  <a:lnTo>
                    <a:pt x="2216" y="1105"/>
                  </a:lnTo>
                  <a:lnTo>
                    <a:pt x="2215" y="1115"/>
                  </a:lnTo>
                  <a:lnTo>
                    <a:pt x="2215" y="1125"/>
                  </a:lnTo>
                  <a:lnTo>
                    <a:pt x="2218" y="1138"/>
                  </a:lnTo>
                  <a:lnTo>
                    <a:pt x="2219" y="1151"/>
                  </a:lnTo>
                  <a:lnTo>
                    <a:pt x="2219" y="1157"/>
                  </a:lnTo>
                  <a:lnTo>
                    <a:pt x="2219" y="1164"/>
                  </a:lnTo>
                  <a:lnTo>
                    <a:pt x="2218" y="1170"/>
                  </a:lnTo>
                  <a:lnTo>
                    <a:pt x="2217" y="1176"/>
                  </a:lnTo>
                  <a:lnTo>
                    <a:pt x="2213" y="1185"/>
                  </a:lnTo>
                  <a:lnTo>
                    <a:pt x="2207" y="1195"/>
                  </a:lnTo>
                  <a:lnTo>
                    <a:pt x="2201" y="1204"/>
                  </a:lnTo>
                  <a:lnTo>
                    <a:pt x="2195" y="1214"/>
                  </a:lnTo>
                  <a:lnTo>
                    <a:pt x="2190" y="1223"/>
                  </a:lnTo>
                  <a:lnTo>
                    <a:pt x="2185" y="1233"/>
                  </a:lnTo>
                  <a:lnTo>
                    <a:pt x="2180" y="1244"/>
                  </a:lnTo>
                  <a:lnTo>
                    <a:pt x="2175" y="1254"/>
                  </a:lnTo>
                  <a:lnTo>
                    <a:pt x="2174" y="1259"/>
                  </a:lnTo>
                  <a:lnTo>
                    <a:pt x="2174" y="1265"/>
                  </a:lnTo>
                  <a:lnTo>
                    <a:pt x="2174" y="1272"/>
                  </a:lnTo>
                  <a:lnTo>
                    <a:pt x="2176" y="1280"/>
                  </a:lnTo>
                  <a:lnTo>
                    <a:pt x="2178" y="1283"/>
                  </a:lnTo>
                  <a:lnTo>
                    <a:pt x="2179" y="1285"/>
                  </a:lnTo>
                  <a:lnTo>
                    <a:pt x="2179" y="1286"/>
                  </a:lnTo>
                  <a:lnTo>
                    <a:pt x="2180" y="1289"/>
                  </a:lnTo>
                  <a:lnTo>
                    <a:pt x="2181" y="1290"/>
                  </a:lnTo>
                  <a:lnTo>
                    <a:pt x="2185" y="1294"/>
                  </a:lnTo>
                  <a:lnTo>
                    <a:pt x="2188" y="1295"/>
                  </a:lnTo>
                  <a:lnTo>
                    <a:pt x="2193" y="1296"/>
                  </a:lnTo>
                  <a:lnTo>
                    <a:pt x="2198" y="1296"/>
                  </a:lnTo>
                  <a:lnTo>
                    <a:pt x="2201" y="1296"/>
                  </a:lnTo>
                  <a:lnTo>
                    <a:pt x="2206" y="1294"/>
                  </a:lnTo>
                  <a:lnTo>
                    <a:pt x="2209" y="1290"/>
                  </a:lnTo>
                  <a:lnTo>
                    <a:pt x="2211" y="1289"/>
                  </a:lnTo>
                  <a:lnTo>
                    <a:pt x="2215" y="1283"/>
                  </a:lnTo>
                  <a:lnTo>
                    <a:pt x="2216" y="1280"/>
                  </a:lnTo>
                  <a:lnTo>
                    <a:pt x="2217" y="1278"/>
                  </a:lnTo>
                  <a:lnTo>
                    <a:pt x="2217" y="1274"/>
                  </a:lnTo>
                  <a:lnTo>
                    <a:pt x="2218" y="1273"/>
                  </a:lnTo>
                  <a:lnTo>
                    <a:pt x="2219" y="1267"/>
                  </a:lnTo>
                  <a:lnTo>
                    <a:pt x="2219" y="1263"/>
                  </a:lnTo>
                  <a:lnTo>
                    <a:pt x="2220" y="1259"/>
                  </a:lnTo>
                  <a:lnTo>
                    <a:pt x="2223" y="1255"/>
                  </a:lnTo>
                  <a:lnTo>
                    <a:pt x="2224" y="1255"/>
                  </a:lnTo>
                  <a:lnTo>
                    <a:pt x="2226" y="1255"/>
                  </a:lnTo>
                  <a:lnTo>
                    <a:pt x="2229" y="1255"/>
                  </a:lnTo>
                  <a:lnTo>
                    <a:pt x="2230" y="1257"/>
                  </a:lnTo>
                  <a:lnTo>
                    <a:pt x="2231" y="1257"/>
                  </a:lnTo>
                  <a:lnTo>
                    <a:pt x="2232" y="1258"/>
                  </a:lnTo>
                  <a:lnTo>
                    <a:pt x="2234" y="1259"/>
                  </a:lnTo>
                  <a:lnTo>
                    <a:pt x="2235" y="1260"/>
                  </a:lnTo>
                  <a:lnTo>
                    <a:pt x="2236" y="1261"/>
                  </a:lnTo>
                  <a:lnTo>
                    <a:pt x="2237" y="1263"/>
                  </a:lnTo>
                  <a:lnTo>
                    <a:pt x="2238" y="1264"/>
                  </a:lnTo>
                  <a:lnTo>
                    <a:pt x="2238" y="1266"/>
                  </a:lnTo>
                  <a:lnTo>
                    <a:pt x="2241" y="1273"/>
                  </a:lnTo>
                  <a:lnTo>
                    <a:pt x="2241" y="1284"/>
                  </a:lnTo>
                  <a:lnTo>
                    <a:pt x="2239" y="1289"/>
                  </a:lnTo>
                  <a:lnTo>
                    <a:pt x="2238" y="1295"/>
                  </a:lnTo>
                  <a:lnTo>
                    <a:pt x="2237" y="1298"/>
                  </a:lnTo>
                  <a:lnTo>
                    <a:pt x="2236" y="1301"/>
                  </a:lnTo>
                  <a:lnTo>
                    <a:pt x="2235" y="1304"/>
                  </a:lnTo>
                  <a:lnTo>
                    <a:pt x="2234" y="1307"/>
                  </a:lnTo>
                  <a:lnTo>
                    <a:pt x="2234" y="1310"/>
                  </a:lnTo>
                  <a:lnTo>
                    <a:pt x="2234" y="1313"/>
                  </a:lnTo>
                  <a:lnTo>
                    <a:pt x="2234" y="1315"/>
                  </a:lnTo>
                  <a:lnTo>
                    <a:pt x="2235" y="1316"/>
                  </a:lnTo>
                  <a:lnTo>
                    <a:pt x="2239" y="1321"/>
                  </a:lnTo>
                  <a:lnTo>
                    <a:pt x="2244" y="1326"/>
                  </a:lnTo>
                  <a:lnTo>
                    <a:pt x="2248" y="1329"/>
                  </a:lnTo>
                  <a:lnTo>
                    <a:pt x="2250" y="1333"/>
                  </a:lnTo>
                  <a:lnTo>
                    <a:pt x="2251" y="1336"/>
                  </a:lnTo>
                  <a:lnTo>
                    <a:pt x="2251" y="1341"/>
                  </a:lnTo>
                  <a:lnTo>
                    <a:pt x="2249" y="1346"/>
                  </a:lnTo>
                  <a:lnTo>
                    <a:pt x="2244" y="1351"/>
                  </a:lnTo>
                  <a:lnTo>
                    <a:pt x="2239" y="1355"/>
                  </a:lnTo>
                  <a:lnTo>
                    <a:pt x="2236" y="1361"/>
                  </a:lnTo>
                  <a:lnTo>
                    <a:pt x="2232" y="1366"/>
                  </a:lnTo>
                  <a:lnTo>
                    <a:pt x="2231" y="1372"/>
                  </a:lnTo>
                  <a:lnTo>
                    <a:pt x="2232" y="1376"/>
                  </a:lnTo>
                  <a:lnTo>
                    <a:pt x="2234" y="1379"/>
                  </a:lnTo>
                  <a:lnTo>
                    <a:pt x="2239" y="1387"/>
                  </a:lnTo>
                  <a:lnTo>
                    <a:pt x="2245" y="1395"/>
                  </a:lnTo>
                  <a:lnTo>
                    <a:pt x="2243" y="1398"/>
                  </a:lnTo>
                  <a:lnTo>
                    <a:pt x="2241" y="1400"/>
                  </a:lnTo>
                  <a:lnTo>
                    <a:pt x="2236" y="1405"/>
                  </a:lnTo>
                  <a:lnTo>
                    <a:pt x="2232" y="1410"/>
                  </a:lnTo>
                  <a:lnTo>
                    <a:pt x="2229" y="1417"/>
                  </a:lnTo>
                  <a:lnTo>
                    <a:pt x="2228" y="1422"/>
                  </a:lnTo>
                  <a:lnTo>
                    <a:pt x="2228" y="1429"/>
                  </a:lnTo>
                  <a:lnTo>
                    <a:pt x="2226" y="1437"/>
                  </a:lnTo>
                  <a:lnTo>
                    <a:pt x="2223" y="1446"/>
                  </a:lnTo>
                  <a:lnTo>
                    <a:pt x="2217" y="1453"/>
                  </a:lnTo>
                  <a:lnTo>
                    <a:pt x="2205" y="1462"/>
                  </a:lnTo>
                  <a:lnTo>
                    <a:pt x="2195" y="1472"/>
                  </a:lnTo>
                  <a:lnTo>
                    <a:pt x="2193" y="1475"/>
                  </a:lnTo>
                  <a:lnTo>
                    <a:pt x="2191" y="1480"/>
                  </a:lnTo>
                  <a:lnTo>
                    <a:pt x="2190" y="1485"/>
                  </a:lnTo>
                  <a:lnTo>
                    <a:pt x="2190" y="1490"/>
                  </a:lnTo>
                  <a:lnTo>
                    <a:pt x="2191" y="1496"/>
                  </a:lnTo>
                  <a:lnTo>
                    <a:pt x="2193" y="1500"/>
                  </a:lnTo>
                  <a:lnTo>
                    <a:pt x="2194" y="1504"/>
                  </a:lnTo>
                  <a:lnTo>
                    <a:pt x="2194" y="1506"/>
                  </a:lnTo>
                  <a:lnTo>
                    <a:pt x="2194" y="1510"/>
                  </a:lnTo>
                  <a:lnTo>
                    <a:pt x="2193" y="1512"/>
                  </a:lnTo>
                  <a:lnTo>
                    <a:pt x="2190" y="1515"/>
                  </a:lnTo>
                  <a:lnTo>
                    <a:pt x="2187" y="1516"/>
                  </a:lnTo>
                  <a:lnTo>
                    <a:pt x="2184" y="1517"/>
                  </a:lnTo>
                  <a:lnTo>
                    <a:pt x="2179" y="1518"/>
                  </a:lnTo>
                  <a:lnTo>
                    <a:pt x="2169" y="1518"/>
                  </a:lnTo>
                  <a:lnTo>
                    <a:pt x="2159" y="1517"/>
                  </a:lnTo>
                  <a:lnTo>
                    <a:pt x="2150" y="1515"/>
                  </a:lnTo>
                  <a:lnTo>
                    <a:pt x="2144" y="1512"/>
                  </a:lnTo>
                  <a:lnTo>
                    <a:pt x="2134" y="1504"/>
                  </a:lnTo>
                  <a:lnTo>
                    <a:pt x="2123" y="1496"/>
                  </a:lnTo>
                  <a:lnTo>
                    <a:pt x="2118" y="1492"/>
                  </a:lnTo>
                  <a:lnTo>
                    <a:pt x="2113" y="1488"/>
                  </a:lnTo>
                  <a:lnTo>
                    <a:pt x="2108" y="1485"/>
                  </a:lnTo>
                  <a:lnTo>
                    <a:pt x="2102" y="1484"/>
                  </a:lnTo>
                  <a:lnTo>
                    <a:pt x="2096" y="1482"/>
                  </a:lnTo>
                  <a:lnTo>
                    <a:pt x="2085" y="1482"/>
                  </a:lnTo>
                  <a:lnTo>
                    <a:pt x="2078" y="1485"/>
                  </a:lnTo>
                  <a:lnTo>
                    <a:pt x="2069" y="1488"/>
                  </a:lnTo>
                  <a:lnTo>
                    <a:pt x="2061" y="1494"/>
                  </a:lnTo>
                  <a:lnTo>
                    <a:pt x="2052" y="1500"/>
                  </a:lnTo>
                  <a:lnTo>
                    <a:pt x="2035" y="1513"/>
                  </a:lnTo>
                  <a:lnTo>
                    <a:pt x="2024" y="1524"/>
                  </a:lnTo>
                  <a:lnTo>
                    <a:pt x="2022" y="1526"/>
                  </a:lnTo>
                  <a:lnTo>
                    <a:pt x="2020" y="1531"/>
                  </a:lnTo>
                  <a:lnTo>
                    <a:pt x="2020" y="1534"/>
                  </a:lnTo>
                  <a:lnTo>
                    <a:pt x="2020" y="1536"/>
                  </a:lnTo>
                  <a:lnTo>
                    <a:pt x="2021" y="1540"/>
                  </a:lnTo>
                  <a:lnTo>
                    <a:pt x="2023" y="1542"/>
                  </a:lnTo>
                  <a:lnTo>
                    <a:pt x="2028" y="1544"/>
                  </a:lnTo>
                  <a:lnTo>
                    <a:pt x="2034" y="1545"/>
                  </a:lnTo>
                  <a:lnTo>
                    <a:pt x="2037" y="1545"/>
                  </a:lnTo>
                  <a:lnTo>
                    <a:pt x="2041" y="1545"/>
                  </a:lnTo>
                  <a:lnTo>
                    <a:pt x="2045" y="1543"/>
                  </a:lnTo>
                  <a:lnTo>
                    <a:pt x="2049" y="1541"/>
                  </a:lnTo>
                  <a:lnTo>
                    <a:pt x="2056" y="1536"/>
                  </a:lnTo>
                  <a:lnTo>
                    <a:pt x="2066" y="1530"/>
                  </a:lnTo>
                  <a:lnTo>
                    <a:pt x="2073" y="1524"/>
                  </a:lnTo>
                  <a:lnTo>
                    <a:pt x="2080" y="1521"/>
                  </a:lnTo>
                  <a:lnTo>
                    <a:pt x="2083" y="1521"/>
                  </a:lnTo>
                  <a:lnTo>
                    <a:pt x="2085" y="1519"/>
                  </a:lnTo>
                  <a:lnTo>
                    <a:pt x="2087" y="1521"/>
                  </a:lnTo>
                  <a:lnTo>
                    <a:pt x="2088" y="1522"/>
                  </a:lnTo>
                  <a:lnTo>
                    <a:pt x="2090" y="1528"/>
                  </a:lnTo>
                  <a:lnTo>
                    <a:pt x="2087" y="1535"/>
                  </a:lnTo>
                  <a:lnTo>
                    <a:pt x="2085" y="1544"/>
                  </a:lnTo>
                  <a:lnTo>
                    <a:pt x="2081" y="1554"/>
                  </a:lnTo>
                  <a:lnTo>
                    <a:pt x="2079" y="1559"/>
                  </a:lnTo>
                  <a:lnTo>
                    <a:pt x="2077" y="1563"/>
                  </a:lnTo>
                  <a:lnTo>
                    <a:pt x="2075" y="1570"/>
                  </a:lnTo>
                  <a:lnTo>
                    <a:pt x="2074" y="1574"/>
                  </a:lnTo>
                  <a:lnTo>
                    <a:pt x="2075" y="1579"/>
                  </a:lnTo>
                  <a:lnTo>
                    <a:pt x="2079" y="1586"/>
                  </a:lnTo>
                  <a:lnTo>
                    <a:pt x="2084" y="1593"/>
                  </a:lnTo>
                  <a:lnTo>
                    <a:pt x="2087" y="1598"/>
                  </a:lnTo>
                  <a:lnTo>
                    <a:pt x="2090" y="1603"/>
                  </a:lnTo>
                  <a:lnTo>
                    <a:pt x="2088" y="1606"/>
                  </a:lnTo>
                  <a:lnTo>
                    <a:pt x="2085" y="1610"/>
                  </a:lnTo>
                  <a:lnTo>
                    <a:pt x="2080" y="1611"/>
                  </a:lnTo>
                  <a:lnTo>
                    <a:pt x="2074" y="1611"/>
                  </a:lnTo>
                  <a:lnTo>
                    <a:pt x="2067" y="1611"/>
                  </a:lnTo>
                  <a:lnTo>
                    <a:pt x="2060" y="1608"/>
                  </a:lnTo>
                  <a:lnTo>
                    <a:pt x="2052" y="1605"/>
                  </a:lnTo>
                  <a:lnTo>
                    <a:pt x="2034" y="1601"/>
                  </a:lnTo>
                  <a:lnTo>
                    <a:pt x="2021" y="1599"/>
                  </a:lnTo>
                  <a:lnTo>
                    <a:pt x="2020" y="1599"/>
                  </a:lnTo>
                  <a:lnTo>
                    <a:pt x="2018" y="1599"/>
                  </a:lnTo>
                  <a:lnTo>
                    <a:pt x="2011" y="1599"/>
                  </a:lnTo>
                  <a:lnTo>
                    <a:pt x="2003" y="1599"/>
                  </a:lnTo>
                  <a:lnTo>
                    <a:pt x="1996" y="1599"/>
                  </a:lnTo>
                  <a:lnTo>
                    <a:pt x="1990" y="1598"/>
                  </a:lnTo>
                  <a:lnTo>
                    <a:pt x="1987" y="1597"/>
                  </a:lnTo>
                  <a:lnTo>
                    <a:pt x="1985" y="1595"/>
                  </a:lnTo>
                  <a:lnTo>
                    <a:pt x="1982" y="1593"/>
                  </a:lnTo>
                  <a:lnTo>
                    <a:pt x="1978" y="1589"/>
                  </a:lnTo>
                  <a:lnTo>
                    <a:pt x="1977" y="1585"/>
                  </a:lnTo>
                  <a:lnTo>
                    <a:pt x="1976" y="1580"/>
                  </a:lnTo>
                  <a:lnTo>
                    <a:pt x="1974" y="1578"/>
                  </a:lnTo>
                  <a:lnTo>
                    <a:pt x="1974" y="1575"/>
                  </a:lnTo>
                  <a:lnTo>
                    <a:pt x="1973" y="1572"/>
                  </a:lnTo>
                  <a:lnTo>
                    <a:pt x="1972" y="1568"/>
                  </a:lnTo>
                  <a:lnTo>
                    <a:pt x="1970" y="1565"/>
                  </a:lnTo>
                  <a:lnTo>
                    <a:pt x="1967" y="1561"/>
                  </a:lnTo>
                  <a:lnTo>
                    <a:pt x="1962" y="1560"/>
                  </a:lnTo>
                  <a:lnTo>
                    <a:pt x="1959" y="1561"/>
                  </a:lnTo>
                  <a:lnTo>
                    <a:pt x="1951" y="1562"/>
                  </a:lnTo>
                  <a:lnTo>
                    <a:pt x="1946" y="1565"/>
                  </a:lnTo>
                  <a:lnTo>
                    <a:pt x="1943" y="1567"/>
                  </a:lnTo>
                  <a:lnTo>
                    <a:pt x="1939" y="1572"/>
                  </a:lnTo>
                  <a:lnTo>
                    <a:pt x="1936" y="1576"/>
                  </a:lnTo>
                  <a:lnTo>
                    <a:pt x="1933" y="1581"/>
                  </a:lnTo>
                  <a:lnTo>
                    <a:pt x="1932" y="1585"/>
                  </a:lnTo>
                  <a:lnTo>
                    <a:pt x="1932" y="1588"/>
                  </a:lnTo>
                  <a:lnTo>
                    <a:pt x="1930" y="1592"/>
                  </a:lnTo>
                  <a:lnTo>
                    <a:pt x="1932" y="1597"/>
                  </a:lnTo>
                  <a:lnTo>
                    <a:pt x="1932" y="1600"/>
                  </a:lnTo>
                  <a:lnTo>
                    <a:pt x="1933" y="1603"/>
                  </a:lnTo>
                  <a:lnTo>
                    <a:pt x="1933" y="1605"/>
                  </a:lnTo>
                  <a:lnTo>
                    <a:pt x="1932" y="1607"/>
                  </a:lnTo>
                  <a:lnTo>
                    <a:pt x="1929" y="1608"/>
                  </a:lnTo>
                  <a:lnTo>
                    <a:pt x="1927" y="1610"/>
                  </a:lnTo>
                  <a:lnTo>
                    <a:pt x="1923" y="1610"/>
                  </a:lnTo>
                  <a:lnTo>
                    <a:pt x="1921" y="1611"/>
                  </a:lnTo>
                  <a:lnTo>
                    <a:pt x="1919" y="1613"/>
                  </a:lnTo>
                  <a:lnTo>
                    <a:pt x="1917" y="1623"/>
                  </a:lnTo>
                  <a:lnTo>
                    <a:pt x="1917" y="1638"/>
                  </a:lnTo>
                  <a:lnTo>
                    <a:pt x="1919" y="1648"/>
                  </a:lnTo>
                  <a:lnTo>
                    <a:pt x="1920" y="1658"/>
                  </a:lnTo>
                  <a:lnTo>
                    <a:pt x="1919" y="1674"/>
                  </a:lnTo>
                  <a:lnTo>
                    <a:pt x="1917" y="1681"/>
                  </a:lnTo>
                  <a:lnTo>
                    <a:pt x="1914" y="1687"/>
                  </a:lnTo>
                  <a:lnTo>
                    <a:pt x="1911" y="1689"/>
                  </a:lnTo>
                  <a:lnTo>
                    <a:pt x="1909" y="1692"/>
                  </a:lnTo>
                  <a:lnTo>
                    <a:pt x="1907" y="1693"/>
                  </a:lnTo>
                  <a:lnTo>
                    <a:pt x="1904" y="1693"/>
                  </a:lnTo>
                  <a:lnTo>
                    <a:pt x="1902" y="1693"/>
                  </a:lnTo>
                  <a:lnTo>
                    <a:pt x="1898" y="1692"/>
                  </a:lnTo>
                  <a:lnTo>
                    <a:pt x="1896" y="1689"/>
                  </a:lnTo>
                  <a:lnTo>
                    <a:pt x="1894" y="1685"/>
                  </a:lnTo>
                  <a:lnTo>
                    <a:pt x="1891" y="1675"/>
                  </a:lnTo>
                  <a:lnTo>
                    <a:pt x="1889" y="1663"/>
                  </a:lnTo>
                  <a:lnTo>
                    <a:pt x="1888" y="1660"/>
                  </a:lnTo>
                  <a:lnTo>
                    <a:pt x="1888" y="1656"/>
                  </a:lnTo>
                  <a:lnTo>
                    <a:pt x="1883" y="1650"/>
                  </a:lnTo>
                  <a:lnTo>
                    <a:pt x="1877" y="1645"/>
                  </a:lnTo>
                  <a:lnTo>
                    <a:pt x="1875" y="1645"/>
                  </a:lnTo>
                  <a:lnTo>
                    <a:pt x="1872" y="1644"/>
                  </a:lnTo>
                  <a:lnTo>
                    <a:pt x="1865" y="1643"/>
                  </a:lnTo>
                  <a:lnTo>
                    <a:pt x="1855" y="1643"/>
                  </a:lnTo>
                  <a:lnTo>
                    <a:pt x="1850" y="1642"/>
                  </a:lnTo>
                  <a:lnTo>
                    <a:pt x="1844" y="1642"/>
                  </a:lnTo>
                  <a:lnTo>
                    <a:pt x="1840" y="1641"/>
                  </a:lnTo>
                  <a:lnTo>
                    <a:pt x="1835" y="1639"/>
                  </a:lnTo>
                  <a:lnTo>
                    <a:pt x="1831" y="1636"/>
                  </a:lnTo>
                  <a:lnTo>
                    <a:pt x="1827" y="1632"/>
                  </a:lnTo>
                  <a:lnTo>
                    <a:pt x="1821" y="1623"/>
                  </a:lnTo>
                  <a:lnTo>
                    <a:pt x="1815" y="1612"/>
                  </a:lnTo>
                  <a:lnTo>
                    <a:pt x="1809" y="1605"/>
                  </a:lnTo>
                  <a:lnTo>
                    <a:pt x="1803" y="1600"/>
                  </a:lnTo>
                  <a:lnTo>
                    <a:pt x="1801" y="1599"/>
                  </a:lnTo>
                  <a:lnTo>
                    <a:pt x="1798" y="1598"/>
                  </a:lnTo>
                  <a:lnTo>
                    <a:pt x="1796" y="1598"/>
                  </a:lnTo>
                  <a:lnTo>
                    <a:pt x="1795" y="1599"/>
                  </a:lnTo>
                  <a:lnTo>
                    <a:pt x="1791" y="1601"/>
                  </a:lnTo>
                  <a:lnTo>
                    <a:pt x="1789" y="1605"/>
                  </a:lnTo>
                  <a:lnTo>
                    <a:pt x="1788" y="1610"/>
                  </a:lnTo>
                  <a:lnTo>
                    <a:pt x="1785" y="1617"/>
                  </a:lnTo>
                  <a:lnTo>
                    <a:pt x="1784" y="1622"/>
                  </a:lnTo>
                  <a:lnTo>
                    <a:pt x="1783" y="1626"/>
                  </a:lnTo>
                  <a:lnTo>
                    <a:pt x="1781" y="1631"/>
                  </a:lnTo>
                  <a:lnTo>
                    <a:pt x="1777" y="1633"/>
                  </a:lnTo>
                  <a:lnTo>
                    <a:pt x="1773" y="1636"/>
                  </a:lnTo>
                  <a:lnTo>
                    <a:pt x="1770" y="1638"/>
                  </a:lnTo>
                  <a:lnTo>
                    <a:pt x="1765" y="1638"/>
                  </a:lnTo>
                  <a:lnTo>
                    <a:pt x="1760" y="1638"/>
                  </a:lnTo>
                  <a:lnTo>
                    <a:pt x="1753" y="1636"/>
                  </a:lnTo>
                  <a:lnTo>
                    <a:pt x="1746" y="1633"/>
                  </a:lnTo>
                  <a:lnTo>
                    <a:pt x="1743" y="1632"/>
                  </a:lnTo>
                  <a:lnTo>
                    <a:pt x="1739" y="1632"/>
                  </a:lnTo>
                  <a:lnTo>
                    <a:pt x="1737" y="1633"/>
                  </a:lnTo>
                  <a:lnTo>
                    <a:pt x="1735" y="1636"/>
                  </a:lnTo>
                  <a:lnTo>
                    <a:pt x="1734" y="1641"/>
                  </a:lnTo>
                  <a:lnTo>
                    <a:pt x="1735" y="1647"/>
                  </a:lnTo>
                  <a:lnTo>
                    <a:pt x="1737" y="1651"/>
                  </a:lnTo>
                  <a:lnTo>
                    <a:pt x="1737" y="1656"/>
                  </a:lnTo>
                  <a:lnTo>
                    <a:pt x="1733" y="1661"/>
                  </a:lnTo>
                  <a:lnTo>
                    <a:pt x="1729" y="1663"/>
                  </a:lnTo>
                  <a:lnTo>
                    <a:pt x="1726" y="1669"/>
                  </a:lnTo>
                  <a:lnTo>
                    <a:pt x="1725" y="1671"/>
                  </a:lnTo>
                  <a:lnTo>
                    <a:pt x="1724" y="1680"/>
                  </a:lnTo>
                  <a:lnTo>
                    <a:pt x="1724" y="1688"/>
                  </a:lnTo>
                  <a:lnTo>
                    <a:pt x="1725" y="1695"/>
                  </a:lnTo>
                  <a:lnTo>
                    <a:pt x="1726" y="1702"/>
                  </a:lnTo>
                  <a:lnTo>
                    <a:pt x="1726" y="1710"/>
                  </a:lnTo>
                  <a:lnTo>
                    <a:pt x="1725" y="1717"/>
                  </a:lnTo>
                  <a:lnTo>
                    <a:pt x="1722" y="1724"/>
                  </a:lnTo>
                  <a:lnTo>
                    <a:pt x="1718" y="1730"/>
                  </a:lnTo>
                  <a:lnTo>
                    <a:pt x="1712" y="1736"/>
                  </a:lnTo>
                  <a:lnTo>
                    <a:pt x="1703" y="1739"/>
                  </a:lnTo>
                  <a:lnTo>
                    <a:pt x="1695" y="1743"/>
                  </a:lnTo>
                  <a:lnTo>
                    <a:pt x="1684" y="1745"/>
                  </a:lnTo>
                  <a:lnTo>
                    <a:pt x="1664" y="1750"/>
                  </a:lnTo>
                  <a:lnTo>
                    <a:pt x="1647" y="1753"/>
                  </a:lnTo>
                  <a:lnTo>
                    <a:pt x="1638" y="1756"/>
                  </a:lnTo>
                  <a:lnTo>
                    <a:pt x="1626" y="1761"/>
                  </a:lnTo>
                  <a:lnTo>
                    <a:pt x="1615" y="1765"/>
                  </a:lnTo>
                  <a:lnTo>
                    <a:pt x="1605" y="1770"/>
                  </a:lnTo>
                  <a:lnTo>
                    <a:pt x="1599" y="1773"/>
                  </a:lnTo>
                  <a:lnTo>
                    <a:pt x="1593" y="1774"/>
                  </a:lnTo>
                  <a:lnTo>
                    <a:pt x="1588" y="1775"/>
                  </a:lnTo>
                  <a:lnTo>
                    <a:pt x="1583" y="1774"/>
                  </a:lnTo>
                  <a:lnTo>
                    <a:pt x="1580" y="1770"/>
                  </a:lnTo>
                  <a:lnTo>
                    <a:pt x="1579" y="1764"/>
                  </a:lnTo>
                  <a:lnTo>
                    <a:pt x="1577" y="1756"/>
                  </a:lnTo>
                  <a:lnTo>
                    <a:pt x="1577" y="1749"/>
                  </a:lnTo>
                  <a:lnTo>
                    <a:pt x="1576" y="1740"/>
                  </a:lnTo>
                  <a:lnTo>
                    <a:pt x="1576" y="1734"/>
                  </a:lnTo>
                  <a:lnTo>
                    <a:pt x="1575" y="1731"/>
                  </a:lnTo>
                  <a:lnTo>
                    <a:pt x="1574" y="1730"/>
                  </a:lnTo>
                  <a:lnTo>
                    <a:pt x="1573" y="1729"/>
                  </a:lnTo>
                  <a:lnTo>
                    <a:pt x="1571" y="1727"/>
                  </a:lnTo>
                  <a:lnTo>
                    <a:pt x="1569" y="1729"/>
                  </a:lnTo>
                  <a:lnTo>
                    <a:pt x="1567" y="1729"/>
                  </a:lnTo>
                  <a:lnTo>
                    <a:pt x="1561" y="1733"/>
                  </a:lnTo>
                  <a:lnTo>
                    <a:pt x="1556" y="1738"/>
                  </a:lnTo>
                  <a:lnTo>
                    <a:pt x="1554" y="1740"/>
                  </a:lnTo>
                  <a:lnTo>
                    <a:pt x="1550" y="1742"/>
                  </a:lnTo>
                  <a:lnTo>
                    <a:pt x="1549" y="1742"/>
                  </a:lnTo>
                  <a:lnTo>
                    <a:pt x="1546" y="1740"/>
                  </a:lnTo>
                  <a:lnTo>
                    <a:pt x="1544" y="1738"/>
                  </a:lnTo>
                  <a:lnTo>
                    <a:pt x="1540" y="1733"/>
                  </a:lnTo>
                  <a:lnTo>
                    <a:pt x="1539" y="1729"/>
                  </a:lnTo>
                  <a:lnTo>
                    <a:pt x="1538" y="1723"/>
                  </a:lnTo>
                  <a:lnTo>
                    <a:pt x="1538" y="1717"/>
                  </a:lnTo>
                  <a:lnTo>
                    <a:pt x="1538" y="1713"/>
                  </a:lnTo>
                  <a:lnTo>
                    <a:pt x="1538" y="1707"/>
                  </a:lnTo>
                  <a:lnTo>
                    <a:pt x="1538" y="1701"/>
                  </a:lnTo>
                  <a:lnTo>
                    <a:pt x="1538" y="1698"/>
                  </a:lnTo>
                  <a:lnTo>
                    <a:pt x="1538" y="1694"/>
                  </a:lnTo>
                  <a:lnTo>
                    <a:pt x="1536" y="1692"/>
                  </a:lnTo>
                  <a:lnTo>
                    <a:pt x="1535" y="1690"/>
                  </a:lnTo>
                  <a:lnTo>
                    <a:pt x="1532" y="1690"/>
                  </a:lnTo>
                  <a:lnTo>
                    <a:pt x="1530" y="1692"/>
                  </a:lnTo>
                  <a:lnTo>
                    <a:pt x="1526" y="1694"/>
                  </a:lnTo>
                  <a:lnTo>
                    <a:pt x="1520" y="1698"/>
                  </a:lnTo>
                  <a:lnTo>
                    <a:pt x="1511" y="1708"/>
                  </a:lnTo>
                  <a:lnTo>
                    <a:pt x="1500" y="1719"/>
                  </a:lnTo>
                  <a:lnTo>
                    <a:pt x="1493" y="1724"/>
                  </a:lnTo>
                  <a:lnTo>
                    <a:pt x="1487" y="1727"/>
                  </a:lnTo>
                  <a:lnTo>
                    <a:pt x="1482" y="1729"/>
                  </a:lnTo>
                  <a:lnTo>
                    <a:pt x="1474" y="1729"/>
                  </a:lnTo>
                  <a:lnTo>
                    <a:pt x="1468" y="1729"/>
                  </a:lnTo>
                  <a:lnTo>
                    <a:pt x="1463" y="1725"/>
                  </a:lnTo>
                  <a:lnTo>
                    <a:pt x="1458" y="1721"/>
                  </a:lnTo>
                  <a:lnTo>
                    <a:pt x="1454" y="1717"/>
                  </a:lnTo>
                  <a:lnTo>
                    <a:pt x="1450" y="1711"/>
                  </a:lnTo>
                  <a:lnTo>
                    <a:pt x="1447" y="1705"/>
                  </a:lnTo>
                  <a:lnTo>
                    <a:pt x="1445" y="1700"/>
                  </a:lnTo>
                  <a:lnTo>
                    <a:pt x="1444" y="1694"/>
                  </a:lnTo>
                  <a:lnTo>
                    <a:pt x="1444" y="1690"/>
                  </a:lnTo>
                  <a:lnTo>
                    <a:pt x="1443" y="1685"/>
                  </a:lnTo>
                  <a:lnTo>
                    <a:pt x="1443" y="1681"/>
                  </a:lnTo>
                  <a:lnTo>
                    <a:pt x="1443" y="1676"/>
                  </a:lnTo>
                  <a:lnTo>
                    <a:pt x="1443" y="1668"/>
                  </a:lnTo>
                  <a:lnTo>
                    <a:pt x="1441" y="1662"/>
                  </a:lnTo>
                  <a:lnTo>
                    <a:pt x="1441" y="1661"/>
                  </a:lnTo>
                  <a:lnTo>
                    <a:pt x="1439" y="1661"/>
                  </a:lnTo>
                  <a:lnTo>
                    <a:pt x="1435" y="1657"/>
                  </a:lnTo>
                  <a:lnTo>
                    <a:pt x="1432" y="1656"/>
                  </a:lnTo>
                  <a:lnTo>
                    <a:pt x="1430" y="1656"/>
                  </a:lnTo>
                  <a:lnTo>
                    <a:pt x="1425" y="1655"/>
                  </a:lnTo>
                  <a:lnTo>
                    <a:pt x="1423" y="1655"/>
                  </a:lnTo>
                  <a:lnTo>
                    <a:pt x="1419" y="1654"/>
                  </a:lnTo>
                  <a:lnTo>
                    <a:pt x="1414" y="1652"/>
                  </a:lnTo>
                  <a:lnTo>
                    <a:pt x="1410" y="1650"/>
                  </a:lnTo>
                  <a:lnTo>
                    <a:pt x="1407" y="1647"/>
                  </a:lnTo>
                  <a:lnTo>
                    <a:pt x="1405" y="1643"/>
                  </a:lnTo>
                  <a:lnTo>
                    <a:pt x="1403" y="1635"/>
                  </a:lnTo>
                  <a:lnTo>
                    <a:pt x="1401" y="1624"/>
                  </a:lnTo>
                  <a:lnTo>
                    <a:pt x="1400" y="1614"/>
                  </a:lnTo>
                  <a:lnTo>
                    <a:pt x="1399" y="1607"/>
                  </a:lnTo>
                  <a:lnTo>
                    <a:pt x="1397" y="1605"/>
                  </a:lnTo>
                  <a:lnTo>
                    <a:pt x="1395" y="1601"/>
                  </a:lnTo>
                  <a:lnTo>
                    <a:pt x="1393" y="1599"/>
                  </a:lnTo>
                  <a:lnTo>
                    <a:pt x="1390" y="1597"/>
                  </a:lnTo>
                  <a:lnTo>
                    <a:pt x="1384" y="1593"/>
                  </a:lnTo>
                  <a:lnTo>
                    <a:pt x="1378" y="1588"/>
                  </a:lnTo>
                  <a:lnTo>
                    <a:pt x="1373" y="1582"/>
                  </a:lnTo>
                  <a:lnTo>
                    <a:pt x="1369" y="1574"/>
                  </a:lnTo>
                  <a:lnTo>
                    <a:pt x="1368" y="1569"/>
                  </a:lnTo>
                  <a:lnTo>
                    <a:pt x="1366" y="1566"/>
                  </a:lnTo>
                  <a:lnTo>
                    <a:pt x="1363" y="1563"/>
                  </a:lnTo>
                  <a:lnTo>
                    <a:pt x="1361" y="1562"/>
                  </a:lnTo>
                  <a:lnTo>
                    <a:pt x="1359" y="1562"/>
                  </a:lnTo>
                  <a:lnTo>
                    <a:pt x="1355" y="1563"/>
                  </a:lnTo>
                  <a:lnTo>
                    <a:pt x="1350" y="1566"/>
                  </a:lnTo>
                  <a:lnTo>
                    <a:pt x="1346" y="1569"/>
                  </a:lnTo>
                  <a:lnTo>
                    <a:pt x="1340" y="1574"/>
                  </a:lnTo>
                  <a:lnTo>
                    <a:pt x="1334" y="1576"/>
                  </a:lnTo>
                  <a:lnTo>
                    <a:pt x="1328" y="1579"/>
                  </a:lnTo>
                  <a:lnTo>
                    <a:pt x="1323" y="1580"/>
                  </a:lnTo>
                  <a:lnTo>
                    <a:pt x="1321" y="1580"/>
                  </a:lnTo>
                  <a:lnTo>
                    <a:pt x="1319" y="1580"/>
                  </a:lnTo>
                  <a:lnTo>
                    <a:pt x="1313" y="1580"/>
                  </a:lnTo>
                  <a:lnTo>
                    <a:pt x="1310" y="1581"/>
                  </a:lnTo>
                  <a:lnTo>
                    <a:pt x="1306" y="1582"/>
                  </a:lnTo>
                  <a:lnTo>
                    <a:pt x="1305" y="1585"/>
                  </a:lnTo>
                  <a:lnTo>
                    <a:pt x="1302" y="1589"/>
                  </a:lnTo>
                  <a:lnTo>
                    <a:pt x="1299" y="1594"/>
                  </a:lnTo>
                  <a:lnTo>
                    <a:pt x="1292" y="1603"/>
                  </a:lnTo>
                  <a:lnTo>
                    <a:pt x="1281" y="1613"/>
                  </a:lnTo>
                  <a:lnTo>
                    <a:pt x="1275" y="1619"/>
                  </a:lnTo>
                  <a:lnTo>
                    <a:pt x="1271" y="1625"/>
                  </a:lnTo>
                  <a:lnTo>
                    <a:pt x="1268" y="1631"/>
                  </a:lnTo>
                  <a:lnTo>
                    <a:pt x="1267" y="1637"/>
                  </a:lnTo>
                  <a:lnTo>
                    <a:pt x="1267" y="1642"/>
                  </a:lnTo>
                  <a:lnTo>
                    <a:pt x="1268" y="1648"/>
                  </a:lnTo>
                  <a:lnTo>
                    <a:pt x="1269" y="1654"/>
                  </a:lnTo>
                  <a:lnTo>
                    <a:pt x="1272" y="1658"/>
                  </a:lnTo>
                  <a:lnTo>
                    <a:pt x="1277" y="1669"/>
                  </a:lnTo>
                  <a:lnTo>
                    <a:pt x="1279" y="1680"/>
                  </a:lnTo>
                  <a:lnTo>
                    <a:pt x="1280" y="1686"/>
                  </a:lnTo>
                  <a:lnTo>
                    <a:pt x="1280" y="1692"/>
                  </a:lnTo>
                  <a:lnTo>
                    <a:pt x="1279" y="1696"/>
                  </a:lnTo>
                  <a:lnTo>
                    <a:pt x="1277" y="1701"/>
                  </a:lnTo>
                  <a:lnTo>
                    <a:pt x="1272" y="1715"/>
                  </a:lnTo>
                  <a:lnTo>
                    <a:pt x="1267" y="1730"/>
                  </a:lnTo>
                  <a:lnTo>
                    <a:pt x="1266" y="1733"/>
                  </a:lnTo>
                  <a:lnTo>
                    <a:pt x="1265" y="1734"/>
                  </a:lnTo>
                  <a:lnTo>
                    <a:pt x="1262" y="1731"/>
                  </a:lnTo>
                  <a:lnTo>
                    <a:pt x="1261" y="1724"/>
                  </a:lnTo>
                  <a:lnTo>
                    <a:pt x="1260" y="1715"/>
                  </a:lnTo>
                  <a:lnTo>
                    <a:pt x="1256" y="1710"/>
                  </a:lnTo>
                  <a:lnTo>
                    <a:pt x="1255" y="1707"/>
                  </a:lnTo>
                  <a:lnTo>
                    <a:pt x="1253" y="1706"/>
                  </a:lnTo>
                  <a:lnTo>
                    <a:pt x="1250" y="1706"/>
                  </a:lnTo>
                  <a:lnTo>
                    <a:pt x="1248" y="1705"/>
                  </a:lnTo>
                  <a:lnTo>
                    <a:pt x="1246" y="1706"/>
                  </a:lnTo>
                  <a:lnTo>
                    <a:pt x="1243" y="1707"/>
                  </a:lnTo>
                  <a:lnTo>
                    <a:pt x="1242" y="1710"/>
                  </a:lnTo>
                  <a:lnTo>
                    <a:pt x="1241" y="1712"/>
                  </a:lnTo>
                  <a:lnTo>
                    <a:pt x="1239" y="1720"/>
                  </a:lnTo>
                  <a:lnTo>
                    <a:pt x="1236" y="1730"/>
                  </a:lnTo>
                  <a:lnTo>
                    <a:pt x="1234" y="1734"/>
                  </a:lnTo>
                  <a:lnTo>
                    <a:pt x="1230" y="1738"/>
                  </a:lnTo>
                  <a:lnTo>
                    <a:pt x="1228" y="1740"/>
                  </a:lnTo>
                  <a:lnTo>
                    <a:pt x="1224" y="1743"/>
                  </a:lnTo>
                  <a:lnTo>
                    <a:pt x="1216" y="1745"/>
                  </a:lnTo>
                  <a:lnTo>
                    <a:pt x="1209" y="1745"/>
                  </a:lnTo>
                  <a:lnTo>
                    <a:pt x="1199" y="1744"/>
                  </a:lnTo>
                  <a:lnTo>
                    <a:pt x="1190" y="1740"/>
                  </a:lnTo>
                  <a:lnTo>
                    <a:pt x="1177" y="1738"/>
                  </a:lnTo>
                  <a:lnTo>
                    <a:pt x="1164" y="1737"/>
                  </a:lnTo>
                  <a:lnTo>
                    <a:pt x="1157" y="1737"/>
                  </a:lnTo>
                  <a:lnTo>
                    <a:pt x="1148" y="1738"/>
                  </a:lnTo>
                  <a:lnTo>
                    <a:pt x="1141" y="1742"/>
                  </a:lnTo>
                  <a:lnTo>
                    <a:pt x="1134" y="1745"/>
                  </a:lnTo>
                  <a:lnTo>
                    <a:pt x="1128" y="1750"/>
                  </a:lnTo>
                  <a:lnTo>
                    <a:pt x="1121" y="1756"/>
                  </a:lnTo>
                  <a:lnTo>
                    <a:pt x="1115" y="1761"/>
                  </a:lnTo>
                  <a:lnTo>
                    <a:pt x="1109" y="1768"/>
                  </a:lnTo>
                  <a:lnTo>
                    <a:pt x="1103" y="1774"/>
                  </a:lnTo>
                  <a:lnTo>
                    <a:pt x="1094" y="1781"/>
                  </a:lnTo>
                  <a:lnTo>
                    <a:pt x="1083" y="1789"/>
                  </a:lnTo>
                  <a:lnTo>
                    <a:pt x="1072" y="1796"/>
                  </a:lnTo>
                  <a:lnTo>
                    <a:pt x="1048" y="1809"/>
                  </a:lnTo>
                  <a:lnTo>
                    <a:pt x="1029" y="1819"/>
                  </a:lnTo>
                  <a:lnTo>
                    <a:pt x="1021" y="1821"/>
                  </a:lnTo>
                  <a:lnTo>
                    <a:pt x="1014" y="1824"/>
                  </a:lnTo>
                  <a:lnTo>
                    <a:pt x="1006" y="1825"/>
                  </a:lnTo>
                  <a:lnTo>
                    <a:pt x="998" y="1825"/>
                  </a:lnTo>
                  <a:lnTo>
                    <a:pt x="985" y="1824"/>
                  </a:lnTo>
                  <a:lnTo>
                    <a:pt x="977" y="1822"/>
                  </a:lnTo>
                  <a:lnTo>
                    <a:pt x="970" y="1820"/>
                  </a:lnTo>
                  <a:lnTo>
                    <a:pt x="963" y="1820"/>
                  </a:lnTo>
                  <a:lnTo>
                    <a:pt x="957" y="1820"/>
                  </a:lnTo>
                  <a:lnTo>
                    <a:pt x="951" y="1822"/>
                  </a:lnTo>
                  <a:lnTo>
                    <a:pt x="950" y="1825"/>
                  </a:lnTo>
                  <a:lnTo>
                    <a:pt x="947" y="1827"/>
                  </a:lnTo>
                  <a:lnTo>
                    <a:pt x="947" y="1831"/>
                  </a:lnTo>
                  <a:lnTo>
                    <a:pt x="947" y="1834"/>
                  </a:lnTo>
                  <a:lnTo>
                    <a:pt x="950" y="1841"/>
                  </a:lnTo>
                  <a:lnTo>
                    <a:pt x="954" y="1852"/>
                  </a:lnTo>
                  <a:lnTo>
                    <a:pt x="958" y="1858"/>
                  </a:lnTo>
                  <a:lnTo>
                    <a:pt x="960" y="1864"/>
                  </a:lnTo>
                  <a:lnTo>
                    <a:pt x="960" y="1870"/>
                  </a:lnTo>
                  <a:lnTo>
                    <a:pt x="960" y="1876"/>
                  </a:lnTo>
                  <a:lnTo>
                    <a:pt x="960" y="1883"/>
                  </a:lnTo>
                  <a:lnTo>
                    <a:pt x="958" y="1889"/>
                  </a:lnTo>
                  <a:lnTo>
                    <a:pt x="956" y="1895"/>
                  </a:lnTo>
                  <a:lnTo>
                    <a:pt x="953" y="1901"/>
                  </a:lnTo>
                  <a:lnTo>
                    <a:pt x="950" y="1906"/>
                  </a:lnTo>
                  <a:lnTo>
                    <a:pt x="946" y="1909"/>
                  </a:lnTo>
                  <a:lnTo>
                    <a:pt x="941" y="1913"/>
                  </a:lnTo>
                  <a:lnTo>
                    <a:pt x="938" y="1915"/>
                  </a:lnTo>
                  <a:lnTo>
                    <a:pt x="928" y="1920"/>
                  </a:lnTo>
                  <a:lnTo>
                    <a:pt x="918" y="1926"/>
                  </a:lnTo>
                  <a:lnTo>
                    <a:pt x="908" y="1934"/>
                  </a:lnTo>
                  <a:lnTo>
                    <a:pt x="900" y="1942"/>
                  </a:lnTo>
                  <a:lnTo>
                    <a:pt x="895" y="1947"/>
                  </a:lnTo>
                  <a:lnTo>
                    <a:pt x="891" y="1951"/>
                  </a:lnTo>
                  <a:lnTo>
                    <a:pt x="888" y="1953"/>
                  </a:lnTo>
                  <a:lnTo>
                    <a:pt x="883" y="1954"/>
                  </a:lnTo>
                  <a:lnTo>
                    <a:pt x="880" y="1956"/>
                  </a:lnTo>
                  <a:lnTo>
                    <a:pt x="876" y="1954"/>
                  </a:lnTo>
                  <a:lnTo>
                    <a:pt x="874" y="1953"/>
                  </a:lnTo>
                  <a:lnTo>
                    <a:pt x="870" y="1951"/>
                  </a:lnTo>
                  <a:lnTo>
                    <a:pt x="864" y="1945"/>
                  </a:lnTo>
                  <a:lnTo>
                    <a:pt x="857" y="1935"/>
                  </a:lnTo>
                  <a:lnTo>
                    <a:pt x="853" y="1932"/>
                  </a:lnTo>
                  <a:lnTo>
                    <a:pt x="849" y="1929"/>
                  </a:lnTo>
                  <a:lnTo>
                    <a:pt x="843" y="1927"/>
                  </a:lnTo>
                  <a:lnTo>
                    <a:pt x="838" y="1927"/>
                  </a:lnTo>
                  <a:lnTo>
                    <a:pt x="826" y="1928"/>
                  </a:lnTo>
                  <a:lnTo>
                    <a:pt x="814" y="1931"/>
                  </a:lnTo>
                  <a:lnTo>
                    <a:pt x="808" y="1932"/>
                  </a:lnTo>
                  <a:lnTo>
                    <a:pt x="802" y="1932"/>
                  </a:lnTo>
                  <a:lnTo>
                    <a:pt x="798" y="1931"/>
                  </a:lnTo>
                  <a:lnTo>
                    <a:pt x="793" y="1929"/>
                  </a:lnTo>
                  <a:lnTo>
                    <a:pt x="789" y="1926"/>
                  </a:lnTo>
                  <a:lnTo>
                    <a:pt x="786" y="1922"/>
                  </a:lnTo>
                  <a:lnTo>
                    <a:pt x="783" y="1918"/>
                  </a:lnTo>
                  <a:lnTo>
                    <a:pt x="782" y="1913"/>
                  </a:lnTo>
                  <a:lnTo>
                    <a:pt x="780" y="1908"/>
                  </a:lnTo>
                  <a:lnTo>
                    <a:pt x="778" y="1904"/>
                  </a:lnTo>
                  <a:lnTo>
                    <a:pt x="775" y="1903"/>
                  </a:lnTo>
                  <a:lnTo>
                    <a:pt x="773" y="1902"/>
                  </a:lnTo>
                  <a:lnTo>
                    <a:pt x="764" y="1901"/>
                  </a:lnTo>
                  <a:lnTo>
                    <a:pt x="756" y="1900"/>
                  </a:lnTo>
                  <a:lnTo>
                    <a:pt x="746" y="1899"/>
                  </a:lnTo>
                  <a:lnTo>
                    <a:pt x="737" y="1895"/>
                  </a:lnTo>
                  <a:lnTo>
                    <a:pt x="729" y="1891"/>
                  </a:lnTo>
                  <a:lnTo>
                    <a:pt x="721" y="1888"/>
                  </a:lnTo>
                  <a:lnTo>
                    <a:pt x="714" y="1884"/>
                  </a:lnTo>
                  <a:lnTo>
                    <a:pt x="707" y="1882"/>
                  </a:lnTo>
                  <a:lnTo>
                    <a:pt x="699" y="1881"/>
                  </a:lnTo>
                  <a:lnTo>
                    <a:pt x="691" y="1879"/>
                  </a:lnTo>
                  <a:lnTo>
                    <a:pt x="687" y="1879"/>
                  </a:lnTo>
                  <a:lnTo>
                    <a:pt x="683" y="1878"/>
                  </a:lnTo>
                  <a:lnTo>
                    <a:pt x="681" y="1876"/>
                  </a:lnTo>
                  <a:lnTo>
                    <a:pt x="677" y="1872"/>
                  </a:lnTo>
                  <a:lnTo>
                    <a:pt x="673" y="1866"/>
                  </a:lnTo>
                  <a:lnTo>
                    <a:pt x="668" y="1858"/>
                  </a:lnTo>
                  <a:lnTo>
                    <a:pt x="664" y="1847"/>
                  </a:lnTo>
                  <a:lnTo>
                    <a:pt x="661" y="1838"/>
                  </a:lnTo>
                  <a:lnTo>
                    <a:pt x="658" y="1833"/>
                  </a:lnTo>
                  <a:lnTo>
                    <a:pt x="656" y="1828"/>
                  </a:lnTo>
                  <a:lnTo>
                    <a:pt x="654" y="1826"/>
                  </a:lnTo>
                  <a:lnTo>
                    <a:pt x="651" y="1824"/>
                  </a:lnTo>
                  <a:lnTo>
                    <a:pt x="642" y="1821"/>
                  </a:lnTo>
                  <a:lnTo>
                    <a:pt x="629" y="1821"/>
                  </a:lnTo>
                  <a:lnTo>
                    <a:pt x="613" y="1821"/>
                  </a:lnTo>
                  <a:lnTo>
                    <a:pt x="599" y="1821"/>
                  </a:lnTo>
                  <a:lnTo>
                    <a:pt x="594" y="1820"/>
                  </a:lnTo>
                  <a:lnTo>
                    <a:pt x="589" y="1819"/>
                  </a:lnTo>
                  <a:lnTo>
                    <a:pt x="586" y="1815"/>
                  </a:lnTo>
                  <a:lnTo>
                    <a:pt x="584" y="1812"/>
                  </a:lnTo>
                  <a:lnTo>
                    <a:pt x="579" y="1805"/>
                  </a:lnTo>
                  <a:lnTo>
                    <a:pt x="574" y="1795"/>
                  </a:lnTo>
                  <a:lnTo>
                    <a:pt x="572" y="1792"/>
                  </a:lnTo>
                  <a:lnTo>
                    <a:pt x="568" y="1789"/>
                  </a:lnTo>
                  <a:lnTo>
                    <a:pt x="565" y="1789"/>
                  </a:lnTo>
                  <a:lnTo>
                    <a:pt x="562" y="1789"/>
                  </a:lnTo>
                  <a:lnTo>
                    <a:pt x="559" y="1790"/>
                  </a:lnTo>
                  <a:lnTo>
                    <a:pt x="555" y="1792"/>
                  </a:lnTo>
                  <a:lnTo>
                    <a:pt x="550" y="1795"/>
                  </a:lnTo>
                  <a:lnTo>
                    <a:pt x="548" y="1800"/>
                  </a:lnTo>
                  <a:lnTo>
                    <a:pt x="540" y="1808"/>
                  </a:lnTo>
                  <a:lnTo>
                    <a:pt x="532" y="1815"/>
                  </a:lnTo>
                  <a:lnTo>
                    <a:pt x="524" y="1820"/>
                  </a:lnTo>
                  <a:lnTo>
                    <a:pt x="517" y="1822"/>
                  </a:lnTo>
                  <a:lnTo>
                    <a:pt x="513" y="1825"/>
                  </a:lnTo>
                  <a:lnTo>
                    <a:pt x="510" y="1828"/>
                  </a:lnTo>
                  <a:lnTo>
                    <a:pt x="507" y="1833"/>
                  </a:lnTo>
                  <a:lnTo>
                    <a:pt x="505" y="1839"/>
                  </a:lnTo>
                  <a:lnTo>
                    <a:pt x="500" y="1852"/>
                  </a:lnTo>
                  <a:lnTo>
                    <a:pt x="494" y="1865"/>
                  </a:lnTo>
                  <a:lnTo>
                    <a:pt x="490" y="1871"/>
                  </a:lnTo>
                  <a:lnTo>
                    <a:pt x="486" y="1876"/>
                  </a:lnTo>
                  <a:lnTo>
                    <a:pt x="481" y="1879"/>
                  </a:lnTo>
                  <a:lnTo>
                    <a:pt x="477" y="1882"/>
                  </a:lnTo>
                  <a:lnTo>
                    <a:pt x="467" y="1884"/>
                  </a:lnTo>
                  <a:lnTo>
                    <a:pt x="456" y="1885"/>
                  </a:lnTo>
                  <a:lnTo>
                    <a:pt x="452" y="1887"/>
                  </a:lnTo>
                  <a:lnTo>
                    <a:pt x="447" y="1889"/>
                  </a:lnTo>
                  <a:lnTo>
                    <a:pt x="443" y="1891"/>
                  </a:lnTo>
                  <a:lnTo>
                    <a:pt x="439" y="1895"/>
                  </a:lnTo>
                  <a:lnTo>
                    <a:pt x="431" y="1904"/>
                  </a:lnTo>
                  <a:lnTo>
                    <a:pt x="425" y="1913"/>
                  </a:lnTo>
                  <a:lnTo>
                    <a:pt x="419" y="1920"/>
                  </a:lnTo>
                  <a:lnTo>
                    <a:pt x="414" y="1923"/>
                  </a:lnTo>
                  <a:lnTo>
                    <a:pt x="408" y="1926"/>
                  </a:lnTo>
                  <a:lnTo>
                    <a:pt x="402" y="1927"/>
                  </a:lnTo>
                  <a:lnTo>
                    <a:pt x="396" y="1929"/>
                  </a:lnTo>
                  <a:lnTo>
                    <a:pt x="392" y="1932"/>
                  </a:lnTo>
                  <a:lnTo>
                    <a:pt x="389" y="1937"/>
                  </a:lnTo>
                  <a:lnTo>
                    <a:pt x="385" y="1944"/>
                  </a:lnTo>
                  <a:lnTo>
                    <a:pt x="383" y="1946"/>
                  </a:lnTo>
                  <a:lnTo>
                    <a:pt x="379" y="1948"/>
                  </a:lnTo>
                  <a:lnTo>
                    <a:pt x="377" y="1950"/>
                  </a:lnTo>
                  <a:lnTo>
                    <a:pt x="374" y="1948"/>
                  </a:lnTo>
                  <a:lnTo>
                    <a:pt x="368" y="1946"/>
                  </a:lnTo>
                  <a:lnTo>
                    <a:pt x="365" y="1941"/>
                  </a:lnTo>
                  <a:lnTo>
                    <a:pt x="361" y="1935"/>
                  </a:lnTo>
                  <a:lnTo>
                    <a:pt x="356" y="1929"/>
                  </a:lnTo>
                  <a:lnTo>
                    <a:pt x="352" y="1926"/>
                  </a:lnTo>
                  <a:lnTo>
                    <a:pt x="347" y="1922"/>
                  </a:lnTo>
                  <a:lnTo>
                    <a:pt x="342" y="1920"/>
                  </a:lnTo>
                  <a:lnTo>
                    <a:pt x="337" y="1918"/>
                  </a:lnTo>
                  <a:lnTo>
                    <a:pt x="333" y="1913"/>
                  </a:lnTo>
                  <a:lnTo>
                    <a:pt x="327" y="1907"/>
                  </a:lnTo>
                  <a:lnTo>
                    <a:pt x="323" y="1902"/>
                  </a:lnTo>
                  <a:lnTo>
                    <a:pt x="320" y="1900"/>
                  </a:lnTo>
                  <a:lnTo>
                    <a:pt x="315" y="1897"/>
                  </a:lnTo>
                  <a:lnTo>
                    <a:pt x="310" y="1896"/>
                  </a:lnTo>
                  <a:lnTo>
                    <a:pt x="307" y="1895"/>
                  </a:lnTo>
                  <a:lnTo>
                    <a:pt x="304" y="1894"/>
                  </a:lnTo>
                  <a:lnTo>
                    <a:pt x="302" y="1893"/>
                  </a:lnTo>
                  <a:lnTo>
                    <a:pt x="301" y="1888"/>
                  </a:lnTo>
                  <a:lnTo>
                    <a:pt x="299" y="1882"/>
                  </a:lnTo>
                  <a:lnTo>
                    <a:pt x="298" y="1876"/>
                  </a:lnTo>
                  <a:lnTo>
                    <a:pt x="299" y="1870"/>
                  </a:lnTo>
                  <a:lnTo>
                    <a:pt x="299" y="1865"/>
                  </a:lnTo>
                  <a:lnTo>
                    <a:pt x="303" y="1856"/>
                  </a:lnTo>
                  <a:lnTo>
                    <a:pt x="307" y="1846"/>
                  </a:lnTo>
                  <a:lnTo>
                    <a:pt x="310" y="1837"/>
                  </a:lnTo>
                  <a:lnTo>
                    <a:pt x="316" y="1828"/>
                  </a:lnTo>
                  <a:lnTo>
                    <a:pt x="326" y="1815"/>
                  </a:lnTo>
                  <a:lnTo>
                    <a:pt x="337" y="1801"/>
                  </a:lnTo>
                  <a:lnTo>
                    <a:pt x="349" y="1788"/>
                  </a:lnTo>
                  <a:lnTo>
                    <a:pt x="359" y="1776"/>
                  </a:lnTo>
                  <a:lnTo>
                    <a:pt x="360" y="1773"/>
                  </a:lnTo>
                  <a:lnTo>
                    <a:pt x="362" y="1767"/>
                  </a:lnTo>
                  <a:lnTo>
                    <a:pt x="362" y="1762"/>
                  </a:lnTo>
                  <a:lnTo>
                    <a:pt x="362" y="1761"/>
                  </a:lnTo>
                  <a:lnTo>
                    <a:pt x="361" y="1759"/>
                  </a:lnTo>
                  <a:lnTo>
                    <a:pt x="360" y="1759"/>
                  </a:lnTo>
                  <a:lnTo>
                    <a:pt x="351" y="1757"/>
                  </a:lnTo>
                  <a:lnTo>
                    <a:pt x="341" y="1751"/>
                  </a:lnTo>
                  <a:lnTo>
                    <a:pt x="339" y="1748"/>
                  </a:lnTo>
                  <a:lnTo>
                    <a:pt x="336" y="1743"/>
                  </a:lnTo>
                  <a:lnTo>
                    <a:pt x="337" y="1738"/>
                  </a:lnTo>
                  <a:lnTo>
                    <a:pt x="340" y="1732"/>
                  </a:lnTo>
                  <a:lnTo>
                    <a:pt x="341" y="1730"/>
                  </a:lnTo>
                  <a:lnTo>
                    <a:pt x="343" y="1729"/>
                  </a:lnTo>
                  <a:lnTo>
                    <a:pt x="347" y="1729"/>
                  </a:lnTo>
                  <a:lnTo>
                    <a:pt x="351" y="1729"/>
                  </a:lnTo>
                  <a:lnTo>
                    <a:pt x="361" y="1729"/>
                  </a:lnTo>
                  <a:lnTo>
                    <a:pt x="373" y="1727"/>
                  </a:lnTo>
                  <a:lnTo>
                    <a:pt x="376" y="1725"/>
                  </a:lnTo>
                  <a:lnTo>
                    <a:pt x="378" y="1721"/>
                  </a:lnTo>
                  <a:lnTo>
                    <a:pt x="379" y="1717"/>
                  </a:lnTo>
                  <a:lnTo>
                    <a:pt x="380" y="1712"/>
                  </a:lnTo>
                  <a:lnTo>
                    <a:pt x="381" y="1701"/>
                  </a:lnTo>
                  <a:lnTo>
                    <a:pt x="383" y="1696"/>
                  </a:lnTo>
                  <a:lnTo>
                    <a:pt x="385" y="1694"/>
                  </a:lnTo>
                  <a:lnTo>
                    <a:pt x="389" y="1694"/>
                  </a:lnTo>
                  <a:lnTo>
                    <a:pt x="392" y="1694"/>
                  </a:lnTo>
                  <a:lnTo>
                    <a:pt x="396" y="1696"/>
                  </a:lnTo>
                  <a:lnTo>
                    <a:pt x="403" y="1700"/>
                  </a:lnTo>
                  <a:lnTo>
                    <a:pt x="408" y="1704"/>
                  </a:lnTo>
                  <a:lnTo>
                    <a:pt x="410" y="1705"/>
                  </a:lnTo>
                  <a:lnTo>
                    <a:pt x="412" y="1705"/>
                  </a:lnTo>
                  <a:lnTo>
                    <a:pt x="414" y="1704"/>
                  </a:lnTo>
                  <a:lnTo>
                    <a:pt x="415" y="1702"/>
                  </a:lnTo>
                  <a:lnTo>
                    <a:pt x="417" y="1696"/>
                  </a:lnTo>
                  <a:lnTo>
                    <a:pt x="417" y="1689"/>
                  </a:lnTo>
                  <a:lnTo>
                    <a:pt x="418" y="1681"/>
                  </a:lnTo>
                  <a:lnTo>
                    <a:pt x="419" y="1674"/>
                  </a:lnTo>
                  <a:lnTo>
                    <a:pt x="419" y="1670"/>
                  </a:lnTo>
                  <a:lnTo>
                    <a:pt x="419" y="1667"/>
                  </a:lnTo>
                  <a:lnTo>
                    <a:pt x="418" y="1663"/>
                  </a:lnTo>
                  <a:lnTo>
                    <a:pt x="417" y="1661"/>
                  </a:lnTo>
                  <a:lnTo>
                    <a:pt x="414" y="1658"/>
                  </a:lnTo>
                  <a:lnTo>
                    <a:pt x="408" y="1657"/>
                  </a:lnTo>
                  <a:lnTo>
                    <a:pt x="402" y="1656"/>
                  </a:lnTo>
                  <a:lnTo>
                    <a:pt x="395" y="1655"/>
                  </a:lnTo>
                  <a:lnTo>
                    <a:pt x="380" y="1656"/>
                  </a:lnTo>
                  <a:lnTo>
                    <a:pt x="366" y="1657"/>
                  </a:lnTo>
                  <a:lnTo>
                    <a:pt x="360" y="1658"/>
                  </a:lnTo>
                  <a:lnTo>
                    <a:pt x="356" y="1658"/>
                  </a:lnTo>
                  <a:lnTo>
                    <a:pt x="353" y="1658"/>
                  </a:lnTo>
                  <a:lnTo>
                    <a:pt x="352" y="1657"/>
                  </a:lnTo>
                  <a:lnTo>
                    <a:pt x="349" y="1651"/>
                  </a:lnTo>
                  <a:lnTo>
                    <a:pt x="348" y="1642"/>
                  </a:lnTo>
                  <a:lnTo>
                    <a:pt x="347" y="1632"/>
                  </a:lnTo>
                  <a:lnTo>
                    <a:pt x="345" y="1626"/>
                  </a:lnTo>
                  <a:lnTo>
                    <a:pt x="340" y="1620"/>
                  </a:lnTo>
                  <a:lnTo>
                    <a:pt x="334" y="1616"/>
                  </a:lnTo>
                  <a:lnTo>
                    <a:pt x="329" y="1611"/>
                  </a:lnTo>
                  <a:lnTo>
                    <a:pt x="326" y="1604"/>
                  </a:lnTo>
                  <a:lnTo>
                    <a:pt x="323" y="1595"/>
                  </a:lnTo>
                  <a:lnTo>
                    <a:pt x="322" y="1585"/>
                  </a:lnTo>
                  <a:lnTo>
                    <a:pt x="322" y="1576"/>
                  </a:lnTo>
                  <a:lnTo>
                    <a:pt x="323" y="1567"/>
                  </a:lnTo>
                  <a:lnTo>
                    <a:pt x="323" y="1565"/>
                  </a:lnTo>
                  <a:lnTo>
                    <a:pt x="324" y="1561"/>
                  </a:lnTo>
                  <a:lnTo>
                    <a:pt x="326" y="1557"/>
                  </a:lnTo>
                  <a:lnTo>
                    <a:pt x="324" y="1553"/>
                  </a:lnTo>
                  <a:lnTo>
                    <a:pt x="322" y="1548"/>
                  </a:lnTo>
                  <a:lnTo>
                    <a:pt x="317" y="1544"/>
                  </a:lnTo>
                  <a:lnTo>
                    <a:pt x="314" y="1543"/>
                  </a:lnTo>
                  <a:lnTo>
                    <a:pt x="310" y="1542"/>
                  </a:lnTo>
                  <a:lnTo>
                    <a:pt x="307" y="1544"/>
                  </a:lnTo>
                  <a:lnTo>
                    <a:pt x="301" y="1551"/>
                  </a:lnTo>
                  <a:lnTo>
                    <a:pt x="295" y="1556"/>
                  </a:lnTo>
                  <a:lnTo>
                    <a:pt x="285" y="1561"/>
                  </a:lnTo>
                  <a:lnTo>
                    <a:pt x="279" y="1565"/>
                  </a:lnTo>
                  <a:lnTo>
                    <a:pt x="276" y="1565"/>
                  </a:lnTo>
                  <a:lnTo>
                    <a:pt x="273" y="1563"/>
                  </a:lnTo>
                  <a:lnTo>
                    <a:pt x="272" y="1562"/>
                  </a:lnTo>
                  <a:lnTo>
                    <a:pt x="272" y="1560"/>
                  </a:lnTo>
                  <a:lnTo>
                    <a:pt x="272" y="1556"/>
                  </a:lnTo>
                  <a:lnTo>
                    <a:pt x="272" y="1549"/>
                  </a:lnTo>
                  <a:lnTo>
                    <a:pt x="273" y="1540"/>
                  </a:lnTo>
                  <a:lnTo>
                    <a:pt x="272" y="1536"/>
                  </a:lnTo>
                  <a:lnTo>
                    <a:pt x="272" y="1534"/>
                  </a:lnTo>
                  <a:lnTo>
                    <a:pt x="270" y="1530"/>
                  </a:lnTo>
                  <a:lnTo>
                    <a:pt x="269" y="1528"/>
                  </a:lnTo>
                  <a:lnTo>
                    <a:pt x="263" y="1523"/>
                  </a:lnTo>
                  <a:lnTo>
                    <a:pt x="257" y="1518"/>
                  </a:lnTo>
                  <a:lnTo>
                    <a:pt x="244" y="1511"/>
                  </a:lnTo>
                  <a:lnTo>
                    <a:pt x="236" y="1504"/>
                  </a:lnTo>
                  <a:lnTo>
                    <a:pt x="234" y="1500"/>
                  </a:lnTo>
                  <a:lnTo>
                    <a:pt x="233" y="1496"/>
                  </a:lnTo>
                  <a:lnTo>
                    <a:pt x="233" y="1491"/>
                  </a:lnTo>
                  <a:lnTo>
                    <a:pt x="233" y="1485"/>
                  </a:lnTo>
                  <a:lnTo>
                    <a:pt x="234" y="1480"/>
                  </a:lnTo>
                  <a:lnTo>
                    <a:pt x="235" y="1475"/>
                  </a:lnTo>
                  <a:lnTo>
                    <a:pt x="238" y="1471"/>
                  </a:lnTo>
                  <a:lnTo>
                    <a:pt x="240" y="1467"/>
                  </a:lnTo>
                  <a:lnTo>
                    <a:pt x="248" y="1459"/>
                  </a:lnTo>
                  <a:lnTo>
                    <a:pt x="260" y="1447"/>
                  </a:lnTo>
                  <a:lnTo>
                    <a:pt x="265" y="1440"/>
                  </a:lnTo>
                  <a:lnTo>
                    <a:pt x="270" y="1433"/>
                  </a:lnTo>
                  <a:lnTo>
                    <a:pt x="273" y="1427"/>
                  </a:lnTo>
                  <a:lnTo>
                    <a:pt x="276" y="1421"/>
                  </a:lnTo>
                  <a:lnTo>
                    <a:pt x="276" y="1410"/>
                  </a:lnTo>
                  <a:lnTo>
                    <a:pt x="277" y="1397"/>
                  </a:lnTo>
                  <a:lnTo>
                    <a:pt x="279" y="1385"/>
                  </a:lnTo>
                  <a:lnTo>
                    <a:pt x="283" y="1376"/>
                  </a:lnTo>
                  <a:lnTo>
                    <a:pt x="288" y="1365"/>
                  </a:lnTo>
                  <a:lnTo>
                    <a:pt x="292" y="1354"/>
                  </a:lnTo>
                  <a:lnTo>
                    <a:pt x="296" y="1341"/>
                  </a:lnTo>
                  <a:lnTo>
                    <a:pt x="298" y="1329"/>
                  </a:lnTo>
                  <a:lnTo>
                    <a:pt x="298" y="1323"/>
                  </a:lnTo>
                  <a:lnTo>
                    <a:pt x="301" y="1320"/>
                  </a:lnTo>
                  <a:lnTo>
                    <a:pt x="302" y="1317"/>
                  </a:lnTo>
                  <a:lnTo>
                    <a:pt x="305" y="1316"/>
                  </a:lnTo>
                  <a:lnTo>
                    <a:pt x="311" y="1314"/>
                  </a:lnTo>
                  <a:lnTo>
                    <a:pt x="316" y="1311"/>
                  </a:lnTo>
                  <a:lnTo>
                    <a:pt x="318" y="1309"/>
                  </a:lnTo>
                  <a:lnTo>
                    <a:pt x="321" y="1305"/>
                  </a:lnTo>
                  <a:lnTo>
                    <a:pt x="322" y="1301"/>
                  </a:lnTo>
                  <a:lnTo>
                    <a:pt x="324" y="1295"/>
                  </a:lnTo>
                  <a:lnTo>
                    <a:pt x="327" y="1284"/>
                  </a:lnTo>
                  <a:lnTo>
                    <a:pt x="329" y="1273"/>
                  </a:lnTo>
                  <a:lnTo>
                    <a:pt x="332" y="1259"/>
                  </a:lnTo>
                  <a:lnTo>
                    <a:pt x="335" y="1242"/>
                  </a:lnTo>
                  <a:lnTo>
                    <a:pt x="337" y="1235"/>
                  </a:lnTo>
                  <a:lnTo>
                    <a:pt x="342" y="1229"/>
                  </a:lnTo>
                  <a:lnTo>
                    <a:pt x="348" y="1225"/>
                  </a:lnTo>
                  <a:lnTo>
                    <a:pt x="354" y="1219"/>
                  </a:lnTo>
                  <a:lnTo>
                    <a:pt x="361" y="1211"/>
                  </a:lnTo>
                  <a:lnTo>
                    <a:pt x="371" y="1206"/>
                  </a:lnTo>
                  <a:lnTo>
                    <a:pt x="378" y="1200"/>
                  </a:lnTo>
                  <a:lnTo>
                    <a:pt x="385" y="1196"/>
                  </a:lnTo>
                  <a:lnTo>
                    <a:pt x="393" y="1192"/>
                  </a:lnTo>
                  <a:lnTo>
                    <a:pt x="397" y="1189"/>
                  </a:lnTo>
                  <a:lnTo>
                    <a:pt x="397" y="1184"/>
                  </a:lnTo>
                  <a:lnTo>
                    <a:pt x="397" y="1177"/>
                  </a:lnTo>
                  <a:lnTo>
                    <a:pt x="395" y="1166"/>
                  </a:lnTo>
                  <a:lnTo>
                    <a:pt x="392" y="1157"/>
                  </a:lnTo>
                  <a:lnTo>
                    <a:pt x="387" y="1146"/>
                  </a:lnTo>
                  <a:lnTo>
                    <a:pt x="381" y="1134"/>
                  </a:lnTo>
                  <a:lnTo>
                    <a:pt x="376" y="1121"/>
                  </a:lnTo>
                  <a:lnTo>
                    <a:pt x="368" y="1109"/>
                  </a:lnTo>
                  <a:lnTo>
                    <a:pt x="361" y="1099"/>
                  </a:lnTo>
                  <a:lnTo>
                    <a:pt x="353" y="1090"/>
                  </a:lnTo>
                  <a:lnTo>
                    <a:pt x="343" y="1083"/>
                  </a:lnTo>
                  <a:lnTo>
                    <a:pt x="334" y="1076"/>
                  </a:lnTo>
                  <a:lnTo>
                    <a:pt x="326" y="1069"/>
                  </a:lnTo>
                  <a:lnTo>
                    <a:pt x="321" y="1063"/>
                  </a:lnTo>
                  <a:lnTo>
                    <a:pt x="317" y="1055"/>
                  </a:lnTo>
                  <a:lnTo>
                    <a:pt x="313" y="1046"/>
                  </a:lnTo>
                  <a:lnTo>
                    <a:pt x="310" y="1040"/>
                  </a:lnTo>
                  <a:lnTo>
                    <a:pt x="307" y="1037"/>
                  </a:lnTo>
                  <a:lnTo>
                    <a:pt x="302" y="1034"/>
                  </a:lnTo>
                  <a:lnTo>
                    <a:pt x="298" y="1032"/>
                  </a:lnTo>
                  <a:lnTo>
                    <a:pt x="295" y="1031"/>
                  </a:lnTo>
                  <a:lnTo>
                    <a:pt x="291" y="1031"/>
                  </a:lnTo>
                  <a:lnTo>
                    <a:pt x="289" y="1031"/>
                  </a:lnTo>
                  <a:lnTo>
                    <a:pt x="286" y="1032"/>
                  </a:lnTo>
                  <a:lnTo>
                    <a:pt x="272" y="1047"/>
                  </a:lnTo>
                  <a:lnTo>
                    <a:pt x="257" y="1063"/>
                  </a:lnTo>
                  <a:lnTo>
                    <a:pt x="253" y="1065"/>
                  </a:lnTo>
                  <a:lnTo>
                    <a:pt x="248" y="1066"/>
                  </a:lnTo>
                  <a:lnTo>
                    <a:pt x="244" y="1068"/>
                  </a:lnTo>
                  <a:lnTo>
                    <a:pt x="238" y="1068"/>
                  </a:lnTo>
                  <a:lnTo>
                    <a:pt x="228" y="1066"/>
                  </a:lnTo>
                  <a:lnTo>
                    <a:pt x="219" y="1064"/>
                  </a:lnTo>
                  <a:lnTo>
                    <a:pt x="210" y="1061"/>
                  </a:lnTo>
                  <a:lnTo>
                    <a:pt x="202" y="1059"/>
                  </a:lnTo>
                  <a:lnTo>
                    <a:pt x="194" y="1061"/>
                  </a:lnTo>
                  <a:lnTo>
                    <a:pt x="185" y="1063"/>
                  </a:lnTo>
                  <a:lnTo>
                    <a:pt x="181" y="1065"/>
                  </a:lnTo>
                  <a:lnTo>
                    <a:pt x="177" y="1070"/>
                  </a:lnTo>
                  <a:lnTo>
                    <a:pt x="173" y="1075"/>
                  </a:lnTo>
                  <a:lnTo>
                    <a:pt x="170" y="1080"/>
                  </a:lnTo>
                  <a:lnTo>
                    <a:pt x="166" y="1087"/>
                  </a:lnTo>
                  <a:lnTo>
                    <a:pt x="164" y="1090"/>
                  </a:lnTo>
                  <a:lnTo>
                    <a:pt x="160" y="1094"/>
                  </a:lnTo>
                  <a:lnTo>
                    <a:pt x="158" y="1096"/>
                  </a:lnTo>
                  <a:lnTo>
                    <a:pt x="150" y="1099"/>
                  </a:lnTo>
                  <a:lnTo>
                    <a:pt x="137" y="1100"/>
                  </a:lnTo>
                  <a:lnTo>
                    <a:pt x="122" y="1101"/>
                  </a:lnTo>
                  <a:lnTo>
                    <a:pt x="108" y="1101"/>
                  </a:lnTo>
                  <a:lnTo>
                    <a:pt x="95" y="1099"/>
                  </a:lnTo>
                  <a:lnTo>
                    <a:pt x="85" y="1096"/>
                  </a:lnTo>
                  <a:lnTo>
                    <a:pt x="77" y="1091"/>
                  </a:lnTo>
                  <a:lnTo>
                    <a:pt x="66" y="1084"/>
                  </a:lnTo>
                  <a:lnTo>
                    <a:pt x="55" y="1077"/>
                  </a:lnTo>
                  <a:lnTo>
                    <a:pt x="44" y="1069"/>
                  </a:lnTo>
                  <a:lnTo>
                    <a:pt x="43" y="1065"/>
                  </a:lnTo>
                  <a:lnTo>
                    <a:pt x="43" y="1062"/>
                  </a:lnTo>
                  <a:lnTo>
                    <a:pt x="43" y="1058"/>
                  </a:lnTo>
                  <a:lnTo>
                    <a:pt x="44" y="1056"/>
                  </a:lnTo>
                  <a:lnTo>
                    <a:pt x="47" y="1045"/>
                  </a:lnTo>
                  <a:lnTo>
                    <a:pt x="49" y="1032"/>
                  </a:lnTo>
                  <a:lnTo>
                    <a:pt x="49" y="1026"/>
                  </a:lnTo>
                  <a:lnTo>
                    <a:pt x="47" y="1019"/>
                  </a:lnTo>
                  <a:lnTo>
                    <a:pt x="45" y="1012"/>
                  </a:lnTo>
                  <a:lnTo>
                    <a:pt x="43" y="1005"/>
                  </a:lnTo>
                  <a:lnTo>
                    <a:pt x="38" y="990"/>
                  </a:lnTo>
                  <a:lnTo>
                    <a:pt x="34" y="980"/>
                  </a:lnTo>
                  <a:lnTo>
                    <a:pt x="33" y="974"/>
                  </a:lnTo>
                  <a:lnTo>
                    <a:pt x="33" y="969"/>
                  </a:lnTo>
                  <a:lnTo>
                    <a:pt x="34" y="963"/>
                  </a:lnTo>
                  <a:lnTo>
                    <a:pt x="36" y="958"/>
                  </a:lnTo>
                  <a:lnTo>
                    <a:pt x="39" y="950"/>
                  </a:lnTo>
                  <a:lnTo>
                    <a:pt x="45" y="943"/>
                  </a:lnTo>
                  <a:lnTo>
                    <a:pt x="50" y="938"/>
                  </a:lnTo>
                  <a:lnTo>
                    <a:pt x="55" y="933"/>
                  </a:lnTo>
                  <a:lnTo>
                    <a:pt x="56" y="930"/>
                  </a:lnTo>
                  <a:lnTo>
                    <a:pt x="57" y="926"/>
                  </a:lnTo>
                  <a:lnTo>
                    <a:pt x="57" y="921"/>
                  </a:lnTo>
                  <a:lnTo>
                    <a:pt x="56" y="916"/>
                  </a:lnTo>
                  <a:lnTo>
                    <a:pt x="53" y="904"/>
                  </a:lnTo>
                  <a:lnTo>
                    <a:pt x="50" y="892"/>
                  </a:lnTo>
                  <a:lnTo>
                    <a:pt x="45" y="882"/>
                  </a:lnTo>
                  <a:lnTo>
                    <a:pt x="39" y="875"/>
                  </a:lnTo>
                  <a:lnTo>
                    <a:pt x="34" y="870"/>
                  </a:lnTo>
                  <a:lnTo>
                    <a:pt x="30" y="867"/>
                  </a:lnTo>
                  <a:lnTo>
                    <a:pt x="26" y="866"/>
                  </a:lnTo>
                  <a:lnTo>
                    <a:pt x="21" y="867"/>
                  </a:lnTo>
                  <a:lnTo>
                    <a:pt x="17" y="868"/>
                  </a:lnTo>
                  <a:lnTo>
                    <a:pt x="12" y="873"/>
                  </a:lnTo>
                  <a:lnTo>
                    <a:pt x="8" y="878"/>
                  </a:lnTo>
                  <a:lnTo>
                    <a:pt x="6" y="879"/>
                  </a:lnTo>
                  <a:lnTo>
                    <a:pt x="3" y="878"/>
                  </a:lnTo>
                  <a:lnTo>
                    <a:pt x="1" y="873"/>
                  </a:lnTo>
                  <a:lnTo>
                    <a:pt x="0" y="870"/>
                  </a:lnTo>
                  <a:lnTo>
                    <a:pt x="0" y="867"/>
                  </a:lnTo>
                  <a:lnTo>
                    <a:pt x="1" y="864"/>
                  </a:lnTo>
                  <a:lnTo>
                    <a:pt x="2" y="864"/>
                  </a:lnTo>
                  <a:lnTo>
                    <a:pt x="9" y="863"/>
                  </a:lnTo>
                  <a:lnTo>
                    <a:pt x="15" y="861"/>
                  </a:lnTo>
                  <a:lnTo>
                    <a:pt x="17" y="860"/>
                  </a:lnTo>
                  <a:lnTo>
                    <a:pt x="18" y="857"/>
                  </a:lnTo>
                  <a:lnTo>
                    <a:pt x="17" y="854"/>
                  </a:lnTo>
                  <a:lnTo>
                    <a:pt x="13" y="849"/>
                  </a:lnTo>
                  <a:lnTo>
                    <a:pt x="11" y="847"/>
                  </a:lnTo>
                  <a:lnTo>
                    <a:pt x="9" y="844"/>
                  </a:lnTo>
                  <a:lnTo>
                    <a:pt x="9" y="843"/>
                  </a:lnTo>
                  <a:lnTo>
                    <a:pt x="9" y="841"/>
                  </a:lnTo>
                  <a:lnTo>
                    <a:pt x="12" y="837"/>
                  </a:lnTo>
                  <a:lnTo>
                    <a:pt x="17" y="835"/>
                  </a:lnTo>
                  <a:lnTo>
                    <a:pt x="28" y="828"/>
                  </a:lnTo>
                  <a:lnTo>
                    <a:pt x="40" y="819"/>
                  </a:lnTo>
                  <a:lnTo>
                    <a:pt x="53" y="805"/>
                  </a:lnTo>
                  <a:lnTo>
                    <a:pt x="68" y="791"/>
                  </a:lnTo>
                  <a:lnTo>
                    <a:pt x="83" y="774"/>
                  </a:lnTo>
                  <a:lnTo>
                    <a:pt x="96" y="760"/>
                  </a:lnTo>
                  <a:lnTo>
                    <a:pt x="107" y="747"/>
                  </a:lnTo>
                  <a:lnTo>
                    <a:pt x="114" y="735"/>
                  </a:lnTo>
                  <a:lnTo>
                    <a:pt x="119" y="724"/>
                  </a:lnTo>
                  <a:lnTo>
                    <a:pt x="121" y="713"/>
                  </a:lnTo>
                  <a:lnTo>
                    <a:pt x="122" y="709"/>
                  </a:lnTo>
                  <a:lnTo>
                    <a:pt x="125" y="704"/>
                  </a:lnTo>
                  <a:lnTo>
                    <a:pt x="127" y="702"/>
                  </a:lnTo>
                  <a:lnTo>
                    <a:pt x="129" y="699"/>
                  </a:lnTo>
                  <a:lnTo>
                    <a:pt x="132" y="699"/>
                  </a:lnTo>
                  <a:lnTo>
                    <a:pt x="134" y="699"/>
                  </a:lnTo>
                  <a:lnTo>
                    <a:pt x="138" y="699"/>
                  </a:lnTo>
                  <a:lnTo>
                    <a:pt x="141" y="700"/>
                  </a:lnTo>
                  <a:lnTo>
                    <a:pt x="150" y="705"/>
                  </a:lnTo>
                  <a:lnTo>
                    <a:pt x="159" y="710"/>
                  </a:lnTo>
                  <a:lnTo>
                    <a:pt x="164" y="712"/>
                  </a:lnTo>
                  <a:lnTo>
                    <a:pt x="167" y="716"/>
                  </a:lnTo>
                  <a:lnTo>
                    <a:pt x="171" y="718"/>
                  </a:lnTo>
                  <a:lnTo>
                    <a:pt x="172" y="721"/>
                  </a:lnTo>
                  <a:lnTo>
                    <a:pt x="173" y="728"/>
                  </a:lnTo>
                  <a:lnTo>
                    <a:pt x="177" y="734"/>
                  </a:lnTo>
                  <a:lnTo>
                    <a:pt x="181" y="740"/>
                  </a:lnTo>
                  <a:lnTo>
                    <a:pt x="184" y="743"/>
                  </a:lnTo>
                  <a:lnTo>
                    <a:pt x="196" y="752"/>
                  </a:lnTo>
                  <a:lnTo>
                    <a:pt x="207" y="762"/>
                  </a:lnTo>
                  <a:lnTo>
                    <a:pt x="213" y="772"/>
                  </a:lnTo>
                  <a:lnTo>
                    <a:pt x="219" y="781"/>
                  </a:lnTo>
                  <a:lnTo>
                    <a:pt x="222" y="785"/>
                  </a:lnTo>
                  <a:lnTo>
                    <a:pt x="227" y="787"/>
                  </a:lnTo>
                  <a:lnTo>
                    <a:pt x="230" y="787"/>
                  </a:lnTo>
                  <a:lnTo>
                    <a:pt x="234" y="786"/>
                  </a:lnTo>
                  <a:lnTo>
                    <a:pt x="240" y="780"/>
                  </a:lnTo>
                  <a:lnTo>
                    <a:pt x="246" y="774"/>
                  </a:lnTo>
                  <a:lnTo>
                    <a:pt x="258" y="760"/>
                  </a:lnTo>
                  <a:lnTo>
                    <a:pt x="270" y="746"/>
                  </a:lnTo>
                  <a:lnTo>
                    <a:pt x="279" y="732"/>
                  </a:lnTo>
                  <a:lnTo>
                    <a:pt x="288" y="722"/>
                  </a:lnTo>
                  <a:lnTo>
                    <a:pt x="291" y="717"/>
                  </a:lnTo>
                  <a:lnTo>
                    <a:pt x="296" y="713"/>
                  </a:lnTo>
                  <a:lnTo>
                    <a:pt x="299" y="711"/>
                  </a:lnTo>
                  <a:lnTo>
                    <a:pt x="304" y="709"/>
                  </a:lnTo>
                  <a:lnTo>
                    <a:pt x="308" y="708"/>
                  </a:lnTo>
                  <a:lnTo>
                    <a:pt x="313" y="708"/>
                  </a:lnTo>
                  <a:lnTo>
                    <a:pt x="317" y="710"/>
                  </a:lnTo>
                  <a:lnTo>
                    <a:pt x="322" y="712"/>
                  </a:lnTo>
                  <a:lnTo>
                    <a:pt x="333" y="719"/>
                  </a:lnTo>
                  <a:lnTo>
                    <a:pt x="343" y="730"/>
                  </a:lnTo>
                  <a:lnTo>
                    <a:pt x="348" y="737"/>
                  </a:lnTo>
                  <a:lnTo>
                    <a:pt x="352" y="743"/>
                  </a:lnTo>
                  <a:lnTo>
                    <a:pt x="355" y="750"/>
                  </a:lnTo>
                  <a:lnTo>
                    <a:pt x="356" y="757"/>
                  </a:lnTo>
                  <a:lnTo>
                    <a:pt x="359" y="769"/>
                  </a:lnTo>
                  <a:lnTo>
                    <a:pt x="361" y="776"/>
                  </a:lnTo>
                  <a:lnTo>
                    <a:pt x="364" y="779"/>
                  </a:lnTo>
                  <a:lnTo>
                    <a:pt x="366" y="780"/>
                  </a:lnTo>
                  <a:lnTo>
                    <a:pt x="368" y="781"/>
                  </a:lnTo>
                  <a:lnTo>
                    <a:pt x="372" y="781"/>
                  </a:lnTo>
                  <a:lnTo>
                    <a:pt x="381" y="782"/>
                  </a:lnTo>
                  <a:lnTo>
                    <a:pt x="397" y="782"/>
                  </a:lnTo>
                  <a:lnTo>
                    <a:pt x="416" y="781"/>
                  </a:lnTo>
                  <a:lnTo>
                    <a:pt x="435" y="780"/>
                  </a:lnTo>
                  <a:lnTo>
                    <a:pt x="449" y="779"/>
                  </a:lnTo>
                  <a:lnTo>
                    <a:pt x="455" y="778"/>
                  </a:lnTo>
                  <a:lnTo>
                    <a:pt x="460" y="775"/>
                  </a:lnTo>
                  <a:lnTo>
                    <a:pt x="468" y="774"/>
                  </a:lnTo>
                  <a:lnTo>
                    <a:pt x="471" y="774"/>
                  </a:lnTo>
                  <a:lnTo>
                    <a:pt x="473" y="774"/>
                  </a:lnTo>
                  <a:lnTo>
                    <a:pt x="474" y="775"/>
                  </a:lnTo>
                  <a:lnTo>
                    <a:pt x="477" y="776"/>
                  </a:lnTo>
                  <a:lnTo>
                    <a:pt x="478" y="780"/>
                  </a:lnTo>
                  <a:lnTo>
                    <a:pt x="479" y="785"/>
                  </a:lnTo>
                  <a:lnTo>
                    <a:pt x="480" y="790"/>
                  </a:lnTo>
                  <a:lnTo>
                    <a:pt x="481" y="793"/>
                  </a:lnTo>
                  <a:lnTo>
                    <a:pt x="482" y="794"/>
                  </a:lnTo>
                  <a:lnTo>
                    <a:pt x="484" y="795"/>
                  </a:lnTo>
                  <a:lnTo>
                    <a:pt x="486" y="795"/>
                  </a:lnTo>
                  <a:lnTo>
                    <a:pt x="488" y="795"/>
                  </a:lnTo>
                  <a:lnTo>
                    <a:pt x="496" y="794"/>
                  </a:lnTo>
                  <a:lnTo>
                    <a:pt x="502" y="791"/>
                  </a:lnTo>
                  <a:lnTo>
                    <a:pt x="509" y="785"/>
                  </a:lnTo>
                  <a:lnTo>
                    <a:pt x="518" y="775"/>
                  </a:lnTo>
                  <a:lnTo>
                    <a:pt x="530" y="766"/>
                  </a:lnTo>
                  <a:lnTo>
                    <a:pt x="542" y="756"/>
                  </a:lnTo>
                  <a:lnTo>
                    <a:pt x="555" y="749"/>
                  </a:lnTo>
                  <a:lnTo>
                    <a:pt x="567" y="744"/>
                  </a:lnTo>
                  <a:lnTo>
                    <a:pt x="573" y="743"/>
                  </a:lnTo>
                  <a:lnTo>
                    <a:pt x="579" y="744"/>
                  </a:lnTo>
                  <a:lnTo>
                    <a:pt x="585" y="746"/>
                  </a:lnTo>
                  <a:lnTo>
                    <a:pt x="589" y="748"/>
                  </a:lnTo>
                  <a:lnTo>
                    <a:pt x="600" y="755"/>
                  </a:lnTo>
                  <a:lnTo>
                    <a:pt x="609" y="762"/>
                  </a:lnTo>
                  <a:lnTo>
                    <a:pt x="612" y="765"/>
                  </a:lnTo>
                  <a:lnTo>
                    <a:pt x="614" y="766"/>
                  </a:lnTo>
                  <a:lnTo>
                    <a:pt x="617" y="767"/>
                  </a:lnTo>
                  <a:lnTo>
                    <a:pt x="619" y="766"/>
                  </a:lnTo>
                  <a:lnTo>
                    <a:pt x="622" y="760"/>
                  </a:lnTo>
                  <a:lnTo>
                    <a:pt x="625" y="747"/>
                  </a:lnTo>
                  <a:lnTo>
                    <a:pt x="629" y="732"/>
                  </a:lnTo>
                  <a:lnTo>
                    <a:pt x="632" y="718"/>
                  </a:lnTo>
                  <a:lnTo>
                    <a:pt x="635" y="704"/>
                  </a:lnTo>
                  <a:lnTo>
                    <a:pt x="637" y="689"/>
                  </a:lnTo>
                  <a:lnTo>
                    <a:pt x="638" y="681"/>
                  </a:lnTo>
                  <a:lnTo>
                    <a:pt x="641" y="675"/>
                  </a:lnTo>
                  <a:lnTo>
                    <a:pt x="644" y="671"/>
                  </a:lnTo>
                  <a:lnTo>
                    <a:pt x="649" y="666"/>
                  </a:lnTo>
                  <a:lnTo>
                    <a:pt x="657" y="658"/>
                  </a:lnTo>
                  <a:lnTo>
                    <a:pt x="663" y="649"/>
                  </a:lnTo>
                  <a:lnTo>
                    <a:pt x="666" y="645"/>
                  </a:lnTo>
                  <a:lnTo>
                    <a:pt x="666" y="640"/>
                  </a:lnTo>
                  <a:lnTo>
                    <a:pt x="667" y="635"/>
                  </a:lnTo>
                  <a:lnTo>
                    <a:pt x="666" y="631"/>
                  </a:lnTo>
                  <a:lnTo>
                    <a:pt x="664" y="627"/>
                  </a:lnTo>
                  <a:lnTo>
                    <a:pt x="663" y="623"/>
                  </a:lnTo>
                  <a:lnTo>
                    <a:pt x="661" y="620"/>
                  </a:lnTo>
                  <a:lnTo>
                    <a:pt x="658" y="617"/>
                  </a:lnTo>
                  <a:lnTo>
                    <a:pt x="656" y="615"/>
                  </a:lnTo>
                  <a:lnTo>
                    <a:pt x="656" y="614"/>
                  </a:lnTo>
                  <a:lnTo>
                    <a:pt x="657" y="612"/>
                  </a:lnTo>
                  <a:lnTo>
                    <a:pt x="660" y="612"/>
                  </a:lnTo>
                  <a:lnTo>
                    <a:pt x="666" y="614"/>
                  </a:lnTo>
                  <a:lnTo>
                    <a:pt x="673" y="611"/>
                  </a:lnTo>
                  <a:lnTo>
                    <a:pt x="685" y="607"/>
                  </a:lnTo>
                  <a:lnTo>
                    <a:pt x="699" y="601"/>
                  </a:lnTo>
                  <a:lnTo>
                    <a:pt x="712" y="596"/>
                  </a:lnTo>
                  <a:lnTo>
                    <a:pt x="724" y="592"/>
                  </a:lnTo>
                  <a:lnTo>
                    <a:pt x="729" y="592"/>
                  </a:lnTo>
                  <a:lnTo>
                    <a:pt x="732" y="592"/>
                  </a:lnTo>
                  <a:lnTo>
                    <a:pt x="737" y="592"/>
                  </a:lnTo>
                  <a:lnTo>
                    <a:pt x="740" y="595"/>
                  </a:lnTo>
                  <a:lnTo>
                    <a:pt x="748" y="598"/>
                  </a:lnTo>
                  <a:lnTo>
                    <a:pt x="756" y="605"/>
                  </a:lnTo>
                  <a:lnTo>
                    <a:pt x="773" y="620"/>
                  </a:lnTo>
                  <a:lnTo>
                    <a:pt x="786" y="633"/>
                  </a:lnTo>
                  <a:lnTo>
                    <a:pt x="789" y="635"/>
                  </a:lnTo>
                  <a:lnTo>
                    <a:pt x="793" y="637"/>
                  </a:lnTo>
                  <a:lnTo>
                    <a:pt x="795" y="639"/>
                  </a:lnTo>
                  <a:lnTo>
                    <a:pt x="799" y="639"/>
                  </a:lnTo>
                  <a:lnTo>
                    <a:pt x="802" y="639"/>
                  </a:lnTo>
                  <a:lnTo>
                    <a:pt x="806" y="639"/>
                  </a:lnTo>
                  <a:lnTo>
                    <a:pt x="809" y="637"/>
                  </a:lnTo>
                  <a:lnTo>
                    <a:pt x="814" y="635"/>
                  </a:lnTo>
                  <a:lnTo>
                    <a:pt x="822" y="630"/>
                  </a:lnTo>
                  <a:lnTo>
                    <a:pt x="830" y="628"/>
                  </a:lnTo>
                  <a:lnTo>
                    <a:pt x="839" y="626"/>
                  </a:lnTo>
                  <a:lnTo>
                    <a:pt x="850" y="624"/>
                  </a:lnTo>
                  <a:lnTo>
                    <a:pt x="862" y="624"/>
                  </a:lnTo>
                  <a:lnTo>
                    <a:pt x="871" y="622"/>
                  </a:lnTo>
                  <a:lnTo>
                    <a:pt x="881" y="620"/>
                  </a:lnTo>
                  <a:lnTo>
                    <a:pt x="889" y="617"/>
                  </a:lnTo>
                  <a:lnTo>
                    <a:pt x="896" y="616"/>
                  </a:lnTo>
                  <a:lnTo>
                    <a:pt x="903" y="615"/>
                  </a:lnTo>
                  <a:lnTo>
                    <a:pt x="910" y="614"/>
                  </a:lnTo>
                  <a:lnTo>
                    <a:pt x="920" y="614"/>
                  </a:lnTo>
                  <a:lnTo>
                    <a:pt x="931" y="614"/>
                  </a:lnTo>
                  <a:lnTo>
                    <a:pt x="941" y="612"/>
                  </a:lnTo>
                  <a:lnTo>
                    <a:pt x="952" y="610"/>
                  </a:lnTo>
                  <a:lnTo>
                    <a:pt x="963" y="605"/>
                  </a:lnTo>
                  <a:lnTo>
                    <a:pt x="972" y="599"/>
                  </a:lnTo>
                  <a:lnTo>
                    <a:pt x="979" y="597"/>
                  </a:lnTo>
                  <a:lnTo>
                    <a:pt x="983" y="596"/>
                  </a:lnTo>
                  <a:lnTo>
                    <a:pt x="985" y="597"/>
                  </a:lnTo>
                  <a:lnTo>
                    <a:pt x="990" y="598"/>
                  </a:lnTo>
                  <a:lnTo>
                    <a:pt x="994" y="601"/>
                  </a:lnTo>
                  <a:lnTo>
                    <a:pt x="1002" y="605"/>
                  </a:lnTo>
                  <a:lnTo>
                    <a:pt x="1010" y="609"/>
                  </a:lnTo>
                  <a:lnTo>
                    <a:pt x="1015" y="610"/>
                  </a:lnTo>
                  <a:lnTo>
                    <a:pt x="1020" y="610"/>
                  </a:lnTo>
                  <a:lnTo>
                    <a:pt x="1025" y="610"/>
                  </a:lnTo>
                  <a:lnTo>
                    <a:pt x="1031" y="609"/>
                  </a:lnTo>
                  <a:lnTo>
                    <a:pt x="1039" y="605"/>
                  </a:lnTo>
                  <a:lnTo>
                    <a:pt x="1048" y="601"/>
                  </a:lnTo>
                  <a:lnTo>
                    <a:pt x="1052" y="598"/>
                  </a:lnTo>
                  <a:lnTo>
                    <a:pt x="1054" y="596"/>
                  </a:lnTo>
                  <a:lnTo>
                    <a:pt x="1057" y="593"/>
                  </a:lnTo>
                  <a:lnTo>
                    <a:pt x="1058" y="591"/>
                  </a:lnTo>
                  <a:lnTo>
                    <a:pt x="1058" y="586"/>
                  </a:lnTo>
                  <a:lnTo>
                    <a:pt x="1058" y="579"/>
                  </a:lnTo>
                  <a:lnTo>
                    <a:pt x="1058" y="563"/>
                  </a:lnTo>
                  <a:lnTo>
                    <a:pt x="1059" y="545"/>
                  </a:lnTo>
                  <a:lnTo>
                    <a:pt x="1058" y="530"/>
                  </a:lnTo>
                  <a:lnTo>
                    <a:pt x="1055" y="521"/>
                  </a:lnTo>
                  <a:lnTo>
                    <a:pt x="1053" y="516"/>
                  </a:lnTo>
                  <a:lnTo>
                    <a:pt x="1051" y="514"/>
                  </a:lnTo>
                  <a:lnTo>
                    <a:pt x="1048" y="511"/>
                  </a:lnTo>
                  <a:lnTo>
                    <a:pt x="1045" y="510"/>
                  </a:lnTo>
                  <a:lnTo>
                    <a:pt x="1041" y="509"/>
                  </a:lnTo>
                  <a:lnTo>
                    <a:pt x="1038" y="507"/>
                  </a:lnTo>
                  <a:lnTo>
                    <a:pt x="1035" y="505"/>
                  </a:lnTo>
                  <a:lnTo>
                    <a:pt x="1034" y="502"/>
                  </a:lnTo>
                  <a:lnTo>
                    <a:pt x="1033" y="498"/>
                  </a:lnTo>
                  <a:lnTo>
                    <a:pt x="1032" y="494"/>
                  </a:lnTo>
                  <a:lnTo>
                    <a:pt x="1033" y="489"/>
                  </a:lnTo>
                  <a:lnTo>
                    <a:pt x="1034" y="482"/>
                  </a:lnTo>
                  <a:lnTo>
                    <a:pt x="1035" y="476"/>
                  </a:lnTo>
                  <a:lnTo>
                    <a:pt x="1035" y="472"/>
                  </a:lnTo>
                  <a:lnTo>
                    <a:pt x="1034" y="470"/>
                  </a:lnTo>
                  <a:lnTo>
                    <a:pt x="1031" y="466"/>
                  </a:lnTo>
                  <a:lnTo>
                    <a:pt x="1023" y="459"/>
                  </a:lnTo>
                  <a:lnTo>
                    <a:pt x="1019" y="452"/>
                  </a:lnTo>
                  <a:lnTo>
                    <a:pt x="1015" y="447"/>
                  </a:lnTo>
                  <a:lnTo>
                    <a:pt x="1009" y="442"/>
                  </a:lnTo>
                  <a:lnTo>
                    <a:pt x="1006" y="440"/>
                  </a:lnTo>
                  <a:lnTo>
                    <a:pt x="1001" y="439"/>
                  </a:lnTo>
                  <a:lnTo>
                    <a:pt x="996" y="439"/>
                  </a:lnTo>
                  <a:lnTo>
                    <a:pt x="990" y="439"/>
                  </a:lnTo>
                  <a:lnTo>
                    <a:pt x="976" y="442"/>
                  </a:lnTo>
                  <a:lnTo>
                    <a:pt x="963" y="446"/>
                  </a:lnTo>
                  <a:lnTo>
                    <a:pt x="950" y="450"/>
                  </a:lnTo>
                  <a:lnTo>
                    <a:pt x="938" y="452"/>
                  </a:lnTo>
                  <a:lnTo>
                    <a:pt x="929" y="453"/>
                  </a:lnTo>
                  <a:lnTo>
                    <a:pt x="921" y="452"/>
                  </a:lnTo>
                  <a:lnTo>
                    <a:pt x="913" y="451"/>
                  </a:lnTo>
                  <a:lnTo>
                    <a:pt x="904" y="450"/>
                  </a:lnTo>
                  <a:lnTo>
                    <a:pt x="897" y="447"/>
                  </a:lnTo>
                  <a:lnTo>
                    <a:pt x="890" y="445"/>
                  </a:lnTo>
                  <a:lnTo>
                    <a:pt x="885" y="441"/>
                  </a:lnTo>
                  <a:lnTo>
                    <a:pt x="882" y="438"/>
                  </a:lnTo>
                  <a:lnTo>
                    <a:pt x="881" y="433"/>
                  </a:lnTo>
                  <a:lnTo>
                    <a:pt x="882" y="428"/>
                  </a:lnTo>
                  <a:lnTo>
                    <a:pt x="882" y="422"/>
                  </a:lnTo>
                  <a:lnTo>
                    <a:pt x="883" y="416"/>
                  </a:lnTo>
                  <a:lnTo>
                    <a:pt x="884" y="410"/>
                  </a:lnTo>
                  <a:lnTo>
                    <a:pt x="884" y="404"/>
                  </a:lnTo>
                  <a:lnTo>
                    <a:pt x="884" y="399"/>
                  </a:lnTo>
                  <a:lnTo>
                    <a:pt x="882" y="391"/>
                  </a:lnTo>
                  <a:lnTo>
                    <a:pt x="874" y="379"/>
                  </a:lnTo>
                  <a:lnTo>
                    <a:pt x="864" y="368"/>
                  </a:lnTo>
                  <a:lnTo>
                    <a:pt x="856" y="359"/>
                  </a:lnTo>
                  <a:lnTo>
                    <a:pt x="850" y="356"/>
                  </a:lnTo>
                  <a:lnTo>
                    <a:pt x="845" y="355"/>
                  </a:lnTo>
                  <a:lnTo>
                    <a:pt x="841" y="356"/>
                  </a:lnTo>
                  <a:lnTo>
                    <a:pt x="838" y="359"/>
                  </a:lnTo>
                  <a:lnTo>
                    <a:pt x="834" y="365"/>
                  </a:lnTo>
                  <a:lnTo>
                    <a:pt x="833" y="369"/>
                  </a:lnTo>
                  <a:lnTo>
                    <a:pt x="831" y="371"/>
                  </a:lnTo>
                  <a:lnTo>
                    <a:pt x="827" y="372"/>
                  </a:lnTo>
                  <a:lnTo>
                    <a:pt x="824" y="374"/>
                  </a:lnTo>
                  <a:lnTo>
                    <a:pt x="819" y="374"/>
                  </a:lnTo>
                  <a:lnTo>
                    <a:pt x="815" y="372"/>
                  </a:lnTo>
                  <a:lnTo>
                    <a:pt x="811" y="370"/>
                  </a:lnTo>
                  <a:lnTo>
                    <a:pt x="807" y="366"/>
                  </a:lnTo>
                  <a:lnTo>
                    <a:pt x="803" y="362"/>
                  </a:lnTo>
                  <a:lnTo>
                    <a:pt x="801" y="356"/>
                  </a:lnTo>
                  <a:lnTo>
                    <a:pt x="799" y="349"/>
                  </a:lnTo>
                  <a:lnTo>
                    <a:pt x="796" y="341"/>
                  </a:lnTo>
                  <a:lnTo>
                    <a:pt x="794" y="325"/>
                  </a:lnTo>
                  <a:lnTo>
                    <a:pt x="793" y="307"/>
                  </a:lnTo>
                  <a:lnTo>
                    <a:pt x="792" y="299"/>
                  </a:lnTo>
                  <a:lnTo>
                    <a:pt x="793" y="293"/>
                  </a:lnTo>
                  <a:lnTo>
                    <a:pt x="793" y="286"/>
                  </a:lnTo>
                  <a:lnTo>
                    <a:pt x="794" y="281"/>
                  </a:lnTo>
                  <a:lnTo>
                    <a:pt x="796" y="276"/>
                  </a:lnTo>
                  <a:lnTo>
                    <a:pt x="799" y="273"/>
                  </a:lnTo>
                  <a:lnTo>
                    <a:pt x="802" y="269"/>
                  </a:lnTo>
                  <a:lnTo>
                    <a:pt x="806" y="267"/>
                  </a:lnTo>
                  <a:lnTo>
                    <a:pt x="817" y="251"/>
                  </a:lnTo>
                  <a:lnTo>
                    <a:pt x="828" y="232"/>
                  </a:lnTo>
                  <a:lnTo>
                    <a:pt x="832" y="229"/>
                  </a:lnTo>
                  <a:lnTo>
                    <a:pt x="837" y="226"/>
                  </a:lnTo>
                  <a:lnTo>
                    <a:pt x="841" y="226"/>
                  </a:lnTo>
                  <a:lnTo>
                    <a:pt x="845" y="226"/>
                  </a:lnTo>
                  <a:lnTo>
                    <a:pt x="853" y="230"/>
                  </a:lnTo>
                  <a:lnTo>
                    <a:pt x="861" y="234"/>
                  </a:lnTo>
                  <a:lnTo>
                    <a:pt x="864" y="236"/>
                  </a:lnTo>
                  <a:lnTo>
                    <a:pt x="870" y="237"/>
                  </a:lnTo>
                  <a:lnTo>
                    <a:pt x="876" y="238"/>
                  </a:lnTo>
                  <a:lnTo>
                    <a:pt x="883" y="238"/>
                  </a:lnTo>
                  <a:lnTo>
                    <a:pt x="889" y="236"/>
                  </a:lnTo>
                  <a:lnTo>
                    <a:pt x="895" y="232"/>
                  </a:lnTo>
                  <a:lnTo>
                    <a:pt x="897" y="230"/>
                  </a:lnTo>
                  <a:lnTo>
                    <a:pt x="900" y="227"/>
                  </a:lnTo>
                  <a:lnTo>
                    <a:pt x="901" y="224"/>
                  </a:lnTo>
                  <a:lnTo>
                    <a:pt x="902" y="220"/>
                  </a:lnTo>
                  <a:lnTo>
                    <a:pt x="904" y="212"/>
                  </a:lnTo>
                  <a:lnTo>
                    <a:pt x="907" y="204"/>
                  </a:lnTo>
                  <a:lnTo>
                    <a:pt x="910" y="196"/>
                  </a:lnTo>
                  <a:lnTo>
                    <a:pt x="913" y="189"/>
                  </a:lnTo>
                  <a:lnTo>
                    <a:pt x="918" y="183"/>
                  </a:lnTo>
                  <a:lnTo>
                    <a:pt x="921" y="177"/>
                  </a:lnTo>
                  <a:lnTo>
                    <a:pt x="925" y="173"/>
                  </a:lnTo>
                  <a:lnTo>
                    <a:pt x="929" y="170"/>
                  </a:lnTo>
                  <a:lnTo>
                    <a:pt x="933" y="168"/>
                  </a:lnTo>
                  <a:lnTo>
                    <a:pt x="938" y="168"/>
                  </a:lnTo>
                  <a:lnTo>
                    <a:pt x="943" y="168"/>
                  </a:lnTo>
                  <a:lnTo>
                    <a:pt x="946" y="170"/>
                  </a:lnTo>
                  <a:lnTo>
                    <a:pt x="951" y="174"/>
                  </a:lnTo>
                  <a:lnTo>
                    <a:pt x="956" y="177"/>
                  </a:lnTo>
                  <a:lnTo>
                    <a:pt x="959" y="182"/>
                  </a:lnTo>
                  <a:lnTo>
                    <a:pt x="962" y="188"/>
                  </a:lnTo>
                  <a:lnTo>
                    <a:pt x="969" y="200"/>
                  </a:lnTo>
                  <a:lnTo>
                    <a:pt x="976" y="211"/>
                  </a:lnTo>
                  <a:lnTo>
                    <a:pt x="979" y="215"/>
                  </a:lnTo>
                  <a:lnTo>
                    <a:pt x="983" y="219"/>
                  </a:lnTo>
                  <a:lnTo>
                    <a:pt x="988" y="223"/>
                  </a:lnTo>
                  <a:lnTo>
                    <a:pt x="992" y="225"/>
                  </a:lnTo>
                  <a:lnTo>
                    <a:pt x="1001" y="230"/>
                  </a:lnTo>
                  <a:lnTo>
                    <a:pt x="1007" y="236"/>
                  </a:lnTo>
                  <a:lnTo>
                    <a:pt x="1013" y="243"/>
                  </a:lnTo>
                  <a:lnTo>
                    <a:pt x="1017" y="250"/>
                  </a:lnTo>
                  <a:lnTo>
                    <a:pt x="1023" y="257"/>
                  </a:lnTo>
                  <a:lnTo>
                    <a:pt x="1031" y="262"/>
                  </a:lnTo>
                  <a:lnTo>
                    <a:pt x="1039" y="268"/>
                  </a:lnTo>
                  <a:lnTo>
                    <a:pt x="1048" y="273"/>
                  </a:lnTo>
                  <a:lnTo>
                    <a:pt x="1058" y="278"/>
                  </a:lnTo>
                  <a:lnTo>
                    <a:pt x="1063" y="284"/>
                  </a:lnTo>
                  <a:lnTo>
                    <a:pt x="1067" y="292"/>
                  </a:lnTo>
                  <a:lnTo>
                    <a:pt x="1071" y="297"/>
                  </a:lnTo>
                  <a:lnTo>
                    <a:pt x="1073" y="300"/>
                  </a:lnTo>
                  <a:lnTo>
                    <a:pt x="1077" y="302"/>
                  </a:lnTo>
                  <a:lnTo>
                    <a:pt x="1080" y="302"/>
                  </a:lnTo>
                  <a:lnTo>
                    <a:pt x="1084" y="302"/>
                  </a:lnTo>
                  <a:lnTo>
                    <a:pt x="1086" y="301"/>
                  </a:lnTo>
                  <a:lnTo>
                    <a:pt x="1089" y="299"/>
                  </a:lnTo>
                  <a:lnTo>
                    <a:pt x="1090" y="295"/>
                  </a:lnTo>
                  <a:lnTo>
                    <a:pt x="1091" y="290"/>
                  </a:lnTo>
                  <a:lnTo>
                    <a:pt x="1090" y="280"/>
                  </a:lnTo>
                  <a:lnTo>
                    <a:pt x="1088" y="269"/>
                  </a:lnTo>
                  <a:lnTo>
                    <a:pt x="1086" y="262"/>
                  </a:lnTo>
                  <a:lnTo>
                    <a:pt x="1085" y="256"/>
                  </a:lnTo>
                  <a:lnTo>
                    <a:pt x="1084" y="252"/>
                  </a:lnTo>
                  <a:lnTo>
                    <a:pt x="1084" y="251"/>
                  </a:lnTo>
                  <a:lnTo>
                    <a:pt x="1085" y="252"/>
                  </a:lnTo>
                  <a:lnTo>
                    <a:pt x="1091" y="253"/>
                  </a:lnTo>
                  <a:lnTo>
                    <a:pt x="1096" y="256"/>
                  </a:lnTo>
                  <a:lnTo>
                    <a:pt x="1102" y="259"/>
                  </a:lnTo>
                  <a:lnTo>
                    <a:pt x="1114" y="267"/>
                  </a:lnTo>
                  <a:lnTo>
                    <a:pt x="1124" y="274"/>
                  </a:lnTo>
                  <a:lnTo>
                    <a:pt x="1126" y="274"/>
                  </a:lnTo>
                  <a:lnTo>
                    <a:pt x="1128" y="274"/>
                  </a:lnTo>
                  <a:lnTo>
                    <a:pt x="1129" y="273"/>
                  </a:lnTo>
                  <a:lnTo>
                    <a:pt x="1130" y="270"/>
                  </a:lnTo>
                  <a:lnTo>
                    <a:pt x="1132" y="264"/>
                  </a:lnTo>
                  <a:lnTo>
                    <a:pt x="1132" y="255"/>
                  </a:lnTo>
                  <a:lnTo>
                    <a:pt x="1132" y="245"/>
                  </a:lnTo>
                  <a:lnTo>
                    <a:pt x="1133" y="237"/>
                  </a:lnTo>
                  <a:lnTo>
                    <a:pt x="1135" y="230"/>
                  </a:lnTo>
                  <a:lnTo>
                    <a:pt x="1139" y="224"/>
                  </a:lnTo>
                  <a:lnTo>
                    <a:pt x="1141" y="220"/>
                  </a:lnTo>
                  <a:lnTo>
                    <a:pt x="1142" y="217"/>
                  </a:lnTo>
                  <a:lnTo>
                    <a:pt x="1143" y="212"/>
                  </a:lnTo>
                  <a:lnTo>
                    <a:pt x="1143" y="207"/>
                  </a:lnTo>
                  <a:lnTo>
                    <a:pt x="1142" y="202"/>
                  </a:lnTo>
                  <a:lnTo>
                    <a:pt x="1141" y="196"/>
                  </a:lnTo>
                  <a:lnTo>
                    <a:pt x="1139" y="192"/>
                  </a:lnTo>
                  <a:lnTo>
                    <a:pt x="1136" y="186"/>
                  </a:lnTo>
                  <a:lnTo>
                    <a:pt x="1129" y="174"/>
                  </a:lnTo>
                  <a:lnTo>
                    <a:pt x="1122" y="163"/>
                  </a:lnTo>
                  <a:lnTo>
                    <a:pt x="1116" y="154"/>
                  </a:lnTo>
                  <a:lnTo>
                    <a:pt x="1113" y="144"/>
                  </a:lnTo>
                  <a:lnTo>
                    <a:pt x="1113" y="141"/>
                  </a:lnTo>
                  <a:lnTo>
                    <a:pt x="1114" y="138"/>
                  </a:lnTo>
                  <a:lnTo>
                    <a:pt x="1115" y="136"/>
                  </a:lnTo>
                  <a:lnTo>
                    <a:pt x="1117" y="133"/>
                  </a:lnTo>
                  <a:lnTo>
                    <a:pt x="1120" y="133"/>
                  </a:lnTo>
                  <a:lnTo>
                    <a:pt x="1123" y="135"/>
                  </a:lnTo>
                  <a:lnTo>
                    <a:pt x="1128" y="137"/>
                  </a:lnTo>
                  <a:lnTo>
                    <a:pt x="1133" y="141"/>
                  </a:lnTo>
                  <a:lnTo>
                    <a:pt x="1141" y="149"/>
                  </a:lnTo>
                  <a:lnTo>
                    <a:pt x="1147" y="157"/>
                  </a:lnTo>
                  <a:lnTo>
                    <a:pt x="1149" y="162"/>
                  </a:lnTo>
                  <a:lnTo>
                    <a:pt x="1151" y="167"/>
                  </a:lnTo>
                  <a:lnTo>
                    <a:pt x="1152" y="171"/>
                  </a:lnTo>
                  <a:lnTo>
                    <a:pt x="1153" y="176"/>
                  </a:lnTo>
                  <a:lnTo>
                    <a:pt x="1153" y="186"/>
                  </a:lnTo>
                  <a:lnTo>
                    <a:pt x="1154" y="192"/>
                  </a:lnTo>
                  <a:lnTo>
                    <a:pt x="1155" y="194"/>
                  </a:lnTo>
                  <a:lnTo>
                    <a:pt x="1158" y="196"/>
                  </a:lnTo>
                  <a:lnTo>
                    <a:pt x="1160" y="198"/>
                  </a:lnTo>
                  <a:lnTo>
                    <a:pt x="1164" y="199"/>
                  </a:lnTo>
                  <a:lnTo>
                    <a:pt x="1173" y="202"/>
                  </a:lnTo>
                  <a:lnTo>
                    <a:pt x="1183" y="207"/>
                  </a:lnTo>
                  <a:lnTo>
                    <a:pt x="1186" y="211"/>
                  </a:lnTo>
                  <a:lnTo>
                    <a:pt x="1189" y="215"/>
                  </a:lnTo>
                  <a:lnTo>
                    <a:pt x="1190" y="223"/>
                  </a:lnTo>
                  <a:lnTo>
                    <a:pt x="1187" y="230"/>
                  </a:lnTo>
                  <a:lnTo>
                    <a:pt x="1181" y="246"/>
                  </a:lnTo>
                  <a:lnTo>
                    <a:pt x="1176" y="261"/>
                  </a:lnTo>
                  <a:lnTo>
                    <a:pt x="1171" y="271"/>
                  </a:lnTo>
                  <a:lnTo>
                    <a:pt x="1170" y="280"/>
                  </a:lnTo>
                  <a:lnTo>
                    <a:pt x="1170" y="283"/>
                  </a:lnTo>
                  <a:lnTo>
                    <a:pt x="1170" y="286"/>
                  </a:lnTo>
                  <a:lnTo>
                    <a:pt x="1171" y="288"/>
                  </a:lnTo>
                  <a:lnTo>
                    <a:pt x="1172" y="289"/>
                  </a:lnTo>
                  <a:lnTo>
                    <a:pt x="1177" y="290"/>
                  </a:lnTo>
                  <a:lnTo>
                    <a:pt x="1183" y="292"/>
                  </a:lnTo>
                  <a:lnTo>
                    <a:pt x="1190" y="293"/>
                  </a:lnTo>
                  <a:lnTo>
                    <a:pt x="1196" y="294"/>
                  </a:lnTo>
                  <a:lnTo>
                    <a:pt x="1202" y="296"/>
                  </a:lnTo>
                  <a:lnTo>
                    <a:pt x="1208" y="301"/>
                  </a:lnTo>
                  <a:lnTo>
                    <a:pt x="1210" y="303"/>
                  </a:lnTo>
                  <a:lnTo>
                    <a:pt x="1211" y="305"/>
                  </a:lnTo>
                  <a:lnTo>
                    <a:pt x="1214" y="305"/>
                  </a:lnTo>
                  <a:lnTo>
                    <a:pt x="1216" y="303"/>
                  </a:lnTo>
                  <a:lnTo>
                    <a:pt x="1222" y="299"/>
                  </a:lnTo>
                  <a:lnTo>
                    <a:pt x="1228" y="293"/>
                  </a:lnTo>
                  <a:lnTo>
                    <a:pt x="1234" y="284"/>
                  </a:lnTo>
                  <a:lnTo>
                    <a:pt x="1237" y="276"/>
                  </a:lnTo>
                  <a:lnTo>
                    <a:pt x="1239" y="271"/>
                  </a:lnTo>
                  <a:lnTo>
                    <a:pt x="1239" y="267"/>
                  </a:lnTo>
                  <a:lnTo>
                    <a:pt x="1239" y="263"/>
                  </a:lnTo>
                  <a:lnTo>
                    <a:pt x="1237" y="258"/>
                  </a:lnTo>
                  <a:lnTo>
                    <a:pt x="1235" y="253"/>
                  </a:lnTo>
                  <a:lnTo>
                    <a:pt x="1234" y="248"/>
                  </a:lnTo>
                  <a:lnTo>
                    <a:pt x="1233" y="242"/>
                  </a:lnTo>
                  <a:lnTo>
                    <a:pt x="1233" y="236"/>
                  </a:lnTo>
                  <a:lnTo>
                    <a:pt x="1234" y="230"/>
                  </a:lnTo>
                  <a:lnTo>
                    <a:pt x="1236" y="223"/>
                  </a:lnTo>
                  <a:lnTo>
                    <a:pt x="1239" y="217"/>
                  </a:lnTo>
                  <a:lnTo>
                    <a:pt x="1242" y="210"/>
                  </a:lnTo>
                  <a:lnTo>
                    <a:pt x="1253" y="195"/>
                  </a:lnTo>
                  <a:lnTo>
                    <a:pt x="1262" y="182"/>
                  </a:lnTo>
                  <a:lnTo>
                    <a:pt x="1271" y="171"/>
                  </a:lnTo>
                  <a:lnTo>
                    <a:pt x="1278" y="167"/>
                  </a:lnTo>
                  <a:lnTo>
                    <a:pt x="1283" y="164"/>
                  </a:lnTo>
                  <a:lnTo>
                    <a:pt x="1287" y="163"/>
                  </a:lnTo>
                  <a:lnTo>
                    <a:pt x="1290" y="163"/>
                  </a:lnTo>
                  <a:lnTo>
                    <a:pt x="1292" y="166"/>
                  </a:lnTo>
                  <a:lnTo>
                    <a:pt x="1296" y="167"/>
                  </a:lnTo>
                  <a:lnTo>
                    <a:pt x="1298" y="170"/>
                  </a:lnTo>
                  <a:lnTo>
                    <a:pt x="1302" y="174"/>
                  </a:lnTo>
                  <a:lnTo>
                    <a:pt x="1304" y="176"/>
                  </a:lnTo>
                  <a:lnTo>
                    <a:pt x="1307" y="179"/>
                  </a:lnTo>
                  <a:lnTo>
                    <a:pt x="1310" y="179"/>
                  </a:lnTo>
                  <a:lnTo>
                    <a:pt x="1312" y="177"/>
                  </a:lnTo>
                  <a:lnTo>
                    <a:pt x="1315" y="175"/>
                  </a:lnTo>
                  <a:lnTo>
                    <a:pt x="1315" y="170"/>
                  </a:lnTo>
                  <a:lnTo>
                    <a:pt x="1315" y="163"/>
                  </a:lnTo>
                  <a:lnTo>
                    <a:pt x="1313" y="151"/>
                  </a:lnTo>
                  <a:lnTo>
                    <a:pt x="1315" y="143"/>
                  </a:lnTo>
                  <a:lnTo>
                    <a:pt x="1316" y="141"/>
                  </a:lnTo>
                  <a:lnTo>
                    <a:pt x="1318" y="137"/>
                  </a:lnTo>
                  <a:lnTo>
                    <a:pt x="1322" y="136"/>
                  </a:lnTo>
                  <a:lnTo>
                    <a:pt x="1325" y="135"/>
                  </a:lnTo>
                  <a:lnTo>
                    <a:pt x="1331" y="133"/>
                  </a:lnTo>
                  <a:lnTo>
                    <a:pt x="1338" y="135"/>
                  </a:lnTo>
                  <a:lnTo>
                    <a:pt x="1354" y="136"/>
                  </a:lnTo>
                  <a:lnTo>
                    <a:pt x="1369" y="139"/>
                  </a:lnTo>
                  <a:lnTo>
                    <a:pt x="1382" y="143"/>
                  </a:lnTo>
                  <a:lnTo>
                    <a:pt x="1392" y="148"/>
                  </a:lnTo>
                  <a:lnTo>
                    <a:pt x="1399" y="152"/>
                  </a:lnTo>
                  <a:lnTo>
                    <a:pt x="1403" y="158"/>
                  </a:lnTo>
                  <a:lnTo>
                    <a:pt x="1405" y="163"/>
                  </a:lnTo>
                  <a:lnTo>
                    <a:pt x="1407" y="170"/>
                  </a:lnTo>
                  <a:lnTo>
                    <a:pt x="1409" y="173"/>
                  </a:lnTo>
                  <a:lnTo>
                    <a:pt x="1411" y="176"/>
                  </a:lnTo>
                  <a:lnTo>
                    <a:pt x="1413" y="177"/>
                  </a:lnTo>
                  <a:lnTo>
                    <a:pt x="1416" y="179"/>
                  </a:lnTo>
                  <a:lnTo>
                    <a:pt x="1417" y="180"/>
                  </a:lnTo>
                  <a:lnTo>
                    <a:pt x="1418" y="180"/>
                  </a:lnTo>
                  <a:lnTo>
                    <a:pt x="1419" y="179"/>
                  </a:lnTo>
                  <a:lnTo>
                    <a:pt x="1422" y="179"/>
                  </a:lnTo>
                  <a:lnTo>
                    <a:pt x="1423" y="179"/>
                  </a:lnTo>
                  <a:lnTo>
                    <a:pt x="1425" y="177"/>
                  </a:lnTo>
                  <a:lnTo>
                    <a:pt x="1426" y="177"/>
                  </a:lnTo>
                  <a:lnTo>
                    <a:pt x="1428" y="176"/>
                  </a:lnTo>
                  <a:close/>
                </a:path>
              </a:pathLst>
            </a:custGeom>
            <a:grpFill/>
            <a:ln w="9525">
              <a:solidFill>
                <a:schemeClr val="bg1"/>
              </a:solidFill>
              <a:round/>
              <a:headEnd/>
              <a:tailEnd/>
            </a:ln>
          </p:spPr>
          <p:txBody>
            <a:bodyPr/>
            <a:lstStyle/>
            <a:p>
              <a:endParaRPr lang="zh-CN" altLang="en-US"/>
            </a:p>
          </p:txBody>
        </p:sp>
        <p:sp>
          <p:nvSpPr>
            <p:cNvPr id="57" name="Freeform 105">
              <a:extLst>
                <a:ext uri="{FF2B5EF4-FFF2-40B4-BE49-F238E27FC236}">
                  <a16:creationId xmlns:a16="http://schemas.microsoft.com/office/drawing/2014/main" xmlns="" id="{C1A7D589-C747-47DD-912C-C8CF13BC7559}"/>
                </a:ext>
              </a:extLst>
            </p:cNvPr>
            <p:cNvSpPr>
              <a:spLocks/>
            </p:cNvSpPr>
            <p:nvPr/>
          </p:nvSpPr>
          <p:spPr bwMode="auto">
            <a:xfrm>
              <a:off x="6159577" y="5639095"/>
              <a:ext cx="19050" cy="19051"/>
            </a:xfrm>
            <a:custGeom>
              <a:avLst/>
              <a:gdLst>
                <a:gd name="T0" fmla="*/ 2 w 78"/>
                <a:gd name="T1" fmla="*/ 44 h 64"/>
                <a:gd name="T2" fmla="*/ 5 w 78"/>
                <a:gd name="T3" fmla="*/ 38 h 64"/>
                <a:gd name="T4" fmla="*/ 10 w 78"/>
                <a:gd name="T5" fmla="*/ 34 h 64"/>
                <a:gd name="T6" fmla="*/ 17 w 78"/>
                <a:gd name="T7" fmla="*/ 29 h 64"/>
                <a:gd name="T8" fmla="*/ 26 w 78"/>
                <a:gd name="T9" fmla="*/ 27 h 64"/>
                <a:gd name="T10" fmla="*/ 34 w 78"/>
                <a:gd name="T11" fmla="*/ 26 h 64"/>
                <a:gd name="T12" fmla="*/ 41 w 78"/>
                <a:gd name="T13" fmla="*/ 22 h 64"/>
                <a:gd name="T14" fmla="*/ 48 w 78"/>
                <a:gd name="T15" fmla="*/ 19 h 64"/>
                <a:gd name="T16" fmla="*/ 53 w 78"/>
                <a:gd name="T17" fmla="*/ 14 h 64"/>
                <a:gd name="T18" fmla="*/ 60 w 78"/>
                <a:gd name="T19" fmla="*/ 7 h 64"/>
                <a:gd name="T20" fmla="*/ 70 w 78"/>
                <a:gd name="T21" fmla="*/ 1 h 64"/>
                <a:gd name="T22" fmla="*/ 73 w 78"/>
                <a:gd name="T23" fmla="*/ 0 h 64"/>
                <a:gd name="T24" fmla="*/ 77 w 78"/>
                <a:gd name="T25" fmla="*/ 1 h 64"/>
                <a:gd name="T26" fmla="*/ 78 w 78"/>
                <a:gd name="T27" fmla="*/ 4 h 64"/>
                <a:gd name="T28" fmla="*/ 78 w 78"/>
                <a:gd name="T29" fmla="*/ 13 h 64"/>
                <a:gd name="T30" fmla="*/ 76 w 78"/>
                <a:gd name="T31" fmla="*/ 21 h 64"/>
                <a:gd name="T32" fmla="*/ 73 w 78"/>
                <a:gd name="T33" fmla="*/ 31 h 64"/>
                <a:gd name="T34" fmla="*/ 70 w 78"/>
                <a:gd name="T35" fmla="*/ 40 h 64"/>
                <a:gd name="T36" fmla="*/ 67 w 78"/>
                <a:gd name="T37" fmla="*/ 48 h 64"/>
                <a:gd name="T38" fmla="*/ 64 w 78"/>
                <a:gd name="T39" fmla="*/ 54 h 64"/>
                <a:gd name="T40" fmla="*/ 60 w 78"/>
                <a:gd name="T41" fmla="*/ 57 h 64"/>
                <a:gd name="T42" fmla="*/ 58 w 78"/>
                <a:gd name="T43" fmla="*/ 58 h 64"/>
                <a:gd name="T44" fmla="*/ 54 w 78"/>
                <a:gd name="T45" fmla="*/ 57 h 64"/>
                <a:gd name="T46" fmla="*/ 51 w 78"/>
                <a:gd name="T47" fmla="*/ 54 h 64"/>
                <a:gd name="T48" fmla="*/ 46 w 78"/>
                <a:gd name="T49" fmla="*/ 53 h 64"/>
                <a:gd name="T50" fmla="*/ 41 w 78"/>
                <a:gd name="T51" fmla="*/ 52 h 64"/>
                <a:gd name="T52" fmla="*/ 35 w 78"/>
                <a:gd name="T53" fmla="*/ 53 h 64"/>
                <a:gd name="T54" fmla="*/ 21 w 78"/>
                <a:gd name="T55" fmla="*/ 59 h 64"/>
                <a:gd name="T56" fmla="*/ 7 w 78"/>
                <a:gd name="T57" fmla="*/ 64 h 64"/>
                <a:gd name="T58" fmla="*/ 4 w 78"/>
                <a:gd name="T59" fmla="*/ 64 h 64"/>
                <a:gd name="T60" fmla="*/ 2 w 78"/>
                <a:gd name="T61" fmla="*/ 64 h 64"/>
                <a:gd name="T62" fmla="*/ 1 w 78"/>
                <a:gd name="T63" fmla="*/ 63 h 64"/>
                <a:gd name="T64" fmla="*/ 0 w 78"/>
                <a:gd name="T65" fmla="*/ 60 h 64"/>
                <a:gd name="T66" fmla="*/ 0 w 78"/>
                <a:gd name="T67" fmla="*/ 58 h 64"/>
                <a:gd name="T68" fmla="*/ 0 w 78"/>
                <a:gd name="T69" fmla="*/ 54 h 64"/>
                <a:gd name="T70" fmla="*/ 1 w 78"/>
                <a:gd name="T71" fmla="*/ 50 h 64"/>
                <a:gd name="T72" fmla="*/ 2 w 78"/>
                <a:gd name="T73" fmla="*/ 4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8" h="64">
                  <a:moveTo>
                    <a:pt x="2" y="44"/>
                  </a:moveTo>
                  <a:lnTo>
                    <a:pt x="5" y="38"/>
                  </a:lnTo>
                  <a:lnTo>
                    <a:pt x="10" y="34"/>
                  </a:lnTo>
                  <a:lnTo>
                    <a:pt x="17" y="29"/>
                  </a:lnTo>
                  <a:lnTo>
                    <a:pt x="26" y="27"/>
                  </a:lnTo>
                  <a:lnTo>
                    <a:pt x="34" y="26"/>
                  </a:lnTo>
                  <a:lnTo>
                    <a:pt x="41" y="22"/>
                  </a:lnTo>
                  <a:lnTo>
                    <a:pt x="48" y="19"/>
                  </a:lnTo>
                  <a:lnTo>
                    <a:pt x="53" y="14"/>
                  </a:lnTo>
                  <a:lnTo>
                    <a:pt x="60" y="7"/>
                  </a:lnTo>
                  <a:lnTo>
                    <a:pt x="70" y="1"/>
                  </a:lnTo>
                  <a:lnTo>
                    <a:pt x="73" y="0"/>
                  </a:lnTo>
                  <a:lnTo>
                    <a:pt x="77" y="1"/>
                  </a:lnTo>
                  <a:lnTo>
                    <a:pt x="78" y="4"/>
                  </a:lnTo>
                  <a:lnTo>
                    <a:pt x="78" y="13"/>
                  </a:lnTo>
                  <a:lnTo>
                    <a:pt x="76" y="21"/>
                  </a:lnTo>
                  <a:lnTo>
                    <a:pt x="73" y="31"/>
                  </a:lnTo>
                  <a:lnTo>
                    <a:pt x="70" y="40"/>
                  </a:lnTo>
                  <a:lnTo>
                    <a:pt x="67" y="48"/>
                  </a:lnTo>
                  <a:lnTo>
                    <a:pt x="64" y="54"/>
                  </a:lnTo>
                  <a:lnTo>
                    <a:pt x="60" y="57"/>
                  </a:lnTo>
                  <a:lnTo>
                    <a:pt x="58" y="58"/>
                  </a:lnTo>
                  <a:lnTo>
                    <a:pt x="54" y="57"/>
                  </a:lnTo>
                  <a:lnTo>
                    <a:pt x="51" y="54"/>
                  </a:lnTo>
                  <a:lnTo>
                    <a:pt x="46" y="53"/>
                  </a:lnTo>
                  <a:lnTo>
                    <a:pt x="41" y="52"/>
                  </a:lnTo>
                  <a:lnTo>
                    <a:pt x="35" y="53"/>
                  </a:lnTo>
                  <a:lnTo>
                    <a:pt x="21" y="59"/>
                  </a:lnTo>
                  <a:lnTo>
                    <a:pt x="7" y="64"/>
                  </a:lnTo>
                  <a:lnTo>
                    <a:pt x="4" y="64"/>
                  </a:lnTo>
                  <a:lnTo>
                    <a:pt x="2" y="64"/>
                  </a:lnTo>
                  <a:lnTo>
                    <a:pt x="1" y="63"/>
                  </a:lnTo>
                  <a:lnTo>
                    <a:pt x="0" y="60"/>
                  </a:lnTo>
                  <a:lnTo>
                    <a:pt x="0" y="58"/>
                  </a:lnTo>
                  <a:lnTo>
                    <a:pt x="0" y="54"/>
                  </a:lnTo>
                  <a:lnTo>
                    <a:pt x="1" y="50"/>
                  </a:lnTo>
                  <a:lnTo>
                    <a:pt x="2" y="44"/>
                  </a:lnTo>
                  <a:close/>
                </a:path>
              </a:pathLst>
            </a:custGeom>
            <a:grpFill/>
            <a:ln w="9525">
              <a:solidFill>
                <a:schemeClr val="bg1"/>
              </a:solidFill>
              <a:round/>
              <a:headEnd/>
              <a:tailEnd/>
            </a:ln>
          </p:spPr>
          <p:txBody>
            <a:bodyPr/>
            <a:lstStyle/>
            <a:p>
              <a:endParaRPr lang="zh-CN" altLang="en-US"/>
            </a:p>
          </p:txBody>
        </p:sp>
        <p:sp>
          <p:nvSpPr>
            <p:cNvPr id="58" name="台湾">
              <a:extLst>
                <a:ext uri="{FF2B5EF4-FFF2-40B4-BE49-F238E27FC236}">
                  <a16:creationId xmlns:a16="http://schemas.microsoft.com/office/drawing/2014/main" xmlns="" id="{1892FAD2-F8F5-4DBB-8DF9-A6F4EBC9CE70}"/>
                </a:ext>
              </a:extLst>
            </p:cNvPr>
            <p:cNvSpPr>
              <a:spLocks/>
            </p:cNvSpPr>
            <p:nvPr/>
          </p:nvSpPr>
          <p:spPr bwMode="auto">
            <a:xfrm>
              <a:off x="6807285" y="5248550"/>
              <a:ext cx="171452" cy="390545"/>
            </a:xfrm>
            <a:custGeom>
              <a:avLst/>
              <a:gdLst>
                <a:gd name="T0" fmla="*/ 213 w 666"/>
                <a:gd name="T1" fmla="*/ 320 h 1493"/>
                <a:gd name="T2" fmla="*/ 261 w 666"/>
                <a:gd name="T3" fmla="*/ 259 h 1493"/>
                <a:gd name="T4" fmla="*/ 280 w 666"/>
                <a:gd name="T5" fmla="*/ 186 h 1493"/>
                <a:gd name="T6" fmla="*/ 306 w 666"/>
                <a:gd name="T7" fmla="*/ 132 h 1493"/>
                <a:gd name="T8" fmla="*/ 345 w 666"/>
                <a:gd name="T9" fmla="*/ 106 h 1493"/>
                <a:gd name="T10" fmla="*/ 430 w 666"/>
                <a:gd name="T11" fmla="*/ 66 h 1493"/>
                <a:gd name="T12" fmla="*/ 446 w 666"/>
                <a:gd name="T13" fmla="*/ 33 h 1493"/>
                <a:gd name="T14" fmla="*/ 469 w 666"/>
                <a:gd name="T15" fmla="*/ 7 h 1493"/>
                <a:gd name="T16" fmla="*/ 495 w 666"/>
                <a:gd name="T17" fmla="*/ 0 h 1493"/>
                <a:gd name="T18" fmla="*/ 522 w 666"/>
                <a:gd name="T19" fmla="*/ 18 h 1493"/>
                <a:gd name="T20" fmla="*/ 564 w 666"/>
                <a:gd name="T21" fmla="*/ 43 h 1493"/>
                <a:gd name="T22" fmla="*/ 615 w 666"/>
                <a:gd name="T23" fmla="*/ 45 h 1493"/>
                <a:gd name="T24" fmla="*/ 652 w 666"/>
                <a:gd name="T25" fmla="*/ 80 h 1493"/>
                <a:gd name="T26" fmla="*/ 665 w 666"/>
                <a:gd name="T27" fmla="*/ 131 h 1493"/>
                <a:gd name="T28" fmla="*/ 634 w 666"/>
                <a:gd name="T29" fmla="*/ 168 h 1493"/>
                <a:gd name="T30" fmla="*/ 625 w 666"/>
                <a:gd name="T31" fmla="*/ 225 h 1493"/>
                <a:gd name="T32" fmla="*/ 644 w 666"/>
                <a:gd name="T33" fmla="*/ 283 h 1493"/>
                <a:gd name="T34" fmla="*/ 644 w 666"/>
                <a:gd name="T35" fmla="*/ 366 h 1493"/>
                <a:gd name="T36" fmla="*/ 606 w 666"/>
                <a:gd name="T37" fmla="*/ 451 h 1493"/>
                <a:gd name="T38" fmla="*/ 573 w 666"/>
                <a:gd name="T39" fmla="*/ 540 h 1493"/>
                <a:gd name="T40" fmla="*/ 570 w 666"/>
                <a:gd name="T41" fmla="*/ 674 h 1493"/>
                <a:gd name="T42" fmla="*/ 553 w 666"/>
                <a:gd name="T43" fmla="*/ 830 h 1493"/>
                <a:gd name="T44" fmla="*/ 537 w 666"/>
                <a:gd name="T45" fmla="*/ 925 h 1493"/>
                <a:gd name="T46" fmla="*/ 519 w 666"/>
                <a:gd name="T47" fmla="*/ 995 h 1493"/>
                <a:gd name="T48" fmla="*/ 433 w 666"/>
                <a:gd name="T49" fmla="*/ 1135 h 1493"/>
                <a:gd name="T50" fmla="*/ 388 w 666"/>
                <a:gd name="T51" fmla="*/ 1214 h 1493"/>
                <a:gd name="T52" fmla="*/ 370 w 666"/>
                <a:gd name="T53" fmla="*/ 1310 h 1493"/>
                <a:gd name="T54" fmla="*/ 384 w 666"/>
                <a:gd name="T55" fmla="*/ 1374 h 1493"/>
                <a:gd name="T56" fmla="*/ 386 w 666"/>
                <a:gd name="T57" fmla="*/ 1426 h 1493"/>
                <a:gd name="T58" fmla="*/ 373 w 666"/>
                <a:gd name="T59" fmla="*/ 1455 h 1493"/>
                <a:gd name="T60" fmla="*/ 387 w 666"/>
                <a:gd name="T61" fmla="*/ 1486 h 1493"/>
                <a:gd name="T62" fmla="*/ 374 w 666"/>
                <a:gd name="T63" fmla="*/ 1492 h 1493"/>
                <a:gd name="T64" fmla="*/ 343 w 666"/>
                <a:gd name="T65" fmla="*/ 1463 h 1493"/>
                <a:gd name="T66" fmla="*/ 310 w 666"/>
                <a:gd name="T67" fmla="*/ 1455 h 1493"/>
                <a:gd name="T68" fmla="*/ 299 w 666"/>
                <a:gd name="T69" fmla="*/ 1413 h 1493"/>
                <a:gd name="T70" fmla="*/ 270 w 666"/>
                <a:gd name="T71" fmla="*/ 1331 h 1493"/>
                <a:gd name="T72" fmla="*/ 228 w 666"/>
                <a:gd name="T73" fmla="*/ 1287 h 1493"/>
                <a:gd name="T74" fmla="*/ 132 w 666"/>
                <a:gd name="T75" fmla="*/ 1240 h 1493"/>
                <a:gd name="T76" fmla="*/ 119 w 666"/>
                <a:gd name="T77" fmla="*/ 1215 h 1493"/>
                <a:gd name="T78" fmla="*/ 88 w 666"/>
                <a:gd name="T79" fmla="*/ 1158 h 1493"/>
                <a:gd name="T80" fmla="*/ 41 w 666"/>
                <a:gd name="T81" fmla="*/ 1058 h 1493"/>
                <a:gd name="T82" fmla="*/ 14 w 666"/>
                <a:gd name="T83" fmla="*/ 1044 h 1493"/>
                <a:gd name="T84" fmla="*/ 2 w 666"/>
                <a:gd name="T85" fmla="*/ 1009 h 1493"/>
                <a:gd name="T86" fmla="*/ 12 w 666"/>
                <a:gd name="T87" fmla="*/ 918 h 1493"/>
                <a:gd name="T88" fmla="*/ 25 w 666"/>
                <a:gd name="T89" fmla="*/ 874 h 1493"/>
                <a:gd name="T90" fmla="*/ 19 w 666"/>
                <a:gd name="T91" fmla="*/ 813 h 1493"/>
                <a:gd name="T92" fmla="*/ 9 w 666"/>
                <a:gd name="T93" fmla="*/ 770 h 1493"/>
                <a:gd name="T94" fmla="*/ 29 w 666"/>
                <a:gd name="T95" fmla="*/ 720 h 1493"/>
                <a:gd name="T96" fmla="*/ 60 w 666"/>
                <a:gd name="T97" fmla="*/ 691 h 1493"/>
                <a:gd name="T98" fmla="*/ 52 w 666"/>
                <a:gd name="T99" fmla="*/ 672 h 1493"/>
                <a:gd name="T100" fmla="*/ 59 w 666"/>
                <a:gd name="T101" fmla="*/ 647 h 1493"/>
                <a:gd name="T102" fmla="*/ 132 w 666"/>
                <a:gd name="T103" fmla="*/ 501 h 1493"/>
                <a:gd name="T104" fmla="*/ 151 w 666"/>
                <a:gd name="T105" fmla="*/ 443 h 1493"/>
                <a:gd name="T106" fmla="*/ 181 w 666"/>
                <a:gd name="T107" fmla="*/ 383 h 1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6" h="1493">
                  <a:moveTo>
                    <a:pt x="187" y="371"/>
                  </a:moveTo>
                  <a:lnTo>
                    <a:pt x="195" y="353"/>
                  </a:lnTo>
                  <a:lnTo>
                    <a:pt x="204" y="335"/>
                  </a:lnTo>
                  <a:lnTo>
                    <a:pt x="207" y="327"/>
                  </a:lnTo>
                  <a:lnTo>
                    <a:pt x="213" y="320"/>
                  </a:lnTo>
                  <a:lnTo>
                    <a:pt x="219" y="312"/>
                  </a:lnTo>
                  <a:lnTo>
                    <a:pt x="228" y="303"/>
                  </a:lnTo>
                  <a:lnTo>
                    <a:pt x="241" y="288"/>
                  </a:lnTo>
                  <a:lnTo>
                    <a:pt x="254" y="270"/>
                  </a:lnTo>
                  <a:lnTo>
                    <a:pt x="261" y="259"/>
                  </a:lnTo>
                  <a:lnTo>
                    <a:pt x="266" y="249"/>
                  </a:lnTo>
                  <a:lnTo>
                    <a:pt x="269" y="237"/>
                  </a:lnTo>
                  <a:lnTo>
                    <a:pt x="273" y="224"/>
                  </a:lnTo>
                  <a:lnTo>
                    <a:pt x="276" y="203"/>
                  </a:lnTo>
                  <a:lnTo>
                    <a:pt x="280" y="186"/>
                  </a:lnTo>
                  <a:lnTo>
                    <a:pt x="285" y="168"/>
                  </a:lnTo>
                  <a:lnTo>
                    <a:pt x="292" y="152"/>
                  </a:lnTo>
                  <a:lnTo>
                    <a:pt x="295" y="145"/>
                  </a:lnTo>
                  <a:lnTo>
                    <a:pt x="300" y="138"/>
                  </a:lnTo>
                  <a:lnTo>
                    <a:pt x="306" y="132"/>
                  </a:lnTo>
                  <a:lnTo>
                    <a:pt x="312" y="126"/>
                  </a:lnTo>
                  <a:lnTo>
                    <a:pt x="319" y="120"/>
                  </a:lnTo>
                  <a:lnTo>
                    <a:pt x="326" y="114"/>
                  </a:lnTo>
                  <a:lnTo>
                    <a:pt x="336" y="109"/>
                  </a:lnTo>
                  <a:lnTo>
                    <a:pt x="345" y="106"/>
                  </a:lnTo>
                  <a:lnTo>
                    <a:pt x="381" y="93"/>
                  </a:lnTo>
                  <a:lnTo>
                    <a:pt x="407" y="82"/>
                  </a:lnTo>
                  <a:lnTo>
                    <a:pt x="418" y="77"/>
                  </a:lnTo>
                  <a:lnTo>
                    <a:pt x="426" y="70"/>
                  </a:lnTo>
                  <a:lnTo>
                    <a:pt x="430" y="66"/>
                  </a:lnTo>
                  <a:lnTo>
                    <a:pt x="433" y="60"/>
                  </a:lnTo>
                  <a:lnTo>
                    <a:pt x="437" y="54"/>
                  </a:lnTo>
                  <a:lnTo>
                    <a:pt x="439" y="46"/>
                  </a:lnTo>
                  <a:lnTo>
                    <a:pt x="443" y="39"/>
                  </a:lnTo>
                  <a:lnTo>
                    <a:pt x="446" y="33"/>
                  </a:lnTo>
                  <a:lnTo>
                    <a:pt x="450" y="26"/>
                  </a:lnTo>
                  <a:lnTo>
                    <a:pt x="455" y="22"/>
                  </a:lnTo>
                  <a:lnTo>
                    <a:pt x="458" y="16"/>
                  </a:lnTo>
                  <a:lnTo>
                    <a:pt x="464" y="12"/>
                  </a:lnTo>
                  <a:lnTo>
                    <a:pt x="469" y="7"/>
                  </a:lnTo>
                  <a:lnTo>
                    <a:pt x="474" y="5"/>
                  </a:lnTo>
                  <a:lnTo>
                    <a:pt x="480" y="3"/>
                  </a:lnTo>
                  <a:lnTo>
                    <a:pt x="484" y="0"/>
                  </a:lnTo>
                  <a:lnTo>
                    <a:pt x="490" y="0"/>
                  </a:lnTo>
                  <a:lnTo>
                    <a:pt x="495" y="0"/>
                  </a:lnTo>
                  <a:lnTo>
                    <a:pt x="500" y="1"/>
                  </a:lnTo>
                  <a:lnTo>
                    <a:pt x="505" y="3"/>
                  </a:lnTo>
                  <a:lnTo>
                    <a:pt x="509" y="6"/>
                  </a:lnTo>
                  <a:lnTo>
                    <a:pt x="514" y="10"/>
                  </a:lnTo>
                  <a:lnTo>
                    <a:pt x="522" y="18"/>
                  </a:lnTo>
                  <a:lnTo>
                    <a:pt x="529" y="25"/>
                  </a:lnTo>
                  <a:lnTo>
                    <a:pt x="538" y="31"/>
                  </a:lnTo>
                  <a:lnTo>
                    <a:pt x="546" y="37"/>
                  </a:lnTo>
                  <a:lnTo>
                    <a:pt x="554" y="41"/>
                  </a:lnTo>
                  <a:lnTo>
                    <a:pt x="564" y="43"/>
                  </a:lnTo>
                  <a:lnTo>
                    <a:pt x="573" y="45"/>
                  </a:lnTo>
                  <a:lnTo>
                    <a:pt x="584" y="44"/>
                  </a:lnTo>
                  <a:lnTo>
                    <a:pt x="596" y="44"/>
                  </a:lnTo>
                  <a:lnTo>
                    <a:pt x="606" y="44"/>
                  </a:lnTo>
                  <a:lnTo>
                    <a:pt x="615" y="45"/>
                  </a:lnTo>
                  <a:lnTo>
                    <a:pt x="623" y="49"/>
                  </a:lnTo>
                  <a:lnTo>
                    <a:pt x="631" y="54"/>
                  </a:lnTo>
                  <a:lnTo>
                    <a:pt x="638" y="61"/>
                  </a:lnTo>
                  <a:lnTo>
                    <a:pt x="645" y="69"/>
                  </a:lnTo>
                  <a:lnTo>
                    <a:pt x="652" y="80"/>
                  </a:lnTo>
                  <a:lnTo>
                    <a:pt x="658" y="90"/>
                  </a:lnTo>
                  <a:lnTo>
                    <a:pt x="663" y="101"/>
                  </a:lnTo>
                  <a:lnTo>
                    <a:pt x="665" y="112"/>
                  </a:lnTo>
                  <a:lnTo>
                    <a:pt x="666" y="121"/>
                  </a:lnTo>
                  <a:lnTo>
                    <a:pt x="665" y="131"/>
                  </a:lnTo>
                  <a:lnTo>
                    <a:pt x="661" y="139"/>
                  </a:lnTo>
                  <a:lnTo>
                    <a:pt x="655" y="146"/>
                  </a:lnTo>
                  <a:lnTo>
                    <a:pt x="648" y="152"/>
                  </a:lnTo>
                  <a:lnTo>
                    <a:pt x="641" y="159"/>
                  </a:lnTo>
                  <a:lnTo>
                    <a:pt x="634" y="168"/>
                  </a:lnTo>
                  <a:lnTo>
                    <a:pt x="628" y="178"/>
                  </a:lnTo>
                  <a:lnTo>
                    <a:pt x="625" y="190"/>
                  </a:lnTo>
                  <a:lnTo>
                    <a:pt x="623" y="203"/>
                  </a:lnTo>
                  <a:lnTo>
                    <a:pt x="623" y="216"/>
                  </a:lnTo>
                  <a:lnTo>
                    <a:pt x="625" y="225"/>
                  </a:lnTo>
                  <a:lnTo>
                    <a:pt x="627" y="232"/>
                  </a:lnTo>
                  <a:lnTo>
                    <a:pt x="629" y="240"/>
                  </a:lnTo>
                  <a:lnTo>
                    <a:pt x="633" y="249"/>
                  </a:lnTo>
                  <a:lnTo>
                    <a:pt x="639" y="265"/>
                  </a:lnTo>
                  <a:lnTo>
                    <a:pt x="644" y="283"/>
                  </a:lnTo>
                  <a:lnTo>
                    <a:pt x="647" y="300"/>
                  </a:lnTo>
                  <a:lnTo>
                    <a:pt x="648" y="316"/>
                  </a:lnTo>
                  <a:lnTo>
                    <a:pt x="648" y="333"/>
                  </a:lnTo>
                  <a:lnTo>
                    <a:pt x="647" y="350"/>
                  </a:lnTo>
                  <a:lnTo>
                    <a:pt x="644" y="366"/>
                  </a:lnTo>
                  <a:lnTo>
                    <a:pt x="639" y="383"/>
                  </a:lnTo>
                  <a:lnTo>
                    <a:pt x="632" y="400"/>
                  </a:lnTo>
                  <a:lnTo>
                    <a:pt x="623" y="416"/>
                  </a:lnTo>
                  <a:lnTo>
                    <a:pt x="615" y="433"/>
                  </a:lnTo>
                  <a:lnTo>
                    <a:pt x="606" y="451"/>
                  </a:lnTo>
                  <a:lnTo>
                    <a:pt x="596" y="468"/>
                  </a:lnTo>
                  <a:lnTo>
                    <a:pt x="588" y="485"/>
                  </a:lnTo>
                  <a:lnTo>
                    <a:pt x="582" y="503"/>
                  </a:lnTo>
                  <a:lnTo>
                    <a:pt x="577" y="520"/>
                  </a:lnTo>
                  <a:lnTo>
                    <a:pt x="573" y="540"/>
                  </a:lnTo>
                  <a:lnTo>
                    <a:pt x="572" y="564"/>
                  </a:lnTo>
                  <a:lnTo>
                    <a:pt x="571" y="590"/>
                  </a:lnTo>
                  <a:lnTo>
                    <a:pt x="571" y="618"/>
                  </a:lnTo>
                  <a:lnTo>
                    <a:pt x="570" y="647"/>
                  </a:lnTo>
                  <a:lnTo>
                    <a:pt x="570" y="674"/>
                  </a:lnTo>
                  <a:lnTo>
                    <a:pt x="570" y="698"/>
                  </a:lnTo>
                  <a:lnTo>
                    <a:pt x="568" y="718"/>
                  </a:lnTo>
                  <a:lnTo>
                    <a:pt x="563" y="760"/>
                  </a:lnTo>
                  <a:lnTo>
                    <a:pt x="557" y="807"/>
                  </a:lnTo>
                  <a:lnTo>
                    <a:pt x="553" y="830"/>
                  </a:lnTo>
                  <a:lnTo>
                    <a:pt x="551" y="850"/>
                  </a:lnTo>
                  <a:lnTo>
                    <a:pt x="547" y="867"/>
                  </a:lnTo>
                  <a:lnTo>
                    <a:pt x="544" y="880"/>
                  </a:lnTo>
                  <a:lnTo>
                    <a:pt x="539" y="901"/>
                  </a:lnTo>
                  <a:lnTo>
                    <a:pt x="537" y="925"/>
                  </a:lnTo>
                  <a:lnTo>
                    <a:pt x="534" y="939"/>
                  </a:lnTo>
                  <a:lnTo>
                    <a:pt x="532" y="952"/>
                  </a:lnTo>
                  <a:lnTo>
                    <a:pt x="529" y="965"/>
                  </a:lnTo>
                  <a:lnTo>
                    <a:pt x="525" y="980"/>
                  </a:lnTo>
                  <a:lnTo>
                    <a:pt x="519" y="995"/>
                  </a:lnTo>
                  <a:lnTo>
                    <a:pt x="509" y="1013"/>
                  </a:lnTo>
                  <a:lnTo>
                    <a:pt x="499" y="1034"/>
                  </a:lnTo>
                  <a:lnTo>
                    <a:pt x="485" y="1056"/>
                  </a:lnTo>
                  <a:lnTo>
                    <a:pt x="459" y="1097"/>
                  </a:lnTo>
                  <a:lnTo>
                    <a:pt x="433" y="1135"/>
                  </a:lnTo>
                  <a:lnTo>
                    <a:pt x="414" y="1159"/>
                  </a:lnTo>
                  <a:lnTo>
                    <a:pt x="402" y="1176"/>
                  </a:lnTo>
                  <a:lnTo>
                    <a:pt x="398" y="1185"/>
                  </a:lnTo>
                  <a:lnTo>
                    <a:pt x="393" y="1197"/>
                  </a:lnTo>
                  <a:lnTo>
                    <a:pt x="388" y="1214"/>
                  </a:lnTo>
                  <a:lnTo>
                    <a:pt x="382" y="1237"/>
                  </a:lnTo>
                  <a:lnTo>
                    <a:pt x="376" y="1261"/>
                  </a:lnTo>
                  <a:lnTo>
                    <a:pt x="373" y="1281"/>
                  </a:lnTo>
                  <a:lnTo>
                    <a:pt x="370" y="1297"/>
                  </a:lnTo>
                  <a:lnTo>
                    <a:pt x="370" y="1310"/>
                  </a:lnTo>
                  <a:lnTo>
                    <a:pt x="371" y="1321"/>
                  </a:lnTo>
                  <a:lnTo>
                    <a:pt x="373" y="1330"/>
                  </a:lnTo>
                  <a:lnTo>
                    <a:pt x="375" y="1341"/>
                  </a:lnTo>
                  <a:lnTo>
                    <a:pt x="378" y="1350"/>
                  </a:lnTo>
                  <a:lnTo>
                    <a:pt x="384" y="1374"/>
                  </a:lnTo>
                  <a:lnTo>
                    <a:pt x="388" y="1397"/>
                  </a:lnTo>
                  <a:lnTo>
                    <a:pt x="389" y="1407"/>
                  </a:lnTo>
                  <a:lnTo>
                    <a:pt x="389" y="1416"/>
                  </a:lnTo>
                  <a:lnTo>
                    <a:pt x="388" y="1423"/>
                  </a:lnTo>
                  <a:lnTo>
                    <a:pt x="386" y="1426"/>
                  </a:lnTo>
                  <a:lnTo>
                    <a:pt x="380" y="1434"/>
                  </a:lnTo>
                  <a:lnTo>
                    <a:pt x="374" y="1441"/>
                  </a:lnTo>
                  <a:lnTo>
                    <a:pt x="373" y="1445"/>
                  </a:lnTo>
                  <a:lnTo>
                    <a:pt x="373" y="1450"/>
                  </a:lnTo>
                  <a:lnTo>
                    <a:pt x="373" y="1455"/>
                  </a:lnTo>
                  <a:lnTo>
                    <a:pt x="375" y="1461"/>
                  </a:lnTo>
                  <a:lnTo>
                    <a:pt x="381" y="1472"/>
                  </a:lnTo>
                  <a:lnTo>
                    <a:pt x="386" y="1479"/>
                  </a:lnTo>
                  <a:lnTo>
                    <a:pt x="387" y="1482"/>
                  </a:lnTo>
                  <a:lnTo>
                    <a:pt x="387" y="1486"/>
                  </a:lnTo>
                  <a:lnTo>
                    <a:pt x="386" y="1488"/>
                  </a:lnTo>
                  <a:lnTo>
                    <a:pt x="383" y="1491"/>
                  </a:lnTo>
                  <a:lnTo>
                    <a:pt x="380" y="1493"/>
                  </a:lnTo>
                  <a:lnTo>
                    <a:pt x="376" y="1493"/>
                  </a:lnTo>
                  <a:lnTo>
                    <a:pt x="374" y="1492"/>
                  </a:lnTo>
                  <a:lnTo>
                    <a:pt x="370" y="1489"/>
                  </a:lnTo>
                  <a:lnTo>
                    <a:pt x="363" y="1483"/>
                  </a:lnTo>
                  <a:lnTo>
                    <a:pt x="356" y="1475"/>
                  </a:lnTo>
                  <a:lnTo>
                    <a:pt x="349" y="1468"/>
                  </a:lnTo>
                  <a:lnTo>
                    <a:pt x="343" y="1463"/>
                  </a:lnTo>
                  <a:lnTo>
                    <a:pt x="336" y="1461"/>
                  </a:lnTo>
                  <a:lnTo>
                    <a:pt x="326" y="1460"/>
                  </a:lnTo>
                  <a:lnTo>
                    <a:pt x="320" y="1460"/>
                  </a:lnTo>
                  <a:lnTo>
                    <a:pt x="314" y="1457"/>
                  </a:lnTo>
                  <a:lnTo>
                    <a:pt x="310" y="1455"/>
                  </a:lnTo>
                  <a:lnTo>
                    <a:pt x="306" y="1450"/>
                  </a:lnTo>
                  <a:lnTo>
                    <a:pt x="304" y="1444"/>
                  </a:lnTo>
                  <a:lnTo>
                    <a:pt x="301" y="1436"/>
                  </a:lnTo>
                  <a:lnTo>
                    <a:pt x="300" y="1426"/>
                  </a:lnTo>
                  <a:lnTo>
                    <a:pt x="299" y="1413"/>
                  </a:lnTo>
                  <a:lnTo>
                    <a:pt x="298" y="1399"/>
                  </a:lnTo>
                  <a:lnTo>
                    <a:pt x="294" y="1384"/>
                  </a:lnTo>
                  <a:lnTo>
                    <a:pt x="289" y="1366"/>
                  </a:lnTo>
                  <a:lnTo>
                    <a:pt x="281" y="1348"/>
                  </a:lnTo>
                  <a:lnTo>
                    <a:pt x="270" y="1331"/>
                  </a:lnTo>
                  <a:lnTo>
                    <a:pt x="258" y="1315"/>
                  </a:lnTo>
                  <a:lnTo>
                    <a:pt x="251" y="1308"/>
                  </a:lnTo>
                  <a:lnTo>
                    <a:pt x="244" y="1300"/>
                  </a:lnTo>
                  <a:lnTo>
                    <a:pt x="236" y="1293"/>
                  </a:lnTo>
                  <a:lnTo>
                    <a:pt x="228" y="1287"/>
                  </a:lnTo>
                  <a:lnTo>
                    <a:pt x="192" y="1270"/>
                  </a:lnTo>
                  <a:lnTo>
                    <a:pt x="160" y="1255"/>
                  </a:lnTo>
                  <a:lnTo>
                    <a:pt x="147" y="1249"/>
                  </a:lnTo>
                  <a:lnTo>
                    <a:pt x="136" y="1243"/>
                  </a:lnTo>
                  <a:lnTo>
                    <a:pt x="132" y="1240"/>
                  </a:lnTo>
                  <a:lnTo>
                    <a:pt x="129" y="1236"/>
                  </a:lnTo>
                  <a:lnTo>
                    <a:pt x="126" y="1234"/>
                  </a:lnTo>
                  <a:lnTo>
                    <a:pt x="125" y="1230"/>
                  </a:lnTo>
                  <a:lnTo>
                    <a:pt x="123" y="1223"/>
                  </a:lnTo>
                  <a:lnTo>
                    <a:pt x="119" y="1215"/>
                  </a:lnTo>
                  <a:lnTo>
                    <a:pt x="115" y="1205"/>
                  </a:lnTo>
                  <a:lnTo>
                    <a:pt x="109" y="1196"/>
                  </a:lnTo>
                  <a:lnTo>
                    <a:pt x="103" y="1184"/>
                  </a:lnTo>
                  <a:lnTo>
                    <a:pt x="96" y="1172"/>
                  </a:lnTo>
                  <a:lnTo>
                    <a:pt x="88" y="1158"/>
                  </a:lnTo>
                  <a:lnTo>
                    <a:pt x="82" y="1142"/>
                  </a:lnTo>
                  <a:lnTo>
                    <a:pt x="69" y="1109"/>
                  </a:lnTo>
                  <a:lnTo>
                    <a:pt x="56" y="1079"/>
                  </a:lnTo>
                  <a:lnTo>
                    <a:pt x="48" y="1067"/>
                  </a:lnTo>
                  <a:lnTo>
                    <a:pt x="41" y="1058"/>
                  </a:lnTo>
                  <a:lnTo>
                    <a:pt x="36" y="1053"/>
                  </a:lnTo>
                  <a:lnTo>
                    <a:pt x="33" y="1051"/>
                  </a:lnTo>
                  <a:lnTo>
                    <a:pt x="28" y="1047"/>
                  </a:lnTo>
                  <a:lnTo>
                    <a:pt x="23" y="1046"/>
                  </a:lnTo>
                  <a:lnTo>
                    <a:pt x="14" y="1044"/>
                  </a:lnTo>
                  <a:lnTo>
                    <a:pt x="8" y="1039"/>
                  </a:lnTo>
                  <a:lnTo>
                    <a:pt x="4" y="1033"/>
                  </a:lnTo>
                  <a:lnTo>
                    <a:pt x="2" y="1027"/>
                  </a:lnTo>
                  <a:lnTo>
                    <a:pt x="0" y="1019"/>
                  </a:lnTo>
                  <a:lnTo>
                    <a:pt x="2" y="1009"/>
                  </a:lnTo>
                  <a:lnTo>
                    <a:pt x="2" y="1000"/>
                  </a:lnTo>
                  <a:lnTo>
                    <a:pt x="3" y="988"/>
                  </a:lnTo>
                  <a:lnTo>
                    <a:pt x="6" y="962"/>
                  </a:lnTo>
                  <a:lnTo>
                    <a:pt x="10" y="932"/>
                  </a:lnTo>
                  <a:lnTo>
                    <a:pt x="12" y="918"/>
                  </a:lnTo>
                  <a:lnTo>
                    <a:pt x="15" y="906"/>
                  </a:lnTo>
                  <a:lnTo>
                    <a:pt x="18" y="896"/>
                  </a:lnTo>
                  <a:lnTo>
                    <a:pt x="21" y="890"/>
                  </a:lnTo>
                  <a:lnTo>
                    <a:pt x="24" y="883"/>
                  </a:lnTo>
                  <a:lnTo>
                    <a:pt x="25" y="874"/>
                  </a:lnTo>
                  <a:lnTo>
                    <a:pt x="27" y="862"/>
                  </a:lnTo>
                  <a:lnTo>
                    <a:pt x="25" y="849"/>
                  </a:lnTo>
                  <a:lnTo>
                    <a:pt x="24" y="837"/>
                  </a:lnTo>
                  <a:lnTo>
                    <a:pt x="22" y="824"/>
                  </a:lnTo>
                  <a:lnTo>
                    <a:pt x="19" y="813"/>
                  </a:lnTo>
                  <a:lnTo>
                    <a:pt x="16" y="805"/>
                  </a:lnTo>
                  <a:lnTo>
                    <a:pt x="12" y="798"/>
                  </a:lnTo>
                  <a:lnTo>
                    <a:pt x="10" y="789"/>
                  </a:lnTo>
                  <a:lnTo>
                    <a:pt x="9" y="780"/>
                  </a:lnTo>
                  <a:lnTo>
                    <a:pt x="9" y="770"/>
                  </a:lnTo>
                  <a:lnTo>
                    <a:pt x="10" y="760"/>
                  </a:lnTo>
                  <a:lnTo>
                    <a:pt x="12" y="750"/>
                  </a:lnTo>
                  <a:lnTo>
                    <a:pt x="16" y="739"/>
                  </a:lnTo>
                  <a:lnTo>
                    <a:pt x="23" y="729"/>
                  </a:lnTo>
                  <a:lnTo>
                    <a:pt x="29" y="720"/>
                  </a:lnTo>
                  <a:lnTo>
                    <a:pt x="36" y="713"/>
                  </a:lnTo>
                  <a:lnTo>
                    <a:pt x="41" y="709"/>
                  </a:lnTo>
                  <a:lnTo>
                    <a:pt x="47" y="704"/>
                  </a:lnTo>
                  <a:lnTo>
                    <a:pt x="54" y="698"/>
                  </a:lnTo>
                  <a:lnTo>
                    <a:pt x="60" y="691"/>
                  </a:lnTo>
                  <a:lnTo>
                    <a:pt x="61" y="687"/>
                  </a:lnTo>
                  <a:lnTo>
                    <a:pt x="60" y="685"/>
                  </a:lnTo>
                  <a:lnTo>
                    <a:pt x="58" y="681"/>
                  </a:lnTo>
                  <a:lnTo>
                    <a:pt x="54" y="678"/>
                  </a:lnTo>
                  <a:lnTo>
                    <a:pt x="52" y="672"/>
                  </a:lnTo>
                  <a:lnTo>
                    <a:pt x="52" y="666"/>
                  </a:lnTo>
                  <a:lnTo>
                    <a:pt x="52" y="661"/>
                  </a:lnTo>
                  <a:lnTo>
                    <a:pt x="54" y="657"/>
                  </a:lnTo>
                  <a:lnTo>
                    <a:pt x="56" y="651"/>
                  </a:lnTo>
                  <a:lnTo>
                    <a:pt x="59" y="647"/>
                  </a:lnTo>
                  <a:lnTo>
                    <a:pt x="79" y="615"/>
                  </a:lnTo>
                  <a:lnTo>
                    <a:pt x="97" y="583"/>
                  </a:lnTo>
                  <a:lnTo>
                    <a:pt x="113" y="550"/>
                  </a:lnTo>
                  <a:lnTo>
                    <a:pt x="128" y="517"/>
                  </a:lnTo>
                  <a:lnTo>
                    <a:pt x="132" y="501"/>
                  </a:lnTo>
                  <a:lnTo>
                    <a:pt x="136" y="484"/>
                  </a:lnTo>
                  <a:lnTo>
                    <a:pt x="138" y="478"/>
                  </a:lnTo>
                  <a:lnTo>
                    <a:pt x="141" y="472"/>
                  </a:lnTo>
                  <a:lnTo>
                    <a:pt x="145" y="458"/>
                  </a:lnTo>
                  <a:lnTo>
                    <a:pt x="151" y="443"/>
                  </a:lnTo>
                  <a:lnTo>
                    <a:pt x="156" y="430"/>
                  </a:lnTo>
                  <a:lnTo>
                    <a:pt x="162" y="416"/>
                  </a:lnTo>
                  <a:lnTo>
                    <a:pt x="168" y="404"/>
                  </a:lnTo>
                  <a:lnTo>
                    <a:pt x="174" y="394"/>
                  </a:lnTo>
                  <a:lnTo>
                    <a:pt x="181" y="383"/>
                  </a:lnTo>
                  <a:lnTo>
                    <a:pt x="187" y="371"/>
                  </a:lnTo>
                  <a:close/>
                </a:path>
              </a:pathLst>
            </a:custGeom>
            <a:grpFill/>
            <a:ln w="9525">
              <a:solidFill>
                <a:schemeClr val="bg1"/>
              </a:solidFill>
              <a:round/>
              <a:headEnd/>
              <a:tailEnd/>
            </a:ln>
          </p:spPr>
          <p:txBody>
            <a:bodyPr/>
            <a:lstStyle/>
            <a:p>
              <a:endParaRPr lang="zh-CN" altLang="en-US"/>
            </a:p>
          </p:txBody>
        </p:sp>
        <p:sp>
          <p:nvSpPr>
            <p:cNvPr id="59" name="海南">
              <a:extLst>
                <a:ext uri="{FF2B5EF4-FFF2-40B4-BE49-F238E27FC236}">
                  <a16:creationId xmlns:a16="http://schemas.microsoft.com/office/drawing/2014/main" xmlns="" id="{E7913EDE-5E25-452C-85E0-B9DCF57B1EA0}"/>
                </a:ext>
              </a:extLst>
            </p:cNvPr>
            <p:cNvSpPr>
              <a:spLocks/>
            </p:cNvSpPr>
            <p:nvPr/>
          </p:nvSpPr>
          <p:spPr bwMode="auto">
            <a:xfrm>
              <a:off x="5588069" y="5905808"/>
              <a:ext cx="266703" cy="219086"/>
            </a:xfrm>
            <a:custGeom>
              <a:avLst/>
              <a:gdLst>
                <a:gd name="T0" fmla="*/ 10 w 1013"/>
                <a:gd name="T1" fmla="*/ 523 h 846"/>
                <a:gd name="T2" fmla="*/ 0 w 1013"/>
                <a:gd name="T3" fmla="*/ 448 h 846"/>
                <a:gd name="T4" fmla="*/ 18 w 1013"/>
                <a:gd name="T5" fmla="*/ 400 h 846"/>
                <a:gd name="T6" fmla="*/ 8 w 1013"/>
                <a:gd name="T7" fmla="*/ 342 h 846"/>
                <a:gd name="T8" fmla="*/ 66 w 1013"/>
                <a:gd name="T9" fmla="*/ 318 h 846"/>
                <a:gd name="T10" fmla="*/ 196 w 1013"/>
                <a:gd name="T11" fmla="*/ 227 h 846"/>
                <a:gd name="T12" fmla="*/ 284 w 1013"/>
                <a:gd name="T13" fmla="*/ 170 h 846"/>
                <a:gd name="T14" fmla="*/ 260 w 1013"/>
                <a:gd name="T15" fmla="*/ 167 h 846"/>
                <a:gd name="T16" fmla="*/ 229 w 1013"/>
                <a:gd name="T17" fmla="*/ 165 h 846"/>
                <a:gd name="T18" fmla="*/ 260 w 1013"/>
                <a:gd name="T19" fmla="*/ 120 h 846"/>
                <a:gd name="T20" fmla="*/ 333 w 1013"/>
                <a:gd name="T21" fmla="*/ 114 h 846"/>
                <a:gd name="T22" fmla="*/ 383 w 1013"/>
                <a:gd name="T23" fmla="*/ 132 h 846"/>
                <a:gd name="T24" fmla="*/ 383 w 1013"/>
                <a:gd name="T25" fmla="*/ 104 h 846"/>
                <a:gd name="T26" fmla="*/ 418 w 1013"/>
                <a:gd name="T27" fmla="*/ 64 h 846"/>
                <a:gd name="T28" fmla="*/ 495 w 1013"/>
                <a:gd name="T29" fmla="*/ 88 h 846"/>
                <a:gd name="T30" fmla="*/ 535 w 1013"/>
                <a:gd name="T31" fmla="*/ 75 h 846"/>
                <a:gd name="T32" fmla="*/ 561 w 1013"/>
                <a:gd name="T33" fmla="*/ 102 h 846"/>
                <a:gd name="T34" fmla="*/ 592 w 1013"/>
                <a:gd name="T35" fmla="*/ 77 h 846"/>
                <a:gd name="T36" fmla="*/ 636 w 1013"/>
                <a:gd name="T37" fmla="*/ 77 h 846"/>
                <a:gd name="T38" fmla="*/ 654 w 1013"/>
                <a:gd name="T39" fmla="*/ 46 h 846"/>
                <a:gd name="T40" fmla="*/ 711 w 1013"/>
                <a:gd name="T41" fmla="*/ 37 h 846"/>
                <a:gd name="T42" fmla="*/ 765 w 1013"/>
                <a:gd name="T43" fmla="*/ 43 h 846"/>
                <a:gd name="T44" fmla="*/ 815 w 1013"/>
                <a:gd name="T45" fmla="*/ 69 h 846"/>
                <a:gd name="T46" fmla="*/ 827 w 1013"/>
                <a:gd name="T47" fmla="*/ 12 h 846"/>
                <a:gd name="T48" fmla="*/ 868 w 1013"/>
                <a:gd name="T49" fmla="*/ 14 h 846"/>
                <a:gd name="T50" fmla="*/ 942 w 1013"/>
                <a:gd name="T51" fmla="*/ 60 h 846"/>
                <a:gd name="T52" fmla="*/ 1009 w 1013"/>
                <a:gd name="T53" fmla="*/ 185 h 846"/>
                <a:gd name="T54" fmla="*/ 977 w 1013"/>
                <a:gd name="T55" fmla="*/ 243 h 846"/>
                <a:gd name="T56" fmla="*/ 946 w 1013"/>
                <a:gd name="T57" fmla="*/ 234 h 846"/>
                <a:gd name="T58" fmla="*/ 912 w 1013"/>
                <a:gd name="T59" fmla="*/ 223 h 846"/>
                <a:gd name="T60" fmla="*/ 928 w 1013"/>
                <a:gd name="T61" fmla="*/ 252 h 846"/>
                <a:gd name="T62" fmla="*/ 913 w 1013"/>
                <a:gd name="T63" fmla="*/ 289 h 846"/>
                <a:gd name="T64" fmla="*/ 819 w 1013"/>
                <a:gd name="T65" fmla="*/ 441 h 846"/>
                <a:gd name="T66" fmla="*/ 776 w 1013"/>
                <a:gd name="T67" fmla="*/ 533 h 846"/>
                <a:gd name="T68" fmla="*/ 775 w 1013"/>
                <a:gd name="T69" fmla="*/ 562 h 846"/>
                <a:gd name="T70" fmla="*/ 806 w 1013"/>
                <a:gd name="T71" fmla="*/ 545 h 846"/>
                <a:gd name="T72" fmla="*/ 810 w 1013"/>
                <a:gd name="T73" fmla="*/ 582 h 846"/>
                <a:gd name="T74" fmla="*/ 732 w 1013"/>
                <a:gd name="T75" fmla="*/ 628 h 846"/>
                <a:gd name="T76" fmla="*/ 651 w 1013"/>
                <a:gd name="T77" fmla="*/ 664 h 846"/>
                <a:gd name="T78" fmla="*/ 625 w 1013"/>
                <a:gd name="T79" fmla="*/ 730 h 846"/>
                <a:gd name="T80" fmla="*/ 579 w 1013"/>
                <a:gd name="T81" fmla="*/ 750 h 846"/>
                <a:gd name="T82" fmla="*/ 575 w 1013"/>
                <a:gd name="T83" fmla="*/ 731 h 846"/>
                <a:gd name="T84" fmla="*/ 574 w 1013"/>
                <a:gd name="T85" fmla="*/ 706 h 846"/>
                <a:gd name="T86" fmla="*/ 532 w 1013"/>
                <a:gd name="T87" fmla="*/ 745 h 846"/>
                <a:gd name="T88" fmla="*/ 490 w 1013"/>
                <a:gd name="T89" fmla="*/ 744 h 846"/>
                <a:gd name="T90" fmla="*/ 461 w 1013"/>
                <a:gd name="T91" fmla="*/ 777 h 846"/>
                <a:gd name="T92" fmla="*/ 476 w 1013"/>
                <a:gd name="T93" fmla="*/ 809 h 846"/>
                <a:gd name="T94" fmla="*/ 457 w 1013"/>
                <a:gd name="T95" fmla="*/ 825 h 846"/>
                <a:gd name="T96" fmla="*/ 417 w 1013"/>
                <a:gd name="T97" fmla="*/ 814 h 846"/>
                <a:gd name="T98" fmla="*/ 406 w 1013"/>
                <a:gd name="T99" fmla="*/ 846 h 846"/>
                <a:gd name="T100" fmla="*/ 367 w 1013"/>
                <a:gd name="T101" fmla="*/ 826 h 846"/>
                <a:gd name="T102" fmla="*/ 349 w 1013"/>
                <a:gd name="T103" fmla="*/ 808 h 846"/>
                <a:gd name="T104" fmla="*/ 292 w 1013"/>
                <a:gd name="T105" fmla="*/ 783 h 846"/>
                <a:gd name="T106" fmla="*/ 213 w 1013"/>
                <a:gd name="T107" fmla="*/ 766 h 846"/>
                <a:gd name="T108" fmla="*/ 153 w 1013"/>
                <a:gd name="T109" fmla="*/ 756 h 846"/>
                <a:gd name="T110" fmla="*/ 115 w 1013"/>
                <a:gd name="T111" fmla="*/ 730 h 846"/>
                <a:gd name="T112" fmla="*/ 85 w 1013"/>
                <a:gd name="T113" fmla="*/ 706 h 846"/>
                <a:gd name="T114" fmla="*/ 63 w 1013"/>
                <a:gd name="T115" fmla="*/ 699 h 846"/>
                <a:gd name="T116" fmla="*/ 25 w 1013"/>
                <a:gd name="T117" fmla="*/ 689 h 846"/>
                <a:gd name="T118" fmla="*/ 35 w 1013"/>
                <a:gd name="T119" fmla="*/ 623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3" h="846">
                  <a:moveTo>
                    <a:pt x="18" y="587"/>
                  </a:moveTo>
                  <a:lnTo>
                    <a:pt x="14" y="582"/>
                  </a:lnTo>
                  <a:lnTo>
                    <a:pt x="10" y="575"/>
                  </a:lnTo>
                  <a:lnTo>
                    <a:pt x="9" y="569"/>
                  </a:lnTo>
                  <a:lnTo>
                    <a:pt x="8" y="563"/>
                  </a:lnTo>
                  <a:lnTo>
                    <a:pt x="8" y="556"/>
                  </a:lnTo>
                  <a:lnTo>
                    <a:pt x="8" y="549"/>
                  </a:lnTo>
                  <a:lnTo>
                    <a:pt x="10" y="523"/>
                  </a:lnTo>
                  <a:lnTo>
                    <a:pt x="12" y="501"/>
                  </a:lnTo>
                  <a:lnTo>
                    <a:pt x="10" y="492"/>
                  </a:lnTo>
                  <a:lnTo>
                    <a:pt x="9" y="483"/>
                  </a:lnTo>
                  <a:lnTo>
                    <a:pt x="7" y="475"/>
                  </a:lnTo>
                  <a:lnTo>
                    <a:pt x="5" y="467"/>
                  </a:lnTo>
                  <a:lnTo>
                    <a:pt x="2" y="460"/>
                  </a:lnTo>
                  <a:lnTo>
                    <a:pt x="1" y="454"/>
                  </a:lnTo>
                  <a:lnTo>
                    <a:pt x="0" y="448"/>
                  </a:lnTo>
                  <a:lnTo>
                    <a:pt x="0" y="442"/>
                  </a:lnTo>
                  <a:lnTo>
                    <a:pt x="0" y="437"/>
                  </a:lnTo>
                  <a:lnTo>
                    <a:pt x="2" y="432"/>
                  </a:lnTo>
                  <a:lnTo>
                    <a:pt x="3" y="428"/>
                  </a:lnTo>
                  <a:lnTo>
                    <a:pt x="6" y="424"/>
                  </a:lnTo>
                  <a:lnTo>
                    <a:pt x="12" y="416"/>
                  </a:lnTo>
                  <a:lnTo>
                    <a:pt x="16" y="406"/>
                  </a:lnTo>
                  <a:lnTo>
                    <a:pt x="18" y="400"/>
                  </a:lnTo>
                  <a:lnTo>
                    <a:pt x="18" y="394"/>
                  </a:lnTo>
                  <a:lnTo>
                    <a:pt x="18" y="388"/>
                  </a:lnTo>
                  <a:lnTo>
                    <a:pt x="15" y="381"/>
                  </a:lnTo>
                  <a:lnTo>
                    <a:pt x="12" y="374"/>
                  </a:lnTo>
                  <a:lnTo>
                    <a:pt x="9" y="366"/>
                  </a:lnTo>
                  <a:lnTo>
                    <a:pt x="7" y="357"/>
                  </a:lnTo>
                  <a:lnTo>
                    <a:pt x="7" y="349"/>
                  </a:lnTo>
                  <a:lnTo>
                    <a:pt x="8" y="342"/>
                  </a:lnTo>
                  <a:lnTo>
                    <a:pt x="10" y="335"/>
                  </a:lnTo>
                  <a:lnTo>
                    <a:pt x="13" y="333"/>
                  </a:lnTo>
                  <a:lnTo>
                    <a:pt x="16" y="330"/>
                  </a:lnTo>
                  <a:lnTo>
                    <a:pt x="20" y="329"/>
                  </a:lnTo>
                  <a:lnTo>
                    <a:pt x="24" y="328"/>
                  </a:lnTo>
                  <a:lnTo>
                    <a:pt x="43" y="325"/>
                  </a:lnTo>
                  <a:lnTo>
                    <a:pt x="58" y="322"/>
                  </a:lnTo>
                  <a:lnTo>
                    <a:pt x="66" y="318"/>
                  </a:lnTo>
                  <a:lnTo>
                    <a:pt x="76" y="314"/>
                  </a:lnTo>
                  <a:lnTo>
                    <a:pt x="85" y="306"/>
                  </a:lnTo>
                  <a:lnTo>
                    <a:pt x="97" y="297"/>
                  </a:lnTo>
                  <a:lnTo>
                    <a:pt x="122" y="275"/>
                  </a:lnTo>
                  <a:lnTo>
                    <a:pt x="151" y="254"/>
                  </a:lnTo>
                  <a:lnTo>
                    <a:pt x="165" y="245"/>
                  </a:lnTo>
                  <a:lnTo>
                    <a:pt x="180" y="235"/>
                  </a:lnTo>
                  <a:lnTo>
                    <a:pt x="196" y="227"/>
                  </a:lnTo>
                  <a:lnTo>
                    <a:pt x="211" y="218"/>
                  </a:lnTo>
                  <a:lnTo>
                    <a:pt x="240" y="205"/>
                  </a:lnTo>
                  <a:lnTo>
                    <a:pt x="261" y="195"/>
                  </a:lnTo>
                  <a:lnTo>
                    <a:pt x="270" y="190"/>
                  </a:lnTo>
                  <a:lnTo>
                    <a:pt x="277" y="184"/>
                  </a:lnTo>
                  <a:lnTo>
                    <a:pt x="280" y="179"/>
                  </a:lnTo>
                  <a:lnTo>
                    <a:pt x="283" y="174"/>
                  </a:lnTo>
                  <a:lnTo>
                    <a:pt x="284" y="170"/>
                  </a:lnTo>
                  <a:lnTo>
                    <a:pt x="284" y="165"/>
                  </a:lnTo>
                  <a:lnTo>
                    <a:pt x="284" y="163"/>
                  </a:lnTo>
                  <a:lnTo>
                    <a:pt x="283" y="160"/>
                  </a:lnTo>
                  <a:lnTo>
                    <a:pt x="280" y="159"/>
                  </a:lnTo>
                  <a:lnTo>
                    <a:pt x="278" y="158"/>
                  </a:lnTo>
                  <a:lnTo>
                    <a:pt x="274" y="159"/>
                  </a:lnTo>
                  <a:lnTo>
                    <a:pt x="271" y="161"/>
                  </a:lnTo>
                  <a:lnTo>
                    <a:pt x="260" y="167"/>
                  </a:lnTo>
                  <a:lnTo>
                    <a:pt x="248" y="173"/>
                  </a:lnTo>
                  <a:lnTo>
                    <a:pt x="243" y="176"/>
                  </a:lnTo>
                  <a:lnTo>
                    <a:pt x="239" y="176"/>
                  </a:lnTo>
                  <a:lnTo>
                    <a:pt x="236" y="176"/>
                  </a:lnTo>
                  <a:lnTo>
                    <a:pt x="234" y="174"/>
                  </a:lnTo>
                  <a:lnTo>
                    <a:pt x="233" y="172"/>
                  </a:lnTo>
                  <a:lnTo>
                    <a:pt x="232" y="170"/>
                  </a:lnTo>
                  <a:lnTo>
                    <a:pt x="229" y="165"/>
                  </a:lnTo>
                  <a:lnTo>
                    <a:pt x="229" y="160"/>
                  </a:lnTo>
                  <a:lnTo>
                    <a:pt x="229" y="155"/>
                  </a:lnTo>
                  <a:lnTo>
                    <a:pt x="230" y="149"/>
                  </a:lnTo>
                  <a:lnTo>
                    <a:pt x="233" y="145"/>
                  </a:lnTo>
                  <a:lnTo>
                    <a:pt x="238" y="139"/>
                  </a:lnTo>
                  <a:lnTo>
                    <a:pt x="243" y="133"/>
                  </a:lnTo>
                  <a:lnTo>
                    <a:pt x="252" y="126"/>
                  </a:lnTo>
                  <a:lnTo>
                    <a:pt x="260" y="120"/>
                  </a:lnTo>
                  <a:lnTo>
                    <a:pt x="268" y="115"/>
                  </a:lnTo>
                  <a:lnTo>
                    <a:pt x="276" y="110"/>
                  </a:lnTo>
                  <a:lnTo>
                    <a:pt x="283" y="108"/>
                  </a:lnTo>
                  <a:lnTo>
                    <a:pt x="290" y="106"/>
                  </a:lnTo>
                  <a:lnTo>
                    <a:pt x="297" y="106"/>
                  </a:lnTo>
                  <a:lnTo>
                    <a:pt x="305" y="107"/>
                  </a:lnTo>
                  <a:lnTo>
                    <a:pt x="315" y="109"/>
                  </a:lnTo>
                  <a:lnTo>
                    <a:pt x="333" y="114"/>
                  </a:lnTo>
                  <a:lnTo>
                    <a:pt x="343" y="119"/>
                  </a:lnTo>
                  <a:lnTo>
                    <a:pt x="350" y="123"/>
                  </a:lnTo>
                  <a:lnTo>
                    <a:pt x="355" y="128"/>
                  </a:lnTo>
                  <a:lnTo>
                    <a:pt x="359" y="130"/>
                  </a:lnTo>
                  <a:lnTo>
                    <a:pt x="365" y="133"/>
                  </a:lnTo>
                  <a:lnTo>
                    <a:pt x="371" y="133"/>
                  </a:lnTo>
                  <a:lnTo>
                    <a:pt x="378" y="133"/>
                  </a:lnTo>
                  <a:lnTo>
                    <a:pt x="383" y="132"/>
                  </a:lnTo>
                  <a:lnTo>
                    <a:pt x="387" y="128"/>
                  </a:lnTo>
                  <a:lnTo>
                    <a:pt x="388" y="126"/>
                  </a:lnTo>
                  <a:lnTo>
                    <a:pt x="388" y="123"/>
                  </a:lnTo>
                  <a:lnTo>
                    <a:pt x="387" y="121"/>
                  </a:lnTo>
                  <a:lnTo>
                    <a:pt x="386" y="116"/>
                  </a:lnTo>
                  <a:lnTo>
                    <a:pt x="384" y="113"/>
                  </a:lnTo>
                  <a:lnTo>
                    <a:pt x="384" y="109"/>
                  </a:lnTo>
                  <a:lnTo>
                    <a:pt x="383" y="104"/>
                  </a:lnTo>
                  <a:lnTo>
                    <a:pt x="384" y="100"/>
                  </a:lnTo>
                  <a:lnTo>
                    <a:pt x="386" y="91"/>
                  </a:lnTo>
                  <a:lnTo>
                    <a:pt x="391" y="83"/>
                  </a:lnTo>
                  <a:lnTo>
                    <a:pt x="397" y="76"/>
                  </a:lnTo>
                  <a:lnTo>
                    <a:pt x="405" y="70"/>
                  </a:lnTo>
                  <a:lnTo>
                    <a:pt x="410" y="67"/>
                  </a:lnTo>
                  <a:lnTo>
                    <a:pt x="413" y="65"/>
                  </a:lnTo>
                  <a:lnTo>
                    <a:pt x="418" y="64"/>
                  </a:lnTo>
                  <a:lnTo>
                    <a:pt x="423" y="64"/>
                  </a:lnTo>
                  <a:lnTo>
                    <a:pt x="441" y="64"/>
                  </a:lnTo>
                  <a:lnTo>
                    <a:pt x="455" y="65"/>
                  </a:lnTo>
                  <a:lnTo>
                    <a:pt x="462" y="66"/>
                  </a:lnTo>
                  <a:lnTo>
                    <a:pt x="468" y="70"/>
                  </a:lnTo>
                  <a:lnTo>
                    <a:pt x="475" y="73"/>
                  </a:lnTo>
                  <a:lnTo>
                    <a:pt x="482" y="78"/>
                  </a:lnTo>
                  <a:lnTo>
                    <a:pt x="495" y="88"/>
                  </a:lnTo>
                  <a:lnTo>
                    <a:pt x="504" y="94"/>
                  </a:lnTo>
                  <a:lnTo>
                    <a:pt x="507" y="95"/>
                  </a:lnTo>
                  <a:lnTo>
                    <a:pt x="511" y="94"/>
                  </a:lnTo>
                  <a:lnTo>
                    <a:pt x="514" y="91"/>
                  </a:lnTo>
                  <a:lnTo>
                    <a:pt x="519" y="86"/>
                  </a:lnTo>
                  <a:lnTo>
                    <a:pt x="524" y="82"/>
                  </a:lnTo>
                  <a:lnTo>
                    <a:pt x="529" y="77"/>
                  </a:lnTo>
                  <a:lnTo>
                    <a:pt x="535" y="75"/>
                  </a:lnTo>
                  <a:lnTo>
                    <a:pt x="539" y="73"/>
                  </a:lnTo>
                  <a:lnTo>
                    <a:pt x="543" y="73"/>
                  </a:lnTo>
                  <a:lnTo>
                    <a:pt x="548" y="76"/>
                  </a:lnTo>
                  <a:lnTo>
                    <a:pt x="550" y="81"/>
                  </a:lnTo>
                  <a:lnTo>
                    <a:pt x="553" y="86"/>
                  </a:lnTo>
                  <a:lnTo>
                    <a:pt x="554" y="94"/>
                  </a:lnTo>
                  <a:lnTo>
                    <a:pt x="557" y="98"/>
                  </a:lnTo>
                  <a:lnTo>
                    <a:pt x="561" y="102"/>
                  </a:lnTo>
                  <a:lnTo>
                    <a:pt x="566" y="103"/>
                  </a:lnTo>
                  <a:lnTo>
                    <a:pt x="569" y="103"/>
                  </a:lnTo>
                  <a:lnTo>
                    <a:pt x="574" y="101"/>
                  </a:lnTo>
                  <a:lnTo>
                    <a:pt x="577" y="96"/>
                  </a:lnTo>
                  <a:lnTo>
                    <a:pt x="581" y="90"/>
                  </a:lnTo>
                  <a:lnTo>
                    <a:pt x="583" y="84"/>
                  </a:lnTo>
                  <a:lnTo>
                    <a:pt x="587" y="79"/>
                  </a:lnTo>
                  <a:lnTo>
                    <a:pt x="592" y="77"/>
                  </a:lnTo>
                  <a:lnTo>
                    <a:pt x="595" y="76"/>
                  </a:lnTo>
                  <a:lnTo>
                    <a:pt x="606" y="77"/>
                  </a:lnTo>
                  <a:lnTo>
                    <a:pt x="616" y="79"/>
                  </a:lnTo>
                  <a:lnTo>
                    <a:pt x="620" y="82"/>
                  </a:lnTo>
                  <a:lnTo>
                    <a:pt x="625" y="82"/>
                  </a:lnTo>
                  <a:lnTo>
                    <a:pt x="630" y="81"/>
                  </a:lnTo>
                  <a:lnTo>
                    <a:pt x="633" y="79"/>
                  </a:lnTo>
                  <a:lnTo>
                    <a:pt x="636" y="77"/>
                  </a:lnTo>
                  <a:lnTo>
                    <a:pt x="638" y="73"/>
                  </a:lnTo>
                  <a:lnTo>
                    <a:pt x="641" y="70"/>
                  </a:lnTo>
                  <a:lnTo>
                    <a:pt x="641" y="66"/>
                  </a:lnTo>
                  <a:lnTo>
                    <a:pt x="642" y="62"/>
                  </a:lnTo>
                  <a:lnTo>
                    <a:pt x="643" y="58"/>
                  </a:lnTo>
                  <a:lnTo>
                    <a:pt x="645" y="53"/>
                  </a:lnTo>
                  <a:lnTo>
                    <a:pt x="649" y="48"/>
                  </a:lnTo>
                  <a:lnTo>
                    <a:pt x="654" y="46"/>
                  </a:lnTo>
                  <a:lnTo>
                    <a:pt x="658" y="43"/>
                  </a:lnTo>
                  <a:lnTo>
                    <a:pt x="665" y="43"/>
                  </a:lnTo>
                  <a:lnTo>
                    <a:pt x="674" y="43"/>
                  </a:lnTo>
                  <a:lnTo>
                    <a:pt x="681" y="44"/>
                  </a:lnTo>
                  <a:lnTo>
                    <a:pt x="689" y="44"/>
                  </a:lnTo>
                  <a:lnTo>
                    <a:pt x="695" y="44"/>
                  </a:lnTo>
                  <a:lnTo>
                    <a:pt x="701" y="41"/>
                  </a:lnTo>
                  <a:lnTo>
                    <a:pt x="711" y="37"/>
                  </a:lnTo>
                  <a:lnTo>
                    <a:pt x="721" y="29"/>
                  </a:lnTo>
                  <a:lnTo>
                    <a:pt x="726" y="27"/>
                  </a:lnTo>
                  <a:lnTo>
                    <a:pt x="731" y="25"/>
                  </a:lnTo>
                  <a:lnTo>
                    <a:pt x="737" y="26"/>
                  </a:lnTo>
                  <a:lnTo>
                    <a:pt x="743" y="27"/>
                  </a:lnTo>
                  <a:lnTo>
                    <a:pt x="750" y="31"/>
                  </a:lnTo>
                  <a:lnTo>
                    <a:pt x="757" y="37"/>
                  </a:lnTo>
                  <a:lnTo>
                    <a:pt x="765" y="43"/>
                  </a:lnTo>
                  <a:lnTo>
                    <a:pt x="775" y="51"/>
                  </a:lnTo>
                  <a:lnTo>
                    <a:pt x="784" y="58"/>
                  </a:lnTo>
                  <a:lnTo>
                    <a:pt x="794" y="64"/>
                  </a:lnTo>
                  <a:lnTo>
                    <a:pt x="801" y="69"/>
                  </a:lnTo>
                  <a:lnTo>
                    <a:pt x="808" y="71"/>
                  </a:lnTo>
                  <a:lnTo>
                    <a:pt x="810" y="71"/>
                  </a:lnTo>
                  <a:lnTo>
                    <a:pt x="813" y="70"/>
                  </a:lnTo>
                  <a:lnTo>
                    <a:pt x="815" y="69"/>
                  </a:lnTo>
                  <a:lnTo>
                    <a:pt x="818" y="67"/>
                  </a:lnTo>
                  <a:lnTo>
                    <a:pt x="820" y="60"/>
                  </a:lnTo>
                  <a:lnTo>
                    <a:pt x="820" y="51"/>
                  </a:lnTo>
                  <a:lnTo>
                    <a:pt x="819" y="33"/>
                  </a:lnTo>
                  <a:lnTo>
                    <a:pt x="818" y="22"/>
                  </a:lnTo>
                  <a:lnTo>
                    <a:pt x="819" y="19"/>
                  </a:lnTo>
                  <a:lnTo>
                    <a:pt x="821" y="15"/>
                  </a:lnTo>
                  <a:lnTo>
                    <a:pt x="827" y="12"/>
                  </a:lnTo>
                  <a:lnTo>
                    <a:pt x="834" y="7"/>
                  </a:lnTo>
                  <a:lnTo>
                    <a:pt x="843" y="3"/>
                  </a:lnTo>
                  <a:lnTo>
                    <a:pt x="849" y="1"/>
                  </a:lnTo>
                  <a:lnTo>
                    <a:pt x="854" y="0"/>
                  </a:lnTo>
                  <a:lnTo>
                    <a:pt x="858" y="1"/>
                  </a:lnTo>
                  <a:lnTo>
                    <a:pt x="862" y="3"/>
                  </a:lnTo>
                  <a:lnTo>
                    <a:pt x="865" y="8"/>
                  </a:lnTo>
                  <a:lnTo>
                    <a:pt x="868" y="14"/>
                  </a:lnTo>
                  <a:lnTo>
                    <a:pt x="870" y="21"/>
                  </a:lnTo>
                  <a:lnTo>
                    <a:pt x="873" y="28"/>
                  </a:lnTo>
                  <a:lnTo>
                    <a:pt x="878" y="35"/>
                  </a:lnTo>
                  <a:lnTo>
                    <a:pt x="884" y="40"/>
                  </a:lnTo>
                  <a:lnTo>
                    <a:pt x="890" y="44"/>
                  </a:lnTo>
                  <a:lnTo>
                    <a:pt x="907" y="50"/>
                  </a:lnTo>
                  <a:lnTo>
                    <a:pt x="925" y="56"/>
                  </a:lnTo>
                  <a:lnTo>
                    <a:pt x="942" y="60"/>
                  </a:lnTo>
                  <a:lnTo>
                    <a:pt x="958" y="66"/>
                  </a:lnTo>
                  <a:lnTo>
                    <a:pt x="965" y="71"/>
                  </a:lnTo>
                  <a:lnTo>
                    <a:pt x="971" y="78"/>
                  </a:lnTo>
                  <a:lnTo>
                    <a:pt x="977" y="86"/>
                  </a:lnTo>
                  <a:lnTo>
                    <a:pt x="982" y="98"/>
                  </a:lnTo>
                  <a:lnTo>
                    <a:pt x="994" y="130"/>
                  </a:lnTo>
                  <a:lnTo>
                    <a:pt x="1005" y="169"/>
                  </a:lnTo>
                  <a:lnTo>
                    <a:pt x="1009" y="185"/>
                  </a:lnTo>
                  <a:lnTo>
                    <a:pt x="1011" y="201"/>
                  </a:lnTo>
                  <a:lnTo>
                    <a:pt x="1013" y="207"/>
                  </a:lnTo>
                  <a:lnTo>
                    <a:pt x="1013" y="211"/>
                  </a:lnTo>
                  <a:lnTo>
                    <a:pt x="1011" y="215"/>
                  </a:lnTo>
                  <a:lnTo>
                    <a:pt x="1009" y="217"/>
                  </a:lnTo>
                  <a:lnTo>
                    <a:pt x="998" y="226"/>
                  </a:lnTo>
                  <a:lnTo>
                    <a:pt x="984" y="237"/>
                  </a:lnTo>
                  <a:lnTo>
                    <a:pt x="977" y="243"/>
                  </a:lnTo>
                  <a:lnTo>
                    <a:pt x="970" y="248"/>
                  </a:lnTo>
                  <a:lnTo>
                    <a:pt x="963" y="252"/>
                  </a:lnTo>
                  <a:lnTo>
                    <a:pt x="957" y="253"/>
                  </a:lnTo>
                  <a:lnTo>
                    <a:pt x="953" y="252"/>
                  </a:lnTo>
                  <a:lnTo>
                    <a:pt x="950" y="249"/>
                  </a:lnTo>
                  <a:lnTo>
                    <a:pt x="948" y="247"/>
                  </a:lnTo>
                  <a:lnTo>
                    <a:pt x="947" y="242"/>
                  </a:lnTo>
                  <a:lnTo>
                    <a:pt x="946" y="234"/>
                  </a:lnTo>
                  <a:lnTo>
                    <a:pt x="944" y="224"/>
                  </a:lnTo>
                  <a:lnTo>
                    <a:pt x="941" y="221"/>
                  </a:lnTo>
                  <a:lnTo>
                    <a:pt x="939" y="218"/>
                  </a:lnTo>
                  <a:lnTo>
                    <a:pt x="935" y="217"/>
                  </a:lnTo>
                  <a:lnTo>
                    <a:pt x="931" y="216"/>
                  </a:lnTo>
                  <a:lnTo>
                    <a:pt x="922" y="218"/>
                  </a:lnTo>
                  <a:lnTo>
                    <a:pt x="914" y="222"/>
                  </a:lnTo>
                  <a:lnTo>
                    <a:pt x="912" y="223"/>
                  </a:lnTo>
                  <a:lnTo>
                    <a:pt x="909" y="226"/>
                  </a:lnTo>
                  <a:lnTo>
                    <a:pt x="909" y="227"/>
                  </a:lnTo>
                  <a:lnTo>
                    <a:pt x="909" y="229"/>
                  </a:lnTo>
                  <a:lnTo>
                    <a:pt x="913" y="233"/>
                  </a:lnTo>
                  <a:lnTo>
                    <a:pt x="919" y="239"/>
                  </a:lnTo>
                  <a:lnTo>
                    <a:pt x="922" y="241"/>
                  </a:lnTo>
                  <a:lnTo>
                    <a:pt x="926" y="246"/>
                  </a:lnTo>
                  <a:lnTo>
                    <a:pt x="928" y="252"/>
                  </a:lnTo>
                  <a:lnTo>
                    <a:pt x="931" y="258"/>
                  </a:lnTo>
                  <a:lnTo>
                    <a:pt x="931" y="265"/>
                  </a:lnTo>
                  <a:lnTo>
                    <a:pt x="931" y="271"/>
                  </a:lnTo>
                  <a:lnTo>
                    <a:pt x="928" y="274"/>
                  </a:lnTo>
                  <a:lnTo>
                    <a:pt x="927" y="277"/>
                  </a:lnTo>
                  <a:lnTo>
                    <a:pt x="925" y="280"/>
                  </a:lnTo>
                  <a:lnTo>
                    <a:pt x="921" y="283"/>
                  </a:lnTo>
                  <a:lnTo>
                    <a:pt x="913" y="289"/>
                  </a:lnTo>
                  <a:lnTo>
                    <a:pt x="902" y="298"/>
                  </a:lnTo>
                  <a:lnTo>
                    <a:pt x="890" y="311"/>
                  </a:lnTo>
                  <a:lnTo>
                    <a:pt x="877" y="327"/>
                  </a:lnTo>
                  <a:lnTo>
                    <a:pt x="864" y="343"/>
                  </a:lnTo>
                  <a:lnTo>
                    <a:pt x="852" y="362"/>
                  </a:lnTo>
                  <a:lnTo>
                    <a:pt x="840" y="382"/>
                  </a:lnTo>
                  <a:lnTo>
                    <a:pt x="832" y="403"/>
                  </a:lnTo>
                  <a:lnTo>
                    <a:pt x="819" y="441"/>
                  </a:lnTo>
                  <a:lnTo>
                    <a:pt x="812" y="473"/>
                  </a:lnTo>
                  <a:lnTo>
                    <a:pt x="808" y="486"/>
                  </a:lnTo>
                  <a:lnTo>
                    <a:pt x="802" y="499"/>
                  </a:lnTo>
                  <a:lnTo>
                    <a:pt x="800" y="505"/>
                  </a:lnTo>
                  <a:lnTo>
                    <a:pt x="795" y="511"/>
                  </a:lnTo>
                  <a:lnTo>
                    <a:pt x="791" y="517"/>
                  </a:lnTo>
                  <a:lnTo>
                    <a:pt x="786" y="523"/>
                  </a:lnTo>
                  <a:lnTo>
                    <a:pt x="776" y="533"/>
                  </a:lnTo>
                  <a:lnTo>
                    <a:pt x="771" y="543"/>
                  </a:lnTo>
                  <a:lnTo>
                    <a:pt x="769" y="546"/>
                  </a:lnTo>
                  <a:lnTo>
                    <a:pt x="769" y="551"/>
                  </a:lnTo>
                  <a:lnTo>
                    <a:pt x="769" y="554"/>
                  </a:lnTo>
                  <a:lnTo>
                    <a:pt x="769" y="557"/>
                  </a:lnTo>
                  <a:lnTo>
                    <a:pt x="770" y="558"/>
                  </a:lnTo>
                  <a:lnTo>
                    <a:pt x="772" y="561"/>
                  </a:lnTo>
                  <a:lnTo>
                    <a:pt x="775" y="562"/>
                  </a:lnTo>
                  <a:lnTo>
                    <a:pt x="777" y="562"/>
                  </a:lnTo>
                  <a:lnTo>
                    <a:pt x="780" y="561"/>
                  </a:lnTo>
                  <a:lnTo>
                    <a:pt x="783" y="560"/>
                  </a:lnTo>
                  <a:lnTo>
                    <a:pt x="787" y="558"/>
                  </a:lnTo>
                  <a:lnTo>
                    <a:pt x="790" y="555"/>
                  </a:lnTo>
                  <a:lnTo>
                    <a:pt x="796" y="550"/>
                  </a:lnTo>
                  <a:lnTo>
                    <a:pt x="802" y="546"/>
                  </a:lnTo>
                  <a:lnTo>
                    <a:pt x="806" y="545"/>
                  </a:lnTo>
                  <a:lnTo>
                    <a:pt x="809" y="546"/>
                  </a:lnTo>
                  <a:lnTo>
                    <a:pt x="810" y="550"/>
                  </a:lnTo>
                  <a:lnTo>
                    <a:pt x="813" y="555"/>
                  </a:lnTo>
                  <a:lnTo>
                    <a:pt x="813" y="562"/>
                  </a:lnTo>
                  <a:lnTo>
                    <a:pt x="813" y="569"/>
                  </a:lnTo>
                  <a:lnTo>
                    <a:pt x="813" y="574"/>
                  </a:lnTo>
                  <a:lnTo>
                    <a:pt x="812" y="579"/>
                  </a:lnTo>
                  <a:lnTo>
                    <a:pt x="810" y="582"/>
                  </a:lnTo>
                  <a:lnTo>
                    <a:pt x="808" y="587"/>
                  </a:lnTo>
                  <a:lnTo>
                    <a:pt x="801" y="594"/>
                  </a:lnTo>
                  <a:lnTo>
                    <a:pt x="794" y="601"/>
                  </a:lnTo>
                  <a:lnTo>
                    <a:pt x="775" y="614"/>
                  </a:lnTo>
                  <a:lnTo>
                    <a:pt x="756" y="625"/>
                  </a:lnTo>
                  <a:lnTo>
                    <a:pt x="747" y="628"/>
                  </a:lnTo>
                  <a:lnTo>
                    <a:pt x="739" y="628"/>
                  </a:lnTo>
                  <a:lnTo>
                    <a:pt x="732" y="628"/>
                  </a:lnTo>
                  <a:lnTo>
                    <a:pt x="724" y="627"/>
                  </a:lnTo>
                  <a:lnTo>
                    <a:pt x="715" y="627"/>
                  </a:lnTo>
                  <a:lnTo>
                    <a:pt x="706" y="628"/>
                  </a:lnTo>
                  <a:lnTo>
                    <a:pt x="694" y="632"/>
                  </a:lnTo>
                  <a:lnTo>
                    <a:pt x="682" y="639"/>
                  </a:lnTo>
                  <a:lnTo>
                    <a:pt x="670" y="649"/>
                  </a:lnTo>
                  <a:lnTo>
                    <a:pt x="660" y="656"/>
                  </a:lnTo>
                  <a:lnTo>
                    <a:pt x="651" y="664"/>
                  </a:lnTo>
                  <a:lnTo>
                    <a:pt x="644" y="671"/>
                  </a:lnTo>
                  <a:lnTo>
                    <a:pt x="638" y="678"/>
                  </a:lnTo>
                  <a:lnTo>
                    <a:pt x="635" y="686"/>
                  </a:lnTo>
                  <a:lnTo>
                    <a:pt x="632" y="693"/>
                  </a:lnTo>
                  <a:lnTo>
                    <a:pt x="630" y="700"/>
                  </a:lnTo>
                  <a:lnTo>
                    <a:pt x="629" y="714"/>
                  </a:lnTo>
                  <a:lnTo>
                    <a:pt x="626" y="725"/>
                  </a:lnTo>
                  <a:lnTo>
                    <a:pt x="625" y="730"/>
                  </a:lnTo>
                  <a:lnTo>
                    <a:pt x="623" y="734"/>
                  </a:lnTo>
                  <a:lnTo>
                    <a:pt x="619" y="738"/>
                  </a:lnTo>
                  <a:lnTo>
                    <a:pt x="614" y="741"/>
                  </a:lnTo>
                  <a:lnTo>
                    <a:pt x="608" y="745"/>
                  </a:lnTo>
                  <a:lnTo>
                    <a:pt x="601" y="747"/>
                  </a:lnTo>
                  <a:lnTo>
                    <a:pt x="593" y="750"/>
                  </a:lnTo>
                  <a:lnTo>
                    <a:pt x="586" y="750"/>
                  </a:lnTo>
                  <a:lnTo>
                    <a:pt x="579" y="750"/>
                  </a:lnTo>
                  <a:lnTo>
                    <a:pt x="573" y="749"/>
                  </a:lnTo>
                  <a:lnTo>
                    <a:pt x="570" y="747"/>
                  </a:lnTo>
                  <a:lnTo>
                    <a:pt x="568" y="746"/>
                  </a:lnTo>
                  <a:lnTo>
                    <a:pt x="568" y="744"/>
                  </a:lnTo>
                  <a:lnTo>
                    <a:pt x="567" y="741"/>
                  </a:lnTo>
                  <a:lnTo>
                    <a:pt x="568" y="738"/>
                  </a:lnTo>
                  <a:lnTo>
                    <a:pt x="572" y="734"/>
                  </a:lnTo>
                  <a:lnTo>
                    <a:pt x="575" y="731"/>
                  </a:lnTo>
                  <a:lnTo>
                    <a:pt x="579" y="728"/>
                  </a:lnTo>
                  <a:lnTo>
                    <a:pt x="582" y="725"/>
                  </a:lnTo>
                  <a:lnTo>
                    <a:pt x="585" y="722"/>
                  </a:lnTo>
                  <a:lnTo>
                    <a:pt x="585" y="719"/>
                  </a:lnTo>
                  <a:lnTo>
                    <a:pt x="583" y="715"/>
                  </a:lnTo>
                  <a:lnTo>
                    <a:pt x="581" y="711"/>
                  </a:lnTo>
                  <a:lnTo>
                    <a:pt x="577" y="708"/>
                  </a:lnTo>
                  <a:lnTo>
                    <a:pt x="574" y="706"/>
                  </a:lnTo>
                  <a:lnTo>
                    <a:pt x="570" y="706"/>
                  </a:lnTo>
                  <a:lnTo>
                    <a:pt x="566" y="707"/>
                  </a:lnTo>
                  <a:lnTo>
                    <a:pt x="561" y="711"/>
                  </a:lnTo>
                  <a:lnTo>
                    <a:pt x="555" y="716"/>
                  </a:lnTo>
                  <a:lnTo>
                    <a:pt x="550" y="725"/>
                  </a:lnTo>
                  <a:lnTo>
                    <a:pt x="544" y="733"/>
                  </a:lnTo>
                  <a:lnTo>
                    <a:pt x="538" y="740"/>
                  </a:lnTo>
                  <a:lnTo>
                    <a:pt x="532" y="745"/>
                  </a:lnTo>
                  <a:lnTo>
                    <a:pt x="526" y="747"/>
                  </a:lnTo>
                  <a:lnTo>
                    <a:pt x="520" y="750"/>
                  </a:lnTo>
                  <a:lnTo>
                    <a:pt x="514" y="750"/>
                  </a:lnTo>
                  <a:lnTo>
                    <a:pt x="510" y="749"/>
                  </a:lnTo>
                  <a:lnTo>
                    <a:pt x="505" y="747"/>
                  </a:lnTo>
                  <a:lnTo>
                    <a:pt x="500" y="745"/>
                  </a:lnTo>
                  <a:lnTo>
                    <a:pt x="494" y="744"/>
                  </a:lnTo>
                  <a:lnTo>
                    <a:pt x="490" y="744"/>
                  </a:lnTo>
                  <a:lnTo>
                    <a:pt x="485" y="744"/>
                  </a:lnTo>
                  <a:lnTo>
                    <a:pt x="480" y="746"/>
                  </a:lnTo>
                  <a:lnTo>
                    <a:pt x="475" y="749"/>
                  </a:lnTo>
                  <a:lnTo>
                    <a:pt x="472" y="752"/>
                  </a:lnTo>
                  <a:lnTo>
                    <a:pt x="468" y="758"/>
                  </a:lnTo>
                  <a:lnTo>
                    <a:pt x="465" y="764"/>
                  </a:lnTo>
                  <a:lnTo>
                    <a:pt x="462" y="771"/>
                  </a:lnTo>
                  <a:lnTo>
                    <a:pt x="461" y="777"/>
                  </a:lnTo>
                  <a:lnTo>
                    <a:pt x="460" y="783"/>
                  </a:lnTo>
                  <a:lnTo>
                    <a:pt x="461" y="788"/>
                  </a:lnTo>
                  <a:lnTo>
                    <a:pt x="462" y="793"/>
                  </a:lnTo>
                  <a:lnTo>
                    <a:pt x="465" y="797"/>
                  </a:lnTo>
                  <a:lnTo>
                    <a:pt x="468" y="800"/>
                  </a:lnTo>
                  <a:lnTo>
                    <a:pt x="472" y="803"/>
                  </a:lnTo>
                  <a:lnTo>
                    <a:pt x="474" y="807"/>
                  </a:lnTo>
                  <a:lnTo>
                    <a:pt x="476" y="809"/>
                  </a:lnTo>
                  <a:lnTo>
                    <a:pt x="476" y="813"/>
                  </a:lnTo>
                  <a:lnTo>
                    <a:pt x="476" y="816"/>
                  </a:lnTo>
                  <a:lnTo>
                    <a:pt x="475" y="819"/>
                  </a:lnTo>
                  <a:lnTo>
                    <a:pt x="472" y="821"/>
                  </a:lnTo>
                  <a:lnTo>
                    <a:pt x="469" y="823"/>
                  </a:lnTo>
                  <a:lnTo>
                    <a:pt x="465" y="825"/>
                  </a:lnTo>
                  <a:lnTo>
                    <a:pt x="461" y="825"/>
                  </a:lnTo>
                  <a:lnTo>
                    <a:pt x="457" y="825"/>
                  </a:lnTo>
                  <a:lnTo>
                    <a:pt x="453" y="825"/>
                  </a:lnTo>
                  <a:lnTo>
                    <a:pt x="444" y="821"/>
                  </a:lnTo>
                  <a:lnTo>
                    <a:pt x="434" y="816"/>
                  </a:lnTo>
                  <a:lnTo>
                    <a:pt x="429" y="814"/>
                  </a:lnTo>
                  <a:lnTo>
                    <a:pt x="425" y="813"/>
                  </a:lnTo>
                  <a:lnTo>
                    <a:pt x="422" y="813"/>
                  </a:lnTo>
                  <a:lnTo>
                    <a:pt x="419" y="813"/>
                  </a:lnTo>
                  <a:lnTo>
                    <a:pt x="417" y="814"/>
                  </a:lnTo>
                  <a:lnTo>
                    <a:pt x="416" y="816"/>
                  </a:lnTo>
                  <a:lnTo>
                    <a:pt x="416" y="819"/>
                  </a:lnTo>
                  <a:lnTo>
                    <a:pt x="416" y="823"/>
                  </a:lnTo>
                  <a:lnTo>
                    <a:pt x="415" y="832"/>
                  </a:lnTo>
                  <a:lnTo>
                    <a:pt x="413" y="840"/>
                  </a:lnTo>
                  <a:lnTo>
                    <a:pt x="412" y="842"/>
                  </a:lnTo>
                  <a:lnTo>
                    <a:pt x="410" y="845"/>
                  </a:lnTo>
                  <a:lnTo>
                    <a:pt x="406" y="846"/>
                  </a:lnTo>
                  <a:lnTo>
                    <a:pt x="404" y="846"/>
                  </a:lnTo>
                  <a:lnTo>
                    <a:pt x="397" y="831"/>
                  </a:lnTo>
                  <a:lnTo>
                    <a:pt x="388" y="814"/>
                  </a:lnTo>
                  <a:lnTo>
                    <a:pt x="384" y="814"/>
                  </a:lnTo>
                  <a:lnTo>
                    <a:pt x="379" y="816"/>
                  </a:lnTo>
                  <a:lnTo>
                    <a:pt x="374" y="820"/>
                  </a:lnTo>
                  <a:lnTo>
                    <a:pt x="369" y="823"/>
                  </a:lnTo>
                  <a:lnTo>
                    <a:pt x="367" y="826"/>
                  </a:lnTo>
                  <a:lnTo>
                    <a:pt x="365" y="826"/>
                  </a:lnTo>
                  <a:lnTo>
                    <a:pt x="362" y="827"/>
                  </a:lnTo>
                  <a:lnTo>
                    <a:pt x="360" y="826"/>
                  </a:lnTo>
                  <a:lnTo>
                    <a:pt x="358" y="825"/>
                  </a:lnTo>
                  <a:lnTo>
                    <a:pt x="355" y="822"/>
                  </a:lnTo>
                  <a:lnTo>
                    <a:pt x="353" y="819"/>
                  </a:lnTo>
                  <a:lnTo>
                    <a:pt x="352" y="813"/>
                  </a:lnTo>
                  <a:lnTo>
                    <a:pt x="349" y="808"/>
                  </a:lnTo>
                  <a:lnTo>
                    <a:pt x="346" y="803"/>
                  </a:lnTo>
                  <a:lnTo>
                    <a:pt x="343" y="798"/>
                  </a:lnTo>
                  <a:lnTo>
                    <a:pt x="340" y="795"/>
                  </a:lnTo>
                  <a:lnTo>
                    <a:pt x="331" y="790"/>
                  </a:lnTo>
                  <a:lnTo>
                    <a:pt x="323" y="787"/>
                  </a:lnTo>
                  <a:lnTo>
                    <a:pt x="314" y="784"/>
                  </a:lnTo>
                  <a:lnTo>
                    <a:pt x="303" y="783"/>
                  </a:lnTo>
                  <a:lnTo>
                    <a:pt x="292" y="783"/>
                  </a:lnTo>
                  <a:lnTo>
                    <a:pt x="281" y="784"/>
                  </a:lnTo>
                  <a:lnTo>
                    <a:pt x="262" y="787"/>
                  </a:lnTo>
                  <a:lnTo>
                    <a:pt x="247" y="789"/>
                  </a:lnTo>
                  <a:lnTo>
                    <a:pt x="240" y="789"/>
                  </a:lnTo>
                  <a:lnTo>
                    <a:pt x="234" y="788"/>
                  </a:lnTo>
                  <a:lnTo>
                    <a:pt x="228" y="784"/>
                  </a:lnTo>
                  <a:lnTo>
                    <a:pt x="222" y="778"/>
                  </a:lnTo>
                  <a:lnTo>
                    <a:pt x="213" y="766"/>
                  </a:lnTo>
                  <a:lnTo>
                    <a:pt x="204" y="759"/>
                  </a:lnTo>
                  <a:lnTo>
                    <a:pt x="201" y="757"/>
                  </a:lnTo>
                  <a:lnTo>
                    <a:pt x="195" y="756"/>
                  </a:lnTo>
                  <a:lnTo>
                    <a:pt x="188" y="756"/>
                  </a:lnTo>
                  <a:lnTo>
                    <a:pt x="177" y="757"/>
                  </a:lnTo>
                  <a:lnTo>
                    <a:pt x="167" y="758"/>
                  </a:lnTo>
                  <a:lnTo>
                    <a:pt x="159" y="757"/>
                  </a:lnTo>
                  <a:lnTo>
                    <a:pt x="153" y="756"/>
                  </a:lnTo>
                  <a:lnTo>
                    <a:pt x="148" y="753"/>
                  </a:lnTo>
                  <a:lnTo>
                    <a:pt x="141" y="746"/>
                  </a:lnTo>
                  <a:lnTo>
                    <a:pt x="136" y="739"/>
                  </a:lnTo>
                  <a:lnTo>
                    <a:pt x="134" y="737"/>
                  </a:lnTo>
                  <a:lnTo>
                    <a:pt x="132" y="734"/>
                  </a:lnTo>
                  <a:lnTo>
                    <a:pt x="128" y="732"/>
                  </a:lnTo>
                  <a:lnTo>
                    <a:pt x="125" y="731"/>
                  </a:lnTo>
                  <a:lnTo>
                    <a:pt x="115" y="730"/>
                  </a:lnTo>
                  <a:lnTo>
                    <a:pt x="107" y="728"/>
                  </a:lnTo>
                  <a:lnTo>
                    <a:pt x="102" y="727"/>
                  </a:lnTo>
                  <a:lnTo>
                    <a:pt x="97" y="725"/>
                  </a:lnTo>
                  <a:lnTo>
                    <a:pt x="94" y="721"/>
                  </a:lnTo>
                  <a:lnTo>
                    <a:pt x="91" y="718"/>
                  </a:lnTo>
                  <a:lnTo>
                    <a:pt x="88" y="714"/>
                  </a:lnTo>
                  <a:lnTo>
                    <a:pt x="87" y="711"/>
                  </a:lnTo>
                  <a:lnTo>
                    <a:pt x="85" y="706"/>
                  </a:lnTo>
                  <a:lnTo>
                    <a:pt x="84" y="702"/>
                  </a:lnTo>
                  <a:lnTo>
                    <a:pt x="84" y="696"/>
                  </a:lnTo>
                  <a:lnTo>
                    <a:pt x="81" y="690"/>
                  </a:lnTo>
                  <a:lnTo>
                    <a:pt x="78" y="688"/>
                  </a:lnTo>
                  <a:lnTo>
                    <a:pt x="76" y="688"/>
                  </a:lnTo>
                  <a:lnTo>
                    <a:pt x="72" y="690"/>
                  </a:lnTo>
                  <a:lnTo>
                    <a:pt x="68" y="694"/>
                  </a:lnTo>
                  <a:lnTo>
                    <a:pt x="63" y="699"/>
                  </a:lnTo>
                  <a:lnTo>
                    <a:pt x="56" y="701"/>
                  </a:lnTo>
                  <a:lnTo>
                    <a:pt x="47" y="702"/>
                  </a:lnTo>
                  <a:lnTo>
                    <a:pt x="40" y="701"/>
                  </a:lnTo>
                  <a:lnTo>
                    <a:pt x="35" y="700"/>
                  </a:lnTo>
                  <a:lnTo>
                    <a:pt x="32" y="699"/>
                  </a:lnTo>
                  <a:lnTo>
                    <a:pt x="29" y="696"/>
                  </a:lnTo>
                  <a:lnTo>
                    <a:pt x="27" y="693"/>
                  </a:lnTo>
                  <a:lnTo>
                    <a:pt x="25" y="689"/>
                  </a:lnTo>
                  <a:lnTo>
                    <a:pt x="22" y="684"/>
                  </a:lnTo>
                  <a:lnTo>
                    <a:pt x="22" y="680"/>
                  </a:lnTo>
                  <a:lnTo>
                    <a:pt x="22" y="675"/>
                  </a:lnTo>
                  <a:lnTo>
                    <a:pt x="25" y="661"/>
                  </a:lnTo>
                  <a:lnTo>
                    <a:pt x="27" y="649"/>
                  </a:lnTo>
                  <a:lnTo>
                    <a:pt x="31" y="639"/>
                  </a:lnTo>
                  <a:lnTo>
                    <a:pt x="33" y="630"/>
                  </a:lnTo>
                  <a:lnTo>
                    <a:pt x="35" y="623"/>
                  </a:lnTo>
                  <a:lnTo>
                    <a:pt x="35" y="617"/>
                  </a:lnTo>
                  <a:lnTo>
                    <a:pt x="35" y="611"/>
                  </a:lnTo>
                  <a:lnTo>
                    <a:pt x="33" y="606"/>
                  </a:lnTo>
                  <a:lnTo>
                    <a:pt x="31" y="601"/>
                  </a:lnTo>
                  <a:lnTo>
                    <a:pt x="27" y="596"/>
                  </a:lnTo>
                  <a:lnTo>
                    <a:pt x="24" y="592"/>
                  </a:lnTo>
                  <a:lnTo>
                    <a:pt x="18" y="587"/>
                  </a:lnTo>
                  <a:close/>
                </a:path>
              </a:pathLst>
            </a:custGeom>
            <a:grpFill/>
            <a:ln w="9525">
              <a:solidFill>
                <a:schemeClr val="bg1"/>
              </a:solidFill>
              <a:round/>
              <a:headEnd/>
              <a:tailEnd/>
            </a:ln>
          </p:spPr>
          <p:txBody>
            <a:bodyPr/>
            <a:lstStyle/>
            <a:p>
              <a:endParaRPr lang="zh-CN" altLang="en-US"/>
            </a:p>
          </p:txBody>
        </p:sp>
        <p:sp>
          <p:nvSpPr>
            <p:cNvPr id="60" name="Freeform 108">
              <a:extLst>
                <a:ext uri="{FF2B5EF4-FFF2-40B4-BE49-F238E27FC236}">
                  <a16:creationId xmlns:a16="http://schemas.microsoft.com/office/drawing/2014/main" xmlns="" id="{112508F8-D61A-4654-B08B-CBAFAB816EE8}"/>
                </a:ext>
              </a:extLst>
            </p:cNvPr>
            <p:cNvSpPr>
              <a:spLocks/>
            </p:cNvSpPr>
            <p:nvPr/>
          </p:nvSpPr>
          <p:spPr bwMode="auto">
            <a:xfrm>
              <a:off x="6807304" y="4496041"/>
              <a:ext cx="76201" cy="38102"/>
            </a:xfrm>
            <a:custGeom>
              <a:avLst/>
              <a:gdLst>
                <a:gd name="T0" fmla="*/ 147 w 268"/>
                <a:gd name="T1" fmla="*/ 108 h 134"/>
                <a:gd name="T2" fmla="*/ 129 w 268"/>
                <a:gd name="T3" fmla="*/ 101 h 134"/>
                <a:gd name="T4" fmla="*/ 104 w 268"/>
                <a:gd name="T5" fmla="*/ 93 h 134"/>
                <a:gd name="T6" fmla="*/ 79 w 268"/>
                <a:gd name="T7" fmla="*/ 85 h 134"/>
                <a:gd name="T8" fmla="*/ 61 w 268"/>
                <a:gd name="T9" fmla="*/ 76 h 134"/>
                <a:gd name="T10" fmla="*/ 50 w 268"/>
                <a:gd name="T11" fmla="*/ 68 h 134"/>
                <a:gd name="T12" fmla="*/ 41 w 268"/>
                <a:gd name="T13" fmla="*/ 60 h 134"/>
                <a:gd name="T14" fmla="*/ 34 w 268"/>
                <a:gd name="T15" fmla="*/ 52 h 134"/>
                <a:gd name="T16" fmla="*/ 25 w 268"/>
                <a:gd name="T17" fmla="*/ 48 h 134"/>
                <a:gd name="T18" fmla="*/ 17 w 268"/>
                <a:gd name="T19" fmla="*/ 44 h 134"/>
                <a:gd name="T20" fmla="*/ 10 w 268"/>
                <a:gd name="T21" fmla="*/ 42 h 134"/>
                <a:gd name="T22" fmla="*/ 4 w 268"/>
                <a:gd name="T23" fmla="*/ 38 h 134"/>
                <a:gd name="T24" fmla="*/ 2 w 268"/>
                <a:gd name="T25" fmla="*/ 33 h 134"/>
                <a:gd name="T26" fmla="*/ 0 w 268"/>
                <a:gd name="T27" fmla="*/ 31 h 134"/>
                <a:gd name="T28" fmla="*/ 0 w 268"/>
                <a:gd name="T29" fmla="*/ 28 h 134"/>
                <a:gd name="T30" fmla="*/ 2 w 268"/>
                <a:gd name="T31" fmla="*/ 25 h 134"/>
                <a:gd name="T32" fmla="*/ 3 w 268"/>
                <a:gd name="T33" fmla="*/ 22 h 134"/>
                <a:gd name="T34" fmla="*/ 9 w 268"/>
                <a:gd name="T35" fmla="*/ 16 h 134"/>
                <a:gd name="T36" fmla="*/ 16 w 268"/>
                <a:gd name="T37" fmla="*/ 10 h 134"/>
                <a:gd name="T38" fmla="*/ 22 w 268"/>
                <a:gd name="T39" fmla="*/ 7 h 134"/>
                <a:gd name="T40" fmla="*/ 29 w 268"/>
                <a:gd name="T41" fmla="*/ 5 h 134"/>
                <a:gd name="T42" fmla="*/ 37 w 268"/>
                <a:gd name="T43" fmla="*/ 3 h 134"/>
                <a:gd name="T44" fmla="*/ 46 w 268"/>
                <a:gd name="T45" fmla="*/ 1 h 134"/>
                <a:gd name="T46" fmla="*/ 54 w 268"/>
                <a:gd name="T47" fmla="*/ 0 h 134"/>
                <a:gd name="T48" fmla="*/ 62 w 268"/>
                <a:gd name="T49" fmla="*/ 0 h 134"/>
                <a:gd name="T50" fmla="*/ 69 w 268"/>
                <a:gd name="T51" fmla="*/ 1 h 134"/>
                <a:gd name="T52" fmla="*/ 74 w 268"/>
                <a:gd name="T53" fmla="*/ 5 h 134"/>
                <a:gd name="T54" fmla="*/ 83 w 268"/>
                <a:gd name="T55" fmla="*/ 13 h 134"/>
                <a:gd name="T56" fmla="*/ 91 w 268"/>
                <a:gd name="T57" fmla="*/ 20 h 134"/>
                <a:gd name="T58" fmla="*/ 100 w 268"/>
                <a:gd name="T59" fmla="*/ 26 h 134"/>
                <a:gd name="T60" fmla="*/ 111 w 268"/>
                <a:gd name="T61" fmla="*/ 31 h 134"/>
                <a:gd name="T62" fmla="*/ 123 w 268"/>
                <a:gd name="T63" fmla="*/ 35 h 134"/>
                <a:gd name="T64" fmla="*/ 135 w 268"/>
                <a:gd name="T65" fmla="*/ 39 h 134"/>
                <a:gd name="T66" fmla="*/ 140 w 268"/>
                <a:gd name="T67" fmla="*/ 42 h 134"/>
                <a:gd name="T68" fmla="*/ 144 w 268"/>
                <a:gd name="T69" fmla="*/ 44 h 134"/>
                <a:gd name="T70" fmla="*/ 148 w 268"/>
                <a:gd name="T71" fmla="*/ 48 h 134"/>
                <a:gd name="T72" fmla="*/ 151 w 268"/>
                <a:gd name="T73" fmla="*/ 52 h 134"/>
                <a:gd name="T74" fmla="*/ 156 w 268"/>
                <a:gd name="T75" fmla="*/ 57 h 134"/>
                <a:gd name="T76" fmla="*/ 161 w 268"/>
                <a:gd name="T77" fmla="*/ 61 h 134"/>
                <a:gd name="T78" fmla="*/ 168 w 268"/>
                <a:gd name="T79" fmla="*/ 66 h 134"/>
                <a:gd name="T80" fmla="*/ 176 w 268"/>
                <a:gd name="T81" fmla="*/ 69 h 134"/>
                <a:gd name="T82" fmla="*/ 192 w 268"/>
                <a:gd name="T83" fmla="*/ 75 h 134"/>
                <a:gd name="T84" fmla="*/ 209 w 268"/>
                <a:gd name="T85" fmla="*/ 80 h 134"/>
                <a:gd name="T86" fmla="*/ 224 w 268"/>
                <a:gd name="T87" fmla="*/ 83 h 134"/>
                <a:gd name="T88" fmla="*/ 242 w 268"/>
                <a:gd name="T89" fmla="*/ 87 h 134"/>
                <a:gd name="T90" fmla="*/ 250 w 268"/>
                <a:gd name="T91" fmla="*/ 88 h 134"/>
                <a:gd name="T92" fmla="*/ 257 w 268"/>
                <a:gd name="T93" fmla="*/ 91 h 134"/>
                <a:gd name="T94" fmla="*/ 262 w 268"/>
                <a:gd name="T95" fmla="*/ 94 h 134"/>
                <a:gd name="T96" fmla="*/ 267 w 268"/>
                <a:gd name="T97" fmla="*/ 99 h 134"/>
                <a:gd name="T98" fmla="*/ 268 w 268"/>
                <a:gd name="T99" fmla="*/ 104 h 134"/>
                <a:gd name="T100" fmla="*/ 268 w 268"/>
                <a:gd name="T101" fmla="*/ 110 h 134"/>
                <a:gd name="T102" fmla="*/ 267 w 268"/>
                <a:gd name="T103" fmla="*/ 114 h 134"/>
                <a:gd name="T104" fmla="*/ 263 w 268"/>
                <a:gd name="T105" fmla="*/ 119 h 134"/>
                <a:gd name="T106" fmla="*/ 255 w 268"/>
                <a:gd name="T107" fmla="*/ 127 h 134"/>
                <a:gd name="T108" fmla="*/ 245 w 268"/>
                <a:gd name="T109" fmla="*/ 133 h 134"/>
                <a:gd name="T110" fmla="*/ 239 w 268"/>
                <a:gd name="T111" fmla="*/ 134 h 134"/>
                <a:gd name="T112" fmla="*/ 229 w 268"/>
                <a:gd name="T113" fmla="*/ 133 h 134"/>
                <a:gd name="T114" fmla="*/ 216 w 268"/>
                <a:gd name="T115" fmla="*/ 131 h 134"/>
                <a:gd name="T116" fmla="*/ 200 w 268"/>
                <a:gd name="T117" fmla="*/ 126 h 134"/>
                <a:gd name="T118" fmla="*/ 169 w 268"/>
                <a:gd name="T119" fmla="*/ 117 h 134"/>
                <a:gd name="T120" fmla="*/ 147 w 268"/>
                <a:gd name="T121" fmla="*/ 10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8" h="134">
                  <a:moveTo>
                    <a:pt x="147" y="108"/>
                  </a:moveTo>
                  <a:lnTo>
                    <a:pt x="129" y="101"/>
                  </a:lnTo>
                  <a:lnTo>
                    <a:pt x="104" y="93"/>
                  </a:lnTo>
                  <a:lnTo>
                    <a:pt x="79" y="85"/>
                  </a:lnTo>
                  <a:lnTo>
                    <a:pt x="61" y="76"/>
                  </a:lnTo>
                  <a:lnTo>
                    <a:pt x="50" y="68"/>
                  </a:lnTo>
                  <a:lnTo>
                    <a:pt x="41" y="60"/>
                  </a:lnTo>
                  <a:lnTo>
                    <a:pt x="34" y="52"/>
                  </a:lnTo>
                  <a:lnTo>
                    <a:pt x="25" y="48"/>
                  </a:lnTo>
                  <a:lnTo>
                    <a:pt x="17" y="44"/>
                  </a:lnTo>
                  <a:lnTo>
                    <a:pt x="10" y="42"/>
                  </a:lnTo>
                  <a:lnTo>
                    <a:pt x="4" y="38"/>
                  </a:lnTo>
                  <a:lnTo>
                    <a:pt x="2" y="33"/>
                  </a:lnTo>
                  <a:lnTo>
                    <a:pt x="0" y="31"/>
                  </a:lnTo>
                  <a:lnTo>
                    <a:pt x="0" y="28"/>
                  </a:lnTo>
                  <a:lnTo>
                    <a:pt x="2" y="25"/>
                  </a:lnTo>
                  <a:lnTo>
                    <a:pt x="3" y="22"/>
                  </a:lnTo>
                  <a:lnTo>
                    <a:pt x="9" y="16"/>
                  </a:lnTo>
                  <a:lnTo>
                    <a:pt x="16" y="10"/>
                  </a:lnTo>
                  <a:lnTo>
                    <a:pt x="22" y="7"/>
                  </a:lnTo>
                  <a:lnTo>
                    <a:pt x="29" y="5"/>
                  </a:lnTo>
                  <a:lnTo>
                    <a:pt x="37" y="3"/>
                  </a:lnTo>
                  <a:lnTo>
                    <a:pt x="46" y="1"/>
                  </a:lnTo>
                  <a:lnTo>
                    <a:pt x="54" y="0"/>
                  </a:lnTo>
                  <a:lnTo>
                    <a:pt x="62" y="0"/>
                  </a:lnTo>
                  <a:lnTo>
                    <a:pt x="69" y="1"/>
                  </a:lnTo>
                  <a:lnTo>
                    <a:pt x="74" y="5"/>
                  </a:lnTo>
                  <a:lnTo>
                    <a:pt x="83" y="13"/>
                  </a:lnTo>
                  <a:lnTo>
                    <a:pt x="91" y="20"/>
                  </a:lnTo>
                  <a:lnTo>
                    <a:pt x="100" y="26"/>
                  </a:lnTo>
                  <a:lnTo>
                    <a:pt x="111" y="31"/>
                  </a:lnTo>
                  <a:lnTo>
                    <a:pt x="123" y="35"/>
                  </a:lnTo>
                  <a:lnTo>
                    <a:pt x="135" y="39"/>
                  </a:lnTo>
                  <a:lnTo>
                    <a:pt x="140" y="42"/>
                  </a:lnTo>
                  <a:lnTo>
                    <a:pt x="144" y="44"/>
                  </a:lnTo>
                  <a:lnTo>
                    <a:pt x="148" y="48"/>
                  </a:lnTo>
                  <a:lnTo>
                    <a:pt x="151" y="52"/>
                  </a:lnTo>
                  <a:lnTo>
                    <a:pt x="156" y="57"/>
                  </a:lnTo>
                  <a:lnTo>
                    <a:pt x="161" y="61"/>
                  </a:lnTo>
                  <a:lnTo>
                    <a:pt x="168" y="66"/>
                  </a:lnTo>
                  <a:lnTo>
                    <a:pt x="176" y="69"/>
                  </a:lnTo>
                  <a:lnTo>
                    <a:pt x="192" y="75"/>
                  </a:lnTo>
                  <a:lnTo>
                    <a:pt x="209" y="80"/>
                  </a:lnTo>
                  <a:lnTo>
                    <a:pt x="224" y="83"/>
                  </a:lnTo>
                  <a:lnTo>
                    <a:pt x="242" y="87"/>
                  </a:lnTo>
                  <a:lnTo>
                    <a:pt x="250" y="88"/>
                  </a:lnTo>
                  <a:lnTo>
                    <a:pt x="257" y="91"/>
                  </a:lnTo>
                  <a:lnTo>
                    <a:pt x="262" y="94"/>
                  </a:lnTo>
                  <a:lnTo>
                    <a:pt x="267" y="99"/>
                  </a:lnTo>
                  <a:lnTo>
                    <a:pt x="268" y="104"/>
                  </a:lnTo>
                  <a:lnTo>
                    <a:pt x="268" y="110"/>
                  </a:lnTo>
                  <a:lnTo>
                    <a:pt x="267" y="114"/>
                  </a:lnTo>
                  <a:lnTo>
                    <a:pt x="263" y="119"/>
                  </a:lnTo>
                  <a:lnTo>
                    <a:pt x="255" y="127"/>
                  </a:lnTo>
                  <a:lnTo>
                    <a:pt x="245" y="133"/>
                  </a:lnTo>
                  <a:lnTo>
                    <a:pt x="239" y="134"/>
                  </a:lnTo>
                  <a:lnTo>
                    <a:pt x="229" y="133"/>
                  </a:lnTo>
                  <a:lnTo>
                    <a:pt x="216" y="131"/>
                  </a:lnTo>
                  <a:lnTo>
                    <a:pt x="200" y="126"/>
                  </a:lnTo>
                  <a:lnTo>
                    <a:pt x="169" y="117"/>
                  </a:lnTo>
                  <a:lnTo>
                    <a:pt x="147" y="108"/>
                  </a:lnTo>
                  <a:close/>
                </a:path>
              </a:pathLst>
            </a:custGeom>
            <a:grpFill/>
            <a:ln w="9525">
              <a:solidFill>
                <a:schemeClr val="bg1"/>
              </a:solidFill>
              <a:round/>
              <a:headEnd/>
              <a:tailEnd/>
            </a:ln>
          </p:spPr>
          <p:txBody>
            <a:bodyPr/>
            <a:lstStyle/>
            <a:p>
              <a:endParaRPr lang="zh-CN" altLang="en-US"/>
            </a:p>
          </p:txBody>
        </p:sp>
        <p:sp>
          <p:nvSpPr>
            <p:cNvPr id="61" name="Freeform 109">
              <a:extLst>
                <a:ext uri="{FF2B5EF4-FFF2-40B4-BE49-F238E27FC236}">
                  <a16:creationId xmlns:a16="http://schemas.microsoft.com/office/drawing/2014/main" xmlns="" id="{3D0D075A-6502-46D0-8043-C51DF0A8793F}"/>
                </a:ext>
              </a:extLst>
            </p:cNvPr>
            <p:cNvSpPr>
              <a:spLocks/>
            </p:cNvSpPr>
            <p:nvPr/>
          </p:nvSpPr>
          <p:spPr bwMode="auto">
            <a:xfrm>
              <a:off x="6854995" y="4543538"/>
              <a:ext cx="19051" cy="9525"/>
            </a:xfrm>
            <a:custGeom>
              <a:avLst/>
              <a:gdLst>
                <a:gd name="T0" fmla="*/ 27 w 68"/>
                <a:gd name="T1" fmla="*/ 22 h 35"/>
                <a:gd name="T2" fmla="*/ 15 w 68"/>
                <a:gd name="T3" fmla="*/ 16 h 35"/>
                <a:gd name="T4" fmla="*/ 2 w 68"/>
                <a:gd name="T5" fmla="*/ 9 h 35"/>
                <a:gd name="T6" fmla="*/ 1 w 68"/>
                <a:gd name="T7" fmla="*/ 8 h 35"/>
                <a:gd name="T8" fmla="*/ 0 w 68"/>
                <a:gd name="T9" fmla="*/ 6 h 35"/>
                <a:gd name="T10" fmla="*/ 0 w 68"/>
                <a:gd name="T11" fmla="*/ 3 h 35"/>
                <a:gd name="T12" fmla="*/ 1 w 68"/>
                <a:gd name="T13" fmla="*/ 2 h 35"/>
                <a:gd name="T14" fmla="*/ 6 w 68"/>
                <a:gd name="T15" fmla="*/ 0 h 35"/>
                <a:gd name="T16" fmla="*/ 13 w 68"/>
                <a:gd name="T17" fmla="*/ 0 h 35"/>
                <a:gd name="T18" fmla="*/ 23 w 68"/>
                <a:gd name="T19" fmla="*/ 2 h 35"/>
                <a:gd name="T20" fmla="*/ 34 w 68"/>
                <a:gd name="T21" fmla="*/ 7 h 35"/>
                <a:gd name="T22" fmla="*/ 45 w 68"/>
                <a:gd name="T23" fmla="*/ 10 h 35"/>
                <a:gd name="T24" fmla="*/ 53 w 68"/>
                <a:gd name="T25" fmla="*/ 14 h 35"/>
                <a:gd name="T26" fmla="*/ 59 w 68"/>
                <a:gd name="T27" fmla="*/ 18 h 35"/>
                <a:gd name="T28" fmla="*/ 64 w 68"/>
                <a:gd name="T29" fmla="*/ 23 h 35"/>
                <a:gd name="T30" fmla="*/ 65 w 68"/>
                <a:gd name="T31" fmla="*/ 26 h 35"/>
                <a:gd name="T32" fmla="*/ 66 w 68"/>
                <a:gd name="T33" fmla="*/ 28 h 35"/>
                <a:gd name="T34" fmla="*/ 68 w 68"/>
                <a:gd name="T35" fmla="*/ 32 h 35"/>
                <a:gd name="T36" fmla="*/ 66 w 68"/>
                <a:gd name="T37" fmla="*/ 34 h 35"/>
                <a:gd name="T38" fmla="*/ 65 w 68"/>
                <a:gd name="T39" fmla="*/ 35 h 35"/>
                <a:gd name="T40" fmla="*/ 61 w 68"/>
                <a:gd name="T41" fmla="*/ 35 h 35"/>
                <a:gd name="T42" fmla="*/ 56 w 68"/>
                <a:gd name="T43" fmla="*/ 34 h 35"/>
                <a:gd name="T44" fmla="*/ 50 w 68"/>
                <a:gd name="T45" fmla="*/ 33 h 35"/>
                <a:gd name="T46" fmla="*/ 37 w 68"/>
                <a:gd name="T47" fmla="*/ 28 h 35"/>
                <a:gd name="T48" fmla="*/ 27 w 68"/>
                <a:gd name="T49"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35">
                  <a:moveTo>
                    <a:pt x="27" y="22"/>
                  </a:moveTo>
                  <a:lnTo>
                    <a:pt x="15" y="16"/>
                  </a:lnTo>
                  <a:lnTo>
                    <a:pt x="2" y="9"/>
                  </a:lnTo>
                  <a:lnTo>
                    <a:pt x="1" y="8"/>
                  </a:lnTo>
                  <a:lnTo>
                    <a:pt x="0" y="6"/>
                  </a:lnTo>
                  <a:lnTo>
                    <a:pt x="0" y="3"/>
                  </a:lnTo>
                  <a:lnTo>
                    <a:pt x="1" y="2"/>
                  </a:lnTo>
                  <a:lnTo>
                    <a:pt x="6" y="0"/>
                  </a:lnTo>
                  <a:lnTo>
                    <a:pt x="13" y="0"/>
                  </a:lnTo>
                  <a:lnTo>
                    <a:pt x="23" y="2"/>
                  </a:lnTo>
                  <a:lnTo>
                    <a:pt x="34" y="7"/>
                  </a:lnTo>
                  <a:lnTo>
                    <a:pt x="45" y="10"/>
                  </a:lnTo>
                  <a:lnTo>
                    <a:pt x="53" y="14"/>
                  </a:lnTo>
                  <a:lnTo>
                    <a:pt x="59" y="18"/>
                  </a:lnTo>
                  <a:lnTo>
                    <a:pt x="64" y="23"/>
                  </a:lnTo>
                  <a:lnTo>
                    <a:pt x="65" y="26"/>
                  </a:lnTo>
                  <a:lnTo>
                    <a:pt x="66" y="28"/>
                  </a:lnTo>
                  <a:lnTo>
                    <a:pt x="68" y="32"/>
                  </a:lnTo>
                  <a:lnTo>
                    <a:pt x="66" y="34"/>
                  </a:lnTo>
                  <a:lnTo>
                    <a:pt x="65" y="35"/>
                  </a:lnTo>
                  <a:lnTo>
                    <a:pt x="61" y="35"/>
                  </a:lnTo>
                  <a:lnTo>
                    <a:pt x="56" y="34"/>
                  </a:lnTo>
                  <a:lnTo>
                    <a:pt x="50" y="33"/>
                  </a:lnTo>
                  <a:lnTo>
                    <a:pt x="37" y="28"/>
                  </a:lnTo>
                  <a:lnTo>
                    <a:pt x="27" y="22"/>
                  </a:lnTo>
                  <a:close/>
                </a:path>
              </a:pathLst>
            </a:custGeom>
            <a:grpFill/>
            <a:ln w="9525">
              <a:solidFill>
                <a:schemeClr val="bg1"/>
              </a:solidFill>
              <a:round/>
              <a:headEnd/>
              <a:tailEnd/>
            </a:ln>
          </p:spPr>
          <p:txBody>
            <a:bodyPr/>
            <a:lstStyle/>
            <a:p>
              <a:endParaRPr lang="zh-CN" altLang="en-US"/>
            </a:p>
          </p:txBody>
        </p:sp>
        <p:sp>
          <p:nvSpPr>
            <p:cNvPr id="62" name="Freeform 110">
              <a:extLst>
                <a:ext uri="{FF2B5EF4-FFF2-40B4-BE49-F238E27FC236}">
                  <a16:creationId xmlns:a16="http://schemas.microsoft.com/office/drawing/2014/main" xmlns="" id="{57607857-1E6D-4B5B-B38F-6D61FCD962D3}"/>
                </a:ext>
              </a:extLst>
            </p:cNvPr>
            <p:cNvSpPr>
              <a:spLocks/>
            </p:cNvSpPr>
            <p:nvPr/>
          </p:nvSpPr>
          <p:spPr bwMode="auto">
            <a:xfrm>
              <a:off x="6873875" y="4543425"/>
              <a:ext cx="9525" cy="9525"/>
            </a:xfrm>
            <a:custGeom>
              <a:avLst/>
              <a:gdLst>
                <a:gd name="T0" fmla="*/ 19 w 25"/>
                <a:gd name="T1" fmla="*/ 24 h 24"/>
                <a:gd name="T2" fmla="*/ 16 w 25"/>
                <a:gd name="T3" fmla="*/ 23 h 24"/>
                <a:gd name="T4" fmla="*/ 12 w 25"/>
                <a:gd name="T5" fmla="*/ 21 h 24"/>
                <a:gd name="T6" fmla="*/ 9 w 25"/>
                <a:gd name="T7" fmla="*/ 18 h 24"/>
                <a:gd name="T8" fmla="*/ 5 w 25"/>
                <a:gd name="T9" fmla="*/ 13 h 24"/>
                <a:gd name="T10" fmla="*/ 3 w 25"/>
                <a:gd name="T11" fmla="*/ 10 h 24"/>
                <a:gd name="T12" fmla="*/ 0 w 25"/>
                <a:gd name="T13" fmla="*/ 5 h 24"/>
                <a:gd name="T14" fmla="*/ 0 w 25"/>
                <a:gd name="T15" fmla="*/ 3 h 24"/>
                <a:gd name="T16" fmla="*/ 0 w 25"/>
                <a:gd name="T17" fmla="*/ 2 h 24"/>
                <a:gd name="T18" fmla="*/ 2 w 25"/>
                <a:gd name="T19" fmla="*/ 0 h 24"/>
                <a:gd name="T20" fmla="*/ 3 w 25"/>
                <a:gd name="T21" fmla="*/ 0 h 24"/>
                <a:gd name="T22" fmla="*/ 8 w 25"/>
                <a:gd name="T23" fmla="*/ 0 h 24"/>
                <a:gd name="T24" fmla="*/ 13 w 25"/>
                <a:gd name="T25" fmla="*/ 3 h 24"/>
                <a:gd name="T26" fmla="*/ 17 w 25"/>
                <a:gd name="T27" fmla="*/ 4 h 24"/>
                <a:gd name="T28" fmla="*/ 19 w 25"/>
                <a:gd name="T29" fmla="*/ 6 h 24"/>
                <a:gd name="T30" fmla="*/ 22 w 25"/>
                <a:gd name="T31" fmla="*/ 9 h 24"/>
                <a:gd name="T32" fmla="*/ 24 w 25"/>
                <a:gd name="T33" fmla="*/ 11 h 24"/>
                <a:gd name="T34" fmla="*/ 25 w 25"/>
                <a:gd name="T35" fmla="*/ 17 h 24"/>
                <a:gd name="T36" fmla="*/ 24 w 25"/>
                <a:gd name="T37" fmla="*/ 21 h 24"/>
                <a:gd name="T38" fmla="*/ 22 w 25"/>
                <a:gd name="T39" fmla="*/ 23 h 24"/>
                <a:gd name="T40" fmla="*/ 19 w 25"/>
                <a:gd name="T4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 h="24">
                  <a:moveTo>
                    <a:pt x="19" y="24"/>
                  </a:moveTo>
                  <a:lnTo>
                    <a:pt x="16" y="23"/>
                  </a:lnTo>
                  <a:lnTo>
                    <a:pt x="12" y="21"/>
                  </a:lnTo>
                  <a:lnTo>
                    <a:pt x="9" y="18"/>
                  </a:lnTo>
                  <a:lnTo>
                    <a:pt x="5" y="13"/>
                  </a:lnTo>
                  <a:lnTo>
                    <a:pt x="3" y="10"/>
                  </a:lnTo>
                  <a:lnTo>
                    <a:pt x="0" y="5"/>
                  </a:lnTo>
                  <a:lnTo>
                    <a:pt x="0" y="3"/>
                  </a:lnTo>
                  <a:lnTo>
                    <a:pt x="0" y="2"/>
                  </a:lnTo>
                  <a:lnTo>
                    <a:pt x="2" y="0"/>
                  </a:lnTo>
                  <a:lnTo>
                    <a:pt x="3" y="0"/>
                  </a:lnTo>
                  <a:lnTo>
                    <a:pt x="8" y="0"/>
                  </a:lnTo>
                  <a:lnTo>
                    <a:pt x="13" y="3"/>
                  </a:lnTo>
                  <a:lnTo>
                    <a:pt x="17" y="4"/>
                  </a:lnTo>
                  <a:lnTo>
                    <a:pt x="19" y="6"/>
                  </a:lnTo>
                  <a:lnTo>
                    <a:pt x="22" y="9"/>
                  </a:lnTo>
                  <a:lnTo>
                    <a:pt x="24" y="11"/>
                  </a:lnTo>
                  <a:lnTo>
                    <a:pt x="25" y="17"/>
                  </a:lnTo>
                  <a:lnTo>
                    <a:pt x="24" y="21"/>
                  </a:lnTo>
                  <a:lnTo>
                    <a:pt x="22" y="23"/>
                  </a:lnTo>
                  <a:lnTo>
                    <a:pt x="19" y="24"/>
                  </a:lnTo>
                  <a:close/>
                </a:path>
              </a:pathLst>
            </a:custGeom>
            <a:grpFill/>
            <a:ln w="9525">
              <a:solidFill>
                <a:schemeClr val="bg1"/>
              </a:solidFill>
              <a:round/>
              <a:headEnd/>
              <a:tailEnd/>
            </a:ln>
          </p:spPr>
          <p:txBody>
            <a:bodyPr/>
            <a:lstStyle/>
            <a:p>
              <a:endParaRPr lang="zh-CN" altLang="en-US"/>
            </a:p>
          </p:txBody>
        </p:sp>
      </p:grpSp>
      <p:grpSp>
        <p:nvGrpSpPr>
          <p:cNvPr id="12" name="组合 11">
            <a:extLst>
              <a:ext uri="{FF2B5EF4-FFF2-40B4-BE49-F238E27FC236}">
                <a16:creationId xmlns:a16="http://schemas.microsoft.com/office/drawing/2014/main" xmlns="" id="{986634FB-A33F-4803-9BFD-D16703200AC6}"/>
              </a:ext>
            </a:extLst>
          </p:cNvPr>
          <p:cNvGrpSpPr/>
          <p:nvPr/>
        </p:nvGrpSpPr>
        <p:grpSpPr>
          <a:xfrm>
            <a:off x="852814" y="3416346"/>
            <a:ext cx="2398869" cy="2765937"/>
            <a:chOff x="827584" y="2708649"/>
            <a:chExt cx="2398869" cy="2765937"/>
          </a:xfrm>
        </p:grpSpPr>
        <p:cxnSp>
          <p:nvCxnSpPr>
            <p:cNvPr id="13" name="直接箭头连接符 12">
              <a:extLst>
                <a:ext uri="{FF2B5EF4-FFF2-40B4-BE49-F238E27FC236}">
                  <a16:creationId xmlns:a16="http://schemas.microsoft.com/office/drawing/2014/main" xmlns="" id="{3281EEAD-4972-4471-89A7-F83D9132575E}"/>
                </a:ext>
              </a:extLst>
            </p:cNvPr>
            <p:cNvCxnSpPr/>
            <p:nvPr/>
          </p:nvCxnSpPr>
          <p:spPr bwMode="auto">
            <a:xfrm flipH="1" flipV="1">
              <a:off x="1680060" y="2758199"/>
              <a:ext cx="926666" cy="1084365"/>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直接箭头连接符 13">
              <a:extLst>
                <a:ext uri="{FF2B5EF4-FFF2-40B4-BE49-F238E27FC236}">
                  <a16:creationId xmlns:a16="http://schemas.microsoft.com/office/drawing/2014/main" xmlns="" id="{A80A54EF-4310-4A0E-BA5D-A36AD337A0C4}"/>
                </a:ext>
              </a:extLst>
            </p:cNvPr>
            <p:cNvCxnSpPr>
              <a:cxnSpLocks/>
              <a:stCxn id="53" idx="33"/>
            </p:cNvCxnSpPr>
            <p:nvPr/>
          </p:nvCxnSpPr>
          <p:spPr bwMode="auto">
            <a:xfrm flipH="1" flipV="1">
              <a:off x="1653774" y="2752936"/>
              <a:ext cx="274035" cy="1707027"/>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直接箭头连接符 14">
              <a:extLst>
                <a:ext uri="{FF2B5EF4-FFF2-40B4-BE49-F238E27FC236}">
                  <a16:creationId xmlns:a16="http://schemas.microsoft.com/office/drawing/2014/main" xmlns="" id="{98A9FAF4-F4FC-48BB-B015-B1EF02F4EDFB}"/>
                </a:ext>
              </a:extLst>
            </p:cNvPr>
            <p:cNvCxnSpPr>
              <a:stCxn id="30" idx="9"/>
            </p:cNvCxnSpPr>
            <p:nvPr/>
          </p:nvCxnSpPr>
          <p:spPr bwMode="auto">
            <a:xfrm flipH="1" flipV="1">
              <a:off x="1628349" y="2768481"/>
              <a:ext cx="807748" cy="2105761"/>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直接箭头连接符 15">
              <a:extLst>
                <a:ext uri="{FF2B5EF4-FFF2-40B4-BE49-F238E27FC236}">
                  <a16:creationId xmlns:a16="http://schemas.microsoft.com/office/drawing/2014/main" xmlns="" id="{8FAC10A8-D0A4-412B-A3C6-21DCFABF13FE}"/>
                </a:ext>
              </a:extLst>
            </p:cNvPr>
            <p:cNvCxnSpPr/>
            <p:nvPr/>
          </p:nvCxnSpPr>
          <p:spPr bwMode="auto">
            <a:xfrm flipH="1" flipV="1">
              <a:off x="1645069" y="2708649"/>
              <a:ext cx="1581384" cy="876364"/>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直接箭头连接符 16">
              <a:extLst>
                <a:ext uri="{FF2B5EF4-FFF2-40B4-BE49-F238E27FC236}">
                  <a16:creationId xmlns:a16="http://schemas.microsoft.com/office/drawing/2014/main" xmlns="" id="{9FA5DA9D-D1F6-41BA-A32D-D85367DD54F0}"/>
                </a:ext>
              </a:extLst>
            </p:cNvPr>
            <p:cNvCxnSpPr/>
            <p:nvPr/>
          </p:nvCxnSpPr>
          <p:spPr bwMode="auto">
            <a:xfrm flipV="1">
              <a:off x="827584" y="2727499"/>
              <a:ext cx="817563" cy="1374570"/>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直接箭头连接符 17">
              <a:extLst>
                <a:ext uri="{FF2B5EF4-FFF2-40B4-BE49-F238E27FC236}">
                  <a16:creationId xmlns:a16="http://schemas.microsoft.com/office/drawing/2014/main" xmlns="" id="{FCA8B94E-C327-4DD0-BD73-E4C47FAC3A8B}"/>
                </a:ext>
              </a:extLst>
            </p:cNvPr>
            <p:cNvCxnSpPr/>
            <p:nvPr/>
          </p:nvCxnSpPr>
          <p:spPr bwMode="auto">
            <a:xfrm flipV="1">
              <a:off x="1292604" y="2727499"/>
              <a:ext cx="352543" cy="2187726"/>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直接箭头连接符 21">
              <a:extLst>
                <a:ext uri="{FF2B5EF4-FFF2-40B4-BE49-F238E27FC236}">
                  <a16:creationId xmlns:a16="http://schemas.microsoft.com/office/drawing/2014/main" xmlns="" id="{79978C4A-A270-4694-9D36-26BB95A59EE7}"/>
                </a:ext>
              </a:extLst>
            </p:cNvPr>
            <p:cNvCxnSpPr>
              <a:cxnSpLocks/>
              <a:stCxn id="56" idx="42"/>
            </p:cNvCxnSpPr>
            <p:nvPr/>
          </p:nvCxnSpPr>
          <p:spPr bwMode="auto">
            <a:xfrm flipH="1" flipV="1">
              <a:off x="1645069" y="2727499"/>
              <a:ext cx="178967" cy="2597248"/>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直接箭头连接符 22">
              <a:extLst>
                <a:ext uri="{FF2B5EF4-FFF2-40B4-BE49-F238E27FC236}">
                  <a16:creationId xmlns:a16="http://schemas.microsoft.com/office/drawing/2014/main" xmlns="" id="{18088BE4-66F3-4868-B634-6F6406725D6F}"/>
                </a:ext>
              </a:extLst>
            </p:cNvPr>
            <p:cNvCxnSpPr>
              <a:cxnSpLocks/>
              <a:stCxn id="41" idx="22"/>
            </p:cNvCxnSpPr>
            <p:nvPr/>
          </p:nvCxnSpPr>
          <p:spPr bwMode="auto">
            <a:xfrm flipH="1" flipV="1">
              <a:off x="1640259" y="2768481"/>
              <a:ext cx="739589" cy="2668033"/>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直接箭头连接符 23">
              <a:extLst>
                <a:ext uri="{FF2B5EF4-FFF2-40B4-BE49-F238E27FC236}">
                  <a16:creationId xmlns:a16="http://schemas.microsoft.com/office/drawing/2014/main" xmlns="" id="{1ED9B2F4-0D4B-436C-890B-A7382C8E9942}"/>
                </a:ext>
              </a:extLst>
            </p:cNvPr>
            <p:cNvCxnSpPr/>
            <p:nvPr/>
          </p:nvCxnSpPr>
          <p:spPr bwMode="auto">
            <a:xfrm flipH="1" flipV="1">
              <a:off x="1642493" y="2727499"/>
              <a:ext cx="1383854" cy="2747087"/>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65" name="图片 6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727198">
            <a:off x="-469654" y="1693238"/>
            <a:ext cx="3959955" cy="2781450"/>
          </a:xfrm>
          <a:prstGeom prst="rect">
            <a:avLst/>
          </a:prstGeom>
        </p:spPr>
      </p:pic>
      <p:sp>
        <p:nvSpPr>
          <p:cNvPr id="63" name="矩形 62"/>
          <p:cNvSpPr/>
          <p:nvPr/>
        </p:nvSpPr>
        <p:spPr>
          <a:xfrm>
            <a:off x="384765" y="651993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41020292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1015663"/>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大规模</a:t>
            </a:r>
            <a:r>
              <a:rPr lang="zh-CN" altLang="en-US" sz="2200" dirty="0">
                <a:solidFill>
                  <a:srgbClr val="C00000"/>
                </a:solidFill>
                <a:latin typeface="黑体" panose="02010609060101010101" pitchFamily="49" charset="-122"/>
                <a:ea typeface="黑体" panose="02010609060101010101" pitchFamily="49" charset="-122"/>
              </a:rPr>
              <a:t>高分遥感图像地物数据</a:t>
            </a:r>
            <a:r>
              <a:rPr lang="zh-CN" altLang="en-US" sz="2200" dirty="0" smtClean="0">
                <a:solidFill>
                  <a:srgbClr val="C00000"/>
                </a:solidFill>
                <a:latin typeface="黑体" panose="02010609060101010101" pitchFamily="49" charset="-122"/>
                <a:ea typeface="黑体" panose="02010609060101010101" pitchFamily="49" charset="-122"/>
              </a:rPr>
              <a:t>集</a:t>
            </a:r>
            <a:r>
              <a:rPr lang="en-US" altLang="zh-CN" sz="2200" dirty="0" smtClean="0">
                <a:solidFill>
                  <a:srgbClr val="C00000"/>
                </a:solidFill>
                <a:latin typeface="黑体" panose="02010609060101010101" pitchFamily="49" charset="-122"/>
                <a:ea typeface="黑体" panose="02010609060101010101" pitchFamily="49" charset="-122"/>
              </a:rPr>
              <a:t>GID</a:t>
            </a:r>
            <a:endParaRPr lang="zh-CN" altLang="en-US"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数据</a:t>
            </a:r>
            <a:r>
              <a:rPr lang="zh-CN" altLang="en-US" dirty="0">
                <a:latin typeface="黑体" panose="02010609060101010101" pitchFamily="49" charset="-122"/>
                <a:ea typeface="黑体" panose="02010609060101010101" pitchFamily="49" charset="-122"/>
              </a:rPr>
              <a:t>样例</a:t>
            </a:r>
            <a:endParaRPr lang="en-US" altLang="zh-CN" dirty="0">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19</a:t>
            </a:fld>
            <a:endParaRPr lang="zh-CN" altLang="en-US"/>
          </a:p>
        </p:txBody>
      </p:sp>
      <p:pic>
        <p:nvPicPr>
          <p:cNvPr id="63" name="图片 62">
            <a:extLst>
              <a:ext uri="{FF2B5EF4-FFF2-40B4-BE49-F238E27FC236}">
                <a16:creationId xmlns:a16="http://schemas.microsoft.com/office/drawing/2014/main" xmlns="" id="{22A22C83-D84D-4739-8EFF-1D88B853BE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4694" y="1833611"/>
            <a:ext cx="4281408" cy="4051501"/>
          </a:xfrm>
          <a:prstGeom prst="rect">
            <a:avLst/>
          </a:prstGeom>
          <a:effectLst>
            <a:outerShdw blurRad="50800" dist="88900" dir="2700000" algn="tl" rotWithShape="0">
              <a:prstClr val="black">
                <a:alpha val="40000"/>
              </a:prstClr>
            </a:outerShdw>
          </a:effectLst>
        </p:spPr>
      </p:pic>
      <p:pic>
        <p:nvPicPr>
          <p:cNvPr id="64" name="图片 63">
            <a:extLst>
              <a:ext uri="{FF2B5EF4-FFF2-40B4-BE49-F238E27FC236}">
                <a16:creationId xmlns:a16="http://schemas.microsoft.com/office/drawing/2014/main" xmlns="" id="{638CB3AB-8A05-4D8A-8779-C547CE2DF3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94390" y="1833611"/>
            <a:ext cx="4281405" cy="4051500"/>
          </a:xfrm>
          <a:prstGeom prst="rect">
            <a:avLst/>
          </a:prstGeom>
          <a:effectLst>
            <a:outerShdw blurRad="50800" dist="88900" dir="2700000" algn="tl" rotWithShape="0">
              <a:prstClr val="black">
                <a:alpha val="40000"/>
              </a:prstClr>
            </a:outerShdw>
          </a:effectLst>
        </p:spPr>
      </p:pic>
      <p:pic>
        <p:nvPicPr>
          <p:cNvPr id="70" name="图片 69">
            <a:extLst>
              <a:ext uri="{FF2B5EF4-FFF2-40B4-BE49-F238E27FC236}">
                <a16:creationId xmlns:a16="http://schemas.microsoft.com/office/drawing/2014/main" xmlns="" id="{9A3D3BBB-0973-4DBC-A9D4-D368E69F5DA3}"/>
              </a:ext>
            </a:extLst>
          </p:cNvPr>
          <p:cNvPicPr>
            <a:picLocks noChangeAspect="1"/>
          </p:cNvPicPr>
          <p:nvPr/>
        </p:nvPicPr>
        <p:blipFill>
          <a:blip r:embed="rId4"/>
          <a:stretch>
            <a:fillRect/>
          </a:stretch>
        </p:blipFill>
        <p:spPr>
          <a:xfrm>
            <a:off x="251520" y="6091743"/>
            <a:ext cx="693480" cy="274344"/>
          </a:xfrm>
          <a:prstGeom prst="rect">
            <a:avLst/>
          </a:prstGeom>
        </p:spPr>
      </p:pic>
      <p:pic>
        <p:nvPicPr>
          <p:cNvPr id="71" name="图片 70">
            <a:extLst>
              <a:ext uri="{FF2B5EF4-FFF2-40B4-BE49-F238E27FC236}">
                <a16:creationId xmlns:a16="http://schemas.microsoft.com/office/drawing/2014/main" xmlns="" id="{549A8768-397C-4EB1-825B-65D55F04D048}"/>
              </a:ext>
            </a:extLst>
          </p:cNvPr>
          <p:cNvPicPr>
            <a:picLocks noChangeAspect="1"/>
          </p:cNvPicPr>
          <p:nvPr/>
        </p:nvPicPr>
        <p:blipFill>
          <a:blip r:embed="rId5"/>
          <a:stretch>
            <a:fillRect/>
          </a:stretch>
        </p:blipFill>
        <p:spPr>
          <a:xfrm>
            <a:off x="1097856" y="6091743"/>
            <a:ext cx="701101" cy="281964"/>
          </a:xfrm>
          <a:prstGeom prst="rect">
            <a:avLst/>
          </a:prstGeom>
        </p:spPr>
      </p:pic>
      <p:pic>
        <p:nvPicPr>
          <p:cNvPr id="72" name="图片 71">
            <a:extLst>
              <a:ext uri="{FF2B5EF4-FFF2-40B4-BE49-F238E27FC236}">
                <a16:creationId xmlns:a16="http://schemas.microsoft.com/office/drawing/2014/main" xmlns="" id="{24A6065A-0FDA-4DD3-9B71-2193A692A17E}"/>
              </a:ext>
            </a:extLst>
          </p:cNvPr>
          <p:cNvPicPr>
            <a:picLocks noChangeAspect="1"/>
          </p:cNvPicPr>
          <p:nvPr/>
        </p:nvPicPr>
        <p:blipFill>
          <a:blip r:embed="rId6"/>
          <a:stretch>
            <a:fillRect/>
          </a:stretch>
        </p:blipFill>
        <p:spPr>
          <a:xfrm>
            <a:off x="1951813" y="6091743"/>
            <a:ext cx="906859" cy="289585"/>
          </a:xfrm>
          <a:prstGeom prst="rect">
            <a:avLst/>
          </a:prstGeom>
        </p:spPr>
      </p:pic>
      <p:pic>
        <p:nvPicPr>
          <p:cNvPr id="73" name="图片 72">
            <a:extLst>
              <a:ext uri="{FF2B5EF4-FFF2-40B4-BE49-F238E27FC236}">
                <a16:creationId xmlns:a16="http://schemas.microsoft.com/office/drawing/2014/main" xmlns="" id="{E94230D0-37E0-42A9-80F7-1BCFAA3C7FEB}"/>
              </a:ext>
            </a:extLst>
          </p:cNvPr>
          <p:cNvPicPr>
            <a:picLocks noChangeAspect="1"/>
          </p:cNvPicPr>
          <p:nvPr/>
        </p:nvPicPr>
        <p:blipFill>
          <a:blip r:embed="rId7"/>
          <a:stretch>
            <a:fillRect/>
          </a:stretch>
        </p:blipFill>
        <p:spPr>
          <a:xfrm>
            <a:off x="3011528" y="6091743"/>
            <a:ext cx="685859" cy="274344"/>
          </a:xfrm>
          <a:prstGeom prst="rect">
            <a:avLst/>
          </a:prstGeom>
        </p:spPr>
      </p:pic>
      <p:pic>
        <p:nvPicPr>
          <p:cNvPr id="74" name="图片 73">
            <a:extLst>
              <a:ext uri="{FF2B5EF4-FFF2-40B4-BE49-F238E27FC236}">
                <a16:creationId xmlns:a16="http://schemas.microsoft.com/office/drawing/2014/main" xmlns="" id="{C30E332E-E81D-4A1C-8311-0BE7C9B5FA8A}"/>
              </a:ext>
            </a:extLst>
          </p:cNvPr>
          <p:cNvPicPr>
            <a:picLocks noChangeAspect="1"/>
          </p:cNvPicPr>
          <p:nvPr/>
        </p:nvPicPr>
        <p:blipFill>
          <a:blip r:embed="rId8"/>
          <a:stretch>
            <a:fillRect/>
          </a:stretch>
        </p:blipFill>
        <p:spPr>
          <a:xfrm>
            <a:off x="3850243" y="6091743"/>
            <a:ext cx="685859" cy="274344"/>
          </a:xfrm>
          <a:prstGeom prst="rect">
            <a:avLst/>
          </a:prstGeom>
        </p:spPr>
      </p:pic>
      <p:pic>
        <p:nvPicPr>
          <p:cNvPr id="75" name="图片 74">
            <a:extLst>
              <a:ext uri="{FF2B5EF4-FFF2-40B4-BE49-F238E27FC236}">
                <a16:creationId xmlns:a16="http://schemas.microsoft.com/office/drawing/2014/main" xmlns="" id="{B623D556-38C2-444C-AC69-5123A0EC1EF0}"/>
              </a:ext>
            </a:extLst>
          </p:cNvPr>
          <p:cNvPicPr>
            <a:picLocks noChangeAspect="1"/>
          </p:cNvPicPr>
          <p:nvPr/>
        </p:nvPicPr>
        <p:blipFill>
          <a:blip r:embed="rId9"/>
          <a:stretch>
            <a:fillRect/>
          </a:stretch>
        </p:blipFill>
        <p:spPr>
          <a:xfrm>
            <a:off x="4688958" y="6091743"/>
            <a:ext cx="670618" cy="274344"/>
          </a:xfrm>
          <a:prstGeom prst="rect">
            <a:avLst/>
          </a:prstGeom>
        </p:spPr>
      </p:pic>
      <p:pic>
        <p:nvPicPr>
          <p:cNvPr id="3" name="图片 2"/>
          <p:cNvPicPr>
            <a:picLocks noChangeAspect="1"/>
          </p:cNvPicPr>
          <p:nvPr/>
        </p:nvPicPr>
        <p:blipFill>
          <a:blip r:embed="rId10"/>
          <a:stretch>
            <a:fillRect/>
          </a:stretch>
        </p:blipFill>
        <p:spPr>
          <a:xfrm>
            <a:off x="8003333" y="764704"/>
            <a:ext cx="940229" cy="940229"/>
          </a:xfrm>
          <a:prstGeom prst="rect">
            <a:avLst/>
          </a:prstGeom>
        </p:spPr>
      </p:pic>
      <p:sp>
        <p:nvSpPr>
          <p:cNvPr id="14" name="矩形 13"/>
          <p:cNvSpPr/>
          <p:nvPr/>
        </p:nvSpPr>
        <p:spPr>
          <a:xfrm>
            <a:off x="384765" y="647496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36030920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1015663"/>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大规模</a:t>
            </a:r>
            <a:r>
              <a:rPr lang="zh-CN" altLang="en-US" sz="2200" dirty="0">
                <a:solidFill>
                  <a:srgbClr val="C00000"/>
                </a:solidFill>
                <a:latin typeface="黑体" panose="02010609060101010101" pitchFamily="49" charset="-122"/>
                <a:ea typeface="黑体" panose="02010609060101010101" pitchFamily="49" charset="-122"/>
              </a:rPr>
              <a:t>高分遥感图像地物数据集</a:t>
            </a:r>
            <a:r>
              <a:rPr lang="en-US" altLang="zh-CN" sz="2200" dirty="0">
                <a:solidFill>
                  <a:srgbClr val="C00000"/>
                </a:solidFill>
                <a:latin typeface="黑体" panose="02010609060101010101" pitchFamily="49" charset="-122"/>
                <a:ea typeface="黑体" panose="02010609060101010101" pitchFamily="49" charset="-122"/>
              </a:rPr>
              <a:t>GID</a:t>
            </a:r>
            <a:endParaRPr lang="zh-CN" altLang="en-US"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数据</a:t>
            </a:r>
            <a:r>
              <a:rPr lang="zh-CN" altLang="en-US" dirty="0">
                <a:latin typeface="黑体" panose="02010609060101010101" pitchFamily="49" charset="-122"/>
                <a:ea typeface="黑体" panose="02010609060101010101" pitchFamily="49" charset="-122"/>
              </a:rPr>
              <a:t>样例</a:t>
            </a:r>
            <a:endParaRPr lang="en-US" altLang="zh-CN" dirty="0">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20</a:t>
            </a:fld>
            <a:endParaRPr lang="zh-CN" altLang="en-US"/>
          </a:p>
        </p:txBody>
      </p:sp>
      <p:pic>
        <p:nvPicPr>
          <p:cNvPr id="63" name="图片 62">
            <a:extLst>
              <a:ext uri="{FF2B5EF4-FFF2-40B4-BE49-F238E27FC236}">
                <a16:creationId xmlns:a16="http://schemas.microsoft.com/office/drawing/2014/main" xmlns="" id="{22A22C83-D84D-4739-8EFF-1D88B853BE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4694" y="1837585"/>
            <a:ext cx="4281408" cy="4043552"/>
          </a:xfrm>
          <a:prstGeom prst="rect">
            <a:avLst/>
          </a:prstGeom>
          <a:effectLst>
            <a:outerShdw blurRad="50800" dist="88900" dir="2700000" algn="tl" rotWithShape="0">
              <a:prstClr val="black">
                <a:alpha val="40000"/>
              </a:prstClr>
            </a:outerShdw>
          </a:effectLst>
        </p:spPr>
      </p:pic>
      <p:pic>
        <p:nvPicPr>
          <p:cNvPr id="64" name="图片 63">
            <a:extLst>
              <a:ext uri="{FF2B5EF4-FFF2-40B4-BE49-F238E27FC236}">
                <a16:creationId xmlns:a16="http://schemas.microsoft.com/office/drawing/2014/main" xmlns="" id="{638CB3AB-8A05-4D8A-8779-C547CE2DF3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94390" y="1837586"/>
            <a:ext cx="4281405" cy="4043549"/>
          </a:xfrm>
          <a:prstGeom prst="rect">
            <a:avLst/>
          </a:prstGeom>
          <a:effectLst>
            <a:outerShdw blurRad="50800" dist="88900" dir="2700000" algn="tl" rotWithShape="0">
              <a:prstClr val="black">
                <a:alpha val="40000"/>
              </a:prstClr>
            </a:outerShdw>
          </a:effectLst>
        </p:spPr>
      </p:pic>
      <p:pic>
        <p:nvPicPr>
          <p:cNvPr id="70" name="图片 69">
            <a:extLst>
              <a:ext uri="{FF2B5EF4-FFF2-40B4-BE49-F238E27FC236}">
                <a16:creationId xmlns:a16="http://schemas.microsoft.com/office/drawing/2014/main" xmlns="" id="{9A3D3BBB-0973-4DBC-A9D4-D368E69F5DA3}"/>
              </a:ext>
            </a:extLst>
          </p:cNvPr>
          <p:cNvPicPr>
            <a:picLocks noChangeAspect="1"/>
          </p:cNvPicPr>
          <p:nvPr/>
        </p:nvPicPr>
        <p:blipFill>
          <a:blip r:embed="rId4"/>
          <a:stretch>
            <a:fillRect/>
          </a:stretch>
        </p:blipFill>
        <p:spPr>
          <a:xfrm>
            <a:off x="251520" y="6091743"/>
            <a:ext cx="693480" cy="274344"/>
          </a:xfrm>
          <a:prstGeom prst="rect">
            <a:avLst/>
          </a:prstGeom>
        </p:spPr>
      </p:pic>
      <p:pic>
        <p:nvPicPr>
          <p:cNvPr id="71" name="图片 70">
            <a:extLst>
              <a:ext uri="{FF2B5EF4-FFF2-40B4-BE49-F238E27FC236}">
                <a16:creationId xmlns:a16="http://schemas.microsoft.com/office/drawing/2014/main" xmlns="" id="{549A8768-397C-4EB1-825B-65D55F04D048}"/>
              </a:ext>
            </a:extLst>
          </p:cNvPr>
          <p:cNvPicPr>
            <a:picLocks noChangeAspect="1"/>
          </p:cNvPicPr>
          <p:nvPr/>
        </p:nvPicPr>
        <p:blipFill>
          <a:blip r:embed="rId5"/>
          <a:stretch>
            <a:fillRect/>
          </a:stretch>
        </p:blipFill>
        <p:spPr>
          <a:xfrm>
            <a:off x="1097856" y="6091743"/>
            <a:ext cx="701101" cy="281964"/>
          </a:xfrm>
          <a:prstGeom prst="rect">
            <a:avLst/>
          </a:prstGeom>
        </p:spPr>
      </p:pic>
      <p:pic>
        <p:nvPicPr>
          <p:cNvPr id="72" name="图片 71">
            <a:extLst>
              <a:ext uri="{FF2B5EF4-FFF2-40B4-BE49-F238E27FC236}">
                <a16:creationId xmlns:a16="http://schemas.microsoft.com/office/drawing/2014/main" xmlns="" id="{24A6065A-0FDA-4DD3-9B71-2193A692A17E}"/>
              </a:ext>
            </a:extLst>
          </p:cNvPr>
          <p:cNvPicPr>
            <a:picLocks noChangeAspect="1"/>
          </p:cNvPicPr>
          <p:nvPr/>
        </p:nvPicPr>
        <p:blipFill>
          <a:blip r:embed="rId6"/>
          <a:stretch>
            <a:fillRect/>
          </a:stretch>
        </p:blipFill>
        <p:spPr>
          <a:xfrm>
            <a:off x="1951813" y="6091743"/>
            <a:ext cx="906859" cy="289585"/>
          </a:xfrm>
          <a:prstGeom prst="rect">
            <a:avLst/>
          </a:prstGeom>
        </p:spPr>
      </p:pic>
      <p:pic>
        <p:nvPicPr>
          <p:cNvPr id="73" name="图片 72">
            <a:extLst>
              <a:ext uri="{FF2B5EF4-FFF2-40B4-BE49-F238E27FC236}">
                <a16:creationId xmlns:a16="http://schemas.microsoft.com/office/drawing/2014/main" xmlns="" id="{E94230D0-37E0-42A9-80F7-1BCFAA3C7FEB}"/>
              </a:ext>
            </a:extLst>
          </p:cNvPr>
          <p:cNvPicPr>
            <a:picLocks noChangeAspect="1"/>
          </p:cNvPicPr>
          <p:nvPr/>
        </p:nvPicPr>
        <p:blipFill>
          <a:blip r:embed="rId7"/>
          <a:stretch>
            <a:fillRect/>
          </a:stretch>
        </p:blipFill>
        <p:spPr>
          <a:xfrm>
            <a:off x="3011528" y="6091743"/>
            <a:ext cx="685859" cy="274344"/>
          </a:xfrm>
          <a:prstGeom prst="rect">
            <a:avLst/>
          </a:prstGeom>
        </p:spPr>
      </p:pic>
      <p:pic>
        <p:nvPicPr>
          <p:cNvPr id="74" name="图片 73">
            <a:extLst>
              <a:ext uri="{FF2B5EF4-FFF2-40B4-BE49-F238E27FC236}">
                <a16:creationId xmlns:a16="http://schemas.microsoft.com/office/drawing/2014/main" xmlns="" id="{C30E332E-E81D-4A1C-8311-0BE7C9B5FA8A}"/>
              </a:ext>
            </a:extLst>
          </p:cNvPr>
          <p:cNvPicPr>
            <a:picLocks noChangeAspect="1"/>
          </p:cNvPicPr>
          <p:nvPr/>
        </p:nvPicPr>
        <p:blipFill>
          <a:blip r:embed="rId8"/>
          <a:stretch>
            <a:fillRect/>
          </a:stretch>
        </p:blipFill>
        <p:spPr>
          <a:xfrm>
            <a:off x="3850243" y="6091743"/>
            <a:ext cx="685859" cy="274344"/>
          </a:xfrm>
          <a:prstGeom prst="rect">
            <a:avLst/>
          </a:prstGeom>
        </p:spPr>
      </p:pic>
      <p:pic>
        <p:nvPicPr>
          <p:cNvPr id="75" name="图片 74">
            <a:extLst>
              <a:ext uri="{FF2B5EF4-FFF2-40B4-BE49-F238E27FC236}">
                <a16:creationId xmlns:a16="http://schemas.microsoft.com/office/drawing/2014/main" xmlns="" id="{B623D556-38C2-444C-AC69-5123A0EC1EF0}"/>
              </a:ext>
            </a:extLst>
          </p:cNvPr>
          <p:cNvPicPr>
            <a:picLocks noChangeAspect="1"/>
          </p:cNvPicPr>
          <p:nvPr/>
        </p:nvPicPr>
        <p:blipFill>
          <a:blip r:embed="rId9"/>
          <a:stretch>
            <a:fillRect/>
          </a:stretch>
        </p:blipFill>
        <p:spPr>
          <a:xfrm>
            <a:off x="4688958" y="6091743"/>
            <a:ext cx="670618" cy="274344"/>
          </a:xfrm>
          <a:prstGeom prst="rect">
            <a:avLst/>
          </a:prstGeom>
        </p:spPr>
      </p:pic>
      <p:pic>
        <p:nvPicPr>
          <p:cNvPr id="13" name="图片 12"/>
          <p:cNvPicPr>
            <a:picLocks noChangeAspect="1"/>
          </p:cNvPicPr>
          <p:nvPr/>
        </p:nvPicPr>
        <p:blipFill>
          <a:blip r:embed="rId10"/>
          <a:stretch>
            <a:fillRect/>
          </a:stretch>
        </p:blipFill>
        <p:spPr>
          <a:xfrm>
            <a:off x="8003333" y="764704"/>
            <a:ext cx="940229" cy="940229"/>
          </a:xfrm>
          <a:prstGeom prst="rect">
            <a:avLst/>
          </a:prstGeom>
        </p:spPr>
      </p:pic>
      <p:sp>
        <p:nvSpPr>
          <p:cNvPr id="14" name="矩形 13"/>
          <p:cNvSpPr/>
          <p:nvPr/>
        </p:nvSpPr>
        <p:spPr>
          <a:xfrm>
            <a:off x="384765" y="647496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3775039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深度卷积网络的地物</a:t>
            </a:r>
            <a:r>
              <a:rPr lang="zh-CN" altLang="en-US" sz="2200" dirty="0" smtClean="0">
                <a:solidFill>
                  <a:srgbClr val="C00000"/>
                </a:solidFill>
                <a:latin typeface="黑体" panose="02010609060101010101" pitchFamily="49" charset="-122"/>
                <a:ea typeface="黑体" panose="02010609060101010101" pitchFamily="49" charset="-122"/>
              </a:rPr>
              <a:t>分类方法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21</a:t>
            </a:fld>
            <a:endParaRPr lang="zh-CN" altLang="en-US"/>
          </a:p>
        </p:txBody>
      </p:sp>
      <p:sp>
        <p:nvSpPr>
          <p:cNvPr id="92" name="object 8">
            <a:extLst>
              <a:ext uri="{FF2B5EF4-FFF2-40B4-BE49-F238E27FC236}">
                <a16:creationId xmlns:a16="http://schemas.microsoft.com/office/drawing/2014/main" xmlns="" id="{5FDB929B-1F28-46A9-BCF9-311B8A8923E3}"/>
              </a:ext>
            </a:extLst>
          </p:cNvPr>
          <p:cNvSpPr/>
          <p:nvPr/>
        </p:nvSpPr>
        <p:spPr>
          <a:xfrm>
            <a:off x="3345617" y="1462240"/>
            <a:ext cx="2717800" cy="1249680"/>
          </a:xfrm>
          <a:prstGeom prst="rect">
            <a:avLst/>
          </a:prstGeom>
          <a:blipFill>
            <a:blip r:embed="rId2" cstate="print"/>
            <a:stretch>
              <a:fillRect/>
            </a:stretch>
          </a:blipFill>
          <a:ln>
            <a:noFill/>
          </a:ln>
          <a:effectLst>
            <a:outerShdw blurRad="50800" dist="88900" dir="2700000" algn="tl" rotWithShape="0">
              <a:prstClr val="black">
                <a:alpha val="40000"/>
              </a:prstClr>
            </a:outerShdw>
          </a:effectLst>
        </p:spPr>
        <p:txBody>
          <a:bodyPr wrap="square" lIns="0" tIns="0" rIns="0" bIns="0" rtlCol="0"/>
          <a:lstStyle/>
          <a:p>
            <a:endParaRPr/>
          </a:p>
        </p:txBody>
      </p:sp>
      <p:sp>
        <p:nvSpPr>
          <p:cNvPr id="106" name="矩形 105">
            <a:extLst>
              <a:ext uri="{FF2B5EF4-FFF2-40B4-BE49-F238E27FC236}">
                <a16:creationId xmlns:a16="http://schemas.microsoft.com/office/drawing/2014/main" xmlns="" id="{A2B2AFCA-5815-44A6-9EDF-A4AF38AE122C}"/>
              </a:ext>
            </a:extLst>
          </p:cNvPr>
          <p:cNvSpPr/>
          <p:nvPr/>
        </p:nvSpPr>
        <p:spPr>
          <a:xfrm>
            <a:off x="4721005" y="1380323"/>
            <a:ext cx="1428661" cy="377026"/>
          </a:xfrm>
          <a:prstGeom prst="rect">
            <a:avLst/>
          </a:prstGeom>
        </p:spPr>
        <p:txBody>
          <a:bodyPr wrap="square">
            <a:spAutoFit/>
          </a:bodyPr>
          <a:lstStyle/>
          <a:p>
            <a:pPr algn="ctr">
              <a:lnSpc>
                <a:spcPct val="150000"/>
              </a:lnSpc>
            </a:pPr>
            <a:r>
              <a:rPr lang="zh-CN" altLang="en-US" sz="1400" b="1" dirty="0">
                <a:solidFill>
                  <a:schemeClr val="accent4">
                    <a:lumMod val="75000"/>
                  </a:schemeClr>
                </a:solidFill>
                <a:latin typeface="Arial" panose="020B0604020202020204" pitchFamily="34" charset="0"/>
                <a:ea typeface="微软雅黑" panose="020B0503020204020204" pitchFamily="34" charset="-122"/>
                <a:cs typeface="Arial" panose="020B0604020202020204" pitchFamily="34" charset="0"/>
                <a:sym typeface="+mn-lt"/>
              </a:rPr>
              <a:t>深度</a:t>
            </a:r>
            <a:r>
              <a:rPr lang="en-US" altLang="zh-CN" sz="1400" b="1" dirty="0">
                <a:solidFill>
                  <a:schemeClr val="accent4">
                    <a:lumMod val="75000"/>
                  </a:schemeClr>
                </a:solidFill>
                <a:latin typeface="Arial" panose="020B0604020202020204" pitchFamily="34" charset="0"/>
                <a:ea typeface="微软雅黑" panose="020B0503020204020204" pitchFamily="34" charset="-122"/>
                <a:cs typeface="Arial" panose="020B0604020202020204" pitchFamily="34" charset="0"/>
                <a:sym typeface="+mn-lt"/>
              </a:rPr>
              <a:t>CNN</a:t>
            </a:r>
            <a:r>
              <a:rPr lang="zh-CN" altLang="en-US" sz="1400" b="1" dirty="0">
                <a:solidFill>
                  <a:schemeClr val="accent4">
                    <a:lumMod val="75000"/>
                  </a:schemeClr>
                </a:solidFill>
                <a:latin typeface="Arial" panose="020B0604020202020204" pitchFamily="34" charset="0"/>
                <a:ea typeface="微软雅黑" panose="020B0503020204020204" pitchFamily="34" charset="-122"/>
                <a:cs typeface="Arial" panose="020B0604020202020204" pitchFamily="34" charset="0"/>
                <a:sym typeface="+mn-lt"/>
              </a:rPr>
              <a:t> 模型</a:t>
            </a:r>
            <a:endParaRPr lang="en-US" altLang="zh-CN" sz="1400" b="1" dirty="0">
              <a:solidFill>
                <a:schemeClr val="accent4">
                  <a:lumMod val="7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pic>
        <p:nvPicPr>
          <p:cNvPr id="109" name="图片 108">
            <a:extLst>
              <a:ext uri="{FF2B5EF4-FFF2-40B4-BE49-F238E27FC236}">
                <a16:creationId xmlns:a16="http://schemas.microsoft.com/office/drawing/2014/main" xmlns="" id="{98E384B4-2397-4206-8C32-E0485A1B198A}"/>
              </a:ext>
            </a:extLst>
          </p:cNvPr>
          <p:cNvPicPr>
            <a:picLocks noChangeAspect="1"/>
          </p:cNvPicPr>
          <p:nvPr/>
        </p:nvPicPr>
        <p:blipFill rotWithShape="1">
          <a:blip r:embed="rId3">
            <a:extLst>
              <a:ext uri="{28A0092B-C50C-407E-A947-70E740481C1C}">
                <a14:useLocalDpi xmlns:a14="http://schemas.microsoft.com/office/drawing/2010/main" val="0"/>
              </a:ext>
            </a:extLst>
          </a:blip>
          <a:srcRect l="5946" t="24213" r="4806" b="4194"/>
          <a:stretch/>
        </p:blipFill>
        <p:spPr>
          <a:xfrm>
            <a:off x="1907704" y="2852145"/>
            <a:ext cx="5626603" cy="3385167"/>
          </a:xfrm>
          <a:prstGeom prst="rect">
            <a:avLst/>
          </a:prstGeom>
          <a:effectLst>
            <a:outerShdw blurRad="50800" dist="63500" dir="2700000" algn="tl" rotWithShape="0">
              <a:prstClr val="black">
                <a:alpha val="40000"/>
              </a:prstClr>
            </a:outerShdw>
          </a:effectLst>
        </p:spPr>
      </p:pic>
      <p:sp>
        <p:nvSpPr>
          <p:cNvPr id="113" name="圆角右箭头 112"/>
          <p:cNvSpPr/>
          <p:nvPr/>
        </p:nvSpPr>
        <p:spPr>
          <a:xfrm>
            <a:off x="2411760" y="1954484"/>
            <a:ext cx="933857" cy="897661"/>
          </a:xfrm>
          <a:prstGeom prst="bentArrow">
            <a:avLst>
              <a:gd name="adj1" fmla="val 19976"/>
              <a:gd name="adj2" fmla="val 19976"/>
              <a:gd name="adj3" fmla="val 25000"/>
              <a:gd name="adj4" fmla="val 4375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4" name="圆角右箭头 113"/>
          <p:cNvSpPr/>
          <p:nvPr/>
        </p:nvSpPr>
        <p:spPr>
          <a:xfrm rot="5400000">
            <a:off x="6151540" y="2028857"/>
            <a:ext cx="820058" cy="897661"/>
          </a:xfrm>
          <a:prstGeom prst="bentArrow">
            <a:avLst>
              <a:gd name="adj1" fmla="val 19976"/>
              <a:gd name="adj2" fmla="val 19976"/>
              <a:gd name="adj3" fmla="val 25000"/>
              <a:gd name="adj4" fmla="val 4375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p:cNvSpPr/>
          <p:nvPr/>
        </p:nvSpPr>
        <p:spPr>
          <a:xfrm>
            <a:off x="384765" y="638502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35187040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22</a:t>
            </a:fld>
            <a:endParaRPr lang="zh-CN" altLang="en-US"/>
          </a:p>
        </p:txBody>
      </p:sp>
      <p:sp>
        <p:nvSpPr>
          <p:cNvPr id="87" name="文本框 86"/>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pic>
        <p:nvPicPr>
          <p:cNvPr id="11" name="图片 10">
            <a:extLst>
              <a:ext uri="{FF2B5EF4-FFF2-40B4-BE49-F238E27FC236}">
                <a16:creationId xmlns:a16="http://schemas.microsoft.com/office/drawing/2014/main" xmlns="" id="{7DB3841E-EC0A-4601-A4B9-4812D72F8682}"/>
              </a:ext>
            </a:extLst>
          </p:cNvPr>
          <p:cNvPicPr>
            <a:picLocks noChangeAspect="1"/>
          </p:cNvPicPr>
          <p:nvPr/>
        </p:nvPicPr>
        <p:blipFill rotWithShape="1">
          <a:blip r:embed="rId2">
            <a:extLst>
              <a:ext uri="{28A0092B-C50C-407E-A947-70E740481C1C}">
                <a14:useLocalDpi xmlns:a14="http://schemas.microsoft.com/office/drawing/2010/main" val="0"/>
              </a:ext>
            </a:extLst>
          </a:blip>
          <a:srcRect l="2778" t="21578" r="4000"/>
          <a:stretch/>
        </p:blipFill>
        <p:spPr>
          <a:xfrm>
            <a:off x="1389874" y="2352609"/>
            <a:ext cx="6271315" cy="3956711"/>
          </a:xfrm>
          <a:prstGeom prst="rect">
            <a:avLst/>
          </a:prstGeom>
        </p:spPr>
      </p:pic>
      <p:sp>
        <p:nvSpPr>
          <p:cNvPr id="13" name="文本框 12"/>
          <p:cNvSpPr txBox="1"/>
          <p:nvPr/>
        </p:nvSpPr>
        <p:spPr>
          <a:xfrm>
            <a:off x="2068388" y="1916832"/>
            <a:ext cx="4906194" cy="369332"/>
          </a:xfrm>
          <a:prstGeom prst="rect">
            <a:avLst/>
          </a:prstGeom>
          <a:noFill/>
        </p:spPr>
        <p:txBody>
          <a:bodyPr wrap="square" rtlCol="0">
            <a:spAutoFit/>
          </a:bodyPr>
          <a:lstStyle/>
          <a:p>
            <a:pPr algn="ctr"/>
            <a:r>
              <a:rPr lang="zh-CN" altLang="en-US" b="1" dirty="0" smtClean="0">
                <a:solidFill>
                  <a:srgbClr val="7E0000"/>
                </a:solidFill>
                <a:latin typeface="微软雅黑" panose="020B0503020204020204" pitchFamily="34" charset="-122"/>
                <a:ea typeface="微软雅黑" panose="020B0503020204020204" pitchFamily="34" charset="-122"/>
              </a:rPr>
              <a:t>精确保持</a:t>
            </a:r>
            <a:r>
              <a:rPr lang="zh-CN" altLang="en-US" b="1" dirty="0">
                <a:solidFill>
                  <a:srgbClr val="7E0000"/>
                </a:solidFill>
                <a:latin typeface="微软雅黑" panose="020B0503020204020204" pitchFamily="34" charset="-122"/>
                <a:ea typeface="微软雅黑" panose="020B0503020204020204" pitchFamily="34" charset="-122"/>
              </a:rPr>
              <a:t>地物边缘</a:t>
            </a:r>
          </a:p>
        </p:txBody>
      </p:sp>
      <p:sp>
        <p:nvSpPr>
          <p:cNvPr id="8" name="文本框 7"/>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深度卷积网络的地物</a:t>
            </a:r>
            <a:r>
              <a:rPr lang="zh-CN" altLang="en-US" sz="2200" dirty="0" smtClean="0">
                <a:solidFill>
                  <a:srgbClr val="C00000"/>
                </a:solidFill>
                <a:latin typeface="黑体" panose="02010609060101010101" pitchFamily="49" charset="-122"/>
                <a:ea typeface="黑体" panose="02010609060101010101" pitchFamily="49" charset="-122"/>
              </a:rPr>
              <a:t>分类方法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9" name="矩形 8"/>
          <p:cNvSpPr/>
          <p:nvPr/>
        </p:nvSpPr>
        <p:spPr>
          <a:xfrm>
            <a:off x="384765" y="638502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10291816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23</a:t>
            </a:fld>
            <a:endParaRPr lang="zh-CN" altLang="en-US"/>
          </a:p>
        </p:txBody>
      </p:sp>
      <p:sp>
        <p:nvSpPr>
          <p:cNvPr id="87" name="文本框 86"/>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sp>
        <p:nvSpPr>
          <p:cNvPr id="13" name="文本框 12"/>
          <p:cNvSpPr txBox="1"/>
          <p:nvPr/>
        </p:nvSpPr>
        <p:spPr>
          <a:xfrm>
            <a:off x="2115749" y="2026006"/>
            <a:ext cx="4906194" cy="369332"/>
          </a:xfrm>
          <a:prstGeom prst="rect">
            <a:avLst/>
          </a:prstGeom>
          <a:noFill/>
        </p:spPr>
        <p:txBody>
          <a:bodyPr wrap="square" rtlCol="0">
            <a:spAutoFit/>
          </a:bodyPr>
          <a:lstStyle/>
          <a:p>
            <a:pPr algn="ctr"/>
            <a:r>
              <a:rPr lang="zh-CN" altLang="en-US" b="1" dirty="0">
                <a:solidFill>
                  <a:srgbClr val="7E0000"/>
                </a:solidFill>
                <a:latin typeface="微软雅黑" panose="020B0503020204020204" pitchFamily="34" charset="-122"/>
                <a:ea typeface="微软雅黑" panose="020B0503020204020204" pitchFamily="34" charset="-122"/>
              </a:rPr>
              <a:t>准确判读未标注区域</a:t>
            </a:r>
          </a:p>
        </p:txBody>
      </p:sp>
      <p:pic>
        <p:nvPicPr>
          <p:cNvPr id="8" name="图片 7">
            <a:extLst>
              <a:ext uri="{FF2B5EF4-FFF2-40B4-BE49-F238E27FC236}">
                <a16:creationId xmlns:a16="http://schemas.microsoft.com/office/drawing/2014/main" xmlns="" id="{CDA1AC54-A755-4ACA-B7AD-73501C39A281}"/>
              </a:ext>
            </a:extLst>
          </p:cNvPr>
          <p:cNvPicPr>
            <a:picLocks noChangeAspect="1"/>
          </p:cNvPicPr>
          <p:nvPr/>
        </p:nvPicPr>
        <p:blipFill rotWithShape="1">
          <a:blip r:embed="rId2">
            <a:extLst>
              <a:ext uri="{28A0092B-C50C-407E-A947-70E740481C1C}">
                <a14:useLocalDpi xmlns:a14="http://schemas.microsoft.com/office/drawing/2010/main" val="0"/>
              </a:ext>
            </a:extLst>
          </a:blip>
          <a:srcRect l="4000" t="26399" r="4000" b="6494"/>
          <a:stretch/>
        </p:blipFill>
        <p:spPr>
          <a:xfrm>
            <a:off x="1123655" y="2462678"/>
            <a:ext cx="6890383" cy="3769450"/>
          </a:xfrm>
          <a:prstGeom prst="rect">
            <a:avLst/>
          </a:prstGeom>
        </p:spPr>
      </p:pic>
      <p:sp>
        <p:nvSpPr>
          <p:cNvPr id="9" name="文本框 8"/>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深度卷积网络的地物</a:t>
            </a:r>
            <a:r>
              <a:rPr lang="zh-CN" altLang="en-US" sz="2200" dirty="0" smtClean="0">
                <a:solidFill>
                  <a:srgbClr val="C00000"/>
                </a:solidFill>
                <a:latin typeface="黑体" panose="02010609060101010101" pitchFamily="49" charset="-122"/>
                <a:ea typeface="黑体" panose="02010609060101010101" pitchFamily="49" charset="-122"/>
              </a:rPr>
              <a:t>分类方法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0" name="矩形 9"/>
          <p:cNvSpPr/>
          <p:nvPr/>
        </p:nvSpPr>
        <p:spPr>
          <a:xfrm>
            <a:off x="384765" y="638502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3562034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深度卷积网络的地物分类方法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24</a:t>
            </a:fld>
            <a:endParaRPr lang="zh-CN" altLang="en-US"/>
          </a:p>
        </p:txBody>
      </p:sp>
      <p:sp>
        <p:nvSpPr>
          <p:cNvPr id="87" name="文本框 86"/>
          <p:cNvSpPr txBox="1"/>
          <p:nvPr/>
        </p:nvSpPr>
        <p:spPr>
          <a:xfrm>
            <a:off x="653540" y="1389044"/>
            <a:ext cx="7359754" cy="481863"/>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pic>
        <p:nvPicPr>
          <p:cNvPr id="4" name="图片 3">
            <a:extLst>
              <a:ext uri="{FF2B5EF4-FFF2-40B4-BE49-F238E27FC236}">
                <a16:creationId xmlns:a16="http://schemas.microsoft.com/office/drawing/2014/main" xmlns="" id="{1E89B499-9D08-4C4C-8CAB-4FD96F6138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3417" y="2207260"/>
            <a:ext cx="3960000" cy="3742020"/>
          </a:xfrm>
          <a:prstGeom prst="rect">
            <a:avLst/>
          </a:prstGeom>
        </p:spPr>
      </p:pic>
      <p:pic>
        <p:nvPicPr>
          <p:cNvPr id="9" name="图片 8">
            <a:extLst>
              <a:ext uri="{FF2B5EF4-FFF2-40B4-BE49-F238E27FC236}">
                <a16:creationId xmlns:a16="http://schemas.microsoft.com/office/drawing/2014/main" xmlns="" id="{18636B25-F8FA-4D30-AF82-FC36B098CB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10583" y="2207260"/>
            <a:ext cx="3960000" cy="3742018"/>
          </a:xfrm>
          <a:prstGeom prst="rect">
            <a:avLst/>
          </a:prstGeom>
        </p:spPr>
      </p:pic>
      <p:sp>
        <p:nvSpPr>
          <p:cNvPr id="12" name="文本框 11">
            <a:extLst>
              <a:ext uri="{FF2B5EF4-FFF2-40B4-BE49-F238E27FC236}">
                <a16:creationId xmlns:a16="http://schemas.microsoft.com/office/drawing/2014/main" xmlns="" id="{2282DDE3-BB83-4636-ADA5-8D75FEA4683E}"/>
              </a:ext>
            </a:extLst>
          </p:cNvPr>
          <p:cNvSpPr txBox="1"/>
          <p:nvPr/>
        </p:nvSpPr>
        <p:spPr>
          <a:xfrm>
            <a:off x="1393912" y="1837928"/>
            <a:ext cx="1919011" cy="369332"/>
          </a:xfrm>
          <a:prstGeom prst="rect">
            <a:avLst/>
          </a:prstGeom>
          <a:noFill/>
        </p:spPr>
        <p:txBody>
          <a:bodyPr wrap="square" rtlCol="0">
            <a:spAutoFit/>
          </a:bodyPr>
          <a:lstStyle/>
          <a:p>
            <a:pPr marL="285750" indent="-285750" algn="ctr">
              <a:buFont typeface="Wingdings" panose="05000000000000000000" pitchFamily="2" charset="2"/>
              <a:buChar char="l"/>
            </a:pPr>
            <a:r>
              <a:rPr lang="en-US" altLang="zh-CN" dirty="0">
                <a:solidFill>
                  <a:srgbClr val="C00000"/>
                </a:solidFill>
                <a:latin typeface="Arial" panose="020B0604020202020204" pitchFamily="34" charset="0"/>
                <a:ea typeface="微软雅黑 Light" panose="020B0502040204020203" pitchFamily="34" charset="-122"/>
                <a:cs typeface="Arial" panose="020B0604020202020204" pitchFamily="34" charset="0"/>
              </a:rPr>
              <a:t>Ground truth</a:t>
            </a:r>
          </a:p>
        </p:txBody>
      </p:sp>
      <p:sp>
        <p:nvSpPr>
          <p:cNvPr id="14" name="文本框 13">
            <a:extLst>
              <a:ext uri="{FF2B5EF4-FFF2-40B4-BE49-F238E27FC236}">
                <a16:creationId xmlns:a16="http://schemas.microsoft.com/office/drawing/2014/main" xmlns="" id="{1334D20A-108C-474B-B8DD-D265E4E71084}"/>
              </a:ext>
            </a:extLst>
          </p:cNvPr>
          <p:cNvSpPr txBox="1"/>
          <p:nvPr/>
        </p:nvSpPr>
        <p:spPr>
          <a:xfrm>
            <a:off x="5831078" y="1837928"/>
            <a:ext cx="1919011" cy="369332"/>
          </a:xfrm>
          <a:prstGeom prst="rect">
            <a:avLst/>
          </a:prstGeom>
          <a:noFill/>
        </p:spPr>
        <p:txBody>
          <a:bodyPr wrap="square" rtlCol="0">
            <a:spAutoFit/>
          </a:bodyPr>
          <a:lstStyle/>
          <a:p>
            <a:pPr marL="285750" indent="-285750" algn="ctr">
              <a:buFont typeface="Wingdings" panose="05000000000000000000" pitchFamily="2" charset="2"/>
              <a:buChar char="l"/>
            </a:pPr>
            <a:r>
              <a:rPr lang="en-US" altLang="zh-CN" dirty="0">
                <a:solidFill>
                  <a:srgbClr val="C00000"/>
                </a:solidFill>
                <a:latin typeface="Arial" panose="020B0604020202020204" pitchFamily="34" charset="0"/>
                <a:ea typeface="微软雅黑 Light" panose="020B0502040204020203" pitchFamily="34" charset="-122"/>
                <a:cs typeface="Arial" panose="020B0604020202020204" pitchFamily="34" charset="0"/>
              </a:rPr>
              <a:t>Result</a:t>
            </a:r>
          </a:p>
        </p:txBody>
      </p:sp>
      <p:sp>
        <p:nvSpPr>
          <p:cNvPr id="15" name="文本框 14">
            <a:extLst>
              <a:ext uri="{FF2B5EF4-FFF2-40B4-BE49-F238E27FC236}">
                <a16:creationId xmlns:a16="http://schemas.microsoft.com/office/drawing/2014/main" xmlns="" id="{EE750485-62AD-41E2-AF99-6FA4CE20EB4F}"/>
              </a:ext>
            </a:extLst>
          </p:cNvPr>
          <p:cNvSpPr txBox="1"/>
          <p:nvPr/>
        </p:nvSpPr>
        <p:spPr>
          <a:xfrm>
            <a:off x="4378315" y="6064497"/>
            <a:ext cx="4824536" cy="338554"/>
          </a:xfrm>
          <a:prstGeom prst="rect">
            <a:avLst/>
          </a:prstGeom>
          <a:noFill/>
        </p:spPr>
        <p:txBody>
          <a:bodyPr wrap="square" rtlCol="0">
            <a:spAutoFit/>
          </a:bodyPr>
          <a:lstStyle/>
          <a:p>
            <a:pPr algn="ctr"/>
            <a:r>
              <a:rPr lang="en-US" altLang="zh-CN" sz="1600" b="1" dirty="0">
                <a:latin typeface="微软雅黑 Light" panose="020B0502040204020203" pitchFamily="34" charset="-122"/>
                <a:ea typeface="微软雅黑 Light" panose="020B0502040204020203" pitchFamily="34" charset="-122"/>
              </a:rPr>
              <a:t>Kappa =  0.9140</a:t>
            </a:r>
            <a:r>
              <a:rPr lang="zh-CN" altLang="en-US" sz="1600" b="1" dirty="0">
                <a:latin typeface="微软雅黑 Light" panose="020B0502040204020203" pitchFamily="34" charset="-122"/>
                <a:ea typeface="微软雅黑 Light" panose="020B0502040204020203" pitchFamily="34" charset="-122"/>
              </a:rPr>
              <a:t>，</a:t>
            </a:r>
            <a:r>
              <a:rPr lang="en-US" altLang="zh-CN" sz="1600" b="1" dirty="0">
                <a:latin typeface="微软雅黑 Light" panose="020B0502040204020203" pitchFamily="34" charset="-122"/>
                <a:ea typeface="微软雅黑 Light" panose="020B0502040204020203" pitchFamily="34" charset="-122"/>
              </a:rPr>
              <a:t> OA = 97.02%</a:t>
            </a:r>
            <a:r>
              <a:rPr lang="zh-CN" altLang="en-US" sz="1600" b="1" dirty="0">
                <a:latin typeface="微软雅黑 Light" panose="020B0502040204020203" pitchFamily="34" charset="-122"/>
                <a:ea typeface="微软雅黑 Light" panose="020B0502040204020203" pitchFamily="34" charset="-122"/>
              </a:rPr>
              <a:t>，</a:t>
            </a:r>
            <a:r>
              <a:rPr lang="en-US" altLang="zh-CN" sz="1600" b="1" dirty="0">
                <a:latin typeface="微软雅黑 Light" panose="020B0502040204020203" pitchFamily="34" charset="-122"/>
                <a:ea typeface="微软雅黑 Light" panose="020B0502040204020203" pitchFamily="34" charset="-122"/>
              </a:rPr>
              <a:t> AA = 89.31%</a:t>
            </a:r>
          </a:p>
        </p:txBody>
      </p:sp>
      <p:sp>
        <p:nvSpPr>
          <p:cNvPr id="16" name="右箭头 9">
            <a:extLst>
              <a:ext uri="{FF2B5EF4-FFF2-40B4-BE49-F238E27FC236}">
                <a16:creationId xmlns:a16="http://schemas.microsoft.com/office/drawing/2014/main" xmlns="" id="{94BE27D2-4F78-4CB3-9E02-52D8E929D577}"/>
              </a:ext>
            </a:extLst>
          </p:cNvPr>
          <p:cNvSpPr/>
          <p:nvPr/>
        </p:nvSpPr>
        <p:spPr>
          <a:xfrm flipV="1">
            <a:off x="4378315" y="3952417"/>
            <a:ext cx="387304" cy="251704"/>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84765" y="638502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20253270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深度卷积网络的地物分类方法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25</a:t>
            </a:fld>
            <a:endParaRPr lang="zh-CN" altLang="en-US"/>
          </a:p>
        </p:txBody>
      </p:sp>
      <p:sp>
        <p:nvSpPr>
          <p:cNvPr id="87" name="文本框 86"/>
          <p:cNvSpPr txBox="1"/>
          <p:nvPr/>
        </p:nvSpPr>
        <p:spPr>
          <a:xfrm>
            <a:off x="653540" y="1389044"/>
            <a:ext cx="7359754" cy="481863"/>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pic>
        <p:nvPicPr>
          <p:cNvPr id="4" name="图片 3">
            <a:extLst>
              <a:ext uri="{FF2B5EF4-FFF2-40B4-BE49-F238E27FC236}">
                <a16:creationId xmlns:a16="http://schemas.microsoft.com/office/drawing/2014/main" xmlns="" id="{1E89B499-9D08-4C4C-8CAB-4FD96F6138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417" y="2208852"/>
            <a:ext cx="3960000" cy="3738836"/>
          </a:xfrm>
          <a:prstGeom prst="rect">
            <a:avLst/>
          </a:prstGeom>
        </p:spPr>
      </p:pic>
      <p:pic>
        <p:nvPicPr>
          <p:cNvPr id="9" name="图片 8">
            <a:extLst>
              <a:ext uri="{FF2B5EF4-FFF2-40B4-BE49-F238E27FC236}">
                <a16:creationId xmlns:a16="http://schemas.microsoft.com/office/drawing/2014/main" xmlns="" id="{18636B25-F8FA-4D30-AF82-FC36B098CB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10583" y="2208851"/>
            <a:ext cx="3960000" cy="3738836"/>
          </a:xfrm>
          <a:prstGeom prst="rect">
            <a:avLst/>
          </a:prstGeom>
        </p:spPr>
      </p:pic>
      <p:sp>
        <p:nvSpPr>
          <p:cNvPr id="12" name="文本框 11">
            <a:extLst>
              <a:ext uri="{FF2B5EF4-FFF2-40B4-BE49-F238E27FC236}">
                <a16:creationId xmlns:a16="http://schemas.microsoft.com/office/drawing/2014/main" xmlns="" id="{2282DDE3-BB83-4636-ADA5-8D75FEA4683E}"/>
              </a:ext>
            </a:extLst>
          </p:cNvPr>
          <p:cNvSpPr txBox="1"/>
          <p:nvPr/>
        </p:nvSpPr>
        <p:spPr>
          <a:xfrm>
            <a:off x="1393912" y="1837928"/>
            <a:ext cx="1919011" cy="369332"/>
          </a:xfrm>
          <a:prstGeom prst="rect">
            <a:avLst/>
          </a:prstGeom>
          <a:noFill/>
        </p:spPr>
        <p:txBody>
          <a:bodyPr wrap="square" rtlCol="0">
            <a:spAutoFit/>
          </a:bodyPr>
          <a:lstStyle/>
          <a:p>
            <a:pPr marL="285750" indent="-285750" algn="ctr">
              <a:buFont typeface="Wingdings" panose="05000000000000000000" pitchFamily="2" charset="2"/>
              <a:buChar char="l"/>
            </a:pPr>
            <a:r>
              <a:rPr lang="en-US" altLang="zh-CN" dirty="0">
                <a:solidFill>
                  <a:srgbClr val="C00000"/>
                </a:solidFill>
                <a:latin typeface="Arial" panose="020B0604020202020204" pitchFamily="34" charset="0"/>
                <a:ea typeface="微软雅黑 Light" panose="020B0502040204020203" pitchFamily="34" charset="-122"/>
                <a:cs typeface="Arial" panose="020B0604020202020204" pitchFamily="34" charset="0"/>
              </a:rPr>
              <a:t>Ground truth</a:t>
            </a:r>
          </a:p>
        </p:txBody>
      </p:sp>
      <p:sp>
        <p:nvSpPr>
          <p:cNvPr id="14" name="文本框 13">
            <a:extLst>
              <a:ext uri="{FF2B5EF4-FFF2-40B4-BE49-F238E27FC236}">
                <a16:creationId xmlns:a16="http://schemas.microsoft.com/office/drawing/2014/main" xmlns="" id="{1334D20A-108C-474B-B8DD-D265E4E71084}"/>
              </a:ext>
            </a:extLst>
          </p:cNvPr>
          <p:cNvSpPr txBox="1"/>
          <p:nvPr/>
        </p:nvSpPr>
        <p:spPr>
          <a:xfrm>
            <a:off x="5831078" y="1837928"/>
            <a:ext cx="1919011" cy="369332"/>
          </a:xfrm>
          <a:prstGeom prst="rect">
            <a:avLst/>
          </a:prstGeom>
          <a:noFill/>
        </p:spPr>
        <p:txBody>
          <a:bodyPr wrap="square" rtlCol="0">
            <a:spAutoFit/>
          </a:bodyPr>
          <a:lstStyle/>
          <a:p>
            <a:pPr marL="285750" indent="-285750" algn="ctr">
              <a:buFont typeface="Wingdings" panose="05000000000000000000" pitchFamily="2" charset="2"/>
              <a:buChar char="l"/>
            </a:pPr>
            <a:r>
              <a:rPr lang="en-US" altLang="zh-CN" dirty="0">
                <a:solidFill>
                  <a:srgbClr val="C00000"/>
                </a:solidFill>
                <a:latin typeface="Arial" panose="020B0604020202020204" pitchFamily="34" charset="0"/>
                <a:ea typeface="微软雅黑 Light" panose="020B0502040204020203" pitchFamily="34" charset="-122"/>
                <a:cs typeface="Arial" panose="020B0604020202020204" pitchFamily="34" charset="0"/>
              </a:rPr>
              <a:t>Result</a:t>
            </a:r>
          </a:p>
        </p:txBody>
      </p:sp>
      <p:sp>
        <p:nvSpPr>
          <p:cNvPr id="15" name="文本框 14">
            <a:extLst>
              <a:ext uri="{FF2B5EF4-FFF2-40B4-BE49-F238E27FC236}">
                <a16:creationId xmlns:a16="http://schemas.microsoft.com/office/drawing/2014/main" xmlns="" id="{EE750485-62AD-41E2-AF99-6FA4CE20EB4F}"/>
              </a:ext>
            </a:extLst>
          </p:cNvPr>
          <p:cNvSpPr txBox="1"/>
          <p:nvPr/>
        </p:nvSpPr>
        <p:spPr>
          <a:xfrm>
            <a:off x="4378315" y="6064497"/>
            <a:ext cx="4824536" cy="338554"/>
          </a:xfrm>
          <a:prstGeom prst="rect">
            <a:avLst/>
          </a:prstGeom>
          <a:noFill/>
        </p:spPr>
        <p:txBody>
          <a:bodyPr wrap="square" rtlCol="0">
            <a:spAutoFit/>
          </a:bodyPr>
          <a:lstStyle/>
          <a:p>
            <a:pPr algn="ctr"/>
            <a:r>
              <a:rPr lang="en-US" altLang="zh-CN" sz="1600" b="1" dirty="0">
                <a:latin typeface="微软雅黑 Light" panose="020B0502040204020203" pitchFamily="34" charset="-122"/>
                <a:ea typeface="微软雅黑 Light" panose="020B0502040204020203" pitchFamily="34" charset="-122"/>
              </a:rPr>
              <a:t>Kappa =  0.9659</a:t>
            </a:r>
            <a:r>
              <a:rPr lang="zh-CN" altLang="en-US" sz="1600" b="1" dirty="0">
                <a:latin typeface="微软雅黑 Light" panose="020B0502040204020203" pitchFamily="34" charset="-122"/>
                <a:ea typeface="微软雅黑 Light" panose="020B0502040204020203" pitchFamily="34" charset="-122"/>
              </a:rPr>
              <a:t>，</a:t>
            </a:r>
            <a:r>
              <a:rPr lang="en-US" altLang="zh-CN" sz="1600" b="1" dirty="0">
                <a:latin typeface="微软雅黑 Light" panose="020B0502040204020203" pitchFamily="34" charset="-122"/>
                <a:ea typeface="微软雅黑 Light" panose="020B0502040204020203" pitchFamily="34" charset="-122"/>
              </a:rPr>
              <a:t> OA = 97.66%</a:t>
            </a:r>
            <a:r>
              <a:rPr lang="zh-CN" altLang="en-US" sz="1600" b="1" dirty="0">
                <a:latin typeface="微软雅黑 Light" panose="020B0502040204020203" pitchFamily="34" charset="-122"/>
                <a:ea typeface="微软雅黑 Light" panose="020B0502040204020203" pitchFamily="34" charset="-122"/>
              </a:rPr>
              <a:t>，</a:t>
            </a:r>
            <a:r>
              <a:rPr lang="en-US" altLang="zh-CN" sz="1600" b="1" dirty="0">
                <a:latin typeface="微软雅黑 Light" panose="020B0502040204020203" pitchFamily="34" charset="-122"/>
                <a:ea typeface="微软雅黑 Light" panose="020B0502040204020203" pitchFamily="34" charset="-122"/>
              </a:rPr>
              <a:t> AA = 97.14%</a:t>
            </a:r>
          </a:p>
        </p:txBody>
      </p:sp>
      <p:sp>
        <p:nvSpPr>
          <p:cNvPr id="11" name="右箭头 9">
            <a:extLst>
              <a:ext uri="{FF2B5EF4-FFF2-40B4-BE49-F238E27FC236}">
                <a16:creationId xmlns:a16="http://schemas.microsoft.com/office/drawing/2014/main" xmlns="" id="{1041AE9E-5C01-4C3B-9358-E54A8FA75693}"/>
              </a:ext>
            </a:extLst>
          </p:cNvPr>
          <p:cNvSpPr/>
          <p:nvPr/>
        </p:nvSpPr>
        <p:spPr>
          <a:xfrm flipV="1">
            <a:off x="4378315" y="3952417"/>
            <a:ext cx="387304" cy="251704"/>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84765" y="638502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22703238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深度卷积网络的地物分类方法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26</a:t>
            </a:fld>
            <a:endParaRPr lang="zh-CN" altLang="en-US"/>
          </a:p>
        </p:txBody>
      </p:sp>
      <p:sp>
        <p:nvSpPr>
          <p:cNvPr id="87" name="文本框 86"/>
          <p:cNvSpPr txBox="1"/>
          <p:nvPr/>
        </p:nvSpPr>
        <p:spPr>
          <a:xfrm>
            <a:off x="653540" y="1389044"/>
            <a:ext cx="7359754" cy="481863"/>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pic>
        <p:nvPicPr>
          <p:cNvPr id="13" name="图片 12">
            <a:extLst>
              <a:ext uri="{FF2B5EF4-FFF2-40B4-BE49-F238E27FC236}">
                <a16:creationId xmlns:a16="http://schemas.microsoft.com/office/drawing/2014/main" xmlns="" id="{C3F2353D-6895-48F9-BB9C-6EE37B7BF6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180" y="2132856"/>
            <a:ext cx="8393640" cy="3949091"/>
          </a:xfrm>
          <a:prstGeom prst="rect">
            <a:avLst/>
          </a:prstGeom>
        </p:spPr>
      </p:pic>
      <p:sp>
        <p:nvSpPr>
          <p:cNvPr id="7" name="矩形 6"/>
          <p:cNvSpPr/>
          <p:nvPr/>
        </p:nvSpPr>
        <p:spPr>
          <a:xfrm>
            <a:off x="384765" y="638502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7589434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301846" cy="1431161"/>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可迁移的地物分类深度模型</a:t>
            </a:r>
            <a:endParaRPr lang="en-US" altLang="zh-CN"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从数据源域以及数据目标域分别获取图像数据以及对应地物类别标签</a:t>
            </a:r>
            <a:endParaRPr lang="en-US" altLang="zh-CN"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利用源域数据的地物类别标签设计算法对目标域数据进行地物分类</a:t>
            </a:r>
            <a:endParaRPr lang="en-US" altLang="zh-CN" dirty="0">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a:xfrm>
            <a:off x="7010400" y="6538912"/>
            <a:ext cx="2133600" cy="365125"/>
          </a:xfrm>
        </p:spPr>
        <p:txBody>
          <a:bodyPr/>
          <a:lstStyle/>
          <a:p>
            <a:fld id="{0C913308-F349-4B6D-A68A-DD1791B4A57B}" type="slidenum">
              <a:rPr lang="zh-CN" altLang="en-US" smtClean="0"/>
              <a:t>27</a:t>
            </a:fld>
            <a:endParaRPr lang="zh-CN" altLang="en-US"/>
          </a:p>
        </p:txBody>
      </p:sp>
      <p:sp>
        <p:nvSpPr>
          <p:cNvPr id="28" name="矩形 27"/>
          <p:cNvSpPr/>
          <p:nvPr/>
        </p:nvSpPr>
        <p:spPr>
          <a:xfrm>
            <a:off x="384765" y="638502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grpSp>
        <p:nvGrpSpPr>
          <p:cNvPr id="3" name="组 2"/>
          <p:cNvGrpSpPr/>
          <p:nvPr/>
        </p:nvGrpSpPr>
        <p:grpSpPr>
          <a:xfrm>
            <a:off x="470140" y="1589292"/>
            <a:ext cx="8395417" cy="4762631"/>
            <a:chOff x="470140" y="1589292"/>
            <a:chExt cx="8395417" cy="4762631"/>
          </a:xfrm>
        </p:grpSpPr>
        <p:pic>
          <p:nvPicPr>
            <p:cNvPr id="9" name="图片 8">
              <a:extLst>
                <a:ext uri="{FF2B5EF4-FFF2-40B4-BE49-F238E27FC236}">
                  <a16:creationId xmlns:a16="http://schemas.microsoft.com/office/drawing/2014/main" xmlns="" id="{1E5FA463-874F-4208-A001-CD923D13E6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7727198">
              <a:off x="165330" y="1913250"/>
              <a:ext cx="2048413" cy="1438794"/>
            </a:xfrm>
            <a:prstGeom prst="rect">
              <a:avLst/>
            </a:prstGeom>
          </p:spPr>
        </p:pic>
        <p:cxnSp>
          <p:nvCxnSpPr>
            <p:cNvPr id="22" name="直接箭头连接符 21">
              <a:extLst>
                <a:ext uri="{FF2B5EF4-FFF2-40B4-BE49-F238E27FC236}">
                  <a16:creationId xmlns:a16="http://schemas.microsoft.com/office/drawing/2014/main" xmlns="" id="{375D015B-E998-4EF0-845E-EFC7CE591A64}"/>
                </a:ext>
              </a:extLst>
            </p:cNvPr>
            <p:cNvCxnSpPr>
              <a:cxnSpLocks/>
            </p:cNvCxnSpPr>
            <p:nvPr/>
          </p:nvCxnSpPr>
          <p:spPr bwMode="auto">
            <a:xfrm>
              <a:off x="1522327" y="2773511"/>
              <a:ext cx="710382" cy="21014"/>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直接箭头连接符 23">
              <a:extLst>
                <a:ext uri="{FF2B5EF4-FFF2-40B4-BE49-F238E27FC236}">
                  <a16:creationId xmlns:a16="http://schemas.microsoft.com/office/drawing/2014/main" xmlns="" id="{A3901FFB-233C-4456-BD3F-C8EF1439E345}"/>
                </a:ext>
              </a:extLst>
            </p:cNvPr>
            <p:cNvCxnSpPr>
              <a:cxnSpLocks/>
            </p:cNvCxnSpPr>
            <p:nvPr/>
          </p:nvCxnSpPr>
          <p:spPr bwMode="auto">
            <a:xfrm>
              <a:off x="1522327" y="2773511"/>
              <a:ext cx="484719" cy="215205"/>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直接箭头连接符 26">
              <a:extLst>
                <a:ext uri="{FF2B5EF4-FFF2-40B4-BE49-F238E27FC236}">
                  <a16:creationId xmlns:a16="http://schemas.microsoft.com/office/drawing/2014/main" xmlns="" id="{88E9C135-55E7-4977-ADF4-DD6C489B2995}"/>
                </a:ext>
              </a:extLst>
            </p:cNvPr>
            <p:cNvCxnSpPr>
              <a:cxnSpLocks/>
            </p:cNvCxnSpPr>
            <p:nvPr/>
          </p:nvCxnSpPr>
          <p:spPr bwMode="auto">
            <a:xfrm>
              <a:off x="1522327" y="2773511"/>
              <a:ext cx="251977" cy="433117"/>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2" name="图片 31">
              <a:extLst>
                <a:ext uri="{FF2B5EF4-FFF2-40B4-BE49-F238E27FC236}">
                  <a16:creationId xmlns:a16="http://schemas.microsoft.com/office/drawing/2014/main" xmlns="" id="{D499FC87-369C-4CF0-950C-CFA4709218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18915" y="2732524"/>
              <a:ext cx="1250107" cy="1071878"/>
            </a:xfrm>
            <a:prstGeom prst="rect">
              <a:avLst/>
            </a:prstGeom>
            <a:effectLst>
              <a:outerShdw blurRad="50800" dist="88900" dir="2700000" algn="tl" rotWithShape="0">
                <a:prstClr val="black">
                  <a:alpha val="40000"/>
                </a:prstClr>
              </a:outerShdw>
            </a:effectLst>
          </p:spPr>
        </p:pic>
        <p:pic>
          <p:nvPicPr>
            <p:cNvPr id="31" name="图片 30">
              <a:extLst>
                <a:ext uri="{FF2B5EF4-FFF2-40B4-BE49-F238E27FC236}">
                  <a16:creationId xmlns:a16="http://schemas.microsoft.com/office/drawing/2014/main" xmlns="" id="{331E8285-5D8E-4DA9-8EF0-D3F5DA7F345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32711" y="2740210"/>
              <a:ext cx="1169331" cy="1106539"/>
            </a:xfrm>
            <a:prstGeom prst="rect">
              <a:avLst/>
            </a:prstGeom>
            <a:effectLst>
              <a:outerShdw blurRad="50800" dist="88900" dir="2700000" algn="tl" rotWithShape="0">
                <a:prstClr val="black">
                  <a:alpha val="40000"/>
                </a:prstClr>
              </a:outerShdw>
            </a:effectLst>
          </p:spPr>
        </p:pic>
        <p:pic>
          <p:nvPicPr>
            <p:cNvPr id="33" name="图片 32">
              <a:extLst>
                <a:ext uri="{FF2B5EF4-FFF2-40B4-BE49-F238E27FC236}">
                  <a16:creationId xmlns:a16="http://schemas.microsoft.com/office/drawing/2014/main" xmlns="" id="{409278DF-C517-4963-AB7F-A062226A72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48909" y="2969331"/>
              <a:ext cx="1250107" cy="1071878"/>
            </a:xfrm>
            <a:prstGeom prst="rect">
              <a:avLst/>
            </a:prstGeom>
            <a:effectLst>
              <a:outerShdw blurRad="50800" dist="88900" dir="2700000" algn="tl" rotWithShape="0">
                <a:prstClr val="black">
                  <a:alpha val="40000"/>
                </a:prstClr>
              </a:outerShdw>
            </a:effectLst>
          </p:spPr>
        </p:pic>
        <p:pic>
          <p:nvPicPr>
            <p:cNvPr id="34" name="图片 33">
              <a:extLst>
                <a:ext uri="{FF2B5EF4-FFF2-40B4-BE49-F238E27FC236}">
                  <a16:creationId xmlns:a16="http://schemas.microsoft.com/office/drawing/2014/main" xmlns="" id="{A42465E3-0938-466A-B906-6D89E1C39B8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08330" y="2955943"/>
              <a:ext cx="1169331" cy="1106539"/>
            </a:xfrm>
            <a:prstGeom prst="rect">
              <a:avLst/>
            </a:prstGeom>
            <a:effectLst>
              <a:outerShdw blurRad="50800" dist="88900" dir="2700000" algn="tl" rotWithShape="0">
                <a:prstClr val="black">
                  <a:alpha val="40000"/>
                </a:prstClr>
              </a:outerShdw>
            </a:effectLst>
          </p:spPr>
        </p:pic>
        <p:pic>
          <p:nvPicPr>
            <p:cNvPr id="37" name="图片 36">
              <a:extLst>
                <a:ext uri="{FF2B5EF4-FFF2-40B4-BE49-F238E27FC236}">
                  <a16:creationId xmlns:a16="http://schemas.microsoft.com/office/drawing/2014/main" xmlns="" id="{BE07EDBF-C2C9-4446-B9DE-0A3494E88D4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2306" y="3171967"/>
              <a:ext cx="1169331" cy="1106539"/>
            </a:xfrm>
            <a:prstGeom prst="rect">
              <a:avLst/>
            </a:prstGeom>
            <a:effectLst>
              <a:outerShdw blurRad="50800" dist="88900" dir="2700000" algn="tl" rotWithShape="0">
                <a:prstClr val="black">
                  <a:alpha val="40000"/>
                </a:prstClr>
              </a:outerShdw>
            </a:effectLst>
          </p:spPr>
        </p:pic>
        <p:pic>
          <p:nvPicPr>
            <p:cNvPr id="45" name="图片 44">
              <a:extLst>
                <a:ext uri="{FF2B5EF4-FFF2-40B4-BE49-F238E27FC236}">
                  <a16:creationId xmlns:a16="http://schemas.microsoft.com/office/drawing/2014/main" xmlns="" id="{9040A7CE-1908-430F-9C9B-71B4311CCC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63488" y="3206628"/>
              <a:ext cx="1250107" cy="1071878"/>
            </a:xfrm>
            <a:prstGeom prst="rect">
              <a:avLst/>
            </a:prstGeom>
            <a:effectLst>
              <a:outerShdw blurRad="50800" dist="88900" dir="2700000" algn="tl" rotWithShape="0">
                <a:prstClr val="black">
                  <a:alpha val="40000"/>
                </a:prstClr>
              </a:outerShdw>
            </a:effectLst>
          </p:spPr>
        </p:pic>
        <p:pic>
          <p:nvPicPr>
            <p:cNvPr id="47" name="图片 46">
              <a:extLst>
                <a:ext uri="{FF2B5EF4-FFF2-40B4-BE49-F238E27FC236}">
                  <a16:creationId xmlns:a16="http://schemas.microsoft.com/office/drawing/2014/main" xmlns="" id="{4CAE477C-FC5A-41FA-94AB-F0843A50787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5116798" flipV="1">
              <a:off x="6939041" y="1926078"/>
              <a:ext cx="2263301" cy="1589730"/>
            </a:xfrm>
            <a:prstGeom prst="rect">
              <a:avLst/>
            </a:prstGeom>
          </p:spPr>
        </p:pic>
        <p:cxnSp>
          <p:nvCxnSpPr>
            <p:cNvPr id="57" name="直接箭头连接符 56">
              <a:extLst>
                <a:ext uri="{FF2B5EF4-FFF2-40B4-BE49-F238E27FC236}">
                  <a16:creationId xmlns:a16="http://schemas.microsoft.com/office/drawing/2014/main" xmlns="" id="{FE981BA5-0539-4EA2-A969-18D6E43A33C1}"/>
                </a:ext>
              </a:extLst>
            </p:cNvPr>
            <p:cNvCxnSpPr>
              <a:cxnSpLocks/>
            </p:cNvCxnSpPr>
            <p:nvPr/>
          </p:nvCxnSpPr>
          <p:spPr bwMode="auto">
            <a:xfrm flipH="1">
              <a:off x="7113030" y="2779712"/>
              <a:ext cx="523553" cy="14813"/>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1" name="直接箭头连接符 60">
              <a:extLst>
                <a:ext uri="{FF2B5EF4-FFF2-40B4-BE49-F238E27FC236}">
                  <a16:creationId xmlns:a16="http://schemas.microsoft.com/office/drawing/2014/main" xmlns="" id="{8ED13425-2D2D-4486-A738-1614EC3107D3}"/>
                </a:ext>
              </a:extLst>
            </p:cNvPr>
            <p:cNvCxnSpPr>
              <a:cxnSpLocks/>
            </p:cNvCxnSpPr>
            <p:nvPr/>
          </p:nvCxnSpPr>
          <p:spPr bwMode="auto">
            <a:xfrm flipH="1">
              <a:off x="7150579" y="2779713"/>
              <a:ext cx="486003" cy="279444"/>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4" name="直接箭头连接符 63">
              <a:extLst>
                <a:ext uri="{FF2B5EF4-FFF2-40B4-BE49-F238E27FC236}">
                  <a16:creationId xmlns:a16="http://schemas.microsoft.com/office/drawing/2014/main" xmlns="" id="{1F0E4598-C7F7-4BFA-835C-9A15F15014E2}"/>
                </a:ext>
              </a:extLst>
            </p:cNvPr>
            <p:cNvCxnSpPr>
              <a:cxnSpLocks/>
            </p:cNvCxnSpPr>
            <p:nvPr/>
          </p:nvCxnSpPr>
          <p:spPr bwMode="auto">
            <a:xfrm flipH="1">
              <a:off x="7141240" y="2779712"/>
              <a:ext cx="495341" cy="595525"/>
            </a:xfrm>
            <a:prstGeom prst="straightConnector1">
              <a:avLst/>
            </a:prstGeom>
            <a:solidFill>
              <a:schemeClr val="accent1"/>
            </a:solidFill>
            <a:ln w="19050" cap="flat" cmpd="sng" algn="ctr">
              <a:solidFill>
                <a:srgbClr val="8A0045"/>
              </a:solidFill>
              <a:prstDash val="solid"/>
              <a:round/>
              <a:headEnd type="oval" w="med" len="med"/>
              <a:tailEnd type="triangl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74" name="图片 73">
              <a:extLst>
                <a:ext uri="{FF2B5EF4-FFF2-40B4-BE49-F238E27FC236}">
                  <a16:creationId xmlns:a16="http://schemas.microsoft.com/office/drawing/2014/main" xmlns="" id="{C4ED6505-7C4C-4F4F-B3E0-C8083164D8EA}"/>
                </a:ext>
              </a:extLst>
            </p:cNvPr>
            <p:cNvPicPr>
              <a:picLocks noChangeAspect="1"/>
            </p:cNvPicPr>
            <p:nvPr/>
          </p:nvPicPr>
          <p:blipFill>
            <a:blip r:embed="rId7"/>
            <a:stretch>
              <a:fillRect/>
            </a:stretch>
          </p:blipFill>
          <p:spPr>
            <a:xfrm>
              <a:off x="5924050" y="2730156"/>
              <a:ext cx="1188980" cy="1234763"/>
            </a:xfrm>
            <a:prstGeom prst="rect">
              <a:avLst/>
            </a:prstGeom>
            <a:effectLst>
              <a:outerShdw blurRad="50800" dist="88900" dir="2700000" algn="tl" rotWithShape="0">
                <a:prstClr val="black">
                  <a:alpha val="40000"/>
                </a:prstClr>
              </a:outerShdw>
            </a:effectLst>
          </p:spPr>
        </p:pic>
        <p:pic>
          <p:nvPicPr>
            <p:cNvPr id="75" name="图片 74">
              <a:extLst>
                <a:ext uri="{FF2B5EF4-FFF2-40B4-BE49-F238E27FC236}">
                  <a16:creationId xmlns:a16="http://schemas.microsoft.com/office/drawing/2014/main" xmlns="" id="{E8074E86-EC32-440C-BCEA-CB35331546DA}"/>
                </a:ext>
              </a:extLst>
            </p:cNvPr>
            <p:cNvPicPr>
              <a:picLocks noChangeAspect="1"/>
            </p:cNvPicPr>
            <p:nvPr/>
          </p:nvPicPr>
          <p:blipFill>
            <a:blip r:embed="rId7"/>
            <a:stretch>
              <a:fillRect/>
            </a:stretch>
          </p:blipFill>
          <p:spPr>
            <a:xfrm>
              <a:off x="5711330" y="2887888"/>
              <a:ext cx="1188980" cy="1234763"/>
            </a:xfrm>
            <a:prstGeom prst="rect">
              <a:avLst/>
            </a:prstGeom>
            <a:effectLst>
              <a:outerShdw blurRad="50800" dist="88900" dir="2700000" algn="tl" rotWithShape="0">
                <a:prstClr val="black">
                  <a:alpha val="40000"/>
                </a:prstClr>
              </a:outerShdw>
            </a:effectLst>
          </p:spPr>
        </p:pic>
        <p:pic>
          <p:nvPicPr>
            <p:cNvPr id="76" name="图片 75">
              <a:extLst>
                <a:ext uri="{FF2B5EF4-FFF2-40B4-BE49-F238E27FC236}">
                  <a16:creationId xmlns:a16="http://schemas.microsoft.com/office/drawing/2014/main" xmlns="" id="{422D16E3-81A4-4BAE-9AD7-0A39A3791F16}"/>
                </a:ext>
              </a:extLst>
            </p:cNvPr>
            <p:cNvPicPr>
              <a:picLocks noChangeAspect="1"/>
            </p:cNvPicPr>
            <p:nvPr/>
          </p:nvPicPr>
          <p:blipFill>
            <a:blip r:embed="rId7"/>
            <a:stretch>
              <a:fillRect/>
            </a:stretch>
          </p:blipFill>
          <p:spPr>
            <a:xfrm>
              <a:off x="5543260" y="3068960"/>
              <a:ext cx="1188980" cy="1234763"/>
            </a:xfrm>
            <a:prstGeom prst="rect">
              <a:avLst/>
            </a:prstGeom>
            <a:effectLst>
              <a:outerShdw blurRad="50800" dist="88900" dir="2700000" algn="tl" rotWithShape="0">
                <a:prstClr val="black">
                  <a:alpha val="40000"/>
                </a:prstClr>
              </a:outerShdw>
            </a:effectLst>
          </p:spPr>
        </p:pic>
        <p:sp>
          <p:nvSpPr>
            <p:cNvPr id="80" name="加号 79">
              <a:extLst>
                <a:ext uri="{FF2B5EF4-FFF2-40B4-BE49-F238E27FC236}">
                  <a16:creationId xmlns:a16="http://schemas.microsoft.com/office/drawing/2014/main" xmlns="" id="{7CFF662A-2916-433C-BAF9-F4FABC5435E1}"/>
                </a:ext>
              </a:extLst>
            </p:cNvPr>
            <p:cNvSpPr/>
            <p:nvPr/>
          </p:nvSpPr>
          <p:spPr>
            <a:xfrm>
              <a:off x="5062765" y="3328056"/>
              <a:ext cx="419664" cy="414511"/>
            </a:xfrm>
            <a:prstGeom prst="mathPlus">
              <a:avLst/>
            </a:prstGeom>
            <a:solidFill>
              <a:schemeClr val="accent4">
                <a:lumMod val="7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pic>
          <p:nvPicPr>
            <p:cNvPr id="86" name="图片 85">
              <a:extLst>
                <a:ext uri="{FF2B5EF4-FFF2-40B4-BE49-F238E27FC236}">
                  <a16:creationId xmlns:a16="http://schemas.microsoft.com/office/drawing/2014/main" xmlns="" id="{46F26FC4-FAF5-4522-B5F7-8E404F3CE37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92797" y="4725144"/>
              <a:ext cx="1134313" cy="1179824"/>
            </a:xfrm>
            <a:prstGeom prst="rect">
              <a:avLst/>
            </a:prstGeom>
            <a:effectLst>
              <a:outerShdw blurRad="50800" dist="88900" dir="2700000" algn="tl" rotWithShape="0">
                <a:prstClr val="black">
                  <a:alpha val="40000"/>
                </a:prstClr>
              </a:outerShdw>
            </a:effectLst>
          </p:spPr>
        </p:pic>
        <p:pic>
          <p:nvPicPr>
            <p:cNvPr id="88" name="图片 87">
              <a:extLst>
                <a:ext uri="{FF2B5EF4-FFF2-40B4-BE49-F238E27FC236}">
                  <a16:creationId xmlns:a16="http://schemas.microsoft.com/office/drawing/2014/main" xmlns="" id="{A2F06642-556B-44F9-B845-027ACA3FCD5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51606" y="4932400"/>
              <a:ext cx="1134313" cy="1179824"/>
            </a:xfrm>
            <a:prstGeom prst="rect">
              <a:avLst/>
            </a:prstGeom>
            <a:effectLst>
              <a:outerShdw blurRad="50800" dist="88900" dir="2700000" algn="tl" rotWithShape="0">
                <a:prstClr val="black">
                  <a:alpha val="40000"/>
                </a:prstClr>
              </a:outerShdw>
            </a:effectLst>
          </p:spPr>
        </p:pic>
        <p:pic>
          <p:nvPicPr>
            <p:cNvPr id="87" name="图片 86">
              <a:extLst>
                <a:ext uri="{FF2B5EF4-FFF2-40B4-BE49-F238E27FC236}">
                  <a16:creationId xmlns:a16="http://schemas.microsoft.com/office/drawing/2014/main" xmlns="" id="{B4A76043-C96F-4DCE-BC85-370745EAE3A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13971" y="5172099"/>
              <a:ext cx="1134313" cy="1179824"/>
            </a:xfrm>
            <a:prstGeom prst="rect">
              <a:avLst/>
            </a:prstGeom>
            <a:effectLst>
              <a:outerShdw blurRad="50800" dist="88900" dir="2700000" algn="tl" rotWithShape="0">
                <a:prstClr val="black">
                  <a:alpha val="40000"/>
                </a:prstClr>
              </a:outerShdw>
            </a:effectLst>
          </p:spPr>
        </p:pic>
        <p:sp>
          <p:nvSpPr>
            <p:cNvPr id="81" name="右箭头 9">
              <a:extLst>
                <a:ext uri="{FF2B5EF4-FFF2-40B4-BE49-F238E27FC236}">
                  <a16:creationId xmlns:a16="http://schemas.microsoft.com/office/drawing/2014/main" xmlns="" id="{C0498D74-C9E1-48A2-982B-C0819AAAE694}"/>
                </a:ext>
              </a:extLst>
            </p:cNvPr>
            <p:cNvSpPr/>
            <p:nvPr/>
          </p:nvSpPr>
          <p:spPr>
            <a:xfrm rot="5400000" flipV="1">
              <a:off x="4730885" y="4420750"/>
              <a:ext cx="630591" cy="233813"/>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9" name="图片 28"/>
          <p:cNvPicPr>
            <a:picLocks noChangeAspect="1"/>
          </p:cNvPicPr>
          <p:nvPr/>
        </p:nvPicPr>
        <p:blipFill>
          <a:blip r:embed="rId9"/>
          <a:stretch>
            <a:fillRect/>
          </a:stretch>
        </p:blipFill>
        <p:spPr>
          <a:xfrm>
            <a:off x="8003333" y="764704"/>
            <a:ext cx="940229" cy="940229"/>
          </a:xfrm>
          <a:prstGeom prst="rect">
            <a:avLst/>
          </a:prstGeom>
        </p:spPr>
      </p:pic>
    </p:spTree>
    <p:extLst>
      <p:ext uri="{BB962C8B-B14F-4D97-AF65-F5344CB8AC3E}">
        <p14:creationId xmlns:p14="http://schemas.microsoft.com/office/powerpoint/2010/main" val="9067444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可</a:t>
            </a:r>
            <a:r>
              <a:rPr lang="zh-CN" altLang="en-US" sz="2200" dirty="0">
                <a:solidFill>
                  <a:srgbClr val="C00000"/>
                </a:solidFill>
                <a:latin typeface="黑体" panose="02010609060101010101" pitchFamily="49" charset="-122"/>
                <a:ea typeface="黑体" panose="02010609060101010101" pitchFamily="49" charset="-122"/>
              </a:rPr>
              <a:t>迁移的地物分类深度模型</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87" name="文本框 86"/>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基于深度卷积网络的可迁移化地物分类框架</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pic>
        <p:nvPicPr>
          <p:cNvPr id="159" name="图片 158">
            <a:extLst>
              <a:ext uri="{FF2B5EF4-FFF2-40B4-BE49-F238E27FC236}">
                <a16:creationId xmlns:a16="http://schemas.microsoft.com/office/drawing/2014/main" xmlns="" id="{55808B6C-BC07-43AD-8F43-16E811EC178D}"/>
              </a:ext>
            </a:extLst>
          </p:cNvPr>
          <p:cNvPicPr>
            <a:picLocks noChangeAspect="1"/>
          </p:cNvPicPr>
          <p:nvPr/>
        </p:nvPicPr>
        <p:blipFill>
          <a:blip r:embed="rId2"/>
          <a:stretch>
            <a:fillRect/>
          </a:stretch>
        </p:blipFill>
        <p:spPr>
          <a:xfrm>
            <a:off x="886608" y="2026007"/>
            <a:ext cx="2636748" cy="1966130"/>
          </a:xfrm>
          <a:prstGeom prst="rect">
            <a:avLst/>
          </a:prstGeom>
        </p:spPr>
      </p:pic>
      <p:pic>
        <p:nvPicPr>
          <p:cNvPr id="160" name="图片 159">
            <a:extLst>
              <a:ext uri="{FF2B5EF4-FFF2-40B4-BE49-F238E27FC236}">
                <a16:creationId xmlns:a16="http://schemas.microsoft.com/office/drawing/2014/main" xmlns="" id="{BDE048EC-5971-448D-94F8-316975F15B51}"/>
              </a:ext>
            </a:extLst>
          </p:cNvPr>
          <p:cNvPicPr>
            <a:picLocks noChangeAspect="1"/>
          </p:cNvPicPr>
          <p:nvPr/>
        </p:nvPicPr>
        <p:blipFill>
          <a:blip r:embed="rId3"/>
          <a:stretch>
            <a:fillRect/>
          </a:stretch>
        </p:blipFill>
        <p:spPr>
          <a:xfrm>
            <a:off x="3889851" y="2026007"/>
            <a:ext cx="2617502" cy="1966130"/>
          </a:xfrm>
          <a:prstGeom prst="rect">
            <a:avLst/>
          </a:prstGeom>
        </p:spPr>
      </p:pic>
      <p:sp>
        <p:nvSpPr>
          <p:cNvPr id="162" name="右箭头 9">
            <a:extLst>
              <a:ext uri="{FF2B5EF4-FFF2-40B4-BE49-F238E27FC236}">
                <a16:creationId xmlns:a16="http://schemas.microsoft.com/office/drawing/2014/main" xmlns="" id="{0D83EF2F-3427-414A-8C37-29AA8BFE024D}"/>
              </a:ext>
            </a:extLst>
          </p:cNvPr>
          <p:cNvSpPr/>
          <p:nvPr/>
        </p:nvSpPr>
        <p:spPr>
          <a:xfrm flipV="1">
            <a:off x="6504294" y="2904184"/>
            <a:ext cx="630591" cy="233813"/>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9" name="矩形 168">
            <a:extLst>
              <a:ext uri="{FF2B5EF4-FFF2-40B4-BE49-F238E27FC236}">
                <a16:creationId xmlns:a16="http://schemas.microsoft.com/office/drawing/2014/main" xmlns="" id="{32454325-C36B-49F6-A01D-5744FE5B47B2}"/>
              </a:ext>
            </a:extLst>
          </p:cNvPr>
          <p:cNvSpPr/>
          <p:nvPr/>
        </p:nvSpPr>
        <p:spPr>
          <a:xfrm>
            <a:off x="1643767" y="4248644"/>
            <a:ext cx="1122430" cy="300858"/>
          </a:xfrm>
          <a:prstGeom prst="rect">
            <a:avLst/>
          </a:prstGeom>
          <a:solidFill>
            <a:schemeClr val="bg1">
              <a:lumMod val="95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solidFill>
                  <a:srgbClr val="C64724"/>
                </a:solidFill>
              </a:rPr>
              <a:t>classification</a:t>
            </a:r>
            <a:endParaRPr lang="zh-CN" altLang="en-US" sz="1200" b="1" dirty="0">
              <a:solidFill>
                <a:srgbClr val="C64724"/>
              </a:solidFill>
            </a:endParaRPr>
          </a:p>
        </p:txBody>
      </p:sp>
      <p:sp>
        <p:nvSpPr>
          <p:cNvPr id="171" name="矩形 170">
            <a:extLst>
              <a:ext uri="{FF2B5EF4-FFF2-40B4-BE49-F238E27FC236}">
                <a16:creationId xmlns:a16="http://schemas.microsoft.com/office/drawing/2014/main" xmlns="" id="{46F6331D-EE3B-41E4-865B-FAD3FDE2D7AD}"/>
              </a:ext>
            </a:extLst>
          </p:cNvPr>
          <p:cNvSpPr/>
          <p:nvPr/>
        </p:nvSpPr>
        <p:spPr>
          <a:xfrm>
            <a:off x="7174477" y="2757165"/>
            <a:ext cx="997922" cy="508583"/>
          </a:xfrm>
          <a:prstGeom prst="rect">
            <a:avLst/>
          </a:prstGeom>
          <a:solidFill>
            <a:schemeClr val="bg1">
              <a:lumMod val="95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solidFill>
                  <a:srgbClr val="C64724"/>
                </a:solidFill>
              </a:rPr>
              <a:t>Network</a:t>
            </a:r>
          </a:p>
          <a:p>
            <a:pPr algn="ctr"/>
            <a:r>
              <a:rPr lang="en-US" altLang="zh-CN" sz="1200" b="1" dirty="0">
                <a:solidFill>
                  <a:srgbClr val="C64724"/>
                </a:solidFill>
              </a:rPr>
              <a:t>finetune</a:t>
            </a:r>
            <a:endParaRPr lang="zh-CN" altLang="en-US" sz="1200" b="1" dirty="0">
              <a:solidFill>
                <a:srgbClr val="C64724"/>
              </a:solidFill>
            </a:endParaRPr>
          </a:p>
        </p:txBody>
      </p:sp>
      <p:sp>
        <p:nvSpPr>
          <p:cNvPr id="48" name="右箭头 9">
            <a:extLst>
              <a:ext uri="{FF2B5EF4-FFF2-40B4-BE49-F238E27FC236}">
                <a16:creationId xmlns:a16="http://schemas.microsoft.com/office/drawing/2014/main" xmlns="" id="{A11EAE81-3E86-445E-BC65-1B48512A1478}"/>
              </a:ext>
            </a:extLst>
          </p:cNvPr>
          <p:cNvSpPr/>
          <p:nvPr/>
        </p:nvSpPr>
        <p:spPr>
          <a:xfrm rot="5400000" flipV="1">
            <a:off x="2088523" y="4054122"/>
            <a:ext cx="249186" cy="125217"/>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右箭头 9">
            <a:extLst>
              <a:ext uri="{FF2B5EF4-FFF2-40B4-BE49-F238E27FC236}">
                <a16:creationId xmlns:a16="http://schemas.microsoft.com/office/drawing/2014/main" xmlns="" id="{037C922E-33DB-4DBC-8EAA-489A45642597}"/>
              </a:ext>
            </a:extLst>
          </p:cNvPr>
          <p:cNvSpPr/>
          <p:nvPr/>
        </p:nvSpPr>
        <p:spPr>
          <a:xfrm rot="5400000" flipV="1">
            <a:off x="2080389" y="4643958"/>
            <a:ext cx="249186" cy="125217"/>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a:extLst>
              <a:ext uri="{FF2B5EF4-FFF2-40B4-BE49-F238E27FC236}">
                <a16:creationId xmlns:a16="http://schemas.microsoft.com/office/drawing/2014/main" xmlns="" id="{44F85DBE-B76E-4B2C-A04E-94A0FEB4A613}"/>
              </a:ext>
            </a:extLst>
          </p:cNvPr>
          <p:cNvPicPr>
            <a:picLocks noChangeAspect="1"/>
          </p:cNvPicPr>
          <p:nvPr/>
        </p:nvPicPr>
        <p:blipFill>
          <a:blip r:embed="rId4"/>
          <a:stretch>
            <a:fillRect/>
          </a:stretch>
        </p:blipFill>
        <p:spPr>
          <a:xfrm>
            <a:off x="886607" y="4831159"/>
            <a:ext cx="5617687" cy="1622177"/>
          </a:xfrm>
          <a:prstGeom prst="rect">
            <a:avLst/>
          </a:prstGeom>
        </p:spPr>
      </p:pic>
      <p:sp>
        <p:nvSpPr>
          <p:cNvPr id="51" name="右箭头 9">
            <a:extLst>
              <a:ext uri="{FF2B5EF4-FFF2-40B4-BE49-F238E27FC236}">
                <a16:creationId xmlns:a16="http://schemas.microsoft.com/office/drawing/2014/main" xmlns="" id="{83ED1AF5-9F7A-4F39-B802-7BE737A374DE}"/>
              </a:ext>
            </a:extLst>
          </p:cNvPr>
          <p:cNvSpPr/>
          <p:nvPr/>
        </p:nvSpPr>
        <p:spPr>
          <a:xfrm rot="16200000" flipV="1">
            <a:off x="5027541" y="4632445"/>
            <a:ext cx="249186" cy="125217"/>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7E161C86-26A1-4E22-BF41-9971544587D8}"/>
              </a:ext>
            </a:extLst>
          </p:cNvPr>
          <p:cNvSpPr/>
          <p:nvPr/>
        </p:nvSpPr>
        <p:spPr>
          <a:xfrm>
            <a:off x="4590919" y="4252229"/>
            <a:ext cx="1122430" cy="300858"/>
          </a:xfrm>
          <a:prstGeom prst="rect">
            <a:avLst/>
          </a:prstGeom>
          <a:solidFill>
            <a:schemeClr val="bg1">
              <a:lumMod val="95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solidFill>
                  <a:srgbClr val="C64724"/>
                </a:solidFill>
              </a:rPr>
              <a:t>retrieval</a:t>
            </a:r>
            <a:endParaRPr lang="zh-CN" altLang="en-US" sz="1200" b="1" dirty="0">
              <a:solidFill>
                <a:srgbClr val="C64724"/>
              </a:solidFill>
            </a:endParaRPr>
          </a:p>
        </p:txBody>
      </p:sp>
      <p:sp>
        <p:nvSpPr>
          <p:cNvPr id="53" name="右箭头 9">
            <a:extLst>
              <a:ext uri="{FF2B5EF4-FFF2-40B4-BE49-F238E27FC236}">
                <a16:creationId xmlns:a16="http://schemas.microsoft.com/office/drawing/2014/main" xmlns="" id="{BD8D2838-F2D9-4083-8954-25507FF8BFBD}"/>
              </a:ext>
            </a:extLst>
          </p:cNvPr>
          <p:cNvSpPr/>
          <p:nvPr/>
        </p:nvSpPr>
        <p:spPr>
          <a:xfrm rot="16200000" flipV="1">
            <a:off x="5027540" y="4049583"/>
            <a:ext cx="249186" cy="125217"/>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加号 53">
            <a:extLst>
              <a:ext uri="{FF2B5EF4-FFF2-40B4-BE49-F238E27FC236}">
                <a16:creationId xmlns:a16="http://schemas.microsoft.com/office/drawing/2014/main" xmlns="" id="{5AE33005-38E7-49C4-9820-436993815F3E}"/>
              </a:ext>
            </a:extLst>
          </p:cNvPr>
          <p:cNvSpPr/>
          <p:nvPr/>
        </p:nvSpPr>
        <p:spPr>
          <a:xfrm>
            <a:off x="3555942" y="2852288"/>
            <a:ext cx="301323" cy="313567"/>
          </a:xfrm>
          <a:prstGeom prst="mathPlus">
            <a:avLst/>
          </a:prstGeom>
          <a:solidFill>
            <a:schemeClr val="accent4">
              <a:lumMod val="7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dirty="0"/>
          </a:p>
        </p:txBody>
      </p:sp>
      <p:pic>
        <p:nvPicPr>
          <p:cNvPr id="56" name="图片 55">
            <a:extLst>
              <a:ext uri="{FF2B5EF4-FFF2-40B4-BE49-F238E27FC236}">
                <a16:creationId xmlns:a16="http://schemas.microsoft.com/office/drawing/2014/main" xmlns="" id="{0821580D-40B0-4234-8C6B-00FC276574F4}"/>
              </a:ext>
            </a:extLst>
          </p:cNvPr>
          <p:cNvPicPr>
            <a:picLocks noChangeAspect="1"/>
          </p:cNvPicPr>
          <p:nvPr/>
        </p:nvPicPr>
        <p:blipFill>
          <a:blip r:embed="rId5"/>
          <a:stretch>
            <a:fillRect/>
          </a:stretch>
        </p:blipFill>
        <p:spPr>
          <a:xfrm>
            <a:off x="7174477" y="3642929"/>
            <a:ext cx="997923" cy="1036349"/>
          </a:xfrm>
          <a:prstGeom prst="rect">
            <a:avLst/>
          </a:prstGeom>
          <a:effectLst>
            <a:outerShdw blurRad="50800" dist="88900" dir="2700000" algn="tl" rotWithShape="0">
              <a:prstClr val="black">
                <a:alpha val="40000"/>
              </a:prstClr>
            </a:outerShdw>
          </a:effectLst>
        </p:spPr>
      </p:pic>
      <p:pic>
        <p:nvPicPr>
          <p:cNvPr id="57" name="图片 56">
            <a:extLst>
              <a:ext uri="{FF2B5EF4-FFF2-40B4-BE49-F238E27FC236}">
                <a16:creationId xmlns:a16="http://schemas.microsoft.com/office/drawing/2014/main" xmlns="" id="{B3238A96-C02E-42BC-B9CC-628E144C29C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76027" y="5056459"/>
            <a:ext cx="996372" cy="1036349"/>
          </a:xfrm>
          <a:prstGeom prst="rect">
            <a:avLst/>
          </a:prstGeom>
          <a:effectLst>
            <a:outerShdw blurRad="50800" dist="88900" dir="2700000" algn="tl" rotWithShape="0">
              <a:prstClr val="black">
                <a:alpha val="40000"/>
              </a:prstClr>
            </a:outerShdw>
          </a:effectLst>
        </p:spPr>
      </p:pic>
      <p:sp>
        <p:nvSpPr>
          <p:cNvPr id="58" name="右箭头 9">
            <a:extLst>
              <a:ext uri="{FF2B5EF4-FFF2-40B4-BE49-F238E27FC236}">
                <a16:creationId xmlns:a16="http://schemas.microsoft.com/office/drawing/2014/main" xmlns="" id="{AE1A21AD-0BCF-45A2-91D0-1F05F2B3D348}"/>
              </a:ext>
            </a:extLst>
          </p:cNvPr>
          <p:cNvSpPr/>
          <p:nvPr/>
        </p:nvSpPr>
        <p:spPr>
          <a:xfrm rot="5400000" flipV="1">
            <a:off x="7548844" y="3389862"/>
            <a:ext cx="249186" cy="125217"/>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右箭头 9">
            <a:extLst>
              <a:ext uri="{FF2B5EF4-FFF2-40B4-BE49-F238E27FC236}">
                <a16:creationId xmlns:a16="http://schemas.microsoft.com/office/drawing/2014/main" xmlns="" id="{2E623525-CD39-4316-AA09-6FC8EB2C8764}"/>
              </a:ext>
            </a:extLst>
          </p:cNvPr>
          <p:cNvSpPr/>
          <p:nvPr/>
        </p:nvSpPr>
        <p:spPr>
          <a:xfrm rot="5400000" flipV="1">
            <a:off x="7547962" y="4839067"/>
            <a:ext cx="249186" cy="125217"/>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灯片编号占位符 4"/>
          <p:cNvSpPr>
            <a:spLocks noGrp="1"/>
          </p:cNvSpPr>
          <p:nvPr>
            <p:ph type="sldNum" sz="quarter" idx="12"/>
          </p:nvPr>
        </p:nvSpPr>
        <p:spPr>
          <a:xfrm>
            <a:off x="7010400" y="6538912"/>
            <a:ext cx="2133600" cy="365125"/>
          </a:xfrm>
        </p:spPr>
        <p:txBody>
          <a:bodyPr/>
          <a:lstStyle/>
          <a:p>
            <a:fld id="{0C913308-F349-4B6D-A68A-DD1791B4A57B}" type="slidenum">
              <a:rPr lang="zh-CN" altLang="en-US" smtClean="0"/>
              <a:t>28</a:t>
            </a:fld>
            <a:endParaRPr lang="zh-CN" altLang="en-US" dirty="0"/>
          </a:p>
        </p:txBody>
      </p:sp>
      <p:sp>
        <p:nvSpPr>
          <p:cNvPr id="22" name="矩形 21"/>
          <p:cNvSpPr/>
          <p:nvPr/>
        </p:nvSpPr>
        <p:spPr>
          <a:xfrm>
            <a:off x="384765" y="6433591"/>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pic>
        <p:nvPicPr>
          <p:cNvPr id="23" name="图片 22"/>
          <p:cNvPicPr>
            <a:picLocks noChangeAspect="1"/>
          </p:cNvPicPr>
          <p:nvPr/>
        </p:nvPicPr>
        <p:blipFill>
          <a:blip r:embed="rId7"/>
          <a:stretch>
            <a:fillRect/>
          </a:stretch>
        </p:blipFill>
        <p:spPr>
          <a:xfrm>
            <a:off x="8003333" y="764704"/>
            <a:ext cx="940229" cy="940229"/>
          </a:xfrm>
          <a:prstGeom prst="rect">
            <a:avLst/>
          </a:prstGeom>
        </p:spPr>
      </p:pic>
    </p:spTree>
    <p:extLst>
      <p:ext uri="{BB962C8B-B14F-4D97-AF65-F5344CB8AC3E}">
        <p14:creationId xmlns:p14="http://schemas.microsoft.com/office/powerpoint/2010/main" val="24007954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可</a:t>
            </a:r>
            <a:r>
              <a:rPr lang="zh-CN" altLang="en-US" sz="2200" dirty="0">
                <a:solidFill>
                  <a:srgbClr val="C00000"/>
                </a:solidFill>
                <a:latin typeface="黑体" panose="02010609060101010101" pitchFamily="49" charset="-122"/>
                <a:ea typeface="黑体" panose="02010609060101010101" pitchFamily="49" charset="-122"/>
              </a:rPr>
              <a:t>迁移的地物分类深度模型</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29</a:t>
            </a:fld>
            <a:endParaRPr lang="zh-CN" altLang="en-US"/>
          </a:p>
        </p:txBody>
      </p:sp>
      <p:sp>
        <p:nvSpPr>
          <p:cNvPr id="87" name="文本框 86"/>
          <p:cNvSpPr txBox="1"/>
          <p:nvPr/>
        </p:nvSpPr>
        <p:spPr>
          <a:xfrm>
            <a:off x="653540" y="1389044"/>
            <a:ext cx="7359754" cy="481863"/>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pic>
        <p:nvPicPr>
          <p:cNvPr id="34" name="图片 33">
            <a:extLst>
              <a:ext uri="{FF2B5EF4-FFF2-40B4-BE49-F238E27FC236}">
                <a16:creationId xmlns:a16="http://schemas.microsoft.com/office/drawing/2014/main" xmlns="" id="{94FC3C91-6DC7-4E1C-B783-CDA9C61639E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0594" y="2026006"/>
            <a:ext cx="2901246" cy="3017650"/>
          </a:xfrm>
          <a:prstGeom prst="rect">
            <a:avLst/>
          </a:prstGeom>
        </p:spPr>
      </p:pic>
      <p:pic>
        <p:nvPicPr>
          <p:cNvPr id="3" name="图片 2">
            <a:extLst>
              <a:ext uri="{FF2B5EF4-FFF2-40B4-BE49-F238E27FC236}">
                <a16:creationId xmlns:a16="http://schemas.microsoft.com/office/drawing/2014/main" xmlns="" id="{88DB8DD6-F569-463F-B1C2-EDE5901A8A46}"/>
              </a:ext>
            </a:extLst>
          </p:cNvPr>
          <p:cNvPicPr>
            <a:picLocks noChangeAspect="1"/>
          </p:cNvPicPr>
          <p:nvPr/>
        </p:nvPicPr>
        <p:blipFill>
          <a:blip r:embed="rId3"/>
          <a:stretch>
            <a:fillRect/>
          </a:stretch>
        </p:blipFill>
        <p:spPr>
          <a:xfrm>
            <a:off x="3166049" y="2030226"/>
            <a:ext cx="2901246" cy="3012962"/>
          </a:xfrm>
          <a:prstGeom prst="rect">
            <a:avLst/>
          </a:prstGeom>
        </p:spPr>
      </p:pic>
      <p:sp>
        <p:nvSpPr>
          <p:cNvPr id="39" name="矩形 38">
            <a:extLst>
              <a:ext uri="{FF2B5EF4-FFF2-40B4-BE49-F238E27FC236}">
                <a16:creationId xmlns:a16="http://schemas.microsoft.com/office/drawing/2014/main" xmlns="" id="{B9E2E536-EEA0-4438-AF04-3988FD476292}"/>
              </a:ext>
            </a:extLst>
          </p:cNvPr>
          <p:cNvSpPr/>
          <p:nvPr/>
        </p:nvSpPr>
        <p:spPr>
          <a:xfrm>
            <a:off x="229002" y="5186060"/>
            <a:ext cx="8768891" cy="365124"/>
          </a:xfrm>
          <a:prstGeom prst="rect">
            <a:avLst/>
          </a:prstGeom>
          <a:noFill/>
          <a:ln>
            <a:solidFill>
              <a:srgbClr val="B0BA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1" name="图片 50">
            <a:extLst>
              <a:ext uri="{FF2B5EF4-FFF2-40B4-BE49-F238E27FC236}">
                <a16:creationId xmlns:a16="http://schemas.microsoft.com/office/drawing/2014/main" xmlns="" id="{9C7E9E6A-FB85-492F-9B02-3AAB5EAFE222}"/>
              </a:ext>
            </a:extLst>
          </p:cNvPr>
          <p:cNvPicPr>
            <a:picLocks noChangeAspect="1"/>
          </p:cNvPicPr>
          <p:nvPr/>
        </p:nvPicPr>
        <p:blipFill>
          <a:blip r:embed="rId4"/>
          <a:stretch>
            <a:fillRect/>
          </a:stretch>
        </p:blipFill>
        <p:spPr>
          <a:xfrm>
            <a:off x="239475" y="5763083"/>
            <a:ext cx="693480" cy="274344"/>
          </a:xfrm>
          <a:prstGeom prst="rect">
            <a:avLst/>
          </a:prstGeom>
        </p:spPr>
      </p:pic>
      <p:pic>
        <p:nvPicPr>
          <p:cNvPr id="52" name="图片 51">
            <a:extLst>
              <a:ext uri="{FF2B5EF4-FFF2-40B4-BE49-F238E27FC236}">
                <a16:creationId xmlns:a16="http://schemas.microsoft.com/office/drawing/2014/main" xmlns="" id="{AB7FE982-D7D1-4CDC-B3D5-BA3A0E223161}"/>
              </a:ext>
            </a:extLst>
          </p:cNvPr>
          <p:cNvPicPr>
            <a:picLocks noChangeAspect="1"/>
          </p:cNvPicPr>
          <p:nvPr/>
        </p:nvPicPr>
        <p:blipFill>
          <a:blip r:embed="rId5"/>
          <a:stretch>
            <a:fillRect/>
          </a:stretch>
        </p:blipFill>
        <p:spPr>
          <a:xfrm>
            <a:off x="1085811" y="5763083"/>
            <a:ext cx="701101" cy="281964"/>
          </a:xfrm>
          <a:prstGeom prst="rect">
            <a:avLst/>
          </a:prstGeom>
        </p:spPr>
      </p:pic>
      <p:pic>
        <p:nvPicPr>
          <p:cNvPr id="53" name="图片 52">
            <a:extLst>
              <a:ext uri="{FF2B5EF4-FFF2-40B4-BE49-F238E27FC236}">
                <a16:creationId xmlns:a16="http://schemas.microsoft.com/office/drawing/2014/main" xmlns="" id="{7317AEFC-D211-46D0-A145-4605334D794F}"/>
              </a:ext>
            </a:extLst>
          </p:cNvPr>
          <p:cNvPicPr>
            <a:picLocks noChangeAspect="1"/>
          </p:cNvPicPr>
          <p:nvPr/>
        </p:nvPicPr>
        <p:blipFill>
          <a:blip r:embed="rId6"/>
          <a:stretch>
            <a:fillRect/>
          </a:stretch>
        </p:blipFill>
        <p:spPr>
          <a:xfrm>
            <a:off x="1939768" y="5763083"/>
            <a:ext cx="906859" cy="289585"/>
          </a:xfrm>
          <a:prstGeom prst="rect">
            <a:avLst/>
          </a:prstGeom>
        </p:spPr>
      </p:pic>
      <p:pic>
        <p:nvPicPr>
          <p:cNvPr id="54" name="图片 53">
            <a:extLst>
              <a:ext uri="{FF2B5EF4-FFF2-40B4-BE49-F238E27FC236}">
                <a16:creationId xmlns:a16="http://schemas.microsoft.com/office/drawing/2014/main" xmlns="" id="{ADEC96AE-E7F4-4A7D-9AA8-4FB5DDA808B0}"/>
              </a:ext>
            </a:extLst>
          </p:cNvPr>
          <p:cNvPicPr>
            <a:picLocks noChangeAspect="1"/>
          </p:cNvPicPr>
          <p:nvPr/>
        </p:nvPicPr>
        <p:blipFill>
          <a:blip r:embed="rId7"/>
          <a:stretch>
            <a:fillRect/>
          </a:stretch>
        </p:blipFill>
        <p:spPr>
          <a:xfrm>
            <a:off x="2999483" y="5763083"/>
            <a:ext cx="685859" cy="274344"/>
          </a:xfrm>
          <a:prstGeom prst="rect">
            <a:avLst/>
          </a:prstGeom>
        </p:spPr>
      </p:pic>
      <p:pic>
        <p:nvPicPr>
          <p:cNvPr id="55" name="图片 54">
            <a:extLst>
              <a:ext uri="{FF2B5EF4-FFF2-40B4-BE49-F238E27FC236}">
                <a16:creationId xmlns:a16="http://schemas.microsoft.com/office/drawing/2014/main" xmlns="" id="{0309B9B9-E3FE-4E52-99AC-76B3FF181793}"/>
              </a:ext>
            </a:extLst>
          </p:cNvPr>
          <p:cNvPicPr>
            <a:picLocks noChangeAspect="1"/>
          </p:cNvPicPr>
          <p:nvPr/>
        </p:nvPicPr>
        <p:blipFill>
          <a:blip r:embed="rId8"/>
          <a:stretch>
            <a:fillRect/>
          </a:stretch>
        </p:blipFill>
        <p:spPr>
          <a:xfrm>
            <a:off x="3838198" y="5763083"/>
            <a:ext cx="685859" cy="274344"/>
          </a:xfrm>
          <a:prstGeom prst="rect">
            <a:avLst/>
          </a:prstGeom>
        </p:spPr>
      </p:pic>
      <p:pic>
        <p:nvPicPr>
          <p:cNvPr id="56" name="图片 55">
            <a:extLst>
              <a:ext uri="{FF2B5EF4-FFF2-40B4-BE49-F238E27FC236}">
                <a16:creationId xmlns:a16="http://schemas.microsoft.com/office/drawing/2014/main" xmlns="" id="{505B7BD7-ED12-4E1F-AAAC-46C1EEA24E36}"/>
              </a:ext>
            </a:extLst>
          </p:cNvPr>
          <p:cNvPicPr>
            <a:picLocks noChangeAspect="1"/>
          </p:cNvPicPr>
          <p:nvPr/>
        </p:nvPicPr>
        <p:blipFill>
          <a:blip r:embed="rId9"/>
          <a:stretch>
            <a:fillRect/>
          </a:stretch>
        </p:blipFill>
        <p:spPr>
          <a:xfrm>
            <a:off x="4676913" y="5763083"/>
            <a:ext cx="670618" cy="274344"/>
          </a:xfrm>
          <a:prstGeom prst="rect">
            <a:avLst/>
          </a:prstGeom>
        </p:spPr>
      </p:pic>
      <p:sp>
        <p:nvSpPr>
          <p:cNvPr id="4" name="文本框 3">
            <a:extLst>
              <a:ext uri="{FF2B5EF4-FFF2-40B4-BE49-F238E27FC236}">
                <a16:creationId xmlns:a16="http://schemas.microsoft.com/office/drawing/2014/main" xmlns="" id="{3576FD8D-6C22-44B1-80FA-3B7B752EF3D1}"/>
              </a:ext>
            </a:extLst>
          </p:cNvPr>
          <p:cNvSpPr txBox="1"/>
          <p:nvPr/>
        </p:nvSpPr>
        <p:spPr>
          <a:xfrm>
            <a:off x="229002" y="5186060"/>
            <a:ext cx="2937047" cy="338554"/>
          </a:xfrm>
          <a:prstGeom prst="rect">
            <a:avLst/>
          </a:prstGeom>
          <a:noFill/>
        </p:spPr>
        <p:txBody>
          <a:bodyPr wrap="square" rtlCol="0">
            <a:spAutoFit/>
          </a:bodyPr>
          <a:lstStyle/>
          <a:p>
            <a:pPr algn="ctr"/>
            <a:r>
              <a:rPr lang="zh-CN" altLang="en-US" sz="1600" dirty="0">
                <a:solidFill>
                  <a:schemeClr val="tx1">
                    <a:lumMod val="95000"/>
                    <a:lumOff val="5000"/>
                  </a:schemeClr>
                </a:solidFill>
                <a:latin typeface="黑体" panose="02010609060101010101" pitchFamily="49" charset="-122"/>
                <a:ea typeface="黑体" panose="02010609060101010101" pitchFamily="49" charset="-122"/>
              </a:rPr>
              <a:t>真实地物标签</a:t>
            </a:r>
          </a:p>
        </p:txBody>
      </p:sp>
      <p:sp>
        <p:nvSpPr>
          <p:cNvPr id="57" name="文本框 56">
            <a:extLst>
              <a:ext uri="{FF2B5EF4-FFF2-40B4-BE49-F238E27FC236}">
                <a16:creationId xmlns:a16="http://schemas.microsoft.com/office/drawing/2014/main" xmlns="" id="{FFFDBF34-AC0F-4DDC-BB91-CDEF0C90D022}"/>
              </a:ext>
            </a:extLst>
          </p:cNvPr>
          <p:cNvSpPr txBox="1"/>
          <p:nvPr/>
        </p:nvSpPr>
        <p:spPr>
          <a:xfrm>
            <a:off x="3075113" y="5188987"/>
            <a:ext cx="2937047" cy="338554"/>
          </a:xfrm>
          <a:prstGeom prst="rect">
            <a:avLst/>
          </a:prstGeom>
          <a:noFill/>
        </p:spPr>
        <p:txBody>
          <a:bodyPr wrap="square" rtlCol="0">
            <a:spAutoFit/>
          </a:bodyPr>
          <a:lstStyle/>
          <a:p>
            <a:pPr algn="ctr"/>
            <a:r>
              <a:rPr lang="zh-CN" altLang="en-US" sz="1600" dirty="0">
                <a:solidFill>
                  <a:schemeClr val="tx1">
                    <a:lumMod val="95000"/>
                    <a:lumOff val="5000"/>
                  </a:schemeClr>
                </a:solidFill>
                <a:latin typeface="黑体" panose="02010609060101010101" pitchFamily="49" charset="-122"/>
                <a:ea typeface="黑体" panose="02010609060101010101" pitchFamily="49" charset="-122"/>
              </a:rPr>
              <a:t>原始图像</a:t>
            </a:r>
          </a:p>
        </p:txBody>
      </p:sp>
      <p:sp>
        <p:nvSpPr>
          <p:cNvPr id="58" name="文本框 57">
            <a:extLst>
              <a:ext uri="{FF2B5EF4-FFF2-40B4-BE49-F238E27FC236}">
                <a16:creationId xmlns:a16="http://schemas.microsoft.com/office/drawing/2014/main" xmlns="" id="{CAA228BE-CCF7-4E20-B841-629B501DA871}"/>
              </a:ext>
            </a:extLst>
          </p:cNvPr>
          <p:cNvSpPr txBox="1"/>
          <p:nvPr/>
        </p:nvSpPr>
        <p:spPr>
          <a:xfrm>
            <a:off x="6027441" y="5188987"/>
            <a:ext cx="2937047" cy="338554"/>
          </a:xfrm>
          <a:prstGeom prst="rect">
            <a:avLst/>
          </a:prstGeom>
          <a:noFill/>
        </p:spPr>
        <p:txBody>
          <a:bodyPr wrap="square" rtlCol="0">
            <a:spAutoFit/>
          </a:bodyPr>
          <a:lstStyle/>
          <a:p>
            <a:pPr algn="ctr"/>
            <a:r>
              <a:rPr lang="zh-CN" altLang="en-US" sz="1600" dirty="0">
                <a:solidFill>
                  <a:schemeClr val="tx1">
                    <a:lumMod val="95000"/>
                    <a:lumOff val="5000"/>
                  </a:schemeClr>
                </a:solidFill>
                <a:latin typeface="黑体" panose="02010609060101010101" pitchFamily="49" charset="-122"/>
                <a:ea typeface="黑体" panose="02010609060101010101" pitchFamily="49" charset="-122"/>
              </a:rPr>
              <a:t>基于</a:t>
            </a:r>
            <a:r>
              <a:rPr lang="en-US" altLang="zh-CN" sz="1600" dirty="0">
                <a:solidFill>
                  <a:schemeClr val="tx1">
                    <a:lumMod val="95000"/>
                    <a:lumOff val="5000"/>
                  </a:schemeClr>
                </a:solidFill>
                <a:latin typeface="黑体" panose="02010609060101010101" pitchFamily="49" charset="-122"/>
                <a:ea typeface="黑体" panose="02010609060101010101" pitchFamily="49" charset="-122"/>
              </a:rPr>
              <a:t>SVM</a:t>
            </a:r>
            <a:r>
              <a:rPr lang="zh-CN" altLang="en-US" sz="1600" dirty="0">
                <a:solidFill>
                  <a:schemeClr val="tx1">
                    <a:lumMod val="95000"/>
                    <a:lumOff val="5000"/>
                  </a:schemeClr>
                </a:solidFill>
                <a:latin typeface="黑体" panose="02010609060101010101" pitchFamily="49" charset="-122"/>
                <a:ea typeface="黑体" panose="02010609060101010101" pitchFamily="49" charset="-122"/>
              </a:rPr>
              <a:t>的地物分类结果</a:t>
            </a:r>
          </a:p>
        </p:txBody>
      </p:sp>
      <p:pic>
        <p:nvPicPr>
          <p:cNvPr id="19" name="图片 18">
            <a:extLst>
              <a:ext uri="{FF2B5EF4-FFF2-40B4-BE49-F238E27FC236}">
                <a16:creationId xmlns:a16="http://schemas.microsoft.com/office/drawing/2014/main" xmlns="" id="{0F34719F-C14D-45CC-B111-E492B3B5B90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01504" y="2026006"/>
            <a:ext cx="2913002" cy="3029877"/>
          </a:xfrm>
          <a:prstGeom prst="rect">
            <a:avLst/>
          </a:prstGeom>
        </p:spPr>
      </p:pic>
      <p:sp>
        <p:nvSpPr>
          <p:cNvPr id="20" name="矩形 19"/>
          <p:cNvSpPr/>
          <p:nvPr/>
        </p:nvSpPr>
        <p:spPr>
          <a:xfrm>
            <a:off x="384765" y="638502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3068351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可</a:t>
            </a:r>
            <a:r>
              <a:rPr lang="zh-CN" altLang="en-US" sz="2200" dirty="0">
                <a:solidFill>
                  <a:srgbClr val="C00000"/>
                </a:solidFill>
                <a:latin typeface="黑体" panose="02010609060101010101" pitchFamily="49" charset="-122"/>
                <a:ea typeface="黑体" panose="02010609060101010101" pitchFamily="49" charset="-122"/>
              </a:rPr>
              <a:t>迁移的地物分类深度模型</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30</a:t>
            </a:fld>
            <a:endParaRPr lang="zh-CN" altLang="en-US"/>
          </a:p>
        </p:txBody>
      </p:sp>
      <p:sp>
        <p:nvSpPr>
          <p:cNvPr id="87" name="文本框 86"/>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pic>
        <p:nvPicPr>
          <p:cNvPr id="34" name="图片 33">
            <a:extLst>
              <a:ext uri="{FF2B5EF4-FFF2-40B4-BE49-F238E27FC236}">
                <a16:creationId xmlns:a16="http://schemas.microsoft.com/office/drawing/2014/main" xmlns="" id="{94FC3C91-6DC7-4E1C-B783-CDA9C61639E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0594" y="2026006"/>
            <a:ext cx="2901246" cy="3017650"/>
          </a:xfrm>
          <a:prstGeom prst="rect">
            <a:avLst/>
          </a:prstGeom>
        </p:spPr>
      </p:pic>
      <p:pic>
        <p:nvPicPr>
          <p:cNvPr id="38" name="图片 37">
            <a:extLst>
              <a:ext uri="{FF2B5EF4-FFF2-40B4-BE49-F238E27FC236}">
                <a16:creationId xmlns:a16="http://schemas.microsoft.com/office/drawing/2014/main" xmlns="" id="{A4617CA8-C352-46D3-858D-7362EC7420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1504" y="2026006"/>
            <a:ext cx="2897982" cy="3014255"/>
          </a:xfrm>
          <a:prstGeom prst="rect">
            <a:avLst/>
          </a:prstGeom>
        </p:spPr>
      </p:pic>
      <p:pic>
        <p:nvPicPr>
          <p:cNvPr id="3" name="图片 2">
            <a:extLst>
              <a:ext uri="{FF2B5EF4-FFF2-40B4-BE49-F238E27FC236}">
                <a16:creationId xmlns:a16="http://schemas.microsoft.com/office/drawing/2014/main" xmlns="" id="{88DB8DD6-F569-463F-B1C2-EDE5901A8A46}"/>
              </a:ext>
            </a:extLst>
          </p:cNvPr>
          <p:cNvPicPr>
            <a:picLocks noChangeAspect="1"/>
          </p:cNvPicPr>
          <p:nvPr/>
        </p:nvPicPr>
        <p:blipFill>
          <a:blip r:embed="rId4"/>
          <a:stretch>
            <a:fillRect/>
          </a:stretch>
        </p:blipFill>
        <p:spPr>
          <a:xfrm>
            <a:off x="3166049" y="2030226"/>
            <a:ext cx="2901246" cy="3012962"/>
          </a:xfrm>
          <a:prstGeom prst="rect">
            <a:avLst/>
          </a:prstGeom>
        </p:spPr>
      </p:pic>
      <p:sp>
        <p:nvSpPr>
          <p:cNvPr id="39" name="矩形 38">
            <a:extLst>
              <a:ext uri="{FF2B5EF4-FFF2-40B4-BE49-F238E27FC236}">
                <a16:creationId xmlns:a16="http://schemas.microsoft.com/office/drawing/2014/main" xmlns="" id="{B9E2E536-EEA0-4438-AF04-3988FD476292}"/>
              </a:ext>
            </a:extLst>
          </p:cNvPr>
          <p:cNvSpPr/>
          <p:nvPr/>
        </p:nvSpPr>
        <p:spPr>
          <a:xfrm>
            <a:off x="229002" y="5186060"/>
            <a:ext cx="8768891" cy="365124"/>
          </a:xfrm>
          <a:prstGeom prst="rect">
            <a:avLst/>
          </a:prstGeom>
          <a:noFill/>
          <a:ln>
            <a:solidFill>
              <a:srgbClr val="B0BA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1" name="图片 50">
            <a:extLst>
              <a:ext uri="{FF2B5EF4-FFF2-40B4-BE49-F238E27FC236}">
                <a16:creationId xmlns:a16="http://schemas.microsoft.com/office/drawing/2014/main" xmlns="" id="{9C7E9E6A-FB85-492F-9B02-3AAB5EAFE222}"/>
              </a:ext>
            </a:extLst>
          </p:cNvPr>
          <p:cNvPicPr>
            <a:picLocks noChangeAspect="1"/>
          </p:cNvPicPr>
          <p:nvPr/>
        </p:nvPicPr>
        <p:blipFill>
          <a:blip r:embed="rId5"/>
          <a:stretch>
            <a:fillRect/>
          </a:stretch>
        </p:blipFill>
        <p:spPr>
          <a:xfrm>
            <a:off x="239475" y="5763083"/>
            <a:ext cx="693480" cy="274344"/>
          </a:xfrm>
          <a:prstGeom prst="rect">
            <a:avLst/>
          </a:prstGeom>
        </p:spPr>
      </p:pic>
      <p:pic>
        <p:nvPicPr>
          <p:cNvPr id="52" name="图片 51">
            <a:extLst>
              <a:ext uri="{FF2B5EF4-FFF2-40B4-BE49-F238E27FC236}">
                <a16:creationId xmlns:a16="http://schemas.microsoft.com/office/drawing/2014/main" xmlns="" id="{AB7FE982-D7D1-4CDC-B3D5-BA3A0E223161}"/>
              </a:ext>
            </a:extLst>
          </p:cNvPr>
          <p:cNvPicPr>
            <a:picLocks noChangeAspect="1"/>
          </p:cNvPicPr>
          <p:nvPr/>
        </p:nvPicPr>
        <p:blipFill>
          <a:blip r:embed="rId6"/>
          <a:stretch>
            <a:fillRect/>
          </a:stretch>
        </p:blipFill>
        <p:spPr>
          <a:xfrm>
            <a:off x="1085811" y="5763083"/>
            <a:ext cx="701101" cy="281964"/>
          </a:xfrm>
          <a:prstGeom prst="rect">
            <a:avLst/>
          </a:prstGeom>
        </p:spPr>
      </p:pic>
      <p:pic>
        <p:nvPicPr>
          <p:cNvPr id="53" name="图片 52">
            <a:extLst>
              <a:ext uri="{FF2B5EF4-FFF2-40B4-BE49-F238E27FC236}">
                <a16:creationId xmlns:a16="http://schemas.microsoft.com/office/drawing/2014/main" xmlns="" id="{7317AEFC-D211-46D0-A145-4605334D794F}"/>
              </a:ext>
            </a:extLst>
          </p:cNvPr>
          <p:cNvPicPr>
            <a:picLocks noChangeAspect="1"/>
          </p:cNvPicPr>
          <p:nvPr/>
        </p:nvPicPr>
        <p:blipFill>
          <a:blip r:embed="rId7"/>
          <a:stretch>
            <a:fillRect/>
          </a:stretch>
        </p:blipFill>
        <p:spPr>
          <a:xfrm>
            <a:off x="1939768" y="5763083"/>
            <a:ext cx="906859" cy="289585"/>
          </a:xfrm>
          <a:prstGeom prst="rect">
            <a:avLst/>
          </a:prstGeom>
        </p:spPr>
      </p:pic>
      <p:pic>
        <p:nvPicPr>
          <p:cNvPr id="54" name="图片 53">
            <a:extLst>
              <a:ext uri="{FF2B5EF4-FFF2-40B4-BE49-F238E27FC236}">
                <a16:creationId xmlns:a16="http://schemas.microsoft.com/office/drawing/2014/main" xmlns="" id="{ADEC96AE-E7F4-4A7D-9AA8-4FB5DDA808B0}"/>
              </a:ext>
            </a:extLst>
          </p:cNvPr>
          <p:cNvPicPr>
            <a:picLocks noChangeAspect="1"/>
          </p:cNvPicPr>
          <p:nvPr/>
        </p:nvPicPr>
        <p:blipFill>
          <a:blip r:embed="rId8"/>
          <a:stretch>
            <a:fillRect/>
          </a:stretch>
        </p:blipFill>
        <p:spPr>
          <a:xfrm>
            <a:off x="2999483" y="5763083"/>
            <a:ext cx="685859" cy="274344"/>
          </a:xfrm>
          <a:prstGeom prst="rect">
            <a:avLst/>
          </a:prstGeom>
        </p:spPr>
      </p:pic>
      <p:pic>
        <p:nvPicPr>
          <p:cNvPr id="55" name="图片 54">
            <a:extLst>
              <a:ext uri="{FF2B5EF4-FFF2-40B4-BE49-F238E27FC236}">
                <a16:creationId xmlns:a16="http://schemas.microsoft.com/office/drawing/2014/main" xmlns="" id="{0309B9B9-E3FE-4E52-99AC-76B3FF181793}"/>
              </a:ext>
            </a:extLst>
          </p:cNvPr>
          <p:cNvPicPr>
            <a:picLocks noChangeAspect="1"/>
          </p:cNvPicPr>
          <p:nvPr/>
        </p:nvPicPr>
        <p:blipFill>
          <a:blip r:embed="rId9"/>
          <a:stretch>
            <a:fillRect/>
          </a:stretch>
        </p:blipFill>
        <p:spPr>
          <a:xfrm>
            <a:off x="3838198" y="5763083"/>
            <a:ext cx="685859" cy="274344"/>
          </a:xfrm>
          <a:prstGeom prst="rect">
            <a:avLst/>
          </a:prstGeom>
        </p:spPr>
      </p:pic>
      <p:pic>
        <p:nvPicPr>
          <p:cNvPr id="56" name="图片 55">
            <a:extLst>
              <a:ext uri="{FF2B5EF4-FFF2-40B4-BE49-F238E27FC236}">
                <a16:creationId xmlns:a16="http://schemas.microsoft.com/office/drawing/2014/main" xmlns="" id="{505B7BD7-ED12-4E1F-AAAC-46C1EEA24E36}"/>
              </a:ext>
            </a:extLst>
          </p:cNvPr>
          <p:cNvPicPr>
            <a:picLocks noChangeAspect="1"/>
          </p:cNvPicPr>
          <p:nvPr/>
        </p:nvPicPr>
        <p:blipFill>
          <a:blip r:embed="rId10"/>
          <a:stretch>
            <a:fillRect/>
          </a:stretch>
        </p:blipFill>
        <p:spPr>
          <a:xfrm>
            <a:off x="4676913" y="5763083"/>
            <a:ext cx="670618" cy="274344"/>
          </a:xfrm>
          <a:prstGeom prst="rect">
            <a:avLst/>
          </a:prstGeom>
        </p:spPr>
      </p:pic>
      <p:sp>
        <p:nvSpPr>
          <p:cNvPr id="4" name="文本框 3">
            <a:extLst>
              <a:ext uri="{FF2B5EF4-FFF2-40B4-BE49-F238E27FC236}">
                <a16:creationId xmlns:a16="http://schemas.microsoft.com/office/drawing/2014/main" xmlns="" id="{3576FD8D-6C22-44B1-80FA-3B7B752EF3D1}"/>
              </a:ext>
            </a:extLst>
          </p:cNvPr>
          <p:cNvSpPr txBox="1"/>
          <p:nvPr/>
        </p:nvSpPr>
        <p:spPr>
          <a:xfrm>
            <a:off x="229002" y="5186060"/>
            <a:ext cx="2937047" cy="338554"/>
          </a:xfrm>
          <a:prstGeom prst="rect">
            <a:avLst/>
          </a:prstGeom>
          <a:noFill/>
        </p:spPr>
        <p:txBody>
          <a:bodyPr wrap="square" rtlCol="0">
            <a:spAutoFit/>
          </a:bodyPr>
          <a:lstStyle/>
          <a:p>
            <a:pPr algn="ctr"/>
            <a:r>
              <a:rPr lang="zh-CN" altLang="en-US" sz="1600" dirty="0">
                <a:solidFill>
                  <a:schemeClr val="tx1">
                    <a:lumMod val="95000"/>
                    <a:lumOff val="5000"/>
                  </a:schemeClr>
                </a:solidFill>
                <a:latin typeface="黑体" panose="02010609060101010101" pitchFamily="49" charset="-122"/>
                <a:ea typeface="黑体" panose="02010609060101010101" pitchFamily="49" charset="-122"/>
              </a:rPr>
              <a:t>真实地物标签</a:t>
            </a:r>
          </a:p>
        </p:txBody>
      </p:sp>
      <p:sp>
        <p:nvSpPr>
          <p:cNvPr id="57" name="文本框 56">
            <a:extLst>
              <a:ext uri="{FF2B5EF4-FFF2-40B4-BE49-F238E27FC236}">
                <a16:creationId xmlns:a16="http://schemas.microsoft.com/office/drawing/2014/main" xmlns="" id="{FFFDBF34-AC0F-4DDC-BB91-CDEF0C90D022}"/>
              </a:ext>
            </a:extLst>
          </p:cNvPr>
          <p:cNvSpPr txBox="1"/>
          <p:nvPr/>
        </p:nvSpPr>
        <p:spPr>
          <a:xfrm>
            <a:off x="3075113" y="5188987"/>
            <a:ext cx="2937047" cy="338554"/>
          </a:xfrm>
          <a:prstGeom prst="rect">
            <a:avLst/>
          </a:prstGeom>
          <a:noFill/>
        </p:spPr>
        <p:txBody>
          <a:bodyPr wrap="square" rtlCol="0">
            <a:spAutoFit/>
          </a:bodyPr>
          <a:lstStyle/>
          <a:p>
            <a:pPr algn="ctr"/>
            <a:r>
              <a:rPr lang="zh-CN" altLang="en-US" sz="1600" dirty="0">
                <a:solidFill>
                  <a:schemeClr val="tx1">
                    <a:lumMod val="95000"/>
                    <a:lumOff val="5000"/>
                  </a:schemeClr>
                </a:solidFill>
                <a:latin typeface="黑体" panose="02010609060101010101" pitchFamily="49" charset="-122"/>
                <a:ea typeface="黑体" panose="02010609060101010101" pitchFamily="49" charset="-122"/>
              </a:rPr>
              <a:t>原始图像</a:t>
            </a:r>
          </a:p>
        </p:txBody>
      </p:sp>
      <p:sp>
        <p:nvSpPr>
          <p:cNvPr id="58" name="文本框 57">
            <a:extLst>
              <a:ext uri="{FF2B5EF4-FFF2-40B4-BE49-F238E27FC236}">
                <a16:creationId xmlns:a16="http://schemas.microsoft.com/office/drawing/2014/main" xmlns="" id="{CAA228BE-CCF7-4E20-B841-629B501DA871}"/>
              </a:ext>
            </a:extLst>
          </p:cNvPr>
          <p:cNvSpPr txBox="1"/>
          <p:nvPr/>
        </p:nvSpPr>
        <p:spPr>
          <a:xfrm>
            <a:off x="6027441" y="5188987"/>
            <a:ext cx="2937047" cy="338554"/>
          </a:xfrm>
          <a:prstGeom prst="rect">
            <a:avLst/>
          </a:prstGeom>
          <a:noFill/>
        </p:spPr>
        <p:txBody>
          <a:bodyPr wrap="square" rtlCol="0">
            <a:spAutoFit/>
          </a:bodyPr>
          <a:lstStyle/>
          <a:p>
            <a:pPr algn="ctr"/>
            <a:r>
              <a:rPr lang="zh-CN" altLang="en-US" sz="1600" dirty="0">
                <a:solidFill>
                  <a:schemeClr val="tx1">
                    <a:lumMod val="95000"/>
                    <a:lumOff val="5000"/>
                  </a:schemeClr>
                </a:solidFill>
                <a:latin typeface="黑体" panose="02010609060101010101" pitchFamily="49" charset="-122"/>
                <a:ea typeface="黑体" panose="02010609060101010101" pitchFamily="49" charset="-122"/>
              </a:rPr>
              <a:t>可迁移化地物分类结果</a:t>
            </a:r>
          </a:p>
        </p:txBody>
      </p:sp>
      <p:sp>
        <p:nvSpPr>
          <p:cNvPr id="19" name="矩形 18"/>
          <p:cNvSpPr/>
          <p:nvPr/>
        </p:nvSpPr>
        <p:spPr>
          <a:xfrm>
            <a:off x="384765" y="638502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spTree>
    <p:extLst>
      <p:ext uri="{BB962C8B-B14F-4D97-AF65-F5344CB8AC3E}">
        <p14:creationId xmlns:p14="http://schemas.microsoft.com/office/powerpoint/2010/main" val="56867277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可</a:t>
            </a:r>
            <a:r>
              <a:rPr lang="zh-CN" altLang="en-US" sz="2200" dirty="0">
                <a:solidFill>
                  <a:srgbClr val="C00000"/>
                </a:solidFill>
                <a:latin typeface="黑体" panose="02010609060101010101" pitchFamily="49" charset="-122"/>
                <a:ea typeface="黑体" panose="02010609060101010101" pitchFamily="49" charset="-122"/>
              </a:rPr>
              <a:t>迁移的地物分类深度模型</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31</a:t>
            </a:fld>
            <a:endParaRPr lang="zh-CN" altLang="en-US"/>
          </a:p>
        </p:txBody>
      </p:sp>
      <p:sp>
        <p:nvSpPr>
          <p:cNvPr id="87" name="文本框 86"/>
          <p:cNvSpPr txBox="1"/>
          <p:nvPr/>
        </p:nvSpPr>
        <p:spPr>
          <a:xfrm>
            <a:off x="653540" y="1389044"/>
            <a:ext cx="7359754" cy="481863"/>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实验结果（源域数据为</a:t>
            </a:r>
            <a:r>
              <a:rPr lang="en-US" altLang="zh-CN" sz="2000" dirty="0">
                <a:solidFill>
                  <a:schemeClr val="tx1">
                    <a:lumMod val="95000"/>
                    <a:lumOff val="5000"/>
                  </a:schemeClr>
                </a:solidFill>
                <a:latin typeface="黑体" panose="02010609060101010101" pitchFamily="49" charset="-122"/>
                <a:ea typeface="黑体" panose="02010609060101010101" pitchFamily="49" charset="-122"/>
              </a:rPr>
              <a:t>GF-2</a:t>
            </a: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pic>
        <p:nvPicPr>
          <p:cNvPr id="8" name="图片 7">
            <a:extLst>
              <a:ext uri="{FF2B5EF4-FFF2-40B4-BE49-F238E27FC236}">
                <a16:creationId xmlns:a16="http://schemas.microsoft.com/office/drawing/2014/main" xmlns="" id="{00A6AEC2-FFFC-411B-80AF-71EDA5A52B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129" y="2235058"/>
            <a:ext cx="7947742" cy="3005390"/>
          </a:xfrm>
          <a:prstGeom prst="rect">
            <a:avLst/>
          </a:prstGeom>
        </p:spPr>
      </p:pic>
      <p:sp>
        <p:nvSpPr>
          <p:cNvPr id="7" name="矩形 6"/>
          <p:cNvSpPr/>
          <p:nvPr/>
        </p:nvSpPr>
        <p:spPr>
          <a:xfrm>
            <a:off x="384765" y="6385023"/>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pic>
        <p:nvPicPr>
          <p:cNvPr id="9" name="图片 8"/>
          <p:cNvPicPr>
            <a:picLocks noChangeAspect="1"/>
          </p:cNvPicPr>
          <p:nvPr/>
        </p:nvPicPr>
        <p:blipFill>
          <a:blip r:embed="rId3"/>
          <a:stretch>
            <a:fillRect/>
          </a:stretch>
        </p:blipFill>
        <p:spPr>
          <a:xfrm>
            <a:off x="8003333" y="764704"/>
            <a:ext cx="940229" cy="940229"/>
          </a:xfrm>
          <a:prstGeom prst="rect">
            <a:avLst/>
          </a:prstGeom>
        </p:spPr>
      </p:pic>
    </p:spTree>
    <p:extLst>
      <p:ext uri="{BB962C8B-B14F-4D97-AF65-F5344CB8AC3E}">
        <p14:creationId xmlns:p14="http://schemas.microsoft.com/office/powerpoint/2010/main" val="427623566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面向对象遥感图像地物分类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可</a:t>
            </a:r>
            <a:r>
              <a:rPr lang="zh-CN" altLang="en-US" sz="2200" dirty="0">
                <a:solidFill>
                  <a:srgbClr val="C00000"/>
                </a:solidFill>
                <a:latin typeface="黑体" panose="02010609060101010101" pitchFamily="49" charset="-122"/>
                <a:ea typeface="黑体" panose="02010609060101010101" pitchFamily="49" charset="-122"/>
              </a:rPr>
              <a:t>迁移的地物分类深度模型</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32</a:t>
            </a:fld>
            <a:endParaRPr lang="zh-CN" altLang="en-US"/>
          </a:p>
        </p:txBody>
      </p:sp>
      <p:sp>
        <p:nvSpPr>
          <p:cNvPr id="87" name="文本框 86"/>
          <p:cNvSpPr txBox="1"/>
          <p:nvPr/>
        </p:nvSpPr>
        <p:spPr>
          <a:xfrm>
            <a:off x="653540" y="1389044"/>
            <a:ext cx="7359754" cy="481863"/>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武汉市土地利用分类结果（</a:t>
            </a:r>
            <a:r>
              <a:rPr lang="en-US" altLang="zh-CN" sz="2000" dirty="0">
                <a:solidFill>
                  <a:schemeClr val="tx1">
                    <a:lumMod val="95000"/>
                    <a:lumOff val="5000"/>
                  </a:schemeClr>
                </a:solidFill>
                <a:latin typeface="黑体" panose="02010609060101010101" pitchFamily="49" charset="-122"/>
                <a:ea typeface="黑体" panose="02010609060101010101" pitchFamily="49" charset="-122"/>
              </a:rPr>
              <a:t>2017</a:t>
            </a: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年</a:t>
            </a:r>
            <a:r>
              <a:rPr lang="en-US" altLang="zh-CN" sz="2000" dirty="0">
                <a:solidFill>
                  <a:schemeClr val="tx1">
                    <a:lumMod val="95000"/>
                    <a:lumOff val="5000"/>
                  </a:schemeClr>
                </a:solidFill>
                <a:latin typeface="黑体" panose="02010609060101010101" pitchFamily="49" charset="-122"/>
                <a:ea typeface="黑体" panose="02010609060101010101" pitchFamily="49" charset="-122"/>
              </a:rPr>
              <a:t>12</a:t>
            </a: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月）</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pic>
        <p:nvPicPr>
          <p:cNvPr id="4" name="图片 3">
            <a:extLst>
              <a:ext uri="{FF2B5EF4-FFF2-40B4-BE49-F238E27FC236}">
                <a16:creationId xmlns:a16="http://schemas.microsoft.com/office/drawing/2014/main" xmlns="" id="{31AA52E9-D8CE-4B00-975C-6BFBBE95A8F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985" y="1944216"/>
            <a:ext cx="4154936" cy="4149080"/>
          </a:xfrm>
          <a:prstGeom prst="rect">
            <a:avLst/>
          </a:prstGeom>
        </p:spPr>
      </p:pic>
      <p:pic>
        <p:nvPicPr>
          <p:cNvPr id="9" name="图片 8">
            <a:extLst>
              <a:ext uri="{FF2B5EF4-FFF2-40B4-BE49-F238E27FC236}">
                <a16:creationId xmlns:a16="http://schemas.microsoft.com/office/drawing/2014/main" xmlns="" id="{8FF9AF60-6229-42D4-87B8-7D2504C82C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65536" y="1944216"/>
            <a:ext cx="4154936" cy="4149080"/>
          </a:xfrm>
          <a:prstGeom prst="rect">
            <a:avLst/>
          </a:prstGeom>
        </p:spPr>
      </p:pic>
      <p:sp>
        <p:nvSpPr>
          <p:cNvPr id="11" name="文本框 10">
            <a:extLst>
              <a:ext uri="{FF2B5EF4-FFF2-40B4-BE49-F238E27FC236}">
                <a16:creationId xmlns:a16="http://schemas.microsoft.com/office/drawing/2014/main" xmlns="" id="{A9BF3630-8A1B-4FBF-8C8A-DFF1D7479AE3}"/>
              </a:ext>
            </a:extLst>
          </p:cNvPr>
          <p:cNvSpPr txBox="1"/>
          <p:nvPr/>
        </p:nvSpPr>
        <p:spPr>
          <a:xfrm>
            <a:off x="277061" y="6186790"/>
            <a:ext cx="8589878" cy="338554"/>
          </a:xfrm>
          <a:prstGeom prst="rect">
            <a:avLst/>
          </a:prstGeom>
          <a:noFill/>
        </p:spPr>
        <p:txBody>
          <a:bodyPr wrap="square" rtlCol="0">
            <a:spAutoFit/>
          </a:bodyPr>
          <a:lstStyle/>
          <a:p>
            <a:pPr algn="ctr"/>
            <a:r>
              <a:rPr lang="zh-CN" altLang="en-US" sz="1600" dirty="0">
                <a:latin typeface="微软雅黑 Light" panose="020B0502040204020203" pitchFamily="34" charset="-122"/>
                <a:ea typeface="微软雅黑 Light" panose="020B0502040204020203" pitchFamily="34" charset="-122"/>
              </a:rPr>
              <a:t>源域数据</a:t>
            </a:r>
            <a:r>
              <a:rPr lang="en-US" altLang="zh-CN" sz="1600" dirty="0">
                <a:latin typeface="微软雅黑 Light" panose="020B0502040204020203" pitchFamily="34" charset="-122"/>
                <a:ea typeface="微软雅黑 Light" panose="020B0502040204020203" pitchFamily="34" charset="-122"/>
              </a:rPr>
              <a:t>GF-2</a:t>
            </a:r>
            <a:r>
              <a:rPr lang="zh-CN" altLang="en-US" sz="1600" dirty="0">
                <a:latin typeface="微软雅黑 Light" panose="020B0502040204020203" pitchFamily="34" charset="-122"/>
                <a:ea typeface="微软雅黑 Light" panose="020B0502040204020203" pitchFamily="34" charset="-122"/>
              </a:rPr>
              <a:t>影像，分辨率</a:t>
            </a:r>
            <a:r>
              <a:rPr lang="en-US" altLang="zh-CN" sz="1600" dirty="0">
                <a:latin typeface="微软雅黑 Light" panose="020B0502040204020203" pitchFamily="34" charset="-122"/>
                <a:ea typeface="微软雅黑 Light" panose="020B0502040204020203" pitchFamily="34" charset="-122"/>
              </a:rPr>
              <a:t>4</a:t>
            </a:r>
            <a:r>
              <a:rPr lang="zh-CN" altLang="en-US" sz="1600" dirty="0">
                <a:latin typeface="微软雅黑 Light" panose="020B0502040204020203" pitchFamily="34" charset="-122"/>
                <a:ea typeface="微软雅黑 Light" panose="020B0502040204020203" pitchFamily="34" charset="-122"/>
              </a:rPr>
              <a:t>米，测试数据谷歌影像（无标注信息），分辨率</a:t>
            </a:r>
            <a:r>
              <a:rPr lang="en-US" altLang="zh-CN" sz="1600" dirty="0">
                <a:latin typeface="微软雅黑 Light" panose="020B0502040204020203" pitchFamily="34" charset="-122"/>
                <a:ea typeface="微软雅黑 Light" panose="020B0502040204020203" pitchFamily="34" charset="-122"/>
              </a:rPr>
              <a:t>4.78</a:t>
            </a:r>
            <a:r>
              <a:rPr lang="zh-CN" altLang="en-US" sz="1600" dirty="0">
                <a:latin typeface="微软雅黑 Light" panose="020B0502040204020203" pitchFamily="34" charset="-122"/>
                <a:ea typeface="微软雅黑 Light" panose="020B0502040204020203" pitchFamily="34" charset="-122"/>
              </a:rPr>
              <a:t>米</a:t>
            </a:r>
            <a:endParaRPr lang="en-US" altLang="zh-CN" sz="1600" dirty="0">
              <a:latin typeface="微软雅黑 Light" panose="020B0502040204020203" pitchFamily="34" charset="-122"/>
              <a:ea typeface="微软雅黑 Light" panose="020B0502040204020203" pitchFamily="34" charset="-122"/>
            </a:endParaRPr>
          </a:p>
        </p:txBody>
      </p:sp>
      <p:sp>
        <p:nvSpPr>
          <p:cNvPr id="10" name="矩形 9"/>
          <p:cNvSpPr/>
          <p:nvPr/>
        </p:nvSpPr>
        <p:spPr>
          <a:xfrm>
            <a:off x="384765" y="6525344"/>
            <a:ext cx="8435707" cy="307777"/>
          </a:xfrm>
          <a:prstGeom prst="rect">
            <a:avLst/>
          </a:prstGeom>
        </p:spPr>
        <p:txBody>
          <a:bodyPr wrap="square">
            <a:spAutoFit/>
          </a:bodyPr>
          <a:lstStyle/>
          <a:p>
            <a:r>
              <a:rPr lang="en-US" altLang="zh-CN" sz="1400" dirty="0" smtClean="0">
                <a:solidFill>
                  <a:srgbClr val="0C0C0C"/>
                </a:solidFill>
                <a:latin typeface="Arial Narrow" charset="0"/>
                <a:ea typeface="Arial Narrow" charset="0"/>
                <a:cs typeface="Arial Narrow" charset="0"/>
              </a:rPr>
              <a:t>Tong</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et.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al. </a:t>
            </a:r>
            <a:r>
              <a:rPr lang="en-US" altLang="zh-CN" sz="1400" b="1" dirty="0" smtClean="0">
                <a:solidFill>
                  <a:srgbClr val="0C0C0C"/>
                </a:solidFill>
                <a:latin typeface="Arial Narrow" charset="0"/>
                <a:ea typeface="Arial Narrow" charset="0"/>
                <a:cs typeface="Arial Narrow" charset="0"/>
              </a:rPr>
              <a:t>Learning </a:t>
            </a:r>
            <a:r>
              <a:rPr lang="en-US" altLang="zh-CN" sz="1400" b="1" dirty="0">
                <a:solidFill>
                  <a:srgbClr val="0C0C0C"/>
                </a:solidFill>
                <a:latin typeface="Arial Narrow" charset="0"/>
                <a:ea typeface="Arial Narrow" charset="0"/>
                <a:cs typeface="Arial Narrow" charset="0"/>
              </a:rPr>
              <a:t>Transferable Deep Models for Land-Use Classification with </a:t>
            </a:r>
            <a:r>
              <a:rPr lang="en-US" altLang="zh-CN" sz="1400" b="1" dirty="0" smtClean="0">
                <a:solidFill>
                  <a:srgbClr val="0C0C0C"/>
                </a:solidFill>
                <a:latin typeface="Arial Narrow" charset="0"/>
                <a:ea typeface="Arial Narrow" charset="0"/>
                <a:cs typeface="Arial Narrow" charset="0"/>
              </a:rPr>
              <a:t>HRRS</a:t>
            </a:r>
            <a:r>
              <a:rPr lang="zh-CN" altLang="en-US" sz="1400" b="1" dirty="0" smtClean="0">
                <a:solidFill>
                  <a:srgbClr val="0C0C0C"/>
                </a:solidFill>
                <a:latin typeface="Arial Narrow" charset="0"/>
                <a:ea typeface="Arial Narrow" charset="0"/>
                <a:cs typeface="Arial Narrow" charset="0"/>
              </a:rPr>
              <a:t> </a:t>
            </a:r>
            <a:r>
              <a:rPr lang="en-US" altLang="zh-CN" sz="1400" b="1" dirty="0" smtClean="0">
                <a:solidFill>
                  <a:srgbClr val="0C0C0C"/>
                </a:solidFill>
                <a:latin typeface="Arial Narrow" charset="0"/>
                <a:ea typeface="Arial Narrow" charset="0"/>
                <a:cs typeface="Arial Narrow" charset="0"/>
              </a:rPr>
              <a:t>Images</a:t>
            </a:r>
            <a:r>
              <a:rPr lang="en-US" altLang="zh-CN" sz="1400" dirty="0" smtClean="0">
                <a:solidFill>
                  <a:srgbClr val="0C0C0C"/>
                </a:solidFill>
                <a:latin typeface="Arial Narrow" charset="0"/>
                <a:ea typeface="Arial Narrow" charset="0"/>
                <a:cs typeface="Arial Narrow" charset="0"/>
              </a:rPr>
              <a:t>,</a:t>
            </a:r>
            <a:r>
              <a:rPr lang="zh-CN" altLang="en-US" sz="1400" dirty="0" smtClean="0">
                <a:solidFill>
                  <a:srgbClr val="0C0C0C"/>
                </a:solidFill>
                <a:latin typeface="Arial Narrow" charset="0"/>
                <a:ea typeface="Arial Narrow" charset="0"/>
                <a:cs typeface="Arial Narrow" charset="0"/>
              </a:rPr>
              <a:t> </a:t>
            </a:r>
            <a:r>
              <a:rPr lang="en-US" altLang="zh-CN" sz="1400" dirty="0" smtClean="0">
                <a:solidFill>
                  <a:srgbClr val="0C0C0C"/>
                </a:solidFill>
                <a:latin typeface="Arial Narrow" charset="0"/>
                <a:ea typeface="Arial Narrow" charset="0"/>
                <a:cs typeface="Arial Narrow" charset="0"/>
              </a:rPr>
              <a:t>arXiv:1807.05713</a:t>
            </a:r>
            <a:r>
              <a:rPr lang="en-US" altLang="zh-CN" sz="1400" dirty="0">
                <a:solidFill>
                  <a:srgbClr val="0C0C0C"/>
                </a:solidFill>
                <a:latin typeface="Arial Narrow" charset="0"/>
                <a:ea typeface="Arial Narrow" charset="0"/>
                <a:cs typeface="Arial Narrow" charset="0"/>
              </a:rPr>
              <a:t>, 2018.</a:t>
            </a:r>
            <a:endParaRPr lang="zh-CN" altLang="en-US" sz="1400" dirty="0">
              <a:latin typeface="Arial Narrow" charset="0"/>
              <a:ea typeface="Arial Narrow" charset="0"/>
              <a:cs typeface="Arial Narrow" charset="0"/>
            </a:endParaRPr>
          </a:p>
        </p:txBody>
      </p:sp>
      <p:pic>
        <p:nvPicPr>
          <p:cNvPr id="12" name="图片 11"/>
          <p:cNvPicPr>
            <a:picLocks noChangeAspect="1"/>
          </p:cNvPicPr>
          <p:nvPr/>
        </p:nvPicPr>
        <p:blipFill>
          <a:blip r:embed="rId4"/>
          <a:stretch>
            <a:fillRect/>
          </a:stretch>
        </p:blipFill>
        <p:spPr>
          <a:xfrm>
            <a:off x="8003333" y="764704"/>
            <a:ext cx="940229" cy="940229"/>
          </a:xfrm>
          <a:prstGeom prst="rect">
            <a:avLst/>
          </a:prstGeom>
        </p:spPr>
      </p:pic>
    </p:spTree>
    <p:extLst>
      <p:ext uri="{BB962C8B-B14F-4D97-AF65-F5344CB8AC3E}">
        <p14:creationId xmlns:p14="http://schemas.microsoft.com/office/powerpoint/2010/main" val="207644234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提纲</a:t>
            </a:r>
            <a:endParaRPr lang="en-US" altLang="zh-CN" sz="2800" b="1" dirty="0">
              <a:latin typeface="黑体" panose="02010609060101010101" pitchFamily="49" charset="-122"/>
              <a:ea typeface="黑体" panose="02010609060101010101" pitchFamily="49" charset="-122"/>
              <a:cs typeface="STHeiti" charset="-122"/>
            </a:endParaRPr>
          </a:p>
        </p:txBody>
      </p:sp>
      <p:sp>
        <p:nvSpPr>
          <p:cNvPr id="17" name="文本框 16"/>
          <p:cNvSpPr txBox="1"/>
          <p:nvPr/>
        </p:nvSpPr>
        <p:spPr>
          <a:xfrm>
            <a:off x="251520" y="1412776"/>
            <a:ext cx="6378669" cy="4339650"/>
          </a:xfrm>
          <a:prstGeom prst="rect">
            <a:avLst/>
          </a:prstGeom>
        </p:spPr>
        <p:txBody>
          <a:bodyPr wrap="none">
            <a:spAutoFit/>
          </a:bodyPr>
          <a:lstStyle>
            <a:defPPr>
              <a:defRPr lang="zh-CN"/>
            </a:defPPr>
            <a:lvl1pPr marL="342900" indent="-342900" fontAlgn="auto">
              <a:spcAft>
                <a:spcPts val="0"/>
              </a:spcAft>
              <a:buFont typeface="Wingdings" panose="05000000000000000000" pitchFamily="2" charset="2"/>
              <a:buChar char="n"/>
              <a:defRPr sz="2200">
                <a:solidFill>
                  <a:srgbClr val="C00000"/>
                </a:solidFill>
                <a:latin typeface="黑体" panose="02010609060101010101" pitchFamily="49" charset="-122"/>
                <a:ea typeface="黑体" panose="02010609060101010101" pitchFamily="49" charset="-122"/>
                <a:cs typeface="STHeiti" charset="-122"/>
              </a:defRPr>
            </a:lvl1pPr>
          </a:lstStyle>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简介</a:t>
            </a:r>
          </a:p>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面向对象遥感图像地物分类</a:t>
            </a:r>
            <a:endParaRPr lang="en-US" altLang="zh-CN" sz="2800" dirty="0">
              <a:solidFill>
                <a:schemeClr val="accent2"/>
              </a:solidFill>
              <a:latin typeface="Heiti SC Light" charset="-122"/>
              <a:ea typeface="Heiti SC Light" charset="-122"/>
              <a:cs typeface="Heiti SC Light" charset="-122"/>
            </a:endParaRPr>
          </a:p>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高分辨率遥感</a:t>
            </a:r>
            <a:r>
              <a:rPr lang="zh-CN" altLang="en-US" sz="2800" dirty="0">
                <a:solidFill>
                  <a:schemeClr val="accent2"/>
                </a:solidFill>
                <a:latin typeface="Heiti SC Light" charset="-122"/>
                <a:ea typeface="Heiti SC Light" charset="-122"/>
                <a:cs typeface="Heiti SC Light" charset="-122"/>
              </a:rPr>
              <a:t>图像</a:t>
            </a:r>
            <a:r>
              <a:rPr lang="zh-CN" altLang="en-US" sz="2800" dirty="0" smtClean="0">
                <a:solidFill>
                  <a:schemeClr val="accent2"/>
                </a:solidFill>
                <a:latin typeface="Heiti SC Light" charset="-122"/>
                <a:ea typeface="Heiti SC Light" charset="-122"/>
                <a:cs typeface="Heiti SC Light" charset="-122"/>
              </a:rPr>
              <a:t>场景分类</a:t>
            </a: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高分辨率遥感</a:t>
            </a:r>
            <a:r>
              <a:rPr lang="zh-CN" altLang="en-US" sz="2800" dirty="0" smtClean="0">
                <a:solidFill>
                  <a:schemeClr val="accent2"/>
                </a:solidFill>
                <a:latin typeface="Heiti SC Light" charset="-122"/>
                <a:ea typeface="Heiti SC Light" charset="-122"/>
                <a:cs typeface="Heiti SC Light" charset="-122"/>
              </a:rPr>
              <a:t>图像语义检索</a:t>
            </a:r>
            <a:endParaRPr lang="en-US" altLang="zh-CN" sz="2800" dirty="0">
              <a:solidFill>
                <a:schemeClr val="accent2"/>
              </a:solidFill>
              <a:latin typeface="Heiti SC Light" charset="-122"/>
              <a:ea typeface="Heiti SC Light" charset="-122"/>
              <a:cs typeface="Heiti SC Light" charset="-122"/>
            </a:endParaRP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高分辨率遥感图像目标检测与识别</a:t>
            </a: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高分辨率时代城市遥感的思考</a:t>
            </a:r>
            <a:endParaRPr lang="en-US" altLang="zh-CN" sz="2800" dirty="0">
              <a:solidFill>
                <a:schemeClr val="accent2"/>
              </a:solidFill>
              <a:latin typeface="Heiti SC Light" charset="-122"/>
              <a:ea typeface="Heiti SC Light" charset="-122"/>
              <a:cs typeface="Heiti SC Light" charset="-122"/>
            </a:endParaRPr>
          </a:p>
          <a:p>
            <a:pPr lvl="1"/>
            <a:endParaRPr lang="zh-CN" altLang="en-US" sz="2400" dirty="0">
              <a:solidFill>
                <a:schemeClr val="accent2"/>
              </a:solidFill>
            </a:endParaRPr>
          </a:p>
        </p:txBody>
      </p:sp>
    </p:spTree>
    <p:extLst>
      <p:ext uri="{BB962C8B-B14F-4D97-AF65-F5344CB8AC3E}">
        <p14:creationId xmlns:p14="http://schemas.microsoft.com/office/powerpoint/2010/main" val="15440134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7359754" cy="1384995"/>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从面向对象分类到场景分类</a:t>
            </a:r>
            <a:endParaRPr lang="en-US" altLang="zh-CN"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面向对象</a:t>
            </a:r>
            <a:r>
              <a:rPr lang="zh-CN" altLang="en-US" dirty="0">
                <a:latin typeface="黑体" panose="02010609060101010101" pitchFamily="49" charset="-122"/>
                <a:ea typeface="黑体" panose="02010609060101010101" pitchFamily="49" charset="-122"/>
              </a:rPr>
              <a:t>的分类只能实现地物目标的分类和解译</a:t>
            </a:r>
            <a:endParaRPr lang="en-US" altLang="zh-CN"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面向对象的分类无法描述遥感图像高层语义内容</a:t>
            </a:r>
          </a:p>
        </p:txBody>
      </p:sp>
      <p:sp>
        <p:nvSpPr>
          <p:cNvPr id="2" name="灯片编号占位符 1"/>
          <p:cNvSpPr>
            <a:spLocks noGrp="1"/>
          </p:cNvSpPr>
          <p:nvPr>
            <p:ph type="sldNum" sz="quarter" idx="12"/>
          </p:nvPr>
        </p:nvSpPr>
        <p:spPr/>
        <p:txBody>
          <a:bodyPr/>
          <a:lstStyle/>
          <a:p>
            <a:fld id="{0C913308-F349-4B6D-A68A-DD1791B4A57B}" type="slidenum">
              <a:rPr lang="zh-CN" altLang="en-US" smtClean="0"/>
              <a:t>34</a:t>
            </a:fld>
            <a:endParaRPr lang="zh-CN" altLang="en-US"/>
          </a:p>
        </p:txBody>
      </p:sp>
      <p:pic>
        <p:nvPicPr>
          <p:cNvPr id="7" name="图片 6"/>
          <p:cNvPicPr>
            <a:picLocks noChangeAspect="1"/>
          </p:cNvPicPr>
          <p:nvPr/>
        </p:nvPicPr>
        <p:blipFill rotWithShape="1">
          <a:blip r:embed="rId2">
            <a:extLst>
              <a:ext uri="{28A0092B-C50C-407E-A947-70E740481C1C}">
                <a14:useLocalDpi xmlns:a14="http://schemas.microsoft.com/office/drawing/2010/main" val="0"/>
              </a:ext>
            </a:extLst>
          </a:blip>
          <a:srcRect t="28346"/>
          <a:stretch/>
        </p:blipFill>
        <p:spPr>
          <a:xfrm>
            <a:off x="110306" y="2641600"/>
            <a:ext cx="4676190" cy="3678253"/>
          </a:xfrm>
          <a:prstGeom prst="rect">
            <a:avLst/>
          </a:prstGeom>
        </p:spPr>
      </p:pic>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0796" y="2641600"/>
            <a:ext cx="1949520" cy="1665215"/>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92118" y="2641600"/>
            <a:ext cx="1965500" cy="1665215"/>
          </a:xfrm>
          <a:prstGeom prst="rect">
            <a:avLst/>
          </a:prstGeom>
        </p:spPr>
      </p:pic>
      <p:sp>
        <p:nvSpPr>
          <p:cNvPr id="10" name="文本框 9"/>
          <p:cNvSpPr txBox="1"/>
          <p:nvPr/>
        </p:nvSpPr>
        <p:spPr>
          <a:xfrm>
            <a:off x="7924629" y="3375826"/>
            <a:ext cx="531559" cy="276999"/>
          </a:xfrm>
          <a:prstGeom prst="rect">
            <a:avLst/>
          </a:prstGeom>
          <a:noFill/>
        </p:spPr>
        <p:txBody>
          <a:bodyPr wrap="square" rtlCol="0">
            <a:spAutoFit/>
          </a:bodyPr>
          <a:lstStyle/>
          <a:p>
            <a:pPr algn="ctr"/>
            <a:r>
              <a:rPr lang="zh-CN" altLang="en-US" sz="1200" b="1" dirty="0" smtClean="0">
                <a:latin typeface="微软雅黑" panose="020B0503020204020204" pitchFamily="34" charset="-122"/>
                <a:ea typeface="微软雅黑" panose="020B0503020204020204" pitchFamily="34" charset="-122"/>
              </a:rPr>
              <a:t>房屋</a:t>
            </a:r>
            <a:endParaRPr lang="zh-CN" altLang="en-US" sz="1200" b="1"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7058789" y="3832069"/>
            <a:ext cx="531559" cy="276999"/>
          </a:xfrm>
          <a:prstGeom prst="rect">
            <a:avLst/>
          </a:prstGeom>
          <a:noFill/>
        </p:spPr>
        <p:txBody>
          <a:bodyPr wrap="square" rtlCol="0">
            <a:spAutoFit/>
          </a:bodyPr>
          <a:lstStyle/>
          <a:p>
            <a:pPr algn="ctr"/>
            <a:r>
              <a:rPr lang="zh-CN" altLang="en-US" sz="1200" b="1" dirty="0">
                <a:latin typeface="微软雅黑" panose="020B0503020204020204" pitchFamily="34" charset="-122"/>
                <a:ea typeface="微软雅黑" panose="020B0503020204020204" pitchFamily="34" charset="-122"/>
              </a:rPr>
              <a:t>道路</a:t>
            </a:r>
          </a:p>
        </p:txBody>
      </p:sp>
      <p:sp>
        <p:nvSpPr>
          <p:cNvPr id="12" name="文本框 5"/>
          <p:cNvSpPr txBox="1"/>
          <p:nvPr/>
        </p:nvSpPr>
        <p:spPr>
          <a:xfrm>
            <a:off x="8375293" y="3789760"/>
            <a:ext cx="531559"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b="1" dirty="0">
                <a:latin typeface="微软雅黑" panose="020B0503020204020204" pitchFamily="34" charset="-122"/>
                <a:ea typeface="微软雅黑" panose="020B0503020204020204" pitchFamily="34" charset="-122"/>
              </a:rPr>
              <a:t>树木</a:t>
            </a:r>
          </a:p>
        </p:txBody>
      </p:sp>
      <p:sp>
        <p:nvSpPr>
          <p:cNvPr id="13" name="圆角矩形 12"/>
          <p:cNvSpPr/>
          <p:nvPr/>
        </p:nvSpPr>
        <p:spPr>
          <a:xfrm>
            <a:off x="4999713" y="4480726"/>
            <a:ext cx="3701205" cy="643724"/>
          </a:xfrm>
          <a:prstGeom prst="roundRect">
            <a:avLst>
              <a:gd name="adj" fmla="val 9986"/>
            </a:avLst>
          </a:prstGeom>
          <a:solidFill>
            <a:schemeClr val="accent6">
              <a:lumMod val="40000"/>
              <a:lumOff val="60000"/>
            </a:schemeClr>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面向对象的分类可以获得图</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中</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每个像素点所对应的地物类别</a:t>
            </a:r>
            <a:endPar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326059" y="2793154"/>
            <a:ext cx="531559" cy="276999"/>
          </a:xfrm>
          <a:prstGeom prst="rect">
            <a:avLst/>
          </a:prstGeom>
          <a:noFill/>
        </p:spPr>
        <p:txBody>
          <a:bodyPr wrap="square" rtlCol="0">
            <a:spAutoFit/>
          </a:bodyPr>
          <a:lstStyle/>
          <a:p>
            <a:pPr algn="ctr"/>
            <a:r>
              <a:rPr lang="zh-CN" altLang="en-US" sz="1200" b="1" dirty="0">
                <a:latin typeface="微软雅黑" panose="020B0503020204020204" pitchFamily="34" charset="-122"/>
                <a:ea typeface="微软雅黑" panose="020B0503020204020204" pitchFamily="34" charset="-122"/>
              </a:rPr>
              <a:t>草坪</a:t>
            </a:r>
          </a:p>
        </p:txBody>
      </p:sp>
      <p:cxnSp>
        <p:nvCxnSpPr>
          <p:cNvPr id="15" name="直接连接符 14"/>
          <p:cNvCxnSpPr/>
          <p:nvPr/>
        </p:nvCxnSpPr>
        <p:spPr>
          <a:xfrm>
            <a:off x="4796021" y="2641600"/>
            <a:ext cx="0" cy="3678253"/>
          </a:xfrm>
          <a:prstGeom prst="line">
            <a:avLst/>
          </a:prstGeom>
          <a:ln w="15875">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pic>
        <p:nvPicPr>
          <p:cNvPr id="16" name="图片 1" descr="www_tuweimei_comComp_12559620_0a2P9xhs2UZGoNaZbOcRkdvv8nlcqneg.jpg"/>
          <p:cNvPicPr>
            <a:picLocks noGrp="1" noChangeAspect="1"/>
          </p:cNvPicPr>
          <p:nvPr isPhoto="1"/>
        </p:nvPicPr>
        <p:blipFill>
          <a:blip r:embed="rId5" cstate="print">
            <a:extLst>
              <a:ext uri="{28A0092B-C50C-407E-A947-70E740481C1C}">
                <a14:useLocalDpi xmlns:a14="http://schemas.microsoft.com/office/drawing/2010/main" val="0"/>
              </a:ext>
            </a:extLst>
          </a:blip>
          <a:srcRect/>
          <a:stretch>
            <a:fillRect/>
          </a:stretch>
        </p:blipFill>
        <p:spPr bwMode="auto">
          <a:xfrm>
            <a:off x="6533594" y="1139867"/>
            <a:ext cx="2001215" cy="141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框 16"/>
          <p:cNvSpPr txBox="1"/>
          <p:nvPr/>
        </p:nvSpPr>
        <p:spPr>
          <a:xfrm rot="20233469">
            <a:off x="6420508" y="1262956"/>
            <a:ext cx="1906553" cy="338554"/>
          </a:xfrm>
          <a:prstGeom prst="rect">
            <a:avLst/>
          </a:prstGeom>
          <a:noFill/>
        </p:spPr>
        <p:txBody>
          <a:bodyPr wrap="square" rtlCol="0">
            <a:spAutoFit/>
          </a:bodyPr>
          <a:lstStyle/>
          <a:p>
            <a:pPr algn="ctr"/>
            <a:r>
              <a:rPr lang="zh-CN" altLang="en-US" sz="1600" dirty="0" smtClean="0">
                <a:latin typeface="微软雅黑" panose="020B0503020204020204" pitchFamily="34" charset="-122"/>
                <a:ea typeface="微软雅黑" panose="020B0503020204020204" pitchFamily="34" charset="-122"/>
              </a:rPr>
              <a:t>解译层次上的升级</a:t>
            </a:r>
            <a:endParaRPr lang="zh-CN" altLang="en-US" sz="1600" dirty="0">
              <a:latin typeface="微软雅黑" panose="020B0503020204020204" pitchFamily="34" charset="-122"/>
              <a:ea typeface="微软雅黑" panose="020B0503020204020204" pitchFamily="34" charset="-122"/>
            </a:endParaRPr>
          </a:p>
        </p:txBody>
      </p:sp>
      <p:sp>
        <p:nvSpPr>
          <p:cNvPr id="18" name="矩形 17"/>
          <p:cNvSpPr/>
          <p:nvPr/>
        </p:nvSpPr>
        <p:spPr>
          <a:xfrm>
            <a:off x="136650" y="6400412"/>
            <a:ext cx="8708690" cy="276999"/>
          </a:xfrm>
          <a:prstGeom prst="rect">
            <a:avLst/>
          </a:prstGeom>
        </p:spPr>
        <p:txBody>
          <a:bodyPr wrap="square">
            <a:spAutoFit/>
          </a:bodyPr>
          <a:lstStyle/>
          <a:p>
            <a:r>
              <a:rPr lang="en-US" altLang="zh-CN" sz="1200" dirty="0">
                <a:latin typeface="Arial Narrow" panose="020B0606020202030204" pitchFamily="34" charset="0"/>
              </a:rPr>
              <a:t>F. Hu, G.-S. </a:t>
            </a:r>
            <a:r>
              <a:rPr lang="en-US" altLang="zh-CN" sz="1200" dirty="0" smtClean="0">
                <a:latin typeface="Arial Narrow" panose="020B0606020202030204" pitchFamily="34" charset="0"/>
              </a:rPr>
              <a:t>Xia.</a:t>
            </a:r>
            <a:r>
              <a:rPr lang="zh-CN" altLang="en-US" sz="1200" dirty="0" smtClean="0">
                <a:latin typeface="Arial Narrow" panose="020B0606020202030204" pitchFamily="34" charset="0"/>
              </a:rPr>
              <a:t> </a:t>
            </a:r>
            <a:r>
              <a:rPr lang="en-US" altLang="zh-CN" sz="1200" b="1" dirty="0" smtClean="0">
                <a:latin typeface="Arial Narrow" panose="020B0606020202030204" pitchFamily="34" charset="0"/>
              </a:rPr>
              <a:t>Unsupervised </a:t>
            </a:r>
            <a:r>
              <a:rPr lang="en-US" altLang="zh-CN" sz="1200" b="1" dirty="0">
                <a:latin typeface="Arial Narrow" panose="020B0606020202030204" pitchFamily="34" charset="0"/>
              </a:rPr>
              <a:t>feature learning via spectral clustering of patches for remotely sensed scene </a:t>
            </a:r>
            <a:r>
              <a:rPr lang="en-US" altLang="zh-CN" sz="1200" b="1" dirty="0" smtClean="0">
                <a:latin typeface="Arial Narrow" panose="020B0606020202030204" pitchFamily="34" charset="0"/>
              </a:rPr>
              <a:t>classification</a:t>
            </a:r>
            <a:r>
              <a:rPr lang="en-US" altLang="zh-CN" sz="1200" dirty="0" smtClean="0">
                <a:latin typeface="Arial Narrow" panose="020B0606020202030204" pitchFamily="34" charset="0"/>
              </a:rPr>
              <a:t>.</a:t>
            </a:r>
            <a:r>
              <a:rPr lang="zh-CN" altLang="en-US" sz="1200" dirty="0" smtClean="0">
                <a:latin typeface="Arial Narrow" panose="020B0606020202030204" pitchFamily="34" charset="0"/>
              </a:rPr>
              <a:t> </a:t>
            </a:r>
            <a:r>
              <a:rPr lang="en-US" altLang="zh-CN" sz="1200" dirty="0" smtClean="0">
                <a:latin typeface="Arial Narrow" panose="020B0606020202030204" pitchFamily="34" charset="0"/>
              </a:rPr>
              <a:t>IEEE JSTARS, 2015</a:t>
            </a:r>
            <a:r>
              <a:rPr lang="en-US" altLang="zh-CN" sz="1200" dirty="0">
                <a:latin typeface="Arial Narrow" panose="020B0606020202030204" pitchFamily="34" charset="0"/>
              </a:rPr>
              <a:t>.</a:t>
            </a:r>
            <a:endParaRPr lang="en-US" altLang="zh-CN" sz="1050" dirty="0">
              <a:solidFill>
                <a:srgbClr val="0C0C0C"/>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393038501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7359754" cy="1384995"/>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从面向对象分类到场景分类</a:t>
            </a:r>
            <a:endParaRPr lang="en-US" altLang="zh-CN" sz="2200" dirty="0" smtClean="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面向对象的分类只能实现地物目标的分类和解译</a:t>
            </a:r>
            <a:endParaRPr lang="en-US" altLang="zh-CN"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面向对象的分类无法描述遥感图像高层语义内容</a:t>
            </a:r>
          </a:p>
        </p:txBody>
      </p:sp>
      <p:sp>
        <p:nvSpPr>
          <p:cNvPr id="2" name="灯片编号占位符 1"/>
          <p:cNvSpPr>
            <a:spLocks noGrp="1"/>
          </p:cNvSpPr>
          <p:nvPr>
            <p:ph type="sldNum" sz="quarter" idx="12"/>
          </p:nvPr>
        </p:nvSpPr>
        <p:spPr/>
        <p:txBody>
          <a:bodyPr/>
          <a:lstStyle/>
          <a:p>
            <a:fld id="{0C913308-F349-4B6D-A68A-DD1791B4A57B}" type="slidenum">
              <a:rPr lang="zh-CN" altLang="en-US" smtClean="0"/>
              <a:t>35</a:t>
            </a:fld>
            <a:endParaRPr lang="zh-CN" altLang="en-US"/>
          </a:p>
        </p:txBody>
      </p:sp>
      <p:pic>
        <p:nvPicPr>
          <p:cNvPr id="7" name="图片 6"/>
          <p:cNvPicPr>
            <a:picLocks noChangeAspect="1"/>
          </p:cNvPicPr>
          <p:nvPr/>
        </p:nvPicPr>
        <p:blipFill rotWithShape="1">
          <a:blip r:embed="rId2">
            <a:extLst>
              <a:ext uri="{28A0092B-C50C-407E-A947-70E740481C1C}">
                <a14:useLocalDpi xmlns:a14="http://schemas.microsoft.com/office/drawing/2010/main" val="0"/>
              </a:ext>
            </a:extLst>
          </a:blip>
          <a:srcRect t="28346"/>
          <a:stretch/>
        </p:blipFill>
        <p:spPr>
          <a:xfrm>
            <a:off x="110306" y="2641600"/>
            <a:ext cx="4676190" cy="3678253"/>
          </a:xfrm>
          <a:prstGeom prst="rect">
            <a:avLst/>
          </a:prstGeom>
        </p:spPr>
      </p:pic>
      <p:cxnSp>
        <p:nvCxnSpPr>
          <p:cNvPr id="15" name="直接连接符 14"/>
          <p:cNvCxnSpPr/>
          <p:nvPr/>
        </p:nvCxnSpPr>
        <p:spPr>
          <a:xfrm>
            <a:off x="4796021" y="2641600"/>
            <a:ext cx="0" cy="3678253"/>
          </a:xfrm>
          <a:prstGeom prst="line">
            <a:avLst/>
          </a:prstGeom>
          <a:ln w="15875">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pic>
        <p:nvPicPr>
          <p:cNvPr id="16" name="图片 1" descr="www_tuweimei_comComp_12559620_0a2P9xhs2UZGoNaZbOcRkdvv8nlcqneg.jpg"/>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6533594" y="1139867"/>
            <a:ext cx="2001215" cy="141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框 16"/>
          <p:cNvSpPr txBox="1"/>
          <p:nvPr/>
        </p:nvSpPr>
        <p:spPr>
          <a:xfrm rot="20233469">
            <a:off x="6420508" y="1262956"/>
            <a:ext cx="1906553" cy="338554"/>
          </a:xfrm>
          <a:prstGeom prst="rect">
            <a:avLst/>
          </a:prstGeom>
          <a:noFill/>
        </p:spPr>
        <p:txBody>
          <a:bodyPr wrap="square" rtlCol="0">
            <a:spAutoFit/>
          </a:bodyPr>
          <a:lstStyle/>
          <a:p>
            <a:pPr algn="ctr"/>
            <a:r>
              <a:rPr lang="zh-CN" altLang="en-US" sz="1600" dirty="0" smtClean="0">
                <a:latin typeface="微软雅黑" panose="020B0503020204020204" pitchFamily="34" charset="-122"/>
                <a:ea typeface="微软雅黑" panose="020B0503020204020204" pitchFamily="34" charset="-122"/>
              </a:rPr>
              <a:t>解译层次上的升级</a:t>
            </a:r>
            <a:endParaRPr lang="zh-CN" altLang="en-US" sz="1600" dirty="0">
              <a:latin typeface="微软雅黑" panose="020B0503020204020204" pitchFamily="34" charset="-122"/>
              <a:ea typeface="微软雅黑" panose="020B0503020204020204" pitchFamily="34" charset="-122"/>
            </a:endParaRPr>
          </a:p>
        </p:txBody>
      </p:sp>
      <p:pic>
        <p:nvPicPr>
          <p:cNvPr id="24" name="图片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0796" y="2641600"/>
            <a:ext cx="1949520" cy="1665215"/>
          </a:xfrm>
          <a:prstGeom prst="rect">
            <a:avLst/>
          </a:prstGeom>
          <a:ln w="41275">
            <a:solidFill>
              <a:srgbClr val="FFCC66"/>
            </a:solidFill>
          </a:ln>
        </p:spPr>
      </p:pic>
      <p:cxnSp>
        <p:nvCxnSpPr>
          <p:cNvPr id="25" name="直接连接符 24"/>
          <p:cNvCxnSpPr/>
          <p:nvPr/>
        </p:nvCxnSpPr>
        <p:spPr>
          <a:xfrm>
            <a:off x="4796021" y="2641600"/>
            <a:ext cx="0" cy="3678253"/>
          </a:xfrm>
          <a:prstGeom prst="line">
            <a:avLst/>
          </a:prstGeom>
          <a:ln w="15875">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6" name="右箭头 25"/>
          <p:cNvSpPr/>
          <p:nvPr/>
        </p:nvSpPr>
        <p:spPr>
          <a:xfrm>
            <a:off x="6946728" y="3288469"/>
            <a:ext cx="643619" cy="371475"/>
          </a:xfrm>
          <a:prstGeom prst="rightArrow">
            <a:avLst>
              <a:gd name="adj1" fmla="val 50000"/>
              <a:gd name="adj2" fmla="val 80769"/>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pic>
        <p:nvPicPr>
          <p:cNvPr id="27" name="图片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45058" y="2837675"/>
            <a:ext cx="1212560" cy="1212560"/>
          </a:xfrm>
          <a:prstGeom prst="rect">
            <a:avLst/>
          </a:prstGeom>
        </p:spPr>
      </p:pic>
      <p:sp>
        <p:nvSpPr>
          <p:cNvPr id="28" name="圆角矩形 27"/>
          <p:cNvSpPr/>
          <p:nvPr/>
        </p:nvSpPr>
        <p:spPr>
          <a:xfrm>
            <a:off x="4999713" y="4834039"/>
            <a:ext cx="3701205" cy="1097114"/>
          </a:xfrm>
          <a:prstGeom prst="roundRect">
            <a:avLst>
              <a:gd name="adj" fmla="val 9986"/>
            </a:avLst>
          </a:prstGeom>
          <a:solidFill>
            <a:schemeClr val="accent6">
              <a:lumMod val="60000"/>
              <a:lumOff val="40000"/>
              <a:alpha val="63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lnSpc>
                <a:spcPct val="120000"/>
              </a:lnSpc>
            </a:pP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面向对象的分类可以获得图像中每个像素点所对应的地物类别，</a:t>
            </a:r>
            <a:r>
              <a:rPr lang="zh-CN" altLang="en-US" b="1" dirty="0" smtClean="0">
                <a:solidFill>
                  <a:srgbClr val="0070C0"/>
                </a:solidFill>
                <a:latin typeface="微软雅黑" panose="020B0503020204020204" pitchFamily="34" charset="-122"/>
                <a:ea typeface="微软雅黑" panose="020B0503020204020204" pitchFamily="34" charset="-122"/>
              </a:rPr>
              <a:t>但是无法描述整幅图像的语义类别</a:t>
            </a:r>
            <a:endParaRPr lang="zh-CN" altLang="en-US" b="1" dirty="0">
              <a:solidFill>
                <a:srgbClr val="0070C0"/>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7688548" y="4046815"/>
            <a:ext cx="1125579" cy="461665"/>
          </a:xfrm>
          <a:prstGeom prst="rect">
            <a:avLst/>
          </a:prstGeom>
          <a:noFill/>
        </p:spPr>
        <p:txBody>
          <a:bodyPr wrap="square" rtlCol="0">
            <a:spAutoFit/>
          </a:bodyPr>
          <a:lstStyle/>
          <a:p>
            <a:pPr algn="ctr"/>
            <a:r>
              <a:rPr lang="zh-CN" altLang="en-US" sz="1200" dirty="0" smtClean="0">
                <a:latin typeface="微软雅黑" panose="020B0503020204020204" pitchFamily="34" charset="-122"/>
                <a:ea typeface="微软雅黑" panose="020B0503020204020204" pitchFamily="34" charset="-122"/>
              </a:rPr>
              <a:t>属于何种高层语义类别</a:t>
            </a:r>
            <a:endParaRPr lang="zh-CN" altLang="en-US" sz="1200" dirty="0">
              <a:latin typeface="微软雅黑" panose="020B0503020204020204" pitchFamily="34" charset="-122"/>
              <a:ea typeface="微软雅黑" panose="020B0503020204020204" pitchFamily="34" charset="-122"/>
            </a:endParaRPr>
          </a:p>
        </p:txBody>
      </p:sp>
      <p:sp>
        <p:nvSpPr>
          <p:cNvPr id="18" name="矩形 17"/>
          <p:cNvSpPr/>
          <p:nvPr/>
        </p:nvSpPr>
        <p:spPr>
          <a:xfrm>
            <a:off x="136650" y="6400412"/>
            <a:ext cx="8708690" cy="276999"/>
          </a:xfrm>
          <a:prstGeom prst="rect">
            <a:avLst/>
          </a:prstGeom>
        </p:spPr>
        <p:txBody>
          <a:bodyPr wrap="square">
            <a:spAutoFit/>
          </a:bodyPr>
          <a:lstStyle/>
          <a:p>
            <a:r>
              <a:rPr lang="en-US" altLang="zh-CN" sz="1200" dirty="0">
                <a:latin typeface="Arial Narrow" panose="020B0606020202030204" pitchFamily="34" charset="0"/>
              </a:rPr>
              <a:t>F. Hu, G.-S. </a:t>
            </a:r>
            <a:r>
              <a:rPr lang="en-US" altLang="zh-CN" sz="1200" dirty="0" smtClean="0">
                <a:latin typeface="Arial Narrow" panose="020B0606020202030204" pitchFamily="34" charset="0"/>
              </a:rPr>
              <a:t>Xia.</a:t>
            </a:r>
            <a:r>
              <a:rPr lang="zh-CN" altLang="en-US" sz="1200" dirty="0" smtClean="0">
                <a:latin typeface="Arial Narrow" panose="020B0606020202030204" pitchFamily="34" charset="0"/>
              </a:rPr>
              <a:t> </a:t>
            </a:r>
            <a:r>
              <a:rPr lang="en-US" altLang="zh-CN" sz="1200" b="1" dirty="0" smtClean="0">
                <a:latin typeface="Arial Narrow" panose="020B0606020202030204" pitchFamily="34" charset="0"/>
              </a:rPr>
              <a:t>Unsupervised </a:t>
            </a:r>
            <a:r>
              <a:rPr lang="en-US" altLang="zh-CN" sz="1200" b="1" dirty="0">
                <a:latin typeface="Arial Narrow" panose="020B0606020202030204" pitchFamily="34" charset="0"/>
              </a:rPr>
              <a:t>feature learning via spectral clustering of patches for remotely sensed scene </a:t>
            </a:r>
            <a:r>
              <a:rPr lang="en-US" altLang="zh-CN" sz="1200" b="1" dirty="0" smtClean="0">
                <a:latin typeface="Arial Narrow" panose="020B0606020202030204" pitchFamily="34" charset="0"/>
              </a:rPr>
              <a:t>classification</a:t>
            </a:r>
            <a:r>
              <a:rPr lang="en-US" altLang="zh-CN" sz="1200" dirty="0" smtClean="0">
                <a:latin typeface="Arial Narrow" panose="020B0606020202030204" pitchFamily="34" charset="0"/>
              </a:rPr>
              <a:t>.</a:t>
            </a:r>
            <a:r>
              <a:rPr lang="zh-CN" altLang="en-US" sz="1200" dirty="0" smtClean="0">
                <a:latin typeface="Arial Narrow" panose="020B0606020202030204" pitchFamily="34" charset="0"/>
              </a:rPr>
              <a:t> </a:t>
            </a:r>
            <a:r>
              <a:rPr lang="en-US" altLang="zh-CN" sz="1200" dirty="0" smtClean="0">
                <a:latin typeface="Arial Narrow" panose="020B0606020202030204" pitchFamily="34" charset="0"/>
              </a:rPr>
              <a:t>IEEE JSTARS, 2015</a:t>
            </a:r>
            <a:r>
              <a:rPr lang="en-US" altLang="zh-CN" sz="1200" dirty="0">
                <a:latin typeface="Arial Narrow" panose="020B0606020202030204" pitchFamily="34" charset="0"/>
              </a:rPr>
              <a:t>.</a:t>
            </a:r>
            <a:endParaRPr lang="en-US" altLang="zh-CN" sz="1050" dirty="0">
              <a:solidFill>
                <a:srgbClr val="0C0C0C"/>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24346017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7359754" cy="1384995"/>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场景分类概念</a:t>
            </a:r>
            <a:endParaRPr lang="en-US" altLang="zh-CN" sz="2200" dirty="0" smtClean="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识别高分遥感影像中局部区域的场景语义类别</a:t>
            </a:r>
            <a:endParaRPr lang="en-US" altLang="zh-CN" dirty="0" smtClean="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场景</a:t>
            </a:r>
            <a:r>
              <a:rPr lang="zh-CN" altLang="en-US" dirty="0" smtClean="0">
                <a:latin typeface="黑体" panose="02010609060101010101" pitchFamily="49" charset="-122"/>
                <a:ea typeface="黑体" panose="02010609060101010101" pitchFamily="49" charset="-122"/>
              </a:rPr>
              <a:t>类别是场景内容的高层次知识抽象</a:t>
            </a:r>
            <a:endParaRPr lang="zh-CN" altLang="en-US" dirty="0">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36</a:t>
            </a:fld>
            <a:endParaRPr lang="zh-CN" altLang="en-US"/>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4671" y="2425469"/>
            <a:ext cx="1368000" cy="1368000"/>
          </a:xfrm>
          <a:prstGeom prst="rect">
            <a:avLst/>
          </a:prstGeom>
        </p:spPr>
      </p:pic>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3875" y="2425469"/>
            <a:ext cx="1368000" cy="1368000"/>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3079" y="2425469"/>
            <a:ext cx="1368000" cy="1368000"/>
          </a:xfrm>
          <a:prstGeom prst="rect">
            <a:avLst/>
          </a:prstGeom>
        </p:spPr>
      </p:pic>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12283" y="2425469"/>
            <a:ext cx="1368000" cy="1368000"/>
          </a:xfrm>
          <a:prstGeom prst="rect">
            <a:avLst/>
          </a:prstGeom>
        </p:spPr>
      </p:pic>
      <p:pic>
        <p:nvPicPr>
          <p:cNvPr id="11" name="图片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81488" y="2425469"/>
            <a:ext cx="1368000" cy="1368000"/>
          </a:xfrm>
          <a:prstGeom prst="rect">
            <a:avLst/>
          </a:prstGeom>
        </p:spPr>
      </p:pic>
      <p:pic>
        <p:nvPicPr>
          <p:cNvPr id="12" name="图片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4671" y="4894060"/>
            <a:ext cx="1368000" cy="1368000"/>
          </a:xfrm>
          <a:prstGeom prst="rect">
            <a:avLst/>
          </a:prstGeom>
        </p:spPr>
      </p:pic>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3875" y="4894060"/>
            <a:ext cx="1368000" cy="1368000"/>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3079" y="4894060"/>
            <a:ext cx="1368000" cy="1368000"/>
          </a:xfrm>
          <a:prstGeom prst="rect">
            <a:avLst/>
          </a:prstGeom>
        </p:spPr>
      </p:pic>
      <p:pic>
        <p:nvPicPr>
          <p:cNvPr id="15" name="图片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12283" y="4894060"/>
            <a:ext cx="1368000" cy="1368000"/>
          </a:xfrm>
          <a:prstGeom prst="rect">
            <a:avLst/>
          </a:prstGeom>
        </p:spPr>
      </p:pic>
      <p:pic>
        <p:nvPicPr>
          <p:cNvPr id="16" name="图片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81488" y="4894060"/>
            <a:ext cx="1368000" cy="1368000"/>
          </a:xfrm>
          <a:prstGeom prst="rect">
            <a:avLst/>
          </a:prstGeom>
        </p:spPr>
      </p:pic>
      <p:pic>
        <p:nvPicPr>
          <p:cNvPr id="17" name="图片 16"/>
          <p:cNvPicPr>
            <a:picLocks noChangeAspect="1"/>
          </p:cNvPicPr>
          <p:nvPr/>
        </p:nvPicPr>
        <p:blipFill rotWithShape="1">
          <a:blip r:embed="rId7" cstate="print">
            <a:extLst>
              <a:ext uri="{28A0092B-C50C-407E-A947-70E740481C1C}">
                <a14:useLocalDpi xmlns:a14="http://schemas.microsoft.com/office/drawing/2010/main" val="0"/>
              </a:ext>
            </a:extLst>
          </a:blip>
          <a:srcRect l="33646" t="5719" r="28783" b="12509"/>
          <a:stretch/>
        </p:blipFill>
        <p:spPr>
          <a:xfrm>
            <a:off x="424190" y="2716069"/>
            <a:ext cx="660028" cy="1077400"/>
          </a:xfrm>
          <a:prstGeom prst="rect">
            <a:avLst/>
          </a:prstGeom>
        </p:spPr>
      </p:pic>
      <p:sp>
        <p:nvSpPr>
          <p:cNvPr id="18" name="矩形 17"/>
          <p:cNvSpPr/>
          <p:nvPr/>
        </p:nvSpPr>
        <p:spPr>
          <a:xfrm>
            <a:off x="1204671" y="4131272"/>
            <a:ext cx="7244817" cy="41733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chemeClr val="tx1"/>
                </a:solidFill>
                <a:latin typeface="微软雅黑 Light" panose="020B0502040204020203" pitchFamily="34" charset="-122"/>
                <a:ea typeface="微软雅黑 Light" panose="020B0502040204020203" pitchFamily="34" charset="-122"/>
              </a:rPr>
              <a:t>场景分类</a:t>
            </a:r>
            <a:r>
              <a:rPr lang="en-US" altLang="zh-CN" dirty="0" smtClean="0">
                <a:latin typeface="微软雅黑 Light" panose="020B0502040204020203" pitchFamily="34" charset="-122"/>
                <a:ea typeface="微软雅黑 Light" panose="020B0502040204020203" pitchFamily="34" charset="-122"/>
              </a:rPr>
              <a:t>      </a:t>
            </a:r>
            <a:r>
              <a:rPr lang="zh-CN" altLang="en-US" dirty="0" smtClean="0">
                <a:solidFill>
                  <a:schemeClr val="tx1"/>
                </a:solidFill>
                <a:latin typeface="微软雅黑 Light" panose="020B0502040204020203" pitchFamily="34" charset="-122"/>
                <a:ea typeface="微软雅黑 Light" panose="020B0502040204020203" pitchFamily="34" charset="-122"/>
              </a:rPr>
              <a:t>类别预测</a:t>
            </a:r>
            <a:endParaRPr lang="zh-CN" altLang="en-US" dirty="0">
              <a:solidFill>
                <a:schemeClr val="tx1"/>
              </a:solidFill>
              <a:latin typeface="微软雅黑 Light" panose="020B0502040204020203" pitchFamily="34" charset="-122"/>
              <a:ea typeface="微软雅黑 Light" panose="020B0502040204020203" pitchFamily="34" charset="-122"/>
            </a:endParaRPr>
          </a:p>
        </p:txBody>
      </p:sp>
      <p:sp>
        <p:nvSpPr>
          <p:cNvPr id="19" name="下箭头 18"/>
          <p:cNvSpPr/>
          <p:nvPr/>
        </p:nvSpPr>
        <p:spPr>
          <a:xfrm>
            <a:off x="1689675" y="3807448"/>
            <a:ext cx="399707" cy="316902"/>
          </a:xfrm>
          <a:prstGeom prst="down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下箭头 19"/>
          <p:cNvSpPr/>
          <p:nvPr/>
        </p:nvSpPr>
        <p:spPr>
          <a:xfrm>
            <a:off x="3158021" y="3807448"/>
            <a:ext cx="399707" cy="316902"/>
          </a:xfrm>
          <a:prstGeom prst="down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下箭头 20"/>
          <p:cNvSpPr/>
          <p:nvPr/>
        </p:nvSpPr>
        <p:spPr>
          <a:xfrm>
            <a:off x="4627225" y="3807448"/>
            <a:ext cx="399707" cy="316902"/>
          </a:xfrm>
          <a:prstGeom prst="down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下箭头 21"/>
          <p:cNvSpPr/>
          <p:nvPr/>
        </p:nvSpPr>
        <p:spPr>
          <a:xfrm>
            <a:off x="6096429" y="3807448"/>
            <a:ext cx="399707" cy="316902"/>
          </a:xfrm>
          <a:prstGeom prst="down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下箭头 22"/>
          <p:cNvSpPr/>
          <p:nvPr/>
        </p:nvSpPr>
        <p:spPr>
          <a:xfrm>
            <a:off x="7565634" y="3807448"/>
            <a:ext cx="399707" cy="316902"/>
          </a:xfrm>
          <a:prstGeom prst="down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下箭头 23"/>
          <p:cNvSpPr/>
          <p:nvPr/>
        </p:nvSpPr>
        <p:spPr>
          <a:xfrm>
            <a:off x="1689675" y="4562880"/>
            <a:ext cx="399707" cy="316902"/>
          </a:xfrm>
          <a:prstGeom prst="down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下箭头 24"/>
          <p:cNvSpPr/>
          <p:nvPr/>
        </p:nvSpPr>
        <p:spPr>
          <a:xfrm>
            <a:off x="3158021" y="4562880"/>
            <a:ext cx="399707" cy="316902"/>
          </a:xfrm>
          <a:prstGeom prst="down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下箭头 25"/>
          <p:cNvSpPr/>
          <p:nvPr/>
        </p:nvSpPr>
        <p:spPr>
          <a:xfrm>
            <a:off x="4627225" y="4562880"/>
            <a:ext cx="399707" cy="316902"/>
          </a:xfrm>
          <a:prstGeom prst="down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下箭头 26"/>
          <p:cNvSpPr/>
          <p:nvPr/>
        </p:nvSpPr>
        <p:spPr>
          <a:xfrm>
            <a:off x="6096429" y="4562880"/>
            <a:ext cx="399707" cy="316902"/>
          </a:xfrm>
          <a:prstGeom prst="down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下箭头 27"/>
          <p:cNvSpPr/>
          <p:nvPr/>
        </p:nvSpPr>
        <p:spPr>
          <a:xfrm>
            <a:off x="7565634" y="4562880"/>
            <a:ext cx="399707" cy="316902"/>
          </a:xfrm>
          <a:prstGeom prst="down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9" name="图片 28"/>
          <p:cNvPicPr>
            <a:picLocks noChangeAspect="1"/>
          </p:cNvPicPr>
          <p:nvPr/>
        </p:nvPicPr>
        <p:blipFill rotWithShape="1">
          <a:blip r:embed="rId8" cstate="print">
            <a:extLst>
              <a:ext uri="{28A0092B-C50C-407E-A947-70E740481C1C}">
                <a14:useLocalDpi xmlns:a14="http://schemas.microsoft.com/office/drawing/2010/main" val="0"/>
              </a:ext>
            </a:extLst>
          </a:blip>
          <a:srcRect b="8956"/>
          <a:stretch/>
        </p:blipFill>
        <p:spPr>
          <a:xfrm>
            <a:off x="243145" y="5178618"/>
            <a:ext cx="841073" cy="1059282"/>
          </a:xfrm>
          <a:prstGeom prst="rect">
            <a:avLst/>
          </a:prstGeom>
        </p:spPr>
      </p:pic>
      <p:sp>
        <p:nvSpPr>
          <p:cNvPr id="30" name="矩形 29"/>
          <p:cNvSpPr/>
          <p:nvPr/>
        </p:nvSpPr>
        <p:spPr>
          <a:xfrm>
            <a:off x="1204671" y="4894060"/>
            <a:ext cx="884711" cy="273142"/>
          </a:xfrm>
          <a:prstGeom prst="rect">
            <a:avLst/>
          </a:prstGeom>
          <a:solidFill>
            <a:srgbClr val="FFFF00">
              <a:alpha val="90000"/>
            </a:srgbClr>
          </a:solid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棒球场</a:t>
            </a:r>
            <a:endParaRPr lang="zh-CN" altLang="en-US" sz="1200" dirty="0">
              <a:solidFill>
                <a:schemeClr val="tx1"/>
              </a:solidFill>
              <a:latin typeface="微软雅黑" panose="020B0503020204020204" pitchFamily="34" charset="-122"/>
              <a:ea typeface="微软雅黑" panose="020B0503020204020204" pitchFamily="34" charset="-122"/>
            </a:endParaRPr>
          </a:p>
        </p:txBody>
      </p:sp>
      <p:cxnSp>
        <p:nvCxnSpPr>
          <p:cNvPr id="31" name="直接箭头连接符 30"/>
          <p:cNvCxnSpPr/>
          <p:nvPr/>
        </p:nvCxnSpPr>
        <p:spPr>
          <a:xfrm>
            <a:off x="4646139" y="4337222"/>
            <a:ext cx="356079" cy="0"/>
          </a:xfrm>
          <a:prstGeom prst="straightConnector1">
            <a:avLst/>
          </a:prstGeom>
          <a:ln w="25400">
            <a:solidFill>
              <a:schemeClr val="tx1">
                <a:lumMod val="95000"/>
                <a:lumOff val="5000"/>
              </a:schemeClr>
            </a:solidFill>
            <a:tailEnd type="triangle"/>
          </a:ln>
        </p:spPr>
        <p:style>
          <a:lnRef idx="3">
            <a:schemeClr val="dk1"/>
          </a:lnRef>
          <a:fillRef idx="0">
            <a:schemeClr val="dk1"/>
          </a:fillRef>
          <a:effectRef idx="2">
            <a:schemeClr val="dk1"/>
          </a:effectRef>
          <a:fontRef idx="minor">
            <a:schemeClr val="tx1"/>
          </a:fontRef>
        </p:style>
      </p:cxnSp>
      <p:sp>
        <p:nvSpPr>
          <p:cNvPr id="32" name="矩形 31"/>
          <p:cNvSpPr/>
          <p:nvPr/>
        </p:nvSpPr>
        <p:spPr>
          <a:xfrm>
            <a:off x="2670257" y="4894060"/>
            <a:ext cx="884711" cy="273142"/>
          </a:xfrm>
          <a:prstGeom prst="rect">
            <a:avLst/>
          </a:prstGeom>
          <a:solidFill>
            <a:srgbClr val="FFFF00">
              <a:alpha val="90000"/>
            </a:srgbClr>
          </a:solid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solidFill>
                <a:latin typeface="微软雅黑" panose="020B0503020204020204" pitchFamily="34" charset="-122"/>
                <a:ea typeface="微软雅黑" panose="020B0503020204020204" pitchFamily="34" charset="-122"/>
              </a:rPr>
              <a:t>居民区</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33" name="矩形 32"/>
          <p:cNvSpPr/>
          <p:nvPr/>
        </p:nvSpPr>
        <p:spPr>
          <a:xfrm>
            <a:off x="4143079" y="4894060"/>
            <a:ext cx="884711" cy="273142"/>
          </a:xfrm>
          <a:prstGeom prst="rect">
            <a:avLst/>
          </a:prstGeom>
          <a:solidFill>
            <a:srgbClr val="FFFF00">
              <a:alpha val="90000"/>
            </a:srgbClr>
          </a:solid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微软雅黑" panose="020B0503020204020204" pitchFamily="34" charset="-122"/>
                <a:ea typeface="微软雅黑" panose="020B0503020204020204" pitchFamily="34" charset="-122"/>
              </a:rPr>
              <a:t>十字路口</a:t>
            </a:r>
          </a:p>
        </p:txBody>
      </p:sp>
      <p:sp>
        <p:nvSpPr>
          <p:cNvPr id="34" name="矩形 33"/>
          <p:cNvSpPr/>
          <p:nvPr/>
        </p:nvSpPr>
        <p:spPr>
          <a:xfrm>
            <a:off x="5611425" y="4894060"/>
            <a:ext cx="884711" cy="273142"/>
          </a:xfrm>
          <a:prstGeom prst="rect">
            <a:avLst/>
          </a:prstGeom>
          <a:solidFill>
            <a:srgbClr val="FFFF00">
              <a:alpha val="90000"/>
            </a:srgbClr>
          </a:solid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微软雅黑" panose="020B0503020204020204" pitchFamily="34" charset="-122"/>
                <a:ea typeface="微软雅黑" panose="020B0503020204020204" pitchFamily="34" charset="-122"/>
              </a:rPr>
              <a:t>立交桥</a:t>
            </a:r>
          </a:p>
        </p:txBody>
      </p:sp>
      <p:sp>
        <p:nvSpPr>
          <p:cNvPr id="35" name="矩形 34"/>
          <p:cNvSpPr/>
          <p:nvPr/>
        </p:nvSpPr>
        <p:spPr>
          <a:xfrm>
            <a:off x="7080630" y="4894060"/>
            <a:ext cx="884711" cy="273142"/>
          </a:xfrm>
          <a:prstGeom prst="rect">
            <a:avLst/>
          </a:prstGeom>
          <a:solidFill>
            <a:srgbClr val="FFFF00">
              <a:alpha val="90000"/>
            </a:srgbClr>
          </a:solid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微软雅黑" panose="020B0503020204020204" pitchFamily="34" charset="-122"/>
                <a:ea typeface="微软雅黑" panose="020B0503020204020204" pitchFamily="34" charset="-122"/>
              </a:rPr>
              <a:t>停车场</a:t>
            </a:r>
          </a:p>
        </p:txBody>
      </p:sp>
      <p:sp>
        <p:nvSpPr>
          <p:cNvPr id="36" name="矩形 35"/>
          <p:cNvSpPr/>
          <p:nvPr/>
        </p:nvSpPr>
        <p:spPr>
          <a:xfrm>
            <a:off x="136650" y="6400412"/>
            <a:ext cx="8708690" cy="276999"/>
          </a:xfrm>
          <a:prstGeom prst="rect">
            <a:avLst/>
          </a:prstGeom>
        </p:spPr>
        <p:txBody>
          <a:bodyPr wrap="square">
            <a:spAutoFit/>
          </a:bodyPr>
          <a:lstStyle/>
          <a:p>
            <a:r>
              <a:rPr lang="en-US" altLang="zh-CN" sz="1200" dirty="0">
                <a:latin typeface="Arial Narrow" panose="020B0606020202030204" pitchFamily="34" charset="0"/>
              </a:rPr>
              <a:t>F. Hu, G.-S. </a:t>
            </a:r>
            <a:r>
              <a:rPr lang="en-US" altLang="zh-CN" sz="1200" dirty="0" smtClean="0">
                <a:latin typeface="Arial Narrow" panose="020B0606020202030204" pitchFamily="34" charset="0"/>
              </a:rPr>
              <a:t>Xia.</a:t>
            </a:r>
            <a:r>
              <a:rPr lang="zh-CN" altLang="en-US" sz="1200" dirty="0" smtClean="0">
                <a:latin typeface="Arial Narrow" panose="020B0606020202030204" pitchFamily="34" charset="0"/>
              </a:rPr>
              <a:t> </a:t>
            </a:r>
            <a:r>
              <a:rPr lang="en-US" altLang="zh-CN" sz="1200" b="1" dirty="0" smtClean="0">
                <a:latin typeface="Arial Narrow" panose="020B0606020202030204" pitchFamily="34" charset="0"/>
              </a:rPr>
              <a:t>Unsupervised </a:t>
            </a:r>
            <a:r>
              <a:rPr lang="en-US" altLang="zh-CN" sz="1200" b="1" dirty="0">
                <a:latin typeface="Arial Narrow" panose="020B0606020202030204" pitchFamily="34" charset="0"/>
              </a:rPr>
              <a:t>feature learning via spectral clustering of patches for remotely sensed scene </a:t>
            </a:r>
            <a:r>
              <a:rPr lang="en-US" altLang="zh-CN" sz="1200" b="1" dirty="0" smtClean="0">
                <a:latin typeface="Arial Narrow" panose="020B0606020202030204" pitchFamily="34" charset="0"/>
              </a:rPr>
              <a:t>classification</a:t>
            </a:r>
            <a:r>
              <a:rPr lang="en-US" altLang="zh-CN" sz="1200" dirty="0" smtClean="0">
                <a:latin typeface="Arial Narrow" panose="020B0606020202030204" pitchFamily="34" charset="0"/>
              </a:rPr>
              <a:t>.</a:t>
            </a:r>
            <a:r>
              <a:rPr lang="zh-CN" altLang="en-US" sz="1200" dirty="0" smtClean="0">
                <a:latin typeface="Arial Narrow" panose="020B0606020202030204" pitchFamily="34" charset="0"/>
              </a:rPr>
              <a:t> </a:t>
            </a:r>
            <a:r>
              <a:rPr lang="en-US" altLang="zh-CN" sz="1200" dirty="0" smtClean="0">
                <a:latin typeface="Arial Narrow" panose="020B0606020202030204" pitchFamily="34" charset="0"/>
              </a:rPr>
              <a:t>IEEE JSTARS, 2015</a:t>
            </a:r>
            <a:r>
              <a:rPr lang="en-US" altLang="zh-CN" sz="1200" dirty="0">
                <a:latin typeface="Arial Narrow" panose="020B0606020202030204" pitchFamily="34" charset="0"/>
              </a:rPr>
              <a:t>.</a:t>
            </a:r>
            <a:endParaRPr lang="en-US" altLang="zh-CN" sz="1050" dirty="0">
              <a:solidFill>
                <a:srgbClr val="0C0C0C"/>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2520602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7359754" cy="1384995"/>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场景分类概念</a:t>
            </a:r>
            <a:endParaRPr lang="en-US" altLang="zh-CN" sz="2200" dirty="0" smtClean="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识别高分遥感影像中局部区域的场景语义类别</a:t>
            </a:r>
            <a:endParaRPr lang="en-US" altLang="zh-CN" dirty="0" smtClean="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场景</a:t>
            </a:r>
            <a:r>
              <a:rPr lang="zh-CN" altLang="en-US" dirty="0" smtClean="0">
                <a:latin typeface="黑体" panose="02010609060101010101" pitchFamily="49" charset="-122"/>
                <a:ea typeface="黑体" panose="02010609060101010101" pitchFamily="49" charset="-122"/>
              </a:rPr>
              <a:t>类别是场景内容的高层次知识抽象</a:t>
            </a:r>
            <a:endParaRPr lang="zh-CN" altLang="en-US" dirty="0">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37</a:t>
            </a:fld>
            <a:endParaRPr lang="zh-CN" altLang="en-US"/>
          </a:p>
        </p:txBody>
      </p:sp>
      <p:pic>
        <p:nvPicPr>
          <p:cNvPr id="36" name="图片 3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0471" y="2564904"/>
            <a:ext cx="3420000" cy="3420000"/>
          </a:xfrm>
          <a:prstGeom prst="rect">
            <a:avLst/>
          </a:prstGeom>
        </p:spPr>
      </p:pic>
      <p:grpSp>
        <p:nvGrpSpPr>
          <p:cNvPr id="37" name="组合 36"/>
          <p:cNvGrpSpPr/>
          <p:nvPr/>
        </p:nvGrpSpPr>
        <p:grpSpPr>
          <a:xfrm>
            <a:off x="7671892" y="3396434"/>
            <a:ext cx="1092530" cy="2576945"/>
            <a:chOff x="6738330" y="771069"/>
            <a:chExt cx="1092530" cy="2576945"/>
          </a:xfrm>
        </p:grpSpPr>
        <p:sp>
          <p:nvSpPr>
            <p:cNvPr id="38" name="矩形 37"/>
            <p:cNvSpPr/>
            <p:nvPr/>
          </p:nvSpPr>
          <p:spPr>
            <a:xfrm>
              <a:off x="6738330" y="771069"/>
              <a:ext cx="1092530" cy="368135"/>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anose="020B0503020204020204" pitchFamily="34" charset="-122"/>
                  <a:ea typeface="微软雅黑" panose="020B0503020204020204" pitchFamily="34" charset="-122"/>
                  <a:cs typeface="Times New Roman" panose="02020603050405020304" pitchFamily="18" charset="0"/>
                </a:rPr>
                <a:t>森林</a:t>
              </a:r>
              <a:endParaRPr lang="zh-CN" altLang="en-US" sz="1600" b="1"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矩形 38"/>
            <p:cNvSpPr/>
            <p:nvPr/>
          </p:nvSpPr>
          <p:spPr>
            <a:xfrm>
              <a:off x="6738330" y="1139204"/>
              <a:ext cx="1092530" cy="368135"/>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anose="020B0503020204020204" pitchFamily="34" charset="-122"/>
                  <a:ea typeface="微软雅黑" panose="020B0503020204020204" pitchFamily="34" charset="-122"/>
                  <a:cs typeface="Times New Roman" panose="02020603050405020304" pitchFamily="18" charset="0"/>
                </a:rPr>
                <a:t>草坪</a:t>
              </a:r>
              <a:endParaRPr lang="zh-CN" altLang="en-US" sz="1600" b="1"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0" name="矩形 39"/>
            <p:cNvSpPr/>
            <p:nvPr/>
          </p:nvSpPr>
          <p:spPr>
            <a:xfrm>
              <a:off x="6738330" y="1507339"/>
              <a:ext cx="1092530" cy="368135"/>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600" b="1" dirty="0" smtClean="0">
                  <a:latin typeface="微软雅黑" panose="020B0503020204020204" pitchFamily="34" charset="-122"/>
                  <a:ea typeface="微软雅黑" panose="020B0503020204020204" pitchFamily="34" charset="-122"/>
                  <a:cs typeface="Times New Roman" panose="02020603050405020304" pitchFamily="18" charset="0"/>
                </a:rPr>
                <a:t>停车场</a:t>
              </a:r>
              <a:endParaRPr lang="zh-CN" altLang="en-US" sz="1600" b="1"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1" name="矩形 40"/>
            <p:cNvSpPr/>
            <p:nvPr/>
          </p:nvSpPr>
          <p:spPr>
            <a:xfrm>
              <a:off x="6738330" y="1875474"/>
              <a:ext cx="1092530" cy="36813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600" b="1" dirty="0" smtClean="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居民区</a:t>
              </a:r>
              <a:endParaRPr lang="zh-CN" altLang="en-US" sz="1600" b="1"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2" name="矩形 41"/>
            <p:cNvSpPr/>
            <p:nvPr/>
          </p:nvSpPr>
          <p:spPr>
            <a:xfrm>
              <a:off x="6738330" y="2243609"/>
              <a:ext cx="1092530" cy="368135"/>
            </a:xfrm>
            <a:prstGeom prst="rect">
              <a:avLst/>
            </a:prstGeom>
            <a:solidFill>
              <a:srgbClr val="FFC0C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600" b="1" dirty="0" smtClean="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工业区</a:t>
              </a:r>
              <a:endParaRPr lang="zh-CN" altLang="en-US" sz="1600" b="1"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3" name="矩形 42"/>
            <p:cNvSpPr/>
            <p:nvPr/>
          </p:nvSpPr>
          <p:spPr>
            <a:xfrm>
              <a:off x="6738330" y="2611744"/>
              <a:ext cx="1092530" cy="368135"/>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600" b="1" dirty="0" smtClean="0">
                  <a:latin typeface="微软雅黑" panose="020B0503020204020204" pitchFamily="34" charset="-122"/>
                  <a:ea typeface="微软雅黑" panose="020B0503020204020204" pitchFamily="34" charset="-122"/>
                  <a:cs typeface="Times New Roman" panose="02020603050405020304" pitchFamily="18" charset="0"/>
                </a:rPr>
                <a:t>水域</a:t>
              </a:r>
              <a:endParaRPr lang="zh-CN" altLang="en-US" sz="1600" b="1"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4" name="矩形 43"/>
            <p:cNvSpPr/>
            <p:nvPr/>
          </p:nvSpPr>
          <p:spPr>
            <a:xfrm>
              <a:off x="6738330" y="2979879"/>
              <a:ext cx="1092530" cy="368135"/>
            </a:xfrm>
            <a:prstGeom prst="rect">
              <a:avLst/>
            </a:prstGeom>
            <a:solidFill>
              <a:srgbClr val="FFA5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600" b="1" dirty="0" smtClean="0">
                  <a:latin typeface="微软雅黑" panose="020B0503020204020204" pitchFamily="34" charset="-122"/>
                  <a:ea typeface="微软雅黑" panose="020B0503020204020204" pitchFamily="34" charset="-122"/>
                  <a:cs typeface="Times New Roman" panose="02020603050405020304" pitchFamily="18" charset="0"/>
                </a:rPr>
                <a:t>空类</a:t>
              </a:r>
              <a:endParaRPr lang="zh-CN" altLang="en-US" sz="1600" b="1" dirty="0">
                <a:latin typeface="微软雅黑" panose="020B0503020204020204" pitchFamily="34" charset="-122"/>
                <a:ea typeface="微软雅黑" panose="020B0503020204020204" pitchFamily="34" charset="-122"/>
                <a:cs typeface="Times New Roman" panose="02020603050405020304" pitchFamily="18" charset="0"/>
              </a:endParaRPr>
            </a:p>
          </p:txBody>
        </p:sp>
      </p:grpSp>
      <p:pic>
        <p:nvPicPr>
          <p:cNvPr id="45" name="图片 4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3753" y="2553379"/>
            <a:ext cx="3420000" cy="3420000"/>
          </a:xfrm>
          <a:prstGeom prst="rect">
            <a:avLst/>
          </a:prstGeom>
        </p:spPr>
      </p:pic>
      <p:sp>
        <p:nvSpPr>
          <p:cNvPr id="3" name="矩形 2"/>
          <p:cNvSpPr/>
          <p:nvPr/>
        </p:nvSpPr>
        <p:spPr>
          <a:xfrm>
            <a:off x="136650" y="6400412"/>
            <a:ext cx="8708690" cy="276999"/>
          </a:xfrm>
          <a:prstGeom prst="rect">
            <a:avLst/>
          </a:prstGeom>
        </p:spPr>
        <p:txBody>
          <a:bodyPr wrap="square">
            <a:spAutoFit/>
          </a:bodyPr>
          <a:lstStyle/>
          <a:p>
            <a:r>
              <a:rPr lang="en-US" altLang="zh-CN" sz="1200" dirty="0">
                <a:latin typeface="Arial Narrow" panose="020B0606020202030204" pitchFamily="34" charset="0"/>
              </a:rPr>
              <a:t>F. Hu, G.-S. </a:t>
            </a:r>
            <a:r>
              <a:rPr lang="en-US" altLang="zh-CN" sz="1200" dirty="0" smtClean="0">
                <a:latin typeface="Arial Narrow" panose="020B0606020202030204" pitchFamily="34" charset="0"/>
              </a:rPr>
              <a:t>Xia.</a:t>
            </a:r>
            <a:r>
              <a:rPr lang="zh-CN" altLang="en-US" sz="1200" dirty="0" smtClean="0">
                <a:latin typeface="Arial Narrow" panose="020B0606020202030204" pitchFamily="34" charset="0"/>
              </a:rPr>
              <a:t> </a:t>
            </a:r>
            <a:r>
              <a:rPr lang="en-US" altLang="zh-CN" sz="1200" b="1" dirty="0" smtClean="0">
                <a:latin typeface="Arial Narrow" panose="020B0606020202030204" pitchFamily="34" charset="0"/>
              </a:rPr>
              <a:t>Unsupervised </a:t>
            </a:r>
            <a:r>
              <a:rPr lang="en-US" altLang="zh-CN" sz="1200" b="1" dirty="0">
                <a:latin typeface="Arial Narrow" panose="020B0606020202030204" pitchFamily="34" charset="0"/>
              </a:rPr>
              <a:t>feature learning via spectral clustering of patches for remotely sensed scene </a:t>
            </a:r>
            <a:r>
              <a:rPr lang="en-US" altLang="zh-CN" sz="1200" b="1" dirty="0" smtClean="0">
                <a:latin typeface="Arial Narrow" panose="020B0606020202030204" pitchFamily="34" charset="0"/>
              </a:rPr>
              <a:t>classification</a:t>
            </a:r>
            <a:r>
              <a:rPr lang="en-US" altLang="zh-CN" sz="1200" dirty="0" smtClean="0">
                <a:latin typeface="Arial Narrow" panose="020B0606020202030204" pitchFamily="34" charset="0"/>
              </a:rPr>
              <a:t>.</a:t>
            </a:r>
            <a:r>
              <a:rPr lang="zh-CN" altLang="en-US" sz="1200" dirty="0" smtClean="0">
                <a:latin typeface="Arial Narrow" panose="020B0606020202030204" pitchFamily="34" charset="0"/>
              </a:rPr>
              <a:t> </a:t>
            </a:r>
            <a:r>
              <a:rPr lang="en-US" altLang="zh-CN" sz="1200" dirty="0" smtClean="0">
                <a:latin typeface="Arial Narrow" panose="020B0606020202030204" pitchFamily="34" charset="0"/>
              </a:rPr>
              <a:t>IEEE JSTARS, 2015</a:t>
            </a:r>
            <a:r>
              <a:rPr lang="en-US" altLang="zh-CN" sz="1200" dirty="0">
                <a:latin typeface="Arial Narrow" panose="020B0606020202030204" pitchFamily="34" charset="0"/>
              </a:rPr>
              <a:t>.</a:t>
            </a:r>
            <a:endParaRPr lang="en-US" altLang="zh-CN" sz="1050" dirty="0">
              <a:solidFill>
                <a:srgbClr val="0C0C0C"/>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89569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19" name="文本框 18"/>
          <p:cNvSpPr txBox="1"/>
          <p:nvPr/>
        </p:nvSpPr>
        <p:spPr>
          <a:xfrm>
            <a:off x="230594" y="882903"/>
            <a:ext cx="83738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遥感场景自动标注方法</a:t>
            </a:r>
            <a:endParaRPr lang="en-US" altLang="zh-CN" sz="2200" dirty="0" smtClean="0">
              <a:solidFill>
                <a:srgbClr val="C00000"/>
              </a:solidFill>
              <a:latin typeface="Arial" panose="020B0604020202020204" pitchFamily="34" charset="0"/>
              <a:ea typeface="黑体" panose="02010609060101010101" pitchFamily="49" charset="-122"/>
              <a:cs typeface="Arial" panose="020B0604020202020204" pitchFamily="34" charset="0"/>
            </a:endParaRPr>
          </a:p>
        </p:txBody>
      </p:sp>
      <p:sp>
        <p:nvSpPr>
          <p:cNvPr id="10" name="文本框 9"/>
          <p:cNvSpPr txBox="1"/>
          <p:nvPr/>
        </p:nvSpPr>
        <p:spPr>
          <a:xfrm>
            <a:off x="653540" y="1389044"/>
            <a:ext cx="7359754" cy="1384995"/>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遥感图像标注存在的问题</a:t>
            </a:r>
            <a:endPar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缺少具有领域专业知识的标注人员</a:t>
            </a:r>
            <a:endParaRPr lang="en-US" altLang="zh-CN"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人工</a:t>
            </a:r>
            <a:r>
              <a:rPr lang="zh-CN" altLang="en-US"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标注耗时耗力</a:t>
            </a:r>
            <a:endParaRPr lang="en-US" altLang="zh-CN"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sp>
        <p:nvSpPr>
          <p:cNvPr id="11" name="文本框 10"/>
          <p:cNvSpPr txBox="1"/>
          <p:nvPr/>
        </p:nvSpPr>
        <p:spPr>
          <a:xfrm>
            <a:off x="653674" y="2636912"/>
            <a:ext cx="8490325" cy="2215991"/>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基于主动学习谱聚类的遥感场景标注</a:t>
            </a:r>
            <a:endPar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cs typeface="STHeiti" charset="-122"/>
              </a:rPr>
              <a:t>结合</a:t>
            </a:r>
            <a:r>
              <a:rPr lang="zh-CN" altLang="en-US" b="1" dirty="0">
                <a:latin typeface="黑体" panose="02010609060101010101" pitchFamily="49" charset="-122"/>
                <a:ea typeface="黑体" panose="02010609060101010101" pitchFamily="49" charset="-122"/>
                <a:cs typeface="STHeiti" charset="-122"/>
              </a:rPr>
              <a:t>监督与非监督算法</a:t>
            </a:r>
            <a:r>
              <a:rPr lang="zh-CN" altLang="en-US" dirty="0">
                <a:latin typeface="黑体" panose="02010609060101010101" pitchFamily="49" charset="-122"/>
                <a:ea typeface="黑体" panose="02010609060101010101" pitchFamily="49" charset="-122"/>
                <a:cs typeface="STHeiti" charset="-122"/>
              </a:rPr>
              <a:t>特性，同时利用未标注数据及已标注数据的信息</a:t>
            </a:r>
            <a:endParaRPr lang="en-US" altLang="zh-CN" dirty="0">
              <a:latin typeface="黑体" panose="02010609060101010101" pitchFamily="49" charset="-122"/>
              <a:ea typeface="黑体" panose="02010609060101010101" pitchFamily="49" charset="-122"/>
              <a:cs typeface="STHeiti"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cs typeface="STHeiti" charset="-122"/>
              </a:rPr>
              <a:t>以样本对作为标注对象，将简单的</a:t>
            </a:r>
            <a:r>
              <a:rPr lang="zh-CN" altLang="en-US" b="1" dirty="0">
                <a:latin typeface="黑体" panose="02010609060101010101" pitchFamily="49" charset="-122"/>
                <a:ea typeface="黑体" panose="02010609060101010101" pitchFamily="49" charset="-122"/>
                <a:cs typeface="STHeiti" charset="-122"/>
              </a:rPr>
              <a:t>成对约束</a:t>
            </a:r>
            <a:r>
              <a:rPr lang="zh-CN" altLang="en-US" dirty="0">
                <a:latin typeface="黑体" panose="02010609060101010101" pitchFamily="49" charset="-122"/>
                <a:ea typeface="黑体" panose="02010609060101010101" pitchFamily="49" charset="-122"/>
                <a:cs typeface="STHeiti" charset="-122"/>
              </a:rPr>
              <a:t>作为监督</a:t>
            </a:r>
            <a:r>
              <a:rPr lang="zh-CN" altLang="en-US" dirty="0" smtClean="0">
                <a:latin typeface="黑体" panose="02010609060101010101" pitchFamily="49" charset="-122"/>
                <a:ea typeface="黑体" panose="02010609060101010101" pitchFamily="49" charset="-122"/>
                <a:cs typeface="STHeiti" charset="-122"/>
              </a:rPr>
              <a:t>信息</a:t>
            </a:r>
            <a:endParaRPr lang="en-US" altLang="zh-CN" dirty="0" smtClean="0">
              <a:latin typeface="黑体" panose="02010609060101010101" pitchFamily="49" charset="-122"/>
              <a:ea typeface="黑体" panose="02010609060101010101" pitchFamily="49" charset="-122"/>
              <a:cs typeface="STHeiti"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cs typeface="STHeiti" charset="-122"/>
              </a:rPr>
              <a:t>降低人工标注的工作量，提高标注效率</a:t>
            </a:r>
            <a:endParaRPr lang="zh-CN" altLang="en-US" dirty="0">
              <a:latin typeface="黑体" panose="02010609060101010101" pitchFamily="49" charset="-122"/>
              <a:ea typeface="黑体" panose="02010609060101010101" pitchFamily="49" charset="-122"/>
              <a:cs typeface="STHeiti" charset="-122"/>
            </a:endParaRPr>
          </a:p>
          <a:p>
            <a:pPr marL="800100" lvl="1" indent="-342900">
              <a:lnSpc>
                <a:spcPct val="150000"/>
              </a:lnSpc>
              <a:buFont typeface="Wingdings" panose="05000000000000000000" pitchFamily="2" charset="2"/>
              <a:buChar char="l"/>
            </a:pPr>
            <a:endParaRPr lang="en-US" altLang="zh-CN"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pic>
        <p:nvPicPr>
          <p:cNvPr id="17" name="图片 16"/>
          <p:cNvPicPr>
            <a:picLocks noChangeAspect="1" noChangeArrowheads="1"/>
          </p:cNvPicPr>
          <p:nvPr/>
        </p:nvPicPr>
        <p:blipFill rotWithShape="1">
          <a:blip r:embed="rId3">
            <a:extLst>
              <a:ext uri="{28A0092B-C50C-407E-A947-70E740481C1C}">
                <a14:useLocalDpi xmlns:a14="http://schemas.microsoft.com/office/drawing/2010/main" val="0"/>
              </a:ext>
            </a:extLst>
          </a:blip>
          <a:srcRect l="5643" t="3247" r="52455"/>
          <a:stretch/>
        </p:blipFill>
        <p:spPr bwMode="auto">
          <a:xfrm>
            <a:off x="1704235" y="4416486"/>
            <a:ext cx="2232248" cy="2441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17"/>
          <p:cNvPicPr>
            <a:picLocks noChangeAspect="1" noChangeArrowheads="1"/>
          </p:cNvPicPr>
          <p:nvPr/>
        </p:nvPicPr>
        <p:blipFill rotWithShape="1">
          <a:blip r:embed="rId3">
            <a:extLst>
              <a:ext uri="{28A0092B-C50C-407E-A947-70E740481C1C}">
                <a14:useLocalDpi xmlns:a14="http://schemas.microsoft.com/office/drawing/2010/main" val="0"/>
              </a:ext>
            </a:extLst>
          </a:blip>
          <a:srcRect l="48274" t="3247" r="5840"/>
          <a:stretch/>
        </p:blipFill>
        <p:spPr bwMode="auto">
          <a:xfrm>
            <a:off x="5568735" y="4416486"/>
            <a:ext cx="2444559" cy="2441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圆角矩形 3"/>
          <p:cNvSpPr/>
          <p:nvPr/>
        </p:nvSpPr>
        <p:spPr>
          <a:xfrm>
            <a:off x="687732" y="4436010"/>
            <a:ext cx="1398180" cy="416893"/>
          </a:xfrm>
          <a:prstGeom prst="roundRect">
            <a:avLst/>
          </a:prstGeom>
          <a:solidFill>
            <a:schemeClr val="bg1">
              <a:lumMod val="85000"/>
            </a:schemeClr>
          </a:solidFill>
          <a:ln>
            <a:noFill/>
          </a:ln>
          <a:effectLst>
            <a:outerShdw blurRad="50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chemeClr val="accent4">
                    <a:lumMod val="75000"/>
                  </a:schemeClr>
                </a:solidFill>
                <a:latin typeface="微软雅黑" panose="020B0503020204020204" pitchFamily="34" charset="-122"/>
                <a:ea typeface="微软雅黑" panose="020B0503020204020204" pitchFamily="34" charset="-122"/>
              </a:rPr>
              <a:t>个体标注</a:t>
            </a:r>
            <a:endParaRPr lang="zh-CN" altLang="en-US" dirty="0">
              <a:solidFill>
                <a:schemeClr val="accent4">
                  <a:lumMod val="75000"/>
                </a:schemeClr>
              </a:solidFill>
              <a:latin typeface="微软雅黑" panose="020B0503020204020204" pitchFamily="34" charset="-122"/>
              <a:ea typeface="微软雅黑" panose="020B0503020204020204" pitchFamily="34" charset="-122"/>
            </a:endParaRPr>
          </a:p>
        </p:txBody>
      </p:sp>
      <p:sp>
        <p:nvSpPr>
          <p:cNvPr id="21" name="圆角矩形 20"/>
          <p:cNvSpPr/>
          <p:nvPr/>
        </p:nvSpPr>
        <p:spPr>
          <a:xfrm>
            <a:off x="4869645" y="4436010"/>
            <a:ext cx="1398180" cy="416893"/>
          </a:xfrm>
          <a:prstGeom prst="roundRect">
            <a:avLst/>
          </a:prstGeom>
          <a:solidFill>
            <a:schemeClr val="bg1">
              <a:lumMod val="85000"/>
            </a:schemeClr>
          </a:solidFill>
          <a:ln>
            <a:noFill/>
          </a:ln>
          <a:effectLst>
            <a:outerShdw blurRad="50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4">
                    <a:lumMod val="75000"/>
                  </a:schemeClr>
                </a:solidFill>
                <a:latin typeface="微软雅黑" panose="020B0503020204020204" pitchFamily="34" charset="-122"/>
                <a:ea typeface="微软雅黑" panose="020B0503020204020204" pitchFamily="34" charset="-122"/>
              </a:rPr>
              <a:t>成对</a:t>
            </a:r>
            <a:r>
              <a:rPr lang="zh-CN" altLang="en-US" dirty="0" smtClean="0">
                <a:solidFill>
                  <a:schemeClr val="accent4">
                    <a:lumMod val="75000"/>
                  </a:schemeClr>
                </a:solidFill>
                <a:latin typeface="微软雅黑" panose="020B0503020204020204" pitchFamily="34" charset="-122"/>
                <a:ea typeface="微软雅黑" panose="020B0503020204020204" pitchFamily="34" charset="-122"/>
              </a:rPr>
              <a:t>标注</a:t>
            </a:r>
            <a:endParaRPr lang="zh-CN" altLang="en-US" dirty="0">
              <a:solidFill>
                <a:schemeClr val="accent4">
                  <a:lumMod val="75000"/>
                </a:schemeClr>
              </a:solidFill>
              <a:latin typeface="微软雅黑" panose="020B0503020204020204" pitchFamily="34" charset="-122"/>
              <a:ea typeface="微软雅黑" panose="020B0503020204020204" pitchFamily="34" charset="-122"/>
            </a:endParaRPr>
          </a:p>
        </p:txBody>
      </p:sp>
      <p:cxnSp>
        <p:nvCxnSpPr>
          <p:cNvPr id="9" name="直接箭头连接符 8"/>
          <p:cNvCxnSpPr/>
          <p:nvPr/>
        </p:nvCxnSpPr>
        <p:spPr>
          <a:xfrm>
            <a:off x="4045442" y="5886353"/>
            <a:ext cx="1427605" cy="0"/>
          </a:xfrm>
          <a:prstGeom prst="straightConnector1">
            <a:avLst/>
          </a:prstGeom>
          <a:ln w="31750">
            <a:solidFill>
              <a:schemeClr val="accent4">
                <a:lumMod val="50000"/>
              </a:schemeClr>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4045442" y="6044453"/>
            <a:ext cx="1427605" cy="0"/>
          </a:xfrm>
          <a:prstGeom prst="straightConnector1">
            <a:avLst/>
          </a:prstGeom>
          <a:ln w="31750">
            <a:solidFill>
              <a:schemeClr val="accent4">
                <a:lumMod val="50000"/>
              </a:schemeClr>
            </a:solidFill>
            <a:tailEnd type="triangle" w="med" len="lg"/>
          </a:ln>
        </p:spPr>
        <p:style>
          <a:lnRef idx="1">
            <a:schemeClr val="accent1"/>
          </a:lnRef>
          <a:fillRef idx="0">
            <a:schemeClr val="accent1"/>
          </a:fillRef>
          <a:effectRef idx="0">
            <a:schemeClr val="accent1"/>
          </a:effectRef>
          <a:fontRef idx="minor">
            <a:schemeClr val="tx1"/>
          </a:fontRef>
        </p:style>
      </p:cxnSp>
      <p:sp>
        <p:nvSpPr>
          <p:cNvPr id="31" name="文本框 30"/>
          <p:cNvSpPr txBox="1"/>
          <p:nvPr/>
        </p:nvSpPr>
        <p:spPr>
          <a:xfrm>
            <a:off x="4060431" y="5301578"/>
            <a:ext cx="1318646" cy="584775"/>
          </a:xfrm>
          <a:prstGeom prst="rect">
            <a:avLst/>
          </a:prstGeom>
          <a:noFill/>
        </p:spPr>
        <p:txBody>
          <a:bodyPr wrap="square" rtlCol="0">
            <a:spAutoFit/>
          </a:bodyPr>
          <a:lstStyle/>
          <a:p>
            <a:pPr algn="ctr"/>
            <a:r>
              <a:rPr lang="zh-CN" altLang="en-US" sz="1600" dirty="0" smtClean="0">
                <a:latin typeface="微软雅黑" panose="020B0503020204020204" pitchFamily="34" charset="-122"/>
                <a:ea typeface="微软雅黑" panose="020B0503020204020204" pitchFamily="34" charset="-122"/>
              </a:rPr>
              <a:t>简单高效的标注方式</a:t>
            </a:r>
            <a:endParaRPr lang="zh-CN" altLang="en-US" sz="1600" dirty="0">
              <a:latin typeface="微软雅黑" panose="020B0503020204020204" pitchFamily="34" charset="-122"/>
              <a:ea typeface="微软雅黑" panose="020B0503020204020204" pitchFamily="34" charset="-122"/>
            </a:endParaRPr>
          </a:p>
        </p:txBody>
      </p:sp>
      <p:sp>
        <p:nvSpPr>
          <p:cNvPr id="32" name="灯片编号占位符 31"/>
          <p:cNvSpPr>
            <a:spLocks noGrp="1"/>
          </p:cNvSpPr>
          <p:nvPr>
            <p:ph type="sldNum" sz="quarter" idx="12"/>
          </p:nvPr>
        </p:nvSpPr>
        <p:spPr/>
        <p:txBody>
          <a:bodyPr/>
          <a:lstStyle/>
          <a:p>
            <a:fld id="{0C913308-F349-4B6D-A68A-DD1791B4A57B}" type="slidenum">
              <a:rPr lang="zh-CN" altLang="en-US" smtClean="0"/>
              <a:t>38</a:t>
            </a:fld>
            <a:endParaRPr lang="zh-CN" altLang="en-US" dirty="0"/>
          </a:p>
        </p:txBody>
      </p:sp>
    </p:spTree>
    <p:extLst>
      <p:ext uri="{BB962C8B-B14F-4D97-AF65-F5344CB8AC3E}">
        <p14:creationId xmlns:p14="http://schemas.microsoft.com/office/powerpoint/2010/main" val="324769455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10" name="文本框 9"/>
          <p:cNvSpPr txBox="1"/>
          <p:nvPr/>
        </p:nvSpPr>
        <p:spPr>
          <a:xfrm>
            <a:off x="653540" y="1389044"/>
            <a:ext cx="7359754" cy="1384995"/>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方法流程</a:t>
            </a:r>
            <a:endPar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cs typeface="Times New Roman" charset="0"/>
                <a:sym typeface="+mn-lt"/>
              </a:rPr>
              <a:t>结合</a:t>
            </a:r>
            <a:r>
              <a:rPr lang="en-US" altLang="zh-CN" dirty="0">
                <a:latin typeface="黑体" panose="02010609060101010101" pitchFamily="49" charset="-122"/>
                <a:ea typeface="黑体" panose="02010609060101010101" pitchFamily="49" charset="-122"/>
                <a:cs typeface="Times New Roman" charset="0"/>
                <a:sym typeface="+mn-lt"/>
              </a:rPr>
              <a:t>k-NN</a:t>
            </a:r>
            <a:r>
              <a:rPr lang="zh-CN" altLang="en-US" dirty="0">
                <a:latin typeface="黑体" panose="02010609060101010101" pitchFamily="49" charset="-122"/>
                <a:ea typeface="黑体" panose="02010609060101010101" pitchFamily="49" charset="-122"/>
                <a:cs typeface="Times New Roman" charset="0"/>
                <a:sym typeface="+mn-lt"/>
              </a:rPr>
              <a:t>图与聚类结果两种信息，主动选择人工标注样本，并利用所得信息迭代优化</a:t>
            </a:r>
            <a:r>
              <a:rPr lang="en-US" altLang="zh-CN" dirty="0">
                <a:latin typeface="黑体" panose="02010609060101010101" pitchFamily="49" charset="-122"/>
                <a:ea typeface="黑体" panose="02010609060101010101" pitchFamily="49" charset="-122"/>
                <a:cs typeface="Times New Roman" charset="0"/>
                <a:sym typeface="+mn-lt"/>
              </a:rPr>
              <a:t>k-NN</a:t>
            </a:r>
            <a:r>
              <a:rPr lang="zh-CN" altLang="en-US" dirty="0">
                <a:latin typeface="黑体" panose="02010609060101010101" pitchFamily="49" charset="-122"/>
                <a:ea typeface="黑体" panose="02010609060101010101" pitchFamily="49" charset="-122"/>
                <a:cs typeface="Times New Roman" charset="0"/>
                <a:sym typeface="+mn-lt"/>
              </a:rPr>
              <a:t>图结构，提高聚类精度</a:t>
            </a:r>
            <a:endParaRPr lang="en-US" altLang="zh-CN"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sp>
        <p:nvSpPr>
          <p:cNvPr id="32" name="灯片编号占位符 31"/>
          <p:cNvSpPr>
            <a:spLocks noGrp="1"/>
          </p:cNvSpPr>
          <p:nvPr>
            <p:ph type="sldNum" sz="quarter" idx="12"/>
          </p:nvPr>
        </p:nvSpPr>
        <p:spPr/>
        <p:txBody>
          <a:bodyPr/>
          <a:lstStyle/>
          <a:p>
            <a:fld id="{0C913308-F349-4B6D-A68A-DD1791B4A57B}" type="slidenum">
              <a:rPr lang="zh-CN" altLang="en-US" smtClean="0"/>
              <a:t>39</a:t>
            </a:fld>
            <a:endParaRPr lang="zh-CN" altLang="en-US"/>
          </a:p>
        </p:txBody>
      </p:sp>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3206" y="2774039"/>
            <a:ext cx="5019952" cy="3572170"/>
          </a:xfrm>
          <a:prstGeom prst="rect">
            <a:avLst/>
          </a:prstGeom>
        </p:spPr>
      </p:pic>
      <p:sp>
        <p:nvSpPr>
          <p:cNvPr id="7" name="文本框 6"/>
          <p:cNvSpPr txBox="1"/>
          <p:nvPr/>
        </p:nvSpPr>
        <p:spPr>
          <a:xfrm>
            <a:off x="230594" y="882903"/>
            <a:ext cx="83738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遥感场景自动标注方法</a:t>
            </a:r>
            <a:endParaRPr lang="en-US" altLang="zh-CN" sz="2200" dirty="0" smtClean="0">
              <a:solidFill>
                <a:srgbClr val="C00000"/>
              </a:solidFill>
              <a:latin typeface="Arial" panose="020B0604020202020204" pitchFamily="34" charset="0"/>
              <a:ea typeface="黑体" panose="02010609060101010101" pitchFamily="49" charset="-122"/>
              <a:cs typeface="Arial" panose="020B0604020202020204" pitchFamily="34" charset="0"/>
            </a:endParaRPr>
          </a:p>
        </p:txBody>
      </p:sp>
      <p:sp>
        <p:nvSpPr>
          <p:cNvPr id="2" name="矩形 1"/>
          <p:cNvSpPr/>
          <p:nvPr/>
        </p:nvSpPr>
        <p:spPr>
          <a:xfrm>
            <a:off x="367072" y="6444475"/>
            <a:ext cx="8666328" cy="276999"/>
          </a:xfrm>
          <a:prstGeom prst="rect">
            <a:avLst/>
          </a:prstGeom>
        </p:spPr>
        <p:txBody>
          <a:bodyPr wrap="square">
            <a:spAutoFit/>
          </a:bodyPr>
          <a:lstStyle/>
          <a:p>
            <a:r>
              <a:rPr lang="en-US" altLang="zh-CN" sz="1200" dirty="0">
                <a:latin typeface="Arial Narrow" panose="020B0606020202030204" pitchFamily="34" charset="0"/>
              </a:rPr>
              <a:t>G.-S. Xia </a:t>
            </a:r>
            <a:r>
              <a:rPr lang="en-US" altLang="zh-CN" sz="1200" dirty="0" smtClean="0">
                <a:latin typeface="Arial Narrow" panose="020B0606020202030204" pitchFamily="34" charset="0"/>
              </a:rPr>
              <a:t>.</a:t>
            </a:r>
            <a:r>
              <a:rPr lang="zh-CN" altLang="en-US" sz="1200" dirty="0" smtClean="0">
                <a:latin typeface="Arial Narrow" panose="020B0606020202030204" pitchFamily="34" charset="0"/>
              </a:rPr>
              <a:t> </a:t>
            </a:r>
            <a:r>
              <a:rPr lang="en-US" altLang="zh-CN" sz="1200" b="1" dirty="0" smtClean="0">
                <a:latin typeface="Arial Narrow" panose="020B0606020202030204" pitchFamily="34" charset="0"/>
              </a:rPr>
              <a:t>Accurate </a:t>
            </a:r>
            <a:r>
              <a:rPr lang="en-US" altLang="zh-CN" sz="1200" b="1" dirty="0">
                <a:latin typeface="Arial Narrow" panose="020B0606020202030204" pitchFamily="34" charset="0"/>
              </a:rPr>
              <a:t>annotation of remote sensing images via active spectral clustering with little expert knowledge</a:t>
            </a:r>
            <a:r>
              <a:rPr lang="en-US" altLang="zh-CN" sz="1200" dirty="0" smtClean="0">
                <a:latin typeface="Arial Narrow" panose="020B0606020202030204" pitchFamily="34" charset="0"/>
              </a:rPr>
              <a:t>. Remote Sensing, </a:t>
            </a:r>
            <a:r>
              <a:rPr lang="en-US" altLang="zh-CN" sz="1200" dirty="0">
                <a:latin typeface="Arial Narrow" panose="020B0606020202030204" pitchFamily="34" charset="0"/>
              </a:rPr>
              <a:t>2015.</a:t>
            </a:r>
          </a:p>
        </p:txBody>
      </p:sp>
    </p:spTree>
    <p:extLst>
      <p:ext uri="{BB962C8B-B14F-4D97-AF65-F5344CB8AC3E}">
        <p14:creationId xmlns:p14="http://schemas.microsoft.com/office/powerpoint/2010/main" val="47453865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遥感图像场景分类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19" name="文本框 18"/>
          <p:cNvSpPr txBox="1"/>
          <p:nvPr/>
        </p:nvSpPr>
        <p:spPr>
          <a:xfrm>
            <a:off x="230594" y="882903"/>
            <a:ext cx="8373854" cy="2262158"/>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遥感</a:t>
            </a:r>
            <a:r>
              <a:rPr lang="zh-CN" altLang="en-US" sz="2200" dirty="0">
                <a:solidFill>
                  <a:srgbClr val="C00000"/>
                </a:solidFill>
                <a:latin typeface="黑体" panose="02010609060101010101" pitchFamily="49" charset="-122"/>
                <a:ea typeface="黑体" panose="02010609060101010101" pitchFamily="49" charset="-122"/>
              </a:rPr>
              <a:t>场景自动标注方法</a:t>
            </a:r>
            <a:endPar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结合</a:t>
            </a: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已存在的海量遥感地理信息如，在线地图、</a:t>
            </a:r>
            <a:r>
              <a:rPr lang="en-US" altLang="zh-CN" dirty="0" err="1">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OpenStreetMap</a:t>
            </a: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等，进行自动影像标注。</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利用已有地理信息实现全自动影像标注，减少人工标注消耗</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endParaRPr lang="zh-CN" altLang="en-US" dirty="0">
              <a:latin typeface="黑体" panose="02010609060101010101" pitchFamily="49" charset="-122"/>
              <a:ea typeface="黑体" panose="02010609060101010101" pitchFamily="49" charset="-122"/>
            </a:endParaRPr>
          </a:p>
        </p:txBody>
      </p:sp>
      <p:pic>
        <p:nvPicPr>
          <p:cNvPr id="55" name="图片 54">
            <a:extLst>
              <a:ext uri="{FF2B5EF4-FFF2-40B4-BE49-F238E27FC236}">
                <a16:creationId xmlns:a16="http://schemas.microsoft.com/office/drawing/2014/main" xmlns="" id="{E5EA53AF-EAFA-4F2C-89F5-9BD3F4244B62}"/>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178" y="3007352"/>
            <a:ext cx="4816477" cy="3106448"/>
          </a:xfrm>
          <a:prstGeom prst="rect">
            <a:avLst/>
          </a:prstGeom>
          <a:solidFill>
            <a:schemeClr val="bg1"/>
          </a:solidFill>
          <a:ln>
            <a:noFill/>
          </a:ln>
        </p:spPr>
      </p:pic>
      <p:pic>
        <p:nvPicPr>
          <p:cNvPr id="56" name="图片 55">
            <a:extLst>
              <a:ext uri="{FF2B5EF4-FFF2-40B4-BE49-F238E27FC236}">
                <a16:creationId xmlns:a16="http://schemas.microsoft.com/office/drawing/2014/main" xmlns="" id="{FC70BFB9-D063-4E1B-97B3-BD3CE6927BE3}"/>
              </a:ext>
            </a:extLst>
          </p:cNvPr>
          <p:cNvPicPr/>
          <p:nvPr/>
        </p:nvPicPr>
        <p:blipFill rotWithShape="1">
          <a:blip r:embed="rId4"/>
          <a:srcRect r="3774"/>
          <a:stretch/>
        </p:blipFill>
        <p:spPr bwMode="auto">
          <a:xfrm>
            <a:off x="5207463" y="4536336"/>
            <a:ext cx="3744416" cy="1635632"/>
          </a:xfrm>
          <a:prstGeom prst="rect">
            <a:avLst/>
          </a:prstGeom>
          <a:ln>
            <a:noFill/>
          </a:ln>
          <a:extLst>
            <a:ext uri="{53640926-AAD7-44D8-BBD7-CCE9431645EC}">
              <a14:shadowObscured xmlns:a14="http://schemas.microsoft.com/office/drawing/2010/main"/>
            </a:ext>
          </a:extLst>
        </p:spPr>
      </p:pic>
      <p:pic>
        <p:nvPicPr>
          <p:cNvPr id="57" name="图片 56">
            <a:extLst>
              <a:ext uri="{FF2B5EF4-FFF2-40B4-BE49-F238E27FC236}">
                <a16:creationId xmlns:a16="http://schemas.microsoft.com/office/drawing/2014/main" xmlns="" id="{7702B1B7-1A36-48A3-BA3D-565DFA2F5E3A}"/>
              </a:ext>
            </a:extLst>
          </p:cNvPr>
          <p:cNvPicPr/>
          <p:nvPr/>
        </p:nvPicPr>
        <p:blipFill>
          <a:blip r:embed="rId5"/>
          <a:stretch>
            <a:fillRect/>
          </a:stretch>
        </p:blipFill>
        <p:spPr>
          <a:xfrm>
            <a:off x="5207462" y="2924944"/>
            <a:ext cx="3744417" cy="1635632"/>
          </a:xfrm>
          <a:prstGeom prst="rect">
            <a:avLst/>
          </a:prstGeom>
        </p:spPr>
      </p:pic>
      <p:sp>
        <p:nvSpPr>
          <p:cNvPr id="58" name="矩形 57">
            <a:extLst>
              <a:ext uri="{FF2B5EF4-FFF2-40B4-BE49-F238E27FC236}">
                <a16:creationId xmlns:a16="http://schemas.microsoft.com/office/drawing/2014/main" xmlns="" id="{8E123827-19E3-4981-8ACF-D869FAF87F83}"/>
              </a:ext>
            </a:extLst>
          </p:cNvPr>
          <p:cNvSpPr/>
          <p:nvPr/>
        </p:nvSpPr>
        <p:spPr>
          <a:xfrm>
            <a:off x="1835696" y="6161854"/>
            <a:ext cx="1872208" cy="367024"/>
          </a:xfrm>
          <a:prstGeom prst="rect">
            <a:avLst/>
          </a:prstGeom>
        </p:spPr>
        <p:txBody>
          <a:bodyPr wrap="square">
            <a:spAutoFit/>
          </a:bodyPr>
          <a:lstStyle/>
          <a:p>
            <a:pPr>
              <a:lnSpc>
                <a:spcPct val="130000"/>
              </a:lnSpc>
            </a:pPr>
            <a:r>
              <a:rPr lang="en-US" altLang="zh-CN" sz="1600" dirty="0">
                <a:latin typeface="黑体" panose="02010609060101010101" pitchFamily="49" charset="-122"/>
                <a:ea typeface="黑体" panose="02010609060101010101" pitchFamily="49" charset="-122"/>
              </a:rPr>
              <a:t>Google Map API</a:t>
            </a:r>
          </a:p>
        </p:txBody>
      </p:sp>
      <p:sp>
        <p:nvSpPr>
          <p:cNvPr id="59" name="矩形 58">
            <a:extLst>
              <a:ext uri="{FF2B5EF4-FFF2-40B4-BE49-F238E27FC236}">
                <a16:creationId xmlns:a16="http://schemas.microsoft.com/office/drawing/2014/main" xmlns="" id="{EB1B7D1D-1D59-4086-94D7-DC81B086D3E1}"/>
              </a:ext>
            </a:extLst>
          </p:cNvPr>
          <p:cNvSpPr/>
          <p:nvPr/>
        </p:nvSpPr>
        <p:spPr>
          <a:xfrm>
            <a:off x="6423213" y="6175986"/>
            <a:ext cx="1581495" cy="367024"/>
          </a:xfrm>
          <a:prstGeom prst="rect">
            <a:avLst/>
          </a:prstGeom>
        </p:spPr>
        <p:txBody>
          <a:bodyPr wrap="square">
            <a:spAutoFit/>
          </a:bodyPr>
          <a:lstStyle/>
          <a:p>
            <a:pPr>
              <a:lnSpc>
                <a:spcPct val="130000"/>
              </a:lnSpc>
            </a:pPr>
            <a:r>
              <a:rPr lang="en-US" altLang="zh-CN" sz="1600" dirty="0">
                <a:latin typeface="黑体" panose="02010609060101010101" pitchFamily="49" charset="-122"/>
                <a:ea typeface="黑体" panose="02010609060101010101" pitchFamily="49" charset="-122"/>
              </a:rPr>
              <a:t>OpenStreetMap</a:t>
            </a:r>
          </a:p>
        </p:txBody>
      </p:sp>
      <p:sp>
        <p:nvSpPr>
          <p:cNvPr id="11" name="灯片编号占位符 31"/>
          <p:cNvSpPr>
            <a:spLocks noGrp="1"/>
          </p:cNvSpPr>
          <p:nvPr>
            <p:ph type="sldNum" sz="quarter" idx="12"/>
          </p:nvPr>
        </p:nvSpPr>
        <p:spPr>
          <a:xfrm>
            <a:off x="7010400" y="6538912"/>
            <a:ext cx="2133600" cy="365125"/>
          </a:xfrm>
        </p:spPr>
        <p:txBody>
          <a:bodyPr/>
          <a:lstStyle/>
          <a:p>
            <a:fld id="{0C913308-F349-4B6D-A68A-DD1791B4A57B}" type="slidenum">
              <a:rPr lang="zh-CN" altLang="en-US" smtClean="0"/>
              <a:t>40</a:t>
            </a:fld>
            <a:endParaRPr lang="zh-CN" altLang="en-US" dirty="0"/>
          </a:p>
        </p:txBody>
      </p:sp>
      <p:sp>
        <p:nvSpPr>
          <p:cNvPr id="10" name="矩形 9"/>
          <p:cNvSpPr/>
          <p:nvPr/>
        </p:nvSpPr>
        <p:spPr>
          <a:xfrm>
            <a:off x="367072" y="6499067"/>
            <a:ext cx="8666328" cy="276999"/>
          </a:xfrm>
          <a:prstGeom prst="rect">
            <a:avLst/>
          </a:prstGeom>
        </p:spPr>
        <p:txBody>
          <a:bodyPr wrap="square">
            <a:spAutoFit/>
          </a:bodyPr>
          <a:lstStyle/>
          <a:p>
            <a:r>
              <a:rPr lang="en-US" altLang="zh-CN" sz="1200" dirty="0">
                <a:latin typeface="Arial Narrow" panose="020B0606020202030204" pitchFamily="34" charset="0"/>
              </a:rPr>
              <a:t>G.-S. Xia </a:t>
            </a:r>
            <a:r>
              <a:rPr lang="en-US" altLang="zh-CN" sz="1200" dirty="0" smtClean="0">
                <a:latin typeface="Arial Narrow" panose="020B0606020202030204" pitchFamily="34" charset="0"/>
              </a:rPr>
              <a:t>.</a:t>
            </a:r>
            <a:r>
              <a:rPr lang="zh-CN" altLang="en-US" sz="1200" dirty="0" smtClean="0">
                <a:latin typeface="Arial Narrow" panose="020B0606020202030204" pitchFamily="34" charset="0"/>
              </a:rPr>
              <a:t> </a:t>
            </a:r>
            <a:r>
              <a:rPr lang="en-US" altLang="zh-CN" sz="1200" b="1" dirty="0" smtClean="0">
                <a:latin typeface="Arial Narrow" panose="020B0606020202030204" pitchFamily="34" charset="0"/>
              </a:rPr>
              <a:t>Accurate </a:t>
            </a:r>
            <a:r>
              <a:rPr lang="en-US" altLang="zh-CN" sz="1200" b="1" dirty="0">
                <a:latin typeface="Arial Narrow" panose="020B0606020202030204" pitchFamily="34" charset="0"/>
              </a:rPr>
              <a:t>annotation of remote sensing images via active spectral clustering with little expert knowledge</a:t>
            </a:r>
            <a:r>
              <a:rPr lang="en-US" altLang="zh-CN" sz="1200" dirty="0" smtClean="0">
                <a:latin typeface="Arial Narrow" panose="020B0606020202030204" pitchFamily="34" charset="0"/>
              </a:rPr>
              <a:t>. Remote Sensing, </a:t>
            </a:r>
            <a:r>
              <a:rPr lang="en-US" altLang="zh-CN" sz="1200" dirty="0">
                <a:latin typeface="Arial Narrow" panose="020B0606020202030204" pitchFamily="34" charset="0"/>
              </a:rPr>
              <a:t>2015.</a:t>
            </a:r>
          </a:p>
        </p:txBody>
      </p:sp>
    </p:spTree>
    <p:extLst>
      <p:ext uri="{BB962C8B-B14F-4D97-AF65-F5344CB8AC3E}">
        <p14:creationId xmlns:p14="http://schemas.microsoft.com/office/powerpoint/2010/main" val="2394953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19" name="文本框 18"/>
          <p:cNvSpPr txBox="1"/>
          <p:nvPr/>
        </p:nvSpPr>
        <p:spPr>
          <a:xfrm>
            <a:off x="230594" y="882903"/>
            <a:ext cx="8373854" cy="534377"/>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提出了遥感场景自动标注方法</a:t>
            </a:r>
            <a:endPar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endParaRPr>
          </a:p>
        </p:txBody>
      </p:sp>
      <p:sp>
        <p:nvSpPr>
          <p:cNvPr id="10" name="文本框 9"/>
          <p:cNvSpPr txBox="1"/>
          <p:nvPr/>
        </p:nvSpPr>
        <p:spPr>
          <a:xfrm>
            <a:off x="653540" y="1389044"/>
            <a:ext cx="7359754" cy="49423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实验结果</a:t>
            </a:r>
            <a:endPar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sp>
        <p:nvSpPr>
          <p:cNvPr id="32" name="灯片编号占位符 31"/>
          <p:cNvSpPr>
            <a:spLocks noGrp="1"/>
          </p:cNvSpPr>
          <p:nvPr>
            <p:ph type="sldNum" sz="quarter" idx="12"/>
          </p:nvPr>
        </p:nvSpPr>
        <p:spPr/>
        <p:txBody>
          <a:bodyPr/>
          <a:lstStyle/>
          <a:p>
            <a:fld id="{0C913308-F349-4B6D-A68A-DD1791B4A57B}" type="slidenum">
              <a:rPr lang="zh-CN" altLang="en-US" smtClean="0"/>
              <a:t>41</a:t>
            </a:fld>
            <a:endParaRPr lang="zh-CN" altLang="en-US"/>
          </a:p>
        </p:txBody>
      </p:sp>
      <p:grpSp>
        <p:nvGrpSpPr>
          <p:cNvPr id="7" name="组合 6"/>
          <p:cNvGrpSpPr/>
          <p:nvPr/>
        </p:nvGrpSpPr>
        <p:grpSpPr>
          <a:xfrm>
            <a:off x="1132194" y="1915252"/>
            <a:ext cx="7049987" cy="4946586"/>
            <a:chOff x="2950986" y="872488"/>
            <a:chExt cx="8263179" cy="5797818"/>
          </a:xfrm>
        </p:grpSpPr>
        <p:pic>
          <p:nvPicPr>
            <p:cNvPr id="8" name="图片 7"/>
            <p:cNvPicPr/>
            <p:nvPr/>
          </p:nvPicPr>
          <p:blipFill>
            <a:blip r:embed="rId3">
              <a:extLst>
                <a:ext uri="{28A0092B-C50C-407E-A947-70E740481C1C}">
                  <a14:useLocalDpi xmlns:a14="http://schemas.microsoft.com/office/drawing/2010/main" val="0"/>
                </a:ext>
              </a:extLst>
            </a:blip>
            <a:srcRect/>
            <a:stretch>
              <a:fillRect/>
            </a:stretch>
          </p:blipFill>
          <p:spPr bwMode="auto">
            <a:xfrm>
              <a:off x="3054994" y="872488"/>
              <a:ext cx="2520000" cy="2520000"/>
            </a:xfrm>
            <a:prstGeom prst="rect">
              <a:avLst/>
            </a:prstGeom>
            <a:noFill/>
            <a:ln>
              <a:noFill/>
            </a:ln>
          </p:spPr>
        </p:pic>
        <p:pic>
          <p:nvPicPr>
            <p:cNvPr id="9" name="图片 8"/>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45410" y="872488"/>
              <a:ext cx="2520000" cy="2520000"/>
            </a:xfrm>
            <a:prstGeom prst="rect">
              <a:avLst/>
            </a:prstGeom>
            <a:noFill/>
            <a:ln>
              <a:noFill/>
            </a:ln>
          </p:spPr>
        </p:pic>
        <p:pic>
          <p:nvPicPr>
            <p:cNvPr id="11" name="图片 10"/>
            <p:cNvPicPr/>
            <p:nvPr/>
          </p:nvPicPr>
          <p:blipFill>
            <a:blip r:embed="rId5">
              <a:extLst>
                <a:ext uri="{28A0092B-C50C-407E-A947-70E740481C1C}">
                  <a14:useLocalDpi xmlns:a14="http://schemas.microsoft.com/office/drawing/2010/main" val="0"/>
                </a:ext>
              </a:extLst>
            </a:blip>
            <a:srcRect/>
            <a:stretch>
              <a:fillRect/>
            </a:stretch>
          </p:blipFill>
          <p:spPr bwMode="auto">
            <a:xfrm>
              <a:off x="8671386" y="872489"/>
              <a:ext cx="2520000" cy="2520000"/>
            </a:xfrm>
            <a:prstGeom prst="rect">
              <a:avLst/>
            </a:prstGeom>
            <a:noFill/>
            <a:ln>
              <a:noFill/>
            </a:ln>
          </p:spPr>
        </p:pic>
        <p:pic>
          <p:nvPicPr>
            <p:cNvPr id="12" name="图片 11"/>
            <p:cNvPicPr/>
            <p:nvPr/>
          </p:nvPicPr>
          <p:blipFill>
            <a:blip r:embed="rId6">
              <a:extLst>
                <a:ext uri="{28A0092B-C50C-407E-A947-70E740481C1C}">
                  <a14:useLocalDpi xmlns:a14="http://schemas.microsoft.com/office/drawing/2010/main" val="0"/>
                </a:ext>
              </a:extLst>
            </a:blip>
            <a:srcRect/>
            <a:stretch>
              <a:fillRect/>
            </a:stretch>
          </p:blipFill>
          <p:spPr bwMode="auto">
            <a:xfrm>
              <a:off x="3019434" y="3767321"/>
              <a:ext cx="2520000" cy="2520000"/>
            </a:xfrm>
            <a:prstGeom prst="rect">
              <a:avLst/>
            </a:prstGeom>
            <a:noFill/>
            <a:ln>
              <a:noFill/>
            </a:ln>
          </p:spPr>
        </p:pic>
        <p:pic>
          <p:nvPicPr>
            <p:cNvPr id="13" name="图片 12"/>
            <p:cNvPicPr/>
            <p:nvPr/>
          </p:nvPicPr>
          <p:blipFill>
            <a:blip r:embed="rId7">
              <a:extLst>
                <a:ext uri="{28A0092B-C50C-407E-A947-70E740481C1C}">
                  <a14:useLocalDpi xmlns:a14="http://schemas.microsoft.com/office/drawing/2010/main" val="0"/>
                </a:ext>
              </a:extLst>
            </a:blip>
            <a:srcRect/>
            <a:stretch>
              <a:fillRect/>
            </a:stretch>
          </p:blipFill>
          <p:spPr bwMode="auto">
            <a:xfrm>
              <a:off x="5845410" y="3767322"/>
              <a:ext cx="2520000" cy="2520000"/>
            </a:xfrm>
            <a:prstGeom prst="rect">
              <a:avLst/>
            </a:prstGeom>
            <a:noFill/>
            <a:ln>
              <a:noFill/>
            </a:ln>
          </p:spPr>
        </p:pic>
        <p:pic>
          <p:nvPicPr>
            <p:cNvPr id="15" name="图片 14"/>
            <p:cNvPicPr/>
            <p:nvPr/>
          </p:nvPicPr>
          <p:blipFill>
            <a:blip r:embed="rId8">
              <a:extLst>
                <a:ext uri="{28A0092B-C50C-407E-A947-70E740481C1C}">
                  <a14:useLocalDpi xmlns:a14="http://schemas.microsoft.com/office/drawing/2010/main" val="0"/>
                </a:ext>
              </a:extLst>
            </a:blip>
            <a:srcRect/>
            <a:stretch>
              <a:fillRect/>
            </a:stretch>
          </p:blipFill>
          <p:spPr bwMode="auto">
            <a:xfrm>
              <a:off x="8671386" y="3767321"/>
              <a:ext cx="2520000" cy="2520000"/>
            </a:xfrm>
            <a:prstGeom prst="rect">
              <a:avLst/>
            </a:prstGeom>
            <a:noFill/>
            <a:ln>
              <a:noFill/>
            </a:ln>
          </p:spPr>
        </p:pic>
        <p:sp>
          <p:nvSpPr>
            <p:cNvPr id="16" name="文本框 2"/>
            <p:cNvSpPr txBox="1">
              <a:spLocks noChangeArrowheads="1"/>
            </p:cNvSpPr>
            <p:nvPr/>
          </p:nvSpPr>
          <p:spPr bwMode="auto">
            <a:xfrm>
              <a:off x="6309242" y="3392487"/>
              <a:ext cx="1581202" cy="356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a:solidFill>
                    <a:schemeClr val="tx2"/>
                  </a:solidFill>
                  <a:latin typeface="Arial" panose="020B0604020202020204" pitchFamily="34" charset="0"/>
                  <a:ea typeface="微软雅黑" panose="020B0503020204020204" pitchFamily="34" charset="-122"/>
                </a:defRPr>
              </a:lvl2pPr>
              <a:lvl3pPr marL="1143000" indent="-228600">
                <a:spcBef>
                  <a:spcPct val="20000"/>
                </a:spcBef>
                <a:buChar char="•"/>
                <a:defRPr sz="1600">
                  <a:solidFill>
                    <a:schemeClr val="tx2"/>
                  </a:solidFill>
                  <a:latin typeface="Arial" panose="020B0604020202020204" pitchFamily="34" charset="0"/>
                  <a:ea typeface="微软雅黑" panose="020B0503020204020204" pitchFamily="34" charset="-122"/>
                </a:defRPr>
              </a:lvl3pPr>
              <a:lvl4pPr marL="1600200" indent="-228600">
                <a:spcBef>
                  <a:spcPct val="20000"/>
                </a:spcBef>
                <a:buChar char="–"/>
                <a:defRPr sz="1400">
                  <a:solidFill>
                    <a:schemeClr val="tx2"/>
                  </a:solidFill>
                  <a:latin typeface="Arial" panose="020B0604020202020204" pitchFamily="34" charset="0"/>
                  <a:ea typeface="微软雅黑" panose="020B0503020204020204" pitchFamily="34" charset="-122"/>
                </a:defRPr>
              </a:lvl4pPr>
              <a:lvl5pPr marL="2057400" indent="-228600">
                <a:spcBef>
                  <a:spcPct val="20000"/>
                </a:spcBef>
                <a:buChar char="»"/>
                <a:defRPr sz="1400">
                  <a:solidFill>
                    <a:schemeClr val="tx2"/>
                  </a:solidFill>
                  <a:latin typeface="Arial" panose="020B0604020202020204" pitchFamily="34" charset="0"/>
                  <a:ea typeface="微软雅黑" panose="020B0503020204020204" pitchFamily="34" charset="-122"/>
                </a:defRPr>
              </a:lvl5pPr>
              <a:lvl6pPr marL="25146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6pPr>
              <a:lvl7pPr marL="29718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7pPr>
              <a:lvl8pPr marL="34290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8pPr>
              <a:lvl9pPr marL="38862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9pPr>
            </a:lstStyle>
            <a:p>
              <a:pPr>
                <a:spcBef>
                  <a:spcPct val="0"/>
                </a:spcBef>
                <a:buFontTx/>
                <a:buNone/>
              </a:pPr>
              <a:r>
                <a:rPr lang="en-US" altLang="zh-CN" sz="1400" dirty="0" smtClean="0">
                  <a:solidFill>
                    <a:schemeClr val="tx1"/>
                  </a:solidFill>
                  <a:ea typeface="黑体" panose="02010609060101010101" pitchFamily="49" charset="-122"/>
                  <a:cs typeface="Arial" panose="020B0604020202020204" pitchFamily="34" charset="0"/>
                </a:rPr>
                <a:t>(b) </a:t>
              </a:r>
              <a:r>
                <a:rPr lang="en-US" altLang="zh-CN" sz="1400" dirty="0">
                  <a:solidFill>
                    <a:schemeClr val="tx1"/>
                  </a:solidFill>
                  <a:ea typeface="黑体" panose="02010609060101010101" pitchFamily="49" charset="-122"/>
                  <a:cs typeface="Arial" panose="020B0604020202020204" pitchFamily="34" charset="0"/>
                </a:rPr>
                <a:t>g</a:t>
              </a:r>
              <a:r>
                <a:rPr lang="en-US" altLang="zh-CN" sz="1400" dirty="0" smtClean="0">
                  <a:solidFill>
                    <a:schemeClr val="tx1"/>
                  </a:solidFill>
                  <a:ea typeface="黑体" panose="02010609060101010101" pitchFamily="49" charset="-122"/>
                  <a:cs typeface="Arial" panose="020B0604020202020204" pitchFamily="34" charset="0"/>
                </a:rPr>
                <a:t>roundtruth</a:t>
              </a:r>
              <a:endParaRPr lang="zh-CN" altLang="en-US" sz="1400" dirty="0">
                <a:solidFill>
                  <a:schemeClr val="tx1"/>
                </a:solidFill>
                <a:ea typeface="黑体" panose="02010609060101010101" pitchFamily="49" charset="-122"/>
                <a:cs typeface="Arial" panose="020B0604020202020204" pitchFamily="34" charset="0"/>
              </a:endParaRPr>
            </a:p>
          </p:txBody>
        </p:sp>
        <p:sp>
          <p:nvSpPr>
            <p:cNvPr id="17" name="文本框 2"/>
            <p:cNvSpPr txBox="1">
              <a:spLocks noChangeArrowheads="1"/>
            </p:cNvSpPr>
            <p:nvPr/>
          </p:nvSpPr>
          <p:spPr bwMode="auto">
            <a:xfrm>
              <a:off x="3549106" y="3392489"/>
              <a:ext cx="1354838" cy="356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a:solidFill>
                    <a:schemeClr val="tx2"/>
                  </a:solidFill>
                  <a:latin typeface="Arial" panose="020B0604020202020204" pitchFamily="34" charset="0"/>
                  <a:ea typeface="微软雅黑" panose="020B0503020204020204" pitchFamily="34" charset="-122"/>
                </a:defRPr>
              </a:lvl2pPr>
              <a:lvl3pPr marL="1143000" indent="-228600">
                <a:spcBef>
                  <a:spcPct val="20000"/>
                </a:spcBef>
                <a:buChar char="•"/>
                <a:defRPr sz="1600">
                  <a:solidFill>
                    <a:schemeClr val="tx2"/>
                  </a:solidFill>
                  <a:latin typeface="Arial" panose="020B0604020202020204" pitchFamily="34" charset="0"/>
                  <a:ea typeface="微软雅黑" panose="020B0503020204020204" pitchFamily="34" charset="-122"/>
                </a:defRPr>
              </a:lvl3pPr>
              <a:lvl4pPr marL="1600200" indent="-228600">
                <a:spcBef>
                  <a:spcPct val="20000"/>
                </a:spcBef>
                <a:buChar char="–"/>
                <a:defRPr sz="1400">
                  <a:solidFill>
                    <a:schemeClr val="tx2"/>
                  </a:solidFill>
                  <a:latin typeface="Arial" panose="020B0604020202020204" pitchFamily="34" charset="0"/>
                  <a:ea typeface="微软雅黑" panose="020B0503020204020204" pitchFamily="34" charset="-122"/>
                </a:defRPr>
              </a:lvl4pPr>
              <a:lvl5pPr marL="2057400" indent="-228600">
                <a:spcBef>
                  <a:spcPct val="20000"/>
                </a:spcBef>
                <a:buChar char="»"/>
                <a:defRPr sz="1400">
                  <a:solidFill>
                    <a:schemeClr val="tx2"/>
                  </a:solidFill>
                  <a:latin typeface="Arial" panose="020B0604020202020204" pitchFamily="34" charset="0"/>
                  <a:ea typeface="微软雅黑" panose="020B0503020204020204" pitchFamily="34" charset="-122"/>
                </a:defRPr>
              </a:lvl5pPr>
              <a:lvl6pPr marL="25146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6pPr>
              <a:lvl7pPr marL="29718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7pPr>
              <a:lvl8pPr marL="34290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8pPr>
              <a:lvl9pPr marL="38862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9pPr>
            </a:lstStyle>
            <a:p>
              <a:pPr>
                <a:spcBef>
                  <a:spcPct val="0"/>
                </a:spcBef>
                <a:buFontTx/>
                <a:buNone/>
              </a:pPr>
              <a:r>
                <a:rPr lang="en-US" altLang="zh-CN" sz="1400" dirty="0">
                  <a:solidFill>
                    <a:schemeClr val="tx1"/>
                  </a:solidFill>
                  <a:ea typeface="黑体" panose="02010609060101010101" pitchFamily="49" charset="-122"/>
                  <a:cs typeface="Arial" panose="020B0604020202020204" pitchFamily="34" charset="0"/>
                </a:rPr>
                <a:t>(a) </a:t>
              </a:r>
              <a:r>
                <a:rPr lang="zh-CN" altLang="en-US" sz="1400" dirty="0" smtClean="0">
                  <a:solidFill>
                    <a:schemeClr val="tx1"/>
                  </a:solidFill>
                  <a:ea typeface="黑体" panose="02010609060101010101" pitchFamily="49" charset="-122"/>
                  <a:cs typeface="Arial" panose="020B0604020202020204" pitchFamily="34" charset="0"/>
                </a:rPr>
                <a:t>原始影像</a:t>
              </a:r>
              <a:endParaRPr lang="zh-CN" altLang="en-US" sz="1400" dirty="0">
                <a:solidFill>
                  <a:schemeClr val="tx1"/>
                </a:solidFill>
                <a:ea typeface="黑体" panose="02010609060101010101" pitchFamily="49" charset="-122"/>
                <a:cs typeface="Arial" panose="020B0604020202020204" pitchFamily="34" charset="0"/>
              </a:endParaRPr>
            </a:p>
          </p:txBody>
        </p:sp>
        <p:sp>
          <p:nvSpPr>
            <p:cNvPr id="18" name="文本框 2"/>
            <p:cNvSpPr txBox="1">
              <a:spLocks noChangeArrowheads="1"/>
            </p:cNvSpPr>
            <p:nvPr/>
          </p:nvSpPr>
          <p:spPr bwMode="auto">
            <a:xfrm>
              <a:off x="8660717" y="3392489"/>
              <a:ext cx="2553448" cy="356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a:solidFill>
                    <a:schemeClr val="tx2"/>
                  </a:solidFill>
                  <a:latin typeface="Arial" panose="020B0604020202020204" pitchFamily="34" charset="0"/>
                  <a:ea typeface="微软雅黑" panose="020B0503020204020204" pitchFamily="34" charset="-122"/>
                </a:defRPr>
              </a:lvl2pPr>
              <a:lvl3pPr marL="1143000" indent="-228600">
                <a:spcBef>
                  <a:spcPct val="20000"/>
                </a:spcBef>
                <a:buChar char="•"/>
                <a:defRPr sz="1600">
                  <a:solidFill>
                    <a:schemeClr val="tx2"/>
                  </a:solidFill>
                  <a:latin typeface="Arial" panose="020B0604020202020204" pitchFamily="34" charset="0"/>
                  <a:ea typeface="微软雅黑" panose="020B0503020204020204" pitchFamily="34" charset="-122"/>
                </a:defRPr>
              </a:lvl3pPr>
              <a:lvl4pPr marL="1600200" indent="-228600">
                <a:spcBef>
                  <a:spcPct val="20000"/>
                </a:spcBef>
                <a:buChar char="–"/>
                <a:defRPr sz="1400">
                  <a:solidFill>
                    <a:schemeClr val="tx2"/>
                  </a:solidFill>
                  <a:latin typeface="Arial" panose="020B0604020202020204" pitchFamily="34" charset="0"/>
                  <a:ea typeface="微软雅黑" panose="020B0503020204020204" pitchFamily="34" charset="-122"/>
                </a:defRPr>
              </a:lvl4pPr>
              <a:lvl5pPr marL="2057400" indent="-228600">
                <a:spcBef>
                  <a:spcPct val="20000"/>
                </a:spcBef>
                <a:buChar char="»"/>
                <a:defRPr sz="1400">
                  <a:solidFill>
                    <a:schemeClr val="tx2"/>
                  </a:solidFill>
                  <a:latin typeface="Arial" panose="020B0604020202020204" pitchFamily="34" charset="0"/>
                  <a:ea typeface="微软雅黑" panose="020B0503020204020204" pitchFamily="34" charset="-122"/>
                </a:defRPr>
              </a:lvl5pPr>
              <a:lvl6pPr marL="25146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6pPr>
              <a:lvl7pPr marL="29718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7pPr>
              <a:lvl8pPr marL="34290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8pPr>
              <a:lvl9pPr marL="38862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9pPr>
            </a:lstStyle>
            <a:p>
              <a:pPr>
                <a:spcBef>
                  <a:spcPct val="0"/>
                </a:spcBef>
                <a:buFontTx/>
                <a:buNone/>
              </a:pPr>
              <a:r>
                <a:rPr lang="en-US" altLang="zh-CN" sz="1400" dirty="0" smtClean="0">
                  <a:solidFill>
                    <a:schemeClr val="tx1"/>
                  </a:solidFill>
                  <a:ea typeface="黑体" panose="02010609060101010101" pitchFamily="49" charset="-122"/>
                  <a:cs typeface="Arial" panose="020B0604020202020204" pitchFamily="34" charset="0"/>
                </a:rPr>
                <a:t>(c) </a:t>
              </a:r>
              <a:r>
                <a:rPr lang="zh-CN" altLang="en-US" sz="1400" dirty="0" smtClean="0">
                  <a:solidFill>
                    <a:schemeClr val="tx1"/>
                  </a:solidFill>
                  <a:ea typeface="黑体" panose="02010609060101010101" pitchFamily="49" charset="-122"/>
                  <a:cs typeface="Arial" panose="020B0604020202020204" pitchFamily="34" charset="0"/>
                </a:rPr>
                <a:t>谱聚类</a:t>
              </a:r>
              <a:r>
                <a:rPr lang="en-US" altLang="zh-CN" sz="1400" dirty="0">
                  <a:solidFill>
                    <a:schemeClr val="tx1"/>
                  </a:solidFill>
                  <a:ea typeface="黑体" panose="02010609060101010101" pitchFamily="49" charset="-122"/>
                  <a:cs typeface="Arial" panose="020B0604020202020204" pitchFamily="34" charset="0"/>
                </a:rPr>
                <a:t>(</a:t>
              </a:r>
              <a:r>
                <a:rPr lang="zh-CN" altLang="en-US" sz="1400" dirty="0" smtClean="0">
                  <a:solidFill>
                    <a:schemeClr val="tx1"/>
                  </a:solidFill>
                  <a:ea typeface="黑体" panose="02010609060101010101" pitchFamily="49" charset="-122"/>
                  <a:cs typeface="Arial" panose="020B0604020202020204" pitchFamily="34" charset="0"/>
                </a:rPr>
                <a:t>非监督</a:t>
              </a:r>
              <a:r>
                <a:rPr lang="en-US" altLang="zh-CN" sz="1400" dirty="0" smtClean="0">
                  <a:solidFill>
                    <a:schemeClr val="tx1"/>
                  </a:solidFill>
                  <a:ea typeface="黑体" panose="02010609060101010101" pitchFamily="49" charset="-122"/>
                  <a:cs typeface="Arial" panose="020B0604020202020204" pitchFamily="34" charset="0"/>
                </a:rPr>
                <a:t>,35.8%)</a:t>
              </a:r>
              <a:endParaRPr lang="zh-CN" altLang="en-US" sz="1400" dirty="0">
                <a:solidFill>
                  <a:schemeClr val="tx1"/>
                </a:solidFill>
                <a:ea typeface="黑体" panose="02010609060101010101" pitchFamily="49" charset="-122"/>
                <a:cs typeface="Arial" panose="020B0604020202020204" pitchFamily="34" charset="0"/>
              </a:endParaRPr>
            </a:p>
          </p:txBody>
        </p:sp>
        <p:sp>
          <p:nvSpPr>
            <p:cNvPr id="20" name="文本框 2"/>
            <p:cNvSpPr txBox="1">
              <a:spLocks noChangeArrowheads="1"/>
            </p:cNvSpPr>
            <p:nvPr/>
          </p:nvSpPr>
          <p:spPr bwMode="auto">
            <a:xfrm>
              <a:off x="2950986" y="6309563"/>
              <a:ext cx="2643325" cy="356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a:solidFill>
                    <a:schemeClr val="tx2"/>
                  </a:solidFill>
                  <a:latin typeface="Arial" panose="020B0604020202020204" pitchFamily="34" charset="0"/>
                  <a:ea typeface="微软雅黑" panose="020B0503020204020204" pitchFamily="34" charset="-122"/>
                </a:defRPr>
              </a:lvl2pPr>
              <a:lvl3pPr marL="1143000" indent="-228600">
                <a:spcBef>
                  <a:spcPct val="20000"/>
                </a:spcBef>
                <a:buChar char="•"/>
                <a:defRPr sz="1600">
                  <a:solidFill>
                    <a:schemeClr val="tx2"/>
                  </a:solidFill>
                  <a:latin typeface="Arial" panose="020B0604020202020204" pitchFamily="34" charset="0"/>
                  <a:ea typeface="微软雅黑" panose="020B0503020204020204" pitchFamily="34" charset="-122"/>
                </a:defRPr>
              </a:lvl3pPr>
              <a:lvl4pPr marL="1600200" indent="-228600">
                <a:spcBef>
                  <a:spcPct val="20000"/>
                </a:spcBef>
                <a:buChar char="–"/>
                <a:defRPr sz="1400">
                  <a:solidFill>
                    <a:schemeClr val="tx2"/>
                  </a:solidFill>
                  <a:latin typeface="Arial" panose="020B0604020202020204" pitchFamily="34" charset="0"/>
                  <a:ea typeface="微软雅黑" panose="020B0503020204020204" pitchFamily="34" charset="-122"/>
                </a:defRPr>
              </a:lvl4pPr>
              <a:lvl5pPr marL="2057400" indent="-228600">
                <a:spcBef>
                  <a:spcPct val="20000"/>
                </a:spcBef>
                <a:buChar char="»"/>
                <a:defRPr sz="1400">
                  <a:solidFill>
                    <a:schemeClr val="tx2"/>
                  </a:solidFill>
                  <a:latin typeface="Arial" panose="020B0604020202020204" pitchFamily="34" charset="0"/>
                  <a:ea typeface="微软雅黑" panose="020B0503020204020204" pitchFamily="34" charset="-122"/>
                </a:defRPr>
              </a:lvl5pPr>
              <a:lvl6pPr marL="25146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6pPr>
              <a:lvl7pPr marL="29718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7pPr>
              <a:lvl8pPr marL="34290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8pPr>
              <a:lvl9pPr marL="38862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9pPr>
            </a:lstStyle>
            <a:p>
              <a:pPr>
                <a:spcBef>
                  <a:spcPct val="0"/>
                </a:spcBef>
                <a:buFontTx/>
                <a:buNone/>
              </a:pPr>
              <a:r>
                <a:rPr lang="en-US" altLang="zh-CN" sz="1400" dirty="0" smtClean="0">
                  <a:solidFill>
                    <a:schemeClr val="tx1"/>
                  </a:solidFill>
                  <a:ea typeface="黑体" panose="02010609060101010101" pitchFamily="49" charset="-122"/>
                  <a:cs typeface="Arial" panose="020B0604020202020204" pitchFamily="34" charset="0"/>
                </a:rPr>
                <a:t>(d) CCSKL(</a:t>
              </a:r>
              <a:r>
                <a:rPr lang="zh-CN" altLang="en-US" sz="1400" dirty="0" smtClean="0">
                  <a:solidFill>
                    <a:schemeClr val="tx1"/>
                  </a:solidFill>
                  <a:ea typeface="黑体" panose="02010609060101010101" pitchFamily="49" charset="-122"/>
                  <a:cs typeface="Arial" panose="020B0604020202020204" pitchFamily="34" charset="0"/>
                </a:rPr>
                <a:t>半监督</a:t>
              </a:r>
              <a:r>
                <a:rPr lang="en-US" altLang="zh-CN" sz="1400" dirty="0" smtClean="0">
                  <a:solidFill>
                    <a:schemeClr val="tx1"/>
                  </a:solidFill>
                  <a:ea typeface="黑体" panose="02010609060101010101" pitchFamily="49" charset="-122"/>
                  <a:cs typeface="Arial" panose="020B0604020202020204" pitchFamily="34" charset="0"/>
                </a:rPr>
                <a:t>,61.8%)</a:t>
              </a:r>
              <a:endParaRPr lang="zh-CN" altLang="en-US" sz="1400" dirty="0">
                <a:solidFill>
                  <a:schemeClr val="tx1"/>
                </a:solidFill>
                <a:ea typeface="黑体" panose="02010609060101010101" pitchFamily="49" charset="-122"/>
                <a:cs typeface="Arial" panose="020B0604020202020204" pitchFamily="34" charset="0"/>
              </a:endParaRPr>
            </a:p>
          </p:txBody>
        </p:sp>
        <p:sp>
          <p:nvSpPr>
            <p:cNvPr id="21" name="文本框 2"/>
            <p:cNvSpPr txBox="1">
              <a:spLocks noChangeArrowheads="1"/>
            </p:cNvSpPr>
            <p:nvPr/>
          </p:nvSpPr>
          <p:spPr bwMode="auto">
            <a:xfrm>
              <a:off x="5728306" y="6287322"/>
              <a:ext cx="2618388" cy="356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a:solidFill>
                    <a:schemeClr val="tx2"/>
                  </a:solidFill>
                  <a:latin typeface="Arial" panose="020B0604020202020204" pitchFamily="34" charset="0"/>
                  <a:ea typeface="微软雅黑" panose="020B0503020204020204" pitchFamily="34" charset="-122"/>
                </a:defRPr>
              </a:lvl2pPr>
              <a:lvl3pPr marL="1143000" indent="-228600">
                <a:spcBef>
                  <a:spcPct val="20000"/>
                </a:spcBef>
                <a:buChar char="•"/>
                <a:defRPr sz="1600">
                  <a:solidFill>
                    <a:schemeClr val="tx2"/>
                  </a:solidFill>
                  <a:latin typeface="Arial" panose="020B0604020202020204" pitchFamily="34" charset="0"/>
                  <a:ea typeface="微软雅黑" panose="020B0503020204020204" pitchFamily="34" charset="-122"/>
                </a:defRPr>
              </a:lvl3pPr>
              <a:lvl4pPr marL="1600200" indent="-228600">
                <a:spcBef>
                  <a:spcPct val="20000"/>
                </a:spcBef>
                <a:buChar char="–"/>
                <a:defRPr sz="1400">
                  <a:solidFill>
                    <a:schemeClr val="tx2"/>
                  </a:solidFill>
                  <a:latin typeface="Arial" panose="020B0604020202020204" pitchFamily="34" charset="0"/>
                  <a:ea typeface="微软雅黑" panose="020B0503020204020204" pitchFamily="34" charset="-122"/>
                </a:defRPr>
              </a:lvl4pPr>
              <a:lvl5pPr marL="2057400" indent="-228600">
                <a:spcBef>
                  <a:spcPct val="20000"/>
                </a:spcBef>
                <a:buChar char="»"/>
                <a:defRPr sz="1400">
                  <a:solidFill>
                    <a:schemeClr val="tx2"/>
                  </a:solidFill>
                  <a:latin typeface="Arial" panose="020B0604020202020204" pitchFamily="34" charset="0"/>
                  <a:ea typeface="微软雅黑" panose="020B0503020204020204" pitchFamily="34" charset="-122"/>
                </a:defRPr>
              </a:lvl5pPr>
              <a:lvl6pPr marL="25146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6pPr>
              <a:lvl7pPr marL="29718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7pPr>
              <a:lvl8pPr marL="34290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8pPr>
              <a:lvl9pPr marL="38862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9pPr>
            </a:lstStyle>
            <a:p>
              <a:pPr>
                <a:spcBef>
                  <a:spcPct val="0"/>
                </a:spcBef>
                <a:buFontTx/>
                <a:buNone/>
              </a:pPr>
              <a:r>
                <a:rPr lang="en-US" altLang="zh-CN" sz="1400" dirty="0" smtClean="0">
                  <a:solidFill>
                    <a:schemeClr val="tx1"/>
                  </a:solidFill>
                  <a:ea typeface="黑体" panose="02010609060101010101" pitchFamily="49" charset="-122"/>
                  <a:cs typeface="Arial" panose="020B0604020202020204" pitchFamily="34" charset="0"/>
                </a:rPr>
                <a:t>(e) M</a:t>
              </a:r>
              <a:r>
                <a:rPr lang="en-US" altLang="zh-CN" sz="1400" baseline="30000" dirty="0" smtClean="0">
                  <a:solidFill>
                    <a:schemeClr val="tx1"/>
                  </a:solidFill>
                  <a:ea typeface="黑体" panose="02010609060101010101" pitchFamily="49" charset="-122"/>
                  <a:cs typeface="Arial" panose="020B0604020202020204" pitchFamily="34" charset="0"/>
                </a:rPr>
                <a:t>3</a:t>
              </a:r>
              <a:r>
                <a:rPr lang="en-US" altLang="zh-CN" sz="1400" dirty="0" smtClean="0">
                  <a:solidFill>
                    <a:schemeClr val="tx1"/>
                  </a:solidFill>
                  <a:ea typeface="黑体" panose="02010609060101010101" pitchFamily="49" charset="-122"/>
                  <a:cs typeface="Arial" panose="020B0604020202020204" pitchFamily="34" charset="0"/>
                </a:rPr>
                <a:t>DA-DF(</a:t>
              </a:r>
              <a:r>
                <a:rPr lang="zh-CN" altLang="en-US" sz="1400" dirty="0" smtClean="0">
                  <a:solidFill>
                    <a:schemeClr val="tx1"/>
                  </a:solidFill>
                  <a:ea typeface="黑体" panose="02010609060101010101" pitchFamily="49" charset="-122"/>
                  <a:cs typeface="Arial" panose="020B0604020202020204" pitchFamily="34" charset="0"/>
                </a:rPr>
                <a:t>监督</a:t>
              </a:r>
              <a:r>
                <a:rPr lang="en-US" altLang="zh-CN" sz="1400" dirty="0" smtClean="0">
                  <a:solidFill>
                    <a:schemeClr val="tx1"/>
                  </a:solidFill>
                  <a:ea typeface="黑体" panose="02010609060101010101" pitchFamily="49" charset="-122"/>
                  <a:cs typeface="Arial" panose="020B0604020202020204" pitchFamily="34" charset="0"/>
                </a:rPr>
                <a:t>,91.6%)</a:t>
              </a:r>
              <a:endParaRPr lang="zh-CN" altLang="en-US" sz="1400" dirty="0">
                <a:solidFill>
                  <a:schemeClr val="tx1"/>
                </a:solidFill>
                <a:ea typeface="黑体" panose="02010609060101010101" pitchFamily="49" charset="-122"/>
                <a:cs typeface="Arial" panose="020B0604020202020204" pitchFamily="34" charset="0"/>
              </a:endParaRPr>
            </a:p>
          </p:txBody>
        </p:sp>
        <p:sp>
          <p:nvSpPr>
            <p:cNvPr id="22" name="文本框 2"/>
            <p:cNvSpPr txBox="1">
              <a:spLocks noChangeArrowheads="1"/>
            </p:cNvSpPr>
            <p:nvPr/>
          </p:nvSpPr>
          <p:spPr bwMode="auto">
            <a:xfrm>
              <a:off x="8859088" y="6309565"/>
              <a:ext cx="2317003" cy="360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a:solidFill>
                    <a:schemeClr val="tx2"/>
                  </a:solidFill>
                  <a:latin typeface="Arial" panose="020B0604020202020204" pitchFamily="34" charset="0"/>
                  <a:ea typeface="微软雅黑" panose="020B0503020204020204" pitchFamily="34" charset="-122"/>
                </a:defRPr>
              </a:lvl2pPr>
              <a:lvl3pPr marL="1143000" indent="-228600">
                <a:spcBef>
                  <a:spcPct val="20000"/>
                </a:spcBef>
                <a:buChar char="•"/>
                <a:defRPr sz="1600">
                  <a:solidFill>
                    <a:schemeClr val="tx2"/>
                  </a:solidFill>
                  <a:latin typeface="Arial" panose="020B0604020202020204" pitchFamily="34" charset="0"/>
                  <a:ea typeface="微软雅黑" panose="020B0503020204020204" pitchFamily="34" charset="-122"/>
                </a:defRPr>
              </a:lvl3pPr>
              <a:lvl4pPr marL="1600200" indent="-228600">
                <a:spcBef>
                  <a:spcPct val="20000"/>
                </a:spcBef>
                <a:buChar char="–"/>
                <a:defRPr sz="1400">
                  <a:solidFill>
                    <a:schemeClr val="tx2"/>
                  </a:solidFill>
                  <a:latin typeface="Arial" panose="020B0604020202020204" pitchFamily="34" charset="0"/>
                  <a:ea typeface="微软雅黑" panose="020B0503020204020204" pitchFamily="34" charset="-122"/>
                </a:defRPr>
              </a:lvl4pPr>
              <a:lvl5pPr marL="2057400" indent="-228600">
                <a:spcBef>
                  <a:spcPct val="20000"/>
                </a:spcBef>
                <a:buChar char="»"/>
                <a:defRPr sz="1400">
                  <a:solidFill>
                    <a:schemeClr val="tx2"/>
                  </a:solidFill>
                  <a:latin typeface="Arial" panose="020B0604020202020204" pitchFamily="34" charset="0"/>
                  <a:ea typeface="微软雅黑" panose="020B0503020204020204" pitchFamily="34" charset="-122"/>
                </a:defRPr>
              </a:lvl5pPr>
              <a:lvl6pPr marL="25146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6pPr>
              <a:lvl7pPr marL="29718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7pPr>
              <a:lvl8pPr marL="34290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8pPr>
              <a:lvl9pPr marL="3886200" indent="-228600" eaLnBrk="0" fontAlgn="base" hangingPunct="0">
                <a:spcBef>
                  <a:spcPct val="20000"/>
                </a:spcBef>
                <a:spcAft>
                  <a:spcPct val="0"/>
                </a:spcAft>
                <a:buChar char="»"/>
                <a:defRPr sz="1400">
                  <a:solidFill>
                    <a:schemeClr val="tx2"/>
                  </a:solidFill>
                  <a:latin typeface="Arial" panose="020B0604020202020204" pitchFamily="34" charset="0"/>
                  <a:ea typeface="微软雅黑" panose="020B0503020204020204" pitchFamily="34" charset="-122"/>
                </a:defRPr>
              </a:lvl9pPr>
            </a:lstStyle>
            <a:p>
              <a:pPr>
                <a:spcBef>
                  <a:spcPct val="0"/>
                </a:spcBef>
                <a:buFontTx/>
                <a:buNone/>
              </a:pPr>
              <a:r>
                <a:rPr lang="en-US" altLang="zh-CN" sz="1400" dirty="0" smtClean="0">
                  <a:solidFill>
                    <a:schemeClr val="tx1"/>
                  </a:solidFill>
                  <a:ea typeface="黑体" panose="02010609060101010101" pitchFamily="49" charset="-122"/>
                  <a:cs typeface="Arial" panose="020B0604020202020204" pitchFamily="34" charset="0"/>
                </a:rPr>
                <a:t>(f) </a:t>
              </a:r>
              <a:r>
                <a:rPr lang="zh-CN" altLang="en-US" sz="1400" dirty="0" smtClean="0">
                  <a:solidFill>
                    <a:schemeClr val="tx1"/>
                  </a:solidFill>
                  <a:ea typeface="黑体" panose="02010609060101010101" pitchFamily="49" charset="-122"/>
                  <a:cs typeface="Arial" panose="020B0604020202020204" pitchFamily="34" charset="0"/>
                </a:rPr>
                <a:t>我们的结果</a:t>
              </a:r>
              <a:r>
                <a:rPr lang="en-US" altLang="zh-CN" sz="1400" dirty="0" smtClean="0">
                  <a:solidFill>
                    <a:schemeClr val="tx1"/>
                  </a:solidFill>
                  <a:ea typeface="黑体" panose="02010609060101010101" pitchFamily="49" charset="-122"/>
                  <a:cs typeface="Arial" panose="020B0604020202020204" pitchFamily="34" charset="0"/>
                </a:rPr>
                <a:t> (99.1%)</a:t>
              </a:r>
              <a:endParaRPr lang="zh-CN" altLang="en-US" sz="1400" dirty="0">
                <a:solidFill>
                  <a:schemeClr val="tx1"/>
                </a:solidFill>
                <a:ea typeface="黑体" panose="02010609060101010101" pitchFamily="49" charset="-122"/>
                <a:cs typeface="Arial" panose="020B0604020202020204" pitchFamily="34" charset="0"/>
              </a:endParaRPr>
            </a:p>
          </p:txBody>
        </p:sp>
      </p:grpSp>
    </p:spTree>
    <p:extLst>
      <p:ext uri="{BB962C8B-B14F-4D97-AF65-F5344CB8AC3E}">
        <p14:creationId xmlns:p14="http://schemas.microsoft.com/office/powerpoint/2010/main" val="112014557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42</a:t>
            </a:fld>
            <a:endParaRPr lang="zh-CN" altLang="en-US"/>
          </a:p>
        </p:txBody>
      </p:sp>
      <p:sp>
        <p:nvSpPr>
          <p:cNvPr id="19" name="文本框 18"/>
          <p:cNvSpPr txBox="1"/>
          <p:nvPr/>
        </p:nvSpPr>
        <p:spPr>
          <a:xfrm>
            <a:off x="230594" y="882903"/>
            <a:ext cx="8373854" cy="1431161"/>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构建了国际上最大规模</a:t>
            </a:r>
            <a:r>
              <a:rPr lang="zh-CN" altLang="en-US" sz="2200" dirty="0">
                <a:solidFill>
                  <a:srgbClr val="C00000"/>
                </a:solidFill>
                <a:latin typeface="黑体" panose="02010609060101010101" pitchFamily="49" charset="-122"/>
                <a:ea typeface="黑体" panose="02010609060101010101" pitchFamily="49" charset="-122"/>
              </a:rPr>
              <a:t>遥感</a:t>
            </a:r>
            <a:r>
              <a:rPr lang="zh-CN" altLang="en-US" sz="2200" dirty="0" smtClean="0">
                <a:solidFill>
                  <a:srgbClr val="C00000"/>
                </a:solidFill>
                <a:latin typeface="黑体" panose="02010609060101010101" pitchFamily="49" charset="-122"/>
                <a:ea typeface="黑体" panose="02010609060101010101" pitchFamily="49" charset="-122"/>
              </a:rPr>
              <a:t>场景数据集</a:t>
            </a:r>
            <a:r>
              <a:rPr lang="en-US" altLang="zh-CN" sz="2200" dirty="0" smtClean="0">
                <a:solidFill>
                  <a:srgbClr val="C00000"/>
                </a:solidFill>
                <a:latin typeface="黑体" panose="02010609060101010101" pitchFamily="49" charset="-122"/>
                <a:ea typeface="黑体" panose="02010609060101010101" pitchFamily="49" charset="-122"/>
              </a:rPr>
              <a:t>-AID</a:t>
            </a:r>
            <a:r>
              <a:rPr lang="zh-CN" altLang="en-US" sz="2200" dirty="0" smtClean="0">
                <a:solidFill>
                  <a:srgbClr val="C00000"/>
                </a:solidFill>
                <a:latin typeface="黑体" panose="02010609060101010101" pitchFamily="49" charset="-122"/>
                <a:ea typeface="黑体" panose="02010609060101010101" pitchFamily="49" charset="-122"/>
              </a:rPr>
              <a:t>、</a:t>
            </a:r>
            <a:r>
              <a:rPr lang="en-US" altLang="zh-CN" sz="2200" dirty="0" smtClean="0">
                <a:solidFill>
                  <a:srgbClr val="C00000"/>
                </a:solidFill>
                <a:latin typeface="黑体" panose="02010609060101010101" pitchFamily="49" charset="-122"/>
                <a:ea typeface="黑体" panose="02010609060101010101" pitchFamily="49" charset="-122"/>
              </a:rPr>
              <a:t>AID++</a:t>
            </a:r>
            <a:endParaRPr lang="en-US" altLang="zh-CN" sz="2200" dirty="0" smtClean="0">
              <a:solidFill>
                <a:srgbClr val="C00000"/>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现有的场景数据集规模小，无法反映真实地物分布，且测试精度已达饱和</a:t>
            </a:r>
            <a:endParaRPr lang="en-US" altLang="zh-CN" dirty="0" smtClean="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endParaRPr lang="en-US" altLang="zh-CN" dirty="0" smtClean="0">
              <a:latin typeface="黑体" panose="02010609060101010101" pitchFamily="49" charset="-122"/>
              <a:ea typeface="黑体" panose="02010609060101010101" pitchFamily="49" charset="-122"/>
            </a:endParaRPr>
          </a:p>
        </p:txBody>
      </p:sp>
      <p:sp>
        <p:nvSpPr>
          <p:cNvPr id="10" name="同侧圆角矩形 9"/>
          <p:cNvSpPr/>
          <p:nvPr/>
        </p:nvSpPr>
        <p:spPr>
          <a:xfrm>
            <a:off x="4661274" y="3959156"/>
            <a:ext cx="3459477" cy="2638195"/>
          </a:xfrm>
          <a:prstGeom prst="round2SameRect">
            <a:avLst>
              <a:gd name="adj1" fmla="val 9807"/>
              <a:gd name="adj2" fmla="val 0"/>
            </a:avLst>
          </a:prstGeom>
          <a:solidFill>
            <a:schemeClr val="accent6">
              <a:lumMod val="50000"/>
              <a:alpha val="10000"/>
            </a:schemeClr>
          </a:solidFill>
          <a:ln w="41275" cap="flat">
            <a:solidFill>
              <a:schemeClr val="accent6">
                <a:lumMod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同侧圆角矩形 10"/>
          <p:cNvSpPr/>
          <p:nvPr/>
        </p:nvSpPr>
        <p:spPr>
          <a:xfrm>
            <a:off x="924047" y="3959156"/>
            <a:ext cx="3376404" cy="2638196"/>
          </a:xfrm>
          <a:prstGeom prst="round2SameRect">
            <a:avLst>
              <a:gd name="adj1" fmla="val 13749"/>
              <a:gd name="adj2" fmla="val 0"/>
            </a:avLst>
          </a:prstGeom>
          <a:solidFill>
            <a:schemeClr val="accent1">
              <a:lumMod val="50000"/>
              <a:alpha val="10000"/>
            </a:schemeClr>
          </a:solidFill>
          <a:ln w="41275" cap="flat">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1042254" y="4432039"/>
            <a:ext cx="3155244" cy="2103496"/>
            <a:chOff x="680182" y="3344499"/>
            <a:chExt cx="3240000" cy="2160000"/>
          </a:xfrm>
        </p:grpSpPr>
        <p:pic>
          <p:nvPicPr>
            <p:cNvPr id="13" name="图片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182" y="3344499"/>
              <a:ext cx="1080000" cy="1080000"/>
            </a:xfrm>
            <a:prstGeom prst="rect">
              <a:avLst/>
            </a:prstGeom>
            <a:ln>
              <a:solidFill>
                <a:schemeClr val="accent2">
                  <a:lumMod val="60000"/>
                  <a:lumOff val="40000"/>
                </a:schemeClr>
              </a:solidFill>
            </a:ln>
          </p:spPr>
        </p:pic>
        <p:pic>
          <p:nvPicPr>
            <p:cNvPr id="14" name="图片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40182" y="3344499"/>
              <a:ext cx="1080000" cy="1080000"/>
            </a:xfrm>
            <a:prstGeom prst="rect">
              <a:avLst/>
            </a:prstGeom>
            <a:ln>
              <a:solidFill>
                <a:schemeClr val="accent2">
                  <a:lumMod val="60000"/>
                  <a:lumOff val="40000"/>
                </a:schemeClr>
              </a:solidFill>
            </a:ln>
          </p:spPr>
        </p:pic>
        <p:pic>
          <p:nvPicPr>
            <p:cNvPr id="15" name="图片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55384" y="4424499"/>
              <a:ext cx="1080000" cy="1080000"/>
            </a:xfrm>
            <a:prstGeom prst="rect">
              <a:avLst/>
            </a:prstGeom>
            <a:ln>
              <a:solidFill>
                <a:schemeClr val="accent2">
                  <a:lumMod val="60000"/>
                  <a:lumOff val="40000"/>
                </a:schemeClr>
              </a:solidFill>
            </a:ln>
          </p:spPr>
        </p:pic>
        <p:pic>
          <p:nvPicPr>
            <p:cNvPr id="16" name="图片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30585" y="4424499"/>
              <a:ext cx="1080000" cy="1080000"/>
            </a:xfrm>
            <a:prstGeom prst="rect">
              <a:avLst/>
            </a:prstGeom>
            <a:ln>
              <a:solidFill>
                <a:schemeClr val="accent2">
                  <a:lumMod val="60000"/>
                  <a:lumOff val="40000"/>
                </a:schemeClr>
              </a:solidFill>
            </a:ln>
          </p:spPr>
        </p:pic>
        <p:pic>
          <p:nvPicPr>
            <p:cNvPr id="17" name="图片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60182" y="3344499"/>
              <a:ext cx="1080000" cy="1080000"/>
            </a:xfrm>
            <a:prstGeom prst="rect">
              <a:avLst/>
            </a:prstGeom>
            <a:ln>
              <a:solidFill>
                <a:schemeClr val="accent2">
                  <a:lumMod val="60000"/>
                  <a:lumOff val="40000"/>
                </a:schemeClr>
              </a:solidFill>
            </a:ln>
          </p:spPr>
        </p:pic>
        <p:pic>
          <p:nvPicPr>
            <p:cNvPr id="18" name="图片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0182" y="4424499"/>
              <a:ext cx="1080000" cy="1080000"/>
            </a:xfrm>
            <a:prstGeom prst="rect">
              <a:avLst/>
            </a:prstGeom>
            <a:ln>
              <a:solidFill>
                <a:schemeClr val="accent2">
                  <a:lumMod val="60000"/>
                  <a:lumOff val="40000"/>
                </a:schemeClr>
              </a:solidFill>
            </a:ln>
          </p:spPr>
        </p:pic>
      </p:grpSp>
      <p:grpSp>
        <p:nvGrpSpPr>
          <p:cNvPr id="22" name="组合 21"/>
          <p:cNvGrpSpPr/>
          <p:nvPr/>
        </p:nvGrpSpPr>
        <p:grpSpPr>
          <a:xfrm>
            <a:off x="4788024" y="4412222"/>
            <a:ext cx="3205728" cy="2137152"/>
            <a:chOff x="4518431" y="3344499"/>
            <a:chExt cx="4320000" cy="2880000"/>
          </a:xfrm>
        </p:grpSpPr>
        <p:pic>
          <p:nvPicPr>
            <p:cNvPr id="23" name="图片 2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23363" y="3344499"/>
              <a:ext cx="1440000" cy="1440000"/>
            </a:xfrm>
            <a:prstGeom prst="rect">
              <a:avLst/>
            </a:prstGeom>
            <a:ln>
              <a:solidFill>
                <a:schemeClr val="accent2">
                  <a:lumMod val="60000"/>
                  <a:lumOff val="40000"/>
                </a:schemeClr>
              </a:solidFill>
            </a:ln>
          </p:spPr>
        </p:pic>
        <p:pic>
          <p:nvPicPr>
            <p:cNvPr id="24" name="图片 2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398431" y="3344499"/>
              <a:ext cx="1440000" cy="1440000"/>
            </a:xfrm>
            <a:prstGeom prst="rect">
              <a:avLst/>
            </a:prstGeom>
            <a:ln>
              <a:solidFill>
                <a:schemeClr val="accent2">
                  <a:lumMod val="60000"/>
                  <a:lumOff val="40000"/>
                </a:schemeClr>
              </a:solidFill>
            </a:ln>
          </p:spPr>
        </p:pic>
        <p:pic>
          <p:nvPicPr>
            <p:cNvPr id="25" name="图片 2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518431" y="4784499"/>
              <a:ext cx="1440000" cy="1440000"/>
            </a:xfrm>
            <a:prstGeom prst="rect">
              <a:avLst/>
            </a:prstGeom>
            <a:ln>
              <a:solidFill>
                <a:schemeClr val="accent2">
                  <a:lumMod val="60000"/>
                  <a:lumOff val="40000"/>
                </a:schemeClr>
              </a:solidFill>
            </a:ln>
          </p:spPr>
        </p:pic>
        <p:pic>
          <p:nvPicPr>
            <p:cNvPr id="26" name="图片 2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958431" y="3344499"/>
              <a:ext cx="1440000" cy="1440000"/>
            </a:xfrm>
            <a:prstGeom prst="rect">
              <a:avLst/>
            </a:prstGeom>
            <a:ln>
              <a:solidFill>
                <a:schemeClr val="accent2">
                  <a:lumMod val="60000"/>
                  <a:lumOff val="40000"/>
                </a:schemeClr>
              </a:solidFill>
            </a:ln>
          </p:spPr>
        </p:pic>
        <p:pic>
          <p:nvPicPr>
            <p:cNvPr id="27" name="图片 2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958431" y="4784499"/>
              <a:ext cx="1440000" cy="1440000"/>
            </a:xfrm>
            <a:prstGeom prst="rect">
              <a:avLst/>
            </a:prstGeom>
            <a:ln>
              <a:solidFill>
                <a:schemeClr val="accent2">
                  <a:lumMod val="60000"/>
                  <a:lumOff val="40000"/>
                </a:schemeClr>
              </a:solidFill>
            </a:ln>
          </p:spPr>
        </p:pic>
        <p:pic>
          <p:nvPicPr>
            <p:cNvPr id="28" name="图片 2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398042" y="4784499"/>
              <a:ext cx="1440000" cy="1440000"/>
            </a:xfrm>
            <a:prstGeom prst="rect">
              <a:avLst/>
            </a:prstGeom>
            <a:ln>
              <a:solidFill>
                <a:schemeClr val="accent2">
                  <a:lumMod val="60000"/>
                  <a:lumOff val="40000"/>
                </a:schemeClr>
              </a:solidFill>
            </a:ln>
          </p:spPr>
        </p:pic>
      </p:grpSp>
      <p:sp>
        <p:nvSpPr>
          <p:cNvPr id="29" name="文本框 28"/>
          <p:cNvSpPr txBox="1"/>
          <p:nvPr/>
        </p:nvSpPr>
        <p:spPr>
          <a:xfrm>
            <a:off x="1983332" y="3962380"/>
            <a:ext cx="2214166" cy="400110"/>
          </a:xfrm>
          <a:prstGeom prst="rect">
            <a:avLst/>
          </a:prstGeom>
          <a:noFill/>
        </p:spPr>
        <p:txBody>
          <a:bodyPr wrap="square" rtlCol="0">
            <a:spAutoFit/>
          </a:bodyPr>
          <a:lstStyle/>
          <a:p>
            <a:pPr algn="ctr"/>
            <a:r>
              <a:rPr lang="en-US" altLang="zh-CN" sz="2000" dirty="0" smtClean="0"/>
              <a:t>UCM</a:t>
            </a:r>
            <a:r>
              <a:rPr lang="en-US" altLang="zh-CN" dirty="0" smtClean="0"/>
              <a:t> </a:t>
            </a:r>
            <a:r>
              <a:rPr lang="en-US" altLang="zh-CN" sz="1200" dirty="0" smtClean="0">
                <a:solidFill>
                  <a:schemeClr val="bg1">
                    <a:lumMod val="50000"/>
                  </a:schemeClr>
                </a:solidFill>
              </a:rPr>
              <a:t>[Yang et al 2010]</a:t>
            </a:r>
            <a:endParaRPr lang="zh-CN" altLang="en-US" sz="1200" dirty="0">
              <a:solidFill>
                <a:schemeClr val="bg1">
                  <a:lumMod val="50000"/>
                </a:schemeClr>
              </a:solidFill>
            </a:endParaRPr>
          </a:p>
        </p:txBody>
      </p:sp>
      <p:sp>
        <p:nvSpPr>
          <p:cNvPr id="30" name="文本框 29"/>
          <p:cNvSpPr txBox="1"/>
          <p:nvPr/>
        </p:nvSpPr>
        <p:spPr>
          <a:xfrm>
            <a:off x="5757822" y="3977428"/>
            <a:ext cx="2184841" cy="400110"/>
          </a:xfrm>
          <a:prstGeom prst="rect">
            <a:avLst/>
          </a:prstGeom>
          <a:noFill/>
        </p:spPr>
        <p:txBody>
          <a:bodyPr wrap="square" rtlCol="0">
            <a:spAutoFit/>
          </a:bodyPr>
          <a:lstStyle/>
          <a:p>
            <a:pPr algn="ctr"/>
            <a:r>
              <a:rPr lang="en-US" altLang="zh-CN" sz="2000" dirty="0" smtClean="0"/>
              <a:t>WHU-RS</a:t>
            </a:r>
            <a:r>
              <a:rPr lang="en-US" altLang="zh-CN" dirty="0" smtClean="0"/>
              <a:t> </a:t>
            </a:r>
            <a:r>
              <a:rPr lang="en-US" altLang="zh-CN" sz="1200" dirty="0" smtClean="0">
                <a:solidFill>
                  <a:schemeClr val="bg1">
                    <a:lumMod val="50000"/>
                  </a:schemeClr>
                </a:solidFill>
              </a:rPr>
              <a:t>[Xia et al 2010]</a:t>
            </a:r>
            <a:endParaRPr lang="zh-CN" altLang="en-US" sz="1200" dirty="0">
              <a:solidFill>
                <a:schemeClr val="bg1">
                  <a:lumMod val="50000"/>
                </a:schemeClr>
              </a:solidFill>
            </a:endParaRPr>
          </a:p>
        </p:txBody>
      </p:sp>
      <p:cxnSp>
        <p:nvCxnSpPr>
          <p:cNvPr id="31" name="直接连接符 30"/>
          <p:cNvCxnSpPr/>
          <p:nvPr/>
        </p:nvCxnSpPr>
        <p:spPr>
          <a:xfrm>
            <a:off x="924046" y="4342190"/>
            <a:ext cx="3376404" cy="84"/>
          </a:xfrm>
          <a:prstGeom prst="line">
            <a:avLst/>
          </a:prstGeom>
          <a:ln w="25400">
            <a:solidFill>
              <a:schemeClr val="tx2">
                <a:lumMod val="60000"/>
                <a:lumOff val="4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4661274" y="4354963"/>
            <a:ext cx="3459477" cy="2"/>
          </a:xfrm>
          <a:prstGeom prst="line">
            <a:avLst/>
          </a:prstGeom>
          <a:ln w="25400">
            <a:solidFill>
              <a:schemeClr val="accent6">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1306534" y="2409821"/>
            <a:ext cx="2626684" cy="1394228"/>
          </a:xfrm>
          <a:prstGeom prst="rect">
            <a:avLst/>
          </a:prstGeom>
          <a:noFill/>
          <a:ln w="44450">
            <a:solidFill>
              <a:schemeClr val="bg1">
                <a:lumMod val="65000"/>
              </a:schemeClr>
            </a:solidFill>
          </a:ln>
        </p:spPr>
        <p:txBody>
          <a:bodyPr wrap="square" rtlCol="0">
            <a:spAutoFit/>
          </a:bodyPr>
          <a:lstStyle/>
          <a:p>
            <a:pPr algn="ctr">
              <a:lnSpc>
                <a:spcPct val="150000"/>
              </a:lnSpc>
            </a:pPr>
            <a:r>
              <a:rPr lang="en-US" altLang="zh-CN" sz="1600" b="1" dirty="0" smtClean="0">
                <a:latin typeface="微软雅黑" panose="020B0503020204020204" pitchFamily="34" charset="-122"/>
                <a:ea typeface="微软雅黑" panose="020B0503020204020204" pitchFamily="34" charset="-122"/>
              </a:rPr>
              <a:t>UCM</a:t>
            </a:r>
            <a:r>
              <a:rPr lang="zh-CN" altLang="en-US" sz="1600" b="1" dirty="0" smtClean="0">
                <a:latin typeface="微软雅黑" panose="020B0503020204020204" pitchFamily="34" charset="-122"/>
                <a:ea typeface="微软雅黑" panose="020B0503020204020204" pitchFamily="34" charset="-122"/>
              </a:rPr>
              <a:t>数据集</a:t>
            </a:r>
            <a:endParaRPr lang="en-US" altLang="zh-CN" sz="1600" b="1" dirty="0" smtClean="0">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Ø"/>
            </a:pPr>
            <a:r>
              <a:rPr lang="zh-CN" altLang="en-US" sz="1600" dirty="0" smtClean="0">
                <a:latin typeface="微软雅黑" panose="020B0503020204020204" pitchFamily="34" charset="-122"/>
                <a:ea typeface="微软雅黑" panose="020B0503020204020204" pitchFamily="34" charset="-122"/>
              </a:rPr>
              <a:t>场景类别：</a:t>
            </a:r>
            <a:r>
              <a:rPr lang="en-US" altLang="zh-CN" sz="1600" dirty="0" smtClean="0">
                <a:latin typeface="微软雅黑" panose="020B0503020204020204" pitchFamily="34" charset="-122"/>
                <a:ea typeface="微软雅黑" panose="020B0503020204020204" pitchFamily="34" charset="-122"/>
              </a:rPr>
              <a:t>21</a:t>
            </a:r>
            <a:r>
              <a:rPr lang="zh-CN" altLang="en-US" sz="1600" dirty="0" smtClean="0">
                <a:latin typeface="微软雅黑" panose="020B0503020204020204" pitchFamily="34" charset="-122"/>
                <a:ea typeface="微软雅黑" panose="020B0503020204020204" pitchFamily="34" charset="-122"/>
              </a:rPr>
              <a:t>类</a:t>
            </a:r>
            <a:endParaRPr lang="en-US" altLang="zh-CN" sz="1600" dirty="0" smtClean="0">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Ø"/>
            </a:pPr>
            <a:r>
              <a:rPr lang="zh-CN" altLang="en-US" sz="1600" dirty="0">
                <a:latin typeface="微软雅黑" panose="020B0503020204020204" pitchFamily="34" charset="-122"/>
                <a:ea typeface="微软雅黑" panose="020B0503020204020204" pitchFamily="34" charset="-122"/>
              </a:rPr>
              <a:t>场景</a:t>
            </a:r>
            <a:r>
              <a:rPr lang="zh-CN" altLang="en-US" sz="1600" dirty="0" smtClean="0">
                <a:latin typeface="微软雅黑" panose="020B0503020204020204" pitchFamily="34" charset="-122"/>
                <a:ea typeface="微软雅黑" panose="020B0503020204020204" pitchFamily="34" charset="-122"/>
              </a:rPr>
              <a:t>尺寸：</a:t>
            </a:r>
            <a:r>
              <a:rPr lang="en-US" altLang="zh-CN" sz="1600" dirty="0" smtClean="0">
                <a:latin typeface="微软雅黑" panose="020B0503020204020204" pitchFamily="34" charset="-122"/>
                <a:ea typeface="微软雅黑" panose="020B0503020204020204" pitchFamily="34" charset="-122"/>
              </a:rPr>
              <a:t>256x256</a:t>
            </a:r>
          </a:p>
          <a:p>
            <a:pPr marL="285750" indent="-285750">
              <a:lnSpc>
                <a:spcPct val="120000"/>
              </a:lnSpc>
              <a:buFont typeface="Wingdings" panose="05000000000000000000" pitchFamily="2" charset="2"/>
              <a:buChar char="Ø"/>
            </a:pPr>
            <a:r>
              <a:rPr lang="zh-CN" altLang="en-US" sz="1600" dirty="0" smtClean="0">
                <a:latin typeface="微软雅黑" panose="020B0503020204020204" pitchFamily="34" charset="-122"/>
                <a:ea typeface="微软雅黑" panose="020B0503020204020204" pitchFamily="34" charset="-122"/>
              </a:rPr>
              <a:t>空间分辨率：约</a:t>
            </a:r>
            <a:r>
              <a:rPr lang="en-US" altLang="zh-CN" sz="1600" dirty="0" smtClean="0">
                <a:latin typeface="微软雅黑" panose="020B0503020204020204" pitchFamily="34" charset="-122"/>
                <a:ea typeface="微软雅黑" panose="020B0503020204020204" pitchFamily="34" charset="-122"/>
              </a:rPr>
              <a:t>0.3m</a:t>
            </a:r>
          </a:p>
        </p:txBody>
      </p:sp>
      <p:sp>
        <p:nvSpPr>
          <p:cNvPr id="34" name="文本框 33"/>
          <p:cNvSpPr txBox="1"/>
          <p:nvPr/>
        </p:nvSpPr>
        <p:spPr>
          <a:xfrm>
            <a:off x="5077546" y="2409821"/>
            <a:ext cx="2626684" cy="1394228"/>
          </a:xfrm>
          <a:prstGeom prst="rect">
            <a:avLst/>
          </a:prstGeom>
          <a:noFill/>
          <a:ln w="44450">
            <a:solidFill>
              <a:schemeClr val="bg1">
                <a:lumMod val="65000"/>
              </a:schemeClr>
            </a:solidFill>
          </a:ln>
        </p:spPr>
        <p:txBody>
          <a:bodyPr wrap="square" rtlCol="0">
            <a:spAutoFit/>
          </a:bodyPr>
          <a:lstStyle/>
          <a:p>
            <a:pPr algn="ctr">
              <a:lnSpc>
                <a:spcPct val="150000"/>
              </a:lnSpc>
            </a:pPr>
            <a:r>
              <a:rPr lang="en-US" altLang="zh-CN" sz="1600" b="1" dirty="0" smtClean="0">
                <a:latin typeface="微软雅黑" panose="020B0503020204020204" pitchFamily="34" charset="-122"/>
                <a:ea typeface="微软雅黑" panose="020B0503020204020204" pitchFamily="34" charset="-122"/>
              </a:rPr>
              <a:t>WHU-RS</a:t>
            </a:r>
            <a:r>
              <a:rPr lang="zh-CN" altLang="en-US" sz="1600" b="1" dirty="0" smtClean="0">
                <a:latin typeface="微软雅黑" panose="020B0503020204020204" pitchFamily="34" charset="-122"/>
                <a:ea typeface="微软雅黑" panose="020B0503020204020204" pitchFamily="34" charset="-122"/>
              </a:rPr>
              <a:t>数据集</a:t>
            </a:r>
            <a:endParaRPr lang="en-US" altLang="zh-CN" sz="1600" b="1" dirty="0" smtClean="0">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Ø"/>
            </a:pPr>
            <a:r>
              <a:rPr lang="zh-CN" altLang="en-US" sz="1600" dirty="0" smtClean="0">
                <a:latin typeface="微软雅黑" panose="020B0503020204020204" pitchFamily="34" charset="-122"/>
                <a:ea typeface="微软雅黑" panose="020B0503020204020204" pitchFamily="34" charset="-122"/>
              </a:rPr>
              <a:t>场景类别：</a:t>
            </a:r>
            <a:r>
              <a:rPr lang="en-US" altLang="zh-CN" sz="1600" dirty="0" smtClean="0">
                <a:latin typeface="微软雅黑" panose="020B0503020204020204" pitchFamily="34" charset="-122"/>
                <a:ea typeface="微软雅黑" panose="020B0503020204020204" pitchFamily="34" charset="-122"/>
              </a:rPr>
              <a:t>19</a:t>
            </a:r>
            <a:r>
              <a:rPr lang="zh-CN" altLang="en-US" sz="1600" dirty="0" smtClean="0">
                <a:latin typeface="微软雅黑" panose="020B0503020204020204" pitchFamily="34" charset="-122"/>
                <a:ea typeface="微软雅黑" panose="020B0503020204020204" pitchFamily="34" charset="-122"/>
              </a:rPr>
              <a:t>类</a:t>
            </a:r>
            <a:endParaRPr lang="en-US" altLang="zh-CN" sz="1600" dirty="0" smtClean="0">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Ø"/>
            </a:pPr>
            <a:r>
              <a:rPr lang="zh-CN" altLang="en-US" sz="1600" dirty="0">
                <a:latin typeface="微软雅黑" panose="020B0503020204020204" pitchFamily="34" charset="-122"/>
                <a:ea typeface="微软雅黑" panose="020B0503020204020204" pitchFamily="34" charset="-122"/>
              </a:rPr>
              <a:t>场景</a:t>
            </a:r>
            <a:r>
              <a:rPr lang="zh-CN" altLang="en-US" sz="1600" dirty="0" smtClean="0">
                <a:latin typeface="微软雅黑" panose="020B0503020204020204" pitchFamily="34" charset="-122"/>
                <a:ea typeface="微软雅黑" panose="020B0503020204020204" pitchFamily="34" charset="-122"/>
              </a:rPr>
              <a:t>尺寸：</a:t>
            </a:r>
            <a:r>
              <a:rPr lang="en-US" altLang="zh-CN" sz="1600" dirty="0" smtClean="0">
                <a:latin typeface="微软雅黑" panose="020B0503020204020204" pitchFamily="34" charset="-122"/>
                <a:ea typeface="微软雅黑" panose="020B0503020204020204" pitchFamily="34" charset="-122"/>
              </a:rPr>
              <a:t>600x600</a:t>
            </a:r>
          </a:p>
          <a:p>
            <a:pPr marL="285750" indent="-285750">
              <a:lnSpc>
                <a:spcPct val="120000"/>
              </a:lnSpc>
              <a:buFont typeface="Wingdings" panose="05000000000000000000" pitchFamily="2" charset="2"/>
              <a:buChar char="Ø"/>
            </a:pPr>
            <a:r>
              <a:rPr lang="zh-CN" altLang="en-US" sz="1600" dirty="0" smtClean="0">
                <a:latin typeface="微软雅黑" panose="020B0503020204020204" pitchFamily="34" charset="-122"/>
                <a:ea typeface="微软雅黑" panose="020B0503020204020204" pitchFamily="34" charset="-122"/>
              </a:rPr>
              <a:t>空间分辨率：</a:t>
            </a:r>
            <a:r>
              <a:rPr lang="zh-CN" altLang="en-US" sz="1600" dirty="0">
                <a:latin typeface="微软雅黑" panose="020B0503020204020204" pitchFamily="34" charset="-122"/>
                <a:ea typeface="微软雅黑" panose="020B0503020204020204" pitchFamily="34" charset="-122"/>
              </a:rPr>
              <a:t>未知</a:t>
            </a:r>
            <a:endParaRPr lang="en-US" altLang="zh-CN" sz="1600" dirty="0" smtClean="0">
              <a:latin typeface="微软雅黑" panose="020B0503020204020204" pitchFamily="34" charset="-122"/>
              <a:ea typeface="微软雅黑" panose="020B0503020204020204" pitchFamily="34" charset="-122"/>
            </a:endParaRPr>
          </a:p>
        </p:txBody>
      </p:sp>
      <p:sp>
        <p:nvSpPr>
          <p:cNvPr id="35" name="文本框 34"/>
          <p:cNvSpPr txBox="1"/>
          <p:nvPr/>
        </p:nvSpPr>
        <p:spPr>
          <a:xfrm>
            <a:off x="2789697" y="1916832"/>
            <a:ext cx="3255648" cy="338554"/>
          </a:xfrm>
          <a:prstGeom prst="rect">
            <a:avLst/>
          </a:prstGeom>
          <a:noFill/>
        </p:spPr>
        <p:txBody>
          <a:bodyPr wrap="square" rtlCol="0">
            <a:spAutoFit/>
          </a:bodyPr>
          <a:lstStyle/>
          <a:p>
            <a:pPr algn="ctr"/>
            <a:r>
              <a:rPr lang="zh-CN" altLang="en-US" sz="1600" dirty="0" smtClean="0">
                <a:solidFill>
                  <a:srgbClr val="7E0000"/>
                </a:solidFill>
                <a:latin typeface="微软雅黑" panose="020B0503020204020204" pitchFamily="34" charset="-122"/>
                <a:ea typeface="微软雅黑" panose="020B0503020204020204" pitchFamily="34" charset="-122"/>
              </a:rPr>
              <a:t>常用的遥感场景数据集</a:t>
            </a:r>
            <a:endParaRPr lang="zh-CN" altLang="en-US" sz="1600" dirty="0">
              <a:solidFill>
                <a:srgbClr val="7E0000"/>
              </a:solidFill>
              <a:latin typeface="微软雅黑" panose="020B0503020204020204" pitchFamily="34" charset="-122"/>
              <a:ea typeface="微软雅黑" panose="020B0503020204020204" pitchFamily="34" charset="-122"/>
            </a:endParaRPr>
          </a:p>
        </p:txBody>
      </p:sp>
      <p:sp>
        <p:nvSpPr>
          <p:cNvPr id="6" name="等腰三角形 5"/>
          <p:cNvSpPr/>
          <p:nvPr/>
        </p:nvSpPr>
        <p:spPr>
          <a:xfrm flipV="1">
            <a:off x="2469038" y="2230834"/>
            <a:ext cx="305285" cy="263177"/>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flipV="1">
            <a:off x="6238245" y="2230834"/>
            <a:ext cx="305285" cy="263177"/>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54806" y="6587562"/>
            <a:ext cx="8667746" cy="276999"/>
          </a:xfrm>
          <a:prstGeom prst="rect">
            <a:avLst/>
          </a:prstGeom>
        </p:spPr>
        <p:txBody>
          <a:bodyPr wrap="square">
            <a:spAutoFit/>
          </a:bodyPr>
          <a:lstStyle/>
          <a:p>
            <a:r>
              <a:rPr lang="en-US" altLang="zh-CN" sz="1200" dirty="0">
                <a:solidFill>
                  <a:srgbClr val="0C0C0C"/>
                </a:solidFill>
                <a:latin typeface="Arial Narrow" panose="020B0606020202030204" pitchFamily="34" charset="0"/>
                <a:ea typeface="Microsoft YaHei" panose="020B0503020204020204" pitchFamily="34" charset="-122"/>
              </a:rPr>
              <a:t>G.-S. </a:t>
            </a:r>
            <a:r>
              <a:rPr lang="en-US" altLang="zh-CN" sz="1200" dirty="0" smtClean="0">
                <a:solidFill>
                  <a:srgbClr val="0C0C0C"/>
                </a:solidFill>
                <a:latin typeface="Arial Narrow" panose="020B0606020202030204" pitchFamily="34" charset="0"/>
                <a:ea typeface="Microsoft YaHei" panose="020B0503020204020204" pitchFamily="34" charset="-122"/>
              </a:rPr>
              <a:t>Xia,</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b="1" dirty="0" smtClean="0">
                <a:solidFill>
                  <a:srgbClr val="0C0C0C"/>
                </a:solidFill>
                <a:latin typeface="Arial Narrow" panose="020B0606020202030204" pitchFamily="34" charset="0"/>
                <a:ea typeface="Microsoft YaHei" panose="020B0503020204020204" pitchFamily="34" charset="-122"/>
              </a:rPr>
              <a:t>AID</a:t>
            </a:r>
            <a:r>
              <a:rPr lang="en-US" altLang="zh-CN" sz="1200" b="1" dirty="0">
                <a:solidFill>
                  <a:srgbClr val="0C0C0C"/>
                </a:solidFill>
                <a:latin typeface="Arial Narrow" panose="020B0606020202030204" pitchFamily="34" charset="0"/>
                <a:ea typeface="Microsoft YaHei" panose="020B0503020204020204" pitchFamily="34" charset="-122"/>
              </a:rPr>
              <a:t>: A benchmark dataset for performance evaluation of aerial scene </a:t>
            </a:r>
            <a:r>
              <a:rPr lang="en-US" altLang="zh-CN" sz="1200" b="1" dirty="0" smtClean="0">
                <a:solidFill>
                  <a:srgbClr val="0C0C0C"/>
                </a:solidFill>
                <a:latin typeface="Arial Narrow" panose="020B0606020202030204" pitchFamily="34" charset="0"/>
                <a:ea typeface="Microsoft YaHei" panose="020B0503020204020204" pitchFamily="34" charset="-122"/>
              </a:rPr>
              <a:t>classification</a:t>
            </a:r>
            <a:r>
              <a:rPr lang="en-US" altLang="zh-CN" sz="1200" dirty="0" smtClean="0">
                <a:solidFill>
                  <a:srgbClr val="0C0C0C"/>
                </a:solidFill>
                <a:latin typeface="Arial Narrow" panose="020B0606020202030204" pitchFamily="34" charset="0"/>
                <a:ea typeface="Microsoft YaHei" panose="020B0503020204020204" pitchFamily="34" charset="-122"/>
              </a:rPr>
              <a:t>.</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smtClean="0">
                <a:solidFill>
                  <a:srgbClr val="0C0C0C"/>
                </a:solidFill>
                <a:latin typeface="Arial Narrow" panose="020B0606020202030204" pitchFamily="34" charset="0"/>
                <a:ea typeface="Microsoft YaHei" panose="020B0503020204020204" pitchFamily="34" charset="-122"/>
              </a:rPr>
              <a:t>IEEE </a:t>
            </a:r>
            <a:r>
              <a:rPr lang="en-US" altLang="zh-CN" sz="1200" dirty="0" smtClean="0">
                <a:latin typeface="Arial Narrow" panose="020B0606020202030204" pitchFamily="34" charset="0"/>
              </a:rPr>
              <a:t>TGRS</a:t>
            </a:r>
            <a:r>
              <a:rPr lang="en-US" altLang="zh-CN"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a:solidFill>
                  <a:srgbClr val="0C0C0C"/>
                </a:solidFill>
                <a:latin typeface="Arial Narrow" panose="020B0606020202030204" pitchFamily="34" charset="0"/>
                <a:ea typeface="Microsoft YaHei" panose="020B0503020204020204" pitchFamily="34" charset="-122"/>
              </a:rPr>
              <a:t>Vol. 55, No.7, pp.3965 - 3981, 2017.</a:t>
            </a:r>
          </a:p>
        </p:txBody>
      </p:sp>
    </p:spTree>
    <p:extLst>
      <p:ext uri="{BB962C8B-B14F-4D97-AF65-F5344CB8AC3E}">
        <p14:creationId xmlns:p14="http://schemas.microsoft.com/office/powerpoint/2010/main" val="128189893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43</a:t>
            </a:fld>
            <a:endParaRPr lang="zh-CN" altLang="en-US"/>
          </a:p>
        </p:txBody>
      </p:sp>
      <p:sp>
        <p:nvSpPr>
          <p:cNvPr id="19" name="文本框 18"/>
          <p:cNvSpPr txBox="1"/>
          <p:nvPr/>
        </p:nvSpPr>
        <p:spPr>
          <a:xfrm>
            <a:off x="230594" y="882903"/>
            <a:ext cx="8373854" cy="1781706"/>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构建了国际上最大规模遥感场景数据集</a:t>
            </a:r>
            <a:r>
              <a:rPr lang="en-US" altLang="zh-CN" sz="2200" dirty="0">
                <a:solidFill>
                  <a:srgbClr val="C00000"/>
                </a:solidFill>
                <a:latin typeface="黑体" panose="02010609060101010101" pitchFamily="49" charset="-122"/>
                <a:ea typeface="黑体" panose="02010609060101010101" pitchFamily="49" charset="-122"/>
              </a:rPr>
              <a:t>-AID</a:t>
            </a:r>
            <a:r>
              <a:rPr lang="zh-CN" altLang="en-US" sz="2200" dirty="0">
                <a:solidFill>
                  <a:srgbClr val="C00000"/>
                </a:solidFill>
                <a:latin typeface="黑体" panose="02010609060101010101" pitchFamily="49" charset="-122"/>
                <a:ea typeface="黑体" panose="02010609060101010101" pitchFamily="49" charset="-122"/>
              </a:rPr>
              <a:t>、</a:t>
            </a:r>
            <a:r>
              <a:rPr lang="en-US" altLang="zh-CN" sz="2200" dirty="0">
                <a:solidFill>
                  <a:srgbClr val="C00000"/>
                </a:solidFill>
                <a:latin typeface="黑体" panose="02010609060101010101" pitchFamily="49" charset="-122"/>
                <a:ea typeface="黑体" panose="02010609060101010101" pitchFamily="49" charset="-122"/>
              </a:rPr>
              <a:t>AID++</a:t>
            </a:r>
            <a:endPar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现有的场景数据集规模小，无法反映真实地物分布，且测试精度已达饱和</a:t>
            </a:r>
            <a:endParaRPr lang="en-US" altLang="zh-CN" dirty="0" smtClean="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推动数据驱动的方法在遥感场景分类问题上的发展</a:t>
            </a:r>
            <a:endParaRPr lang="en-US" altLang="zh-CN" dirty="0" smtClean="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提供公开</a:t>
            </a:r>
            <a:r>
              <a:rPr lang="zh-CN" altLang="en-US" dirty="0">
                <a:latin typeface="黑体" panose="02010609060101010101" pitchFamily="49" charset="-122"/>
                <a:ea typeface="黑体" panose="02010609060101010101" pitchFamily="49" charset="-122"/>
              </a:rPr>
              <a:t>的遥感场景分类基准测试集</a:t>
            </a:r>
            <a:endParaRPr lang="en-US" altLang="zh-CN" dirty="0">
              <a:latin typeface="黑体" panose="02010609060101010101" pitchFamily="49" charset="-122"/>
              <a:ea typeface="黑体" panose="02010609060101010101" pitchFamily="49" charset="-122"/>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8676" y="2751821"/>
            <a:ext cx="2878231" cy="3856830"/>
          </a:xfrm>
          <a:prstGeom prst="rect">
            <a:avLst/>
          </a:prstGeom>
          <a:effectLst>
            <a:outerShdw blurRad="114300" dist="76200" dir="2700000" algn="tl" rotWithShape="0">
              <a:prstClr val="black">
                <a:alpha val="40000"/>
              </a:prstClr>
            </a:outerShdw>
          </a:effectLst>
        </p:spPr>
      </p:pic>
      <p:sp>
        <p:nvSpPr>
          <p:cNvPr id="11" name="圆角矩形 3">
            <a:extLst>
              <a:ext uri="{FF2B5EF4-FFF2-40B4-BE49-F238E27FC236}">
                <a16:creationId xmlns:a16="http://schemas.microsoft.com/office/drawing/2014/main" xmlns="" id="{37C34207-229A-4E6F-822D-BB5897661BC4}"/>
              </a:ext>
            </a:extLst>
          </p:cNvPr>
          <p:cNvSpPr/>
          <p:nvPr/>
        </p:nvSpPr>
        <p:spPr>
          <a:xfrm>
            <a:off x="4643889" y="3068960"/>
            <a:ext cx="3829299" cy="2999639"/>
          </a:xfrm>
          <a:prstGeom prst="roundRect">
            <a:avLst>
              <a:gd name="adj" fmla="val 10833"/>
            </a:avLst>
          </a:prstGeom>
          <a:solidFill>
            <a:srgbClr val="FFE1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7">
            <a:extLst>
              <a:ext uri="{FF2B5EF4-FFF2-40B4-BE49-F238E27FC236}">
                <a16:creationId xmlns:a16="http://schemas.microsoft.com/office/drawing/2014/main" xmlns="" id="{516E8914-C78C-4BFD-9E48-681699F09B99}"/>
              </a:ext>
            </a:extLst>
          </p:cNvPr>
          <p:cNvSpPr txBox="1"/>
          <p:nvPr/>
        </p:nvSpPr>
        <p:spPr>
          <a:xfrm>
            <a:off x="5232828" y="3625390"/>
            <a:ext cx="3240360" cy="2308324"/>
          </a:xfrm>
          <a:prstGeom prst="rect">
            <a:avLst/>
          </a:prstGeom>
          <a:noFill/>
        </p:spPr>
        <p:txBody>
          <a:bodyPr wrap="square" rtlCol="0">
            <a:spAutoFit/>
          </a:bodyPr>
          <a:lstStyle/>
          <a:p>
            <a:pPr marL="28575" indent="-285750">
              <a:lnSpc>
                <a:spcPct val="150000"/>
              </a:lnSpc>
              <a:buFont typeface="Wingdings" panose="05000000000000000000" pitchFamily="2" charset="2"/>
              <a:buChar char="Ø"/>
            </a:pPr>
            <a:r>
              <a:rPr lang="zh-CN" altLang="en-US" sz="1600" b="1" dirty="0">
                <a:latin typeface="微软雅黑" panose="020B0503020204020204" pitchFamily="34" charset="-122"/>
                <a:ea typeface="微软雅黑" panose="020B0503020204020204" pitchFamily="34" charset="-122"/>
                <a:cs typeface="Arial" panose="020B0604020202020204" pitchFamily="34" charset="0"/>
              </a:rPr>
              <a:t>标注方法</a:t>
            </a:r>
            <a:r>
              <a:rPr lang="en-US" altLang="zh-CN" sz="1600" b="1" dirty="0">
                <a:latin typeface="微软雅黑" panose="020B0503020204020204" pitchFamily="34" charset="-122"/>
                <a:ea typeface="微软雅黑" panose="020B0503020204020204" pitchFamily="34" charset="-122"/>
                <a:cs typeface="Arial" panose="020B0604020202020204" pitchFamily="34" charset="0"/>
              </a:rPr>
              <a:t>: </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自动标注</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marL="28575" indent="-285750">
              <a:lnSpc>
                <a:spcPct val="150000"/>
              </a:lnSpc>
              <a:buFont typeface="Wingdings" panose="05000000000000000000" pitchFamily="2" charset="2"/>
              <a:buChar char="Ø"/>
            </a:pPr>
            <a:r>
              <a:rPr lang="zh-CN" altLang="en-US" sz="1600" b="1" dirty="0" smtClean="0">
                <a:latin typeface="微软雅黑" panose="020B0503020204020204" pitchFamily="34" charset="-122"/>
                <a:ea typeface="微软雅黑" panose="020B0503020204020204" pitchFamily="34" charset="-122"/>
                <a:cs typeface="Arial" panose="020B0604020202020204" pitchFamily="34" charset="0"/>
              </a:rPr>
              <a:t>数据源</a:t>
            </a:r>
            <a:r>
              <a:rPr lang="en-US" altLang="zh-CN" sz="1600" b="1" dirty="0">
                <a:latin typeface="微软雅黑" panose="020B0503020204020204" pitchFamily="34" charset="-122"/>
                <a:ea typeface="微软雅黑" panose="020B0503020204020204" pitchFamily="34" charset="-122"/>
                <a:cs typeface="Arial" panose="020B0604020202020204" pitchFamily="34" charset="0"/>
              </a:rPr>
              <a:t>: </a:t>
            </a:r>
            <a:r>
              <a:rPr lang="en-US" altLang="zh-CN" sz="1600" dirty="0">
                <a:latin typeface="微软雅黑" panose="020B0503020204020204" pitchFamily="34" charset="-122"/>
                <a:ea typeface="微软雅黑" panose="020B0503020204020204" pitchFamily="34" charset="-122"/>
                <a:cs typeface="Arial" panose="020B0604020202020204" pitchFamily="34" charset="0"/>
              </a:rPr>
              <a:t>Google Earth</a:t>
            </a:r>
          </a:p>
          <a:p>
            <a:pPr marL="28575" indent="-285750">
              <a:lnSpc>
                <a:spcPct val="150000"/>
              </a:lnSpc>
              <a:buFont typeface="Wingdings" panose="05000000000000000000" pitchFamily="2" charset="2"/>
              <a:buChar char="Ø"/>
            </a:pPr>
            <a:r>
              <a:rPr lang="zh-CN" altLang="en-US" sz="1600" b="1" dirty="0">
                <a:latin typeface="微软雅黑" panose="020B0503020204020204" pitchFamily="34" charset="-122"/>
                <a:ea typeface="微软雅黑" panose="020B0503020204020204" pitchFamily="34" charset="-122"/>
                <a:cs typeface="Arial" panose="020B0604020202020204" pitchFamily="34" charset="0"/>
              </a:rPr>
              <a:t>分辨率</a:t>
            </a:r>
            <a:r>
              <a:rPr lang="en-US" altLang="zh-CN" sz="1600" b="1" dirty="0">
                <a:latin typeface="微软雅黑" panose="020B0503020204020204" pitchFamily="34" charset="-122"/>
                <a:ea typeface="微软雅黑" panose="020B0503020204020204" pitchFamily="34" charset="-122"/>
                <a:cs typeface="Arial" panose="020B0604020202020204" pitchFamily="34" charset="0"/>
              </a:rPr>
              <a:t>: </a:t>
            </a:r>
            <a:r>
              <a:rPr lang="en-US" altLang="zh-CN" sz="1600" dirty="0">
                <a:latin typeface="微软雅黑" panose="020B0503020204020204" pitchFamily="34" charset="-122"/>
                <a:ea typeface="微软雅黑" panose="020B0503020204020204" pitchFamily="34" charset="-122"/>
                <a:cs typeface="Arial" panose="020B0604020202020204" pitchFamily="34" charset="0"/>
              </a:rPr>
              <a:t>0.12~12.4m</a:t>
            </a:r>
          </a:p>
          <a:p>
            <a:pPr marL="28575" indent="-285750">
              <a:lnSpc>
                <a:spcPct val="150000"/>
              </a:lnSpc>
              <a:buFont typeface="Wingdings" panose="05000000000000000000" pitchFamily="2" charset="2"/>
              <a:buChar char="Ø"/>
            </a:pPr>
            <a:r>
              <a:rPr lang="zh-CN" altLang="en-US" sz="1600" b="1" dirty="0">
                <a:latin typeface="微软雅黑" panose="020B0503020204020204" pitchFamily="34" charset="-122"/>
                <a:ea typeface="微软雅黑" panose="020B0503020204020204" pitchFamily="34" charset="-122"/>
                <a:cs typeface="Arial" panose="020B0604020202020204" pitchFamily="34" charset="0"/>
              </a:rPr>
              <a:t>图像大小</a:t>
            </a:r>
            <a:r>
              <a:rPr lang="en-US" altLang="zh-CN" sz="1600" b="1" dirty="0">
                <a:latin typeface="微软雅黑" panose="020B0503020204020204" pitchFamily="34" charset="-122"/>
                <a:ea typeface="微软雅黑" panose="020B0503020204020204" pitchFamily="34" charset="-122"/>
                <a:cs typeface="Arial" panose="020B0604020202020204" pitchFamily="34" charset="0"/>
              </a:rPr>
              <a:t>: </a:t>
            </a:r>
            <a:r>
              <a:rPr lang="en-US" altLang="zh-CN" sz="1600" dirty="0">
                <a:latin typeface="微软雅黑" panose="020B0503020204020204" pitchFamily="34" charset="-122"/>
                <a:ea typeface="微软雅黑" panose="020B0503020204020204" pitchFamily="34" charset="-122"/>
                <a:cs typeface="Arial" panose="020B0604020202020204" pitchFamily="34" charset="0"/>
              </a:rPr>
              <a:t>512x512</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像素</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marL="28575" indent="-285750">
              <a:lnSpc>
                <a:spcPct val="150000"/>
              </a:lnSpc>
              <a:buFont typeface="Wingdings" panose="05000000000000000000" pitchFamily="2" charset="2"/>
              <a:buChar char="Ø"/>
            </a:pPr>
            <a:r>
              <a:rPr lang="zh-CN" altLang="en-US" sz="1600" b="1" dirty="0">
                <a:latin typeface="微软雅黑" panose="020B0503020204020204" pitchFamily="34" charset="-122"/>
                <a:ea typeface="微软雅黑" panose="020B0503020204020204" pitchFamily="34" charset="-122"/>
                <a:cs typeface="Arial" panose="020B0604020202020204" pitchFamily="34" charset="0"/>
              </a:rPr>
              <a:t>场景类别</a:t>
            </a:r>
            <a:r>
              <a:rPr lang="en-US" altLang="zh-CN" sz="1600" b="1" dirty="0">
                <a:latin typeface="微软雅黑" panose="020B0503020204020204" pitchFamily="34" charset="-122"/>
                <a:ea typeface="微软雅黑" panose="020B0503020204020204" pitchFamily="34" charset="-122"/>
                <a:cs typeface="Arial" panose="020B0604020202020204" pitchFamily="34" charset="0"/>
              </a:rPr>
              <a:t>: </a:t>
            </a:r>
            <a:r>
              <a:rPr lang="en-US" altLang="zh-CN" sz="1600" dirty="0">
                <a:latin typeface="微软雅黑" panose="020B0503020204020204" pitchFamily="34" charset="-122"/>
                <a:ea typeface="微软雅黑" panose="020B0503020204020204" pitchFamily="34" charset="-122"/>
                <a:cs typeface="Arial" panose="020B0604020202020204" pitchFamily="34" charset="0"/>
              </a:rPr>
              <a:t>46</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类</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marL="28575" indent="-285750">
              <a:lnSpc>
                <a:spcPct val="150000"/>
              </a:lnSpc>
              <a:buFont typeface="Wingdings" panose="05000000000000000000" pitchFamily="2" charset="2"/>
              <a:buChar char="Ø"/>
            </a:pPr>
            <a:r>
              <a:rPr lang="zh-CN" altLang="en-US" sz="1600" b="1" dirty="0">
                <a:latin typeface="微软雅黑" panose="020B0503020204020204" pitchFamily="34" charset="-122"/>
                <a:ea typeface="微软雅黑" panose="020B0503020204020204" pitchFamily="34" charset="-122"/>
                <a:cs typeface="Arial" panose="020B0604020202020204" pitchFamily="34" charset="0"/>
              </a:rPr>
              <a:t>数据规模</a:t>
            </a:r>
            <a:r>
              <a:rPr lang="en-US" altLang="zh-CN" sz="1600" b="1" dirty="0">
                <a:latin typeface="微软雅黑" panose="020B0503020204020204" pitchFamily="34" charset="-122"/>
                <a:ea typeface="微软雅黑" panose="020B0503020204020204" pitchFamily="34" charset="-122"/>
                <a:cs typeface="Arial" panose="020B0604020202020204" pitchFamily="34" charset="0"/>
              </a:rPr>
              <a:t>: </a:t>
            </a:r>
            <a:r>
              <a:rPr lang="en-US" altLang="zh-CN" sz="16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400,000</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幅</a:t>
            </a:r>
          </a:p>
        </p:txBody>
      </p:sp>
      <p:sp>
        <p:nvSpPr>
          <p:cNvPr id="13" name="标题 8">
            <a:extLst>
              <a:ext uri="{FF2B5EF4-FFF2-40B4-BE49-F238E27FC236}">
                <a16:creationId xmlns:a16="http://schemas.microsoft.com/office/drawing/2014/main" xmlns="" id="{F9E27943-DE37-4C70-9F57-CCEF387E6077}"/>
              </a:ext>
            </a:extLst>
          </p:cNvPr>
          <p:cNvSpPr txBox="1">
            <a:spLocks/>
          </p:cNvSpPr>
          <p:nvPr/>
        </p:nvSpPr>
        <p:spPr>
          <a:xfrm>
            <a:off x="4753472" y="3099060"/>
            <a:ext cx="3859832" cy="637580"/>
          </a:xfrm>
          <a:prstGeom prst="rect">
            <a:avLst/>
          </a:prstGeom>
        </p:spPr>
        <p:txBody>
          <a:bodyPr vert="horz" lIns="68580" tIns="34290" rIns="68580" bIns="34290" rtlCol="0" anchor="ctr">
            <a:normAutofit/>
          </a:bodyPr>
          <a:lstStyle>
            <a:lvl1pPr algn="just">
              <a:spcBef>
                <a:spcPct val="0"/>
              </a:spcBef>
              <a:buNone/>
              <a:defRPr sz="4000" b="1">
                <a:latin typeface="Times New Roman" pitchFamily="18" charset="0"/>
                <a:ea typeface="+mj-ea"/>
                <a:cs typeface="Times New Roman" pitchFamily="18" charset="0"/>
              </a:defRPr>
            </a:lvl1pPr>
          </a:lstStyle>
          <a:p>
            <a:r>
              <a:rPr lang="en-US" altLang="zh-CN" sz="1800" dirty="0">
                <a:solidFill>
                  <a:srgbClr val="C00000"/>
                </a:solidFill>
                <a:latin typeface="Arial" panose="020B0604020202020204" pitchFamily="34" charset="0"/>
                <a:cs typeface="Arial" panose="020B0604020202020204" pitchFamily="34" charset="0"/>
              </a:rPr>
              <a:t>AID++</a:t>
            </a:r>
            <a:r>
              <a:rPr lang="en-US" altLang="zh-CN" sz="1800" b="0" dirty="0">
                <a:solidFill>
                  <a:srgbClr val="C00000"/>
                </a:solidFill>
                <a:latin typeface="Arial" panose="020B0604020202020204" pitchFamily="34" charset="0"/>
                <a:cs typeface="Arial" panose="020B0604020202020204" pitchFamily="34" charset="0"/>
              </a:rPr>
              <a:t> (Aerial Image Dataset Plus)</a:t>
            </a:r>
            <a:endParaRPr lang="en-US" altLang="zh-CN" sz="2000" b="0" dirty="0">
              <a:solidFill>
                <a:srgbClr val="C00000"/>
              </a:solidFill>
              <a:latin typeface="Arial" panose="020B0604020202020204" pitchFamily="34" charset="0"/>
              <a:cs typeface="Arial" panose="020B0604020202020204" pitchFamily="34" charset="0"/>
            </a:endParaRPr>
          </a:p>
        </p:txBody>
      </p:sp>
      <p:sp>
        <p:nvSpPr>
          <p:cNvPr id="9" name="矩形 8"/>
          <p:cNvSpPr/>
          <p:nvPr/>
        </p:nvSpPr>
        <p:spPr>
          <a:xfrm>
            <a:off x="154806" y="6587562"/>
            <a:ext cx="8667746" cy="276999"/>
          </a:xfrm>
          <a:prstGeom prst="rect">
            <a:avLst/>
          </a:prstGeom>
        </p:spPr>
        <p:txBody>
          <a:bodyPr wrap="square">
            <a:spAutoFit/>
          </a:bodyPr>
          <a:lstStyle/>
          <a:p>
            <a:r>
              <a:rPr lang="en-US" altLang="zh-CN" sz="1200" dirty="0">
                <a:solidFill>
                  <a:srgbClr val="0C0C0C"/>
                </a:solidFill>
                <a:latin typeface="Arial Narrow" panose="020B0606020202030204" pitchFamily="34" charset="0"/>
                <a:ea typeface="Microsoft YaHei" panose="020B0503020204020204" pitchFamily="34" charset="-122"/>
              </a:rPr>
              <a:t>G.-S. </a:t>
            </a:r>
            <a:r>
              <a:rPr lang="en-US" altLang="zh-CN" sz="1200" dirty="0" smtClean="0">
                <a:solidFill>
                  <a:srgbClr val="0C0C0C"/>
                </a:solidFill>
                <a:latin typeface="Arial Narrow" panose="020B0606020202030204" pitchFamily="34" charset="0"/>
                <a:ea typeface="Microsoft YaHei" panose="020B0503020204020204" pitchFamily="34" charset="-122"/>
              </a:rPr>
              <a:t>Xia,</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b="1" dirty="0" smtClean="0">
                <a:solidFill>
                  <a:srgbClr val="0C0C0C"/>
                </a:solidFill>
                <a:latin typeface="Arial Narrow" panose="020B0606020202030204" pitchFamily="34" charset="0"/>
                <a:ea typeface="Microsoft YaHei" panose="020B0503020204020204" pitchFamily="34" charset="-122"/>
              </a:rPr>
              <a:t>AID</a:t>
            </a:r>
            <a:r>
              <a:rPr lang="en-US" altLang="zh-CN" sz="1200" b="1" dirty="0">
                <a:solidFill>
                  <a:srgbClr val="0C0C0C"/>
                </a:solidFill>
                <a:latin typeface="Arial Narrow" panose="020B0606020202030204" pitchFamily="34" charset="0"/>
                <a:ea typeface="Microsoft YaHei" panose="020B0503020204020204" pitchFamily="34" charset="-122"/>
              </a:rPr>
              <a:t>: A benchmark dataset for performance evaluation of aerial scene </a:t>
            </a:r>
            <a:r>
              <a:rPr lang="en-US" altLang="zh-CN" sz="1200" b="1" dirty="0" smtClean="0">
                <a:solidFill>
                  <a:srgbClr val="0C0C0C"/>
                </a:solidFill>
                <a:latin typeface="Arial Narrow" panose="020B0606020202030204" pitchFamily="34" charset="0"/>
                <a:ea typeface="Microsoft YaHei" panose="020B0503020204020204" pitchFamily="34" charset="-122"/>
              </a:rPr>
              <a:t>classification</a:t>
            </a:r>
            <a:r>
              <a:rPr lang="en-US" altLang="zh-CN" sz="1200" dirty="0" smtClean="0">
                <a:solidFill>
                  <a:srgbClr val="0C0C0C"/>
                </a:solidFill>
                <a:latin typeface="Arial Narrow" panose="020B0606020202030204" pitchFamily="34" charset="0"/>
                <a:ea typeface="Microsoft YaHei" panose="020B0503020204020204" pitchFamily="34" charset="-122"/>
              </a:rPr>
              <a:t>.</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smtClean="0">
                <a:solidFill>
                  <a:srgbClr val="0C0C0C"/>
                </a:solidFill>
                <a:latin typeface="Arial Narrow" panose="020B0606020202030204" pitchFamily="34" charset="0"/>
                <a:ea typeface="Microsoft YaHei" panose="020B0503020204020204" pitchFamily="34" charset="-122"/>
              </a:rPr>
              <a:t>IEEE </a:t>
            </a:r>
            <a:r>
              <a:rPr lang="en-US" altLang="zh-CN" sz="1200" dirty="0" smtClean="0">
                <a:latin typeface="Arial Narrow" panose="020B0606020202030204" pitchFamily="34" charset="0"/>
              </a:rPr>
              <a:t>TGRS</a:t>
            </a:r>
            <a:r>
              <a:rPr lang="en-US" altLang="zh-CN"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a:solidFill>
                  <a:srgbClr val="0C0C0C"/>
                </a:solidFill>
                <a:latin typeface="Arial Narrow" panose="020B0606020202030204" pitchFamily="34" charset="0"/>
                <a:ea typeface="Microsoft YaHei" panose="020B0503020204020204" pitchFamily="34" charset="-122"/>
              </a:rPr>
              <a:t>Vol. 55, No.7, pp.3965 - 3981, 2017.</a:t>
            </a:r>
          </a:p>
        </p:txBody>
      </p:sp>
    </p:spTree>
    <p:extLst>
      <p:ext uri="{BB962C8B-B14F-4D97-AF65-F5344CB8AC3E}">
        <p14:creationId xmlns:p14="http://schemas.microsoft.com/office/powerpoint/2010/main" val="142704201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遥感图像场景分类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19" name="文本框 18"/>
          <p:cNvSpPr txBox="1"/>
          <p:nvPr/>
        </p:nvSpPr>
        <p:spPr>
          <a:xfrm>
            <a:off x="230594" y="882903"/>
            <a:ext cx="8373854" cy="534377"/>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构建了国际上最大规模遥感场景数据集</a:t>
            </a:r>
            <a:r>
              <a:rPr lang="en-US" altLang="zh-CN" sz="2200" dirty="0">
                <a:solidFill>
                  <a:srgbClr val="C00000"/>
                </a:solidFill>
                <a:latin typeface="黑体" panose="02010609060101010101" pitchFamily="49" charset="-122"/>
                <a:ea typeface="黑体" panose="02010609060101010101" pitchFamily="49" charset="-122"/>
              </a:rPr>
              <a:t>-AID</a:t>
            </a:r>
            <a:r>
              <a:rPr lang="zh-CN" altLang="en-US" sz="2200" dirty="0">
                <a:solidFill>
                  <a:srgbClr val="C00000"/>
                </a:solidFill>
                <a:latin typeface="黑体" panose="02010609060101010101" pitchFamily="49" charset="-122"/>
                <a:ea typeface="黑体" panose="02010609060101010101" pitchFamily="49" charset="-122"/>
              </a:rPr>
              <a:t>、</a:t>
            </a:r>
            <a:r>
              <a:rPr lang="en-US" altLang="zh-CN" sz="2200" dirty="0">
                <a:solidFill>
                  <a:srgbClr val="C00000"/>
                </a:solidFill>
                <a:latin typeface="黑体" panose="02010609060101010101" pitchFamily="49" charset="-122"/>
                <a:ea typeface="黑体" panose="02010609060101010101" pitchFamily="49" charset="-122"/>
              </a:rPr>
              <a:t>AID++</a:t>
            </a:r>
            <a:endPar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endParaRPr>
          </a:p>
        </p:txBody>
      </p:sp>
      <p:sp>
        <p:nvSpPr>
          <p:cNvPr id="32" name="灯片编号占位符 31"/>
          <p:cNvSpPr>
            <a:spLocks noGrp="1"/>
          </p:cNvSpPr>
          <p:nvPr>
            <p:ph type="sldNum" sz="quarter" idx="12"/>
          </p:nvPr>
        </p:nvSpPr>
        <p:spPr/>
        <p:txBody>
          <a:bodyPr/>
          <a:lstStyle/>
          <a:p>
            <a:fld id="{0C913308-F349-4B6D-A68A-DD1791B4A57B}" type="slidenum">
              <a:rPr lang="zh-CN" altLang="en-US" smtClean="0"/>
              <a:t>44</a:t>
            </a:fld>
            <a:endParaRPr lang="zh-CN" altLang="en-US"/>
          </a:p>
        </p:txBody>
      </p:sp>
      <p:sp>
        <p:nvSpPr>
          <p:cNvPr id="7" name="文本框 6">
            <a:extLst>
              <a:ext uri="{FF2B5EF4-FFF2-40B4-BE49-F238E27FC236}">
                <a16:creationId xmlns:a16="http://schemas.microsoft.com/office/drawing/2014/main" xmlns="" id="{256A2A38-A61E-4EB1-98D8-A9E3BCA1F6F0}"/>
              </a:ext>
            </a:extLst>
          </p:cNvPr>
          <p:cNvSpPr txBox="1"/>
          <p:nvPr/>
        </p:nvSpPr>
        <p:spPr>
          <a:xfrm>
            <a:off x="653540" y="1389044"/>
            <a:ext cx="7359754" cy="2215991"/>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数据</a:t>
            </a: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集</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构建</a:t>
            </a:r>
            <a:endPar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构建</a:t>
            </a: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分级类别网络，有效组织场景语义类别</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利用已有地理信息获取对应的地理坐标</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利用地理标注信息自动标注对应影像</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自动获取地理信息与遥感影像，扩增数据集</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sp>
        <p:nvSpPr>
          <p:cNvPr id="8" name="矩形 7">
            <a:extLst>
              <a:ext uri="{FF2B5EF4-FFF2-40B4-BE49-F238E27FC236}">
                <a16:creationId xmlns:a16="http://schemas.microsoft.com/office/drawing/2014/main" xmlns="" id="{7D23D00F-47D0-430E-8559-A85DBEDBCF1C}"/>
              </a:ext>
            </a:extLst>
          </p:cNvPr>
          <p:cNvSpPr/>
          <p:nvPr/>
        </p:nvSpPr>
        <p:spPr>
          <a:xfrm>
            <a:off x="593580" y="3862092"/>
            <a:ext cx="1066800" cy="812800"/>
          </a:xfrm>
          <a:prstGeom prst="rect">
            <a:avLst/>
          </a:prstGeom>
          <a:noFill/>
          <a:ln w="28575">
            <a:solidFill>
              <a:srgbClr val="1F48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黑体" panose="02010609060101010101" pitchFamily="49" charset="-122"/>
                <a:ea typeface="黑体" panose="02010609060101010101" pitchFamily="49" charset="-122"/>
              </a:rPr>
              <a:t>构建类别网络</a:t>
            </a:r>
          </a:p>
        </p:txBody>
      </p:sp>
      <p:sp>
        <p:nvSpPr>
          <p:cNvPr id="9" name="矩形 8">
            <a:extLst>
              <a:ext uri="{FF2B5EF4-FFF2-40B4-BE49-F238E27FC236}">
                <a16:creationId xmlns:a16="http://schemas.microsoft.com/office/drawing/2014/main" xmlns="" id="{B10B2638-8695-448E-B586-037009ACDB28}"/>
              </a:ext>
            </a:extLst>
          </p:cNvPr>
          <p:cNvSpPr/>
          <p:nvPr/>
        </p:nvSpPr>
        <p:spPr>
          <a:xfrm>
            <a:off x="2179757" y="3867928"/>
            <a:ext cx="1321500" cy="812800"/>
          </a:xfrm>
          <a:prstGeom prst="rect">
            <a:avLst/>
          </a:prstGeom>
          <a:noFill/>
          <a:ln w="28575">
            <a:solidFill>
              <a:srgbClr val="1F48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黑体" panose="02010609060101010101" pitchFamily="49" charset="-122"/>
                <a:ea typeface="黑体" panose="02010609060101010101" pitchFamily="49" charset="-122"/>
              </a:rPr>
              <a:t>获取地理坐标</a:t>
            </a:r>
          </a:p>
        </p:txBody>
      </p:sp>
      <p:sp>
        <p:nvSpPr>
          <p:cNvPr id="11" name="矩形 10">
            <a:extLst>
              <a:ext uri="{FF2B5EF4-FFF2-40B4-BE49-F238E27FC236}">
                <a16:creationId xmlns:a16="http://schemas.microsoft.com/office/drawing/2014/main" xmlns="" id="{B87D09DE-45BB-4D8D-90C2-61672676FE61}"/>
              </a:ext>
            </a:extLst>
          </p:cNvPr>
          <p:cNvSpPr/>
          <p:nvPr/>
        </p:nvSpPr>
        <p:spPr>
          <a:xfrm>
            <a:off x="3991385" y="3861048"/>
            <a:ext cx="1321500" cy="812800"/>
          </a:xfrm>
          <a:prstGeom prst="rect">
            <a:avLst/>
          </a:prstGeom>
          <a:noFill/>
          <a:ln w="28575">
            <a:solidFill>
              <a:srgbClr val="1F48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黑体" panose="02010609060101010101" pitchFamily="49" charset="-122"/>
                <a:ea typeface="黑体" panose="02010609060101010101" pitchFamily="49" charset="-122"/>
              </a:rPr>
              <a:t>获取影像</a:t>
            </a:r>
          </a:p>
        </p:txBody>
      </p:sp>
      <p:sp>
        <p:nvSpPr>
          <p:cNvPr id="12" name="矩形 11">
            <a:extLst>
              <a:ext uri="{FF2B5EF4-FFF2-40B4-BE49-F238E27FC236}">
                <a16:creationId xmlns:a16="http://schemas.microsoft.com/office/drawing/2014/main" xmlns="" id="{3F5180EE-7E0A-4E88-A5B1-3437B1056DE7}"/>
              </a:ext>
            </a:extLst>
          </p:cNvPr>
          <p:cNvSpPr/>
          <p:nvPr/>
        </p:nvSpPr>
        <p:spPr>
          <a:xfrm>
            <a:off x="5832262" y="3866884"/>
            <a:ext cx="1321500" cy="812800"/>
          </a:xfrm>
          <a:prstGeom prst="rect">
            <a:avLst/>
          </a:prstGeom>
          <a:noFill/>
          <a:ln w="28575">
            <a:solidFill>
              <a:srgbClr val="1F48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黑体" panose="02010609060101010101" pitchFamily="49" charset="-122"/>
                <a:ea typeface="黑体" panose="02010609060101010101" pitchFamily="49" charset="-122"/>
              </a:rPr>
              <a:t>自动标注影像</a:t>
            </a:r>
          </a:p>
        </p:txBody>
      </p:sp>
      <p:sp>
        <p:nvSpPr>
          <p:cNvPr id="13" name="矩形 12">
            <a:extLst>
              <a:ext uri="{FF2B5EF4-FFF2-40B4-BE49-F238E27FC236}">
                <a16:creationId xmlns:a16="http://schemas.microsoft.com/office/drawing/2014/main" xmlns="" id="{E803BC31-3B45-46D2-9B04-FBB2A759346B}"/>
              </a:ext>
            </a:extLst>
          </p:cNvPr>
          <p:cNvSpPr/>
          <p:nvPr/>
        </p:nvSpPr>
        <p:spPr>
          <a:xfrm>
            <a:off x="7603165" y="3861048"/>
            <a:ext cx="1321500" cy="812800"/>
          </a:xfrm>
          <a:prstGeom prst="rect">
            <a:avLst/>
          </a:prstGeom>
          <a:noFill/>
          <a:ln w="28575">
            <a:solidFill>
              <a:srgbClr val="1F48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黑体" panose="02010609060101010101" pitchFamily="49" charset="-122"/>
                <a:ea typeface="黑体" panose="02010609060101010101" pitchFamily="49" charset="-122"/>
              </a:rPr>
              <a:t>扩增数据集</a:t>
            </a:r>
          </a:p>
        </p:txBody>
      </p:sp>
      <p:cxnSp>
        <p:nvCxnSpPr>
          <p:cNvPr id="14" name="直接箭头连接符 13">
            <a:extLst>
              <a:ext uri="{FF2B5EF4-FFF2-40B4-BE49-F238E27FC236}">
                <a16:creationId xmlns:a16="http://schemas.microsoft.com/office/drawing/2014/main" xmlns="" id="{F71FE6CF-92B6-42B2-8951-02D5DF6B5A0E}"/>
              </a:ext>
            </a:extLst>
          </p:cNvPr>
          <p:cNvCxnSpPr>
            <a:stCxn id="8" idx="3"/>
            <a:endCxn id="9" idx="1"/>
          </p:cNvCxnSpPr>
          <p:nvPr/>
        </p:nvCxnSpPr>
        <p:spPr>
          <a:xfrm>
            <a:off x="1660380" y="4268492"/>
            <a:ext cx="519377" cy="5836"/>
          </a:xfrm>
          <a:prstGeom prst="straightConnector1">
            <a:avLst/>
          </a:prstGeom>
          <a:ln w="28575">
            <a:solidFill>
              <a:srgbClr val="1F487C"/>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a:extLst>
              <a:ext uri="{FF2B5EF4-FFF2-40B4-BE49-F238E27FC236}">
                <a16:creationId xmlns:a16="http://schemas.microsoft.com/office/drawing/2014/main" xmlns="" id="{1EAF2DB9-5117-4CB2-887E-C39996258348}"/>
              </a:ext>
            </a:extLst>
          </p:cNvPr>
          <p:cNvCxnSpPr>
            <a:cxnSpLocks/>
            <a:endCxn id="11" idx="1"/>
          </p:cNvCxnSpPr>
          <p:nvPr/>
        </p:nvCxnSpPr>
        <p:spPr>
          <a:xfrm flipV="1">
            <a:off x="3491099" y="4267448"/>
            <a:ext cx="500286" cy="6880"/>
          </a:xfrm>
          <a:prstGeom prst="straightConnector1">
            <a:avLst/>
          </a:prstGeom>
          <a:ln w="28575">
            <a:solidFill>
              <a:srgbClr val="1F487C"/>
            </a:solidFill>
            <a:tailEnd type="triangle"/>
          </a:ln>
        </p:spPr>
        <p:style>
          <a:lnRef idx="1">
            <a:schemeClr val="accent1"/>
          </a:lnRef>
          <a:fillRef idx="0">
            <a:schemeClr val="accent1"/>
          </a:fillRef>
          <a:effectRef idx="0">
            <a:schemeClr val="accent1"/>
          </a:effectRef>
          <a:fontRef idx="minor">
            <a:schemeClr val="tx1"/>
          </a:fontRef>
        </p:style>
      </p:cxnSp>
      <p:cxnSp>
        <p:nvCxnSpPr>
          <p:cNvPr id="16" name="直接箭头连接符 15">
            <a:extLst>
              <a:ext uri="{FF2B5EF4-FFF2-40B4-BE49-F238E27FC236}">
                <a16:creationId xmlns:a16="http://schemas.microsoft.com/office/drawing/2014/main" xmlns="" id="{ADA662EC-9C07-4777-BFE7-53AC0562DC49}"/>
              </a:ext>
            </a:extLst>
          </p:cNvPr>
          <p:cNvCxnSpPr>
            <a:cxnSpLocks/>
            <a:stCxn id="11" idx="3"/>
          </p:cNvCxnSpPr>
          <p:nvPr/>
        </p:nvCxnSpPr>
        <p:spPr>
          <a:xfrm>
            <a:off x="5312885" y="4267448"/>
            <a:ext cx="519377" cy="5836"/>
          </a:xfrm>
          <a:prstGeom prst="straightConnector1">
            <a:avLst/>
          </a:prstGeom>
          <a:ln w="28575">
            <a:solidFill>
              <a:srgbClr val="1F487C"/>
            </a:solidFill>
            <a:tailEnd type="triangle"/>
          </a:ln>
        </p:spPr>
        <p:style>
          <a:lnRef idx="1">
            <a:schemeClr val="accent1"/>
          </a:lnRef>
          <a:fillRef idx="0">
            <a:schemeClr val="accent1"/>
          </a:fillRef>
          <a:effectRef idx="0">
            <a:schemeClr val="accent1"/>
          </a:effectRef>
          <a:fontRef idx="minor">
            <a:schemeClr val="tx1"/>
          </a:fontRef>
        </p:style>
      </p:cxnSp>
      <p:cxnSp>
        <p:nvCxnSpPr>
          <p:cNvPr id="17" name="直接箭头连接符 16">
            <a:extLst>
              <a:ext uri="{FF2B5EF4-FFF2-40B4-BE49-F238E27FC236}">
                <a16:creationId xmlns:a16="http://schemas.microsoft.com/office/drawing/2014/main" xmlns="" id="{D4002477-4EA3-4D1E-82A4-CCC0F578CDDB}"/>
              </a:ext>
            </a:extLst>
          </p:cNvPr>
          <p:cNvCxnSpPr>
            <a:cxnSpLocks/>
            <a:stCxn id="12" idx="3"/>
            <a:endCxn id="13" idx="1"/>
          </p:cNvCxnSpPr>
          <p:nvPr/>
        </p:nvCxnSpPr>
        <p:spPr>
          <a:xfrm flipV="1">
            <a:off x="7153762" y="4267448"/>
            <a:ext cx="449403" cy="5836"/>
          </a:xfrm>
          <a:prstGeom prst="straightConnector1">
            <a:avLst/>
          </a:prstGeom>
          <a:ln w="28575">
            <a:solidFill>
              <a:srgbClr val="1F487C"/>
            </a:solidFill>
            <a:tailEnd type="triangle"/>
          </a:ln>
        </p:spPr>
        <p:style>
          <a:lnRef idx="1">
            <a:schemeClr val="accent1"/>
          </a:lnRef>
          <a:fillRef idx="0">
            <a:schemeClr val="accent1"/>
          </a:fillRef>
          <a:effectRef idx="0">
            <a:schemeClr val="accent1"/>
          </a:effectRef>
          <a:fontRef idx="minor">
            <a:schemeClr val="tx1"/>
          </a:fontRef>
        </p:style>
      </p:cxnSp>
      <p:pic>
        <p:nvPicPr>
          <p:cNvPr id="18" name="图片 17" descr="图片包含 文字, 地图&#10;&#10;已生成极高可信度的说明">
            <a:extLst>
              <a:ext uri="{FF2B5EF4-FFF2-40B4-BE49-F238E27FC236}">
                <a16:creationId xmlns:a16="http://schemas.microsoft.com/office/drawing/2014/main" xmlns="" id="{CE9BF4B1-51F8-4038-8670-76725213B73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41" r="1845" b="2792"/>
          <a:stretch/>
        </p:blipFill>
        <p:spPr>
          <a:xfrm>
            <a:off x="434399" y="4996928"/>
            <a:ext cx="1385161" cy="1150869"/>
          </a:xfrm>
          <a:prstGeom prst="rect">
            <a:avLst/>
          </a:prstGeom>
        </p:spPr>
      </p:pic>
      <p:grpSp>
        <p:nvGrpSpPr>
          <p:cNvPr id="3" name="组合 2"/>
          <p:cNvGrpSpPr/>
          <p:nvPr/>
        </p:nvGrpSpPr>
        <p:grpSpPr>
          <a:xfrm>
            <a:off x="2267744" y="5079681"/>
            <a:ext cx="1347600" cy="985362"/>
            <a:chOff x="2267744" y="4946577"/>
            <a:chExt cx="1347600" cy="985362"/>
          </a:xfrm>
        </p:grpSpPr>
        <p:sp>
          <p:nvSpPr>
            <p:cNvPr id="20" name="矩形 19">
              <a:extLst>
                <a:ext uri="{FF2B5EF4-FFF2-40B4-BE49-F238E27FC236}">
                  <a16:creationId xmlns:a16="http://schemas.microsoft.com/office/drawing/2014/main" xmlns="" id="{70EB5F50-3F62-42E1-89E3-E6A6DF07A484}"/>
                </a:ext>
              </a:extLst>
            </p:cNvPr>
            <p:cNvSpPr/>
            <p:nvPr/>
          </p:nvSpPr>
          <p:spPr>
            <a:xfrm>
              <a:off x="2267744" y="4946577"/>
              <a:ext cx="1347600"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高尔夫球场</a:t>
              </a:r>
            </a:p>
          </p:txBody>
        </p:sp>
        <p:sp>
          <p:nvSpPr>
            <p:cNvPr id="21" name="矩形 20">
              <a:extLst>
                <a:ext uri="{FF2B5EF4-FFF2-40B4-BE49-F238E27FC236}">
                  <a16:creationId xmlns:a16="http://schemas.microsoft.com/office/drawing/2014/main" xmlns="" id="{941B69D7-7850-4E72-8CBB-CA65845F0627}"/>
                </a:ext>
              </a:extLst>
            </p:cNvPr>
            <p:cNvSpPr/>
            <p:nvPr/>
          </p:nvSpPr>
          <p:spPr>
            <a:xfrm>
              <a:off x="2267744" y="5269627"/>
              <a:ext cx="1347600"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飞机场</a:t>
              </a:r>
            </a:p>
          </p:txBody>
        </p:sp>
        <p:sp>
          <p:nvSpPr>
            <p:cNvPr id="22" name="矩形 21">
              <a:extLst>
                <a:ext uri="{FF2B5EF4-FFF2-40B4-BE49-F238E27FC236}">
                  <a16:creationId xmlns:a16="http://schemas.microsoft.com/office/drawing/2014/main" xmlns="" id="{C52F452C-733A-41DB-9BAB-58D63A0F1FB2}"/>
                </a:ext>
              </a:extLst>
            </p:cNvPr>
            <p:cNvSpPr/>
            <p:nvPr/>
          </p:nvSpPr>
          <p:spPr>
            <a:xfrm>
              <a:off x="2267744" y="5586845"/>
              <a:ext cx="1347600"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教堂</a:t>
              </a:r>
            </a:p>
          </p:txBody>
        </p:sp>
      </p:grpSp>
      <p:pic>
        <p:nvPicPr>
          <p:cNvPr id="23" name="图片 22">
            <a:extLst>
              <a:ext uri="{FF2B5EF4-FFF2-40B4-BE49-F238E27FC236}">
                <a16:creationId xmlns:a16="http://schemas.microsoft.com/office/drawing/2014/main" xmlns="" id="{87F80B29-FE88-4B14-95C3-999C540606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59193" y="4979420"/>
            <a:ext cx="1185884" cy="1185884"/>
          </a:xfrm>
          <a:prstGeom prst="rect">
            <a:avLst/>
          </a:prstGeom>
        </p:spPr>
      </p:pic>
      <p:grpSp>
        <p:nvGrpSpPr>
          <p:cNvPr id="2" name="组合 1"/>
          <p:cNvGrpSpPr/>
          <p:nvPr/>
        </p:nvGrpSpPr>
        <p:grpSpPr>
          <a:xfrm>
            <a:off x="5900070" y="4979420"/>
            <a:ext cx="1185884" cy="1185884"/>
            <a:chOff x="5967878" y="4907412"/>
            <a:chExt cx="1185884" cy="1185884"/>
          </a:xfrm>
        </p:grpSpPr>
        <p:pic>
          <p:nvPicPr>
            <p:cNvPr id="24" name="图片 23">
              <a:extLst>
                <a:ext uri="{FF2B5EF4-FFF2-40B4-BE49-F238E27FC236}">
                  <a16:creationId xmlns:a16="http://schemas.microsoft.com/office/drawing/2014/main" xmlns="" id="{A4054E28-38BC-4B9E-B361-8D76263625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67878" y="4907412"/>
              <a:ext cx="1185884" cy="1185884"/>
            </a:xfrm>
            <a:prstGeom prst="rect">
              <a:avLst/>
            </a:prstGeom>
          </p:spPr>
        </p:pic>
        <p:sp>
          <p:nvSpPr>
            <p:cNvPr id="25" name="矩形 24">
              <a:extLst>
                <a:ext uri="{FF2B5EF4-FFF2-40B4-BE49-F238E27FC236}">
                  <a16:creationId xmlns:a16="http://schemas.microsoft.com/office/drawing/2014/main" xmlns="" id="{C8C071DC-F05C-40B3-A98D-C8F13486F105}"/>
                </a:ext>
              </a:extLst>
            </p:cNvPr>
            <p:cNvSpPr/>
            <p:nvPr/>
          </p:nvSpPr>
          <p:spPr>
            <a:xfrm>
              <a:off x="5967878" y="5760576"/>
              <a:ext cx="1185884" cy="332720"/>
            </a:xfrm>
            <a:prstGeom prst="rect">
              <a:avLst/>
            </a:prstGeom>
            <a:solidFill>
              <a:srgbClr val="1F487C"/>
            </a:solidFill>
          </p:spPr>
          <p:txBody>
            <a:bodyPr wrap="square">
              <a:spAutoFit/>
            </a:bodyPr>
            <a:lstStyle/>
            <a:p>
              <a:pPr algn="ctr">
                <a:lnSpc>
                  <a:spcPct val="130000"/>
                </a:lnSpc>
              </a:pPr>
              <a:r>
                <a:rPr lang="zh-CN" altLang="en-US" sz="1400" dirty="0">
                  <a:solidFill>
                    <a:schemeClr val="bg1"/>
                  </a:solidFill>
                  <a:latin typeface="黑体" panose="02010609060101010101" pitchFamily="49" charset="-122"/>
                  <a:ea typeface="黑体" panose="02010609060101010101" pitchFamily="49" charset="-122"/>
                </a:rPr>
                <a:t>高尔夫球场</a:t>
              </a:r>
            </a:p>
          </p:txBody>
        </p:sp>
      </p:grpSp>
      <p:sp>
        <p:nvSpPr>
          <p:cNvPr id="31" name="矩形 30">
            <a:extLst>
              <a:ext uri="{FF2B5EF4-FFF2-40B4-BE49-F238E27FC236}">
                <a16:creationId xmlns:a16="http://schemas.microsoft.com/office/drawing/2014/main" xmlns="" id="{5BE908B8-733D-45CA-B3AE-213F0DA991BA}"/>
              </a:ext>
            </a:extLst>
          </p:cNvPr>
          <p:cNvSpPr/>
          <p:nvPr/>
        </p:nvSpPr>
        <p:spPr>
          <a:xfrm>
            <a:off x="7590115" y="5125926"/>
            <a:ext cx="1347600" cy="892873"/>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利用其他地理信息，进一步扩增数据集</a:t>
            </a:r>
          </a:p>
        </p:txBody>
      </p:sp>
      <p:sp>
        <p:nvSpPr>
          <p:cNvPr id="26" name="矩形 25"/>
          <p:cNvSpPr/>
          <p:nvPr/>
        </p:nvSpPr>
        <p:spPr>
          <a:xfrm>
            <a:off x="154806" y="6587562"/>
            <a:ext cx="8667746" cy="276999"/>
          </a:xfrm>
          <a:prstGeom prst="rect">
            <a:avLst/>
          </a:prstGeom>
        </p:spPr>
        <p:txBody>
          <a:bodyPr wrap="square">
            <a:spAutoFit/>
          </a:bodyPr>
          <a:lstStyle/>
          <a:p>
            <a:r>
              <a:rPr lang="en-US" altLang="zh-CN" sz="1200" dirty="0">
                <a:solidFill>
                  <a:srgbClr val="0C0C0C"/>
                </a:solidFill>
                <a:latin typeface="Arial Narrow" panose="020B0606020202030204" pitchFamily="34" charset="0"/>
                <a:ea typeface="Microsoft YaHei" panose="020B0503020204020204" pitchFamily="34" charset="-122"/>
              </a:rPr>
              <a:t>G.-S. </a:t>
            </a:r>
            <a:r>
              <a:rPr lang="en-US" altLang="zh-CN" sz="1200" dirty="0" smtClean="0">
                <a:solidFill>
                  <a:srgbClr val="0C0C0C"/>
                </a:solidFill>
                <a:latin typeface="Arial Narrow" panose="020B0606020202030204" pitchFamily="34" charset="0"/>
                <a:ea typeface="Microsoft YaHei" panose="020B0503020204020204" pitchFamily="34" charset="-122"/>
              </a:rPr>
              <a:t>Xia,</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b="1" dirty="0" smtClean="0">
                <a:solidFill>
                  <a:srgbClr val="0C0C0C"/>
                </a:solidFill>
                <a:latin typeface="Arial Narrow" panose="020B0606020202030204" pitchFamily="34" charset="0"/>
                <a:ea typeface="Microsoft YaHei" panose="020B0503020204020204" pitchFamily="34" charset="-122"/>
              </a:rPr>
              <a:t>AID</a:t>
            </a:r>
            <a:r>
              <a:rPr lang="en-US" altLang="zh-CN" sz="1200" b="1" dirty="0">
                <a:solidFill>
                  <a:srgbClr val="0C0C0C"/>
                </a:solidFill>
                <a:latin typeface="Arial Narrow" panose="020B0606020202030204" pitchFamily="34" charset="0"/>
                <a:ea typeface="Microsoft YaHei" panose="020B0503020204020204" pitchFamily="34" charset="-122"/>
              </a:rPr>
              <a:t>: A benchmark dataset for performance evaluation of aerial scene </a:t>
            </a:r>
            <a:r>
              <a:rPr lang="en-US" altLang="zh-CN" sz="1200" b="1" dirty="0" smtClean="0">
                <a:solidFill>
                  <a:srgbClr val="0C0C0C"/>
                </a:solidFill>
                <a:latin typeface="Arial Narrow" panose="020B0606020202030204" pitchFamily="34" charset="0"/>
                <a:ea typeface="Microsoft YaHei" panose="020B0503020204020204" pitchFamily="34" charset="-122"/>
              </a:rPr>
              <a:t>classification</a:t>
            </a:r>
            <a:r>
              <a:rPr lang="en-US" altLang="zh-CN" sz="1200" dirty="0" smtClean="0">
                <a:solidFill>
                  <a:srgbClr val="0C0C0C"/>
                </a:solidFill>
                <a:latin typeface="Arial Narrow" panose="020B0606020202030204" pitchFamily="34" charset="0"/>
                <a:ea typeface="Microsoft YaHei" panose="020B0503020204020204" pitchFamily="34" charset="-122"/>
              </a:rPr>
              <a:t>.</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smtClean="0">
                <a:solidFill>
                  <a:srgbClr val="0C0C0C"/>
                </a:solidFill>
                <a:latin typeface="Arial Narrow" panose="020B0606020202030204" pitchFamily="34" charset="0"/>
                <a:ea typeface="Microsoft YaHei" panose="020B0503020204020204" pitchFamily="34" charset="-122"/>
              </a:rPr>
              <a:t>IEEE </a:t>
            </a:r>
            <a:r>
              <a:rPr lang="en-US" altLang="zh-CN" sz="1200" dirty="0" smtClean="0">
                <a:latin typeface="Arial Narrow" panose="020B0606020202030204" pitchFamily="34" charset="0"/>
              </a:rPr>
              <a:t>TGRS</a:t>
            </a:r>
            <a:r>
              <a:rPr lang="en-US" altLang="zh-CN"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a:solidFill>
                  <a:srgbClr val="0C0C0C"/>
                </a:solidFill>
                <a:latin typeface="Arial Narrow" panose="020B0606020202030204" pitchFamily="34" charset="0"/>
                <a:ea typeface="Microsoft YaHei" panose="020B0503020204020204" pitchFamily="34" charset="-122"/>
              </a:rPr>
              <a:t>Vol. 55, No.7, pp.3965 - 3981, 2017.</a:t>
            </a:r>
          </a:p>
        </p:txBody>
      </p:sp>
    </p:spTree>
    <p:extLst>
      <p:ext uri="{BB962C8B-B14F-4D97-AF65-F5344CB8AC3E}">
        <p14:creationId xmlns:p14="http://schemas.microsoft.com/office/powerpoint/2010/main" val="23392383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遥感图像场景分类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19" name="文本框 18"/>
          <p:cNvSpPr txBox="1"/>
          <p:nvPr/>
        </p:nvSpPr>
        <p:spPr>
          <a:xfrm>
            <a:off x="230594" y="882903"/>
            <a:ext cx="8373854" cy="534377"/>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构建了国际上最大规模遥感场景数据集</a:t>
            </a:r>
            <a:r>
              <a:rPr lang="en-US" altLang="zh-CN" sz="2200" dirty="0">
                <a:solidFill>
                  <a:srgbClr val="C00000"/>
                </a:solidFill>
                <a:latin typeface="黑体" panose="02010609060101010101" pitchFamily="49" charset="-122"/>
                <a:ea typeface="黑体" panose="02010609060101010101" pitchFamily="49" charset="-122"/>
              </a:rPr>
              <a:t>-AID</a:t>
            </a:r>
            <a:r>
              <a:rPr lang="zh-CN" altLang="en-US" sz="2200" dirty="0">
                <a:solidFill>
                  <a:srgbClr val="C00000"/>
                </a:solidFill>
                <a:latin typeface="黑体" panose="02010609060101010101" pitchFamily="49" charset="-122"/>
                <a:ea typeface="黑体" panose="02010609060101010101" pitchFamily="49" charset="-122"/>
              </a:rPr>
              <a:t>、</a:t>
            </a:r>
            <a:r>
              <a:rPr lang="en-US" altLang="zh-CN" sz="2200" dirty="0">
                <a:solidFill>
                  <a:srgbClr val="C00000"/>
                </a:solidFill>
                <a:latin typeface="黑体" panose="02010609060101010101" pitchFamily="49" charset="-122"/>
                <a:ea typeface="黑体" panose="02010609060101010101" pitchFamily="49" charset="-122"/>
              </a:rPr>
              <a:t>AID++</a:t>
            </a:r>
            <a:endPar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endParaRPr>
          </a:p>
        </p:txBody>
      </p:sp>
      <p:sp>
        <p:nvSpPr>
          <p:cNvPr id="32" name="灯片编号占位符 31"/>
          <p:cNvSpPr>
            <a:spLocks noGrp="1"/>
          </p:cNvSpPr>
          <p:nvPr>
            <p:ph type="sldNum" sz="quarter" idx="12"/>
          </p:nvPr>
        </p:nvSpPr>
        <p:spPr/>
        <p:txBody>
          <a:bodyPr/>
          <a:lstStyle/>
          <a:p>
            <a:fld id="{0C913308-F349-4B6D-A68A-DD1791B4A57B}" type="slidenum">
              <a:rPr lang="zh-CN" altLang="en-US" smtClean="0"/>
              <a:t>45</a:t>
            </a:fld>
            <a:endParaRPr lang="zh-CN" altLang="en-US"/>
          </a:p>
        </p:txBody>
      </p:sp>
      <p:sp>
        <p:nvSpPr>
          <p:cNvPr id="7" name="文本框 6">
            <a:extLst>
              <a:ext uri="{FF2B5EF4-FFF2-40B4-BE49-F238E27FC236}">
                <a16:creationId xmlns:a16="http://schemas.microsoft.com/office/drawing/2014/main" xmlns="" id="{256A2A38-A61E-4EB1-98D8-A9E3BCA1F6F0}"/>
              </a:ext>
            </a:extLst>
          </p:cNvPr>
          <p:cNvSpPr txBox="1"/>
          <p:nvPr/>
        </p:nvSpPr>
        <p:spPr>
          <a:xfrm>
            <a:off x="653540" y="1389044"/>
            <a:ext cx="7359754" cy="1746697"/>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构建类别网络</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土地覆盖、利用分类类别语义具有分层特性</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参考中国土地利用分类国家标准，构建适用于遥感影像场景分类的多级场景类别网络</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cxnSp>
        <p:nvCxnSpPr>
          <p:cNvPr id="26" name="直接连接符 25">
            <a:extLst>
              <a:ext uri="{FF2B5EF4-FFF2-40B4-BE49-F238E27FC236}">
                <a16:creationId xmlns:a16="http://schemas.microsoft.com/office/drawing/2014/main" xmlns="" id="{566BB0B8-C704-4118-9000-6339490DC133}"/>
              </a:ext>
            </a:extLst>
          </p:cNvPr>
          <p:cNvCxnSpPr/>
          <p:nvPr/>
        </p:nvCxnSpPr>
        <p:spPr>
          <a:xfrm>
            <a:off x="849041" y="3702485"/>
            <a:ext cx="735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直接箭头连接符 26">
            <a:extLst>
              <a:ext uri="{FF2B5EF4-FFF2-40B4-BE49-F238E27FC236}">
                <a16:creationId xmlns:a16="http://schemas.microsoft.com/office/drawing/2014/main" xmlns="" id="{09074AF6-DDB1-46A4-A8C4-22031803D00F}"/>
              </a:ext>
            </a:extLst>
          </p:cNvPr>
          <p:cNvCxnSpPr>
            <a:cxnSpLocks/>
          </p:cNvCxnSpPr>
          <p:nvPr/>
        </p:nvCxnSpPr>
        <p:spPr>
          <a:xfrm>
            <a:off x="1254393" y="3702485"/>
            <a:ext cx="0" cy="28840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矩形 27">
            <a:extLst>
              <a:ext uri="{FF2B5EF4-FFF2-40B4-BE49-F238E27FC236}">
                <a16:creationId xmlns:a16="http://schemas.microsoft.com/office/drawing/2014/main" xmlns="" id="{0AC02DD2-F227-4F6B-B0E2-BB12F27DD100}"/>
              </a:ext>
            </a:extLst>
          </p:cNvPr>
          <p:cNvSpPr/>
          <p:nvPr/>
        </p:nvSpPr>
        <p:spPr>
          <a:xfrm>
            <a:off x="653540" y="3362307"/>
            <a:ext cx="1201705"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农业用地</a:t>
            </a:r>
          </a:p>
        </p:txBody>
      </p:sp>
      <p:sp>
        <p:nvSpPr>
          <p:cNvPr id="29" name="矩形 28">
            <a:extLst>
              <a:ext uri="{FF2B5EF4-FFF2-40B4-BE49-F238E27FC236}">
                <a16:creationId xmlns:a16="http://schemas.microsoft.com/office/drawing/2014/main" xmlns="" id="{052FC28F-E632-4E4A-88C5-BA7C6DD05E43}"/>
              </a:ext>
            </a:extLst>
          </p:cNvPr>
          <p:cNvSpPr/>
          <p:nvPr/>
        </p:nvSpPr>
        <p:spPr>
          <a:xfrm>
            <a:off x="1220719" y="3715826"/>
            <a:ext cx="1201705"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耕地</a:t>
            </a:r>
          </a:p>
        </p:txBody>
      </p:sp>
      <p:cxnSp>
        <p:nvCxnSpPr>
          <p:cNvPr id="30" name="直接箭头连接符 29">
            <a:extLst>
              <a:ext uri="{FF2B5EF4-FFF2-40B4-BE49-F238E27FC236}">
                <a16:creationId xmlns:a16="http://schemas.microsoft.com/office/drawing/2014/main" xmlns="" id="{8BC2F5F0-6327-4863-AA47-C7BA467A471F}"/>
              </a:ext>
            </a:extLst>
          </p:cNvPr>
          <p:cNvCxnSpPr>
            <a:cxnSpLocks/>
          </p:cNvCxnSpPr>
          <p:nvPr/>
        </p:nvCxnSpPr>
        <p:spPr>
          <a:xfrm>
            <a:off x="1584331" y="4069345"/>
            <a:ext cx="0" cy="6999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矩形 32">
            <a:extLst>
              <a:ext uri="{FF2B5EF4-FFF2-40B4-BE49-F238E27FC236}">
                <a16:creationId xmlns:a16="http://schemas.microsoft.com/office/drawing/2014/main" xmlns="" id="{E0AF3260-6778-4B9E-A360-9A5CAAF26BF6}"/>
              </a:ext>
            </a:extLst>
          </p:cNvPr>
          <p:cNvSpPr/>
          <p:nvPr/>
        </p:nvSpPr>
        <p:spPr>
          <a:xfrm>
            <a:off x="1656713" y="4036167"/>
            <a:ext cx="1168032" cy="892873"/>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旱地</a:t>
            </a:r>
            <a:endParaRPr lang="en-US" altLang="zh-CN" sz="1400" dirty="0">
              <a:latin typeface="黑体" panose="02010609060101010101" pitchFamily="49" charset="-122"/>
              <a:ea typeface="黑体" panose="02010609060101010101" pitchFamily="49" charset="-122"/>
            </a:endParaRPr>
          </a:p>
          <a:p>
            <a:pPr>
              <a:lnSpc>
                <a:spcPct val="130000"/>
              </a:lnSpc>
            </a:pPr>
            <a:r>
              <a:rPr lang="zh-CN" altLang="en-US" sz="1400" dirty="0">
                <a:latin typeface="黑体" panose="02010609060101010101" pitchFamily="49" charset="-122"/>
                <a:ea typeface="黑体" panose="02010609060101010101" pitchFamily="49" charset="-122"/>
              </a:rPr>
              <a:t>水田</a:t>
            </a:r>
            <a:endParaRPr lang="en-US" altLang="zh-CN" sz="1400" dirty="0">
              <a:latin typeface="黑体" panose="02010609060101010101" pitchFamily="49" charset="-122"/>
              <a:ea typeface="黑体" panose="02010609060101010101" pitchFamily="49" charset="-122"/>
            </a:endParaRPr>
          </a:p>
          <a:p>
            <a:pPr>
              <a:lnSpc>
                <a:spcPct val="130000"/>
              </a:lnSpc>
            </a:pPr>
            <a:r>
              <a:rPr lang="zh-CN" altLang="en-US" sz="1400" dirty="0">
                <a:latin typeface="黑体" panose="02010609060101010101" pitchFamily="49" charset="-122"/>
                <a:ea typeface="黑体" panose="02010609060101010101" pitchFamily="49" charset="-122"/>
              </a:rPr>
              <a:t>梯田</a:t>
            </a:r>
          </a:p>
        </p:txBody>
      </p:sp>
      <p:sp>
        <p:nvSpPr>
          <p:cNvPr id="34" name="矩形 33">
            <a:extLst>
              <a:ext uri="{FF2B5EF4-FFF2-40B4-BE49-F238E27FC236}">
                <a16:creationId xmlns:a16="http://schemas.microsoft.com/office/drawing/2014/main" xmlns="" id="{6E84B065-4A75-4858-B2DD-B532A883887A}"/>
              </a:ext>
            </a:extLst>
          </p:cNvPr>
          <p:cNvSpPr/>
          <p:nvPr/>
        </p:nvSpPr>
        <p:spPr>
          <a:xfrm>
            <a:off x="1254392" y="4769248"/>
            <a:ext cx="1201705"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草地</a:t>
            </a:r>
          </a:p>
        </p:txBody>
      </p:sp>
      <p:sp>
        <p:nvSpPr>
          <p:cNvPr id="35" name="矩形 34">
            <a:extLst>
              <a:ext uri="{FF2B5EF4-FFF2-40B4-BE49-F238E27FC236}">
                <a16:creationId xmlns:a16="http://schemas.microsoft.com/office/drawing/2014/main" xmlns="" id="{D55409AA-2563-4B58-9692-D2587EB16B32}"/>
              </a:ext>
            </a:extLst>
          </p:cNvPr>
          <p:cNvSpPr/>
          <p:nvPr/>
        </p:nvSpPr>
        <p:spPr>
          <a:xfrm>
            <a:off x="1254392" y="5641698"/>
            <a:ext cx="1201705"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林地</a:t>
            </a:r>
          </a:p>
        </p:txBody>
      </p:sp>
      <p:cxnSp>
        <p:nvCxnSpPr>
          <p:cNvPr id="36" name="直接箭头连接符 35">
            <a:extLst>
              <a:ext uri="{FF2B5EF4-FFF2-40B4-BE49-F238E27FC236}">
                <a16:creationId xmlns:a16="http://schemas.microsoft.com/office/drawing/2014/main" xmlns="" id="{A361732E-A8B0-497E-9094-F91E8CE612B1}"/>
              </a:ext>
            </a:extLst>
          </p:cNvPr>
          <p:cNvCxnSpPr>
            <a:cxnSpLocks/>
          </p:cNvCxnSpPr>
          <p:nvPr/>
        </p:nvCxnSpPr>
        <p:spPr>
          <a:xfrm>
            <a:off x="1584331" y="5052028"/>
            <a:ext cx="0" cy="6999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矩形 36">
            <a:extLst>
              <a:ext uri="{FF2B5EF4-FFF2-40B4-BE49-F238E27FC236}">
                <a16:creationId xmlns:a16="http://schemas.microsoft.com/office/drawing/2014/main" xmlns="" id="{446EEA84-9A48-496D-A4FD-F31C17181E68}"/>
              </a:ext>
            </a:extLst>
          </p:cNvPr>
          <p:cNvSpPr/>
          <p:nvPr/>
        </p:nvSpPr>
        <p:spPr>
          <a:xfrm>
            <a:off x="1690410" y="5078119"/>
            <a:ext cx="1006206" cy="612796"/>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人工草地</a:t>
            </a:r>
            <a:endParaRPr lang="en-US" altLang="zh-CN" sz="1400" dirty="0">
              <a:latin typeface="黑体" panose="02010609060101010101" pitchFamily="49" charset="-122"/>
              <a:ea typeface="黑体" panose="02010609060101010101" pitchFamily="49" charset="-122"/>
            </a:endParaRPr>
          </a:p>
          <a:p>
            <a:pPr>
              <a:lnSpc>
                <a:spcPct val="130000"/>
              </a:lnSpc>
            </a:pPr>
            <a:r>
              <a:rPr lang="zh-CN" altLang="en-US" sz="1400" dirty="0">
                <a:latin typeface="黑体" panose="02010609060101010101" pitchFamily="49" charset="-122"/>
                <a:ea typeface="黑体" panose="02010609060101010101" pitchFamily="49" charset="-122"/>
              </a:rPr>
              <a:t>灌木</a:t>
            </a:r>
          </a:p>
        </p:txBody>
      </p:sp>
      <p:cxnSp>
        <p:nvCxnSpPr>
          <p:cNvPr id="38" name="直接箭头连接符 37">
            <a:extLst>
              <a:ext uri="{FF2B5EF4-FFF2-40B4-BE49-F238E27FC236}">
                <a16:creationId xmlns:a16="http://schemas.microsoft.com/office/drawing/2014/main" xmlns="" id="{4B736592-9EB4-4F30-A17B-963AD6A146AC}"/>
              </a:ext>
            </a:extLst>
          </p:cNvPr>
          <p:cNvCxnSpPr>
            <a:cxnSpLocks/>
          </p:cNvCxnSpPr>
          <p:nvPr/>
        </p:nvCxnSpPr>
        <p:spPr>
          <a:xfrm>
            <a:off x="1584331" y="6002191"/>
            <a:ext cx="0" cy="3075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9" name="矩形 38">
            <a:extLst>
              <a:ext uri="{FF2B5EF4-FFF2-40B4-BE49-F238E27FC236}">
                <a16:creationId xmlns:a16="http://schemas.microsoft.com/office/drawing/2014/main" xmlns="" id="{B576C794-D021-4EF1-A3ED-EBE4206222ED}"/>
              </a:ext>
            </a:extLst>
          </p:cNvPr>
          <p:cNvSpPr/>
          <p:nvPr/>
        </p:nvSpPr>
        <p:spPr>
          <a:xfrm>
            <a:off x="1679501" y="5986792"/>
            <a:ext cx="1102046" cy="332720"/>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森林</a:t>
            </a:r>
            <a:endParaRPr lang="en-US" altLang="zh-CN" sz="1400" dirty="0">
              <a:latin typeface="黑体" panose="02010609060101010101" pitchFamily="49" charset="-122"/>
              <a:ea typeface="黑体" panose="02010609060101010101" pitchFamily="49" charset="-122"/>
            </a:endParaRPr>
          </a:p>
        </p:txBody>
      </p:sp>
      <p:cxnSp>
        <p:nvCxnSpPr>
          <p:cNvPr id="40" name="直接连接符 39">
            <a:extLst>
              <a:ext uri="{FF2B5EF4-FFF2-40B4-BE49-F238E27FC236}">
                <a16:creationId xmlns:a16="http://schemas.microsoft.com/office/drawing/2014/main" xmlns="" id="{31BE7D92-E52D-401C-AEE6-747DA57C00A6}"/>
              </a:ext>
            </a:extLst>
          </p:cNvPr>
          <p:cNvCxnSpPr/>
          <p:nvPr/>
        </p:nvCxnSpPr>
        <p:spPr>
          <a:xfrm>
            <a:off x="2291265" y="3716461"/>
            <a:ext cx="735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xmlns="" id="{96306035-9BB0-4B88-9EBF-76F98A65DE70}"/>
              </a:ext>
            </a:extLst>
          </p:cNvPr>
          <p:cNvCxnSpPr>
            <a:cxnSpLocks/>
          </p:cNvCxnSpPr>
          <p:nvPr/>
        </p:nvCxnSpPr>
        <p:spPr>
          <a:xfrm>
            <a:off x="2696617" y="3716461"/>
            <a:ext cx="0" cy="28840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2" name="矩形 41">
            <a:extLst>
              <a:ext uri="{FF2B5EF4-FFF2-40B4-BE49-F238E27FC236}">
                <a16:creationId xmlns:a16="http://schemas.microsoft.com/office/drawing/2014/main" xmlns="" id="{7DD58D24-A193-4CBB-BA0F-A41595C4F2D1}"/>
              </a:ext>
            </a:extLst>
          </p:cNvPr>
          <p:cNvSpPr/>
          <p:nvPr/>
        </p:nvSpPr>
        <p:spPr>
          <a:xfrm>
            <a:off x="2231220" y="3357391"/>
            <a:ext cx="930791"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工业用地</a:t>
            </a:r>
          </a:p>
        </p:txBody>
      </p:sp>
      <p:sp>
        <p:nvSpPr>
          <p:cNvPr id="43" name="矩形 42">
            <a:extLst>
              <a:ext uri="{FF2B5EF4-FFF2-40B4-BE49-F238E27FC236}">
                <a16:creationId xmlns:a16="http://schemas.microsoft.com/office/drawing/2014/main" xmlns="" id="{B5CC6D11-785B-43BB-8BD8-BE0049A9EBBD}"/>
              </a:ext>
            </a:extLst>
          </p:cNvPr>
          <p:cNvSpPr/>
          <p:nvPr/>
        </p:nvSpPr>
        <p:spPr>
          <a:xfrm>
            <a:off x="2662943" y="3729802"/>
            <a:ext cx="1425849"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发电站</a:t>
            </a:r>
          </a:p>
        </p:txBody>
      </p:sp>
      <p:cxnSp>
        <p:nvCxnSpPr>
          <p:cNvPr id="44" name="直接箭头连接符 43">
            <a:extLst>
              <a:ext uri="{FF2B5EF4-FFF2-40B4-BE49-F238E27FC236}">
                <a16:creationId xmlns:a16="http://schemas.microsoft.com/office/drawing/2014/main" xmlns="" id="{3E643BA7-68A9-413A-9C32-B931F7953E15}"/>
              </a:ext>
            </a:extLst>
          </p:cNvPr>
          <p:cNvCxnSpPr>
            <a:cxnSpLocks/>
          </p:cNvCxnSpPr>
          <p:nvPr/>
        </p:nvCxnSpPr>
        <p:spPr>
          <a:xfrm>
            <a:off x="3026555" y="4074896"/>
            <a:ext cx="0" cy="6999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矩形 44">
            <a:extLst>
              <a:ext uri="{FF2B5EF4-FFF2-40B4-BE49-F238E27FC236}">
                <a16:creationId xmlns:a16="http://schemas.microsoft.com/office/drawing/2014/main" xmlns="" id="{07530C72-013A-4401-9898-CC33403540E0}"/>
              </a:ext>
            </a:extLst>
          </p:cNvPr>
          <p:cNvSpPr/>
          <p:nvPr/>
        </p:nvSpPr>
        <p:spPr>
          <a:xfrm>
            <a:off x="3122182" y="3999894"/>
            <a:ext cx="1829563" cy="905248"/>
          </a:xfrm>
          <a:prstGeom prst="rect">
            <a:avLst/>
          </a:prstGeom>
        </p:spPr>
        <p:txBody>
          <a:bodyPr wrap="square">
            <a:spAutoFit/>
          </a:bodyPr>
          <a:lstStyle/>
          <a:p>
            <a:pPr>
              <a:lnSpc>
                <a:spcPct val="130000"/>
              </a:lnSpc>
            </a:pPr>
            <a:r>
              <a:rPr lang="zh-CN" altLang="en-US" sz="1400" dirty="0">
                <a:latin typeface="微软雅黑" charset="0"/>
                <a:ea typeface="微软雅黑" charset="0"/>
              </a:rPr>
              <a:t>太阳能发电站</a:t>
            </a:r>
            <a:endParaRPr lang="en-US" altLang="zh-CN" sz="1400" dirty="0">
              <a:latin typeface="微软雅黑" charset="0"/>
              <a:ea typeface="微软雅黑" charset="0"/>
            </a:endParaRPr>
          </a:p>
          <a:p>
            <a:pPr>
              <a:lnSpc>
                <a:spcPct val="130000"/>
              </a:lnSpc>
            </a:pPr>
            <a:r>
              <a:rPr lang="zh-CN" altLang="en-US" sz="1400" dirty="0">
                <a:latin typeface="微软雅黑" charset="0"/>
                <a:ea typeface="微软雅黑" charset="0"/>
              </a:rPr>
              <a:t>风能发电站</a:t>
            </a:r>
            <a:endParaRPr lang="en-US" altLang="zh-CN" sz="1400" dirty="0">
              <a:latin typeface="微软雅黑" charset="0"/>
              <a:ea typeface="微软雅黑" charset="0"/>
            </a:endParaRPr>
          </a:p>
          <a:p>
            <a:pPr>
              <a:lnSpc>
                <a:spcPct val="130000"/>
              </a:lnSpc>
            </a:pPr>
            <a:r>
              <a:rPr lang="zh-CN" altLang="en-US" sz="1400" dirty="0">
                <a:latin typeface="微软雅黑" charset="0"/>
                <a:ea typeface="微软雅黑" charset="0"/>
              </a:rPr>
              <a:t>水能发电站</a:t>
            </a:r>
          </a:p>
        </p:txBody>
      </p:sp>
      <p:sp>
        <p:nvSpPr>
          <p:cNvPr id="46" name="矩形 45">
            <a:extLst>
              <a:ext uri="{FF2B5EF4-FFF2-40B4-BE49-F238E27FC236}">
                <a16:creationId xmlns:a16="http://schemas.microsoft.com/office/drawing/2014/main" xmlns="" id="{0372BB20-816D-4226-BB89-F3D4FDF03B6C}"/>
              </a:ext>
            </a:extLst>
          </p:cNvPr>
          <p:cNvSpPr/>
          <p:nvPr/>
        </p:nvSpPr>
        <p:spPr>
          <a:xfrm>
            <a:off x="2696616" y="4783224"/>
            <a:ext cx="1425846"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矿区</a:t>
            </a:r>
          </a:p>
        </p:txBody>
      </p:sp>
      <p:sp>
        <p:nvSpPr>
          <p:cNvPr id="47" name="矩形 46">
            <a:extLst>
              <a:ext uri="{FF2B5EF4-FFF2-40B4-BE49-F238E27FC236}">
                <a16:creationId xmlns:a16="http://schemas.microsoft.com/office/drawing/2014/main" xmlns="" id="{658E392C-7FFF-49EF-9E90-4D71E0AF6D49}"/>
              </a:ext>
            </a:extLst>
          </p:cNvPr>
          <p:cNvSpPr/>
          <p:nvPr/>
        </p:nvSpPr>
        <p:spPr>
          <a:xfrm>
            <a:off x="2696616" y="5655674"/>
            <a:ext cx="1201705" cy="345094"/>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工厂</a:t>
            </a:r>
          </a:p>
        </p:txBody>
      </p:sp>
      <p:cxnSp>
        <p:nvCxnSpPr>
          <p:cNvPr id="48" name="直接箭头连接符 47">
            <a:extLst>
              <a:ext uri="{FF2B5EF4-FFF2-40B4-BE49-F238E27FC236}">
                <a16:creationId xmlns:a16="http://schemas.microsoft.com/office/drawing/2014/main" xmlns="" id="{A4AA91CE-C46A-4C33-89D8-F930BB7A9BEB}"/>
              </a:ext>
            </a:extLst>
          </p:cNvPr>
          <p:cNvCxnSpPr>
            <a:cxnSpLocks/>
          </p:cNvCxnSpPr>
          <p:nvPr/>
        </p:nvCxnSpPr>
        <p:spPr>
          <a:xfrm>
            <a:off x="3038608" y="5082502"/>
            <a:ext cx="0" cy="6999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9" name="矩形 48">
            <a:extLst>
              <a:ext uri="{FF2B5EF4-FFF2-40B4-BE49-F238E27FC236}">
                <a16:creationId xmlns:a16="http://schemas.microsoft.com/office/drawing/2014/main" xmlns="" id="{835942A8-5896-49FD-8E1D-64C6A96C6B18}"/>
              </a:ext>
            </a:extLst>
          </p:cNvPr>
          <p:cNvSpPr/>
          <p:nvPr/>
        </p:nvSpPr>
        <p:spPr>
          <a:xfrm>
            <a:off x="3142446" y="5095608"/>
            <a:ext cx="1006206" cy="612796"/>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矿场</a:t>
            </a:r>
            <a:endParaRPr lang="en-US" altLang="zh-CN" sz="1400" dirty="0">
              <a:latin typeface="黑体" panose="02010609060101010101" pitchFamily="49" charset="-122"/>
              <a:ea typeface="黑体" panose="02010609060101010101" pitchFamily="49" charset="-122"/>
            </a:endParaRPr>
          </a:p>
          <a:p>
            <a:pPr>
              <a:lnSpc>
                <a:spcPct val="130000"/>
              </a:lnSpc>
            </a:pPr>
            <a:r>
              <a:rPr lang="zh-CN" altLang="en-US" sz="1400" dirty="0">
                <a:latin typeface="黑体" panose="02010609060101010101" pitchFamily="49" charset="-122"/>
                <a:ea typeface="黑体" panose="02010609060101010101" pitchFamily="49" charset="-122"/>
              </a:rPr>
              <a:t>油田</a:t>
            </a:r>
          </a:p>
        </p:txBody>
      </p:sp>
      <p:cxnSp>
        <p:nvCxnSpPr>
          <p:cNvPr id="50" name="直接箭头连接符 49">
            <a:extLst>
              <a:ext uri="{FF2B5EF4-FFF2-40B4-BE49-F238E27FC236}">
                <a16:creationId xmlns:a16="http://schemas.microsoft.com/office/drawing/2014/main" xmlns="" id="{F60518A3-B490-42EC-8AFC-B43B037E0BF3}"/>
              </a:ext>
            </a:extLst>
          </p:cNvPr>
          <p:cNvCxnSpPr>
            <a:cxnSpLocks/>
          </p:cNvCxnSpPr>
          <p:nvPr/>
        </p:nvCxnSpPr>
        <p:spPr>
          <a:xfrm>
            <a:off x="3038608" y="6000768"/>
            <a:ext cx="0" cy="3075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1" name="矩形 50">
            <a:extLst>
              <a:ext uri="{FF2B5EF4-FFF2-40B4-BE49-F238E27FC236}">
                <a16:creationId xmlns:a16="http://schemas.microsoft.com/office/drawing/2014/main" xmlns="" id="{DE4487DB-5199-448B-8C55-BF40165C12EC}"/>
              </a:ext>
            </a:extLst>
          </p:cNvPr>
          <p:cNvSpPr/>
          <p:nvPr/>
        </p:nvSpPr>
        <p:spPr>
          <a:xfrm>
            <a:off x="3101970" y="5989416"/>
            <a:ext cx="1102046" cy="612796"/>
          </a:xfrm>
          <a:prstGeom prst="rect">
            <a:avLst/>
          </a:prstGeom>
        </p:spPr>
        <p:txBody>
          <a:bodyPr wrap="square">
            <a:spAutoFit/>
          </a:bodyPr>
          <a:lstStyle/>
          <a:p>
            <a:pPr>
              <a:lnSpc>
                <a:spcPct val="130000"/>
              </a:lnSpc>
            </a:pPr>
            <a:r>
              <a:rPr lang="zh-CN" altLang="en-US" sz="1400" dirty="0">
                <a:latin typeface="黑体" panose="02010609060101010101" pitchFamily="49" charset="-122"/>
                <a:ea typeface="黑体" panose="02010609060101010101" pitchFamily="49" charset="-122"/>
              </a:rPr>
              <a:t>存储罐</a:t>
            </a:r>
            <a:endParaRPr lang="en-US" altLang="zh-CN" sz="1400" dirty="0">
              <a:latin typeface="黑体" panose="02010609060101010101" pitchFamily="49" charset="-122"/>
              <a:ea typeface="黑体" panose="02010609060101010101" pitchFamily="49" charset="-122"/>
            </a:endParaRPr>
          </a:p>
          <a:p>
            <a:pPr>
              <a:lnSpc>
                <a:spcPct val="130000"/>
              </a:lnSpc>
            </a:pPr>
            <a:r>
              <a:rPr lang="zh-CN" altLang="en-US" sz="1400" dirty="0">
                <a:latin typeface="黑体" panose="02010609060101010101" pitchFamily="49" charset="-122"/>
                <a:ea typeface="黑体" panose="02010609060101010101" pitchFamily="49" charset="-122"/>
              </a:rPr>
              <a:t>厂区</a:t>
            </a:r>
            <a:endParaRPr lang="en-US" altLang="zh-CN" sz="1400" dirty="0">
              <a:latin typeface="黑体" panose="02010609060101010101" pitchFamily="49" charset="-122"/>
              <a:ea typeface="黑体" panose="02010609060101010101" pitchFamily="49" charset="-122"/>
            </a:endParaRPr>
          </a:p>
        </p:txBody>
      </p:sp>
      <p:pic>
        <p:nvPicPr>
          <p:cNvPr id="52" name="图片 51" descr="图片包含 文字, 地图&#10;&#10;已生成极高可信度的说明">
            <a:extLst>
              <a:ext uri="{FF2B5EF4-FFF2-40B4-BE49-F238E27FC236}">
                <a16:creationId xmlns:a16="http://schemas.microsoft.com/office/drawing/2014/main" xmlns="" id="{7E9685E4-0FBA-4972-A4D9-2A0734E6FEB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41" r="1845" b="2792"/>
          <a:stretch/>
        </p:blipFill>
        <p:spPr>
          <a:xfrm>
            <a:off x="4319463" y="3216560"/>
            <a:ext cx="4359240" cy="3621900"/>
          </a:xfrm>
          <a:prstGeom prst="rect">
            <a:avLst/>
          </a:prstGeom>
        </p:spPr>
      </p:pic>
    </p:spTree>
    <p:extLst>
      <p:ext uri="{BB962C8B-B14F-4D97-AF65-F5344CB8AC3E}">
        <p14:creationId xmlns:p14="http://schemas.microsoft.com/office/powerpoint/2010/main" val="2107550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5"/>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8"/>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9"/>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0"/>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51"/>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3" grpId="0"/>
      <p:bldP spid="34" grpId="0"/>
      <p:bldP spid="35" grpId="0"/>
      <p:bldP spid="37" grpId="0"/>
      <p:bldP spid="39" grpId="0"/>
      <p:bldP spid="42" grpId="0"/>
      <p:bldP spid="43" grpId="0"/>
      <p:bldP spid="45" grpId="0"/>
      <p:bldP spid="46" grpId="0"/>
      <p:bldP spid="47" grpId="0"/>
      <p:bldP spid="49" grpId="0"/>
      <p:bldP spid="5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46</a:t>
            </a:fld>
            <a:endParaRPr lang="zh-CN" altLang="en-US"/>
          </a:p>
        </p:txBody>
      </p:sp>
      <p:sp>
        <p:nvSpPr>
          <p:cNvPr id="19" name="文本框 18"/>
          <p:cNvSpPr txBox="1"/>
          <p:nvPr/>
        </p:nvSpPr>
        <p:spPr>
          <a:xfrm>
            <a:off x="230594" y="882903"/>
            <a:ext cx="8373854" cy="534377"/>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构建了国际上最大规模遥感场景数据集</a:t>
            </a:r>
            <a:r>
              <a:rPr lang="en-US" altLang="zh-CN" sz="2200" dirty="0">
                <a:solidFill>
                  <a:srgbClr val="C00000"/>
                </a:solidFill>
                <a:latin typeface="黑体" panose="02010609060101010101" pitchFamily="49" charset="-122"/>
                <a:ea typeface="黑体" panose="02010609060101010101" pitchFamily="49" charset="-122"/>
              </a:rPr>
              <a:t>-AID</a:t>
            </a:r>
            <a:r>
              <a:rPr lang="zh-CN" altLang="en-US" sz="2200" dirty="0">
                <a:solidFill>
                  <a:srgbClr val="C00000"/>
                </a:solidFill>
                <a:latin typeface="黑体" panose="02010609060101010101" pitchFamily="49" charset="-122"/>
                <a:ea typeface="黑体" panose="02010609060101010101" pitchFamily="49" charset="-122"/>
              </a:rPr>
              <a:t>、</a:t>
            </a:r>
            <a:r>
              <a:rPr lang="en-US" altLang="zh-CN" sz="2200" dirty="0">
                <a:solidFill>
                  <a:srgbClr val="C00000"/>
                </a:solidFill>
                <a:latin typeface="黑体" panose="02010609060101010101" pitchFamily="49" charset="-122"/>
                <a:ea typeface="黑体" panose="02010609060101010101" pitchFamily="49" charset="-122"/>
              </a:rPr>
              <a:t>AID++</a:t>
            </a:r>
            <a:endPar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endParaRPr>
          </a:p>
        </p:txBody>
      </p:sp>
      <p:sp>
        <p:nvSpPr>
          <p:cNvPr id="10" name="文本框 9"/>
          <p:cNvSpPr txBox="1"/>
          <p:nvPr/>
        </p:nvSpPr>
        <p:spPr>
          <a:xfrm>
            <a:off x="653540" y="1389044"/>
            <a:ext cx="7359754" cy="49423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数据</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集特点</a:t>
            </a:r>
            <a:endParaRPr lang="en-US" altLang="zh-CN" sz="2000" dirty="0" smtClean="0">
              <a:solidFill>
                <a:schemeClr val="tx1">
                  <a:lumMod val="95000"/>
                  <a:lumOff val="5000"/>
                </a:schemeClr>
              </a:solidFill>
              <a:latin typeface="黑体" panose="02010609060101010101" pitchFamily="49" charset="-122"/>
              <a:ea typeface="黑体" panose="02010609060101010101" pitchFamily="49" charset="-122"/>
            </a:endParaRPr>
          </a:p>
        </p:txBody>
      </p:sp>
      <p:pic>
        <p:nvPicPr>
          <p:cNvPr id="12" name="图片 11"/>
          <p:cNvPicPr>
            <a:picLocks noChangeAspect="1"/>
          </p:cNvPicPr>
          <p:nvPr/>
        </p:nvPicPr>
        <p:blipFill rotWithShape="1">
          <a:blip r:embed="rId3"/>
          <a:srcRect t="51042"/>
          <a:stretch/>
        </p:blipFill>
        <p:spPr>
          <a:xfrm>
            <a:off x="433552" y="2525093"/>
            <a:ext cx="8364191" cy="1520409"/>
          </a:xfrm>
          <a:prstGeom prst="rect">
            <a:avLst/>
          </a:prstGeom>
        </p:spPr>
      </p:pic>
      <p:pic>
        <p:nvPicPr>
          <p:cNvPr id="13" name="图片 12"/>
          <p:cNvPicPr>
            <a:picLocks noChangeAspect="1"/>
          </p:cNvPicPr>
          <p:nvPr/>
        </p:nvPicPr>
        <p:blipFill>
          <a:blip r:embed="rId4"/>
          <a:stretch>
            <a:fillRect/>
          </a:stretch>
        </p:blipFill>
        <p:spPr>
          <a:xfrm>
            <a:off x="437488" y="4644245"/>
            <a:ext cx="8364191" cy="1566404"/>
          </a:xfrm>
          <a:prstGeom prst="rect">
            <a:avLst/>
          </a:prstGeom>
        </p:spPr>
      </p:pic>
      <p:sp>
        <p:nvSpPr>
          <p:cNvPr id="14" name="文本框 13"/>
          <p:cNvSpPr txBox="1"/>
          <p:nvPr/>
        </p:nvSpPr>
        <p:spPr>
          <a:xfrm>
            <a:off x="2987824" y="2128306"/>
            <a:ext cx="3255648" cy="338554"/>
          </a:xfrm>
          <a:prstGeom prst="rect">
            <a:avLst/>
          </a:prstGeom>
          <a:noFill/>
        </p:spPr>
        <p:txBody>
          <a:bodyPr wrap="square" rtlCol="0">
            <a:spAutoFit/>
          </a:bodyPr>
          <a:lstStyle/>
          <a:p>
            <a:pPr marL="285750" indent="-285750" algn="ctr">
              <a:buFont typeface="Wingdings" panose="05000000000000000000" pitchFamily="2" charset="2"/>
              <a:buChar char="l"/>
            </a:pPr>
            <a:r>
              <a:rPr lang="zh-CN" altLang="en-US" sz="1600" dirty="0" smtClean="0">
                <a:solidFill>
                  <a:srgbClr val="7E0000"/>
                </a:solidFill>
                <a:latin typeface="微软雅黑" panose="020B0503020204020204" pitchFamily="34" charset="-122"/>
                <a:ea typeface="微软雅黑" panose="020B0503020204020204" pitchFamily="34" charset="-122"/>
              </a:rPr>
              <a:t>类内差异大</a:t>
            </a:r>
            <a:endParaRPr lang="zh-CN" altLang="en-US" sz="1600" dirty="0">
              <a:solidFill>
                <a:srgbClr val="7E0000"/>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987824" y="4293096"/>
            <a:ext cx="3255648" cy="338554"/>
          </a:xfrm>
          <a:prstGeom prst="rect">
            <a:avLst/>
          </a:prstGeom>
          <a:noFill/>
        </p:spPr>
        <p:txBody>
          <a:bodyPr wrap="square" rtlCol="0">
            <a:spAutoFit/>
          </a:bodyPr>
          <a:lstStyle/>
          <a:p>
            <a:pPr marL="285750" indent="-285750" algn="ctr">
              <a:buFont typeface="Wingdings" panose="05000000000000000000" pitchFamily="2" charset="2"/>
              <a:buChar char="l"/>
            </a:pPr>
            <a:r>
              <a:rPr lang="zh-CN" altLang="en-US" sz="1600" dirty="0" smtClean="0">
                <a:solidFill>
                  <a:srgbClr val="7E0000"/>
                </a:solidFill>
                <a:latin typeface="微软雅黑" panose="020B0503020204020204" pitchFamily="34" charset="-122"/>
                <a:ea typeface="微软雅黑" panose="020B0503020204020204" pitchFamily="34" charset="-122"/>
              </a:rPr>
              <a:t>类间差异小</a:t>
            </a:r>
            <a:endParaRPr lang="zh-CN" altLang="en-US" sz="1600" dirty="0">
              <a:solidFill>
                <a:srgbClr val="7E0000"/>
              </a:solidFill>
              <a:latin typeface="微软雅黑" panose="020B0503020204020204" pitchFamily="34" charset="-122"/>
              <a:ea typeface="微软雅黑" panose="020B0503020204020204" pitchFamily="34" charset="-122"/>
            </a:endParaRPr>
          </a:p>
        </p:txBody>
      </p:sp>
      <p:sp>
        <p:nvSpPr>
          <p:cNvPr id="11" name="矩形 10"/>
          <p:cNvSpPr/>
          <p:nvPr/>
        </p:nvSpPr>
        <p:spPr>
          <a:xfrm>
            <a:off x="154806" y="6587562"/>
            <a:ext cx="8667746" cy="276999"/>
          </a:xfrm>
          <a:prstGeom prst="rect">
            <a:avLst/>
          </a:prstGeom>
        </p:spPr>
        <p:txBody>
          <a:bodyPr wrap="square">
            <a:spAutoFit/>
          </a:bodyPr>
          <a:lstStyle/>
          <a:p>
            <a:r>
              <a:rPr lang="en-US" altLang="zh-CN" sz="1200" dirty="0">
                <a:solidFill>
                  <a:srgbClr val="0C0C0C"/>
                </a:solidFill>
                <a:latin typeface="Arial Narrow" panose="020B0606020202030204" pitchFamily="34" charset="0"/>
                <a:ea typeface="Microsoft YaHei" panose="020B0503020204020204" pitchFamily="34" charset="-122"/>
              </a:rPr>
              <a:t>G.-S. </a:t>
            </a:r>
            <a:r>
              <a:rPr lang="en-US" altLang="zh-CN" sz="1200" dirty="0" smtClean="0">
                <a:solidFill>
                  <a:srgbClr val="0C0C0C"/>
                </a:solidFill>
                <a:latin typeface="Arial Narrow" panose="020B0606020202030204" pitchFamily="34" charset="0"/>
                <a:ea typeface="Microsoft YaHei" panose="020B0503020204020204" pitchFamily="34" charset="-122"/>
              </a:rPr>
              <a:t>Xia,</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b="1" dirty="0" smtClean="0">
                <a:solidFill>
                  <a:srgbClr val="0C0C0C"/>
                </a:solidFill>
                <a:latin typeface="Arial Narrow" panose="020B0606020202030204" pitchFamily="34" charset="0"/>
                <a:ea typeface="Microsoft YaHei" panose="020B0503020204020204" pitchFamily="34" charset="-122"/>
              </a:rPr>
              <a:t>AID</a:t>
            </a:r>
            <a:r>
              <a:rPr lang="en-US" altLang="zh-CN" sz="1200" b="1" dirty="0">
                <a:solidFill>
                  <a:srgbClr val="0C0C0C"/>
                </a:solidFill>
                <a:latin typeface="Arial Narrow" panose="020B0606020202030204" pitchFamily="34" charset="0"/>
                <a:ea typeface="Microsoft YaHei" panose="020B0503020204020204" pitchFamily="34" charset="-122"/>
              </a:rPr>
              <a:t>: A benchmark dataset for performance evaluation of aerial scene </a:t>
            </a:r>
            <a:r>
              <a:rPr lang="en-US" altLang="zh-CN" sz="1200" b="1" dirty="0" smtClean="0">
                <a:solidFill>
                  <a:srgbClr val="0C0C0C"/>
                </a:solidFill>
                <a:latin typeface="Arial Narrow" panose="020B0606020202030204" pitchFamily="34" charset="0"/>
                <a:ea typeface="Microsoft YaHei" panose="020B0503020204020204" pitchFamily="34" charset="-122"/>
              </a:rPr>
              <a:t>classification</a:t>
            </a:r>
            <a:r>
              <a:rPr lang="en-US" altLang="zh-CN" sz="1200" dirty="0" smtClean="0">
                <a:solidFill>
                  <a:srgbClr val="0C0C0C"/>
                </a:solidFill>
                <a:latin typeface="Arial Narrow" panose="020B0606020202030204" pitchFamily="34" charset="0"/>
                <a:ea typeface="Microsoft YaHei" panose="020B0503020204020204" pitchFamily="34" charset="-122"/>
              </a:rPr>
              <a:t>.</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smtClean="0">
                <a:solidFill>
                  <a:srgbClr val="0C0C0C"/>
                </a:solidFill>
                <a:latin typeface="Arial Narrow" panose="020B0606020202030204" pitchFamily="34" charset="0"/>
                <a:ea typeface="Microsoft YaHei" panose="020B0503020204020204" pitchFamily="34" charset="-122"/>
              </a:rPr>
              <a:t>IEEE </a:t>
            </a:r>
            <a:r>
              <a:rPr lang="en-US" altLang="zh-CN" sz="1200" dirty="0" smtClean="0">
                <a:latin typeface="Arial Narrow" panose="020B0606020202030204" pitchFamily="34" charset="0"/>
              </a:rPr>
              <a:t>TGRS</a:t>
            </a:r>
            <a:r>
              <a:rPr lang="en-US" altLang="zh-CN"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a:solidFill>
                  <a:srgbClr val="0C0C0C"/>
                </a:solidFill>
                <a:latin typeface="Arial Narrow" panose="020B0606020202030204" pitchFamily="34" charset="0"/>
                <a:ea typeface="Microsoft YaHei" panose="020B0503020204020204" pitchFamily="34" charset="-122"/>
              </a:rPr>
              <a:t>Vol. 55, No.7, pp.3965 - 3981, 2017.</a:t>
            </a:r>
          </a:p>
        </p:txBody>
      </p:sp>
    </p:spTree>
    <p:extLst>
      <p:ext uri="{BB962C8B-B14F-4D97-AF65-F5344CB8AC3E}">
        <p14:creationId xmlns:p14="http://schemas.microsoft.com/office/powerpoint/2010/main" val="51848698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0C913308-F349-4B6D-A68A-DD1791B4A57B}" type="slidenum">
              <a:rPr lang="zh-CN" altLang="en-US" smtClean="0"/>
              <a:t>47</a:t>
            </a:fld>
            <a:endParaRPr lang="zh-CN" altLang="en-US"/>
          </a:p>
        </p:txBody>
      </p:sp>
      <p:sp>
        <p:nvSpPr>
          <p:cNvPr id="3"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4" name="文本框 18"/>
          <p:cNvSpPr txBox="1"/>
          <p:nvPr/>
        </p:nvSpPr>
        <p:spPr>
          <a:xfrm>
            <a:off x="230594" y="882903"/>
            <a:ext cx="8373854" cy="534377"/>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构建了国际上最大规模遥感场景数据集</a:t>
            </a:r>
            <a:r>
              <a:rPr lang="en-US" altLang="zh-CN" sz="2200" dirty="0">
                <a:solidFill>
                  <a:srgbClr val="C00000"/>
                </a:solidFill>
                <a:latin typeface="黑体" panose="02010609060101010101" pitchFamily="49" charset="-122"/>
                <a:ea typeface="黑体" panose="02010609060101010101" pitchFamily="49" charset="-122"/>
              </a:rPr>
              <a:t>-AID</a:t>
            </a:r>
            <a:r>
              <a:rPr lang="zh-CN" altLang="en-US" sz="2200" dirty="0">
                <a:solidFill>
                  <a:srgbClr val="C00000"/>
                </a:solidFill>
                <a:latin typeface="黑体" panose="02010609060101010101" pitchFamily="49" charset="-122"/>
                <a:ea typeface="黑体" panose="02010609060101010101" pitchFamily="49" charset="-122"/>
              </a:rPr>
              <a:t>、</a:t>
            </a:r>
            <a:r>
              <a:rPr lang="en-US" altLang="zh-CN" sz="2200" dirty="0">
                <a:solidFill>
                  <a:srgbClr val="C00000"/>
                </a:solidFill>
                <a:latin typeface="黑体" panose="02010609060101010101" pitchFamily="49" charset="-122"/>
                <a:ea typeface="黑体" panose="02010609060101010101" pitchFamily="49" charset="-122"/>
              </a:rPr>
              <a:t>AID++</a:t>
            </a:r>
            <a:endPar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endParaRPr>
          </a:p>
        </p:txBody>
      </p:sp>
      <p:sp>
        <p:nvSpPr>
          <p:cNvPr id="47" name="文本框 6">
            <a:extLst>
              <a:ext uri="{FF2B5EF4-FFF2-40B4-BE49-F238E27FC236}">
                <a16:creationId xmlns:a16="http://schemas.microsoft.com/office/drawing/2014/main" xmlns="" id="{256A2A38-A61E-4EB1-98D8-A9E3BCA1F6F0}"/>
              </a:ext>
            </a:extLst>
          </p:cNvPr>
          <p:cNvSpPr txBox="1"/>
          <p:nvPr/>
        </p:nvSpPr>
        <p:spPr>
          <a:xfrm>
            <a:off x="653540" y="1389044"/>
            <a:ext cx="7359754" cy="1384995"/>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数据</a:t>
            </a: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集特点</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影像数据量达到</a:t>
            </a:r>
            <a:r>
              <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400,000</a:t>
            </a: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幅，影像类内差别大，类间差别小。</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影像分布广泛，保证了数据集更加真实地反应现实数据分布</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pic>
        <p:nvPicPr>
          <p:cNvPr id="48" name="图片 47">
            <a:extLst>
              <a:ext uri="{FF2B5EF4-FFF2-40B4-BE49-F238E27FC236}">
                <a16:creationId xmlns:a16="http://schemas.microsoft.com/office/drawing/2014/main" xmlns="" id="{EF8B3C96-6ED3-4F73-B0E6-46B08250D97D}"/>
              </a:ext>
            </a:extLst>
          </p:cNvPr>
          <p:cNvPicPr>
            <a:picLocks noChangeAspect="1"/>
          </p:cNvPicPr>
          <p:nvPr/>
        </p:nvPicPr>
        <p:blipFill>
          <a:blip r:embed="rId2"/>
          <a:stretch>
            <a:fillRect/>
          </a:stretch>
        </p:blipFill>
        <p:spPr>
          <a:xfrm>
            <a:off x="385073" y="3053622"/>
            <a:ext cx="8373854" cy="3596998"/>
          </a:xfrm>
          <a:prstGeom prst="rect">
            <a:avLst/>
          </a:prstGeom>
        </p:spPr>
      </p:pic>
      <p:sp>
        <p:nvSpPr>
          <p:cNvPr id="7" name="矩形 6"/>
          <p:cNvSpPr/>
          <p:nvPr/>
        </p:nvSpPr>
        <p:spPr>
          <a:xfrm>
            <a:off x="154806" y="6587562"/>
            <a:ext cx="8667746" cy="276999"/>
          </a:xfrm>
          <a:prstGeom prst="rect">
            <a:avLst/>
          </a:prstGeom>
        </p:spPr>
        <p:txBody>
          <a:bodyPr wrap="square">
            <a:spAutoFit/>
          </a:bodyPr>
          <a:lstStyle/>
          <a:p>
            <a:r>
              <a:rPr lang="en-US" altLang="zh-CN" sz="1200" dirty="0">
                <a:solidFill>
                  <a:srgbClr val="0C0C0C"/>
                </a:solidFill>
                <a:latin typeface="Arial Narrow" panose="020B0606020202030204" pitchFamily="34" charset="0"/>
                <a:ea typeface="Microsoft YaHei" panose="020B0503020204020204" pitchFamily="34" charset="-122"/>
              </a:rPr>
              <a:t>G.-S. </a:t>
            </a:r>
            <a:r>
              <a:rPr lang="en-US" altLang="zh-CN" sz="1200" dirty="0" smtClean="0">
                <a:solidFill>
                  <a:srgbClr val="0C0C0C"/>
                </a:solidFill>
                <a:latin typeface="Arial Narrow" panose="020B0606020202030204" pitchFamily="34" charset="0"/>
                <a:ea typeface="Microsoft YaHei" panose="020B0503020204020204" pitchFamily="34" charset="-122"/>
              </a:rPr>
              <a:t>Xia,</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b="1" dirty="0" smtClean="0">
                <a:solidFill>
                  <a:srgbClr val="0C0C0C"/>
                </a:solidFill>
                <a:latin typeface="Arial Narrow" panose="020B0606020202030204" pitchFamily="34" charset="0"/>
                <a:ea typeface="Microsoft YaHei" panose="020B0503020204020204" pitchFamily="34" charset="-122"/>
              </a:rPr>
              <a:t>AID</a:t>
            </a:r>
            <a:r>
              <a:rPr lang="en-US" altLang="zh-CN" sz="1200" b="1" dirty="0">
                <a:solidFill>
                  <a:srgbClr val="0C0C0C"/>
                </a:solidFill>
                <a:latin typeface="Arial Narrow" panose="020B0606020202030204" pitchFamily="34" charset="0"/>
                <a:ea typeface="Microsoft YaHei" panose="020B0503020204020204" pitchFamily="34" charset="-122"/>
              </a:rPr>
              <a:t>: A benchmark dataset for performance evaluation of aerial scene </a:t>
            </a:r>
            <a:r>
              <a:rPr lang="en-US" altLang="zh-CN" sz="1200" b="1" dirty="0" smtClean="0">
                <a:solidFill>
                  <a:srgbClr val="0C0C0C"/>
                </a:solidFill>
                <a:latin typeface="Arial Narrow" panose="020B0606020202030204" pitchFamily="34" charset="0"/>
                <a:ea typeface="Microsoft YaHei" panose="020B0503020204020204" pitchFamily="34" charset="-122"/>
              </a:rPr>
              <a:t>classification</a:t>
            </a:r>
            <a:r>
              <a:rPr lang="en-US" altLang="zh-CN" sz="1200" dirty="0" smtClean="0">
                <a:solidFill>
                  <a:srgbClr val="0C0C0C"/>
                </a:solidFill>
                <a:latin typeface="Arial Narrow" panose="020B0606020202030204" pitchFamily="34" charset="0"/>
                <a:ea typeface="Microsoft YaHei" panose="020B0503020204020204" pitchFamily="34" charset="-122"/>
              </a:rPr>
              <a:t>.</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smtClean="0">
                <a:solidFill>
                  <a:srgbClr val="0C0C0C"/>
                </a:solidFill>
                <a:latin typeface="Arial Narrow" panose="020B0606020202030204" pitchFamily="34" charset="0"/>
                <a:ea typeface="Microsoft YaHei" panose="020B0503020204020204" pitchFamily="34" charset="-122"/>
              </a:rPr>
              <a:t>IEEE </a:t>
            </a:r>
            <a:r>
              <a:rPr lang="en-US" altLang="zh-CN" sz="1200" dirty="0" smtClean="0">
                <a:latin typeface="Arial Narrow" panose="020B0606020202030204" pitchFamily="34" charset="0"/>
              </a:rPr>
              <a:t>TGRS</a:t>
            </a:r>
            <a:r>
              <a:rPr lang="en-US" altLang="zh-CN"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a:solidFill>
                  <a:srgbClr val="0C0C0C"/>
                </a:solidFill>
                <a:latin typeface="Arial Narrow" panose="020B0606020202030204" pitchFamily="34" charset="0"/>
                <a:ea typeface="Microsoft YaHei" panose="020B0503020204020204" pitchFamily="34" charset="-122"/>
              </a:rPr>
              <a:t>Vol. 55, No.7, pp.3965 - 3981, 2017.</a:t>
            </a:r>
          </a:p>
        </p:txBody>
      </p:sp>
      <p:sp>
        <p:nvSpPr>
          <p:cNvPr id="5" name="矩形 4"/>
          <p:cNvSpPr/>
          <p:nvPr/>
        </p:nvSpPr>
        <p:spPr>
          <a:xfrm>
            <a:off x="146894" y="6373621"/>
            <a:ext cx="8604121" cy="276999"/>
          </a:xfrm>
          <a:prstGeom prst="rect">
            <a:avLst/>
          </a:prstGeom>
        </p:spPr>
        <p:txBody>
          <a:bodyPr wrap="square">
            <a:spAutoFit/>
          </a:bodyPr>
          <a:lstStyle/>
          <a:p>
            <a:r>
              <a:rPr lang="en-US" altLang="zh-CN" sz="1200" dirty="0">
                <a:solidFill>
                  <a:srgbClr val="0C0C0C"/>
                </a:solidFill>
                <a:latin typeface="Arial Narrow" panose="020B0606020202030204" pitchFamily="34" charset="0"/>
                <a:ea typeface="Microsoft YaHei" panose="020B0503020204020204" pitchFamily="34" charset="-122"/>
              </a:rPr>
              <a:t>G.-S. Xia, P.</a:t>
            </a:r>
            <a:r>
              <a:rPr lang="zh-CN" altLang="en-US" sz="1200" dirty="0">
                <a:solidFill>
                  <a:srgbClr val="0C0C0C"/>
                </a:solidFill>
                <a:latin typeface="Arial Narrow" panose="020B0606020202030204" pitchFamily="34" charset="0"/>
                <a:ea typeface="Microsoft YaHei" panose="020B0503020204020204" pitchFamily="34" charset="-122"/>
              </a:rPr>
              <a:t> </a:t>
            </a:r>
            <a:r>
              <a:rPr lang="en-US" altLang="zh-CN" sz="1200" dirty="0" err="1">
                <a:solidFill>
                  <a:srgbClr val="0C0C0C"/>
                </a:solidFill>
                <a:latin typeface="Arial Narrow" panose="020B0606020202030204" pitchFamily="34" charset="0"/>
                <a:ea typeface="Microsoft YaHei" panose="020B0503020204020204" pitchFamily="34" charset="-122"/>
              </a:rPr>
              <a:t>Jin</a:t>
            </a:r>
            <a:r>
              <a:rPr lang="en-US" altLang="zh-CN" sz="1200" dirty="0">
                <a:solidFill>
                  <a:srgbClr val="0C0C0C"/>
                </a:solidFill>
                <a:latin typeface="Arial Narrow" panose="020B0606020202030204" pitchFamily="34" charset="0"/>
                <a:ea typeface="Microsoft YaHei" panose="020B0503020204020204" pitchFamily="34" charset="-122"/>
              </a:rPr>
              <a:t>.</a:t>
            </a:r>
            <a:r>
              <a:rPr lang="zh-CN" altLang="en-US" sz="1200"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AID++: An</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updated</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version</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of</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AID</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on</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scene</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classification</a:t>
            </a:r>
            <a:r>
              <a:rPr lang="en-US" altLang="zh-CN" sz="1200" dirty="0">
                <a:solidFill>
                  <a:srgbClr val="0C0C0C"/>
                </a:solidFill>
                <a:latin typeface="Arial Narrow" panose="020B0606020202030204" pitchFamily="34" charset="0"/>
                <a:ea typeface="Microsoft YaHei" panose="020B0503020204020204" pitchFamily="34" charset="-122"/>
              </a:rPr>
              <a:t>,</a:t>
            </a:r>
            <a:r>
              <a:rPr lang="zh-CN" altLang="en-US" sz="1200" dirty="0">
                <a:solidFill>
                  <a:srgbClr val="0C0C0C"/>
                </a:solidFill>
                <a:latin typeface="Arial Narrow" panose="020B0606020202030204" pitchFamily="34" charset="0"/>
                <a:ea typeface="Microsoft YaHei" panose="020B0503020204020204" pitchFamily="34" charset="-122"/>
              </a:rPr>
              <a:t> </a:t>
            </a:r>
            <a:r>
              <a:rPr lang="en-US" altLang="zh-CN" sz="1200" dirty="0">
                <a:solidFill>
                  <a:srgbClr val="0C0C0C"/>
                </a:solidFill>
                <a:latin typeface="Arial Narrow" panose="020B0606020202030204" pitchFamily="34" charset="0"/>
                <a:ea typeface="Microsoft YaHei" panose="020B0503020204020204" pitchFamily="34" charset="-122"/>
              </a:rPr>
              <a:t>IGARSS, 2018.</a:t>
            </a:r>
          </a:p>
        </p:txBody>
      </p:sp>
    </p:spTree>
    <p:extLst>
      <p:ext uri="{BB962C8B-B14F-4D97-AF65-F5344CB8AC3E}">
        <p14:creationId xmlns:p14="http://schemas.microsoft.com/office/powerpoint/2010/main" val="170361090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0C913308-F349-4B6D-A68A-DD1791B4A57B}" type="slidenum">
              <a:rPr lang="zh-CN" altLang="en-US" smtClean="0"/>
              <a:t>48</a:t>
            </a:fld>
            <a:endParaRPr lang="zh-CN" altLang="en-US"/>
          </a:p>
        </p:txBody>
      </p:sp>
      <p:sp>
        <p:nvSpPr>
          <p:cNvPr id="3" name="文本框 18"/>
          <p:cNvSpPr txBox="1"/>
          <p:nvPr/>
        </p:nvSpPr>
        <p:spPr>
          <a:xfrm>
            <a:off x="230594" y="882903"/>
            <a:ext cx="8373854" cy="534377"/>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构建了国际上最大规模遥感场景数据集</a:t>
            </a:r>
            <a:r>
              <a:rPr lang="en-US" altLang="zh-CN" sz="2200" dirty="0">
                <a:solidFill>
                  <a:srgbClr val="C00000"/>
                </a:solidFill>
                <a:latin typeface="黑体" panose="02010609060101010101" pitchFamily="49" charset="-122"/>
                <a:ea typeface="黑体" panose="02010609060101010101" pitchFamily="49" charset="-122"/>
              </a:rPr>
              <a:t>-AID</a:t>
            </a:r>
            <a:r>
              <a:rPr lang="zh-CN" altLang="en-US" sz="2200" dirty="0">
                <a:solidFill>
                  <a:srgbClr val="C00000"/>
                </a:solidFill>
                <a:latin typeface="黑体" panose="02010609060101010101" pitchFamily="49" charset="-122"/>
                <a:ea typeface="黑体" panose="02010609060101010101" pitchFamily="49" charset="-122"/>
              </a:rPr>
              <a:t>、</a:t>
            </a:r>
            <a:r>
              <a:rPr lang="en-US" altLang="zh-CN" sz="2200" dirty="0">
                <a:solidFill>
                  <a:srgbClr val="C00000"/>
                </a:solidFill>
                <a:latin typeface="黑体" panose="02010609060101010101" pitchFamily="49" charset="-122"/>
                <a:ea typeface="黑体" panose="02010609060101010101" pitchFamily="49" charset="-122"/>
              </a:rPr>
              <a:t>AID++</a:t>
            </a:r>
            <a:endPar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endParaRPr>
          </a:p>
        </p:txBody>
      </p:sp>
      <p:sp>
        <p:nvSpPr>
          <p:cNvPr id="4" name="文本框 6">
            <a:extLst>
              <a:ext uri="{FF2B5EF4-FFF2-40B4-BE49-F238E27FC236}">
                <a16:creationId xmlns:a16="http://schemas.microsoft.com/office/drawing/2014/main" xmlns="" id="{256A2A38-A61E-4EB1-98D8-A9E3BCA1F6F0}"/>
              </a:ext>
            </a:extLst>
          </p:cNvPr>
          <p:cNvSpPr txBox="1"/>
          <p:nvPr/>
        </p:nvSpPr>
        <p:spPr>
          <a:xfrm>
            <a:off x="653540" y="1389044"/>
            <a:ext cx="7359754" cy="1384995"/>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数据</a:t>
            </a: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集特点</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影像数据量达到</a:t>
            </a:r>
            <a:r>
              <a:rPr lang="en-US" altLang="zh-CN" dirty="0">
                <a:solidFill>
                  <a:srgbClr val="C00000"/>
                </a:solidFill>
                <a:latin typeface="Arial" panose="020B0604020202020204" pitchFamily="34" charset="0"/>
                <a:ea typeface="黑体" panose="02010609060101010101" pitchFamily="49" charset="-122"/>
                <a:cs typeface="Arial" panose="020B0604020202020204" pitchFamily="34" charset="0"/>
              </a:rPr>
              <a:t>400,000</a:t>
            </a:r>
            <a:r>
              <a:rPr lang="zh-CN" altLang="en-US" dirty="0">
                <a:solidFill>
                  <a:srgbClr val="C00000"/>
                </a:solidFill>
                <a:latin typeface="Arial" panose="020B0604020202020204" pitchFamily="34" charset="0"/>
                <a:ea typeface="黑体" panose="02010609060101010101" pitchFamily="49" charset="-122"/>
                <a:cs typeface="Arial" panose="020B0604020202020204" pitchFamily="34" charset="0"/>
              </a:rPr>
              <a:t>幅</a:t>
            </a: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，影像类内差别大，类间差别小。</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影像分布广泛，保证了数据集更加真实地反应现实数据分布</a:t>
            </a: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pic>
        <p:nvPicPr>
          <p:cNvPr id="6" name="图片 5">
            <a:extLst>
              <a:ext uri="{FF2B5EF4-FFF2-40B4-BE49-F238E27FC236}">
                <a16:creationId xmlns:a16="http://schemas.microsoft.com/office/drawing/2014/main" xmlns="" id="{17D805B9-E52F-4502-809D-F17E9F64316C}"/>
              </a:ext>
            </a:extLst>
          </p:cNvPr>
          <p:cNvPicPr>
            <a:picLocks noChangeAspect="1"/>
          </p:cNvPicPr>
          <p:nvPr/>
        </p:nvPicPr>
        <p:blipFill rotWithShape="1">
          <a:blip r:embed="rId2"/>
          <a:srcRect t="9335" r="6753" b="5831"/>
          <a:stretch/>
        </p:blipFill>
        <p:spPr>
          <a:xfrm>
            <a:off x="827197" y="2507148"/>
            <a:ext cx="7359754" cy="4467148"/>
          </a:xfrm>
          <a:prstGeom prst="rect">
            <a:avLst/>
          </a:prstGeom>
        </p:spPr>
      </p:pic>
      <p:sp>
        <p:nvSpPr>
          <p:cNvPr id="7" name="矩形 6"/>
          <p:cNvSpPr/>
          <p:nvPr/>
        </p:nvSpPr>
        <p:spPr>
          <a:xfrm>
            <a:off x="154806" y="6587562"/>
            <a:ext cx="8667746" cy="276999"/>
          </a:xfrm>
          <a:prstGeom prst="rect">
            <a:avLst/>
          </a:prstGeom>
        </p:spPr>
        <p:txBody>
          <a:bodyPr wrap="square">
            <a:spAutoFit/>
          </a:bodyPr>
          <a:lstStyle/>
          <a:p>
            <a:r>
              <a:rPr lang="en-US" altLang="zh-CN" sz="1200" dirty="0">
                <a:solidFill>
                  <a:srgbClr val="0C0C0C"/>
                </a:solidFill>
                <a:latin typeface="Arial Narrow" panose="020B0606020202030204" pitchFamily="34" charset="0"/>
                <a:ea typeface="Microsoft YaHei" panose="020B0503020204020204" pitchFamily="34" charset="-122"/>
              </a:rPr>
              <a:t>G.-S. </a:t>
            </a:r>
            <a:r>
              <a:rPr lang="en-US" altLang="zh-CN" sz="1200" dirty="0" smtClean="0">
                <a:solidFill>
                  <a:srgbClr val="0C0C0C"/>
                </a:solidFill>
                <a:latin typeface="Arial Narrow" panose="020B0606020202030204" pitchFamily="34" charset="0"/>
                <a:ea typeface="Microsoft YaHei" panose="020B0503020204020204" pitchFamily="34" charset="-122"/>
              </a:rPr>
              <a:t>Xia,</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b="1" dirty="0" smtClean="0">
                <a:solidFill>
                  <a:srgbClr val="0C0C0C"/>
                </a:solidFill>
                <a:latin typeface="Arial Narrow" panose="020B0606020202030204" pitchFamily="34" charset="0"/>
                <a:ea typeface="Microsoft YaHei" panose="020B0503020204020204" pitchFamily="34" charset="-122"/>
              </a:rPr>
              <a:t>AID</a:t>
            </a:r>
            <a:r>
              <a:rPr lang="en-US" altLang="zh-CN" sz="1200" b="1" dirty="0">
                <a:solidFill>
                  <a:srgbClr val="0C0C0C"/>
                </a:solidFill>
                <a:latin typeface="Arial Narrow" panose="020B0606020202030204" pitchFamily="34" charset="0"/>
                <a:ea typeface="Microsoft YaHei" panose="020B0503020204020204" pitchFamily="34" charset="-122"/>
              </a:rPr>
              <a:t>: A benchmark dataset for performance evaluation of aerial scene </a:t>
            </a:r>
            <a:r>
              <a:rPr lang="en-US" altLang="zh-CN" sz="1200" b="1" dirty="0" smtClean="0">
                <a:solidFill>
                  <a:srgbClr val="0C0C0C"/>
                </a:solidFill>
                <a:latin typeface="Arial Narrow" panose="020B0606020202030204" pitchFamily="34" charset="0"/>
                <a:ea typeface="Microsoft YaHei" panose="020B0503020204020204" pitchFamily="34" charset="-122"/>
              </a:rPr>
              <a:t>classification</a:t>
            </a:r>
            <a:r>
              <a:rPr lang="en-US" altLang="zh-CN" sz="1200" dirty="0" smtClean="0">
                <a:solidFill>
                  <a:srgbClr val="0C0C0C"/>
                </a:solidFill>
                <a:latin typeface="Arial Narrow" panose="020B0606020202030204" pitchFamily="34" charset="0"/>
                <a:ea typeface="Microsoft YaHei" panose="020B0503020204020204" pitchFamily="34" charset="-122"/>
              </a:rPr>
              <a:t>.</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smtClean="0">
                <a:solidFill>
                  <a:srgbClr val="0C0C0C"/>
                </a:solidFill>
                <a:latin typeface="Arial Narrow" panose="020B0606020202030204" pitchFamily="34" charset="0"/>
                <a:ea typeface="Microsoft YaHei" panose="020B0503020204020204" pitchFamily="34" charset="-122"/>
              </a:rPr>
              <a:t>IEEE </a:t>
            </a:r>
            <a:r>
              <a:rPr lang="en-US" altLang="zh-CN" sz="1200" dirty="0" smtClean="0">
                <a:latin typeface="Arial Narrow" panose="020B0606020202030204" pitchFamily="34" charset="0"/>
              </a:rPr>
              <a:t>TGRS</a:t>
            </a:r>
            <a:r>
              <a:rPr lang="en-US" altLang="zh-CN"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a:solidFill>
                  <a:srgbClr val="0C0C0C"/>
                </a:solidFill>
                <a:latin typeface="Arial Narrow" panose="020B0606020202030204" pitchFamily="34" charset="0"/>
                <a:ea typeface="Microsoft YaHei" panose="020B0503020204020204" pitchFamily="34" charset="-122"/>
              </a:rPr>
              <a:t>Vol. 55, No.7, pp.3965 - 3981, 2017.</a:t>
            </a:r>
          </a:p>
        </p:txBody>
      </p:sp>
      <p:sp>
        <p:nvSpPr>
          <p:cNvPr id="8" name="矩形 7"/>
          <p:cNvSpPr/>
          <p:nvPr/>
        </p:nvSpPr>
        <p:spPr>
          <a:xfrm>
            <a:off x="146894" y="6373621"/>
            <a:ext cx="8604121" cy="276999"/>
          </a:xfrm>
          <a:prstGeom prst="rect">
            <a:avLst/>
          </a:prstGeom>
        </p:spPr>
        <p:txBody>
          <a:bodyPr wrap="square">
            <a:spAutoFit/>
          </a:bodyPr>
          <a:lstStyle/>
          <a:p>
            <a:r>
              <a:rPr lang="en-US" altLang="zh-CN" sz="1200" dirty="0">
                <a:solidFill>
                  <a:srgbClr val="0C0C0C"/>
                </a:solidFill>
                <a:latin typeface="Arial Narrow" panose="020B0606020202030204" pitchFamily="34" charset="0"/>
                <a:ea typeface="Microsoft YaHei" panose="020B0503020204020204" pitchFamily="34" charset="-122"/>
              </a:rPr>
              <a:t>G.-S. Xia, P.</a:t>
            </a:r>
            <a:r>
              <a:rPr lang="zh-CN" altLang="en-US" sz="1200" dirty="0">
                <a:solidFill>
                  <a:srgbClr val="0C0C0C"/>
                </a:solidFill>
                <a:latin typeface="Arial Narrow" panose="020B0606020202030204" pitchFamily="34" charset="0"/>
                <a:ea typeface="Microsoft YaHei" panose="020B0503020204020204" pitchFamily="34" charset="-122"/>
              </a:rPr>
              <a:t> </a:t>
            </a:r>
            <a:r>
              <a:rPr lang="en-US" altLang="zh-CN" sz="1200" dirty="0" err="1">
                <a:solidFill>
                  <a:srgbClr val="0C0C0C"/>
                </a:solidFill>
                <a:latin typeface="Arial Narrow" panose="020B0606020202030204" pitchFamily="34" charset="0"/>
                <a:ea typeface="Microsoft YaHei" panose="020B0503020204020204" pitchFamily="34" charset="-122"/>
              </a:rPr>
              <a:t>Jin</a:t>
            </a:r>
            <a:r>
              <a:rPr lang="en-US" altLang="zh-CN" sz="1200" dirty="0">
                <a:solidFill>
                  <a:srgbClr val="0C0C0C"/>
                </a:solidFill>
                <a:latin typeface="Arial Narrow" panose="020B0606020202030204" pitchFamily="34" charset="0"/>
                <a:ea typeface="Microsoft YaHei" panose="020B0503020204020204" pitchFamily="34" charset="-122"/>
              </a:rPr>
              <a:t>.</a:t>
            </a:r>
            <a:r>
              <a:rPr lang="zh-CN" altLang="en-US" sz="1200"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AID++: An</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updated</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version</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of</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AID</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on</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scene</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classification</a:t>
            </a:r>
            <a:r>
              <a:rPr lang="en-US" altLang="zh-CN" sz="1200" dirty="0">
                <a:solidFill>
                  <a:srgbClr val="0C0C0C"/>
                </a:solidFill>
                <a:latin typeface="Arial Narrow" panose="020B0606020202030204" pitchFamily="34" charset="0"/>
                <a:ea typeface="Microsoft YaHei" panose="020B0503020204020204" pitchFamily="34" charset="-122"/>
              </a:rPr>
              <a:t>,</a:t>
            </a:r>
            <a:r>
              <a:rPr lang="zh-CN" altLang="en-US" sz="1200" dirty="0">
                <a:solidFill>
                  <a:srgbClr val="0C0C0C"/>
                </a:solidFill>
                <a:latin typeface="Arial Narrow" panose="020B0606020202030204" pitchFamily="34" charset="0"/>
                <a:ea typeface="Microsoft YaHei" panose="020B0503020204020204" pitchFamily="34" charset="-122"/>
              </a:rPr>
              <a:t> </a:t>
            </a:r>
            <a:r>
              <a:rPr lang="en-US" altLang="zh-CN" sz="1200" dirty="0">
                <a:solidFill>
                  <a:srgbClr val="0C0C0C"/>
                </a:solidFill>
                <a:latin typeface="Arial Narrow" panose="020B0606020202030204" pitchFamily="34" charset="0"/>
                <a:ea typeface="Microsoft YaHei" panose="020B0503020204020204" pitchFamily="34" charset="-122"/>
              </a:rPr>
              <a:t>IGARSS, 2018.</a:t>
            </a:r>
          </a:p>
        </p:txBody>
      </p:sp>
    </p:spTree>
    <p:extLst>
      <p:ext uri="{BB962C8B-B14F-4D97-AF65-F5344CB8AC3E}">
        <p14:creationId xmlns:p14="http://schemas.microsoft.com/office/powerpoint/2010/main" val="18906530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20CC8CC2-7DBF-412A-9540-C404FECB3661}"/>
              </a:ext>
            </a:extLst>
          </p:cNvPr>
          <p:cNvSpPr/>
          <p:nvPr/>
        </p:nvSpPr>
        <p:spPr>
          <a:xfrm>
            <a:off x="697160" y="670818"/>
            <a:ext cx="8054263" cy="489878"/>
          </a:xfrm>
          <a:prstGeom prst="rect">
            <a:avLst/>
          </a:prstGeom>
        </p:spPr>
        <p:txBody>
          <a:bodyPr wrap="square">
            <a:spAutoFit/>
          </a:bodyPr>
          <a:lstStyle/>
          <a:p>
            <a:pPr lvl="0">
              <a:lnSpc>
                <a:spcPts val="3080"/>
              </a:lnSpc>
              <a:tabLst>
                <a:tab pos="3746500" algn="l"/>
                <a:tab pos="6057900" algn="l"/>
              </a:tabLst>
              <a:defRPr/>
            </a:pPr>
            <a:r>
              <a:rPr lang="en-US" altLang="zh-CN" sz="2800" b="1" dirty="0">
                <a:latin typeface="Arial Narrow" charset="0"/>
                <a:ea typeface="Arial Narrow" charset="0"/>
                <a:cs typeface="Arial Narrow" charset="0"/>
              </a:rPr>
              <a:t>Hierarchical</a:t>
            </a:r>
            <a:r>
              <a:rPr lang="zh-CN" altLang="en-US" sz="2800" b="1" dirty="0">
                <a:latin typeface="Arial Narrow" charset="0"/>
                <a:ea typeface="Arial Narrow" charset="0"/>
                <a:cs typeface="Arial Narrow" charset="0"/>
              </a:rPr>
              <a:t> </a:t>
            </a:r>
            <a:r>
              <a:rPr lang="en-US" altLang="zh-CN" sz="2800" b="1" dirty="0">
                <a:latin typeface="Arial Narrow" charset="0"/>
                <a:ea typeface="Arial Narrow" charset="0"/>
                <a:cs typeface="Arial Narrow" charset="0"/>
              </a:rPr>
              <a:t>Path</a:t>
            </a:r>
            <a:r>
              <a:rPr lang="zh-CN" altLang="en-US" sz="2800" b="1" dirty="0">
                <a:latin typeface="Arial Narrow" charset="0"/>
                <a:ea typeface="Arial Narrow" charset="0"/>
                <a:cs typeface="Arial Narrow" charset="0"/>
              </a:rPr>
              <a:t> </a:t>
            </a:r>
            <a:r>
              <a:rPr lang="en-US" altLang="zh-CN" sz="2800" b="1" dirty="0">
                <a:latin typeface="Arial Narrow" charset="0"/>
                <a:ea typeface="Arial Narrow" charset="0"/>
                <a:cs typeface="Arial Narrow" charset="0"/>
              </a:rPr>
              <a:t>of</a:t>
            </a:r>
            <a:r>
              <a:rPr lang="zh-CN" altLang="en-US" sz="2800" b="1" dirty="0">
                <a:latin typeface="Arial Narrow" charset="0"/>
                <a:ea typeface="Arial Narrow" charset="0"/>
                <a:cs typeface="Arial Narrow" charset="0"/>
              </a:rPr>
              <a:t> </a:t>
            </a:r>
            <a:r>
              <a:rPr lang="en-US" altLang="zh-CN" sz="2800" b="1" dirty="0">
                <a:latin typeface="Arial Narrow" charset="0"/>
                <a:ea typeface="Arial Narrow" charset="0"/>
                <a:cs typeface="Arial Narrow" charset="0"/>
              </a:rPr>
              <a:t>Visual</a:t>
            </a:r>
            <a:r>
              <a:rPr lang="zh-CN" altLang="en-US" sz="2800" b="1" dirty="0">
                <a:latin typeface="Arial Narrow" charset="0"/>
                <a:ea typeface="Arial Narrow" charset="0"/>
                <a:cs typeface="Arial Narrow" charset="0"/>
              </a:rPr>
              <a:t> </a:t>
            </a:r>
            <a:r>
              <a:rPr lang="en-US" altLang="zh-CN" sz="2800" b="1" dirty="0" smtClean="0">
                <a:latin typeface="Arial Narrow" charset="0"/>
                <a:ea typeface="Arial Narrow" charset="0"/>
                <a:cs typeface="Arial Narrow" charset="0"/>
              </a:rPr>
              <a:t>Information</a:t>
            </a:r>
            <a:r>
              <a:rPr lang="zh-CN" altLang="en-US" sz="2800" b="1" dirty="0" smtClean="0">
                <a:latin typeface="Arial Narrow" charset="0"/>
                <a:ea typeface="Arial Narrow" charset="0"/>
                <a:cs typeface="Arial Narrow" charset="0"/>
              </a:rPr>
              <a:t> </a:t>
            </a:r>
            <a:r>
              <a:rPr lang="en-US" altLang="zh-CN" sz="2800" b="1" dirty="0">
                <a:latin typeface="Arial Narrow" charset="0"/>
                <a:ea typeface="Arial Narrow" charset="0"/>
                <a:cs typeface="Arial Narrow" charset="0"/>
              </a:rPr>
              <a:t>in</a:t>
            </a:r>
            <a:r>
              <a:rPr lang="zh-CN" altLang="en-US" sz="2800" b="1" dirty="0">
                <a:latin typeface="Arial Narrow" charset="0"/>
                <a:ea typeface="Arial Narrow" charset="0"/>
                <a:cs typeface="Arial Narrow" charset="0"/>
              </a:rPr>
              <a:t> </a:t>
            </a:r>
            <a:r>
              <a:rPr lang="en-US" altLang="zh-CN" sz="2800" b="1" dirty="0" smtClean="0">
                <a:latin typeface="Arial Narrow" charset="0"/>
                <a:ea typeface="Arial Narrow" charset="0"/>
                <a:cs typeface="Arial Narrow" charset="0"/>
              </a:rPr>
              <a:t>Human</a:t>
            </a:r>
            <a:r>
              <a:rPr lang="zh-CN" altLang="en-US" sz="2800" b="1" dirty="0" smtClean="0">
                <a:latin typeface="Arial Narrow" charset="0"/>
                <a:ea typeface="Arial Narrow" charset="0"/>
                <a:cs typeface="Arial Narrow" charset="0"/>
              </a:rPr>
              <a:t> </a:t>
            </a:r>
            <a:r>
              <a:rPr lang="en-US" altLang="zh-CN" sz="2800" b="1" dirty="0">
                <a:latin typeface="Arial Narrow" charset="0"/>
                <a:ea typeface="Arial Narrow" charset="0"/>
                <a:cs typeface="Arial Narrow" charset="0"/>
              </a:rPr>
              <a:t>Brain</a:t>
            </a:r>
          </a:p>
        </p:txBody>
      </p:sp>
      <p:pic>
        <p:nvPicPr>
          <p:cNvPr id="7" name="Picture 3">
            <a:extLst>
              <a:ext uri="{FF2B5EF4-FFF2-40B4-BE49-F238E27FC236}">
                <a16:creationId xmlns:a16="http://schemas.microsoft.com/office/drawing/2014/main" xmlns="" id="{6F2DDB38-7795-41B1-A720-15897559EF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2455203"/>
            <a:ext cx="5646344" cy="392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圆角矩形 13">
            <a:extLst>
              <a:ext uri="{FF2B5EF4-FFF2-40B4-BE49-F238E27FC236}">
                <a16:creationId xmlns:a16="http://schemas.microsoft.com/office/drawing/2014/main" xmlns="" id="{0B6AF34A-0F1A-43FA-AFEB-95E7BC92C72B}"/>
              </a:ext>
            </a:extLst>
          </p:cNvPr>
          <p:cNvSpPr/>
          <p:nvPr/>
        </p:nvSpPr>
        <p:spPr>
          <a:xfrm>
            <a:off x="323528" y="3388890"/>
            <a:ext cx="2786062" cy="463550"/>
          </a:xfrm>
          <a:prstGeom prst="roundRect">
            <a:avLst/>
          </a:prstGeom>
          <a:noFill/>
          <a:ln w="25400" cap="flat" cmpd="sng" algn="ctr">
            <a:solidFill>
              <a:schemeClr val="accent5">
                <a:lumMod val="50000"/>
              </a:schemeClr>
            </a:solidFill>
            <a:prstDash val="solid"/>
          </a:ln>
          <a:effectLst/>
        </p:spPr>
        <p:txBody>
          <a:bodyPr anchor="ctr"/>
          <a:lstStyle/>
          <a:p>
            <a:pPr algn="ctr" fontAlgn="auto">
              <a:spcBef>
                <a:spcPts val="0"/>
              </a:spcBef>
              <a:spcAft>
                <a:spcPts val="0"/>
              </a:spcAft>
              <a:defRPr/>
            </a:pPr>
            <a:endParaRPr lang="zh-CN" altLang="en-US" sz="1800" b="0" kern="0">
              <a:solidFill>
                <a:srgbClr val="0000CC"/>
              </a:solidFill>
              <a:latin typeface="Arial Narrow" charset="0"/>
              <a:ea typeface="Arial Narrow" charset="0"/>
              <a:cs typeface="Arial Narrow" charset="0"/>
            </a:endParaRPr>
          </a:p>
        </p:txBody>
      </p:sp>
      <p:sp>
        <p:nvSpPr>
          <p:cNvPr id="9" name="圆角矩形 14">
            <a:extLst>
              <a:ext uri="{FF2B5EF4-FFF2-40B4-BE49-F238E27FC236}">
                <a16:creationId xmlns:a16="http://schemas.microsoft.com/office/drawing/2014/main" xmlns="" id="{431C59C1-5194-4915-965D-CF1A5EFEE5DD}"/>
              </a:ext>
            </a:extLst>
          </p:cNvPr>
          <p:cNvSpPr/>
          <p:nvPr/>
        </p:nvSpPr>
        <p:spPr>
          <a:xfrm>
            <a:off x="373286" y="3331740"/>
            <a:ext cx="2664296" cy="596900"/>
          </a:xfrm>
          <a:prstGeom prst="roundRect">
            <a:avLst/>
          </a:prstGeom>
          <a:noFill/>
          <a:ln w="25400" cap="flat" cmpd="sng" algn="ctr">
            <a:noFill/>
            <a:prstDash val="solid"/>
          </a:ln>
          <a:effectLst/>
        </p:spPr>
        <p:txBody>
          <a:bodyPr anchor="ctr"/>
          <a:lstStyle/>
          <a:p>
            <a:pPr algn="ctr" fontAlgn="auto">
              <a:spcBef>
                <a:spcPts val="0"/>
              </a:spcBef>
              <a:spcAft>
                <a:spcPts val="0"/>
              </a:spcAft>
              <a:defRPr/>
            </a:pPr>
            <a:r>
              <a:rPr lang="en-US" altLang="zh-CN" sz="1600" b="1" dirty="0" smtClean="0">
                <a:solidFill>
                  <a:srgbClr val="FF0000"/>
                </a:solidFill>
                <a:latin typeface="Arial Narrow" charset="0"/>
                <a:ea typeface="Arial Narrow" charset="0"/>
                <a:cs typeface="Arial Narrow" charset="0"/>
              </a:rPr>
              <a:t>Learnt</a:t>
            </a:r>
            <a:r>
              <a:rPr lang="zh-CN" altLang="en-US" sz="1600" b="1" dirty="0" smtClean="0">
                <a:solidFill>
                  <a:srgbClr val="FF0000"/>
                </a:solidFill>
                <a:latin typeface="Arial Narrow" charset="0"/>
                <a:ea typeface="Arial Narrow" charset="0"/>
                <a:cs typeface="Arial Narrow" charset="0"/>
              </a:rPr>
              <a:t> </a:t>
            </a:r>
            <a:r>
              <a:rPr lang="en-US" altLang="zh-CN" sz="1600" b="1" dirty="0" smtClean="0">
                <a:solidFill>
                  <a:srgbClr val="FF0000"/>
                </a:solidFill>
                <a:latin typeface="Arial Narrow" charset="0"/>
                <a:ea typeface="Arial Narrow" charset="0"/>
                <a:cs typeface="Arial Narrow" charset="0"/>
              </a:rPr>
              <a:t>feature</a:t>
            </a:r>
            <a:r>
              <a:rPr lang="zh-CN" altLang="en-US" sz="1600" b="1" dirty="0" smtClean="0">
                <a:solidFill>
                  <a:srgbClr val="FF0000"/>
                </a:solidFill>
                <a:latin typeface="Arial Narrow" charset="0"/>
                <a:ea typeface="Arial Narrow" charset="0"/>
                <a:cs typeface="Arial Narrow" charset="0"/>
              </a:rPr>
              <a:t> </a:t>
            </a:r>
            <a:r>
              <a:rPr lang="en-US" altLang="zh-CN" sz="1600" b="1" dirty="0" smtClean="0">
                <a:solidFill>
                  <a:srgbClr val="FF0000"/>
                </a:solidFill>
                <a:latin typeface="Arial Narrow" charset="0"/>
                <a:ea typeface="Arial Narrow" charset="0"/>
                <a:cs typeface="Arial Narrow" charset="0"/>
              </a:rPr>
              <a:t>transform</a:t>
            </a:r>
            <a:endParaRPr lang="en-US" altLang="zh-CN" sz="1600" b="1" dirty="0">
              <a:solidFill>
                <a:srgbClr val="FF0000"/>
              </a:solidFill>
              <a:latin typeface="Arial Narrow" charset="0"/>
              <a:ea typeface="Arial Narrow" charset="0"/>
              <a:cs typeface="Arial Narrow" charset="0"/>
            </a:endParaRPr>
          </a:p>
        </p:txBody>
      </p:sp>
      <p:cxnSp>
        <p:nvCxnSpPr>
          <p:cNvPr id="10" name="直接箭头连接符 82">
            <a:extLst>
              <a:ext uri="{FF2B5EF4-FFF2-40B4-BE49-F238E27FC236}">
                <a16:creationId xmlns:a16="http://schemas.microsoft.com/office/drawing/2014/main" xmlns="" id="{B27337A7-B82D-417C-84A9-47EE6DCE1412}"/>
              </a:ext>
            </a:extLst>
          </p:cNvPr>
          <p:cNvCxnSpPr>
            <a:cxnSpLocks noChangeShapeType="1"/>
          </p:cNvCxnSpPr>
          <p:nvPr/>
        </p:nvCxnSpPr>
        <p:spPr bwMode="auto">
          <a:xfrm rot="5400000" flipV="1">
            <a:off x="1537172" y="3208709"/>
            <a:ext cx="360362" cy="0"/>
          </a:xfrm>
          <a:prstGeom prst="straightConnector1">
            <a:avLst/>
          </a:prstGeom>
          <a:noFill/>
          <a:ln w="28575" algn="ctr">
            <a:solidFill>
              <a:srgbClr val="00246C"/>
            </a:solidFill>
            <a:round/>
            <a:headEnd/>
            <a:tailEnd type="arrow" w="med" len="med"/>
          </a:ln>
          <a:extLst>
            <a:ext uri="{909E8E84-426E-40DD-AFC4-6F175D3DCCD1}">
              <a14:hiddenFill xmlns:a14="http://schemas.microsoft.com/office/drawing/2010/main">
                <a:noFill/>
              </a14:hiddenFill>
            </a:ext>
          </a:extLst>
        </p:spPr>
      </p:cxnSp>
      <p:sp>
        <p:nvSpPr>
          <p:cNvPr id="11" name="圆角矩形 16">
            <a:extLst>
              <a:ext uri="{FF2B5EF4-FFF2-40B4-BE49-F238E27FC236}">
                <a16:creationId xmlns:a16="http://schemas.microsoft.com/office/drawing/2014/main" xmlns="" id="{66B79F35-7A42-4139-A4E3-A01D3C6A3F40}"/>
              </a:ext>
            </a:extLst>
          </p:cNvPr>
          <p:cNvSpPr/>
          <p:nvPr/>
        </p:nvSpPr>
        <p:spPr>
          <a:xfrm>
            <a:off x="323528" y="4215978"/>
            <a:ext cx="2786062" cy="468312"/>
          </a:xfrm>
          <a:prstGeom prst="roundRect">
            <a:avLst/>
          </a:prstGeom>
          <a:noFill/>
          <a:ln w="25400" cap="flat" cmpd="sng" algn="ctr">
            <a:solidFill>
              <a:schemeClr val="accent5">
                <a:lumMod val="50000"/>
              </a:schemeClr>
            </a:solidFill>
            <a:prstDash val="solid"/>
          </a:ln>
          <a:effectLst/>
        </p:spPr>
        <p:txBody>
          <a:bodyPr anchor="ctr"/>
          <a:lstStyle/>
          <a:p>
            <a:pPr algn="ctr" fontAlgn="auto">
              <a:spcBef>
                <a:spcPts val="0"/>
              </a:spcBef>
              <a:spcAft>
                <a:spcPts val="0"/>
              </a:spcAft>
              <a:defRPr/>
            </a:pPr>
            <a:endParaRPr lang="zh-CN" altLang="en-US" sz="1800" b="0" kern="0">
              <a:solidFill>
                <a:srgbClr val="0000CC"/>
              </a:solidFill>
              <a:latin typeface="Arial Narrow" charset="0"/>
              <a:ea typeface="Arial Narrow" charset="0"/>
              <a:cs typeface="Arial Narrow" charset="0"/>
            </a:endParaRPr>
          </a:p>
        </p:txBody>
      </p:sp>
      <p:cxnSp>
        <p:nvCxnSpPr>
          <p:cNvPr id="12" name="直接箭头连接符 84">
            <a:extLst>
              <a:ext uri="{FF2B5EF4-FFF2-40B4-BE49-F238E27FC236}">
                <a16:creationId xmlns:a16="http://schemas.microsoft.com/office/drawing/2014/main" xmlns="" id="{44318489-BA33-4EB4-BAF9-78F385985224}"/>
              </a:ext>
            </a:extLst>
          </p:cNvPr>
          <p:cNvCxnSpPr>
            <a:cxnSpLocks noChangeShapeType="1"/>
          </p:cNvCxnSpPr>
          <p:nvPr/>
        </p:nvCxnSpPr>
        <p:spPr bwMode="auto">
          <a:xfrm rot="5400000" flipV="1">
            <a:off x="1524471" y="4035797"/>
            <a:ext cx="360363" cy="0"/>
          </a:xfrm>
          <a:prstGeom prst="straightConnector1">
            <a:avLst/>
          </a:prstGeom>
          <a:noFill/>
          <a:ln w="28575" algn="ctr">
            <a:solidFill>
              <a:srgbClr val="00246C"/>
            </a:solidFill>
            <a:round/>
            <a:headEnd/>
            <a:tailEnd type="arrow" w="med" len="med"/>
          </a:ln>
          <a:extLst>
            <a:ext uri="{909E8E84-426E-40DD-AFC4-6F175D3DCCD1}">
              <a14:hiddenFill xmlns:a14="http://schemas.microsoft.com/office/drawing/2010/main">
                <a:noFill/>
              </a14:hiddenFill>
            </a:ext>
          </a:extLst>
        </p:spPr>
      </p:cxnSp>
      <p:sp>
        <p:nvSpPr>
          <p:cNvPr id="13" name="圆角矩形 18">
            <a:extLst>
              <a:ext uri="{FF2B5EF4-FFF2-40B4-BE49-F238E27FC236}">
                <a16:creationId xmlns:a16="http://schemas.microsoft.com/office/drawing/2014/main" xmlns="" id="{2E0CAA3C-A968-4F8A-87FD-8F5C78916525}"/>
              </a:ext>
            </a:extLst>
          </p:cNvPr>
          <p:cNvSpPr/>
          <p:nvPr/>
        </p:nvSpPr>
        <p:spPr>
          <a:xfrm>
            <a:off x="373286" y="4144540"/>
            <a:ext cx="2736304" cy="595313"/>
          </a:xfrm>
          <a:prstGeom prst="roundRect">
            <a:avLst/>
          </a:prstGeom>
          <a:noFill/>
          <a:ln w="25400" cap="flat" cmpd="sng" algn="ctr">
            <a:noFill/>
            <a:prstDash val="solid"/>
          </a:ln>
          <a:effectLst/>
        </p:spPr>
        <p:txBody>
          <a:bodyPr anchor="ctr"/>
          <a:lstStyle/>
          <a:p>
            <a:pPr algn="ctr" fontAlgn="auto">
              <a:spcBef>
                <a:spcPts val="0"/>
              </a:spcBef>
              <a:spcAft>
                <a:spcPts val="0"/>
              </a:spcAft>
              <a:defRPr/>
            </a:pPr>
            <a:r>
              <a:rPr lang="en-US" altLang="zh-CN" sz="1600" b="1" dirty="0">
                <a:solidFill>
                  <a:srgbClr val="FF0000"/>
                </a:solidFill>
                <a:latin typeface="Arial Narrow" charset="0"/>
                <a:ea typeface="Arial Narrow" charset="0"/>
                <a:cs typeface="Arial Narrow" charset="0"/>
              </a:rPr>
              <a:t>Learnt</a:t>
            </a:r>
            <a:r>
              <a:rPr lang="zh-CN" altLang="en-US" sz="1600" b="1" dirty="0">
                <a:solidFill>
                  <a:srgbClr val="FF0000"/>
                </a:solidFill>
                <a:latin typeface="Arial Narrow" charset="0"/>
                <a:ea typeface="Arial Narrow" charset="0"/>
                <a:cs typeface="Arial Narrow" charset="0"/>
              </a:rPr>
              <a:t> </a:t>
            </a:r>
            <a:r>
              <a:rPr lang="en-US" altLang="zh-CN" sz="1600" b="1" dirty="0">
                <a:solidFill>
                  <a:srgbClr val="FF0000"/>
                </a:solidFill>
                <a:latin typeface="Arial Narrow" charset="0"/>
                <a:ea typeface="Arial Narrow" charset="0"/>
                <a:cs typeface="Arial Narrow" charset="0"/>
              </a:rPr>
              <a:t>feature</a:t>
            </a:r>
            <a:r>
              <a:rPr lang="zh-CN" altLang="en-US" sz="1600" b="1" dirty="0">
                <a:solidFill>
                  <a:srgbClr val="FF0000"/>
                </a:solidFill>
                <a:latin typeface="Arial Narrow" charset="0"/>
                <a:ea typeface="Arial Narrow" charset="0"/>
                <a:cs typeface="Arial Narrow" charset="0"/>
              </a:rPr>
              <a:t> </a:t>
            </a:r>
            <a:r>
              <a:rPr lang="en-US" altLang="zh-CN" sz="1600" b="1" dirty="0">
                <a:solidFill>
                  <a:srgbClr val="FF0000"/>
                </a:solidFill>
                <a:latin typeface="Arial Narrow" charset="0"/>
                <a:ea typeface="Arial Narrow" charset="0"/>
                <a:cs typeface="Arial Narrow" charset="0"/>
              </a:rPr>
              <a:t>transform</a:t>
            </a:r>
          </a:p>
        </p:txBody>
      </p:sp>
      <p:sp>
        <p:nvSpPr>
          <p:cNvPr id="14" name="圆角矩形 20">
            <a:extLst>
              <a:ext uri="{FF2B5EF4-FFF2-40B4-BE49-F238E27FC236}">
                <a16:creationId xmlns:a16="http://schemas.microsoft.com/office/drawing/2014/main" xmlns="" id="{30E1F78E-EDD9-430E-AADF-74C93BAD5FBE}"/>
              </a:ext>
            </a:extLst>
          </p:cNvPr>
          <p:cNvSpPr/>
          <p:nvPr/>
        </p:nvSpPr>
        <p:spPr>
          <a:xfrm>
            <a:off x="323528" y="5030365"/>
            <a:ext cx="2786062" cy="466725"/>
          </a:xfrm>
          <a:prstGeom prst="roundRect">
            <a:avLst/>
          </a:prstGeom>
          <a:noFill/>
          <a:ln w="25400" cap="flat" cmpd="sng" algn="ctr">
            <a:solidFill>
              <a:schemeClr val="accent5">
                <a:lumMod val="50000"/>
              </a:schemeClr>
            </a:solidFill>
            <a:prstDash val="solid"/>
          </a:ln>
          <a:effectLst/>
        </p:spPr>
        <p:txBody>
          <a:bodyPr anchor="ctr"/>
          <a:lstStyle/>
          <a:p>
            <a:pPr algn="ctr" fontAlgn="auto">
              <a:spcBef>
                <a:spcPts val="0"/>
              </a:spcBef>
              <a:spcAft>
                <a:spcPts val="0"/>
              </a:spcAft>
              <a:defRPr/>
            </a:pPr>
            <a:endParaRPr lang="zh-CN" altLang="en-US" sz="1800" b="0" kern="0">
              <a:solidFill>
                <a:srgbClr val="0000CC"/>
              </a:solidFill>
              <a:latin typeface="Arial Narrow" charset="0"/>
              <a:ea typeface="Arial Narrow" charset="0"/>
              <a:cs typeface="Arial Narrow" charset="0"/>
            </a:endParaRPr>
          </a:p>
        </p:txBody>
      </p:sp>
      <p:sp>
        <p:nvSpPr>
          <p:cNvPr id="15" name="圆角矩形 22">
            <a:extLst>
              <a:ext uri="{FF2B5EF4-FFF2-40B4-BE49-F238E27FC236}">
                <a16:creationId xmlns:a16="http://schemas.microsoft.com/office/drawing/2014/main" xmlns="" id="{AA145C7E-4E02-4D53-9142-03CA61BF38FB}"/>
              </a:ext>
            </a:extLst>
          </p:cNvPr>
          <p:cNvSpPr/>
          <p:nvPr/>
        </p:nvSpPr>
        <p:spPr>
          <a:xfrm>
            <a:off x="323528" y="4973215"/>
            <a:ext cx="2786062" cy="595313"/>
          </a:xfrm>
          <a:prstGeom prst="roundRect">
            <a:avLst/>
          </a:prstGeom>
          <a:noFill/>
          <a:ln w="25400" cap="flat" cmpd="sng" algn="ctr">
            <a:noFill/>
            <a:prstDash val="solid"/>
          </a:ln>
          <a:effectLst/>
        </p:spPr>
        <p:txBody>
          <a:bodyPr anchor="ctr"/>
          <a:lstStyle/>
          <a:p>
            <a:pPr algn="ctr" fontAlgn="auto">
              <a:spcBef>
                <a:spcPts val="0"/>
              </a:spcBef>
              <a:spcAft>
                <a:spcPts val="0"/>
              </a:spcAft>
              <a:defRPr/>
            </a:pPr>
            <a:r>
              <a:rPr lang="en-US" altLang="zh-CN" sz="1600" b="1" dirty="0">
                <a:solidFill>
                  <a:srgbClr val="FF0000"/>
                </a:solidFill>
                <a:latin typeface="Arial Narrow" charset="0"/>
                <a:ea typeface="Arial Narrow" charset="0"/>
                <a:cs typeface="Arial Narrow" charset="0"/>
              </a:rPr>
              <a:t>Learnt</a:t>
            </a:r>
            <a:r>
              <a:rPr lang="zh-CN" altLang="en-US" sz="1600" b="1" dirty="0">
                <a:solidFill>
                  <a:srgbClr val="FF0000"/>
                </a:solidFill>
                <a:latin typeface="Arial Narrow" charset="0"/>
                <a:ea typeface="Arial Narrow" charset="0"/>
                <a:cs typeface="Arial Narrow" charset="0"/>
              </a:rPr>
              <a:t> </a:t>
            </a:r>
            <a:r>
              <a:rPr lang="en-US" altLang="zh-CN" sz="1600" b="1" dirty="0">
                <a:solidFill>
                  <a:srgbClr val="FF0000"/>
                </a:solidFill>
                <a:latin typeface="Arial Narrow" charset="0"/>
                <a:ea typeface="Arial Narrow" charset="0"/>
                <a:cs typeface="Arial Narrow" charset="0"/>
              </a:rPr>
              <a:t>feature</a:t>
            </a:r>
            <a:r>
              <a:rPr lang="zh-CN" altLang="en-US" sz="1600" b="1" dirty="0">
                <a:solidFill>
                  <a:srgbClr val="FF0000"/>
                </a:solidFill>
                <a:latin typeface="Arial Narrow" charset="0"/>
                <a:ea typeface="Arial Narrow" charset="0"/>
                <a:cs typeface="Arial Narrow" charset="0"/>
              </a:rPr>
              <a:t> </a:t>
            </a:r>
            <a:r>
              <a:rPr lang="en-US" altLang="zh-CN" sz="1600" b="1" dirty="0">
                <a:solidFill>
                  <a:srgbClr val="FF0000"/>
                </a:solidFill>
                <a:latin typeface="Arial Narrow" charset="0"/>
                <a:ea typeface="Arial Narrow" charset="0"/>
                <a:cs typeface="Arial Narrow" charset="0"/>
              </a:rPr>
              <a:t>transform</a:t>
            </a:r>
          </a:p>
        </p:txBody>
      </p:sp>
      <p:cxnSp>
        <p:nvCxnSpPr>
          <p:cNvPr id="16" name="直接箭头连接符 88">
            <a:extLst>
              <a:ext uri="{FF2B5EF4-FFF2-40B4-BE49-F238E27FC236}">
                <a16:creationId xmlns:a16="http://schemas.microsoft.com/office/drawing/2014/main" xmlns="" id="{9B2B8F92-9EBF-4D17-853C-61B44BB98B83}"/>
              </a:ext>
            </a:extLst>
          </p:cNvPr>
          <p:cNvCxnSpPr>
            <a:cxnSpLocks noChangeShapeType="1"/>
          </p:cNvCxnSpPr>
          <p:nvPr/>
        </p:nvCxnSpPr>
        <p:spPr bwMode="auto">
          <a:xfrm rot="5400000" flipV="1">
            <a:off x="1524472" y="4850184"/>
            <a:ext cx="360362" cy="0"/>
          </a:xfrm>
          <a:prstGeom prst="straightConnector1">
            <a:avLst/>
          </a:prstGeom>
          <a:noFill/>
          <a:ln w="28575" algn="ctr">
            <a:solidFill>
              <a:srgbClr val="00246C"/>
            </a:solidFill>
            <a:round/>
            <a:headEnd/>
            <a:tailEnd type="arrow" w="med" len="med"/>
          </a:ln>
          <a:extLst>
            <a:ext uri="{909E8E84-426E-40DD-AFC4-6F175D3DCCD1}">
              <a14:hiddenFill xmlns:a14="http://schemas.microsoft.com/office/drawing/2010/main">
                <a:noFill/>
              </a14:hiddenFill>
            </a:ext>
          </a:extLst>
        </p:spPr>
      </p:cxnSp>
      <p:sp>
        <p:nvSpPr>
          <p:cNvPr id="17" name="圆角矩形 24">
            <a:extLst>
              <a:ext uri="{FF2B5EF4-FFF2-40B4-BE49-F238E27FC236}">
                <a16:creationId xmlns:a16="http://schemas.microsoft.com/office/drawing/2014/main" xmlns="" id="{34FA7492-9EC0-46B2-B12F-44F369F3499D}"/>
              </a:ext>
            </a:extLst>
          </p:cNvPr>
          <p:cNvSpPr/>
          <p:nvPr/>
        </p:nvSpPr>
        <p:spPr>
          <a:xfrm>
            <a:off x="323528" y="5857453"/>
            <a:ext cx="2786062" cy="468312"/>
          </a:xfrm>
          <a:prstGeom prst="roundRect">
            <a:avLst/>
          </a:prstGeom>
          <a:noFill/>
          <a:ln w="25400" cap="flat" cmpd="sng" algn="ctr">
            <a:solidFill>
              <a:schemeClr val="accent5">
                <a:lumMod val="50000"/>
              </a:schemeClr>
            </a:solidFill>
            <a:prstDash val="solid"/>
          </a:ln>
          <a:effectLst/>
        </p:spPr>
        <p:txBody>
          <a:bodyPr anchor="ctr"/>
          <a:lstStyle/>
          <a:p>
            <a:pPr algn="ctr" fontAlgn="auto">
              <a:spcBef>
                <a:spcPts val="0"/>
              </a:spcBef>
              <a:spcAft>
                <a:spcPts val="0"/>
              </a:spcAft>
              <a:defRPr/>
            </a:pPr>
            <a:endParaRPr lang="zh-CN" altLang="en-US" sz="1800" b="0" kern="0">
              <a:solidFill>
                <a:srgbClr val="0000CC"/>
              </a:solidFill>
              <a:latin typeface="Arial Narrow" charset="0"/>
              <a:ea typeface="Arial Narrow" charset="0"/>
              <a:cs typeface="Arial Narrow" charset="0"/>
            </a:endParaRPr>
          </a:p>
        </p:txBody>
      </p:sp>
      <p:cxnSp>
        <p:nvCxnSpPr>
          <p:cNvPr id="18" name="直接箭头连接符 90">
            <a:extLst>
              <a:ext uri="{FF2B5EF4-FFF2-40B4-BE49-F238E27FC236}">
                <a16:creationId xmlns:a16="http://schemas.microsoft.com/office/drawing/2014/main" xmlns="" id="{F72249A4-4F52-4B92-8252-D6691874C2B2}"/>
              </a:ext>
            </a:extLst>
          </p:cNvPr>
          <p:cNvCxnSpPr>
            <a:cxnSpLocks noChangeShapeType="1"/>
          </p:cNvCxnSpPr>
          <p:nvPr/>
        </p:nvCxnSpPr>
        <p:spPr bwMode="auto">
          <a:xfrm rot="5400000" flipV="1">
            <a:off x="1511771" y="5677272"/>
            <a:ext cx="360363" cy="0"/>
          </a:xfrm>
          <a:prstGeom prst="straightConnector1">
            <a:avLst/>
          </a:prstGeom>
          <a:noFill/>
          <a:ln w="28575" algn="ctr">
            <a:solidFill>
              <a:srgbClr val="00246C"/>
            </a:solidFill>
            <a:round/>
            <a:headEnd/>
            <a:tailEnd type="arrow" w="med" len="med"/>
          </a:ln>
          <a:extLst>
            <a:ext uri="{909E8E84-426E-40DD-AFC4-6F175D3DCCD1}">
              <a14:hiddenFill xmlns:a14="http://schemas.microsoft.com/office/drawing/2010/main">
                <a:noFill/>
              </a14:hiddenFill>
            </a:ext>
          </a:extLst>
        </p:spPr>
      </p:cxnSp>
      <p:sp>
        <p:nvSpPr>
          <p:cNvPr id="19" name="圆角矩形 26">
            <a:extLst>
              <a:ext uri="{FF2B5EF4-FFF2-40B4-BE49-F238E27FC236}">
                <a16:creationId xmlns:a16="http://schemas.microsoft.com/office/drawing/2014/main" xmlns="" id="{C24978E1-5B3D-4675-95F8-8A8DB3F235D4}"/>
              </a:ext>
            </a:extLst>
          </p:cNvPr>
          <p:cNvSpPr/>
          <p:nvPr/>
        </p:nvSpPr>
        <p:spPr>
          <a:xfrm>
            <a:off x="323528" y="5786015"/>
            <a:ext cx="2714054" cy="595313"/>
          </a:xfrm>
          <a:prstGeom prst="roundRect">
            <a:avLst/>
          </a:prstGeom>
          <a:noFill/>
          <a:ln w="25400" cap="flat" cmpd="sng" algn="ctr">
            <a:noFill/>
            <a:prstDash val="solid"/>
          </a:ln>
          <a:effectLst/>
        </p:spPr>
        <p:txBody>
          <a:bodyPr anchor="ctr"/>
          <a:lstStyle/>
          <a:p>
            <a:pPr algn="ctr" fontAlgn="auto">
              <a:spcBef>
                <a:spcPts val="0"/>
              </a:spcBef>
              <a:spcAft>
                <a:spcPts val="0"/>
              </a:spcAft>
              <a:defRPr/>
            </a:pPr>
            <a:r>
              <a:rPr lang="en-US" altLang="zh-CN" sz="1600" b="1" dirty="0">
                <a:solidFill>
                  <a:srgbClr val="FF0000"/>
                </a:solidFill>
                <a:latin typeface="Arial Narrow" charset="0"/>
                <a:ea typeface="Arial Narrow" charset="0"/>
                <a:cs typeface="Arial Narrow" charset="0"/>
              </a:rPr>
              <a:t>Learnt</a:t>
            </a:r>
            <a:r>
              <a:rPr lang="zh-CN" altLang="en-US" sz="1600" b="1" dirty="0">
                <a:solidFill>
                  <a:srgbClr val="FF0000"/>
                </a:solidFill>
                <a:latin typeface="Arial Narrow" charset="0"/>
                <a:ea typeface="Arial Narrow" charset="0"/>
                <a:cs typeface="Arial Narrow" charset="0"/>
              </a:rPr>
              <a:t> </a:t>
            </a:r>
            <a:r>
              <a:rPr lang="en-US" altLang="zh-CN" sz="1600" b="1" dirty="0">
                <a:solidFill>
                  <a:srgbClr val="FF0000"/>
                </a:solidFill>
                <a:latin typeface="Arial Narrow" charset="0"/>
                <a:ea typeface="Arial Narrow" charset="0"/>
                <a:cs typeface="Arial Narrow" charset="0"/>
              </a:rPr>
              <a:t>feature</a:t>
            </a:r>
            <a:r>
              <a:rPr lang="zh-CN" altLang="en-US" sz="1600" b="1" dirty="0">
                <a:solidFill>
                  <a:srgbClr val="FF0000"/>
                </a:solidFill>
                <a:latin typeface="Arial Narrow" charset="0"/>
                <a:ea typeface="Arial Narrow" charset="0"/>
                <a:cs typeface="Arial Narrow" charset="0"/>
              </a:rPr>
              <a:t> </a:t>
            </a:r>
            <a:r>
              <a:rPr lang="en-US" altLang="zh-CN" sz="1600" b="1" dirty="0">
                <a:solidFill>
                  <a:srgbClr val="FF0000"/>
                </a:solidFill>
                <a:latin typeface="Arial Narrow" charset="0"/>
                <a:ea typeface="Arial Narrow" charset="0"/>
                <a:cs typeface="Arial Narrow" charset="0"/>
              </a:rPr>
              <a:t>transform</a:t>
            </a:r>
          </a:p>
        </p:txBody>
      </p:sp>
      <p:sp>
        <p:nvSpPr>
          <p:cNvPr id="20" name="矩形 19">
            <a:extLst>
              <a:ext uri="{FF2B5EF4-FFF2-40B4-BE49-F238E27FC236}">
                <a16:creationId xmlns:a16="http://schemas.microsoft.com/office/drawing/2014/main" xmlns="" id="{76AB8B17-9981-4107-B5DC-610FF7147EA1}"/>
              </a:ext>
            </a:extLst>
          </p:cNvPr>
          <p:cNvSpPr/>
          <p:nvPr/>
        </p:nvSpPr>
        <p:spPr>
          <a:xfrm>
            <a:off x="1743861" y="2995190"/>
            <a:ext cx="723275" cy="400110"/>
          </a:xfrm>
          <a:prstGeom prst="rect">
            <a:avLst/>
          </a:prstGeom>
        </p:spPr>
        <p:txBody>
          <a:bodyPr wrap="none">
            <a:spAutoFit/>
          </a:bodyPr>
          <a:lstStyle/>
          <a:p>
            <a:pPr algn="ctr" fontAlgn="auto">
              <a:spcBef>
                <a:spcPts val="0"/>
              </a:spcBef>
              <a:spcAft>
                <a:spcPts val="0"/>
              </a:spcAft>
              <a:defRPr/>
            </a:pPr>
            <a:r>
              <a:rPr lang="en-US" altLang="zh-CN" sz="2000" dirty="0" smtClean="0">
                <a:latin typeface="Arial Narrow" charset="0"/>
                <a:ea typeface="Arial Narrow" charset="0"/>
                <a:cs typeface="Arial Narrow" charset="0"/>
              </a:rPr>
              <a:t>pixels</a:t>
            </a:r>
            <a:endParaRPr lang="zh-CN" altLang="en-US" sz="2000" dirty="0">
              <a:latin typeface="Arial Narrow" charset="0"/>
              <a:ea typeface="Arial Narrow" charset="0"/>
              <a:cs typeface="Arial Narrow" charset="0"/>
            </a:endParaRPr>
          </a:p>
        </p:txBody>
      </p:sp>
      <p:sp>
        <p:nvSpPr>
          <p:cNvPr id="21" name="矩形 20">
            <a:extLst>
              <a:ext uri="{FF2B5EF4-FFF2-40B4-BE49-F238E27FC236}">
                <a16:creationId xmlns:a16="http://schemas.microsoft.com/office/drawing/2014/main" xmlns="" id="{09FCCFF5-B651-4903-A8DE-7F5CDAA45ACD}"/>
              </a:ext>
            </a:extLst>
          </p:cNvPr>
          <p:cNvSpPr/>
          <p:nvPr/>
        </p:nvSpPr>
        <p:spPr>
          <a:xfrm>
            <a:off x="1766565" y="3834978"/>
            <a:ext cx="768159" cy="400110"/>
          </a:xfrm>
          <a:prstGeom prst="rect">
            <a:avLst/>
          </a:prstGeom>
        </p:spPr>
        <p:txBody>
          <a:bodyPr wrap="none">
            <a:spAutoFit/>
          </a:bodyPr>
          <a:lstStyle/>
          <a:p>
            <a:pPr fontAlgn="auto">
              <a:spcBef>
                <a:spcPts val="0"/>
              </a:spcBef>
              <a:spcAft>
                <a:spcPts val="0"/>
              </a:spcAft>
              <a:defRPr/>
            </a:pPr>
            <a:r>
              <a:rPr lang="en-US" altLang="zh-CN" sz="2000" dirty="0" smtClean="0">
                <a:latin typeface="Arial Narrow" charset="0"/>
                <a:ea typeface="Arial Narrow" charset="0"/>
                <a:cs typeface="Arial Narrow" charset="0"/>
              </a:rPr>
              <a:t>edges</a:t>
            </a:r>
            <a:endParaRPr lang="zh-CN" altLang="en-US" sz="2000" dirty="0">
              <a:latin typeface="Arial Narrow" charset="0"/>
              <a:ea typeface="Arial Narrow" charset="0"/>
              <a:cs typeface="Arial Narrow" charset="0"/>
            </a:endParaRPr>
          </a:p>
        </p:txBody>
      </p:sp>
      <p:sp>
        <p:nvSpPr>
          <p:cNvPr id="22" name="矩形 21">
            <a:extLst>
              <a:ext uri="{FF2B5EF4-FFF2-40B4-BE49-F238E27FC236}">
                <a16:creationId xmlns:a16="http://schemas.microsoft.com/office/drawing/2014/main" xmlns="" id="{A467F47B-C1D9-428F-B503-2DA49CF91FC4}"/>
              </a:ext>
            </a:extLst>
          </p:cNvPr>
          <p:cNvSpPr/>
          <p:nvPr/>
        </p:nvSpPr>
        <p:spPr>
          <a:xfrm>
            <a:off x="1766565" y="5503440"/>
            <a:ext cx="851515" cy="400110"/>
          </a:xfrm>
          <a:prstGeom prst="rect">
            <a:avLst/>
          </a:prstGeom>
        </p:spPr>
        <p:txBody>
          <a:bodyPr wrap="none">
            <a:spAutoFit/>
          </a:bodyPr>
          <a:lstStyle/>
          <a:p>
            <a:pPr fontAlgn="auto">
              <a:spcBef>
                <a:spcPts val="0"/>
              </a:spcBef>
              <a:spcAft>
                <a:spcPts val="0"/>
              </a:spcAft>
              <a:defRPr/>
            </a:pPr>
            <a:r>
              <a:rPr lang="en-US" altLang="zh-CN" sz="2000" dirty="0" smtClean="0">
                <a:latin typeface="Arial Narrow" charset="0"/>
                <a:ea typeface="Arial Narrow" charset="0"/>
                <a:cs typeface="Arial Narrow" charset="0"/>
              </a:rPr>
              <a:t>objects</a:t>
            </a:r>
            <a:endParaRPr lang="zh-CN" altLang="en-US" sz="2000" dirty="0">
              <a:latin typeface="Arial Narrow" charset="0"/>
              <a:ea typeface="Arial Narrow" charset="0"/>
              <a:cs typeface="Arial Narrow" charset="0"/>
            </a:endParaRPr>
          </a:p>
        </p:txBody>
      </p:sp>
      <p:sp>
        <p:nvSpPr>
          <p:cNvPr id="23" name="矩形 22">
            <a:extLst>
              <a:ext uri="{FF2B5EF4-FFF2-40B4-BE49-F238E27FC236}">
                <a16:creationId xmlns:a16="http://schemas.microsoft.com/office/drawing/2014/main" xmlns="" id="{FA7E2CB8-452F-46EA-B74F-25C99D9F6089}"/>
              </a:ext>
            </a:extLst>
          </p:cNvPr>
          <p:cNvSpPr/>
          <p:nvPr/>
        </p:nvSpPr>
        <p:spPr>
          <a:xfrm>
            <a:off x="1766565" y="4670003"/>
            <a:ext cx="1866217" cy="400110"/>
          </a:xfrm>
          <a:prstGeom prst="rect">
            <a:avLst/>
          </a:prstGeom>
        </p:spPr>
        <p:txBody>
          <a:bodyPr wrap="none">
            <a:spAutoFit/>
          </a:bodyPr>
          <a:lstStyle/>
          <a:p>
            <a:pPr fontAlgn="auto">
              <a:spcBef>
                <a:spcPts val="0"/>
              </a:spcBef>
              <a:spcAft>
                <a:spcPts val="0"/>
              </a:spcAft>
              <a:defRPr/>
            </a:pPr>
            <a:r>
              <a:rPr lang="en-US" altLang="zh-CN" sz="2000" dirty="0" smtClean="0">
                <a:latin typeface="Arial Narrow" charset="0"/>
                <a:ea typeface="Arial Narrow" charset="0"/>
                <a:cs typeface="Arial Narrow" charset="0"/>
              </a:rPr>
              <a:t>Midlevel</a:t>
            </a:r>
            <a:r>
              <a:rPr lang="zh-CN" altLang="en-US" sz="2000" dirty="0" smtClean="0">
                <a:latin typeface="Arial Narrow" charset="0"/>
                <a:ea typeface="Arial Narrow" charset="0"/>
                <a:cs typeface="Arial Narrow" charset="0"/>
              </a:rPr>
              <a:t> </a:t>
            </a:r>
            <a:r>
              <a:rPr lang="en-US" altLang="zh-CN" sz="2000" dirty="0" smtClean="0">
                <a:latin typeface="Arial Narrow" charset="0"/>
                <a:ea typeface="Arial Narrow" charset="0"/>
                <a:cs typeface="Arial Narrow" charset="0"/>
              </a:rPr>
              <a:t>elements</a:t>
            </a:r>
            <a:endParaRPr lang="zh-CN" altLang="en-US" sz="2000" dirty="0">
              <a:latin typeface="Arial Narrow" charset="0"/>
              <a:ea typeface="Arial Narrow" charset="0"/>
              <a:cs typeface="Arial Narrow" charset="0"/>
            </a:endParaRPr>
          </a:p>
        </p:txBody>
      </p:sp>
      <p:sp>
        <p:nvSpPr>
          <p:cNvPr id="24" name="TextBox 31">
            <a:extLst>
              <a:ext uri="{FF2B5EF4-FFF2-40B4-BE49-F238E27FC236}">
                <a16:creationId xmlns:a16="http://schemas.microsoft.com/office/drawing/2014/main" xmlns="" id="{A394680E-5357-4133-A303-4B3AC7ACC814}"/>
              </a:ext>
            </a:extLst>
          </p:cNvPr>
          <p:cNvSpPr txBox="1"/>
          <p:nvPr/>
        </p:nvSpPr>
        <p:spPr>
          <a:xfrm>
            <a:off x="2105498" y="1745674"/>
            <a:ext cx="4724755" cy="397545"/>
          </a:xfrm>
          <a:prstGeom prst="rect">
            <a:avLst/>
          </a:prstGeom>
          <a:noFill/>
        </p:spPr>
        <p:txBody>
          <a:bodyPr vert="horz" wrap="none" lIns="0" tIns="0" rIns="0" bIns="0" rtlCol="0">
            <a:spAutoFit/>
          </a:bodyPr>
          <a:lstStyle/>
          <a:p>
            <a:pPr marL="0" marR="0" lvl="0" indent="0" defTabSz="914400" eaLnBrk="1" fontAlgn="auto" latinLnBrk="0" hangingPunct="1">
              <a:lnSpc>
                <a:spcPts val="3080"/>
              </a:lnSpc>
              <a:buClrTx/>
              <a:buSzTx/>
              <a:buNone/>
              <a:tabLst>
                <a:tab pos="3746500" algn="l"/>
                <a:tab pos="6057900" algn="l"/>
              </a:tabLst>
              <a:defRPr/>
            </a:pPr>
            <a:r>
              <a:rPr lang="en-US" altLang="zh-CN" sz="2400" b="1" dirty="0" smtClean="0">
                <a:latin typeface="Arial Narrow" charset="0"/>
                <a:ea typeface="Arial Narrow" charset="0"/>
                <a:cs typeface="Arial Narrow" charset="0"/>
              </a:rPr>
              <a:t>Retina</a:t>
            </a:r>
            <a:r>
              <a:rPr lang="zh-CN" altLang="en-US" sz="2400" b="1" dirty="0" smtClean="0">
                <a:latin typeface="Arial Narrow" charset="0"/>
                <a:ea typeface="Arial Narrow" charset="0"/>
                <a:cs typeface="Arial Narrow" charset="0"/>
              </a:rPr>
              <a:t> </a:t>
            </a:r>
            <a:r>
              <a:rPr lang="en-US" altLang="zh-CN" sz="2400" b="1" dirty="0">
                <a:latin typeface="Arial Narrow" charset="0"/>
                <a:ea typeface="Arial Narrow" charset="0"/>
                <a:cs typeface="Arial Narrow" charset="0"/>
              </a:rPr>
              <a:t>- LGN - V1 - V2 - V4 - PIT - AIT </a:t>
            </a:r>
            <a:r>
              <a:rPr lang="en-US" altLang="zh-CN" sz="2400" b="1" dirty="0" smtClean="0">
                <a:latin typeface="Arial Narrow" charset="0"/>
                <a:ea typeface="Arial Narrow" charset="0"/>
                <a:cs typeface="Arial Narrow" charset="0"/>
              </a:rPr>
              <a:t>....</a:t>
            </a:r>
            <a:endParaRPr lang="en-US" altLang="zh-CN" sz="2400" b="1" dirty="0">
              <a:latin typeface="Arial Narrow" charset="0"/>
              <a:ea typeface="Arial Narrow" charset="0"/>
              <a:cs typeface="Arial Narrow" charset="0"/>
            </a:endParaRPr>
          </a:p>
        </p:txBody>
      </p:sp>
      <p:sp>
        <p:nvSpPr>
          <p:cNvPr id="2" name="矩形 1"/>
          <p:cNvSpPr/>
          <p:nvPr/>
        </p:nvSpPr>
        <p:spPr>
          <a:xfrm>
            <a:off x="368305" y="2363058"/>
            <a:ext cx="2746265" cy="489878"/>
          </a:xfrm>
          <a:prstGeom prst="rect">
            <a:avLst/>
          </a:prstGeom>
        </p:spPr>
        <p:txBody>
          <a:bodyPr wrap="none">
            <a:spAutoFit/>
          </a:bodyPr>
          <a:lstStyle/>
          <a:p>
            <a:pPr lvl="0">
              <a:lnSpc>
                <a:spcPts val="3090"/>
              </a:lnSpc>
              <a:tabLst>
                <a:tab pos="3746500" algn="l"/>
                <a:tab pos="6057900" algn="l"/>
              </a:tabLst>
              <a:defRPr/>
            </a:pPr>
            <a:r>
              <a:rPr lang="en-US" altLang="zh-CN" b="1" dirty="0">
                <a:solidFill>
                  <a:srgbClr val="FF0000"/>
                </a:solidFill>
                <a:latin typeface="Arial Narrow" charset="0"/>
                <a:ea typeface="Arial Narrow" charset="0"/>
                <a:cs typeface="Arial Narrow" charset="0"/>
              </a:rPr>
              <a:t>Hierarchical</a:t>
            </a:r>
            <a:r>
              <a:rPr lang="zh-CN" altLang="en-US" b="1" dirty="0">
                <a:solidFill>
                  <a:srgbClr val="FF0000"/>
                </a:solidFill>
                <a:latin typeface="Arial Narrow" charset="0"/>
                <a:ea typeface="Arial Narrow" charset="0"/>
                <a:cs typeface="Arial Narrow" charset="0"/>
              </a:rPr>
              <a:t> </a:t>
            </a:r>
            <a:r>
              <a:rPr lang="en-US" altLang="zh-CN" b="1" dirty="0">
                <a:solidFill>
                  <a:srgbClr val="FF0000"/>
                </a:solidFill>
                <a:latin typeface="Arial Narrow" charset="0"/>
                <a:ea typeface="Arial Narrow" charset="0"/>
                <a:cs typeface="Arial Narrow" charset="0"/>
              </a:rPr>
              <a:t>feature</a:t>
            </a:r>
            <a:r>
              <a:rPr lang="zh-CN" altLang="en-US" b="1" dirty="0">
                <a:solidFill>
                  <a:srgbClr val="FF0000"/>
                </a:solidFill>
                <a:latin typeface="Arial Narrow" charset="0"/>
                <a:ea typeface="Arial Narrow" charset="0"/>
                <a:cs typeface="Arial Narrow" charset="0"/>
              </a:rPr>
              <a:t> </a:t>
            </a:r>
            <a:r>
              <a:rPr lang="en-US" altLang="zh-CN" b="1" dirty="0">
                <a:solidFill>
                  <a:srgbClr val="FF0000"/>
                </a:solidFill>
                <a:latin typeface="Arial Narrow" charset="0"/>
                <a:ea typeface="Arial Narrow" charset="0"/>
                <a:cs typeface="Arial Narrow" charset="0"/>
              </a:rPr>
              <a:t>learning</a:t>
            </a:r>
            <a:endParaRPr lang="zh-CN" altLang="en-US" sz="2000" dirty="0">
              <a:solidFill>
                <a:srgbClr val="000000"/>
              </a:solidFill>
              <a:latin typeface="Arial Narrow" charset="0"/>
              <a:ea typeface="Arial Narrow" charset="0"/>
              <a:cs typeface="Arial Narrow" charset="0"/>
            </a:endParaRPr>
          </a:p>
        </p:txBody>
      </p:sp>
    </p:spTree>
    <p:extLst>
      <p:ext uri="{BB962C8B-B14F-4D97-AF65-F5344CB8AC3E}">
        <p14:creationId xmlns:p14="http://schemas.microsoft.com/office/powerpoint/2010/main" val="141146623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箭头连接符 6">
            <a:extLst>
              <a:ext uri="{FF2B5EF4-FFF2-40B4-BE49-F238E27FC236}">
                <a16:creationId xmlns:a16="http://schemas.microsoft.com/office/drawing/2014/main" xmlns="" id="{E0324881-EF1B-44A1-9828-0A748130C75D}"/>
              </a:ext>
            </a:extLst>
          </p:cNvPr>
          <p:cNvCxnSpPr/>
          <p:nvPr/>
        </p:nvCxnSpPr>
        <p:spPr>
          <a:xfrm>
            <a:off x="1992290" y="2348862"/>
            <a:ext cx="2880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a16="http://schemas.microsoft.com/office/drawing/2014/main" xmlns="" id="{041B2699-D81F-42D3-9C3A-C92CE2F05791}"/>
              </a:ext>
            </a:extLst>
          </p:cNvPr>
          <p:cNvSpPr/>
          <p:nvPr/>
        </p:nvSpPr>
        <p:spPr>
          <a:xfrm>
            <a:off x="2315436" y="1844862"/>
            <a:ext cx="1368000" cy="100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solidFill>
                  <a:schemeClr val="tx1"/>
                </a:solidFill>
                <a:latin typeface="Arial Narrow" charset="0"/>
                <a:ea typeface="Arial Narrow" charset="0"/>
                <a:cs typeface="Arial Narrow" charset="0"/>
              </a:rPr>
              <a:t>Low-level</a:t>
            </a:r>
            <a:endParaRPr lang="zh-CN" altLang="en-US" sz="2000" dirty="0" smtClean="0">
              <a:solidFill>
                <a:schemeClr val="tx1"/>
              </a:solidFill>
              <a:latin typeface="Arial Narrow" charset="0"/>
              <a:ea typeface="Arial Narrow" charset="0"/>
              <a:cs typeface="Arial Narrow" charset="0"/>
            </a:endParaRPr>
          </a:p>
          <a:p>
            <a:pPr algn="ctr"/>
            <a:r>
              <a:rPr lang="en-US" altLang="zh-CN" sz="2000" dirty="0" smtClean="0">
                <a:solidFill>
                  <a:schemeClr val="tx1"/>
                </a:solidFill>
                <a:latin typeface="Arial Narrow" charset="0"/>
                <a:ea typeface="Arial Narrow" charset="0"/>
                <a:cs typeface="Arial Narrow" charset="0"/>
              </a:rPr>
              <a:t>feature</a:t>
            </a:r>
            <a:endParaRPr lang="zh-CN" altLang="en-US" sz="2000" dirty="0">
              <a:solidFill>
                <a:schemeClr val="tx1"/>
              </a:solidFill>
              <a:latin typeface="Arial Narrow" charset="0"/>
              <a:ea typeface="Arial Narrow" charset="0"/>
              <a:cs typeface="Arial Narrow" charset="0"/>
            </a:endParaRPr>
          </a:p>
        </p:txBody>
      </p:sp>
      <p:cxnSp>
        <p:nvCxnSpPr>
          <p:cNvPr id="9" name="直接箭头连接符 8">
            <a:extLst>
              <a:ext uri="{FF2B5EF4-FFF2-40B4-BE49-F238E27FC236}">
                <a16:creationId xmlns:a16="http://schemas.microsoft.com/office/drawing/2014/main" xmlns="" id="{3EF3A622-771D-411C-BFDF-999177CACB4E}"/>
              </a:ext>
            </a:extLst>
          </p:cNvPr>
          <p:cNvCxnSpPr/>
          <p:nvPr/>
        </p:nvCxnSpPr>
        <p:spPr>
          <a:xfrm>
            <a:off x="3717918" y="2359368"/>
            <a:ext cx="2160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a16="http://schemas.microsoft.com/office/drawing/2014/main" xmlns="" id="{3623D2D9-9D25-4867-9BAB-03048E16EA45}"/>
              </a:ext>
            </a:extLst>
          </p:cNvPr>
          <p:cNvSpPr/>
          <p:nvPr/>
        </p:nvSpPr>
        <p:spPr>
          <a:xfrm>
            <a:off x="3978000" y="1855368"/>
            <a:ext cx="1368000" cy="100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tx1"/>
                </a:solidFill>
                <a:latin typeface="Arial Narrow" charset="0"/>
                <a:ea typeface="Arial Narrow" charset="0"/>
                <a:cs typeface="Arial Narrow" charset="0"/>
              </a:rPr>
              <a:t>M</a:t>
            </a:r>
            <a:r>
              <a:rPr lang="en-US" altLang="zh-CN" sz="2000" dirty="0" smtClean="0">
                <a:solidFill>
                  <a:schemeClr val="tx1"/>
                </a:solidFill>
                <a:latin typeface="Arial Narrow" charset="0"/>
                <a:ea typeface="Arial Narrow" charset="0"/>
                <a:cs typeface="Arial Narrow" charset="0"/>
              </a:rPr>
              <a:t>id-level</a:t>
            </a:r>
            <a:endParaRPr lang="zh-CN" altLang="en-US" sz="2000" dirty="0" smtClean="0">
              <a:solidFill>
                <a:schemeClr val="tx1"/>
              </a:solidFill>
              <a:latin typeface="Arial Narrow" charset="0"/>
              <a:ea typeface="Arial Narrow" charset="0"/>
              <a:cs typeface="Arial Narrow" charset="0"/>
            </a:endParaRPr>
          </a:p>
          <a:p>
            <a:pPr algn="ctr"/>
            <a:r>
              <a:rPr lang="en-US" altLang="zh-CN" sz="2000" dirty="0" smtClean="0">
                <a:solidFill>
                  <a:schemeClr val="tx1"/>
                </a:solidFill>
                <a:latin typeface="Arial Narrow" charset="0"/>
                <a:ea typeface="Arial Narrow" charset="0"/>
                <a:cs typeface="Arial Narrow" charset="0"/>
              </a:rPr>
              <a:t>feature</a:t>
            </a:r>
            <a:endParaRPr lang="zh-CN" altLang="en-US" sz="2000" dirty="0">
              <a:solidFill>
                <a:schemeClr val="tx1"/>
              </a:solidFill>
              <a:latin typeface="Arial Narrow" charset="0"/>
              <a:ea typeface="Arial Narrow" charset="0"/>
              <a:cs typeface="Arial Narrow" charset="0"/>
            </a:endParaRPr>
          </a:p>
        </p:txBody>
      </p:sp>
      <p:cxnSp>
        <p:nvCxnSpPr>
          <p:cNvPr id="11" name="直接箭头连接符 10">
            <a:extLst>
              <a:ext uri="{FF2B5EF4-FFF2-40B4-BE49-F238E27FC236}">
                <a16:creationId xmlns:a16="http://schemas.microsoft.com/office/drawing/2014/main" xmlns="" id="{C457050F-57FC-4A44-8527-57EDE9115524}"/>
              </a:ext>
            </a:extLst>
          </p:cNvPr>
          <p:cNvCxnSpPr/>
          <p:nvPr/>
        </p:nvCxnSpPr>
        <p:spPr>
          <a:xfrm>
            <a:off x="5386438" y="2358812"/>
            <a:ext cx="2160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矩形 11">
            <a:extLst>
              <a:ext uri="{FF2B5EF4-FFF2-40B4-BE49-F238E27FC236}">
                <a16:creationId xmlns:a16="http://schemas.microsoft.com/office/drawing/2014/main" xmlns="" id="{A1DB3C0F-6D07-47F1-AA35-DE2AB8BC17E4}"/>
              </a:ext>
            </a:extLst>
          </p:cNvPr>
          <p:cNvSpPr/>
          <p:nvPr/>
        </p:nvSpPr>
        <p:spPr>
          <a:xfrm>
            <a:off x="5646520" y="1854812"/>
            <a:ext cx="1368000" cy="100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solidFill>
                  <a:schemeClr val="tx1"/>
                </a:solidFill>
                <a:latin typeface="Arial Narrow" charset="0"/>
                <a:ea typeface="Arial Narrow" charset="0"/>
                <a:cs typeface="Arial Narrow" charset="0"/>
              </a:rPr>
              <a:t>High-level</a:t>
            </a:r>
            <a:endParaRPr lang="zh-CN" altLang="en-US" sz="2000" dirty="0" smtClean="0">
              <a:solidFill>
                <a:schemeClr val="tx1"/>
              </a:solidFill>
              <a:latin typeface="Arial Narrow" charset="0"/>
              <a:ea typeface="Arial Narrow" charset="0"/>
              <a:cs typeface="Arial Narrow" charset="0"/>
            </a:endParaRPr>
          </a:p>
          <a:p>
            <a:pPr algn="ctr"/>
            <a:r>
              <a:rPr lang="en-US" altLang="zh-CN" sz="2000" dirty="0" smtClean="0">
                <a:solidFill>
                  <a:schemeClr val="tx1"/>
                </a:solidFill>
                <a:latin typeface="Arial Narrow" charset="0"/>
                <a:ea typeface="Arial Narrow" charset="0"/>
                <a:cs typeface="Arial Narrow" charset="0"/>
              </a:rPr>
              <a:t>feature</a:t>
            </a:r>
            <a:endParaRPr lang="zh-CN" altLang="en-US" sz="2000" dirty="0">
              <a:solidFill>
                <a:schemeClr val="tx1"/>
              </a:solidFill>
              <a:latin typeface="Arial Narrow" charset="0"/>
              <a:ea typeface="Arial Narrow" charset="0"/>
              <a:cs typeface="Arial Narrow" charset="0"/>
            </a:endParaRPr>
          </a:p>
        </p:txBody>
      </p:sp>
      <p:cxnSp>
        <p:nvCxnSpPr>
          <p:cNvPr id="13" name="直接箭头连接符 12">
            <a:extLst>
              <a:ext uri="{FF2B5EF4-FFF2-40B4-BE49-F238E27FC236}">
                <a16:creationId xmlns:a16="http://schemas.microsoft.com/office/drawing/2014/main" xmlns="" id="{16F31A18-FD68-46BE-AAFD-EE3DCE956666}"/>
              </a:ext>
            </a:extLst>
          </p:cNvPr>
          <p:cNvCxnSpPr/>
          <p:nvPr/>
        </p:nvCxnSpPr>
        <p:spPr>
          <a:xfrm>
            <a:off x="7049444" y="2351990"/>
            <a:ext cx="2160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矩形 13">
            <a:extLst>
              <a:ext uri="{FF2B5EF4-FFF2-40B4-BE49-F238E27FC236}">
                <a16:creationId xmlns:a16="http://schemas.microsoft.com/office/drawing/2014/main" xmlns="" id="{32BDCDAE-76DC-4A61-AFEA-9A8F4776C4EC}"/>
              </a:ext>
            </a:extLst>
          </p:cNvPr>
          <p:cNvSpPr/>
          <p:nvPr/>
        </p:nvSpPr>
        <p:spPr>
          <a:xfrm>
            <a:off x="7309526" y="1847990"/>
            <a:ext cx="1368000" cy="100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solidFill>
                  <a:schemeClr val="tx1"/>
                </a:solidFill>
                <a:latin typeface="Arial Narrow" charset="0"/>
                <a:ea typeface="Arial Narrow" charset="0"/>
                <a:cs typeface="Arial Narrow" charset="0"/>
              </a:rPr>
              <a:t>Classifier</a:t>
            </a:r>
            <a:endParaRPr lang="zh-CN" altLang="en-US" sz="2000" dirty="0">
              <a:solidFill>
                <a:schemeClr val="tx1"/>
              </a:solidFill>
              <a:latin typeface="Arial Narrow" charset="0"/>
              <a:ea typeface="Arial Narrow" charset="0"/>
              <a:cs typeface="Arial Narrow" charset="0"/>
            </a:endParaRPr>
          </a:p>
        </p:txBody>
      </p:sp>
      <p:cxnSp>
        <p:nvCxnSpPr>
          <p:cNvPr id="15" name="直接箭头连接符 14">
            <a:extLst>
              <a:ext uri="{FF2B5EF4-FFF2-40B4-BE49-F238E27FC236}">
                <a16:creationId xmlns:a16="http://schemas.microsoft.com/office/drawing/2014/main" xmlns="" id="{DEAB07B4-B7CE-4EBA-9FC7-F9E33BDB0961}"/>
              </a:ext>
            </a:extLst>
          </p:cNvPr>
          <p:cNvCxnSpPr/>
          <p:nvPr/>
        </p:nvCxnSpPr>
        <p:spPr>
          <a:xfrm>
            <a:off x="8724848" y="2369318"/>
            <a:ext cx="2160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6" name="图片 15">
            <a:extLst>
              <a:ext uri="{FF2B5EF4-FFF2-40B4-BE49-F238E27FC236}">
                <a16:creationId xmlns:a16="http://schemas.microsoft.com/office/drawing/2014/main" xmlns="" id="{DB886EAD-504C-45C7-9885-6F0F9A3030AD}"/>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17973" y="3249012"/>
            <a:ext cx="2700000" cy="2880000"/>
          </a:xfrm>
          <a:prstGeom prst="rect">
            <a:avLst/>
          </a:prstGeom>
        </p:spPr>
      </p:pic>
      <p:pic>
        <p:nvPicPr>
          <p:cNvPr id="17" name="图片 16">
            <a:extLst>
              <a:ext uri="{FF2B5EF4-FFF2-40B4-BE49-F238E27FC236}">
                <a16:creationId xmlns:a16="http://schemas.microsoft.com/office/drawing/2014/main" xmlns="" id="{2096B9AA-EFC9-4CC0-82E8-55A8D323B1B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3222000" y="3249012"/>
            <a:ext cx="2700000" cy="2880000"/>
          </a:xfrm>
          <a:prstGeom prst="rect">
            <a:avLst/>
          </a:prstGeom>
        </p:spPr>
      </p:pic>
      <p:pic>
        <p:nvPicPr>
          <p:cNvPr id="18" name="图片 17">
            <a:extLst>
              <a:ext uri="{FF2B5EF4-FFF2-40B4-BE49-F238E27FC236}">
                <a16:creationId xmlns:a16="http://schemas.microsoft.com/office/drawing/2014/main" xmlns="" id="{14FF1CB5-EBA7-437C-A3F7-1732377521F7}"/>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6255571" y="3249012"/>
            <a:ext cx="2700000" cy="2880000"/>
          </a:xfrm>
          <a:prstGeom prst="rect">
            <a:avLst/>
          </a:prstGeom>
        </p:spPr>
      </p:pic>
      <p:sp>
        <p:nvSpPr>
          <p:cNvPr id="19" name="TextBox 28">
            <a:extLst>
              <a:ext uri="{FF2B5EF4-FFF2-40B4-BE49-F238E27FC236}">
                <a16:creationId xmlns:a16="http://schemas.microsoft.com/office/drawing/2014/main" xmlns="" id="{1C2473A9-CCE2-4A75-A396-627DE0C5B0C2}"/>
              </a:ext>
            </a:extLst>
          </p:cNvPr>
          <p:cNvSpPr txBox="1"/>
          <p:nvPr/>
        </p:nvSpPr>
        <p:spPr>
          <a:xfrm>
            <a:off x="406508" y="6301898"/>
            <a:ext cx="7562968" cy="282129"/>
          </a:xfrm>
          <a:prstGeom prst="rect">
            <a:avLst/>
          </a:prstGeom>
          <a:noFill/>
        </p:spPr>
        <p:txBody>
          <a:bodyPr vert="horz" wrap="none" lIns="0" tIns="0" rIns="0" bIns="0" rtlCol="0">
            <a:spAutoFit/>
          </a:bodyPr>
          <a:lstStyle/>
          <a:p>
            <a:pPr>
              <a:lnSpc>
                <a:spcPts val="2245"/>
              </a:lnSpc>
            </a:pPr>
            <a:r>
              <a:rPr lang="en-US" altLang="zh-CN" dirty="0">
                <a:solidFill>
                  <a:srgbClr val="000000"/>
                </a:solidFill>
                <a:latin typeface="Arial Narrow" charset="0"/>
                <a:ea typeface="Arial Narrow" charset="0"/>
                <a:cs typeface="Arial Narrow" charset="0"/>
              </a:rPr>
              <a:t>Feature visualization of convolutional net trained on </a:t>
            </a:r>
            <a:r>
              <a:rPr lang="en-US" altLang="zh-CN" dirty="0" err="1">
                <a:solidFill>
                  <a:srgbClr val="000000"/>
                </a:solidFill>
                <a:latin typeface="Arial Narrow" charset="0"/>
                <a:ea typeface="Arial Narrow" charset="0"/>
                <a:cs typeface="Arial Narrow" charset="0"/>
              </a:rPr>
              <a:t>ImageNet</a:t>
            </a:r>
            <a:r>
              <a:rPr lang="en-US" altLang="zh-CN" dirty="0">
                <a:solidFill>
                  <a:srgbClr val="000000"/>
                </a:solidFill>
                <a:latin typeface="Arial Narrow" charset="0"/>
                <a:ea typeface="Arial Narrow" charset="0"/>
                <a:cs typeface="Arial Narrow" charset="0"/>
              </a:rPr>
              <a:t> from [</a:t>
            </a:r>
            <a:r>
              <a:rPr lang="en-US" altLang="zh-CN" dirty="0" err="1">
                <a:solidFill>
                  <a:srgbClr val="FF0000"/>
                </a:solidFill>
                <a:latin typeface="Arial Narrow" charset="0"/>
                <a:ea typeface="Arial Narrow" charset="0"/>
                <a:cs typeface="Arial Narrow" charset="0"/>
              </a:rPr>
              <a:t>Zeiler</a:t>
            </a:r>
            <a:r>
              <a:rPr lang="en-US" altLang="zh-CN" dirty="0">
                <a:solidFill>
                  <a:srgbClr val="FF0000"/>
                </a:solidFill>
                <a:latin typeface="Arial Narrow" charset="0"/>
                <a:ea typeface="Arial Narrow" charset="0"/>
                <a:cs typeface="Arial Narrow" charset="0"/>
              </a:rPr>
              <a:t> &amp; Fergus 2013</a:t>
            </a:r>
            <a:r>
              <a:rPr lang="en-US" altLang="zh-CN" dirty="0">
                <a:solidFill>
                  <a:srgbClr val="000000"/>
                </a:solidFill>
                <a:latin typeface="Arial Narrow" charset="0"/>
                <a:ea typeface="Arial Narrow" charset="0"/>
                <a:cs typeface="Arial Narrow" charset="0"/>
              </a:rPr>
              <a:t>]</a:t>
            </a:r>
            <a:endParaRPr lang="zh-CN" altLang="en-US" dirty="0">
              <a:solidFill>
                <a:srgbClr val="000000"/>
              </a:solidFill>
              <a:latin typeface="Arial Narrow" charset="0"/>
              <a:ea typeface="Arial Narrow" charset="0"/>
              <a:cs typeface="Arial Narrow" charset="0"/>
            </a:endParaRPr>
          </a:p>
        </p:txBody>
      </p:sp>
      <p:cxnSp>
        <p:nvCxnSpPr>
          <p:cNvPr id="20" name="直接箭头连接符 19">
            <a:extLst>
              <a:ext uri="{FF2B5EF4-FFF2-40B4-BE49-F238E27FC236}">
                <a16:creationId xmlns:a16="http://schemas.microsoft.com/office/drawing/2014/main" xmlns="" id="{BE5EB9B8-1337-400F-BEB4-A51EBBCEA096}"/>
              </a:ext>
            </a:extLst>
          </p:cNvPr>
          <p:cNvCxnSpPr>
            <a:stCxn id="16" idx="0"/>
            <a:endCxn id="8" idx="2"/>
          </p:cNvCxnSpPr>
          <p:nvPr/>
        </p:nvCxnSpPr>
        <p:spPr>
          <a:xfrm flipV="1">
            <a:off x="1467973" y="2852862"/>
            <a:ext cx="1531463" cy="396150"/>
          </a:xfrm>
          <a:prstGeom prst="straightConnector1">
            <a:avLst/>
          </a:prstGeom>
          <a:ln w="28575">
            <a:solidFill>
              <a:srgbClr val="37F828"/>
            </a:solidFill>
            <a:tailEnd type="arrow"/>
          </a:ln>
        </p:spPr>
        <p:style>
          <a:lnRef idx="1">
            <a:schemeClr val="accent1"/>
          </a:lnRef>
          <a:fillRef idx="0">
            <a:schemeClr val="accent1"/>
          </a:fillRef>
          <a:effectRef idx="0">
            <a:schemeClr val="accent1"/>
          </a:effectRef>
          <a:fontRef idx="minor">
            <a:schemeClr val="tx1"/>
          </a:fontRef>
        </p:style>
      </p:cxnSp>
      <p:cxnSp>
        <p:nvCxnSpPr>
          <p:cNvPr id="21" name="直接箭头连接符 20">
            <a:extLst>
              <a:ext uri="{FF2B5EF4-FFF2-40B4-BE49-F238E27FC236}">
                <a16:creationId xmlns:a16="http://schemas.microsoft.com/office/drawing/2014/main" xmlns="" id="{47800B5C-A095-4FD7-95A9-ADD0035E7792}"/>
              </a:ext>
            </a:extLst>
          </p:cNvPr>
          <p:cNvCxnSpPr>
            <a:stCxn id="17" idx="0"/>
          </p:cNvCxnSpPr>
          <p:nvPr/>
        </p:nvCxnSpPr>
        <p:spPr>
          <a:xfrm flipV="1">
            <a:off x="4572000" y="2890020"/>
            <a:ext cx="181463" cy="358992"/>
          </a:xfrm>
          <a:prstGeom prst="straightConnector1">
            <a:avLst/>
          </a:prstGeom>
          <a:ln w="28575">
            <a:solidFill>
              <a:srgbClr val="37F828"/>
            </a:solidFill>
            <a:tailEnd type="arrow"/>
          </a:ln>
        </p:spPr>
        <p:style>
          <a:lnRef idx="1">
            <a:schemeClr val="accent1"/>
          </a:lnRef>
          <a:fillRef idx="0">
            <a:schemeClr val="accent1"/>
          </a:fillRef>
          <a:effectRef idx="0">
            <a:schemeClr val="accent1"/>
          </a:effectRef>
          <a:fontRef idx="minor">
            <a:schemeClr val="tx1"/>
          </a:fontRef>
        </p:style>
      </p:cxnSp>
      <p:cxnSp>
        <p:nvCxnSpPr>
          <p:cNvPr id="22" name="直接箭头连接符 21">
            <a:extLst>
              <a:ext uri="{FF2B5EF4-FFF2-40B4-BE49-F238E27FC236}">
                <a16:creationId xmlns:a16="http://schemas.microsoft.com/office/drawing/2014/main" xmlns="" id="{E7D26D5B-0B7B-4592-BA17-4CD1D69291A6}"/>
              </a:ext>
            </a:extLst>
          </p:cNvPr>
          <p:cNvCxnSpPr>
            <a:stCxn id="18" idx="0"/>
          </p:cNvCxnSpPr>
          <p:nvPr/>
        </p:nvCxnSpPr>
        <p:spPr>
          <a:xfrm flipH="1" flipV="1">
            <a:off x="6322457" y="2871442"/>
            <a:ext cx="1283114" cy="377570"/>
          </a:xfrm>
          <a:prstGeom prst="straightConnector1">
            <a:avLst/>
          </a:prstGeom>
          <a:ln w="28575">
            <a:solidFill>
              <a:srgbClr val="37F828"/>
            </a:solidFill>
            <a:tailEnd type="arrow"/>
          </a:ln>
        </p:spPr>
        <p:style>
          <a:lnRef idx="1">
            <a:schemeClr val="accent1"/>
          </a:lnRef>
          <a:fillRef idx="0">
            <a:schemeClr val="accent1"/>
          </a:fillRef>
          <a:effectRef idx="0">
            <a:schemeClr val="accent1"/>
          </a:effectRef>
          <a:fontRef idx="minor">
            <a:schemeClr val="tx1"/>
          </a:fontRef>
        </p:style>
      </p:cxnSp>
      <p:pic>
        <p:nvPicPr>
          <p:cNvPr id="23" name="Picture 2" descr="E:\data\VHR\part\16.jpg">
            <a:extLst>
              <a:ext uri="{FF2B5EF4-FFF2-40B4-BE49-F238E27FC236}">
                <a16:creationId xmlns:a16="http://schemas.microsoft.com/office/drawing/2014/main" xmlns="" id="{FB34177E-BC4A-43BA-A79A-F6C05C13BFE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7159" y="1628800"/>
            <a:ext cx="972000" cy="97200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4" name="Picture 2" descr="E:\data\VHR\sydney\32.tif">
            <a:extLst>
              <a:ext uri="{FF2B5EF4-FFF2-40B4-BE49-F238E27FC236}">
                <a16:creationId xmlns:a16="http://schemas.microsoft.com/office/drawing/2014/main" xmlns="" id="{0706E775-5E09-41B3-B9C8-F193993E490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4856" y="1789138"/>
            <a:ext cx="972000" cy="97200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5" name="Picture 3" descr="E:\data\VHR\sydney\336.tif">
            <a:extLst>
              <a:ext uri="{FF2B5EF4-FFF2-40B4-BE49-F238E27FC236}">
                <a16:creationId xmlns:a16="http://schemas.microsoft.com/office/drawing/2014/main" xmlns="" id="{7602FB4C-807D-4289-8093-75D1F7F2019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4912" y="2060848"/>
            <a:ext cx="972000" cy="97200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6" name="矩形 25">
            <a:extLst>
              <a:ext uri="{FF2B5EF4-FFF2-40B4-BE49-F238E27FC236}">
                <a16:creationId xmlns:a16="http://schemas.microsoft.com/office/drawing/2014/main" xmlns="" id="{20CC8CC2-7DBF-412A-9540-C404FECB3661}"/>
              </a:ext>
            </a:extLst>
          </p:cNvPr>
          <p:cNvSpPr/>
          <p:nvPr/>
        </p:nvSpPr>
        <p:spPr>
          <a:xfrm>
            <a:off x="697160" y="670818"/>
            <a:ext cx="8054263" cy="489878"/>
          </a:xfrm>
          <a:prstGeom prst="rect">
            <a:avLst/>
          </a:prstGeom>
        </p:spPr>
        <p:txBody>
          <a:bodyPr wrap="square">
            <a:spAutoFit/>
          </a:bodyPr>
          <a:lstStyle/>
          <a:p>
            <a:pPr lvl="0">
              <a:lnSpc>
                <a:spcPts val="3080"/>
              </a:lnSpc>
              <a:tabLst>
                <a:tab pos="3746500" algn="l"/>
                <a:tab pos="6057900" algn="l"/>
              </a:tabLst>
              <a:defRPr/>
            </a:pPr>
            <a:r>
              <a:rPr lang="en-US" altLang="zh-CN" sz="2800" b="1" dirty="0">
                <a:latin typeface="Arial Narrow" charset="0"/>
                <a:ea typeface="Arial Narrow" charset="0"/>
                <a:cs typeface="Arial Narrow" charset="0"/>
              </a:rPr>
              <a:t>Hierarchical</a:t>
            </a:r>
            <a:r>
              <a:rPr lang="zh-CN" altLang="en-US" sz="2800" b="1" dirty="0">
                <a:latin typeface="Arial Narrow" charset="0"/>
                <a:ea typeface="Arial Narrow" charset="0"/>
                <a:cs typeface="Arial Narrow" charset="0"/>
              </a:rPr>
              <a:t> </a:t>
            </a:r>
            <a:r>
              <a:rPr lang="en-US" altLang="zh-CN" sz="2800" b="1" dirty="0" smtClean="0">
                <a:latin typeface="Arial Narrow" charset="0"/>
                <a:ea typeface="Arial Narrow" charset="0"/>
                <a:cs typeface="Arial Narrow" charset="0"/>
              </a:rPr>
              <a:t>feature</a:t>
            </a:r>
            <a:r>
              <a:rPr lang="zh-CN" altLang="en-US" sz="2800" b="1" dirty="0" smtClean="0">
                <a:latin typeface="Arial Narrow" charset="0"/>
                <a:ea typeface="Arial Narrow" charset="0"/>
                <a:cs typeface="Arial Narrow" charset="0"/>
              </a:rPr>
              <a:t> </a:t>
            </a:r>
            <a:r>
              <a:rPr lang="en-US" altLang="zh-CN" sz="2800" b="1" dirty="0" smtClean="0">
                <a:latin typeface="Arial Narrow" charset="0"/>
                <a:ea typeface="Arial Narrow" charset="0"/>
                <a:cs typeface="Arial Narrow" charset="0"/>
              </a:rPr>
              <a:t>learning</a:t>
            </a:r>
            <a:r>
              <a:rPr lang="zh-CN" altLang="en-US" sz="2800" b="1" dirty="0" smtClean="0">
                <a:latin typeface="Arial Narrow" charset="0"/>
                <a:ea typeface="Arial Narrow" charset="0"/>
                <a:cs typeface="Arial Narrow" charset="0"/>
              </a:rPr>
              <a:t> </a:t>
            </a:r>
            <a:r>
              <a:rPr lang="en-US" altLang="zh-CN" sz="2800" b="1" dirty="0" smtClean="0">
                <a:latin typeface="Arial Narrow" charset="0"/>
                <a:ea typeface="Arial Narrow" charset="0"/>
                <a:cs typeface="Arial Narrow" charset="0"/>
              </a:rPr>
              <a:t>for</a:t>
            </a:r>
            <a:r>
              <a:rPr lang="zh-CN" altLang="en-US" sz="2800" b="1" dirty="0" smtClean="0">
                <a:latin typeface="Arial Narrow" charset="0"/>
                <a:ea typeface="Arial Narrow" charset="0"/>
                <a:cs typeface="Arial Narrow" charset="0"/>
              </a:rPr>
              <a:t> </a:t>
            </a:r>
            <a:r>
              <a:rPr lang="en-US" altLang="zh-CN" sz="2800" b="1" dirty="0" smtClean="0">
                <a:latin typeface="Arial Narrow" charset="0"/>
                <a:ea typeface="Arial Narrow" charset="0"/>
                <a:cs typeface="Arial Narrow" charset="0"/>
              </a:rPr>
              <a:t>Image</a:t>
            </a:r>
            <a:r>
              <a:rPr lang="zh-CN" altLang="en-US" sz="2800" b="1" dirty="0" smtClean="0">
                <a:latin typeface="Arial Narrow" charset="0"/>
                <a:ea typeface="Arial Narrow" charset="0"/>
                <a:cs typeface="Arial Narrow" charset="0"/>
              </a:rPr>
              <a:t> </a:t>
            </a:r>
            <a:r>
              <a:rPr lang="en-US" altLang="zh-CN" sz="2800" b="1" dirty="0" smtClean="0">
                <a:latin typeface="Arial Narrow" charset="0"/>
                <a:ea typeface="Arial Narrow" charset="0"/>
                <a:cs typeface="Arial Narrow" charset="0"/>
              </a:rPr>
              <a:t>Understanding</a:t>
            </a:r>
            <a:endParaRPr lang="en-US" altLang="zh-CN" sz="2800" b="1" dirty="0">
              <a:latin typeface="Arial Narrow" charset="0"/>
              <a:ea typeface="Arial Narrow" charset="0"/>
              <a:cs typeface="Arial Narrow" charset="0"/>
            </a:endParaRPr>
          </a:p>
        </p:txBody>
      </p:sp>
    </p:spTree>
    <p:extLst>
      <p:ext uri="{BB962C8B-B14F-4D97-AF65-F5344CB8AC3E}">
        <p14:creationId xmlns:p14="http://schemas.microsoft.com/office/powerpoint/2010/main" val="126843805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基于深度</a:t>
            </a:r>
            <a:r>
              <a:rPr lang="en-US" altLang="zh-CN" sz="2200" dirty="0" smtClean="0">
                <a:solidFill>
                  <a:srgbClr val="C00000"/>
                </a:solidFill>
                <a:latin typeface="Arial" panose="020B0604020202020204" pitchFamily="34" charset="0"/>
                <a:ea typeface="黑体" panose="02010609060101010101" pitchFamily="49" charset="-122"/>
                <a:cs typeface="Arial" panose="020B0604020202020204" pitchFamily="34" charset="0"/>
              </a:rPr>
              <a:t>CNN</a:t>
            </a:r>
            <a:r>
              <a:rPr lang="zh-CN" altLang="en-US" sz="2200" dirty="0" smtClean="0">
                <a:solidFill>
                  <a:srgbClr val="C00000"/>
                </a:solidFill>
                <a:latin typeface="黑体" panose="02010609060101010101" pitchFamily="49" charset="-122"/>
                <a:ea typeface="黑体" panose="02010609060101010101" pitchFamily="49" charset="-122"/>
              </a:rPr>
              <a:t>的场景分类方法体系</a:t>
            </a:r>
            <a:endParaRPr lang="en-US" altLang="zh-CN" sz="2200" dirty="0" smtClean="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51</a:t>
            </a:fld>
            <a:endParaRPr lang="zh-CN" altLang="en-US"/>
          </a:p>
        </p:txBody>
      </p:sp>
      <p:sp>
        <p:nvSpPr>
          <p:cNvPr id="15" name="文本框 14"/>
          <p:cNvSpPr txBox="1"/>
          <p:nvPr/>
        </p:nvSpPr>
        <p:spPr>
          <a:xfrm>
            <a:off x="748463" y="1947527"/>
            <a:ext cx="5047673" cy="1661993"/>
          </a:xfrm>
          <a:prstGeom prst="rect">
            <a:avLst/>
          </a:prstGeom>
          <a:noFill/>
          <a:ln w="19050">
            <a:solidFill>
              <a:schemeClr val="bg1">
                <a:lumMod val="50000"/>
              </a:schemeClr>
            </a:solidFill>
            <a:prstDash val="sysDash"/>
          </a:ln>
        </p:spPr>
        <p:txBody>
          <a:bodyPr wrap="square" rtlCol="0">
            <a:spAutoFit/>
          </a:bodyPr>
          <a:lstStyle/>
          <a:p>
            <a:pPr marL="342900" indent="-342900">
              <a:lnSpc>
                <a:spcPct val="150000"/>
              </a:lnSpc>
              <a:buFont typeface="Wingdings" panose="05000000000000000000" pitchFamily="2" charset="2"/>
              <a:buChar char="O"/>
            </a:pPr>
            <a:r>
              <a:rPr lang="zh-CN" altLang="en-US" b="1" dirty="0" smtClean="0">
                <a:solidFill>
                  <a:srgbClr val="7E0000"/>
                </a:solidFill>
                <a:latin typeface="微软雅黑" panose="020B0503020204020204" pitchFamily="34" charset="-122"/>
                <a:ea typeface="微软雅黑" panose="020B0503020204020204" pitchFamily="34" charset="-122"/>
              </a:rPr>
              <a:t>将</a:t>
            </a:r>
            <a:r>
              <a:rPr lang="en-US" altLang="zh-CN" b="1" dirty="0" smtClean="0">
                <a:solidFill>
                  <a:srgbClr val="7E0000"/>
                </a:solidFill>
                <a:latin typeface="微软雅黑" panose="020B0503020204020204" pitchFamily="34" charset="-122"/>
                <a:ea typeface="微软雅黑" panose="020B0503020204020204" pitchFamily="34" charset="-122"/>
              </a:rPr>
              <a:t>CNN</a:t>
            </a:r>
            <a:r>
              <a:rPr lang="zh-CN" altLang="en-US" b="1" dirty="0" smtClean="0">
                <a:solidFill>
                  <a:srgbClr val="7E0000"/>
                </a:solidFill>
                <a:latin typeface="微软雅黑" panose="020B0503020204020204" pitchFamily="34" charset="-122"/>
                <a:ea typeface="微软雅黑" panose="020B0503020204020204" pitchFamily="34" charset="-122"/>
              </a:rPr>
              <a:t>视为“分类器”</a:t>
            </a:r>
            <a:endParaRPr lang="en-US" altLang="zh-CN" b="1" dirty="0" smtClean="0">
              <a:solidFill>
                <a:srgbClr val="7E0000"/>
              </a:solidFill>
              <a:latin typeface="微软雅黑" panose="020B0503020204020204" pitchFamily="34" charset="-122"/>
              <a:ea typeface="微软雅黑" panose="020B0503020204020204" pitchFamily="34" charset="-122"/>
            </a:endParaRPr>
          </a:p>
          <a:p>
            <a:pPr marL="800100" lvl="1" indent="-342900">
              <a:lnSpc>
                <a:spcPct val="150000"/>
              </a:lnSpc>
              <a:buFont typeface="+mj-ea"/>
              <a:buAutoNum type="circleNumDbPlain"/>
            </a:pPr>
            <a:r>
              <a:rPr lang="zh-CN" altLang="en-US" sz="1600" dirty="0" smtClean="0">
                <a:latin typeface="微软雅黑 Light" panose="020B0502040204020203" pitchFamily="34" charset="-122"/>
                <a:ea typeface="微软雅黑 Light" panose="020B0502040204020203" pitchFamily="34" charset="-122"/>
              </a:rPr>
              <a:t>在目标数据集上训练一个新的</a:t>
            </a:r>
            <a:r>
              <a:rPr lang="en-US" altLang="zh-CN" sz="1600" dirty="0" smtClean="0">
                <a:latin typeface="微软雅黑 Light" panose="020B0502040204020203" pitchFamily="34" charset="-122"/>
                <a:ea typeface="微软雅黑 Light" panose="020B0502040204020203" pitchFamily="34" charset="-122"/>
              </a:rPr>
              <a:t>CNN</a:t>
            </a:r>
          </a:p>
          <a:p>
            <a:pPr marL="800100" lvl="1" indent="-342900">
              <a:lnSpc>
                <a:spcPct val="150000"/>
              </a:lnSpc>
              <a:buFont typeface="+mj-ea"/>
              <a:buAutoNum type="circleNumDbPlain"/>
            </a:pPr>
            <a:r>
              <a:rPr lang="zh-CN" altLang="en-US" sz="1600" dirty="0" smtClean="0">
                <a:latin typeface="微软雅黑 Light" panose="020B0502040204020203" pitchFamily="34" charset="-122"/>
                <a:ea typeface="微软雅黑 Light" panose="020B0502040204020203" pitchFamily="34" charset="-122"/>
              </a:rPr>
              <a:t>利用目标数据集对预训练</a:t>
            </a:r>
            <a:r>
              <a:rPr lang="en-US" altLang="zh-CN" sz="1600" dirty="0" smtClean="0">
                <a:latin typeface="微软雅黑 Light" panose="020B0502040204020203" pitchFamily="34" charset="-122"/>
                <a:ea typeface="微软雅黑 Light" panose="020B0502040204020203" pitchFamily="34" charset="-122"/>
              </a:rPr>
              <a:t>CNN</a:t>
            </a:r>
            <a:r>
              <a:rPr lang="zh-CN" altLang="en-US" sz="1600" dirty="0" smtClean="0">
                <a:latin typeface="微软雅黑 Light" panose="020B0502040204020203" pitchFamily="34" charset="-122"/>
                <a:ea typeface="微软雅黑 Light" panose="020B0502040204020203" pitchFamily="34" charset="-122"/>
              </a:rPr>
              <a:t>进行参数微调</a:t>
            </a:r>
            <a:endParaRPr lang="en-US" altLang="zh-CN" sz="1600" dirty="0" smtClean="0">
              <a:latin typeface="微软雅黑 Light" panose="020B0502040204020203" pitchFamily="34" charset="-122"/>
              <a:ea typeface="微软雅黑 Light" panose="020B0502040204020203" pitchFamily="34" charset="-122"/>
            </a:endParaRPr>
          </a:p>
          <a:p>
            <a:pPr marL="342900" indent="-342900">
              <a:lnSpc>
                <a:spcPct val="150000"/>
              </a:lnSpc>
              <a:buFont typeface="Wingdings" panose="05000000000000000000" pitchFamily="2" charset="2"/>
              <a:buChar char="O"/>
            </a:pPr>
            <a:r>
              <a:rPr lang="zh-CN" altLang="en-US" b="1" dirty="0">
                <a:solidFill>
                  <a:srgbClr val="7030A0"/>
                </a:solidFill>
                <a:latin typeface="微软雅黑" panose="020B0503020204020204" pitchFamily="34" charset="-122"/>
                <a:ea typeface="微软雅黑" panose="020B0503020204020204" pitchFamily="34" charset="-122"/>
              </a:rPr>
              <a:t>将</a:t>
            </a:r>
            <a:r>
              <a:rPr lang="en-US" altLang="zh-CN" b="1" dirty="0" smtClean="0">
                <a:solidFill>
                  <a:srgbClr val="7030A0"/>
                </a:solidFill>
                <a:latin typeface="微软雅黑" panose="020B0503020204020204" pitchFamily="34" charset="-122"/>
                <a:ea typeface="微软雅黑" panose="020B0503020204020204" pitchFamily="34" charset="-122"/>
              </a:rPr>
              <a:t>CNN</a:t>
            </a:r>
            <a:r>
              <a:rPr lang="zh-CN" altLang="en-US" b="1" dirty="0" smtClean="0">
                <a:solidFill>
                  <a:srgbClr val="7030A0"/>
                </a:solidFill>
                <a:latin typeface="微软雅黑" panose="020B0503020204020204" pitchFamily="34" charset="-122"/>
                <a:ea typeface="微软雅黑" panose="020B0503020204020204" pitchFamily="34" charset="-122"/>
              </a:rPr>
              <a:t>视为“特征提取器”</a:t>
            </a:r>
            <a:endParaRPr lang="en-US" altLang="zh-CN" b="1" dirty="0" smtClean="0">
              <a:solidFill>
                <a:srgbClr val="7030A0"/>
              </a:solidFill>
              <a:latin typeface="微软雅黑" panose="020B0503020204020204" pitchFamily="34" charset="-122"/>
              <a:ea typeface="微软雅黑" panose="020B0503020204020204" pitchFamily="34" charset="-122"/>
            </a:endParaRPr>
          </a:p>
        </p:txBody>
      </p:sp>
      <p:sp>
        <p:nvSpPr>
          <p:cNvPr id="16" name="矩形 15"/>
          <p:cNvSpPr/>
          <p:nvPr/>
        </p:nvSpPr>
        <p:spPr>
          <a:xfrm>
            <a:off x="2474418" y="4778153"/>
            <a:ext cx="2176814" cy="1105250"/>
          </a:xfrm>
          <a:prstGeom prst="rect">
            <a:avLst/>
          </a:prstGeom>
          <a:noFill/>
          <a:ln w="19050">
            <a:solidFill>
              <a:schemeClr val="tx1">
                <a:lumMod val="65000"/>
                <a:lumOff val="3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a:grpSpLocks noChangeAspect="1"/>
          </p:cNvGrpSpPr>
          <p:nvPr/>
        </p:nvGrpSpPr>
        <p:grpSpPr>
          <a:xfrm>
            <a:off x="6992939" y="4778153"/>
            <a:ext cx="1470030" cy="1333385"/>
            <a:chOff x="599271" y="1467752"/>
            <a:chExt cx="1824276" cy="1654702"/>
          </a:xfrm>
        </p:grpSpPr>
        <p:pic>
          <p:nvPicPr>
            <p:cNvPr id="18" name="图片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99271" y="1467752"/>
              <a:ext cx="936000" cy="936000"/>
            </a:xfrm>
            <a:prstGeom prst="rect">
              <a:avLst/>
            </a:prstGeom>
            <a:ln w="12700">
              <a:solidFill>
                <a:srgbClr val="5B9BD5">
                  <a:lumMod val="60000"/>
                  <a:lumOff val="40000"/>
                </a:srgbClr>
              </a:solidFill>
            </a:ln>
          </p:spPr>
        </p:pic>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1735" y="1555110"/>
              <a:ext cx="936000" cy="936000"/>
            </a:xfrm>
            <a:prstGeom prst="rect">
              <a:avLst/>
            </a:prstGeom>
            <a:ln w="12700">
              <a:solidFill>
                <a:srgbClr val="5B9BD5">
                  <a:lumMod val="60000"/>
                  <a:lumOff val="40000"/>
                </a:srgbClr>
              </a:solidFill>
            </a:ln>
          </p:spPr>
        </p:pic>
        <p:pic>
          <p:nvPicPr>
            <p:cNvPr id="20" name="图片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6817" y="1640631"/>
              <a:ext cx="936000" cy="936000"/>
            </a:xfrm>
            <a:prstGeom prst="rect">
              <a:avLst/>
            </a:prstGeom>
            <a:ln w="12700">
              <a:solidFill>
                <a:srgbClr val="5B9BD5">
                  <a:lumMod val="60000"/>
                  <a:lumOff val="40000"/>
                </a:srgbClr>
              </a:solidFill>
            </a:ln>
          </p:spPr>
        </p:pic>
        <p:pic>
          <p:nvPicPr>
            <p:cNvPr id="21" name="图片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9631" y="1736814"/>
              <a:ext cx="936000" cy="936000"/>
            </a:xfrm>
            <a:prstGeom prst="rect">
              <a:avLst/>
            </a:prstGeom>
            <a:ln w="12700">
              <a:solidFill>
                <a:srgbClr val="5B9BD5">
                  <a:lumMod val="60000"/>
                  <a:lumOff val="40000"/>
                </a:srgbClr>
              </a:solidFill>
            </a:ln>
          </p:spPr>
        </p:pic>
        <p:pic>
          <p:nvPicPr>
            <p:cNvPr id="22" name="图片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63486" y="1903343"/>
              <a:ext cx="936000" cy="936000"/>
            </a:xfrm>
            <a:prstGeom prst="rect">
              <a:avLst/>
            </a:prstGeom>
            <a:ln w="12700">
              <a:solidFill>
                <a:srgbClr val="5B9BD5">
                  <a:lumMod val="60000"/>
                  <a:lumOff val="40000"/>
                </a:srgbClr>
              </a:solidFill>
            </a:ln>
          </p:spPr>
        </p:pic>
        <p:pic>
          <p:nvPicPr>
            <p:cNvPr id="23" name="图片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62219" y="1991050"/>
              <a:ext cx="936000" cy="936000"/>
            </a:xfrm>
            <a:prstGeom prst="rect">
              <a:avLst/>
            </a:prstGeom>
            <a:ln w="12700">
              <a:solidFill>
                <a:srgbClr val="5B9BD5">
                  <a:lumMod val="60000"/>
                  <a:lumOff val="40000"/>
                </a:srgbClr>
              </a:solidFill>
            </a:ln>
          </p:spPr>
        </p:pic>
        <p:pic>
          <p:nvPicPr>
            <p:cNvPr id="24" name="图片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72918" y="2088752"/>
              <a:ext cx="936000" cy="936000"/>
            </a:xfrm>
            <a:prstGeom prst="rect">
              <a:avLst/>
            </a:prstGeom>
            <a:ln w="12700">
              <a:solidFill>
                <a:srgbClr val="5B9BD5">
                  <a:lumMod val="60000"/>
                  <a:lumOff val="40000"/>
                </a:srgbClr>
              </a:solidFill>
            </a:ln>
          </p:spPr>
        </p:pic>
        <p:pic>
          <p:nvPicPr>
            <p:cNvPr id="25" name="图片 2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87547" y="2186454"/>
              <a:ext cx="936000" cy="936000"/>
            </a:xfrm>
            <a:prstGeom prst="rect">
              <a:avLst/>
            </a:prstGeom>
            <a:ln w="12700">
              <a:solidFill>
                <a:srgbClr val="5B9BD5">
                  <a:lumMod val="60000"/>
                  <a:lumOff val="40000"/>
                </a:srgbClr>
              </a:solidFill>
            </a:ln>
          </p:spPr>
        </p:pic>
        <p:cxnSp>
          <p:nvCxnSpPr>
            <p:cNvPr id="26" name="直接连接符 25"/>
            <p:cNvCxnSpPr/>
            <p:nvPr/>
          </p:nvCxnSpPr>
          <p:spPr>
            <a:xfrm>
              <a:off x="1907358" y="1769471"/>
              <a:ext cx="128345" cy="96253"/>
            </a:xfrm>
            <a:prstGeom prst="line">
              <a:avLst/>
            </a:prstGeom>
            <a:noFill/>
            <a:ln w="31750" cap="flat" cmpd="sng" algn="ctr">
              <a:solidFill>
                <a:srgbClr val="E7E6E6">
                  <a:lumMod val="75000"/>
                </a:srgbClr>
              </a:solidFill>
              <a:prstDash val="sysDot"/>
              <a:miter lim="800000"/>
            </a:ln>
            <a:effectLst/>
          </p:spPr>
        </p:cxnSp>
        <p:cxnSp>
          <p:nvCxnSpPr>
            <p:cNvPr id="27" name="直接连接符 26"/>
            <p:cNvCxnSpPr/>
            <p:nvPr/>
          </p:nvCxnSpPr>
          <p:spPr>
            <a:xfrm>
              <a:off x="983031" y="2709034"/>
              <a:ext cx="128345" cy="96253"/>
            </a:xfrm>
            <a:prstGeom prst="line">
              <a:avLst/>
            </a:prstGeom>
            <a:noFill/>
            <a:ln w="31750" cap="flat" cmpd="sng" algn="ctr">
              <a:solidFill>
                <a:srgbClr val="E7E6E6">
                  <a:lumMod val="75000"/>
                </a:srgbClr>
              </a:solidFill>
              <a:prstDash val="sysDot"/>
              <a:miter lim="800000"/>
            </a:ln>
            <a:effectLst/>
          </p:spPr>
        </p:cxnSp>
      </p:grpSp>
      <p:grpSp>
        <p:nvGrpSpPr>
          <p:cNvPr id="28" name="组合 27"/>
          <p:cNvGrpSpPr/>
          <p:nvPr/>
        </p:nvGrpSpPr>
        <p:grpSpPr>
          <a:xfrm>
            <a:off x="2559010" y="4865202"/>
            <a:ext cx="2004482" cy="945434"/>
            <a:chOff x="8727018" y="1097173"/>
            <a:chExt cx="3914864" cy="1927769"/>
          </a:xfrm>
        </p:grpSpPr>
        <p:sp>
          <p:nvSpPr>
            <p:cNvPr id="29" name="矩形 28"/>
            <p:cNvSpPr/>
            <p:nvPr/>
          </p:nvSpPr>
          <p:spPr>
            <a:xfrm>
              <a:off x="8727018" y="1097173"/>
              <a:ext cx="571500" cy="1927769"/>
            </a:xfrm>
            <a:prstGeom prst="rect">
              <a:avLst/>
            </a:prstGeom>
            <a:solidFill>
              <a:srgbClr val="AFEAFF"/>
            </a:solidFill>
            <a:ln w="12700" cap="flat" cmpd="sng" algn="ctr">
              <a:solidFill>
                <a:sysClr val="windowText" lastClr="000000"/>
              </a:solidFill>
              <a:prstDash val="solid"/>
              <a:miter lim="800000"/>
            </a:ln>
            <a:effectLst/>
          </p:spPr>
          <p:txBody>
            <a:bodyPr vert="vert27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1</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30" name="矩形 29"/>
            <p:cNvSpPr/>
            <p:nvPr/>
          </p:nvSpPr>
          <p:spPr>
            <a:xfrm>
              <a:off x="9298518" y="1097173"/>
              <a:ext cx="571500" cy="1927769"/>
            </a:xfrm>
            <a:prstGeom prst="rect">
              <a:avLst/>
            </a:prstGeom>
            <a:solidFill>
              <a:srgbClr val="43CEFF"/>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2</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31" name="矩形 30"/>
            <p:cNvSpPr/>
            <p:nvPr/>
          </p:nvSpPr>
          <p:spPr>
            <a:xfrm>
              <a:off x="9870018" y="1097173"/>
              <a:ext cx="571500" cy="1927769"/>
            </a:xfrm>
            <a:prstGeom prst="rect">
              <a:avLst/>
            </a:prstGeom>
            <a:solidFill>
              <a:srgbClr val="00B3F2"/>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3</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32" name="矩形 31"/>
            <p:cNvSpPr/>
            <p:nvPr/>
          </p:nvSpPr>
          <p:spPr>
            <a:xfrm>
              <a:off x="10441518" y="1097173"/>
              <a:ext cx="571500" cy="1927769"/>
            </a:xfrm>
            <a:prstGeom prst="rect">
              <a:avLst/>
            </a:prstGeom>
            <a:solidFill>
              <a:srgbClr val="BF94E0"/>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4</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33" name="矩形 32"/>
            <p:cNvSpPr/>
            <p:nvPr/>
          </p:nvSpPr>
          <p:spPr>
            <a:xfrm>
              <a:off x="11013018" y="1097173"/>
              <a:ext cx="571500" cy="1927769"/>
            </a:xfrm>
            <a:prstGeom prst="rect">
              <a:avLst/>
            </a:prstGeom>
            <a:solidFill>
              <a:srgbClr val="9E5ECE"/>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5</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34" name="矩形 33"/>
            <p:cNvSpPr/>
            <p:nvPr/>
          </p:nvSpPr>
          <p:spPr>
            <a:xfrm>
              <a:off x="11584518" y="1097173"/>
              <a:ext cx="1057364" cy="1927769"/>
            </a:xfrm>
            <a:prstGeom prst="rect">
              <a:avLst/>
            </a:prstGeom>
            <a:solidFill>
              <a:srgbClr val="ED7D31">
                <a:lumMod val="60000"/>
                <a:lumOff val="40000"/>
              </a:srgbClr>
            </a:soli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FC</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grpSp>
      <p:cxnSp>
        <p:nvCxnSpPr>
          <p:cNvPr id="35" name="直接箭头连接符 34"/>
          <p:cNvCxnSpPr/>
          <p:nvPr/>
        </p:nvCxnSpPr>
        <p:spPr>
          <a:xfrm>
            <a:off x="1788618" y="5310019"/>
            <a:ext cx="685800" cy="0"/>
          </a:xfrm>
          <a:prstGeom prst="straightConnector1">
            <a:avLst/>
          </a:prstGeom>
          <a:noFill/>
          <a:ln w="34925" cap="flat" cmpd="sng" algn="ctr">
            <a:solidFill>
              <a:srgbClr val="E7E6E6">
                <a:lumMod val="50000"/>
              </a:srgbClr>
            </a:solidFill>
            <a:prstDash val="solid"/>
            <a:miter lim="800000"/>
            <a:tailEnd type="triangle" w="med" len="lg"/>
          </a:ln>
          <a:effectLst/>
        </p:spPr>
      </p:cxnSp>
      <p:pic>
        <p:nvPicPr>
          <p:cNvPr id="46" name="图片 4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47683" y="4649579"/>
            <a:ext cx="1376679" cy="1376679"/>
          </a:xfrm>
          <a:prstGeom prst="rect">
            <a:avLst/>
          </a:prstGeom>
        </p:spPr>
      </p:pic>
      <p:cxnSp>
        <p:nvCxnSpPr>
          <p:cNvPr id="47" name="直接箭头连接符 46"/>
          <p:cNvCxnSpPr/>
          <p:nvPr/>
        </p:nvCxnSpPr>
        <p:spPr>
          <a:xfrm>
            <a:off x="4667937" y="5310019"/>
            <a:ext cx="685800" cy="0"/>
          </a:xfrm>
          <a:prstGeom prst="straightConnector1">
            <a:avLst/>
          </a:prstGeom>
          <a:noFill/>
          <a:ln w="34925" cap="flat" cmpd="sng" algn="ctr">
            <a:solidFill>
              <a:srgbClr val="E7E6E6">
                <a:lumMod val="50000"/>
              </a:srgbClr>
            </a:solidFill>
            <a:prstDash val="solid"/>
            <a:miter lim="800000"/>
            <a:tailEnd type="triangle" w="med" len="lg"/>
          </a:ln>
          <a:effectLst/>
        </p:spPr>
      </p:cxnSp>
      <p:sp>
        <p:nvSpPr>
          <p:cNvPr id="48" name="右大括号 47"/>
          <p:cNvSpPr/>
          <p:nvPr/>
        </p:nvSpPr>
        <p:spPr>
          <a:xfrm rot="5400000" flipV="1">
            <a:off x="3443725" y="4987529"/>
            <a:ext cx="220021" cy="1984921"/>
          </a:xfrm>
          <a:prstGeom prst="rightBrace">
            <a:avLst>
              <a:gd name="adj1" fmla="val 19973"/>
              <a:gd name="adj2" fmla="val 50000"/>
            </a:avLst>
          </a:prstGeom>
          <a:noFill/>
          <a:ln w="15875"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Calibri" panose="020F0502020204030204"/>
              <a:ea typeface="宋体" panose="02010600030101010101" pitchFamily="2" charset="-122"/>
              <a:cs typeface="+mn-cs"/>
            </a:endParaRPr>
          </a:p>
        </p:txBody>
      </p:sp>
      <p:sp>
        <p:nvSpPr>
          <p:cNvPr id="49" name="文本框 48"/>
          <p:cNvSpPr txBox="1"/>
          <p:nvPr/>
        </p:nvSpPr>
        <p:spPr>
          <a:xfrm>
            <a:off x="2596424" y="6099547"/>
            <a:ext cx="2126142" cy="338554"/>
          </a:xfrm>
          <a:prstGeom prst="rect">
            <a:avLst/>
          </a:prstGeom>
          <a:noFill/>
        </p:spPr>
        <p:txBody>
          <a:bodyPr wrap="square" rtlCol="0">
            <a:spAutoFit/>
          </a:bodyPr>
          <a:lstStyle/>
          <a:p>
            <a:pPr defTabSz="914400"/>
            <a:r>
              <a:rPr lang="zh-CN" altLang="en-US" sz="1600" dirty="0" smtClean="0">
                <a:solidFill>
                  <a:prstClr val="black"/>
                </a:solidFill>
                <a:latin typeface="微软雅黑" panose="020B0503020204020204" pitchFamily="34" charset="-122"/>
                <a:ea typeface="微软雅黑" panose="020B0503020204020204" pitchFamily="34" charset="-122"/>
              </a:rPr>
              <a:t>随机初始化网络权重</a:t>
            </a:r>
            <a:endParaRPr lang="zh-CN" altLang="en-US" sz="1600" dirty="0">
              <a:solidFill>
                <a:prstClr val="black"/>
              </a:solidFill>
              <a:latin typeface="微软雅黑" panose="020B0503020204020204" pitchFamily="34" charset="-122"/>
              <a:ea typeface="微软雅黑" panose="020B0503020204020204" pitchFamily="34" charset="-122"/>
            </a:endParaRPr>
          </a:p>
        </p:txBody>
      </p:sp>
      <p:sp>
        <p:nvSpPr>
          <p:cNvPr id="50" name="文本框 49"/>
          <p:cNvSpPr txBox="1"/>
          <p:nvPr/>
        </p:nvSpPr>
        <p:spPr>
          <a:xfrm>
            <a:off x="4972662" y="4502766"/>
            <a:ext cx="1414039" cy="338554"/>
          </a:xfrm>
          <a:prstGeom prst="rect">
            <a:avLst/>
          </a:prstGeom>
          <a:noFill/>
        </p:spPr>
        <p:txBody>
          <a:bodyPr wrap="square" rtlCol="0">
            <a:spAutoFit/>
          </a:bodyPr>
          <a:lstStyle/>
          <a:p>
            <a:pPr defTabSz="914400"/>
            <a:r>
              <a:rPr lang="zh-CN" altLang="en-US" sz="1600" dirty="0" smtClean="0">
                <a:solidFill>
                  <a:prstClr val="black"/>
                </a:solidFill>
                <a:latin typeface="Arial" panose="020B0604020202020204" pitchFamily="34" charset="0"/>
                <a:ea typeface="微软雅黑" panose="020B0503020204020204" pitchFamily="34" charset="-122"/>
                <a:cs typeface="Arial" panose="020B0604020202020204" pitchFamily="34" charset="0"/>
              </a:rPr>
              <a:t>训练网络</a:t>
            </a:r>
            <a:endParaRPr lang="zh-CN" altLang="en-US" sz="16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51" name="圆角矩形 50"/>
          <p:cNvSpPr/>
          <p:nvPr/>
        </p:nvSpPr>
        <p:spPr>
          <a:xfrm>
            <a:off x="5418864" y="5065151"/>
            <a:ext cx="1211913" cy="456430"/>
          </a:xfrm>
          <a:prstGeom prst="roundRect">
            <a:avLst/>
          </a:prstGeom>
          <a:solidFill>
            <a:srgbClr val="FFFF00">
              <a:alpha val="50000"/>
            </a:srgbClr>
          </a:solidFill>
          <a:ln w="12700" cap="flat" cmpd="sng" algn="ctr">
            <a:solidFill>
              <a:srgbClr val="D5D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cs"/>
              </a:rPr>
              <a:t>场景类别</a:t>
            </a:r>
          </a:p>
        </p:txBody>
      </p:sp>
      <p:cxnSp>
        <p:nvCxnSpPr>
          <p:cNvPr id="52" name="直接箭头连接符 60"/>
          <p:cNvCxnSpPr>
            <a:stCxn id="18" idx="0"/>
            <a:endCxn id="16" idx="0"/>
          </p:cNvCxnSpPr>
          <p:nvPr/>
        </p:nvCxnSpPr>
        <p:spPr>
          <a:xfrm rot="16200000" flipV="1">
            <a:off x="5466443" y="2874535"/>
            <a:ext cx="12700" cy="3807235"/>
          </a:xfrm>
          <a:prstGeom prst="bentConnector3">
            <a:avLst>
              <a:gd name="adj1" fmla="val 2249984"/>
            </a:avLst>
          </a:prstGeom>
          <a:noFill/>
          <a:ln w="34925" cap="flat" cmpd="sng" algn="ctr">
            <a:solidFill>
              <a:srgbClr val="E7E6E6">
                <a:lumMod val="50000"/>
              </a:srgbClr>
            </a:solidFill>
            <a:prstDash val="solid"/>
            <a:miter lim="800000"/>
            <a:tailEnd type="triangle" w="med" len="lg"/>
          </a:ln>
          <a:effectLst/>
        </p:spPr>
      </p:cxnSp>
      <p:sp>
        <p:nvSpPr>
          <p:cNvPr id="53" name="文本框 52"/>
          <p:cNvSpPr txBox="1"/>
          <p:nvPr/>
        </p:nvSpPr>
        <p:spPr>
          <a:xfrm rot="2471840">
            <a:off x="7702747" y="4835471"/>
            <a:ext cx="1259757" cy="338554"/>
          </a:xfrm>
          <a:prstGeom prst="rect">
            <a:avLst/>
          </a:prstGeom>
          <a:noFill/>
        </p:spPr>
        <p:txBody>
          <a:bodyPr wrap="square" rtlCol="0">
            <a:spAutoFit/>
          </a:bodyPr>
          <a:lstStyle/>
          <a:p>
            <a:pPr algn="ctr"/>
            <a:r>
              <a:rPr lang="zh-CN" altLang="en-US" sz="1600" dirty="0" smtClean="0">
                <a:latin typeface="微软雅黑" panose="020B0503020204020204" pitchFamily="34" charset="-122"/>
                <a:ea typeface="微软雅黑" panose="020B0503020204020204" pitchFamily="34" charset="-122"/>
              </a:rPr>
              <a:t>遥感数据集</a:t>
            </a:r>
            <a:endParaRPr lang="zh-CN" altLang="en-US" sz="1600" dirty="0">
              <a:latin typeface="微软雅黑" panose="020B0503020204020204" pitchFamily="34" charset="-122"/>
              <a:ea typeface="微软雅黑" panose="020B0503020204020204" pitchFamily="34" charset="-122"/>
            </a:endParaRPr>
          </a:p>
        </p:txBody>
      </p:sp>
      <p:sp>
        <p:nvSpPr>
          <p:cNvPr id="54" name="圆角矩形 53"/>
          <p:cNvSpPr/>
          <p:nvPr/>
        </p:nvSpPr>
        <p:spPr>
          <a:xfrm>
            <a:off x="222210" y="3913894"/>
            <a:ext cx="2336800" cy="431310"/>
          </a:xfrm>
          <a:prstGeom prst="roundRect">
            <a:avLst/>
          </a:prstGeom>
          <a:solidFill>
            <a:schemeClr val="accent6">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7E0000"/>
                </a:solidFill>
                <a:latin typeface="微软雅黑" panose="020B0503020204020204" pitchFamily="34" charset="-122"/>
                <a:ea typeface="微软雅黑" panose="020B0503020204020204" pitchFamily="34" charset="-122"/>
              </a:rPr>
              <a:t>训练新的</a:t>
            </a:r>
            <a:r>
              <a:rPr lang="en-US" altLang="zh-CN" dirty="0" smtClean="0">
                <a:solidFill>
                  <a:srgbClr val="7E0000"/>
                </a:solidFill>
                <a:latin typeface="微软雅黑" panose="020B0503020204020204" pitchFamily="34" charset="-122"/>
                <a:ea typeface="微软雅黑" panose="020B0503020204020204" pitchFamily="34" charset="-122"/>
              </a:rPr>
              <a:t>CNN</a:t>
            </a:r>
            <a:endParaRPr lang="zh-CN" altLang="en-US" dirty="0">
              <a:solidFill>
                <a:srgbClr val="7E0000"/>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699066" y="1426305"/>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solidFill>
                  <a:schemeClr val="tx1">
                    <a:lumMod val="95000"/>
                    <a:lumOff val="5000"/>
                  </a:schemeClr>
                </a:solidFill>
                <a:latin typeface="黑体" panose="02010609060101010101" pitchFamily="49" charset="-122"/>
                <a:ea typeface="黑体" panose="02010609060101010101" pitchFamily="49" charset="-122"/>
              </a:rPr>
              <a:t>利用</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CNN</a:t>
            </a:r>
            <a:r>
              <a:rPr lang="zh-CN" altLang="en-US" sz="2000" dirty="0" smtClean="0">
                <a:solidFill>
                  <a:schemeClr val="tx1">
                    <a:lumMod val="95000"/>
                    <a:lumOff val="5000"/>
                  </a:schemeClr>
                </a:solidFill>
                <a:latin typeface="黑体" panose="02010609060101010101" pitchFamily="49" charset="-122"/>
                <a:ea typeface="黑体" panose="02010609060101010101" pitchFamily="49" charset="-122"/>
              </a:rPr>
              <a:t>进行场景分类的基本策略</a:t>
            </a:r>
            <a:endParaRPr lang="en-US" altLang="zh-CN" sz="2000" dirty="0" smtClean="0">
              <a:solidFill>
                <a:schemeClr val="tx1">
                  <a:lumMod val="95000"/>
                  <a:lumOff val="5000"/>
                </a:schemeClr>
              </a:solidFill>
              <a:latin typeface="黑体" panose="02010609060101010101" pitchFamily="49" charset="-122"/>
              <a:ea typeface="黑体" panose="02010609060101010101" pitchFamily="49" charset="-122"/>
            </a:endParaRPr>
          </a:p>
        </p:txBody>
      </p:sp>
      <p:sp>
        <p:nvSpPr>
          <p:cNvPr id="36" name="矩形 35"/>
          <p:cNvSpPr/>
          <p:nvPr/>
        </p:nvSpPr>
        <p:spPr>
          <a:xfrm>
            <a:off x="245451" y="6498556"/>
            <a:ext cx="8676258" cy="276999"/>
          </a:xfrm>
          <a:prstGeom prst="rect">
            <a:avLst/>
          </a:prstGeom>
        </p:spPr>
        <p:txBody>
          <a:bodyPr wrap="square">
            <a:spAutoFit/>
          </a:bodyPr>
          <a:lstStyle/>
          <a:p>
            <a:r>
              <a:rPr lang="en-US" altLang="zh-CN" sz="1200" dirty="0">
                <a:latin typeface="Arial Narrow" panose="020B0606020202030204" pitchFamily="34" charset="0"/>
              </a:rPr>
              <a:t>F</a:t>
            </a:r>
            <a:r>
              <a:rPr lang="en-US" altLang="zh-CN" sz="1200" dirty="0" smtClean="0">
                <a:latin typeface="Arial Narrow" panose="020B0606020202030204" pitchFamily="34" charset="0"/>
              </a:rPr>
              <a:t>.</a:t>
            </a:r>
            <a:r>
              <a:rPr lang="zh-CN" altLang="en-US" sz="1200" dirty="0" smtClean="0">
                <a:latin typeface="Arial Narrow" panose="020B0606020202030204" pitchFamily="34" charset="0"/>
              </a:rPr>
              <a:t> </a:t>
            </a:r>
            <a:r>
              <a:rPr lang="en-US" altLang="zh-CN" sz="1200" dirty="0" smtClean="0">
                <a:latin typeface="Arial Narrow" panose="020B0606020202030204" pitchFamily="34" charset="0"/>
              </a:rPr>
              <a:t>Hu</a:t>
            </a:r>
            <a:r>
              <a:rPr lang="en-US" altLang="zh-CN" sz="1200" dirty="0">
                <a:latin typeface="Arial Narrow" panose="020B0606020202030204" pitchFamily="34" charset="0"/>
              </a:rPr>
              <a:t>, G.-S. </a:t>
            </a:r>
            <a:r>
              <a:rPr lang="en-US" altLang="zh-CN" sz="1200" dirty="0" smtClean="0">
                <a:latin typeface="Arial Narrow" panose="020B0606020202030204" pitchFamily="34" charset="0"/>
              </a:rPr>
              <a:t>Xia. </a:t>
            </a:r>
            <a:r>
              <a:rPr lang="en-US" altLang="zh-CN" sz="1200" b="1" dirty="0" smtClean="0">
                <a:latin typeface="Arial Narrow" panose="020B0606020202030204" pitchFamily="34" charset="0"/>
              </a:rPr>
              <a:t>Transferring </a:t>
            </a:r>
            <a:r>
              <a:rPr lang="en-US" altLang="zh-CN" sz="1200" b="1" dirty="0">
                <a:latin typeface="Arial Narrow" panose="020B0606020202030204" pitchFamily="34" charset="0"/>
              </a:rPr>
              <a:t>deep convolutional neural networks for the scene classification of </a:t>
            </a:r>
            <a:r>
              <a:rPr lang="en-US" altLang="zh-CN" sz="1200" b="1" dirty="0" smtClean="0">
                <a:latin typeface="Arial Narrow" panose="020B0606020202030204" pitchFamily="34" charset="0"/>
              </a:rPr>
              <a:t>HRRS</a:t>
            </a:r>
            <a:r>
              <a:rPr lang="zh-CN" altLang="en-US" sz="1200" b="1" dirty="0" smtClean="0">
                <a:latin typeface="Arial Narrow" panose="020B0606020202030204" pitchFamily="34" charset="0"/>
              </a:rPr>
              <a:t> </a:t>
            </a:r>
            <a:r>
              <a:rPr lang="en-US" altLang="zh-CN" sz="1200" b="1" dirty="0" smtClean="0">
                <a:latin typeface="Arial Narrow" panose="020B0606020202030204" pitchFamily="34" charset="0"/>
              </a:rPr>
              <a:t>imagery</a:t>
            </a:r>
            <a:r>
              <a:rPr lang="en-US" altLang="zh-CN" sz="1200" dirty="0" smtClean="0">
                <a:latin typeface="Arial Narrow" panose="020B0606020202030204" pitchFamily="34" charset="0"/>
              </a:rPr>
              <a:t>.</a:t>
            </a:r>
            <a:r>
              <a:rPr lang="zh-CN" altLang="en-US" sz="1200" dirty="0" smtClean="0">
                <a:latin typeface="Arial Narrow" panose="020B0606020202030204" pitchFamily="34" charset="0"/>
              </a:rPr>
              <a:t> </a:t>
            </a:r>
            <a:r>
              <a:rPr lang="en-US" altLang="zh-CN" sz="1200" dirty="0" smtClean="0">
                <a:latin typeface="Arial Narrow" panose="020B0606020202030204" pitchFamily="34" charset="0"/>
              </a:rPr>
              <a:t>Remote Sensing, </a:t>
            </a:r>
            <a:r>
              <a:rPr lang="en-US" altLang="zh-CN" sz="1200" dirty="0">
                <a:latin typeface="Arial Narrow" panose="020B0606020202030204" pitchFamily="34" charset="0"/>
              </a:rPr>
              <a:t>2015.</a:t>
            </a:r>
          </a:p>
        </p:txBody>
      </p:sp>
    </p:spTree>
    <p:extLst>
      <p:ext uri="{BB962C8B-B14F-4D97-AF65-F5344CB8AC3E}">
        <p14:creationId xmlns:p14="http://schemas.microsoft.com/office/powerpoint/2010/main" val="204292077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a:t>
            </a:r>
            <a:r>
              <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rPr>
              <a:t>CNN</a:t>
            </a:r>
            <a:r>
              <a:rPr lang="zh-CN" altLang="en-US" sz="2200" dirty="0">
                <a:solidFill>
                  <a:srgbClr val="C00000"/>
                </a:solidFill>
                <a:latin typeface="黑体" panose="02010609060101010101" pitchFamily="49" charset="-122"/>
                <a:ea typeface="黑体" panose="02010609060101010101" pitchFamily="49" charset="-122"/>
              </a:rPr>
              <a:t>的场景分类方法体系</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52</a:t>
            </a:fld>
            <a:endParaRPr lang="zh-CN" altLang="en-US"/>
          </a:p>
        </p:txBody>
      </p:sp>
      <p:sp>
        <p:nvSpPr>
          <p:cNvPr id="55" name="文本框 54"/>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solidFill>
                  <a:schemeClr val="tx1">
                    <a:lumMod val="95000"/>
                    <a:lumOff val="5000"/>
                  </a:schemeClr>
                </a:solidFill>
                <a:latin typeface="黑体" panose="02010609060101010101" pitchFamily="49" charset="-122"/>
                <a:ea typeface="黑体" panose="02010609060101010101" pitchFamily="49" charset="-122"/>
              </a:rPr>
              <a:t>利用</a:t>
            </a:r>
            <a:r>
              <a:rPr lang="en-US" altLang="zh-CN" sz="2000" dirty="0" smtClean="0">
                <a:solidFill>
                  <a:schemeClr val="tx1">
                    <a:lumMod val="95000"/>
                    <a:lumOff val="5000"/>
                  </a:schemeClr>
                </a:solidFill>
                <a:latin typeface="黑体" panose="02010609060101010101" pitchFamily="49" charset="-122"/>
                <a:ea typeface="黑体" panose="02010609060101010101" pitchFamily="49" charset="-122"/>
              </a:rPr>
              <a:t>CNN</a:t>
            </a:r>
            <a:r>
              <a:rPr lang="zh-CN" altLang="en-US" sz="2000" dirty="0" smtClean="0">
                <a:solidFill>
                  <a:schemeClr val="tx1">
                    <a:lumMod val="95000"/>
                    <a:lumOff val="5000"/>
                  </a:schemeClr>
                </a:solidFill>
                <a:latin typeface="黑体" panose="02010609060101010101" pitchFamily="49" charset="-122"/>
                <a:ea typeface="黑体" panose="02010609060101010101" pitchFamily="49" charset="-122"/>
              </a:rPr>
              <a:t>进行场景分类的基本策略</a:t>
            </a:r>
            <a:endParaRPr lang="en-US" altLang="zh-CN" sz="2000" dirty="0" smtClean="0">
              <a:solidFill>
                <a:schemeClr val="tx1">
                  <a:lumMod val="95000"/>
                  <a:lumOff val="5000"/>
                </a:schemeClr>
              </a:solidFill>
              <a:latin typeface="黑体" panose="02010609060101010101" pitchFamily="49" charset="-122"/>
              <a:ea typeface="黑体" panose="02010609060101010101" pitchFamily="49" charset="-122"/>
            </a:endParaRPr>
          </a:p>
        </p:txBody>
      </p:sp>
      <p:sp>
        <p:nvSpPr>
          <p:cNvPr id="36" name="圆角矩形 35"/>
          <p:cNvSpPr/>
          <p:nvPr/>
        </p:nvSpPr>
        <p:spPr>
          <a:xfrm>
            <a:off x="392100" y="4512773"/>
            <a:ext cx="3004522" cy="431310"/>
          </a:xfrm>
          <a:prstGeom prst="roundRect">
            <a:avLst/>
          </a:prstGeom>
          <a:solidFill>
            <a:schemeClr val="accent6">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7E0000"/>
                </a:solidFill>
                <a:latin typeface="微软雅黑" panose="020B0503020204020204" pitchFamily="34" charset="-122"/>
                <a:ea typeface="微软雅黑" panose="020B0503020204020204" pitchFamily="34" charset="-122"/>
              </a:rPr>
              <a:t>直接迁移已</a:t>
            </a:r>
            <a:r>
              <a:rPr lang="zh-CN" altLang="en-US" dirty="0">
                <a:solidFill>
                  <a:srgbClr val="7E0000"/>
                </a:solidFill>
                <a:latin typeface="微软雅黑" panose="020B0503020204020204" pitchFamily="34" charset="-122"/>
                <a:ea typeface="微软雅黑" panose="020B0503020204020204" pitchFamily="34" charset="-122"/>
              </a:rPr>
              <a:t>预训练</a:t>
            </a:r>
            <a:r>
              <a:rPr lang="zh-CN" altLang="en-US" dirty="0" smtClean="0">
                <a:solidFill>
                  <a:srgbClr val="7E0000"/>
                </a:solidFill>
                <a:latin typeface="微软雅黑" panose="020B0503020204020204" pitchFamily="34" charset="-122"/>
                <a:ea typeface="微软雅黑" panose="020B0503020204020204" pitchFamily="34" charset="-122"/>
              </a:rPr>
              <a:t>的</a:t>
            </a:r>
            <a:r>
              <a:rPr lang="en-US" altLang="zh-CN" dirty="0" smtClean="0">
                <a:solidFill>
                  <a:srgbClr val="7E0000"/>
                </a:solidFill>
                <a:latin typeface="微软雅黑" panose="020B0503020204020204" pitchFamily="34" charset="-122"/>
                <a:ea typeface="微软雅黑" panose="020B0503020204020204" pitchFamily="34" charset="-122"/>
              </a:rPr>
              <a:t>CNN</a:t>
            </a:r>
            <a:endParaRPr lang="zh-CN" altLang="en-US" dirty="0">
              <a:solidFill>
                <a:srgbClr val="7E0000"/>
              </a:solidFill>
              <a:latin typeface="微软雅黑" panose="020B0503020204020204" pitchFamily="34" charset="-122"/>
              <a:ea typeface="微软雅黑" panose="020B0503020204020204" pitchFamily="34" charset="-122"/>
            </a:endParaRPr>
          </a:p>
        </p:txBody>
      </p:sp>
      <p:sp>
        <p:nvSpPr>
          <p:cNvPr id="37" name="圆角矩形 36"/>
          <p:cNvSpPr/>
          <p:nvPr/>
        </p:nvSpPr>
        <p:spPr>
          <a:xfrm>
            <a:off x="392099" y="1988840"/>
            <a:ext cx="2449183" cy="431310"/>
          </a:xfrm>
          <a:prstGeom prst="roundRect">
            <a:avLst/>
          </a:prstGeom>
          <a:solidFill>
            <a:schemeClr val="accent6">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7E0000"/>
                </a:solidFill>
                <a:latin typeface="微软雅黑" panose="020B0503020204020204" pitchFamily="34" charset="-122"/>
                <a:ea typeface="微软雅黑" panose="020B0503020204020204" pitchFamily="34" charset="-122"/>
              </a:rPr>
              <a:t>微调已预训练</a:t>
            </a:r>
            <a:r>
              <a:rPr lang="zh-CN" altLang="en-US" dirty="0">
                <a:solidFill>
                  <a:srgbClr val="7E0000"/>
                </a:solidFill>
                <a:latin typeface="微软雅黑" panose="020B0503020204020204" pitchFamily="34" charset="-122"/>
                <a:ea typeface="微软雅黑" panose="020B0503020204020204" pitchFamily="34" charset="-122"/>
              </a:rPr>
              <a:t>的</a:t>
            </a:r>
            <a:r>
              <a:rPr lang="en-US" altLang="zh-CN" dirty="0" smtClean="0">
                <a:solidFill>
                  <a:srgbClr val="7E0000"/>
                </a:solidFill>
                <a:latin typeface="微软雅黑" panose="020B0503020204020204" pitchFamily="34" charset="-122"/>
                <a:ea typeface="微软雅黑" panose="020B0503020204020204" pitchFamily="34" charset="-122"/>
              </a:rPr>
              <a:t>CNN</a:t>
            </a:r>
            <a:endParaRPr lang="zh-CN" altLang="en-US" dirty="0">
              <a:solidFill>
                <a:srgbClr val="7E0000"/>
              </a:solidFill>
              <a:latin typeface="微软雅黑" panose="020B0503020204020204" pitchFamily="34" charset="-122"/>
              <a:ea typeface="微软雅黑" panose="020B0503020204020204" pitchFamily="34" charset="-122"/>
            </a:endParaRPr>
          </a:p>
        </p:txBody>
      </p:sp>
      <p:grpSp>
        <p:nvGrpSpPr>
          <p:cNvPr id="38" name="组合 37"/>
          <p:cNvGrpSpPr>
            <a:grpSpLocks noChangeAspect="1"/>
          </p:cNvGrpSpPr>
          <p:nvPr/>
        </p:nvGrpSpPr>
        <p:grpSpPr>
          <a:xfrm>
            <a:off x="7166056" y="2994909"/>
            <a:ext cx="1470030" cy="1333385"/>
            <a:chOff x="599271" y="1467752"/>
            <a:chExt cx="1824276" cy="1654702"/>
          </a:xfrm>
        </p:grpSpPr>
        <p:pic>
          <p:nvPicPr>
            <p:cNvPr id="39" name="图片 3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99271" y="1467752"/>
              <a:ext cx="936000" cy="936000"/>
            </a:xfrm>
            <a:prstGeom prst="rect">
              <a:avLst/>
            </a:prstGeom>
            <a:ln w="12700">
              <a:solidFill>
                <a:srgbClr val="5B9BD5">
                  <a:lumMod val="60000"/>
                  <a:lumOff val="40000"/>
                </a:srgbClr>
              </a:solidFill>
            </a:ln>
          </p:spPr>
        </p:pic>
        <p:pic>
          <p:nvPicPr>
            <p:cNvPr id="40" name="图片 3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1735" y="1555110"/>
              <a:ext cx="936000" cy="936000"/>
            </a:xfrm>
            <a:prstGeom prst="rect">
              <a:avLst/>
            </a:prstGeom>
            <a:ln w="12700">
              <a:solidFill>
                <a:srgbClr val="5B9BD5">
                  <a:lumMod val="60000"/>
                  <a:lumOff val="40000"/>
                </a:srgbClr>
              </a:solidFill>
            </a:ln>
          </p:spPr>
        </p:pic>
        <p:pic>
          <p:nvPicPr>
            <p:cNvPr id="41" name="图片 4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6817" y="1640631"/>
              <a:ext cx="936000" cy="936000"/>
            </a:xfrm>
            <a:prstGeom prst="rect">
              <a:avLst/>
            </a:prstGeom>
            <a:ln w="12700">
              <a:solidFill>
                <a:srgbClr val="5B9BD5">
                  <a:lumMod val="60000"/>
                  <a:lumOff val="40000"/>
                </a:srgbClr>
              </a:solidFill>
            </a:ln>
          </p:spPr>
        </p:pic>
        <p:pic>
          <p:nvPicPr>
            <p:cNvPr id="42" name="图片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9631" y="1736814"/>
              <a:ext cx="936000" cy="936000"/>
            </a:xfrm>
            <a:prstGeom prst="rect">
              <a:avLst/>
            </a:prstGeom>
            <a:ln w="12700">
              <a:solidFill>
                <a:srgbClr val="5B9BD5">
                  <a:lumMod val="60000"/>
                  <a:lumOff val="40000"/>
                </a:srgbClr>
              </a:solidFill>
            </a:ln>
          </p:spPr>
        </p:pic>
        <p:pic>
          <p:nvPicPr>
            <p:cNvPr id="43" name="图片 4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63486" y="1903343"/>
              <a:ext cx="936000" cy="936000"/>
            </a:xfrm>
            <a:prstGeom prst="rect">
              <a:avLst/>
            </a:prstGeom>
            <a:ln w="12700">
              <a:solidFill>
                <a:srgbClr val="5B9BD5">
                  <a:lumMod val="60000"/>
                  <a:lumOff val="40000"/>
                </a:srgbClr>
              </a:solidFill>
            </a:ln>
          </p:spPr>
        </p:pic>
        <p:pic>
          <p:nvPicPr>
            <p:cNvPr id="44" name="图片 4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62219" y="1991050"/>
              <a:ext cx="936000" cy="936000"/>
            </a:xfrm>
            <a:prstGeom prst="rect">
              <a:avLst/>
            </a:prstGeom>
            <a:ln w="12700">
              <a:solidFill>
                <a:srgbClr val="5B9BD5">
                  <a:lumMod val="60000"/>
                  <a:lumOff val="40000"/>
                </a:srgbClr>
              </a:solidFill>
            </a:ln>
          </p:spPr>
        </p:pic>
        <p:pic>
          <p:nvPicPr>
            <p:cNvPr id="45" name="图片 4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72918" y="2088752"/>
              <a:ext cx="936000" cy="936000"/>
            </a:xfrm>
            <a:prstGeom prst="rect">
              <a:avLst/>
            </a:prstGeom>
            <a:ln w="12700">
              <a:solidFill>
                <a:srgbClr val="5B9BD5">
                  <a:lumMod val="60000"/>
                  <a:lumOff val="40000"/>
                </a:srgbClr>
              </a:solidFill>
            </a:ln>
          </p:spPr>
        </p:pic>
        <p:pic>
          <p:nvPicPr>
            <p:cNvPr id="56" name="图片 5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87547" y="2186454"/>
              <a:ext cx="936000" cy="936000"/>
            </a:xfrm>
            <a:prstGeom prst="rect">
              <a:avLst/>
            </a:prstGeom>
            <a:ln w="12700">
              <a:solidFill>
                <a:srgbClr val="5B9BD5">
                  <a:lumMod val="60000"/>
                  <a:lumOff val="40000"/>
                </a:srgbClr>
              </a:solidFill>
            </a:ln>
          </p:spPr>
        </p:pic>
        <p:cxnSp>
          <p:nvCxnSpPr>
            <p:cNvPr id="57" name="直接连接符 56"/>
            <p:cNvCxnSpPr/>
            <p:nvPr/>
          </p:nvCxnSpPr>
          <p:spPr>
            <a:xfrm>
              <a:off x="1907358" y="1769471"/>
              <a:ext cx="128345" cy="96253"/>
            </a:xfrm>
            <a:prstGeom prst="line">
              <a:avLst/>
            </a:prstGeom>
            <a:noFill/>
            <a:ln w="31750" cap="flat" cmpd="sng" algn="ctr">
              <a:solidFill>
                <a:srgbClr val="E7E6E6">
                  <a:lumMod val="75000"/>
                </a:srgbClr>
              </a:solidFill>
              <a:prstDash val="sysDot"/>
              <a:miter lim="800000"/>
            </a:ln>
            <a:effectLst/>
          </p:spPr>
        </p:cxnSp>
        <p:cxnSp>
          <p:nvCxnSpPr>
            <p:cNvPr id="58" name="直接连接符 57"/>
            <p:cNvCxnSpPr/>
            <p:nvPr/>
          </p:nvCxnSpPr>
          <p:spPr>
            <a:xfrm>
              <a:off x="983031" y="2709034"/>
              <a:ext cx="128345" cy="96253"/>
            </a:xfrm>
            <a:prstGeom prst="line">
              <a:avLst/>
            </a:prstGeom>
            <a:noFill/>
            <a:ln w="31750" cap="flat" cmpd="sng" algn="ctr">
              <a:solidFill>
                <a:srgbClr val="E7E6E6">
                  <a:lumMod val="75000"/>
                </a:srgbClr>
              </a:solidFill>
              <a:prstDash val="sysDot"/>
              <a:miter lim="800000"/>
            </a:ln>
            <a:effectLst/>
          </p:spPr>
        </p:cxnSp>
      </p:grpSp>
      <p:grpSp>
        <p:nvGrpSpPr>
          <p:cNvPr id="59" name="组合 58"/>
          <p:cNvGrpSpPr/>
          <p:nvPr/>
        </p:nvGrpSpPr>
        <p:grpSpPr>
          <a:xfrm>
            <a:off x="2732127" y="3081958"/>
            <a:ext cx="2004482" cy="945434"/>
            <a:chOff x="8727018" y="1097173"/>
            <a:chExt cx="3914864" cy="1927769"/>
          </a:xfrm>
        </p:grpSpPr>
        <p:sp>
          <p:nvSpPr>
            <p:cNvPr id="60" name="矩形 59"/>
            <p:cNvSpPr/>
            <p:nvPr/>
          </p:nvSpPr>
          <p:spPr>
            <a:xfrm>
              <a:off x="8727018" y="1097173"/>
              <a:ext cx="571500" cy="1927769"/>
            </a:xfrm>
            <a:prstGeom prst="rect">
              <a:avLst/>
            </a:prstGeom>
            <a:solidFill>
              <a:srgbClr val="AFEAFF"/>
            </a:solidFill>
            <a:ln w="12700" cap="flat" cmpd="sng" algn="ctr">
              <a:solidFill>
                <a:sysClr val="windowText" lastClr="000000"/>
              </a:solidFill>
              <a:prstDash val="solid"/>
              <a:miter lim="800000"/>
            </a:ln>
            <a:effectLst/>
          </p:spPr>
          <p:txBody>
            <a:bodyPr vert="vert27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1</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61" name="矩形 60"/>
            <p:cNvSpPr/>
            <p:nvPr/>
          </p:nvSpPr>
          <p:spPr>
            <a:xfrm>
              <a:off x="9298518" y="1097173"/>
              <a:ext cx="571500" cy="1927769"/>
            </a:xfrm>
            <a:prstGeom prst="rect">
              <a:avLst/>
            </a:prstGeom>
            <a:solidFill>
              <a:srgbClr val="43CEFF"/>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2</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62" name="矩形 61"/>
            <p:cNvSpPr/>
            <p:nvPr/>
          </p:nvSpPr>
          <p:spPr>
            <a:xfrm>
              <a:off x="9870018" y="1097173"/>
              <a:ext cx="571500" cy="1927769"/>
            </a:xfrm>
            <a:prstGeom prst="rect">
              <a:avLst/>
            </a:prstGeom>
            <a:solidFill>
              <a:srgbClr val="00B3F2"/>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3</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63" name="矩形 62"/>
            <p:cNvSpPr/>
            <p:nvPr/>
          </p:nvSpPr>
          <p:spPr>
            <a:xfrm>
              <a:off x="10441518" y="1097173"/>
              <a:ext cx="571500" cy="1927769"/>
            </a:xfrm>
            <a:prstGeom prst="rect">
              <a:avLst/>
            </a:prstGeom>
            <a:solidFill>
              <a:srgbClr val="BF94E0"/>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4</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64" name="矩形 63"/>
            <p:cNvSpPr/>
            <p:nvPr/>
          </p:nvSpPr>
          <p:spPr>
            <a:xfrm>
              <a:off x="11013018" y="1097173"/>
              <a:ext cx="571500" cy="1927769"/>
            </a:xfrm>
            <a:prstGeom prst="rect">
              <a:avLst/>
            </a:prstGeom>
            <a:solidFill>
              <a:srgbClr val="9E5ECE"/>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5</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65" name="矩形 64"/>
            <p:cNvSpPr/>
            <p:nvPr/>
          </p:nvSpPr>
          <p:spPr>
            <a:xfrm>
              <a:off x="11584518" y="1097173"/>
              <a:ext cx="1057364" cy="1927769"/>
            </a:xfrm>
            <a:prstGeom prst="rect">
              <a:avLst/>
            </a:prstGeom>
            <a:solidFill>
              <a:srgbClr val="ED7D31">
                <a:lumMod val="60000"/>
                <a:lumOff val="40000"/>
              </a:srgbClr>
            </a:soli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FC</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grpSp>
      <p:cxnSp>
        <p:nvCxnSpPr>
          <p:cNvPr id="66" name="直接箭头连接符 65"/>
          <p:cNvCxnSpPr/>
          <p:nvPr/>
        </p:nvCxnSpPr>
        <p:spPr>
          <a:xfrm>
            <a:off x="1961735" y="3526775"/>
            <a:ext cx="685800" cy="0"/>
          </a:xfrm>
          <a:prstGeom prst="straightConnector1">
            <a:avLst/>
          </a:prstGeom>
          <a:noFill/>
          <a:ln w="34925" cap="flat" cmpd="sng" algn="ctr">
            <a:solidFill>
              <a:srgbClr val="E7E6E6">
                <a:lumMod val="50000"/>
              </a:srgbClr>
            </a:solidFill>
            <a:prstDash val="solid"/>
            <a:miter lim="800000"/>
            <a:tailEnd type="triangle" w="med" len="lg"/>
          </a:ln>
          <a:effectLst/>
        </p:spPr>
      </p:cxnSp>
      <p:pic>
        <p:nvPicPr>
          <p:cNvPr id="67" name="图片 6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0800" y="2866335"/>
            <a:ext cx="1376679" cy="1376679"/>
          </a:xfrm>
          <a:prstGeom prst="rect">
            <a:avLst/>
          </a:prstGeom>
        </p:spPr>
      </p:pic>
      <p:cxnSp>
        <p:nvCxnSpPr>
          <p:cNvPr id="68" name="直接箭头连接符 67"/>
          <p:cNvCxnSpPr/>
          <p:nvPr/>
        </p:nvCxnSpPr>
        <p:spPr>
          <a:xfrm>
            <a:off x="4841054" y="3526775"/>
            <a:ext cx="685800" cy="0"/>
          </a:xfrm>
          <a:prstGeom prst="straightConnector1">
            <a:avLst/>
          </a:prstGeom>
          <a:noFill/>
          <a:ln w="34925" cap="flat" cmpd="sng" algn="ctr">
            <a:solidFill>
              <a:srgbClr val="E7E6E6">
                <a:lumMod val="50000"/>
              </a:srgbClr>
            </a:solidFill>
            <a:prstDash val="solid"/>
            <a:miter lim="800000"/>
            <a:tailEnd type="triangle" w="med" len="lg"/>
          </a:ln>
          <a:effectLst/>
        </p:spPr>
      </p:cxnSp>
      <p:sp>
        <p:nvSpPr>
          <p:cNvPr id="69" name="圆角矩形 68"/>
          <p:cNvSpPr/>
          <p:nvPr/>
        </p:nvSpPr>
        <p:spPr>
          <a:xfrm>
            <a:off x="2841283" y="4119975"/>
            <a:ext cx="1830015" cy="306902"/>
          </a:xfrm>
          <a:prstGeom prst="roundRect">
            <a:avLst/>
          </a:prstGeom>
          <a:solidFill>
            <a:srgbClr val="FFFF00">
              <a:alpha val="53000"/>
            </a:srgbClr>
          </a:solidFill>
          <a:ln w="22225" cap="flat" cmpd="sng" algn="ctr">
            <a:solidFill>
              <a:srgbClr val="EEE8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1600" kern="0" dirty="0">
                <a:solidFill>
                  <a:sysClr val="windowText" lastClr="000000"/>
                </a:solidFill>
                <a:latin typeface="微软雅黑" panose="020B0503020204020204" pitchFamily="34" charset="-122"/>
                <a:ea typeface="微软雅黑" panose="020B0503020204020204" pitchFamily="34" charset="-122"/>
                <a:cs typeface="Arial" panose="020B0604020202020204" pitchFamily="34" charset="0"/>
              </a:rPr>
              <a:t>预训练</a:t>
            </a:r>
            <a:r>
              <a:rPr kumimoji="0" lang="en-US" altLang="zh-CN"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Arial" panose="020B0604020202020204" pitchFamily="34" charset="0"/>
              </a:rPr>
              <a:t>CNN</a:t>
            </a: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70" name="文本框 69"/>
          <p:cNvSpPr txBox="1"/>
          <p:nvPr/>
        </p:nvSpPr>
        <p:spPr>
          <a:xfrm>
            <a:off x="2853165" y="2410295"/>
            <a:ext cx="1480252" cy="338554"/>
          </a:xfrm>
          <a:prstGeom prst="rect">
            <a:avLst/>
          </a:prstGeom>
          <a:noFill/>
        </p:spPr>
        <p:txBody>
          <a:bodyPr wrap="square" rtlCol="0">
            <a:spAutoFit/>
          </a:bodyPr>
          <a:lstStyle/>
          <a:p>
            <a:pPr defTabSz="914400"/>
            <a:r>
              <a:rPr lang="zh-CN" altLang="en-US" sz="1600" dirty="0">
                <a:solidFill>
                  <a:prstClr val="black"/>
                </a:solidFill>
                <a:latin typeface="微软雅黑" panose="020B0503020204020204" pitchFamily="34" charset="-122"/>
                <a:ea typeface="微软雅黑" panose="020B0503020204020204" pitchFamily="34" charset="-122"/>
              </a:rPr>
              <a:t>参数</a:t>
            </a:r>
            <a:r>
              <a:rPr lang="zh-CN" altLang="en-US" sz="1600" dirty="0" smtClean="0">
                <a:solidFill>
                  <a:prstClr val="black"/>
                </a:solidFill>
                <a:latin typeface="微软雅黑" panose="020B0503020204020204" pitchFamily="34" charset="-122"/>
                <a:ea typeface="微软雅黑" panose="020B0503020204020204" pitchFamily="34" charset="-122"/>
              </a:rPr>
              <a:t>固定层</a:t>
            </a:r>
            <a:endParaRPr lang="zh-CN" altLang="en-US" sz="1600" dirty="0">
              <a:solidFill>
                <a:prstClr val="black"/>
              </a:solidFill>
              <a:latin typeface="微软雅黑" panose="020B0503020204020204" pitchFamily="34" charset="-122"/>
              <a:ea typeface="微软雅黑" panose="020B0503020204020204" pitchFamily="34" charset="-122"/>
            </a:endParaRPr>
          </a:p>
        </p:txBody>
      </p:sp>
      <p:sp>
        <p:nvSpPr>
          <p:cNvPr id="71" name="文本框 70"/>
          <p:cNvSpPr txBox="1"/>
          <p:nvPr/>
        </p:nvSpPr>
        <p:spPr>
          <a:xfrm>
            <a:off x="5154923" y="2730935"/>
            <a:ext cx="1414039" cy="338554"/>
          </a:xfrm>
          <a:prstGeom prst="rect">
            <a:avLst/>
          </a:prstGeom>
          <a:noFill/>
        </p:spPr>
        <p:txBody>
          <a:bodyPr wrap="square" rtlCol="0">
            <a:spAutoFit/>
          </a:bodyPr>
          <a:lstStyle/>
          <a:p>
            <a:pPr defTabSz="914400"/>
            <a:r>
              <a:rPr lang="zh-CN" altLang="en-US" sz="1600" dirty="0">
                <a:solidFill>
                  <a:prstClr val="black"/>
                </a:solidFill>
                <a:latin typeface="Arial" panose="020B0604020202020204" pitchFamily="34" charset="0"/>
                <a:ea typeface="微软雅黑" panose="020B0503020204020204" pitchFamily="34" charset="-122"/>
                <a:cs typeface="Arial" panose="020B0604020202020204" pitchFamily="34" charset="0"/>
              </a:rPr>
              <a:t>参数微调</a:t>
            </a:r>
          </a:p>
        </p:txBody>
      </p:sp>
      <p:sp>
        <p:nvSpPr>
          <p:cNvPr id="72" name="圆角矩形 71"/>
          <p:cNvSpPr/>
          <p:nvPr/>
        </p:nvSpPr>
        <p:spPr>
          <a:xfrm>
            <a:off x="5591981" y="3281907"/>
            <a:ext cx="1211913" cy="456430"/>
          </a:xfrm>
          <a:prstGeom prst="roundRect">
            <a:avLst/>
          </a:prstGeom>
          <a:solidFill>
            <a:srgbClr val="FFFF00">
              <a:alpha val="50000"/>
            </a:srgbClr>
          </a:solidFill>
          <a:ln w="12700" cap="flat" cmpd="sng" algn="ctr">
            <a:solidFill>
              <a:srgbClr val="D5D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cs"/>
              </a:rPr>
              <a:t>场景类别</a:t>
            </a:r>
          </a:p>
        </p:txBody>
      </p:sp>
      <p:cxnSp>
        <p:nvCxnSpPr>
          <p:cNvPr id="73" name="直接箭头连接符 60"/>
          <p:cNvCxnSpPr>
            <a:stCxn id="39" idx="0"/>
            <a:endCxn id="75" idx="0"/>
          </p:cNvCxnSpPr>
          <p:nvPr/>
        </p:nvCxnSpPr>
        <p:spPr>
          <a:xfrm rot="16200000" flipV="1">
            <a:off x="5638560" y="1090291"/>
            <a:ext cx="942" cy="3808293"/>
          </a:xfrm>
          <a:prstGeom prst="bentConnector3">
            <a:avLst>
              <a:gd name="adj1" fmla="val 28411890"/>
            </a:avLst>
          </a:prstGeom>
          <a:noFill/>
          <a:ln w="34925" cap="flat" cmpd="sng" algn="ctr">
            <a:solidFill>
              <a:srgbClr val="E7E6E6">
                <a:lumMod val="50000"/>
              </a:srgbClr>
            </a:solidFill>
            <a:prstDash val="solid"/>
            <a:miter lim="800000"/>
            <a:tailEnd type="triangle" w="med" len="lg"/>
          </a:ln>
          <a:effectLst/>
        </p:spPr>
      </p:cxnSp>
      <p:sp>
        <p:nvSpPr>
          <p:cNvPr id="74" name="文本框 73"/>
          <p:cNvSpPr txBox="1"/>
          <p:nvPr/>
        </p:nvSpPr>
        <p:spPr>
          <a:xfrm rot="2471840">
            <a:off x="7901665" y="3034174"/>
            <a:ext cx="1259757" cy="338554"/>
          </a:xfrm>
          <a:prstGeom prst="rect">
            <a:avLst/>
          </a:prstGeom>
          <a:noFill/>
        </p:spPr>
        <p:txBody>
          <a:bodyPr wrap="square" rtlCol="0">
            <a:spAutoFit/>
          </a:bodyPr>
          <a:lstStyle/>
          <a:p>
            <a:pPr algn="ctr"/>
            <a:r>
              <a:rPr lang="zh-CN" altLang="en-US" sz="1600" dirty="0" smtClean="0">
                <a:latin typeface="微软雅黑" panose="020B0503020204020204" pitchFamily="34" charset="-122"/>
                <a:ea typeface="微软雅黑" panose="020B0503020204020204" pitchFamily="34" charset="-122"/>
              </a:rPr>
              <a:t>遥感数据集</a:t>
            </a:r>
            <a:endParaRPr lang="zh-CN" altLang="en-US" sz="1600" dirty="0">
              <a:latin typeface="微软雅黑" panose="020B0503020204020204" pitchFamily="34" charset="-122"/>
              <a:ea typeface="微软雅黑" panose="020B0503020204020204" pitchFamily="34" charset="-122"/>
            </a:endParaRPr>
          </a:p>
        </p:txBody>
      </p:sp>
      <p:sp>
        <p:nvSpPr>
          <p:cNvPr id="75" name="矩形 74"/>
          <p:cNvSpPr/>
          <p:nvPr/>
        </p:nvSpPr>
        <p:spPr>
          <a:xfrm>
            <a:off x="2646477" y="2993967"/>
            <a:ext cx="2176814" cy="1105250"/>
          </a:xfrm>
          <a:prstGeom prst="rect">
            <a:avLst/>
          </a:prstGeom>
          <a:noFill/>
          <a:ln w="19050">
            <a:solidFill>
              <a:schemeClr val="tx1">
                <a:lumMod val="65000"/>
                <a:lumOff val="3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右大括号 75"/>
          <p:cNvSpPr/>
          <p:nvPr/>
        </p:nvSpPr>
        <p:spPr>
          <a:xfrm rot="16200000">
            <a:off x="3344702" y="2181712"/>
            <a:ext cx="220021" cy="1400799"/>
          </a:xfrm>
          <a:prstGeom prst="rightBrace">
            <a:avLst>
              <a:gd name="adj1" fmla="val 19973"/>
              <a:gd name="adj2" fmla="val 50000"/>
            </a:avLst>
          </a:prstGeom>
          <a:noFill/>
          <a:ln w="15875"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Calibri" panose="020F0502020204030204"/>
              <a:ea typeface="宋体" panose="02010600030101010101" pitchFamily="2" charset="-122"/>
              <a:cs typeface="+mn-cs"/>
            </a:endParaRPr>
          </a:p>
        </p:txBody>
      </p:sp>
      <p:grpSp>
        <p:nvGrpSpPr>
          <p:cNvPr id="77" name="组合 76"/>
          <p:cNvGrpSpPr/>
          <p:nvPr/>
        </p:nvGrpSpPr>
        <p:grpSpPr>
          <a:xfrm>
            <a:off x="2518767" y="5590284"/>
            <a:ext cx="2004482" cy="945434"/>
            <a:chOff x="8727018" y="1097173"/>
            <a:chExt cx="3914864" cy="1927769"/>
          </a:xfrm>
        </p:grpSpPr>
        <p:sp>
          <p:nvSpPr>
            <p:cNvPr id="78" name="矩形 77"/>
            <p:cNvSpPr/>
            <p:nvPr/>
          </p:nvSpPr>
          <p:spPr>
            <a:xfrm>
              <a:off x="8727018" y="1097173"/>
              <a:ext cx="571500" cy="1927769"/>
            </a:xfrm>
            <a:prstGeom prst="rect">
              <a:avLst/>
            </a:prstGeom>
            <a:solidFill>
              <a:srgbClr val="AFEAFF"/>
            </a:solidFill>
            <a:ln w="12700" cap="flat" cmpd="sng" algn="ctr">
              <a:solidFill>
                <a:sysClr val="windowText" lastClr="000000"/>
              </a:solidFill>
              <a:prstDash val="solid"/>
              <a:miter lim="800000"/>
            </a:ln>
            <a:effectLst/>
          </p:spPr>
          <p:txBody>
            <a:bodyPr vert="vert27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1</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79" name="矩形 78"/>
            <p:cNvSpPr/>
            <p:nvPr/>
          </p:nvSpPr>
          <p:spPr>
            <a:xfrm>
              <a:off x="9298518" y="1097173"/>
              <a:ext cx="571500" cy="1927769"/>
            </a:xfrm>
            <a:prstGeom prst="rect">
              <a:avLst/>
            </a:prstGeom>
            <a:solidFill>
              <a:srgbClr val="43CEFF"/>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2</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80" name="矩形 79"/>
            <p:cNvSpPr/>
            <p:nvPr/>
          </p:nvSpPr>
          <p:spPr>
            <a:xfrm>
              <a:off x="9870018" y="1097173"/>
              <a:ext cx="571500" cy="1927769"/>
            </a:xfrm>
            <a:prstGeom prst="rect">
              <a:avLst/>
            </a:prstGeom>
            <a:solidFill>
              <a:srgbClr val="00B3F2"/>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3</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81" name="矩形 80"/>
            <p:cNvSpPr/>
            <p:nvPr/>
          </p:nvSpPr>
          <p:spPr>
            <a:xfrm>
              <a:off x="10441518" y="1097173"/>
              <a:ext cx="571500" cy="1927769"/>
            </a:xfrm>
            <a:prstGeom prst="rect">
              <a:avLst/>
            </a:prstGeom>
            <a:solidFill>
              <a:srgbClr val="BF94E0"/>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4</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82" name="矩形 81"/>
            <p:cNvSpPr/>
            <p:nvPr/>
          </p:nvSpPr>
          <p:spPr>
            <a:xfrm>
              <a:off x="11013018" y="1097173"/>
              <a:ext cx="571500" cy="1927769"/>
            </a:xfrm>
            <a:prstGeom prst="rect">
              <a:avLst/>
            </a:prstGeom>
            <a:solidFill>
              <a:srgbClr val="9E5ECE"/>
            </a:solidFill>
            <a:ln w="12700" cap="flat" cmpd="sng" algn="ctr">
              <a:solidFill>
                <a:sysClr val="windowText" lastClr="000000"/>
              </a:solidFill>
              <a:prstDash val="solid"/>
              <a:miter lim="800000"/>
            </a:ln>
            <a:effectLst/>
          </p:spPr>
          <p:txBody>
            <a:bodyPr rot="0" spcFirstLastPara="0" vertOverflow="overflow" horzOverflow="overflow" vert="vert270"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Conv 5</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83" name="矩形 82"/>
            <p:cNvSpPr/>
            <p:nvPr/>
          </p:nvSpPr>
          <p:spPr>
            <a:xfrm>
              <a:off x="11584518" y="1097173"/>
              <a:ext cx="1057364" cy="1927769"/>
            </a:xfrm>
            <a:prstGeom prst="rect">
              <a:avLst/>
            </a:prstGeom>
            <a:solidFill>
              <a:srgbClr val="ED7D31">
                <a:lumMod val="60000"/>
                <a:lumOff val="40000"/>
              </a:srgbClr>
            </a:soli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rPr>
                <a:t>FC</a:t>
              </a:r>
              <a:endParaRPr kumimoji="0" lang="zh-CN" altLang="en-US" sz="18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grpSp>
      <p:cxnSp>
        <p:nvCxnSpPr>
          <p:cNvPr id="84" name="直接箭头连接符 83"/>
          <p:cNvCxnSpPr/>
          <p:nvPr/>
        </p:nvCxnSpPr>
        <p:spPr>
          <a:xfrm>
            <a:off x="1961735" y="5969061"/>
            <a:ext cx="467264" cy="0"/>
          </a:xfrm>
          <a:prstGeom prst="straightConnector1">
            <a:avLst/>
          </a:prstGeom>
          <a:noFill/>
          <a:ln w="34925" cap="flat" cmpd="sng" algn="ctr">
            <a:solidFill>
              <a:srgbClr val="E7E6E6">
                <a:lumMod val="50000"/>
              </a:srgbClr>
            </a:solidFill>
            <a:prstDash val="solid"/>
            <a:miter lim="800000"/>
            <a:tailEnd type="triangle" w="med" len="lg"/>
          </a:ln>
          <a:effectLst/>
        </p:spPr>
      </p:cxnSp>
      <p:pic>
        <p:nvPicPr>
          <p:cNvPr id="85" name="图片 8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0800" y="5308621"/>
            <a:ext cx="1376679" cy="1376679"/>
          </a:xfrm>
          <a:prstGeom prst="rect">
            <a:avLst/>
          </a:prstGeom>
        </p:spPr>
      </p:pic>
      <p:cxnSp>
        <p:nvCxnSpPr>
          <p:cNvPr id="86" name="直接箭头连接符 85"/>
          <p:cNvCxnSpPr/>
          <p:nvPr/>
        </p:nvCxnSpPr>
        <p:spPr>
          <a:xfrm>
            <a:off x="4638010" y="5969061"/>
            <a:ext cx="454564" cy="0"/>
          </a:xfrm>
          <a:prstGeom prst="straightConnector1">
            <a:avLst/>
          </a:prstGeom>
          <a:noFill/>
          <a:ln w="34925" cap="flat" cmpd="sng" algn="ctr">
            <a:solidFill>
              <a:srgbClr val="E7E6E6">
                <a:lumMod val="50000"/>
              </a:srgbClr>
            </a:solidFill>
            <a:prstDash val="solid"/>
            <a:miter lim="800000"/>
            <a:tailEnd type="triangle" w="med" len="lg"/>
          </a:ln>
          <a:effectLst/>
        </p:spPr>
      </p:cxnSp>
      <p:sp>
        <p:nvSpPr>
          <p:cNvPr id="87" name="立方体 86"/>
          <p:cNvSpPr/>
          <p:nvPr/>
        </p:nvSpPr>
        <p:spPr>
          <a:xfrm>
            <a:off x="4831529" y="5493426"/>
            <a:ext cx="1059167" cy="1059166"/>
          </a:xfrm>
          <a:prstGeom prst="cube">
            <a:avLst>
              <a:gd name="adj" fmla="val 89592"/>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cs typeface="+mn-cs"/>
            </a:endParaRPr>
          </a:p>
        </p:txBody>
      </p:sp>
      <p:sp>
        <p:nvSpPr>
          <p:cNvPr id="88" name="圆角矩形 87"/>
          <p:cNvSpPr/>
          <p:nvPr/>
        </p:nvSpPr>
        <p:spPr>
          <a:xfrm>
            <a:off x="2612683" y="5132589"/>
            <a:ext cx="1830015" cy="306902"/>
          </a:xfrm>
          <a:prstGeom prst="roundRect">
            <a:avLst/>
          </a:prstGeom>
          <a:solidFill>
            <a:srgbClr val="FFFF00">
              <a:alpha val="53000"/>
            </a:srgbClr>
          </a:solidFill>
          <a:ln w="22225" cap="flat" cmpd="sng" algn="ctr">
            <a:solidFill>
              <a:srgbClr val="EEE8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Arial" panose="020B0604020202020204" pitchFamily="34" charset="0"/>
              </a:rPr>
              <a:t>预训练</a:t>
            </a:r>
            <a:r>
              <a:rPr kumimoji="0" lang="en-US" altLang="zh-CN"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Arial" panose="020B0604020202020204" pitchFamily="34" charset="0"/>
              </a:rPr>
              <a:t>CNN</a:t>
            </a: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89" name="圆角矩形 88"/>
          <p:cNvSpPr/>
          <p:nvPr/>
        </p:nvSpPr>
        <p:spPr>
          <a:xfrm>
            <a:off x="7673760" y="5740846"/>
            <a:ext cx="1211913" cy="456430"/>
          </a:xfrm>
          <a:prstGeom prst="roundRect">
            <a:avLst/>
          </a:prstGeom>
          <a:solidFill>
            <a:srgbClr val="FFFF00">
              <a:alpha val="50000"/>
            </a:srgbClr>
          </a:solidFill>
          <a:ln w="12700" cap="flat" cmpd="sng" algn="ctr">
            <a:solidFill>
              <a:srgbClr val="D5D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cs"/>
              </a:rPr>
              <a:t>场景类别</a:t>
            </a:r>
          </a:p>
        </p:txBody>
      </p:sp>
      <p:sp>
        <p:nvSpPr>
          <p:cNvPr id="90" name="圆角矩形 89"/>
          <p:cNvSpPr/>
          <p:nvPr/>
        </p:nvSpPr>
        <p:spPr>
          <a:xfrm>
            <a:off x="6102897" y="5740846"/>
            <a:ext cx="1211913" cy="456430"/>
          </a:xfrm>
          <a:prstGeom prst="round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分类器</a:t>
            </a:r>
          </a:p>
        </p:txBody>
      </p:sp>
      <p:cxnSp>
        <p:nvCxnSpPr>
          <p:cNvPr id="91" name="直接箭头连接符 90"/>
          <p:cNvCxnSpPr>
            <a:endCxn id="90" idx="1"/>
          </p:cNvCxnSpPr>
          <p:nvPr/>
        </p:nvCxnSpPr>
        <p:spPr>
          <a:xfrm>
            <a:off x="5731213" y="5969061"/>
            <a:ext cx="371684" cy="0"/>
          </a:xfrm>
          <a:prstGeom prst="straightConnector1">
            <a:avLst/>
          </a:prstGeom>
          <a:noFill/>
          <a:ln w="34925" cap="flat" cmpd="sng" algn="ctr">
            <a:solidFill>
              <a:srgbClr val="E7E6E6">
                <a:lumMod val="50000"/>
              </a:srgbClr>
            </a:solidFill>
            <a:prstDash val="solid"/>
            <a:miter lim="800000"/>
            <a:tailEnd type="triangle" w="med" len="lg"/>
          </a:ln>
          <a:effectLst/>
        </p:spPr>
      </p:cxnSp>
      <p:cxnSp>
        <p:nvCxnSpPr>
          <p:cNvPr id="92" name="直接箭头连接符 91"/>
          <p:cNvCxnSpPr>
            <a:stCxn id="90" idx="3"/>
            <a:endCxn id="89" idx="1"/>
          </p:cNvCxnSpPr>
          <p:nvPr/>
        </p:nvCxnSpPr>
        <p:spPr>
          <a:xfrm>
            <a:off x="7314810" y="5969061"/>
            <a:ext cx="358950" cy="0"/>
          </a:xfrm>
          <a:prstGeom prst="straightConnector1">
            <a:avLst/>
          </a:prstGeom>
          <a:noFill/>
          <a:ln w="34925" cap="flat" cmpd="sng" algn="ctr">
            <a:solidFill>
              <a:srgbClr val="E7E6E6">
                <a:lumMod val="50000"/>
              </a:srgbClr>
            </a:solidFill>
            <a:prstDash val="solid"/>
            <a:miter lim="800000"/>
            <a:tailEnd type="triangle" w="med" len="lg"/>
          </a:ln>
          <a:effectLst/>
        </p:spPr>
      </p:cxnSp>
      <p:sp>
        <p:nvSpPr>
          <p:cNvPr id="93" name="文本框 92"/>
          <p:cNvSpPr txBox="1"/>
          <p:nvPr/>
        </p:nvSpPr>
        <p:spPr>
          <a:xfrm>
            <a:off x="4769685" y="5103326"/>
            <a:ext cx="1572300" cy="369332"/>
          </a:xfrm>
          <a:prstGeom prst="rect">
            <a:avLst/>
          </a:prstGeom>
          <a:noFill/>
        </p:spPr>
        <p:txBody>
          <a:bodyPr wrap="square" rtlCol="0">
            <a:spAutoFit/>
          </a:bodyPr>
          <a:lstStyle/>
          <a:p>
            <a:pPr algn="ctr" defTabSz="914400"/>
            <a:r>
              <a:rPr lang="zh-CN" altLang="en-US" sz="1800" dirty="0" smtClean="0">
                <a:solidFill>
                  <a:prstClr val="black"/>
                </a:solidFill>
                <a:latin typeface="微软雅黑" panose="020B0503020204020204" pitchFamily="34" charset="-122"/>
                <a:ea typeface="微软雅黑" panose="020B0503020204020204" pitchFamily="34" charset="-122"/>
              </a:rPr>
              <a:t>全连接层</a:t>
            </a:r>
            <a:r>
              <a:rPr lang="zh-CN" altLang="en-US" sz="1800" dirty="0">
                <a:solidFill>
                  <a:prstClr val="black"/>
                </a:solidFill>
                <a:latin typeface="微软雅黑" panose="020B0503020204020204" pitchFamily="34" charset="-122"/>
                <a:ea typeface="微软雅黑" panose="020B0503020204020204" pitchFamily="34" charset="-122"/>
              </a:rPr>
              <a:t>特征</a:t>
            </a:r>
          </a:p>
        </p:txBody>
      </p:sp>
      <p:sp>
        <p:nvSpPr>
          <p:cNvPr id="94" name="矩形 93"/>
          <p:cNvSpPr/>
          <p:nvPr/>
        </p:nvSpPr>
        <p:spPr>
          <a:xfrm>
            <a:off x="2428999" y="5499929"/>
            <a:ext cx="2176814" cy="1105250"/>
          </a:xfrm>
          <a:prstGeom prst="rect">
            <a:avLst/>
          </a:prstGeom>
          <a:noFill/>
          <a:ln w="19050">
            <a:solidFill>
              <a:schemeClr val="tx1">
                <a:lumMod val="65000"/>
                <a:lumOff val="3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0083315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a:t>
            </a:r>
            <a:r>
              <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rPr>
              <a:t>CNN</a:t>
            </a:r>
            <a:r>
              <a:rPr lang="zh-CN" altLang="en-US" sz="2200" dirty="0">
                <a:solidFill>
                  <a:srgbClr val="C00000"/>
                </a:solidFill>
                <a:latin typeface="黑体" panose="02010609060101010101" pitchFamily="49" charset="-122"/>
                <a:ea typeface="黑体" panose="02010609060101010101" pitchFamily="49" charset="-122"/>
              </a:rPr>
              <a:t>的场景分类方法体系</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53</a:t>
            </a:fld>
            <a:endParaRPr lang="zh-CN" altLang="en-US"/>
          </a:p>
        </p:txBody>
      </p:sp>
      <p:sp>
        <p:nvSpPr>
          <p:cNvPr id="55" name="文本框 54"/>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CNN</a:t>
            </a:r>
            <a:r>
              <a:rPr lang="zh-CN" altLang="en-US" sz="2000" dirty="0" smtClean="0">
                <a:solidFill>
                  <a:schemeClr val="tx1">
                    <a:lumMod val="95000"/>
                    <a:lumOff val="5000"/>
                  </a:schemeClr>
                </a:solidFill>
                <a:latin typeface="黑体" panose="02010609060101010101" pitchFamily="49" charset="-122"/>
                <a:ea typeface="黑体" panose="02010609060101010101" pitchFamily="49" charset="-122"/>
              </a:rPr>
              <a:t>迁移场景分类</a:t>
            </a:r>
            <a:endParaRPr lang="en-US" altLang="zh-CN" sz="2000" dirty="0" smtClean="0">
              <a:solidFill>
                <a:schemeClr val="tx1">
                  <a:lumMod val="95000"/>
                  <a:lumOff val="5000"/>
                </a:schemeClr>
              </a:solidFill>
              <a:latin typeface="黑体" panose="02010609060101010101" pitchFamily="49" charset="-122"/>
              <a:ea typeface="黑体" panose="02010609060101010101" pitchFamily="49" charset="-122"/>
            </a:endParaRPr>
          </a:p>
        </p:txBody>
      </p:sp>
      <p:sp>
        <p:nvSpPr>
          <p:cNvPr id="95" name="圆角矩形 94"/>
          <p:cNvSpPr/>
          <p:nvPr/>
        </p:nvSpPr>
        <p:spPr>
          <a:xfrm>
            <a:off x="6050645" y="3423294"/>
            <a:ext cx="1272792" cy="961336"/>
          </a:xfrm>
          <a:prstGeom prst="roundRect">
            <a:avLst>
              <a:gd name="adj" fmla="val 8332"/>
            </a:avLst>
          </a:prstGeom>
          <a:ln w="44450">
            <a:solidFill>
              <a:schemeClr val="accent3">
                <a:lumMod val="75000"/>
              </a:schemeClr>
            </a:solidFill>
            <a:headEnd type="none"/>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r>
              <a:rPr lang="zh-CN" altLang="en-US" smtClean="0">
                <a:solidFill>
                  <a:schemeClr val="tx1"/>
                </a:solidFill>
                <a:latin typeface="微软雅黑 Light" panose="020B0502040204020203" pitchFamily="34" charset="-122"/>
                <a:ea typeface="微软雅黑 Light" panose="020B0502040204020203" pitchFamily="34" charset="-122"/>
              </a:rPr>
              <a:t>字典</a:t>
            </a:r>
            <a:r>
              <a:rPr lang="zh-CN" altLang="en-US" dirty="0">
                <a:solidFill>
                  <a:schemeClr val="tx1"/>
                </a:solidFill>
                <a:latin typeface="微软雅黑 Light" panose="020B0502040204020203" pitchFamily="34" charset="-122"/>
                <a:ea typeface="微软雅黑 Light" panose="020B0502040204020203" pitchFamily="34" charset="-122"/>
              </a:rPr>
              <a:t>学习</a:t>
            </a:r>
            <a:endParaRPr lang="en-US" altLang="zh-CN" dirty="0">
              <a:solidFill>
                <a:schemeClr val="tx1"/>
              </a:solidFill>
              <a:latin typeface="微软雅黑 Light" panose="020B0502040204020203" pitchFamily="34" charset="-122"/>
              <a:ea typeface="微软雅黑 Light" panose="020B0502040204020203" pitchFamily="34" charset="-122"/>
            </a:endParaRPr>
          </a:p>
          <a:p>
            <a:pPr algn="ctr"/>
            <a:r>
              <a:rPr lang="zh-CN" altLang="en-US" dirty="0">
                <a:solidFill>
                  <a:schemeClr val="tx1"/>
                </a:solidFill>
                <a:latin typeface="微软雅黑 Light" panose="020B0502040204020203" pitchFamily="34" charset="-122"/>
                <a:ea typeface="微软雅黑 Light" panose="020B0502040204020203" pitchFamily="34" charset="-122"/>
              </a:rPr>
              <a:t>编码</a:t>
            </a:r>
            <a:r>
              <a:rPr lang="en-US" altLang="zh-CN" dirty="0">
                <a:solidFill>
                  <a:schemeClr val="tx1"/>
                </a:solidFill>
                <a:latin typeface="微软雅黑 Light" panose="020B0502040204020203" pitchFamily="34" charset="-122"/>
                <a:ea typeface="微软雅黑 Light" panose="020B0502040204020203" pitchFamily="34" charset="-122"/>
              </a:rPr>
              <a:t>/</a:t>
            </a:r>
            <a:r>
              <a:rPr lang="zh-CN" altLang="en-US" dirty="0">
                <a:solidFill>
                  <a:schemeClr val="tx1"/>
                </a:solidFill>
                <a:latin typeface="微软雅黑 Light" panose="020B0502040204020203" pitchFamily="34" charset="-122"/>
                <a:ea typeface="微软雅黑 Light" panose="020B0502040204020203" pitchFamily="34" charset="-122"/>
              </a:rPr>
              <a:t>池化</a:t>
            </a:r>
          </a:p>
        </p:txBody>
      </p:sp>
      <p:cxnSp>
        <p:nvCxnSpPr>
          <p:cNvPr id="96" name="直接箭头连接符 95"/>
          <p:cNvCxnSpPr>
            <a:stCxn id="95" idx="3"/>
          </p:cNvCxnSpPr>
          <p:nvPr/>
        </p:nvCxnSpPr>
        <p:spPr>
          <a:xfrm>
            <a:off x="7323437" y="3903962"/>
            <a:ext cx="575191" cy="728504"/>
          </a:xfrm>
          <a:prstGeom prst="straightConnector1">
            <a:avLst/>
          </a:prstGeom>
          <a:ln w="44450">
            <a:solidFill>
              <a:schemeClr val="accent3">
                <a:lumMod val="75000"/>
              </a:schemeClr>
            </a:solidFill>
            <a:headEnd type="none"/>
            <a:tailEnd type="triangle" w="lg" len="lg"/>
          </a:ln>
        </p:spPr>
        <p:style>
          <a:lnRef idx="1">
            <a:schemeClr val="accent1"/>
          </a:lnRef>
          <a:fillRef idx="0">
            <a:schemeClr val="accent1"/>
          </a:fillRef>
          <a:effectRef idx="0">
            <a:schemeClr val="accent1"/>
          </a:effectRef>
          <a:fontRef idx="minor">
            <a:schemeClr val="tx1"/>
          </a:fontRef>
        </p:style>
      </p:cxnSp>
      <p:pic>
        <p:nvPicPr>
          <p:cNvPr id="97" name="图片 9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540" y="3933056"/>
            <a:ext cx="1376679" cy="1376679"/>
          </a:xfrm>
          <a:prstGeom prst="rect">
            <a:avLst/>
          </a:prstGeom>
        </p:spPr>
      </p:pic>
      <p:grpSp>
        <p:nvGrpSpPr>
          <p:cNvPr id="98" name="组合 97"/>
          <p:cNvGrpSpPr/>
          <p:nvPr/>
        </p:nvGrpSpPr>
        <p:grpSpPr>
          <a:xfrm>
            <a:off x="4139952" y="3659446"/>
            <a:ext cx="1191585" cy="1893535"/>
            <a:chOff x="3902461" y="1538842"/>
            <a:chExt cx="1355318" cy="2153721"/>
          </a:xfrm>
        </p:grpSpPr>
        <p:sp>
          <p:nvSpPr>
            <p:cNvPr id="99" name="立方体 98"/>
            <p:cNvSpPr/>
            <p:nvPr/>
          </p:nvSpPr>
          <p:spPr>
            <a:xfrm>
              <a:off x="3902461" y="1538842"/>
              <a:ext cx="953995" cy="2153721"/>
            </a:xfrm>
            <a:prstGeom prst="cube">
              <a:avLst>
                <a:gd name="adj" fmla="val 79342"/>
              </a:avLst>
            </a:prstGeom>
            <a:noFill/>
            <a:ln w="254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立方体 99"/>
            <p:cNvSpPr/>
            <p:nvPr/>
          </p:nvSpPr>
          <p:spPr>
            <a:xfrm>
              <a:off x="4106182" y="1538842"/>
              <a:ext cx="953995" cy="2153721"/>
            </a:xfrm>
            <a:prstGeom prst="cube">
              <a:avLst>
                <a:gd name="adj" fmla="val 79342"/>
              </a:avLst>
            </a:prstGeom>
            <a:noFill/>
            <a:ln w="254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立方体 100"/>
            <p:cNvSpPr/>
            <p:nvPr/>
          </p:nvSpPr>
          <p:spPr>
            <a:xfrm>
              <a:off x="4303784" y="1538842"/>
              <a:ext cx="953995" cy="2153721"/>
            </a:xfrm>
            <a:prstGeom prst="cube">
              <a:avLst>
                <a:gd name="adj" fmla="val 79342"/>
              </a:avLst>
            </a:prstGeom>
            <a:noFill/>
            <a:ln w="254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2" name="直接箭头连接符 101"/>
          <p:cNvCxnSpPr/>
          <p:nvPr/>
        </p:nvCxnSpPr>
        <p:spPr>
          <a:xfrm flipV="1">
            <a:off x="5342809" y="3893689"/>
            <a:ext cx="721548" cy="241732"/>
          </a:xfrm>
          <a:prstGeom prst="straightConnector1">
            <a:avLst/>
          </a:prstGeom>
          <a:ln w="44450">
            <a:solidFill>
              <a:schemeClr val="accent3">
                <a:lumMod val="75000"/>
              </a:schemeClr>
            </a:solidFill>
            <a:headEnd type="none"/>
            <a:tailEnd type="triangle" w="lg" len="lg"/>
          </a:ln>
        </p:spPr>
        <p:style>
          <a:lnRef idx="1">
            <a:schemeClr val="accent1"/>
          </a:lnRef>
          <a:fillRef idx="0">
            <a:schemeClr val="accent1"/>
          </a:fillRef>
          <a:effectRef idx="0">
            <a:schemeClr val="accent1"/>
          </a:effectRef>
          <a:fontRef idx="minor">
            <a:schemeClr val="tx1"/>
          </a:fontRef>
        </p:style>
      </p:cxnSp>
      <p:cxnSp>
        <p:nvCxnSpPr>
          <p:cNvPr id="103" name="直接箭头连接符 102"/>
          <p:cNvCxnSpPr>
            <a:endCxn id="110" idx="1"/>
          </p:cNvCxnSpPr>
          <p:nvPr/>
        </p:nvCxnSpPr>
        <p:spPr>
          <a:xfrm>
            <a:off x="5204913" y="5030961"/>
            <a:ext cx="839150" cy="338837"/>
          </a:xfrm>
          <a:prstGeom prst="straightConnector1">
            <a:avLst/>
          </a:prstGeom>
          <a:ln w="44450">
            <a:solidFill>
              <a:schemeClr val="accent4">
                <a:lumMod val="75000"/>
              </a:schemeClr>
            </a:solidFill>
            <a:headEnd type="none"/>
            <a:tailEnd type="triangle" w="lg" len="lg"/>
          </a:ln>
        </p:spPr>
        <p:style>
          <a:lnRef idx="1">
            <a:schemeClr val="accent1"/>
          </a:lnRef>
          <a:fillRef idx="0">
            <a:schemeClr val="accent1"/>
          </a:fillRef>
          <a:effectRef idx="0">
            <a:schemeClr val="accent1"/>
          </a:effectRef>
          <a:fontRef idx="minor">
            <a:schemeClr val="tx1"/>
          </a:fontRef>
        </p:style>
      </p:cxnSp>
      <p:cxnSp>
        <p:nvCxnSpPr>
          <p:cNvPr id="104" name="直接箭头连接符 103"/>
          <p:cNvCxnSpPr>
            <a:stCxn id="110" idx="3"/>
          </p:cNvCxnSpPr>
          <p:nvPr/>
        </p:nvCxnSpPr>
        <p:spPr>
          <a:xfrm flipV="1">
            <a:off x="7316855" y="4707795"/>
            <a:ext cx="581773" cy="662003"/>
          </a:xfrm>
          <a:prstGeom prst="straightConnector1">
            <a:avLst/>
          </a:prstGeom>
          <a:ln w="44450">
            <a:solidFill>
              <a:schemeClr val="accent4">
                <a:lumMod val="75000"/>
              </a:schemeClr>
            </a:solidFill>
            <a:headEnd type="none"/>
            <a:tailEnd type="triangle" w="lg" len="lg"/>
          </a:ln>
        </p:spPr>
        <p:style>
          <a:lnRef idx="1">
            <a:schemeClr val="accent1"/>
          </a:lnRef>
          <a:fillRef idx="0">
            <a:schemeClr val="accent1"/>
          </a:fillRef>
          <a:effectRef idx="0">
            <a:schemeClr val="accent1"/>
          </a:effectRef>
          <a:fontRef idx="minor">
            <a:schemeClr val="tx1"/>
          </a:fontRef>
        </p:style>
      </p:cxnSp>
      <p:sp>
        <p:nvSpPr>
          <p:cNvPr id="105" name="文本框 104"/>
          <p:cNvSpPr txBox="1"/>
          <p:nvPr/>
        </p:nvSpPr>
        <p:spPr>
          <a:xfrm>
            <a:off x="7798356" y="4384630"/>
            <a:ext cx="1204102" cy="646331"/>
          </a:xfrm>
          <a:prstGeom prst="rect">
            <a:avLst/>
          </a:prstGeom>
          <a:noFill/>
        </p:spPr>
        <p:txBody>
          <a:bodyPr wrap="square" rtlCol="0">
            <a:spAutoFit/>
          </a:bodyPr>
          <a:lstStyle/>
          <a:p>
            <a:pPr algn="ctr"/>
            <a:r>
              <a:rPr lang="zh-CN" altLang="en-US" dirty="0" smtClean="0">
                <a:latin typeface="微软雅黑 Light" panose="020B0502040204020203" pitchFamily="34" charset="-122"/>
                <a:ea typeface="微软雅黑 Light" panose="020B0502040204020203" pitchFamily="34" charset="-122"/>
              </a:rPr>
              <a:t>场景特征表达</a:t>
            </a:r>
            <a:endParaRPr lang="zh-CN" altLang="en-US" dirty="0">
              <a:latin typeface="微软雅黑 Light" panose="020B0502040204020203" pitchFamily="34" charset="-122"/>
              <a:ea typeface="微软雅黑 Light" panose="020B0502040204020203" pitchFamily="34" charset="-122"/>
            </a:endParaRPr>
          </a:p>
        </p:txBody>
      </p:sp>
      <p:sp>
        <p:nvSpPr>
          <p:cNvPr id="106" name="文本框 105"/>
          <p:cNvSpPr txBox="1"/>
          <p:nvPr/>
        </p:nvSpPr>
        <p:spPr>
          <a:xfrm>
            <a:off x="2461729" y="3059668"/>
            <a:ext cx="1483786" cy="369332"/>
          </a:xfrm>
          <a:prstGeom prst="rect">
            <a:avLst/>
          </a:prstGeom>
          <a:noFill/>
        </p:spPr>
        <p:txBody>
          <a:bodyPr wrap="square" rtlCol="0">
            <a:spAutoFit/>
          </a:bodyPr>
          <a:lstStyle/>
          <a:p>
            <a:r>
              <a:rPr lang="zh-CN" altLang="en-US" b="1" dirty="0" smtClean="0">
                <a:solidFill>
                  <a:srgbClr val="7E0000"/>
                </a:solidFill>
                <a:latin typeface="微软雅黑" panose="020B0503020204020204" pitchFamily="34" charset="-122"/>
                <a:ea typeface="微软雅黑" panose="020B0503020204020204" pitchFamily="34" charset="-122"/>
              </a:rPr>
              <a:t>非线性变换</a:t>
            </a:r>
            <a:endParaRPr lang="zh-CN" altLang="en-US" b="1" dirty="0">
              <a:solidFill>
                <a:srgbClr val="7E0000"/>
              </a:solidFill>
              <a:latin typeface="微软雅黑" panose="020B0503020204020204" pitchFamily="34" charset="-122"/>
              <a:ea typeface="微软雅黑" panose="020B0503020204020204" pitchFamily="34" charset="-122"/>
            </a:endParaRPr>
          </a:p>
        </p:txBody>
      </p:sp>
      <p:sp>
        <p:nvSpPr>
          <p:cNvPr id="107" name="文本框 106"/>
          <p:cNvSpPr txBox="1"/>
          <p:nvPr/>
        </p:nvSpPr>
        <p:spPr>
          <a:xfrm>
            <a:off x="4070798" y="3059668"/>
            <a:ext cx="1483786" cy="369332"/>
          </a:xfrm>
          <a:prstGeom prst="rect">
            <a:avLst/>
          </a:prstGeom>
          <a:noFill/>
        </p:spPr>
        <p:txBody>
          <a:bodyPr wrap="square" rtlCol="0">
            <a:spAutoFit/>
          </a:bodyPr>
          <a:lstStyle/>
          <a:p>
            <a:r>
              <a:rPr lang="zh-CN" altLang="en-US" b="1" dirty="0" smtClean="0">
                <a:solidFill>
                  <a:srgbClr val="7E0000"/>
                </a:solidFill>
                <a:latin typeface="微软雅黑" panose="020B0503020204020204" pitchFamily="34" charset="-122"/>
                <a:ea typeface="微软雅黑" panose="020B0503020204020204" pitchFamily="34" charset="-122"/>
              </a:rPr>
              <a:t>局部特征域</a:t>
            </a:r>
            <a:endParaRPr lang="zh-CN" altLang="en-US" b="1" dirty="0">
              <a:solidFill>
                <a:srgbClr val="7E0000"/>
              </a:solidFill>
              <a:latin typeface="微软雅黑" panose="020B0503020204020204" pitchFamily="34" charset="-122"/>
              <a:ea typeface="微软雅黑" panose="020B0503020204020204" pitchFamily="34" charset="-122"/>
            </a:endParaRPr>
          </a:p>
        </p:txBody>
      </p:sp>
      <p:sp>
        <p:nvSpPr>
          <p:cNvPr id="108" name="文本框 107"/>
          <p:cNvSpPr txBox="1"/>
          <p:nvPr/>
        </p:nvSpPr>
        <p:spPr>
          <a:xfrm>
            <a:off x="606031" y="3059668"/>
            <a:ext cx="1722851" cy="369332"/>
          </a:xfrm>
          <a:prstGeom prst="rect">
            <a:avLst/>
          </a:prstGeom>
          <a:noFill/>
        </p:spPr>
        <p:txBody>
          <a:bodyPr wrap="square" rtlCol="0">
            <a:spAutoFit/>
          </a:bodyPr>
          <a:lstStyle/>
          <a:p>
            <a:r>
              <a:rPr lang="zh-CN" altLang="en-US" b="1" dirty="0" smtClean="0">
                <a:solidFill>
                  <a:srgbClr val="7E0000"/>
                </a:solidFill>
                <a:latin typeface="微软雅黑" panose="020B0503020204020204" pitchFamily="34" charset="-122"/>
                <a:ea typeface="微软雅黑" panose="020B0503020204020204" pitchFamily="34" charset="-122"/>
              </a:rPr>
              <a:t>输入场景图像</a:t>
            </a:r>
            <a:endParaRPr lang="zh-CN" altLang="en-US" b="1" dirty="0">
              <a:solidFill>
                <a:srgbClr val="7E0000"/>
              </a:solidFill>
              <a:latin typeface="微软雅黑" panose="020B0503020204020204" pitchFamily="34" charset="-122"/>
              <a:ea typeface="微软雅黑" panose="020B0503020204020204" pitchFamily="34" charset="-122"/>
            </a:endParaRPr>
          </a:p>
        </p:txBody>
      </p:sp>
      <p:sp>
        <p:nvSpPr>
          <p:cNvPr id="109" name="圆角矩形 108"/>
          <p:cNvSpPr/>
          <p:nvPr/>
        </p:nvSpPr>
        <p:spPr>
          <a:xfrm>
            <a:off x="2474379" y="4176205"/>
            <a:ext cx="1305533" cy="890380"/>
          </a:xfrm>
          <a:prstGeom prst="roundRect">
            <a:avLst/>
          </a:prstGeom>
          <a:ln w="44450">
            <a:solidFill>
              <a:srgbClr val="C00000"/>
            </a:solidFill>
            <a:headEnd type="none"/>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r>
              <a:rPr lang="en-US" altLang="zh-CN" dirty="0" smtClean="0">
                <a:solidFill>
                  <a:schemeClr val="tx1"/>
                </a:solidFill>
                <a:latin typeface="微软雅黑 Light" panose="020B0502040204020203" pitchFamily="34" charset="-122"/>
                <a:ea typeface="微软雅黑 Light" panose="020B0502040204020203" pitchFamily="34" charset="-122"/>
              </a:rPr>
              <a:t>CNN</a:t>
            </a:r>
          </a:p>
          <a:p>
            <a:pPr algn="ctr"/>
            <a:r>
              <a:rPr lang="zh-CN" altLang="en-US" dirty="0" smtClean="0">
                <a:solidFill>
                  <a:schemeClr val="tx1"/>
                </a:solidFill>
                <a:latin typeface="微软雅黑 Light" panose="020B0502040204020203" pitchFamily="34" charset="-122"/>
                <a:ea typeface="微软雅黑 Light" panose="020B0502040204020203" pitchFamily="34" charset="-122"/>
              </a:rPr>
              <a:t>卷积</a:t>
            </a:r>
            <a:r>
              <a:rPr lang="zh-CN" altLang="en-US" dirty="0">
                <a:solidFill>
                  <a:schemeClr val="tx1"/>
                </a:solidFill>
                <a:latin typeface="微软雅黑 Light" panose="020B0502040204020203" pitchFamily="34" charset="-122"/>
                <a:ea typeface="微软雅黑 Light" panose="020B0502040204020203" pitchFamily="34" charset="-122"/>
              </a:rPr>
              <a:t>层</a:t>
            </a:r>
          </a:p>
        </p:txBody>
      </p:sp>
      <p:sp>
        <p:nvSpPr>
          <p:cNvPr id="110" name="圆角矩形 109"/>
          <p:cNvSpPr/>
          <p:nvPr/>
        </p:nvSpPr>
        <p:spPr>
          <a:xfrm>
            <a:off x="6044063" y="4889130"/>
            <a:ext cx="1272792" cy="961336"/>
          </a:xfrm>
          <a:prstGeom prst="roundRect">
            <a:avLst>
              <a:gd name="adj" fmla="val 8332"/>
            </a:avLst>
          </a:prstGeom>
          <a:ln w="44450">
            <a:solidFill>
              <a:schemeClr val="accent4">
                <a:lumMod val="75000"/>
              </a:schemeClr>
            </a:solidFill>
            <a:headEnd type="none"/>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r>
              <a:rPr lang="zh-CN" altLang="en-US" dirty="0" smtClean="0">
                <a:solidFill>
                  <a:schemeClr val="tx1"/>
                </a:solidFill>
                <a:latin typeface="微软雅黑 Light" panose="020B0502040204020203" pitchFamily="34" charset="-122"/>
                <a:ea typeface="微软雅黑 Light" panose="020B0502040204020203" pitchFamily="34" charset="-122"/>
              </a:rPr>
              <a:t>全连接层</a:t>
            </a:r>
            <a:endParaRPr lang="en-US" altLang="zh-CN" dirty="0" smtClean="0">
              <a:solidFill>
                <a:schemeClr val="tx1"/>
              </a:solidFill>
              <a:latin typeface="微软雅黑 Light" panose="020B0502040204020203" pitchFamily="34" charset="-122"/>
              <a:ea typeface="微软雅黑 Light" panose="020B0502040204020203" pitchFamily="34" charset="-122"/>
            </a:endParaRPr>
          </a:p>
          <a:p>
            <a:pPr algn="ctr"/>
            <a:r>
              <a:rPr lang="zh-CN" altLang="en-US" dirty="0" smtClean="0">
                <a:solidFill>
                  <a:schemeClr val="tx1"/>
                </a:solidFill>
                <a:latin typeface="微软雅黑 Light" panose="020B0502040204020203" pitchFamily="34" charset="-122"/>
                <a:ea typeface="微软雅黑 Light" panose="020B0502040204020203" pitchFamily="34" charset="-122"/>
              </a:rPr>
              <a:t>编码</a:t>
            </a:r>
            <a:r>
              <a:rPr lang="en-US" altLang="zh-CN" dirty="0" smtClean="0">
                <a:solidFill>
                  <a:schemeClr val="tx1"/>
                </a:solidFill>
                <a:latin typeface="微软雅黑 Light" panose="020B0502040204020203" pitchFamily="34" charset="-122"/>
                <a:ea typeface="微软雅黑 Light" panose="020B0502040204020203" pitchFamily="34" charset="-122"/>
              </a:rPr>
              <a:t>/</a:t>
            </a:r>
            <a:r>
              <a:rPr lang="zh-CN" altLang="en-US" dirty="0" smtClean="0">
                <a:solidFill>
                  <a:schemeClr val="tx1"/>
                </a:solidFill>
                <a:latin typeface="微软雅黑 Light" panose="020B0502040204020203" pitchFamily="34" charset="-122"/>
                <a:ea typeface="微软雅黑 Light" panose="020B0502040204020203" pitchFamily="34" charset="-122"/>
              </a:rPr>
              <a:t>池化</a:t>
            </a:r>
            <a:endParaRPr lang="zh-CN" altLang="en-US" dirty="0">
              <a:solidFill>
                <a:schemeClr val="tx1"/>
              </a:solidFill>
              <a:latin typeface="微软雅黑 Light" panose="020B0502040204020203" pitchFamily="34" charset="-122"/>
              <a:ea typeface="微软雅黑 Light" panose="020B0502040204020203" pitchFamily="34" charset="-122"/>
            </a:endParaRPr>
          </a:p>
        </p:txBody>
      </p:sp>
      <p:cxnSp>
        <p:nvCxnSpPr>
          <p:cNvPr id="111" name="直接箭头连接符 110"/>
          <p:cNvCxnSpPr>
            <a:stCxn id="97" idx="3"/>
            <a:endCxn id="109" idx="1"/>
          </p:cNvCxnSpPr>
          <p:nvPr/>
        </p:nvCxnSpPr>
        <p:spPr>
          <a:xfrm flipV="1">
            <a:off x="2030219" y="4621395"/>
            <a:ext cx="444160" cy="1"/>
          </a:xfrm>
          <a:prstGeom prst="straightConnector1">
            <a:avLst/>
          </a:prstGeom>
          <a:ln w="44450">
            <a:solidFill>
              <a:srgbClr val="C00000"/>
            </a:solidFill>
            <a:headEnd type="none"/>
            <a:tailEnd type="triangle" w="lg" len="lg"/>
          </a:ln>
        </p:spPr>
        <p:style>
          <a:lnRef idx="1">
            <a:schemeClr val="accent1"/>
          </a:lnRef>
          <a:fillRef idx="0">
            <a:schemeClr val="accent1"/>
          </a:fillRef>
          <a:effectRef idx="0">
            <a:schemeClr val="accent1"/>
          </a:effectRef>
          <a:fontRef idx="minor">
            <a:schemeClr val="tx1"/>
          </a:fontRef>
        </p:style>
      </p:cxnSp>
      <p:cxnSp>
        <p:nvCxnSpPr>
          <p:cNvPr id="112" name="直接箭头连接符 111"/>
          <p:cNvCxnSpPr>
            <a:stCxn id="109" idx="3"/>
          </p:cNvCxnSpPr>
          <p:nvPr/>
        </p:nvCxnSpPr>
        <p:spPr>
          <a:xfrm>
            <a:off x="3779912" y="4621395"/>
            <a:ext cx="366077" cy="11071"/>
          </a:xfrm>
          <a:prstGeom prst="straightConnector1">
            <a:avLst/>
          </a:prstGeom>
          <a:ln w="44450">
            <a:solidFill>
              <a:srgbClr val="C00000"/>
            </a:solidFill>
            <a:headEnd type="none"/>
            <a:tailEnd type="triangle" w="lg" len="lg"/>
          </a:ln>
        </p:spPr>
        <p:style>
          <a:lnRef idx="1">
            <a:schemeClr val="accent1"/>
          </a:lnRef>
          <a:fillRef idx="0">
            <a:schemeClr val="accent1"/>
          </a:fillRef>
          <a:effectRef idx="0">
            <a:schemeClr val="accent1"/>
          </a:effectRef>
          <a:fontRef idx="minor">
            <a:schemeClr val="tx1"/>
          </a:fontRef>
        </p:style>
      </p:cxnSp>
      <p:sp>
        <p:nvSpPr>
          <p:cNvPr id="113" name="文本框 112"/>
          <p:cNvSpPr txBox="1"/>
          <p:nvPr/>
        </p:nvSpPr>
        <p:spPr>
          <a:xfrm>
            <a:off x="5870049" y="3046444"/>
            <a:ext cx="1631478" cy="369332"/>
          </a:xfrm>
          <a:prstGeom prst="rect">
            <a:avLst/>
          </a:prstGeom>
          <a:noFill/>
        </p:spPr>
        <p:txBody>
          <a:bodyPr wrap="square" rtlCol="0">
            <a:spAutoFit/>
          </a:bodyPr>
          <a:lstStyle/>
          <a:p>
            <a:r>
              <a:rPr lang="zh-CN" altLang="en-US" b="1" dirty="0" smtClean="0">
                <a:solidFill>
                  <a:srgbClr val="7E0000"/>
                </a:solidFill>
                <a:latin typeface="微软雅黑" panose="020B0503020204020204" pitchFamily="34" charset="-122"/>
                <a:ea typeface="微软雅黑" panose="020B0503020204020204" pitchFamily="34" charset="-122"/>
              </a:rPr>
              <a:t>特征空间映射</a:t>
            </a:r>
            <a:endParaRPr lang="zh-CN" altLang="en-US" b="1" dirty="0">
              <a:solidFill>
                <a:srgbClr val="7E0000"/>
              </a:solidFill>
              <a:latin typeface="微软雅黑" panose="020B0503020204020204" pitchFamily="34" charset="-122"/>
              <a:ea typeface="微软雅黑" panose="020B0503020204020204" pitchFamily="34" charset="-122"/>
            </a:endParaRPr>
          </a:p>
        </p:txBody>
      </p:sp>
      <p:sp>
        <p:nvSpPr>
          <p:cNvPr id="114" name="矩形 113"/>
          <p:cNvSpPr/>
          <p:nvPr/>
        </p:nvSpPr>
        <p:spPr>
          <a:xfrm>
            <a:off x="606031" y="1846465"/>
            <a:ext cx="4917470" cy="923330"/>
          </a:xfrm>
          <a:prstGeom prst="rect">
            <a:avLst/>
          </a:prstGeom>
        </p:spPr>
        <p:txBody>
          <a:bodyPr wrap="square">
            <a:spAutoFit/>
          </a:bodyPr>
          <a:lstStyle/>
          <a:p>
            <a:pPr marL="800100" lvl="1" indent="-342900">
              <a:lnSpc>
                <a:spcPct val="150000"/>
              </a:lnSpc>
              <a:buFont typeface="Wingdings" panose="05000000000000000000" pitchFamily="2" charset="2"/>
              <a:buChar char="l"/>
            </a:pPr>
            <a:r>
              <a:rPr lang="zh-CN" altLang="en-US" b="1" dirty="0">
                <a:solidFill>
                  <a:schemeClr val="accent3">
                    <a:lumMod val="75000"/>
                  </a:schemeClr>
                </a:solidFill>
                <a:latin typeface="黑体" panose="02010609060101010101" pitchFamily="49" charset="-122"/>
                <a:ea typeface="黑体" panose="02010609060101010101" pitchFamily="49" charset="-122"/>
              </a:rPr>
              <a:t>方法</a:t>
            </a:r>
            <a:r>
              <a:rPr lang="en-US" altLang="zh-CN" b="1" dirty="0">
                <a:solidFill>
                  <a:schemeClr val="accent3">
                    <a:lumMod val="75000"/>
                  </a:schemeClr>
                </a:solidFill>
                <a:latin typeface="黑体" panose="02010609060101010101" pitchFamily="49" charset="-122"/>
                <a:ea typeface="黑体" panose="02010609060101010101" pitchFamily="49" charset="-122"/>
              </a:rPr>
              <a:t>I</a:t>
            </a:r>
            <a:r>
              <a:rPr lang="zh-CN" altLang="en-US" dirty="0">
                <a:latin typeface="黑体" panose="02010609060101010101" pitchFamily="49" charset="-122"/>
                <a:ea typeface="黑体" panose="02010609060101010101" pitchFamily="49" charset="-122"/>
              </a:rPr>
              <a:t>：全连接层响应作为场景特征</a:t>
            </a:r>
            <a:endParaRPr lang="en-US" altLang="zh-CN" sz="2400"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b="1" dirty="0">
                <a:solidFill>
                  <a:schemeClr val="accent4">
                    <a:lumMod val="75000"/>
                  </a:schemeClr>
                </a:solidFill>
                <a:latin typeface="黑体" panose="02010609060101010101" pitchFamily="49" charset="-122"/>
                <a:ea typeface="黑体" panose="02010609060101010101" pitchFamily="49" charset="-122"/>
              </a:rPr>
              <a:t>方法</a:t>
            </a:r>
            <a:r>
              <a:rPr lang="en-US" altLang="zh-CN" b="1" dirty="0">
                <a:solidFill>
                  <a:schemeClr val="accent4">
                    <a:lumMod val="75000"/>
                  </a:schemeClr>
                </a:solidFill>
                <a:latin typeface="黑体" panose="02010609060101010101" pitchFamily="49" charset="-122"/>
                <a:ea typeface="黑体" panose="02010609060101010101" pitchFamily="49" charset="-122"/>
              </a:rPr>
              <a:t>II</a:t>
            </a:r>
            <a:r>
              <a:rPr lang="zh-CN" altLang="en-US" dirty="0">
                <a:latin typeface="黑体" panose="02010609060101010101" pitchFamily="49" charset="-122"/>
                <a:ea typeface="黑体" panose="02010609060101010101" pitchFamily="49" charset="-122"/>
              </a:rPr>
              <a:t>：卷积层响应</a:t>
            </a:r>
            <a:r>
              <a:rPr lang="en-US" altLang="zh-CN" dirty="0">
                <a:latin typeface="黑体" panose="02010609060101010101" pitchFamily="49" charset="-122"/>
                <a:ea typeface="黑体" panose="02010609060101010101" pitchFamily="49" charset="-122"/>
              </a:rPr>
              <a:t> + </a:t>
            </a:r>
            <a:r>
              <a:rPr lang="zh-CN" altLang="en-US" dirty="0">
                <a:latin typeface="黑体" panose="02010609060101010101" pitchFamily="49" charset="-122"/>
                <a:ea typeface="黑体" panose="02010609060101010101" pitchFamily="49" charset="-122"/>
              </a:rPr>
              <a:t>传统特征编码</a:t>
            </a:r>
            <a:endParaRPr lang="en-US" altLang="zh-CN" dirty="0">
              <a:latin typeface="黑体" panose="02010609060101010101" pitchFamily="49" charset="-122"/>
              <a:ea typeface="黑体" panose="02010609060101010101" pitchFamily="49" charset="-122"/>
            </a:endParaRPr>
          </a:p>
        </p:txBody>
      </p:sp>
      <p:cxnSp>
        <p:nvCxnSpPr>
          <p:cNvPr id="4" name="直接连接符 3"/>
          <p:cNvCxnSpPr/>
          <p:nvPr/>
        </p:nvCxnSpPr>
        <p:spPr>
          <a:xfrm>
            <a:off x="2195736" y="3086423"/>
            <a:ext cx="0" cy="2606132"/>
          </a:xfrm>
          <a:prstGeom prst="line">
            <a:avLst/>
          </a:prstGeom>
          <a:ln w="15875">
            <a:solidFill>
              <a:schemeClr val="bg1">
                <a:lumMod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4000679" y="3086423"/>
            <a:ext cx="0" cy="2606132"/>
          </a:xfrm>
          <a:prstGeom prst="line">
            <a:avLst/>
          </a:prstGeom>
          <a:ln w="15875">
            <a:solidFill>
              <a:schemeClr val="bg1">
                <a:lumMod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a:off x="5675467" y="3086423"/>
            <a:ext cx="0" cy="2606132"/>
          </a:xfrm>
          <a:prstGeom prst="line">
            <a:avLst/>
          </a:prstGeom>
          <a:ln w="15875">
            <a:solidFill>
              <a:schemeClr val="bg1">
                <a:lumMod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245451" y="6498556"/>
            <a:ext cx="8676258" cy="276999"/>
          </a:xfrm>
          <a:prstGeom prst="rect">
            <a:avLst/>
          </a:prstGeom>
        </p:spPr>
        <p:txBody>
          <a:bodyPr wrap="square">
            <a:spAutoFit/>
          </a:bodyPr>
          <a:lstStyle/>
          <a:p>
            <a:r>
              <a:rPr lang="en-US" altLang="zh-CN" sz="1200" dirty="0">
                <a:latin typeface="Arial Narrow" panose="020B0606020202030204" pitchFamily="34" charset="0"/>
              </a:rPr>
              <a:t>F</a:t>
            </a:r>
            <a:r>
              <a:rPr lang="en-US" altLang="zh-CN" sz="1200" dirty="0" smtClean="0">
                <a:latin typeface="Arial Narrow" panose="020B0606020202030204" pitchFamily="34" charset="0"/>
              </a:rPr>
              <a:t>.</a:t>
            </a:r>
            <a:r>
              <a:rPr lang="zh-CN" altLang="en-US" sz="1200" smtClean="0">
                <a:latin typeface="Arial Narrow" panose="020B0606020202030204" pitchFamily="34" charset="0"/>
              </a:rPr>
              <a:t> </a:t>
            </a:r>
            <a:r>
              <a:rPr lang="en-US" altLang="zh-CN" sz="1200" smtClean="0">
                <a:latin typeface="Arial Narrow" panose="020B0606020202030204" pitchFamily="34" charset="0"/>
              </a:rPr>
              <a:t>Hu</a:t>
            </a:r>
            <a:r>
              <a:rPr lang="en-US" altLang="zh-CN" sz="1200" dirty="0">
                <a:latin typeface="Arial Narrow" panose="020B0606020202030204" pitchFamily="34" charset="0"/>
              </a:rPr>
              <a:t>, G.-S. </a:t>
            </a:r>
            <a:r>
              <a:rPr lang="en-US" altLang="zh-CN" sz="1200" dirty="0" smtClean="0">
                <a:latin typeface="Arial Narrow" panose="020B0606020202030204" pitchFamily="34" charset="0"/>
              </a:rPr>
              <a:t>Xia. </a:t>
            </a:r>
            <a:r>
              <a:rPr lang="en-US" altLang="zh-CN" sz="1200" b="1" dirty="0" smtClean="0">
                <a:latin typeface="Arial Narrow" panose="020B0606020202030204" pitchFamily="34" charset="0"/>
              </a:rPr>
              <a:t>Transferring </a:t>
            </a:r>
            <a:r>
              <a:rPr lang="en-US" altLang="zh-CN" sz="1200" b="1" dirty="0">
                <a:latin typeface="Arial Narrow" panose="020B0606020202030204" pitchFamily="34" charset="0"/>
              </a:rPr>
              <a:t>deep convolutional neural networks for the scene classification of </a:t>
            </a:r>
            <a:r>
              <a:rPr lang="en-US" altLang="zh-CN" sz="1200" b="1" dirty="0" smtClean="0">
                <a:latin typeface="Arial Narrow" panose="020B0606020202030204" pitchFamily="34" charset="0"/>
              </a:rPr>
              <a:t>HRRS</a:t>
            </a:r>
            <a:r>
              <a:rPr lang="zh-CN" altLang="en-US" sz="1200" b="1" dirty="0" smtClean="0">
                <a:latin typeface="Arial Narrow" panose="020B0606020202030204" pitchFamily="34" charset="0"/>
              </a:rPr>
              <a:t> </a:t>
            </a:r>
            <a:r>
              <a:rPr lang="en-US" altLang="zh-CN" sz="1200" b="1" dirty="0" smtClean="0">
                <a:latin typeface="Arial Narrow" panose="020B0606020202030204" pitchFamily="34" charset="0"/>
              </a:rPr>
              <a:t>imagery</a:t>
            </a:r>
            <a:r>
              <a:rPr lang="en-US" altLang="zh-CN" sz="1200" dirty="0" smtClean="0">
                <a:latin typeface="Arial Narrow" panose="020B0606020202030204" pitchFamily="34" charset="0"/>
              </a:rPr>
              <a:t>.</a:t>
            </a:r>
            <a:r>
              <a:rPr lang="zh-CN" altLang="en-US" sz="1200" dirty="0" smtClean="0">
                <a:latin typeface="Arial Narrow" panose="020B0606020202030204" pitchFamily="34" charset="0"/>
              </a:rPr>
              <a:t> </a:t>
            </a:r>
            <a:r>
              <a:rPr lang="en-US" altLang="zh-CN" sz="1200" dirty="0" smtClean="0">
                <a:latin typeface="Arial Narrow" panose="020B0606020202030204" pitchFamily="34" charset="0"/>
              </a:rPr>
              <a:t>Remote Sensing, </a:t>
            </a:r>
            <a:r>
              <a:rPr lang="en-US" altLang="zh-CN" sz="1200" dirty="0">
                <a:latin typeface="Arial Narrow" panose="020B0606020202030204" pitchFamily="34" charset="0"/>
              </a:rPr>
              <a:t>2015.</a:t>
            </a:r>
          </a:p>
        </p:txBody>
      </p:sp>
    </p:spTree>
    <p:extLst>
      <p:ext uri="{BB962C8B-B14F-4D97-AF65-F5344CB8AC3E}">
        <p14:creationId xmlns:p14="http://schemas.microsoft.com/office/powerpoint/2010/main" val="93959721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a:t>
            </a:r>
            <a:r>
              <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rPr>
              <a:t>CNN</a:t>
            </a:r>
            <a:r>
              <a:rPr lang="zh-CN" altLang="en-US" sz="2200" dirty="0">
                <a:solidFill>
                  <a:srgbClr val="C00000"/>
                </a:solidFill>
                <a:latin typeface="黑体" panose="02010609060101010101" pitchFamily="49" charset="-122"/>
                <a:ea typeface="黑体" panose="02010609060101010101" pitchFamily="49" charset="-122"/>
              </a:rPr>
              <a:t>的场景分类方法体系</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54</a:t>
            </a:fld>
            <a:endParaRPr lang="zh-CN" altLang="en-US"/>
          </a:p>
        </p:txBody>
      </p:sp>
      <p:sp>
        <p:nvSpPr>
          <p:cNvPr id="55" name="文本框 54"/>
          <p:cNvSpPr txBox="1"/>
          <p:nvPr/>
        </p:nvSpPr>
        <p:spPr>
          <a:xfrm>
            <a:off x="653540" y="1389044"/>
            <a:ext cx="7359754" cy="49423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实验结果</a:t>
            </a:r>
            <a:endParaRPr lang="en-US" altLang="zh-CN" sz="2000" dirty="0" smtClean="0">
              <a:solidFill>
                <a:schemeClr val="tx1">
                  <a:lumMod val="95000"/>
                  <a:lumOff val="5000"/>
                </a:schemeClr>
              </a:solidFill>
              <a:latin typeface="黑体" panose="02010609060101010101" pitchFamily="49" charset="-122"/>
              <a:ea typeface="黑体" panose="02010609060101010101" pitchFamily="49" charset="-122"/>
            </a:endParaRPr>
          </a:p>
        </p:txBody>
      </p:sp>
      <p:sp>
        <p:nvSpPr>
          <p:cNvPr id="13" name="文本框 12"/>
          <p:cNvSpPr txBox="1"/>
          <p:nvPr/>
        </p:nvSpPr>
        <p:spPr>
          <a:xfrm>
            <a:off x="1991453" y="1919434"/>
            <a:ext cx="4906194" cy="369332"/>
          </a:xfrm>
          <a:prstGeom prst="rect">
            <a:avLst/>
          </a:prstGeom>
          <a:noFill/>
        </p:spPr>
        <p:txBody>
          <a:bodyPr wrap="square" rtlCol="0">
            <a:spAutoFit/>
          </a:bodyPr>
          <a:lstStyle/>
          <a:p>
            <a:pPr algn="ctr"/>
            <a:r>
              <a:rPr lang="zh-CN" altLang="en-US" b="1" dirty="0" smtClean="0">
                <a:solidFill>
                  <a:srgbClr val="7E0000"/>
                </a:solidFill>
                <a:latin typeface="微软雅黑" panose="020B0503020204020204" pitchFamily="34" charset="-122"/>
                <a:ea typeface="微软雅黑" panose="020B0503020204020204" pitchFamily="34" charset="-122"/>
              </a:rPr>
              <a:t>卷积层特征可视化</a:t>
            </a:r>
            <a:endParaRPr lang="zh-CN" altLang="en-US" b="1" dirty="0">
              <a:solidFill>
                <a:srgbClr val="7E0000"/>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80" y="2326842"/>
            <a:ext cx="3319307" cy="3479343"/>
          </a:xfrm>
          <a:prstGeom prst="rect">
            <a:avLst/>
          </a:prstGeom>
        </p:spPr>
      </p:pic>
      <p:grpSp>
        <p:nvGrpSpPr>
          <p:cNvPr id="7" name="组合 6"/>
          <p:cNvGrpSpPr/>
          <p:nvPr/>
        </p:nvGrpSpPr>
        <p:grpSpPr>
          <a:xfrm>
            <a:off x="3430587" y="2752705"/>
            <a:ext cx="5574516" cy="3050044"/>
            <a:chOff x="3479315" y="2578111"/>
            <a:chExt cx="5574516" cy="3050044"/>
          </a:xfrm>
        </p:grpSpPr>
        <p:pic>
          <p:nvPicPr>
            <p:cNvPr id="9" name="图片 8"/>
            <p:cNvPicPr>
              <a:picLocks noChangeAspect="1"/>
            </p:cNvPicPr>
            <p:nvPr/>
          </p:nvPicPr>
          <p:blipFill>
            <a:blip r:embed="rId4"/>
            <a:stretch>
              <a:fillRect/>
            </a:stretch>
          </p:blipFill>
          <p:spPr>
            <a:xfrm>
              <a:off x="3479315" y="2578111"/>
              <a:ext cx="5574516" cy="3050044"/>
            </a:xfrm>
            <a:prstGeom prst="rect">
              <a:avLst/>
            </a:prstGeom>
          </p:spPr>
        </p:pic>
        <p:sp>
          <p:nvSpPr>
            <p:cNvPr id="10" name="矩形 9"/>
            <p:cNvSpPr>
              <a:spLocks noChangeAspect="1"/>
            </p:cNvSpPr>
            <p:nvPr/>
          </p:nvSpPr>
          <p:spPr>
            <a:xfrm>
              <a:off x="3881661" y="3077610"/>
              <a:ext cx="271514" cy="27151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a:spLocks noChangeAspect="1"/>
            </p:cNvSpPr>
            <p:nvPr/>
          </p:nvSpPr>
          <p:spPr>
            <a:xfrm>
              <a:off x="4691287" y="3010935"/>
              <a:ext cx="204838" cy="20483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a:spLocks noChangeAspect="1"/>
            </p:cNvSpPr>
            <p:nvPr/>
          </p:nvSpPr>
          <p:spPr>
            <a:xfrm>
              <a:off x="4550708" y="3163936"/>
              <a:ext cx="151847" cy="15184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a:spLocks noChangeAspect="1"/>
            </p:cNvSpPr>
            <p:nvPr/>
          </p:nvSpPr>
          <p:spPr>
            <a:xfrm rot="19172971">
              <a:off x="4442290" y="3326069"/>
              <a:ext cx="101976" cy="19071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a:spLocks noChangeAspect="1"/>
            </p:cNvSpPr>
            <p:nvPr/>
          </p:nvSpPr>
          <p:spPr>
            <a:xfrm rot="19172971">
              <a:off x="4752236" y="3352007"/>
              <a:ext cx="101976" cy="19071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a:spLocks noChangeAspect="1"/>
            </p:cNvSpPr>
            <p:nvPr/>
          </p:nvSpPr>
          <p:spPr>
            <a:xfrm>
              <a:off x="5389597" y="3168745"/>
              <a:ext cx="275578" cy="27557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a:spLocks noChangeAspect="1"/>
            </p:cNvSpPr>
            <p:nvPr/>
          </p:nvSpPr>
          <p:spPr>
            <a:xfrm>
              <a:off x="5750771" y="2970325"/>
              <a:ext cx="302641" cy="30264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a:spLocks noChangeAspect="1"/>
            </p:cNvSpPr>
            <p:nvPr/>
          </p:nvSpPr>
          <p:spPr>
            <a:xfrm>
              <a:off x="6627158" y="3121645"/>
              <a:ext cx="151847" cy="15184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a:spLocks noChangeAspect="1"/>
            </p:cNvSpPr>
            <p:nvPr/>
          </p:nvSpPr>
          <p:spPr>
            <a:xfrm>
              <a:off x="7300870" y="3113354"/>
              <a:ext cx="209867" cy="36430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a:spLocks noChangeAspect="1"/>
            </p:cNvSpPr>
            <p:nvPr/>
          </p:nvSpPr>
          <p:spPr>
            <a:xfrm rot="1220256">
              <a:off x="7744664" y="3210117"/>
              <a:ext cx="328530" cy="34999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a:spLocks noChangeAspect="1"/>
            </p:cNvSpPr>
            <p:nvPr/>
          </p:nvSpPr>
          <p:spPr>
            <a:xfrm rot="20369207">
              <a:off x="8576559" y="2995584"/>
              <a:ext cx="209867" cy="36430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右箭头 9"/>
          <p:cNvSpPr/>
          <p:nvPr/>
        </p:nvSpPr>
        <p:spPr>
          <a:xfrm rot="5400000">
            <a:off x="1571988" y="5929532"/>
            <a:ext cx="396486" cy="219073"/>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右箭头 9"/>
          <p:cNvSpPr/>
          <p:nvPr/>
        </p:nvSpPr>
        <p:spPr>
          <a:xfrm rot="5400000">
            <a:off x="6346573" y="5929532"/>
            <a:ext cx="396486" cy="219073"/>
          </a:xfrm>
          <a:custGeom>
            <a:avLst/>
            <a:gdLst>
              <a:gd name="connsiteX0" fmla="*/ 0 w 1005334"/>
              <a:gd name="connsiteY0" fmla="*/ 92373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0 w 1005334"/>
              <a:gd name="connsiteY7" fmla="*/ 92373 h 369490"/>
              <a:gd name="connsiteX0" fmla="*/ 2298 w 1005334"/>
              <a:gd name="connsiteY0" fmla="*/ 73917 h 369490"/>
              <a:gd name="connsiteX1" fmla="*/ 636646 w 1005334"/>
              <a:gd name="connsiteY1" fmla="*/ 92373 h 369490"/>
              <a:gd name="connsiteX2" fmla="*/ 636646 w 1005334"/>
              <a:gd name="connsiteY2" fmla="*/ 0 h 369490"/>
              <a:gd name="connsiteX3" fmla="*/ 1005334 w 1005334"/>
              <a:gd name="connsiteY3" fmla="*/ 184745 h 369490"/>
              <a:gd name="connsiteX4" fmla="*/ 636646 w 1005334"/>
              <a:gd name="connsiteY4" fmla="*/ 369490 h 369490"/>
              <a:gd name="connsiteX5" fmla="*/ 636646 w 1005334"/>
              <a:gd name="connsiteY5" fmla="*/ 277118 h 369490"/>
              <a:gd name="connsiteX6" fmla="*/ 0 w 1005334"/>
              <a:gd name="connsiteY6" fmla="*/ 277118 h 369490"/>
              <a:gd name="connsiteX7" fmla="*/ 2298 w 1005334"/>
              <a:gd name="connsiteY7" fmla="*/ 73917 h 369490"/>
              <a:gd name="connsiteX0" fmla="*/ 2857 w 1005893"/>
              <a:gd name="connsiteY0" fmla="*/ 73917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2857 w 1005893"/>
              <a:gd name="connsiteY7" fmla="*/ 73917 h 369490"/>
              <a:gd name="connsiteX0" fmla="*/ 6385 w 1005893"/>
              <a:gd name="connsiteY0" fmla="*/ 18438 h 369490"/>
              <a:gd name="connsiteX1" fmla="*/ 637205 w 1005893"/>
              <a:gd name="connsiteY1" fmla="*/ 92373 h 369490"/>
              <a:gd name="connsiteX2" fmla="*/ 637205 w 1005893"/>
              <a:gd name="connsiteY2" fmla="*/ 0 h 369490"/>
              <a:gd name="connsiteX3" fmla="*/ 1005893 w 1005893"/>
              <a:gd name="connsiteY3" fmla="*/ 184745 h 369490"/>
              <a:gd name="connsiteX4" fmla="*/ 637205 w 1005893"/>
              <a:gd name="connsiteY4" fmla="*/ 369490 h 369490"/>
              <a:gd name="connsiteX5" fmla="*/ 637205 w 1005893"/>
              <a:gd name="connsiteY5" fmla="*/ 277118 h 369490"/>
              <a:gd name="connsiteX6" fmla="*/ 0 w 1005893"/>
              <a:gd name="connsiteY6" fmla="*/ 293946 h 369490"/>
              <a:gd name="connsiteX7" fmla="*/ 6385 w 100589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 name="connsiteX0" fmla="*/ 6435 w 1005943"/>
              <a:gd name="connsiteY0" fmla="*/ 18438 h 369490"/>
              <a:gd name="connsiteX1" fmla="*/ 637255 w 1005943"/>
              <a:gd name="connsiteY1" fmla="*/ 92373 h 369490"/>
              <a:gd name="connsiteX2" fmla="*/ 637255 w 1005943"/>
              <a:gd name="connsiteY2" fmla="*/ 0 h 369490"/>
              <a:gd name="connsiteX3" fmla="*/ 1005943 w 1005943"/>
              <a:gd name="connsiteY3" fmla="*/ 184745 h 369490"/>
              <a:gd name="connsiteX4" fmla="*/ 637255 w 1005943"/>
              <a:gd name="connsiteY4" fmla="*/ 369490 h 369490"/>
              <a:gd name="connsiteX5" fmla="*/ 637255 w 1005943"/>
              <a:gd name="connsiteY5" fmla="*/ 277118 h 369490"/>
              <a:gd name="connsiteX6" fmla="*/ 0 w 1005943"/>
              <a:gd name="connsiteY6" fmla="*/ 346171 h 369490"/>
              <a:gd name="connsiteX7" fmla="*/ 6435 w 1005943"/>
              <a:gd name="connsiteY7" fmla="*/ 18438 h 36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5943" h="369490">
                <a:moveTo>
                  <a:pt x="6435" y="18438"/>
                </a:moveTo>
                <a:lnTo>
                  <a:pt x="637255" y="92373"/>
                </a:lnTo>
                <a:lnTo>
                  <a:pt x="637255" y="0"/>
                </a:lnTo>
                <a:lnTo>
                  <a:pt x="1005943" y="184745"/>
                </a:lnTo>
                <a:lnTo>
                  <a:pt x="637255" y="369490"/>
                </a:lnTo>
                <a:lnTo>
                  <a:pt x="637255" y="277118"/>
                </a:lnTo>
                <a:lnTo>
                  <a:pt x="0" y="346171"/>
                </a:lnTo>
                <a:cubicBezTo>
                  <a:pt x="127435" y="167523"/>
                  <a:pt x="148148" y="209396"/>
                  <a:pt x="6435" y="18438"/>
                </a:cubicBezTo>
                <a:close/>
              </a:path>
            </a:pathLst>
          </a:custGeom>
          <a:solidFill>
            <a:schemeClr val="accent4">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62313" y="6249745"/>
            <a:ext cx="4906194" cy="584775"/>
          </a:xfrm>
          <a:prstGeom prst="rect">
            <a:avLst/>
          </a:prstGeom>
          <a:noFill/>
        </p:spPr>
        <p:txBody>
          <a:bodyPr wrap="square" rtlCol="0">
            <a:spAutoFit/>
          </a:bodyPr>
          <a:lstStyle/>
          <a:p>
            <a:pPr marL="285750" indent="-285750" algn="ctr">
              <a:buFont typeface="Wingdings" panose="05000000000000000000" pitchFamily="2" charset="2"/>
              <a:buChar char="ü"/>
            </a:pPr>
            <a:r>
              <a:rPr lang="zh-CN" altLang="en-US" sz="1600" dirty="0" smtClean="0">
                <a:solidFill>
                  <a:srgbClr val="58267E"/>
                </a:solidFill>
                <a:latin typeface="微软雅黑 Light" panose="020B0502040204020203" pitchFamily="34" charset="-122"/>
                <a:ea typeface="微软雅黑 Light" panose="020B0502040204020203" pitchFamily="34" charset="-122"/>
              </a:rPr>
              <a:t>卷积层特征包含丰富的场景语义信息</a:t>
            </a:r>
            <a:endParaRPr lang="en-US" altLang="zh-CN" sz="1600" dirty="0" smtClean="0">
              <a:solidFill>
                <a:srgbClr val="58267E"/>
              </a:solidFill>
              <a:latin typeface="微软雅黑 Light" panose="020B0502040204020203" pitchFamily="34" charset="-122"/>
              <a:ea typeface="微软雅黑 Light" panose="020B0502040204020203" pitchFamily="34" charset="-122"/>
            </a:endParaRPr>
          </a:p>
          <a:p>
            <a:pPr algn="ctr"/>
            <a:r>
              <a:rPr lang="zh-CN" altLang="en-US" sz="1600" dirty="0" smtClean="0">
                <a:solidFill>
                  <a:srgbClr val="58267E"/>
                </a:solidFill>
                <a:latin typeface="微软雅黑 Light" panose="020B0502040204020203" pitchFamily="34" charset="-122"/>
                <a:ea typeface="微软雅黑 Light" panose="020B0502040204020203" pitchFamily="34" charset="-122"/>
              </a:rPr>
              <a:t>和空间信息</a:t>
            </a:r>
            <a:endParaRPr lang="zh-CN" altLang="en-US" sz="1600" dirty="0">
              <a:solidFill>
                <a:srgbClr val="58267E"/>
              </a:solidFill>
              <a:latin typeface="微软雅黑 Light" panose="020B0502040204020203" pitchFamily="34" charset="-122"/>
              <a:ea typeface="微软雅黑 Light" panose="020B0502040204020203" pitchFamily="34" charset="-122"/>
            </a:endParaRPr>
          </a:p>
        </p:txBody>
      </p:sp>
      <p:sp>
        <p:nvSpPr>
          <p:cNvPr id="27" name="文本框 26"/>
          <p:cNvSpPr txBox="1"/>
          <p:nvPr/>
        </p:nvSpPr>
        <p:spPr>
          <a:xfrm>
            <a:off x="4091719" y="6249745"/>
            <a:ext cx="4906194" cy="338554"/>
          </a:xfrm>
          <a:prstGeom prst="rect">
            <a:avLst/>
          </a:prstGeom>
          <a:noFill/>
        </p:spPr>
        <p:txBody>
          <a:bodyPr wrap="square" rtlCol="0">
            <a:spAutoFit/>
          </a:bodyPr>
          <a:lstStyle/>
          <a:p>
            <a:pPr marL="285750" indent="-285750" algn="ctr">
              <a:buFont typeface="Wingdings 2" panose="05020102010507070707" pitchFamily="18" charset="2"/>
              <a:buChar char="P"/>
            </a:pPr>
            <a:r>
              <a:rPr lang="zh-CN" altLang="en-US" sz="1600" dirty="0" smtClean="0">
                <a:solidFill>
                  <a:srgbClr val="58267E"/>
                </a:solidFill>
                <a:latin typeface="微软雅黑 Light" panose="020B0502040204020203" pitchFamily="34" charset="-122"/>
                <a:ea typeface="微软雅黑 Light" panose="020B0502040204020203" pitchFamily="34" charset="-122"/>
              </a:rPr>
              <a:t>卷积层特征包含类别判别信息</a:t>
            </a:r>
            <a:endParaRPr lang="zh-CN" altLang="en-US" sz="1600" dirty="0">
              <a:solidFill>
                <a:srgbClr val="58267E"/>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23720705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a:t>
            </a:r>
            <a:r>
              <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rPr>
              <a:t>CNN</a:t>
            </a:r>
            <a:r>
              <a:rPr lang="zh-CN" altLang="en-US" sz="2200" dirty="0">
                <a:solidFill>
                  <a:srgbClr val="C00000"/>
                </a:solidFill>
                <a:latin typeface="黑体" panose="02010609060101010101" pitchFamily="49" charset="-122"/>
                <a:ea typeface="黑体" panose="02010609060101010101" pitchFamily="49" charset="-122"/>
              </a:rPr>
              <a:t>的场景分类方法体系</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55</a:t>
            </a:fld>
            <a:endParaRPr lang="zh-CN" altLang="en-US"/>
          </a:p>
        </p:txBody>
      </p:sp>
      <p:sp>
        <p:nvSpPr>
          <p:cNvPr id="55" name="文本框 54"/>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实验</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结果（</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UCM</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数据集）</a:t>
            </a:r>
            <a:endParaRPr lang="en-US" altLang="zh-CN" sz="2000" dirty="0" smtClean="0">
              <a:solidFill>
                <a:schemeClr val="tx1">
                  <a:lumMod val="95000"/>
                  <a:lumOff val="5000"/>
                </a:schemeClr>
              </a:solidFill>
              <a:latin typeface="黑体" panose="02010609060101010101" pitchFamily="49" charset="-122"/>
              <a:ea typeface="黑体" panose="02010609060101010101" pitchFamily="49" charset="-122"/>
            </a:endParaRPr>
          </a:p>
        </p:txBody>
      </p:sp>
      <p:sp>
        <p:nvSpPr>
          <p:cNvPr id="13" name="文本框 12"/>
          <p:cNvSpPr txBox="1"/>
          <p:nvPr/>
        </p:nvSpPr>
        <p:spPr>
          <a:xfrm>
            <a:off x="1974040" y="2077675"/>
            <a:ext cx="4906194" cy="369332"/>
          </a:xfrm>
          <a:prstGeom prst="rect">
            <a:avLst/>
          </a:prstGeom>
          <a:noFill/>
        </p:spPr>
        <p:txBody>
          <a:bodyPr wrap="square" rtlCol="0">
            <a:spAutoFit/>
          </a:bodyPr>
          <a:lstStyle/>
          <a:p>
            <a:pPr algn="ctr"/>
            <a:r>
              <a:rPr lang="zh-CN" altLang="en-US" b="1" dirty="0" smtClean="0">
                <a:solidFill>
                  <a:srgbClr val="7E0000"/>
                </a:solidFill>
                <a:latin typeface="微软雅黑" panose="020B0503020204020204" pitchFamily="34" charset="-122"/>
                <a:ea typeface="微软雅黑" panose="020B0503020204020204" pitchFamily="34" charset="-122"/>
              </a:rPr>
              <a:t>不同场景分类方法的比较</a:t>
            </a:r>
            <a:endParaRPr lang="zh-CN" altLang="en-US" b="1" dirty="0">
              <a:solidFill>
                <a:srgbClr val="7E0000"/>
              </a:solidFill>
              <a:latin typeface="微软雅黑" panose="020B0503020204020204" pitchFamily="34" charset="-122"/>
              <a:ea typeface="微软雅黑" panose="020B0503020204020204" pitchFamily="34" charset="-122"/>
            </a:endParaRPr>
          </a:p>
        </p:txBody>
      </p:sp>
      <p:graphicFrame>
        <p:nvGraphicFramePr>
          <p:cNvPr id="14" name="表格 13"/>
          <p:cNvGraphicFramePr>
            <a:graphicFrameLocks noGrp="1"/>
          </p:cNvGraphicFramePr>
          <p:nvPr>
            <p:extLst/>
          </p:nvPr>
        </p:nvGraphicFramePr>
        <p:xfrm>
          <a:off x="682636" y="2636445"/>
          <a:ext cx="7777290" cy="2803688"/>
        </p:xfrm>
        <a:graphic>
          <a:graphicData uri="http://schemas.openxmlformats.org/drawingml/2006/table">
            <a:tbl>
              <a:tblPr firstRow="1" firstCol="1" bandRow="1">
                <a:tableStyleId>{21E4AEA4-8DFA-4A89-87EB-49C32662AFE0}</a:tableStyleId>
              </a:tblPr>
              <a:tblGrid>
                <a:gridCol w="1296215">
                  <a:extLst>
                    <a:ext uri="{9D8B030D-6E8A-4147-A177-3AD203B41FA5}">
                      <a16:colId xmlns:a16="http://schemas.microsoft.com/office/drawing/2014/main" xmlns="" val="20000"/>
                    </a:ext>
                  </a:extLst>
                </a:gridCol>
                <a:gridCol w="1296215">
                  <a:extLst>
                    <a:ext uri="{9D8B030D-6E8A-4147-A177-3AD203B41FA5}">
                      <a16:colId xmlns:a16="http://schemas.microsoft.com/office/drawing/2014/main" xmlns="" val="20001"/>
                    </a:ext>
                  </a:extLst>
                </a:gridCol>
                <a:gridCol w="1296215">
                  <a:extLst>
                    <a:ext uri="{9D8B030D-6E8A-4147-A177-3AD203B41FA5}">
                      <a16:colId xmlns:a16="http://schemas.microsoft.com/office/drawing/2014/main" xmlns="" val="20002"/>
                    </a:ext>
                  </a:extLst>
                </a:gridCol>
                <a:gridCol w="1296215">
                  <a:extLst>
                    <a:ext uri="{9D8B030D-6E8A-4147-A177-3AD203B41FA5}">
                      <a16:colId xmlns:a16="http://schemas.microsoft.com/office/drawing/2014/main" xmlns="" val="20003"/>
                    </a:ext>
                  </a:extLst>
                </a:gridCol>
                <a:gridCol w="1296215">
                  <a:extLst>
                    <a:ext uri="{9D8B030D-6E8A-4147-A177-3AD203B41FA5}">
                      <a16:colId xmlns:a16="http://schemas.microsoft.com/office/drawing/2014/main" xmlns="" val="20004"/>
                    </a:ext>
                  </a:extLst>
                </a:gridCol>
                <a:gridCol w="1296215">
                  <a:extLst>
                    <a:ext uri="{9D8B030D-6E8A-4147-A177-3AD203B41FA5}">
                      <a16:colId xmlns:a16="http://schemas.microsoft.com/office/drawing/2014/main" xmlns="" val="20005"/>
                    </a:ext>
                  </a:extLst>
                </a:gridCol>
              </a:tblGrid>
              <a:tr h="427688">
                <a:tc>
                  <a:txBody>
                    <a:bodyPr/>
                    <a:lstStyle/>
                    <a:p>
                      <a:pPr algn="ctr">
                        <a:lnSpc>
                          <a:spcPct val="115000"/>
                        </a:lnSpc>
                        <a:spcAft>
                          <a:spcPts val="0"/>
                        </a:spcAft>
                      </a:pPr>
                      <a:r>
                        <a:rPr lang="zh-CN" sz="1600" kern="100" dirty="0">
                          <a:solidFill>
                            <a:schemeClr val="bg1"/>
                          </a:solidFill>
                          <a:effectLst/>
                          <a:latin typeface="微软雅黑" panose="020B0503020204020204" pitchFamily="34" charset="-122"/>
                          <a:ea typeface="微软雅黑" panose="020B0503020204020204" pitchFamily="34" charset="-122"/>
                        </a:rPr>
                        <a:t>方法</a:t>
                      </a:r>
                      <a:endParaRPr lang="zh-CN" sz="1600" kern="100" dirty="0">
                        <a:solidFill>
                          <a:schemeClr val="bg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zh-CN" sz="1600" kern="100" dirty="0">
                          <a:solidFill>
                            <a:schemeClr val="bg1"/>
                          </a:solidFill>
                          <a:effectLst/>
                          <a:latin typeface="微软雅黑" panose="020B0503020204020204" pitchFamily="34" charset="-122"/>
                          <a:ea typeface="微软雅黑" panose="020B0503020204020204" pitchFamily="34" charset="-122"/>
                        </a:rPr>
                        <a:t>精度（</a:t>
                      </a:r>
                      <a:r>
                        <a:rPr lang="en-US" sz="1600" kern="100" dirty="0">
                          <a:solidFill>
                            <a:schemeClr val="bg1"/>
                          </a:solidFill>
                          <a:effectLst/>
                          <a:latin typeface="微软雅黑" panose="020B0503020204020204" pitchFamily="34" charset="-122"/>
                          <a:ea typeface="微软雅黑" panose="020B0503020204020204" pitchFamily="34" charset="-122"/>
                        </a:rPr>
                        <a:t>%</a:t>
                      </a:r>
                      <a:r>
                        <a:rPr lang="zh-CN" sz="1600" kern="100" dirty="0">
                          <a:solidFill>
                            <a:schemeClr val="bg1"/>
                          </a:solidFill>
                          <a:effectLst/>
                          <a:latin typeface="微软雅黑" panose="020B0503020204020204" pitchFamily="34" charset="-122"/>
                          <a:ea typeface="微软雅黑" panose="020B0503020204020204" pitchFamily="34" charset="-122"/>
                        </a:rPr>
                        <a:t>）</a:t>
                      </a:r>
                      <a:endParaRPr lang="zh-CN" sz="1600" kern="100" dirty="0">
                        <a:solidFill>
                          <a:schemeClr val="bg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zh-CN" sz="1600" kern="100" dirty="0">
                          <a:solidFill>
                            <a:schemeClr val="bg1"/>
                          </a:solidFill>
                          <a:effectLst/>
                          <a:latin typeface="微软雅黑" panose="020B0503020204020204" pitchFamily="34" charset="-122"/>
                          <a:ea typeface="微软雅黑" panose="020B0503020204020204" pitchFamily="34" charset="-122"/>
                        </a:rPr>
                        <a:t>方法</a:t>
                      </a:r>
                      <a:endParaRPr lang="zh-CN" sz="1600" kern="100" dirty="0">
                        <a:solidFill>
                          <a:schemeClr val="bg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zh-CN" sz="1600" kern="100" dirty="0">
                          <a:solidFill>
                            <a:schemeClr val="bg1"/>
                          </a:solidFill>
                          <a:effectLst/>
                          <a:latin typeface="微软雅黑" panose="020B0503020204020204" pitchFamily="34" charset="-122"/>
                          <a:ea typeface="微软雅黑" panose="020B0503020204020204" pitchFamily="34" charset="-122"/>
                        </a:rPr>
                        <a:t>精度（</a:t>
                      </a:r>
                      <a:r>
                        <a:rPr lang="en-US" sz="1600" kern="100" dirty="0">
                          <a:solidFill>
                            <a:schemeClr val="bg1"/>
                          </a:solidFill>
                          <a:effectLst/>
                          <a:latin typeface="微软雅黑" panose="020B0503020204020204" pitchFamily="34" charset="-122"/>
                          <a:ea typeface="微软雅黑" panose="020B0503020204020204" pitchFamily="34" charset="-122"/>
                        </a:rPr>
                        <a:t>%</a:t>
                      </a:r>
                      <a:r>
                        <a:rPr lang="zh-CN" sz="1600" kern="100" dirty="0">
                          <a:solidFill>
                            <a:schemeClr val="bg1"/>
                          </a:solidFill>
                          <a:effectLst/>
                          <a:latin typeface="微软雅黑" panose="020B0503020204020204" pitchFamily="34" charset="-122"/>
                          <a:ea typeface="微软雅黑" panose="020B0503020204020204" pitchFamily="34" charset="-122"/>
                        </a:rPr>
                        <a:t>）</a:t>
                      </a:r>
                      <a:endParaRPr lang="zh-CN" sz="1600" kern="100" dirty="0">
                        <a:solidFill>
                          <a:schemeClr val="bg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zh-CN" sz="1600" kern="100" dirty="0">
                          <a:solidFill>
                            <a:schemeClr val="bg1"/>
                          </a:solidFill>
                          <a:effectLst/>
                          <a:latin typeface="微软雅黑" panose="020B0503020204020204" pitchFamily="34" charset="-122"/>
                          <a:ea typeface="微软雅黑" panose="020B0503020204020204" pitchFamily="34" charset="-122"/>
                        </a:rPr>
                        <a:t>方法</a:t>
                      </a:r>
                      <a:endParaRPr lang="zh-CN" sz="1600" kern="100" dirty="0">
                        <a:solidFill>
                          <a:schemeClr val="bg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zh-CN" sz="1600" kern="100" dirty="0">
                          <a:solidFill>
                            <a:schemeClr val="bg1"/>
                          </a:solidFill>
                          <a:effectLst/>
                          <a:latin typeface="微软雅黑" panose="020B0503020204020204" pitchFamily="34" charset="-122"/>
                          <a:ea typeface="微软雅黑" panose="020B0503020204020204" pitchFamily="34" charset="-122"/>
                        </a:rPr>
                        <a:t>精度（</a:t>
                      </a:r>
                      <a:r>
                        <a:rPr lang="en-US" sz="1600" kern="100" dirty="0">
                          <a:solidFill>
                            <a:schemeClr val="bg1"/>
                          </a:solidFill>
                          <a:effectLst/>
                          <a:latin typeface="微软雅黑" panose="020B0503020204020204" pitchFamily="34" charset="-122"/>
                          <a:ea typeface="微软雅黑" panose="020B0503020204020204" pitchFamily="34" charset="-122"/>
                        </a:rPr>
                        <a:t>%</a:t>
                      </a:r>
                      <a:r>
                        <a:rPr lang="zh-CN" sz="1600" kern="100" dirty="0">
                          <a:solidFill>
                            <a:schemeClr val="bg1"/>
                          </a:solidFill>
                          <a:effectLst/>
                          <a:latin typeface="微软雅黑" panose="020B0503020204020204" pitchFamily="34" charset="-122"/>
                          <a:ea typeface="微软雅黑" panose="020B0503020204020204" pitchFamily="34" charset="-122"/>
                        </a:rPr>
                        <a:t>）</a:t>
                      </a:r>
                      <a:endParaRPr lang="zh-CN" sz="1600" kern="100" dirty="0">
                        <a:solidFill>
                          <a:schemeClr val="bg1"/>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68580" marR="68580" marT="0" marB="0" anchor="ctr"/>
                </a:tc>
                <a:extLst>
                  <a:ext uri="{0D108BD9-81ED-4DB2-BD59-A6C34878D82A}">
                    <a16:rowId xmlns:a16="http://schemas.microsoft.com/office/drawing/2014/main" xmlns="" val="10000"/>
                  </a:ext>
                </a:extLst>
              </a:tr>
              <a:tr h="396000">
                <a:tc>
                  <a:txBody>
                    <a:bodyPr/>
                    <a:lstStyle/>
                    <a:p>
                      <a:pPr algn="ctr">
                        <a:lnSpc>
                          <a:spcPct val="115000"/>
                        </a:lnSpc>
                        <a:spcAft>
                          <a:spcPts val="0"/>
                        </a:spcAft>
                      </a:pPr>
                      <a:r>
                        <a:rPr lang="en-US" sz="1600" b="0" kern="100" dirty="0" smtClean="0">
                          <a:solidFill>
                            <a:schemeClr val="tx1"/>
                          </a:solidFill>
                          <a:effectLst/>
                          <a:latin typeface="+mn-lt"/>
                          <a:ea typeface="微软雅黑" panose="020B0503020204020204" pitchFamily="34" charset="-122"/>
                        </a:rPr>
                        <a:t>SPM</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74</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en-US" sz="1600" b="0" kern="100" dirty="0" smtClean="0">
                          <a:solidFill>
                            <a:schemeClr val="tx1"/>
                          </a:solidFill>
                          <a:effectLst/>
                          <a:latin typeface="+mn-lt"/>
                          <a:ea typeface="微软雅黑" panose="020B0503020204020204" pitchFamily="34" charset="-122"/>
                        </a:rPr>
                        <a:t>PSR</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89.1</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zh-CN" sz="1600" b="1" kern="100" dirty="0">
                          <a:solidFill>
                            <a:schemeClr val="tx1"/>
                          </a:solidFill>
                          <a:effectLst/>
                          <a:latin typeface="+mn-lt"/>
                          <a:ea typeface="微软雅黑" panose="020B0503020204020204" pitchFamily="34" charset="-122"/>
                        </a:rPr>
                        <a:t>方法（</a:t>
                      </a:r>
                      <a:r>
                        <a:rPr lang="en-US" sz="1600" b="1" kern="100" dirty="0">
                          <a:solidFill>
                            <a:schemeClr val="tx1"/>
                          </a:solidFill>
                          <a:effectLst/>
                          <a:latin typeface="+mn-lt"/>
                          <a:ea typeface="微软雅黑" panose="020B0503020204020204" pitchFamily="34" charset="-122"/>
                        </a:rPr>
                        <a:t>I</a:t>
                      </a:r>
                      <a:r>
                        <a:rPr lang="zh-CN" sz="1600" b="1" kern="100" dirty="0">
                          <a:solidFill>
                            <a:schemeClr val="tx1"/>
                          </a:solidFill>
                          <a:effectLst/>
                          <a:latin typeface="+mn-lt"/>
                          <a:ea typeface="微软雅黑" panose="020B0503020204020204" pitchFamily="34" charset="-122"/>
                        </a:rPr>
                        <a:t>）</a:t>
                      </a:r>
                      <a:endParaRPr lang="zh-CN" sz="1600" b="1"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en-US" sz="1600" b="1" kern="100" dirty="0">
                          <a:solidFill>
                            <a:schemeClr val="tx1"/>
                          </a:solidFill>
                          <a:effectLst/>
                          <a:latin typeface="+mn-lt"/>
                          <a:ea typeface="微软雅黑" panose="020B0503020204020204" pitchFamily="34" charset="-122"/>
                        </a:rPr>
                        <a:t>96.88</a:t>
                      </a:r>
                      <a:r>
                        <a:rPr lang="zh-CN" sz="1600" b="1" kern="100" dirty="0">
                          <a:solidFill>
                            <a:schemeClr val="tx1"/>
                          </a:solidFill>
                          <a:effectLst/>
                          <a:latin typeface="+mn-lt"/>
                          <a:ea typeface="微软雅黑" panose="020B0503020204020204" pitchFamily="34" charset="-122"/>
                        </a:rPr>
                        <a:t>±</a:t>
                      </a:r>
                      <a:r>
                        <a:rPr lang="en-US" sz="1600" b="1" kern="100" dirty="0">
                          <a:solidFill>
                            <a:schemeClr val="tx1"/>
                          </a:solidFill>
                          <a:effectLst/>
                          <a:latin typeface="+mn-lt"/>
                          <a:ea typeface="微软雅黑" panose="020B0503020204020204" pitchFamily="34" charset="-122"/>
                        </a:rPr>
                        <a:t>0.72</a:t>
                      </a:r>
                      <a:endParaRPr lang="zh-CN" sz="1600" b="1"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extLst>
                  <a:ext uri="{0D108BD9-81ED-4DB2-BD59-A6C34878D82A}">
                    <a16:rowId xmlns:a16="http://schemas.microsoft.com/office/drawing/2014/main" xmlns="" val="10001"/>
                  </a:ext>
                </a:extLst>
              </a:tr>
              <a:tr h="396000">
                <a:tc>
                  <a:txBody>
                    <a:bodyPr/>
                    <a:lstStyle/>
                    <a:p>
                      <a:pPr algn="ctr">
                        <a:lnSpc>
                          <a:spcPct val="115000"/>
                        </a:lnSpc>
                        <a:spcAft>
                          <a:spcPts val="0"/>
                        </a:spcAft>
                      </a:pPr>
                      <a:r>
                        <a:rPr lang="en-US" sz="1600" b="0" kern="100" dirty="0" smtClean="0">
                          <a:solidFill>
                            <a:schemeClr val="tx1"/>
                          </a:solidFill>
                          <a:effectLst/>
                          <a:latin typeface="+mn-lt"/>
                          <a:ea typeface="微软雅黑" panose="020B0503020204020204" pitchFamily="34" charset="-122"/>
                        </a:rPr>
                        <a:t>SCK</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CEBE0"/>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72.52</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CEBE0"/>
                    </a:solidFill>
                  </a:tcPr>
                </a:tc>
                <a:tc>
                  <a:txBody>
                    <a:bodyPr/>
                    <a:lstStyle/>
                    <a:p>
                      <a:pPr algn="ctr">
                        <a:lnSpc>
                          <a:spcPct val="115000"/>
                        </a:lnSpc>
                        <a:spcAft>
                          <a:spcPts val="0"/>
                        </a:spcAft>
                      </a:pPr>
                      <a:r>
                        <a:rPr lang="en-US" sz="1600" b="0" kern="100" dirty="0" smtClean="0">
                          <a:solidFill>
                            <a:schemeClr val="tx1"/>
                          </a:solidFill>
                          <a:effectLst/>
                          <a:latin typeface="+mn-lt"/>
                          <a:ea typeface="微软雅黑" panose="020B0503020204020204" pitchFamily="34" charset="-122"/>
                        </a:rPr>
                        <a:t>UFL-SC</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CEBE0"/>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90.26</a:t>
                      </a:r>
                      <a:r>
                        <a:rPr lang="zh-CN" sz="1600" kern="100" dirty="0">
                          <a:solidFill>
                            <a:schemeClr val="tx1"/>
                          </a:solidFill>
                          <a:effectLst/>
                          <a:latin typeface="+mn-lt"/>
                          <a:ea typeface="微软雅黑" panose="020B0503020204020204" pitchFamily="34" charset="-122"/>
                        </a:rPr>
                        <a:t>±</a:t>
                      </a:r>
                      <a:r>
                        <a:rPr lang="en-US" sz="1600" kern="100" dirty="0">
                          <a:solidFill>
                            <a:schemeClr val="tx1"/>
                          </a:solidFill>
                          <a:effectLst/>
                          <a:latin typeface="+mn-lt"/>
                          <a:ea typeface="微软雅黑" panose="020B0503020204020204" pitchFamily="34" charset="-122"/>
                        </a:rPr>
                        <a:t>1.51</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CEBE0"/>
                    </a:solidFill>
                  </a:tcPr>
                </a:tc>
                <a:tc>
                  <a:txBody>
                    <a:bodyPr/>
                    <a:lstStyle/>
                    <a:p>
                      <a:pPr algn="ctr">
                        <a:lnSpc>
                          <a:spcPct val="115000"/>
                        </a:lnSpc>
                        <a:spcAft>
                          <a:spcPts val="0"/>
                        </a:spcAft>
                      </a:pPr>
                      <a:r>
                        <a:rPr lang="zh-CN" sz="1600" b="1" kern="100" dirty="0">
                          <a:solidFill>
                            <a:schemeClr val="tx1"/>
                          </a:solidFill>
                          <a:effectLst/>
                          <a:latin typeface="+mn-lt"/>
                          <a:ea typeface="微软雅黑" panose="020B0503020204020204" pitchFamily="34" charset="-122"/>
                        </a:rPr>
                        <a:t>方法（</a:t>
                      </a:r>
                      <a:r>
                        <a:rPr lang="en-US" sz="1600" b="1" kern="100" dirty="0">
                          <a:solidFill>
                            <a:schemeClr val="tx1"/>
                          </a:solidFill>
                          <a:effectLst/>
                          <a:latin typeface="+mn-lt"/>
                          <a:ea typeface="微软雅黑" panose="020B0503020204020204" pitchFamily="34" charset="-122"/>
                        </a:rPr>
                        <a:t>II</a:t>
                      </a:r>
                      <a:r>
                        <a:rPr lang="zh-CN" sz="1600" b="1" kern="100" dirty="0">
                          <a:solidFill>
                            <a:schemeClr val="tx1"/>
                          </a:solidFill>
                          <a:effectLst/>
                          <a:latin typeface="+mn-lt"/>
                          <a:ea typeface="微软雅黑" panose="020B0503020204020204" pitchFamily="34" charset="-122"/>
                        </a:rPr>
                        <a:t>）</a:t>
                      </a:r>
                      <a:endParaRPr lang="zh-CN" sz="1600" b="1"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CEBE0"/>
                    </a:solidFill>
                  </a:tcPr>
                </a:tc>
                <a:tc>
                  <a:txBody>
                    <a:bodyPr/>
                    <a:lstStyle/>
                    <a:p>
                      <a:pPr algn="ctr">
                        <a:lnSpc>
                          <a:spcPct val="115000"/>
                        </a:lnSpc>
                        <a:spcAft>
                          <a:spcPts val="0"/>
                        </a:spcAft>
                      </a:pPr>
                      <a:r>
                        <a:rPr lang="en-US" sz="1600" b="1" kern="100" dirty="0">
                          <a:solidFill>
                            <a:schemeClr val="tx1"/>
                          </a:solidFill>
                          <a:effectLst/>
                          <a:latin typeface="+mn-lt"/>
                          <a:ea typeface="微软雅黑" panose="020B0503020204020204" pitchFamily="34" charset="-122"/>
                        </a:rPr>
                        <a:t>96.90</a:t>
                      </a:r>
                      <a:r>
                        <a:rPr lang="zh-CN" sz="1600" b="1" kern="100" dirty="0">
                          <a:solidFill>
                            <a:schemeClr val="tx1"/>
                          </a:solidFill>
                          <a:effectLst/>
                          <a:latin typeface="+mn-lt"/>
                          <a:ea typeface="微软雅黑" panose="020B0503020204020204" pitchFamily="34" charset="-122"/>
                        </a:rPr>
                        <a:t>±</a:t>
                      </a:r>
                      <a:r>
                        <a:rPr lang="en-US" sz="1600" b="1" kern="100" dirty="0">
                          <a:solidFill>
                            <a:schemeClr val="tx1"/>
                          </a:solidFill>
                          <a:effectLst/>
                          <a:latin typeface="+mn-lt"/>
                          <a:ea typeface="微软雅黑" panose="020B0503020204020204" pitchFamily="34" charset="-122"/>
                        </a:rPr>
                        <a:t>0.77</a:t>
                      </a:r>
                      <a:endParaRPr lang="zh-CN" sz="1600" b="1"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CEBE0"/>
                    </a:solidFill>
                  </a:tcPr>
                </a:tc>
                <a:extLst>
                  <a:ext uri="{0D108BD9-81ED-4DB2-BD59-A6C34878D82A}">
                    <a16:rowId xmlns:a16="http://schemas.microsoft.com/office/drawing/2014/main" xmlns="" val="10002"/>
                  </a:ext>
                </a:extLst>
              </a:tr>
              <a:tr h="396000">
                <a:tc>
                  <a:txBody>
                    <a:bodyPr/>
                    <a:lstStyle/>
                    <a:p>
                      <a:pPr marL="0" algn="ctr" defTabSz="685800" rtl="0" eaLnBrk="1" latinLnBrk="0" hangingPunct="1">
                        <a:lnSpc>
                          <a:spcPct val="115000"/>
                        </a:lnSpc>
                        <a:spcAft>
                          <a:spcPts val="0"/>
                        </a:spcAft>
                      </a:pPr>
                      <a:r>
                        <a:rPr lang="en-US" sz="1600" b="0" kern="100" dirty="0">
                          <a:solidFill>
                            <a:schemeClr val="tx1"/>
                          </a:solidFill>
                          <a:effectLst/>
                          <a:latin typeface="+mn-lt"/>
                          <a:ea typeface="微软雅黑" panose="020B0503020204020204" pitchFamily="34" charset="-122"/>
                        </a:rPr>
                        <a:t>SPCK</a:t>
                      </a:r>
                      <a:r>
                        <a:rPr lang="en-US" sz="1600" b="0" kern="100" dirty="0" smtClean="0">
                          <a:solidFill>
                            <a:schemeClr val="tx1"/>
                          </a:solidFill>
                          <a:effectLst/>
                          <a:latin typeface="+mn-lt"/>
                          <a:ea typeface="微软雅黑" panose="020B0503020204020204" pitchFamily="34" charset="-122"/>
                        </a:rPr>
                        <a:t>++</a:t>
                      </a:r>
                      <a:endParaRPr lang="zh-CN" sz="1600" b="0" kern="100" dirty="0">
                        <a:solidFill>
                          <a:schemeClr val="tx1"/>
                        </a:solidFill>
                        <a:effectLst/>
                        <a:latin typeface="+mn-lt"/>
                        <a:ea typeface="微软雅黑" panose="020B0503020204020204" pitchFamily="34" charset="-122"/>
                        <a:cs typeface="+mn-cs"/>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77.38</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en-US" sz="1600" b="0" kern="100" dirty="0" smtClean="0">
                          <a:solidFill>
                            <a:schemeClr val="tx1"/>
                          </a:solidFill>
                          <a:effectLst/>
                          <a:latin typeface="+mn-lt"/>
                          <a:ea typeface="微软雅黑" panose="020B0503020204020204" pitchFamily="34" charset="-122"/>
                        </a:rPr>
                        <a:t>MSIFT</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90.97</a:t>
                      </a:r>
                      <a:r>
                        <a:rPr lang="zh-CN" sz="1600" kern="100" dirty="0">
                          <a:solidFill>
                            <a:schemeClr val="tx1"/>
                          </a:solidFill>
                          <a:effectLst/>
                          <a:latin typeface="+mn-lt"/>
                          <a:ea typeface="微软雅黑" panose="020B0503020204020204" pitchFamily="34" charset="-122"/>
                        </a:rPr>
                        <a:t>±</a:t>
                      </a:r>
                      <a:r>
                        <a:rPr lang="en-US" sz="1600" kern="100" dirty="0">
                          <a:solidFill>
                            <a:schemeClr val="tx1"/>
                          </a:solidFill>
                          <a:effectLst/>
                          <a:latin typeface="+mn-lt"/>
                          <a:ea typeface="微软雅黑" panose="020B0503020204020204" pitchFamily="34" charset="-122"/>
                        </a:rPr>
                        <a:t>1.81</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endParaRPr lang="zh-CN" altLang="en-US" sz="1600" dirty="0">
                        <a:solidFill>
                          <a:schemeClr val="tx1"/>
                        </a:solidFill>
                        <a:latin typeface="+mn-lt"/>
                        <a:ea typeface="微软雅黑" panose="020B0503020204020204" pitchFamily="34" charset="-122"/>
                      </a:endParaRPr>
                    </a:p>
                  </a:txBody>
                  <a:tcPr marL="68580" marR="68580" marT="0" marB="0" anchor="ctr">
                    <a:solidFill>
                      <a:schemeClr val="accent2">
                        <a:lumMod val="40000"/>
                        <a:lumOff val="60000"/>
                        <a:alpha val="70000"/>
                      </a:schemeClr>
                    </a:solidFill>
                  </a:tcPr>
                </a:tc>
                <a:tc>
                  <a:txBody>
                    <a:bodyPr/>
                    <a:lstStyle/>
                    <a:p>
                      <a:endParaRPr lang="zh-CN" altLang="en-US" sz="1600" dirty="0">
                        <a:solidFill>
                          <a:schemeClr val="tx1"/>
                        </a:solidFill>
                        <a:latin typeface="+mn-lt"/>
                        <a:ea typeface="微软雅黑" panose="020B0503020204020204" pitchFamily="34" charset="-122"/>
                      </a:endParaRPr>
                    </a:p>
                  </a:txBody>
                  <a:tcPr marL="68580" marR="68580" marT="0" marB="0" anchor="ctr">
                    <a:solidFill>
                      <a:schemeClr val="accent2">
                        <a:lumMod val="40000"/>
                        <a:lumOff val="60000"/>
                        <a:alpha val="70000"/>
                      </a:schemeClr>
                    </a:solidFill>
                  </a:tcPr>
                </a:tc>
                <a:extLst>
                  <a:ext uri="{0D108BD9-81ED-4DB2-BD59-A6C34878D82A}">
                    <a16:rowId xmlns:a16="http://schemas.microsoft.com/office/drawing/2014/main" xmlns="" val="10003"/>
                  </a:ext>
                </a:extLst>
              </a:tr>
              <a:tr h="396000">
                <a:tc>
                  <a:txBody>
                    <a:bodyPr/>
                    <a:lstStyle/>
                    <a:p>
                      <a:pPr algn="ctr">
                        <a:lnSpc>
                          <a:spcPct val="115000"/>
                        </a:lnSpc>
                        <a:spcAft>
                          <a:spcPts val="0"/>
                        </a:spcAft>
                      </a:pPr>
                      <a:r>
                        <a:rPr lang="en-US" sz="1600" b="0" kern="100" dirty="0" err="1" smtClean="0">
                          <a:solidFill>
                            <a:schemeClr val="tx1"/>
                          </a:solidFill>
                          <a:effectLst/>
                          <a:latin typeface="+mn-lt"/>
                          <a:ea typeface="微软雅黑" panose="020B0503020204020204" pitchFamily="34" charset="-122"/>
                        </a:rPr>
                        <a:t>SC+Pooling</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CEEE4"/>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81.67</a:t>
                      </a:r>
                      <a:r>
                        <a:rPr lang="zh-CN" sz="1600" kern="100" dirty="0">
                          <a:solidFill>
                            <a:schemeClr val="tx1"/>
                          </a:solidFill>
                          <a:effectLst/>
                          <a:latin typeface="+mn-lt"/>
                          <a:ea typeface="微软雅黑" panose="020B0503020204020204" pitchFamily="34" charset="-122"/>
                        </a:rPr>
                        <a:t>±</a:t>
                      </a:r>
                      <a:r>
                        <a:rPr lang="en-US" sz="1600" kern="100" dirty="0">
                          <a:solidFill>
                            <a:schemeClr val="tx1"/>
                          </a:solidFill>
                          <a:effectLst/>
                          <a:latin typeface="+mn-lt"/>
                          <a:ea typeface="微软雅黑" panose="020B0503020204020204" pitchFamily="34" charset="-122"/>
                        </a:rPr>
                        <a:t>1.23</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CEEE4"/>
                    </a:solidFill>
                  </a:tcPr>
                </a:tc>
                <a:tc>
                  <a:txBody>
                    <a:bodyPr/>
                    <a:lstStyle/>
                    <a:p>
                      <a:pPr algn="ctr">
                        <a:lnSpc>
                          <a:spcPct val="115000"/>
                        </a:lnSpc>
                        <a:spcAft>
                          <a:spcPts val="0"/>
                        </a:spcAft>
                      </a:pPr>
                      <a:r>
                        <a:rPr lang="en-US" sz="1600" b="0" kern="100" dirty="0" smtClean="0">
                          <a:solidFill>
                            <a:schemeClr val="tx1"/>
                          </a:solidFill>
                          <a:effectLst/>
                          <a:latin typeface="+mn-lt"/>
                          <a:ea typeface="微软雅黑" panose="020B0503020204020204" pitchFamily="34" charset="-122"/>
                        </a:rPr>
                        <a:t>COPD</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CEEE4"/>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91.33</a:t>
                      </a:r>
                      <a:r>
                        <a:rPr lang="zh-CN" sz="1600" kern="100" dirty="0">
                          <a:solidFill>
                            <a:schemeClr val="tx1"/>
                          </a:solidFill>
                          <a:effectLst/>
                          <a:latin typeface="+mn-lt"/>
                          <a:ea typeface="微软雅黑" panose="020B0503020204020204" pitchFamily="34" charset="-122"/>
                        </a:rPr>
                        <a:t>±</a:t>
                      </a:r>
                      <a:r>
                        <a:rPr lang="en-US" sz="1600" kern="100" dirty="0">
                          <a:solidFill>
                            <a:schemeClr val="tx1"/>
                          </a:solidFill>
                          <a:effectLst/>
                          <a:latin typeface="+mn-lt"/>
                          <a:ea typeface="微软雅黑" panose="020B0503020204020204" pitchFamily="34" charset="-122"/>
                        </a:rPr>
                        <a:t>1.11</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CEEE4"/>
                    </a:solidFill>
                  </a:tcPr>
                </a:tc>
                <a:tc>
                  <a:txBody>
                    <a:bodyPr/>
                    <a:lstStyle/>
                    <a:p>
                      <a:endParaRPr lang="zh-CN" altLang="en-US" sz="1600" dirty="0">
                        <a:solidFill>
                          <a:schemeClr val="tx1"/>
                        </a:solidFill>
                        <a:latin typeface="+mn-lt"/>
                        <a:ea typeface="微软雅黑" panose="020B0503020204020204" pitchFamily="34" charset="-122"/>
                      </a:endParaRPr>
                    </a:p>
                  </a:txBody>
                  <a:tcPr marL="68580" marR="68580" marT="0" marB="0" anchor="ctr">
                    <a:solidFill>
                      <a:srgbClr val="FCEEE4"/>
                    </a:solidFill>
                  </a:tcPr>
                </a:tc>
                <a:tc>
                  <a:txBody>
                    <a:bodyPr/>
                    <a:lstStyle/>
                    <a:p>
                      <a:endParaRPr lang="zh-CN" altLang="en-US" sz="1600" dirty="0">
                        <a:solidFill>
                          <a:schemeClr val="tx1"/>
                        </a:solidFill>
                        <a:latin typeface="+mn-lt"/>
                        <a:ea typeface="微软雅黑" panose="020B0503020204020204" pitchFamily="34" charset="-122"/>
                      </a:endParaRPr>
                    </a:p>
                  </a:txBody>
                  <a:tcPr marL="68580" marR="68580" marT="0" marB="0" anchor="ctr">
                    <a:solidFill>
                      <a:srgbClr val="FCEEE4"/>
                    </a:solidFill>
                  </a:tcPr>
                </a:tc>
                <a:extLst>
                  <a:ext uri="{0D108BD9-81ED-4DB2-BD59-A6C34878D82A}">
                    <a16:rowId xmlns:a16="http://schemas.microsoft.com/office/drawing/2014/main" xmlns="" val="10004"/>
                  </a:ext>
                </a:extLst>
              </a:tr>
              <a:tr h="396000">
                <a:tc>
                  <a:txBody>
                    <a:bodyPr/>
                    <a:lstStyle/>
                    <a:p>
                      <a:pPr algn="ctr">
                        <a:lnSpc>
                          <a:spcPct val="115000"/>
                        </a:lnSpc>
                        <a:spcAft>
                          <a:spcPts val="0"/>
                        </a:spcAft>
                      </a:pPr>
                      <a:r>
                        <a:rPr lang="en-US" sz="1600" b="0" kern="100" dirty="0" smtClean="0">
                          <a:solidFill>
                            <a:schemeClr val="tx1"/>
                          </a:solidFill>
                          <a:effectLst/>
                          <a:latin typeface="+mn-lt"/>
                          <a:ea typeface="微软雅黑" panose="020B0503020204020204" pitchFamily="34" charset="-122"/>
                        </a:rPr>
                        <a:t>SG+UFL</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82.72</a:t>
                      </a:r>
                      <a:r>
                        <a:rPr lang="zh-CN" sz="1600" kern="100" dirty="0">
                          <a:solidFill>
                            <a:schemeClr val="tx1"/>
                          </a:solidFill>
                          <a:effectLst/>
                          <a:latin typeface="+mn-lt"/>
                          <a:ea typeface="微软雅黑" panose="020B0503020204020204" pitchFamily="34" charset="-122"/>
                        </a:rPr>
                        <a:t>±</a:t>
                      </a:r>
                      <a:r>
                        <a:rPr lang="en-US" sz="1600" kern="100" dirty="0">
                          <a:solidFill>
                            <a:schemeClr val="tx1"/>
                          </a:solidFill>
                          <a:effectLst/>
                          <a:latin typeface="+mn-lt"/>
                          <a:ea typeface="微软雅黑" panose="020B0503020204020204" pitchFamily="34" charset="-122"/>
                        </a:rPr>
                        <a:t>1.18</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en-US" sz="1600" b="0" kern="100" dirty="0" err="1" smtClean="0">
                          <a:solidFill>
                            <a:schemeClr val="tx1"/>
                          </a:solidFill>
                          <a:effectLst/>
                          <a:latin typeface="+mn-lt"/>
                          <a:ea typeface="微软雅黑" panose="020B0503020204020204" pitchFamily="34" charset="-122"/>
                        </a:rPr>
                        <a:t>Dirichlet</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92.8</a:t>
                      </a:r>
                      <a:r>
                        <a:rPr lang="zh-CN" sz="1600" kern="100" dirty="0">
                          <a:solidFill>
                            <a:schemeClr val="tx1"/>
                          </a:solidFill>
                          <a:effectLst/>
                          <a:latin typeface="+mn-lt"/>
                          <a:ea typeface="微软雅黑" panose="020B0503020204020204" pitchFamily="34" charset="-122"/>
                        </a:rPr>
                        <a:t>±</a:t>
                      </a:r>
                      <a:r>
                        <a:rPr lang="en-US" sz="1600" kern="100" dirty="0">
                          <a:solidFill>
                            <a:schemeClr val="tx1"/>
                          </a:solidFill>
                          <a:effectLst/>
                          <a:latin typeface="+mn-lt"/>
                          <a:ea typeface="微软雅黑" panose="020B0503020204020204" pitchFamily="34" charset="-122"/>
                        </a:rPr>
                        <a:t>0.9</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chemeClr val="accent2">
                        <a:lumMod val="40000"/>
                        <a:lumOff val="60000"/>
                        <a:alpha val="70000"/>
                      </a:schemeClr>
                    </a:solidFill>
                  </a:tcPr>
                </a:tc>
                <a:tc>
                  <a:txBody>
                    <a:bodyPr/>
                    <a:lstStyle/>
                    <a:p>
                      <a:endParaRPr lang="zh-CN" altLang="en-US" sz="1600" dirty="0">
                        <a:solidFill>
                          <a:schemeClr val="tx1"/>
                        </a:solidFill>
                        <a:latin typeface="+mn-lt"/>
                        <a:ea typeface="微软雅黑" panose="020B0503020204020204" pitchFamily="34" charset="-122"/>
                      </a:endParaRPr>
                    </a:p>
                  </a:txBody>
                  <a:tcPr marL="68580" marR="68580" marT="0" marB="0" anchor="ctr">
                    <a:solidFill>
                      <a:schemeClr val="accent2">
                        <a:lumMod val="40000"/>
                        <a:lumOff val="60000"/>
                        <a:alpha val="70000"/>
                      </a:schemeClr>
                    </a:solidFill>
                  </a:tcPr>
                </a:tc>
                <a:tc>
                  <a:txBody>
                    <a:bodyPr/>
                    <a:lstStyle/>
                    <a:p>
                      <a:endParaRPr lang="zh-CN" altLang="en-US" sz="1600" dirty="0">
                        <a:solidFill>
                          <a:schemeClr val="tx1"/>
                        </a:solidFill>
                        <a:latin typeface="+mn-lt"/>
                        <a:ea typeface="微软雅黑" panose="020B0503020204020204" pitchFamily="34" charset="-122"/>
                      </a:endParaRPr>
                    </a:p>
                  </a:txBody>
                  <a:tcPr marL="68580" marR="68580" marT="0" marB="0" anchor="ctr">
                    <a:solidFill>
                      <a:schemeClr val="accent2">
                        <a:lumMod val="40000"/>
                        <a:lumOff val="60000"/>
                        <a:alpha val="70000"/>
                      </a:schemeClr>
                    </a:solidFill>
                  </a:tcPr>
                </a:tc>
                <a:extLst>
                  <a:ext uri="{0D108BD9-81ED-4DB2-BD59-A6C34878D82A}">
                    <a16:rowId xmlns:a16="http://schemas.microsoft.com/office/drawing/2014/main" xmlns="" val="10005"/>
                  </a:ext>
                </a:extLst>
              </a:tr>
              <a:tr h="396000">
                <a:tc>
                  <a:txBody>
                    <a:bodyPr/>
                    <a:lstStyle/>
                    <a:p>
                      <a:pPr algn="ctr">
                        <a:lnSpc>
                          <a:spcPct val="115000"/>
                        </a:lnSpc>
                        <a:spcAft>
                          <a:spcPts val="0"/>
                        </a:spcAft>
                      </a:pPr>
                      <a:r>
                        <a:rPr lang="en-US" sz="1600" b="0" kern="100" dirty="0" smtClean="0">
                          <a:solidFill>
                            <a:schemeClr val="tx1"/>
                          </a:solidFill>
                          <a:effectLst/>
                          <a:latin typeface="+mn-lt"/>
                          <a:ea typeface="微软雅黑" panose="020B0503020204020204" pitchFamily="34" charset="-122"/>
                        </a:rPr>
                        <a:t>CCM-BOVW</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DF0E7"/>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86.64</a:t>
                      </a:r>
                      <a:r>
                        <a:rPr lang="zh-CN" sz="1600" kern="100" dirty="0">
                          <a:solidFill>
                            <a:schemeClr val="tx1"/>
                          </a:solidFill>
                          <a:effectLst/>
                          <a:latin typeface="+mn-lt"/>
                          <a:ea typeface="微软雅黑" panose="020B0503020204020204" pitchFamily="34" charset="-122"/>
                        </a:rPr>
                        <a:t>±</a:t>
                      </a:r>
                      <a:r>
                        <a:rPr lang="en-US" sz="1600" kern="100" dirty="0">
                          <a:solidFill>
                            <a:schemeClr val="tx1"/>
                          </a:solidFill>
                          <a:effectLst/>
                          <a:latin typeface="+mn-lt"/>
                          <a:ea typeface="微软雅黑" panose="020B0503020204020204" pitchFamily="34" charset="-122"/>
                        </a:rPr>
                        <a:t>0.81</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DF0E7"/>
                    </a:solidFill>
                  </a:tcPr>
                </a:tc>
                <a:tc>
                  <a:txBody>
                    <a:bodyPr/>
                    <a:lstStyle/>
                    <a:p>
                      <a:pPr algn="ctr">
                        <a:lnSpc>
                          <a:spcPct val="115000"/>
                        </a:lnSpc>
                        <a:spcAft>
                          <a:spcPts val="0"/>
                        </a:spcAft>
                      </a:pPr>
                      <a:r>
                        <a:rPr lang="en-US" sz="1600" b="0" kern="100" dirty="0" smtClean="0">
                          <a:solidFill>
                            <a:schemeClr val="tx1"/>
                          </a:solidFill>
                          <a:effectLst/>
                          <a:latin typeface="+mn-lt"/>
                          <a:ea typeface="微软雅黑" panose="020B0503020204020204" pitchFamily="34" charset="-122"/>
                        </a:rPr>
                        <a:t>VLAT</a:t>
                      </a:r>
                      <a:endParaRPr lang="zh-CN" sz="1600" b="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DF0E7"/>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94.3</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DF0E7"/>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 </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DF0E7"/>
                    </a:solidFill>
                  </a:tcPr>
                </a:tc>
                <a:tc>
                  <a:txBody>
                    <a:bodyPr/>
                    <a:lstStyle/>
                    <a:p>
                      <a:pPr algn="ctr">
                        <a:lnSpc>
                          <a:spcPct val="115000"/>
                        </a:lnSpc>
                        <a:spcAft>
                          <a:spcPts val="0"/>
                        </a:spcAft>
                      </a:pPr>
                      <a:r>
                        <a:rPr lang="en-US" sz="1600" kern="100" dirty="0">
                          <a:solidFill>
                            <a:schemeClr val="tx1"/>
                          </a:solidFill>
                          <a:effectLst/>
                          <a:latin typeface="+mn-lt"/>
                          <a:ea typeface="微软雅黑" panose="020B0503020204020204" pitchFamily="34" charset="-122"/>
                        </a:rPr>
                        <a:t> </a:t>
                      </a:r>
                      <a:endParaRPr lang="zh-CN" sz="1600" kern="100" dirty="0">
                        <a:solidFill>
                          <a:schemeClr val="tx1"/>
                        </a:solidFill>
                        <a:effectLst/>
                        <a:latin typeface="+mn-lt"/>
                        <a:ea typeface="微软雅黑" panose="020B0503020204020204" pitchFamily="34" charset="-122"/>
                        <a:cs typeface="Times New Roman" panose="02020603050405020304" pitchFamily="18" charset="0"/>
                      </a:endParaRPr>
                    </a:p>
                  </a:txBody>
                  <a:tcPr marL="68580" marR="68580" marT="0" marB="0" anchor="ctr">
                    <a:solidFill>
                      <a:srgbClr val="FDF0E7"/>
                    </a:solidFill>
                  </a:tcPr>
                </a:tc>
                <a:extLst>
                  <a:ext uri="{0D108BD9-81ED-4DB2-BD59-A6C34878D82A}">
                    <a16:rowId xmlns:a16="http://schemas.microsoft.com/office/drawing/2014/main" xmlns="" val="10006"/>
                  </a:ext>
                </a:extLst>
              </a:tr>
            </a:tbl>
          </a:graphicData>
        </a:graphic>
      </p:graphicFrame>
      <p:sp>
        <p:nvSpPr>
          <p:cNvPr id="8" name="矩形 7"/>
          <p:cNvSpPr/>
          <p:nvPr/>
        </p:nvSpPr>
        <p:spPr>
          <a:xfrm>
            <a:off x="245451" y="6498556"/>
            <a:ext cx="8676258" cy="276999"/>
          </a:xfrm>
          <a:prstGeom prst="rect">
            <a:avLst/>
          </a:prstGeom>
        </p:spPr>
        <p:txBody>
          <a:bodyPr wrap="square">
            <a:spAutoFit/>
          </a:bodyPr>
          <a:lstStyle/>
          <a:p>
            <a:r>
              <a:rPr lang="en-US" altLang="zh-CN" sz="1200" dirty="0">
                <a:latin typeface="Arial Narrow" panose="020B0606020202030204" pitchFamily="34" charset="0"/>
              </a:rPr>
              <a:t>F</a:t>
            </a:r>
            <a:r>
              <a:rPr lang="en-US" altLang="zh-CN" sz="1200" dirty="0" smtClean="0">
                <a:latin typeface="Arial Narrow" panose="020B0606020202030204" pitchFamily="34" charset="0"/>
              </a:rPr>
              <a:t>.</a:t>
            </a:r>
            <a:r>
              <a:rPr lang="zh-CN" altLang="en-US" sz="1200" smtClean="0">
                <a:latin typeface="Arial Narrow" panose="020B0606020202030204" pitchFamily="34" charset="0"/>
              </a:rPr>
              <a:t> </a:t>
            </a:r>
            <a:r>
              <a:rPr lang="en-US" altLang="zh-CN" sz="1200" smtClean="0">
                <a:latin typeface="Arial Narrow" panose="020B0606020202030204" pitchFamily="34" charset="0"/>
              </a:rPr>
              <a:t>Hu</a:t>
            </a:r>
            <a:r>
              <a:rPr lang="en-US" altLang="zh-CN" sz="1200" dirty="0">
                <a:latin typeface="Arial Narrow" panose="020B0606020202030204" pitchFamily="34" charset="0"/>
              </a:rPr>
              <a:t>, G.-S. </a:t>
            </a:r>
            <a:r>
              <a:rPr lang="en-US" altLang="zh-CN" sz="1200" dirty="0" smtClean="0">
                <a:latin typeface="Arial Narrow" panose="020B0606020202030204" pitchFamily="34" charset="0"/>
              </a:rPr>
              <a:t>Xia. </a:t>
            </a:r>
            <a:r>
              <a:rPr lang="en-US" altLang="zh-CN" sz="1200" b="1" dirty="0" smtClean="0">
                <a:latin typeface="Arial Narrow" panose="020B0606020202030204" pitchFamily="34" charset="0"/>
              </a:rPr>
              <a:t>Transferring </a:t>
            </a:r>
            <a:r>
              <a:rPr lang="en-US" altLang="zh-CN" sz="1200" b="1" dirty="0">
                <a:latin typeface="Arial Narrow" panose="020B0606020202030204" pitchFamily="34" charset="0"/>
              </a:rPr>
              <a:t>deep convolutional neural networks for the scene classification of </a:t>
            </a:r>
            <a:r>
              <a:rPr lang="en-US" altLang="zh-CN" sz="1200" b="1" dirty="0" smtClean="0">
                <a:latin typeface="Arial Narrow" panose="020B0606020202030204" pitchFamily="34" charset="0"/>
              </a:rPr>
              <a:t>HRRS</a:t>
            </a:r>
            <a:r>
              <a:rPr lang="zh-CN" altLang="en-US" sz="1200" b="1" dirty="0" smtClean="0">
                <a:latin typeface="Arial Narrow" panose="020B0606020202030204" pitchFamily="34" charset="0"/>
              </a:rPr>
              <a:t> </a:t>
            </a:r>
            <a:r>
              <a:rPr lang="en-US" altLang="zh-CN" sz="1200" b="1" dirty="0" smtClean="0">
                <a:latin typeface="Arial Narrow" panose="020B0606020202030204" pitchFamily="34" charset="0"/>
              </a:rPr>
              <a:t>imagery</a:t>
            </a:r>
            <a:r>
              <a:rPr lang="en-US" altLang="zh-CN" sz="1200" dirty="0" smtClean="0">
                <a:latin typeface="Arial Narrow" panose="020B0606020202030204" pitchFamily="34" charset="0"/>
              </a:rPr>
              <a:t>.</a:t>
            </a:r>
            <a:r>
              <a:rPr lang="zh-CN" altLang="en-US" sz="1200" dirty="0" smtClean="0">
                <a:latin typeface="Arial Narrow" panose="020B0606020202030204" pitchFamily="34" charset="0"/>
              </a:rPr>
              <a:t> </a:t>
            </a:r>
            <a:r>
              <a:rPr lang="en-US" altLang="zh-CN" sz="1200" dirty="0" smtClean="0">
                <a:latin typeface="Arial Narrow" panose="020B0606020202030204" pitchFamily="34" charset="0"/>
              </a:rPr>
              <a:t>Remote Sensing, </a:t>
            </a:r>
            <a:r>
              <a:rPr lang="en-US" altLang="zh-CN" sz="1200" dirty="0">
                <a:latin typeface="Arial Narrow" panose="020B0606020202030204" pitchFamily="34" charset="0"/>
              </a:rPr>
              <a:t>2015.</a:t>
            </a:r>
          </a:p>
        </p:txBody>
      </p:sp>
    </p:spTree>
    <p:extLst>
      <p:ext uri="{BB962C8B-B14F-4D97-AF65-F5344CB8AC3E}">
        <p14:creationId xmlns:p14="http://schemas.microsoft.com/office/powerpoint/2010/main" val="147954202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a:t>
            </a:r>
            <a:r>
              <a:rPr lang="zh-CN" altLang="en-US" sz="2800" b="1" dirty="0">
                <a:latin typeface="黑体" panose="02010609060101010101" pitchFamily="49" charset="-122"/>
                <a:ea typeface="黑体" panose="02010609060101010101" pitchFamily="49" charset="-122"/>
                <a:cs typeface="STHeiti" charset="-122"/>
              </a:rPr>
              <a:t>图像</a:t>
            </a:r>
            <a:r>
              <a:rPr lang="zh-CN" altLang="en-US" sz="2800" b="1" dirty="0" smtClean="0">
                <a:latin typeface="黑体" panose="02010609060101010101" pitchFamily="49" charset="-122"/>
                <a:ea typeface="黑体" panose="02010609060101010101" pitchFamily="49" charset="-122"/>
                <a:cs typeface="STHeiti" charset="-122"/>
              </a:rPr>
              <a:t>场景分类</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基于</a:t>
            </a:r>
            <a:r>
              <a:rPr lang="zh-CN" altLang="en-US" sz="2200" dirty="0">
                <a:solidFill>
                  <a:srgbClr val="C00000"/>
                </a:solidFill>
                <a:latin typeface="黑体" panose="02010609060101010101" pitchFamily="49" charset="-122"/>
                <a:ea typeface="黑体" panose="02010609060101010101" pitchFamily="49" charset="-122"/>
              </a:rPr>
              <a:t>深度</a:t>
            </a:r>
            <a:r>
              <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rPr>
              <a:t>CNN</a:t>
            </a:r>
            <a:r>
              <a:rPr lang="zh-CN" altLang="en-US" sz="2200" dirty="0">
                <a:solidFill>
                  <a:srgbClr val="C00000"/>
                </a:solidFill>
                <a:latin typeface="黑体" panose="02010609060101010101" pitchFamily="49" charset="-122"/>
                <a:ea typeface="黑体" panose="02010609060101010101" pitchFamily="49" charset="-122"/>
              </a:rPr>
              <a:t>的场景分类方法体系</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56</a:t>
            </a:fld>
            <a:endParaRPr lang="zh-CN" altLang="en-US"/>
          </a:p>
        </p:txBody>
      </p:sp>
      <p:sp>
        <p:nvSpPr>
          <p:cNvPr id="55" name="文本框 54"/>
          <p:cNvSpPr txBox="1"/>
          <p:nvPr/>
        </p:nvSpPr>
        <p:spPr>
          <a:xfrm>
            <a:off x="653540" y="1389044"/>
            <a:ext cx="7359754" cy="49423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实验结果</a:t>
            </a:r>
            <a:endParaRPr lang="en-US" altLang="zh-CN" sz="2000" dirty="0" smtClean="0">
              <a:solidFill>
                <a:schemeClr val="tx1">
                  <a:lumMod val="95000"/>
                  <a:lumOff val="5000"/>
                </a:schemeClr>
              </a:solidFill>
              <a:latin typeface="黑体" panose="02010609060101010101" pitchFamily="49" charset="-122"/>
              <a:ea typeface="黑体" panose="02010609060101010101" pitchFamily="49" charset="-122"/>
            </a:endParaRPr>
          </a:p>
        </p:txBody>
      </p:sp>
      <p:sp>
        <p:nvSpPr>
          <p:cNvPr id="8" name="文本框 7"/>
          <p:cNvSpPr txBox="1"/>
          <p:nvPr/>
        </p:nvSpPr>
        <p:spPr>
          <a:xfrm>
            <a:off x="2186966" y="1874898"/>
            <a:ext cx="4906194" cy="369332"/>
          </a:xfrm>
          <a:prstGeom prst="rect">
            <a:avLst/>
          </a:prstGeom>
          <a:noFill/>
        </p:spPr>
        <p:txBody>
          <a:bodyPr wrap="square" rtlCol="0">
            <a:spAutoFit/>
          </a:bodyPr>
          <a:lstStyle/>
          <a:p>
            <a:pPr algn="ctr"/>
            <a:r>
              <a:rPr lang="en-US" altLang="zh-CN" b="1" dirty="0" smtClean="0">
                <a:solidFill>
                  <a:srgbClr val="7E0000"/>
                </a:solidFill>
                <a:latin typeface="微软雅黑" panose="020B0503020204020204" pitchFamily="34" charset="-122"/>
                <a:ea typeface="微软雅黑" panose="020B0503020204020204" pitchFamily="34" charset="-122"/>
              </a:rPr>
              <a:t>CNN</a:t>
            </a:r>
            <a:r>
              <a:rPr lang="zh-CN" altLang="en-US" b="1" dirty="0" smtClean="0">
                <a:solidFill>
                  <a:srgbClr val="7E0000"/>
                </a:solidFill>
                <a:latin typeface="微软雅黑" panose="020B0503020204020204" pitchFamily="34" charset="-122"/>
                <a:ea typeface="微软雅黑" panose="020B0503020204020204" pitchFamily="34" charset="-122"/>
              </a:rPr>
              <a:t>特征 </a:t>
            </a:r>
            <a:r>
              <a:rPr lang="en-US" altLang="zh-CN" b="1" dirty="0" err="1" smtClean="0">
                <a:solidFill>
                  <a:srgbClr val="7E0000"/>
                </a:solidFill>
                <a:latin typeface="微软雅黑" panose="020B0503020204020204" pitchFamily="34" charset="-122"/>
                <a:ea typeface="微软雅黑" panose="020B0503020204020204" pitchFamily="34" charset="-122"/>
              </a:rPr>
              <a:t>v.s</a:t>
            </a:r>
            <a:r>
              <a:rPr lang="en-US" altLang="zh-CN" b="1" dirty="0" smtClean="0">
                <a:solidFill>
                  <a:srgbClr val="7E0000"/>
                </a:solidFill>
                <a:latin typeface="微软雅黑" panose="020B0503020204020204" pitchFamily="34" charset="-122"/>
                <a:ea typeface="微软雅黑" panose="020B0503020204020204" pitchFamily="34" charset="-122"/>
              </a:rPr>
              <a:t>. </a:t>
            </a:r>
            <a:r>
              <a:rPr lang="zh-CN" altLang="en-US" b="1" dirty="0" smtClean="0">
                <a:solidFill>
                  <a:srgbClr val="7E0000"/>
                </a:solidFill>
                <a:latin typeface="微软雅黑" panose="020B0503020204020204" pitchFamily="34" charset="-122"/>
                <a:ea typeface="微软雅黑" panose="020B0503020204020204" pitchFamily="34" charset="-122"/>
              </a:rPr>
              <a:t>人工设计特征</a:t>
            </a:r>
            <a:endParaRPr lang="zh-CN" altLang="en-US" b="1" dirty="0">
              <a:solidFill>
                <a:srgbClr val="7E0000"/>
              </a:solidFill>
              <a:latin typeface="微软雅黑" panose="020B0503020204020204" pitchFamily="34" charset="-122"/>
              <a:ea typeface="微软雅黑" panose="020B0503020204020204" pitchFamily="34" charset="-122"/>
            </a:endParaRPr>
          </a:p>
        </p:txBody>
      </p:sp>
      <p:graphicFrame>
        <p:nvGraphicFramePr>
          <p:cNvPr id="9" name="表格 8"/>
          <p:cNvGraphicFramePr>
            <a:graphicFrameLocks noGrp="1"/>
          </p:cNvGraphicFramePr>
          <p:nvPr>
            <p:extLst/>
          </p:nvPr>
        </p:nvGraphicFramePr>
        <p:xfrm>
          <a:off x="1659916" y="2277262"/>
          <a:ext cx="5960293" cy="1100152"/>
        </p:xfrm>
        <a:graphic>
          <a:graphicData uri="http://schemas.openxmlformats.org/drawingml/2006/table">
            <a:tbl>
              <a:tblPr firstRow="1" bandRow="1">
                <a:tableStyleId>{21E4AEA4-8DFA-4A89-87EB-49C32662AFE0}</a:tableStyleId>
              </a:tblPr>
              <a:tblGrid>
                <a:gridCol w="1541957">
                  <a:extLst>
                    <a:ext uri="{9D8B030D-6E8A-4147-A177-3AD203B41FA5}">
                      <a16:colId xmlns:a16="http://schemas.microsoft.com/office/drawing/2014/main" xmlns="" val="20000"/>
                    </a:ext>
                  </a:extLst>
                </a:gridCol>
                <a:gridCol w="1104584">
                  <a:extLst>
                    <a:ext uri="{9D8B030D-6E8A-4147-A177-3AD203B41FA5}">
                      <a16:colId xmlns:a16="http://schemas.microsoft.com/office/drawing/2014/main" xmlns="" val="20001"/>
                    </a:ext>
                  </a:extLst>
                </a:gridCol>
                <a:gridCol w="1104584">
                  <a:extLst>
                    <a:ext uri="{9D8B030D-6E8A-4147-A177-3AD203B41FA5}">
                      <a16:colId xmlns:a16="http://schemas.microsoft.com/office/drawing/2014/main" xmlns="" val="20002"/>
                    </a:ext>
                  </a:extLst>
                </a:gridCol>
                <a:gridCol w="1104584">
                  <a:extLst>
                    <a:ext uri="{9D8B030D-6E8A-4147-A177-3AD203B41FA5}">
                      <a16:colId xmlns:a16="http://schemas.microsoft.com/office/drawing/2014/main" xmlns="" val="20003"/>
                    </a:ext>
                  </a:extLst>
                </a:gridCol>
                <a:gridCol w="1104584">
                  <a:extLst>
                    <a:ext uri="{9D8B030D-6E8A-4147-A177-3AD203B41FA5}">
                      <a16:colId xmlns:a16="http://schemas.microsoft.com/office/drawing/2014/main" xmlns="" val="20004"/>
                    </a:ext>
                  </a:extLst>
                </a:gridCol>
              </a:tblGrid>
              <a:tr h="355321">
                <a:tc>
                  <a:txBody>
                    <a:bodyPr/>
                    <a:lstStyle/>
                    <a:p>
                      <a:pPr algn="ctr"/>
                      <a:endParaRPr lang="zh-CN" altLang="en-US" sz="1600" dirty="0">
                        <a:latin typeface="Arial" panose="020B0604020202020204" pitchFamily="34" charset="0"/>
                        <a:cs typeface="Arial" panose="020B0604020202020204" pitchFamily="34" charset="0"/>
                      </a:endParaRPr>
                    </a:p>
                  </a:txBody>
                  <a:tcPr anchor="ctr"/>
                </a:tc>
                <a:tc>
                  <a:txBody>
                    <a:bodyPr/>
                    <a:lstStyle/>
                    <a:p>
                      <a:pPr algn="ctr"/>
                      <a:r>
                        <a:rPr lang="en-US" altLang="zh-CN" sz="1600" dirty="0" smtClean="0">
                          <a:latin typeface="Arial" panose="020B0604020202020204" pitchFamily="34" charset="0"/>
                          <a:cs typeface="Arial" panose="020B0604020202020204" pitchFamily="34" charset="0"/>
                        </a:rPr>
                        <a:t>BOW</a:t>
                      </a:r>
                      <a:endParaRPr lang="zh-CN" altLang="en-US" sz="1600" dirty="0">
                        <a:latin typeface="Arial" panose="020B0604020202020204" pitchFamily="34" charset="0"/>
                        <a:cs typeface="Arial" panose="020B0604020202020204" pitchFamily="34" charset="0"/>
                      </a:endParaRPr>
                    </a:p>
                  </a:txBody>
                  <a:tcPr anchor="ctr"/>
                </a:tc>
                <a:tc>
                  <a:txBody>
                    <a:bodyPr/>
                    <a:lstStyle/>
                    <a:p>
                      <a:pPr algn="ctr"/>
                      <a:r>
                        <a:rPr lang="en-US" altLang="zh-CN" sz="1600" dirty="0" smtClean="0">
                          <a:latin typeface="Arial" panose="020B0604020202020204" pitchFamily="34" charset="0"/>
                          <a:cs typeface="Arial" panose="020B0604020202020204" pitchFamily="34" charset="0"/>
                        </a:rPr>
                        <a:t>VLAD</a:t>
                      </a:r>
                      <a:endParaRPr lang="zh-CN" altLang="en-US" sz="1600" dirty="0">
                        <a:latin typeface="Arial" panose="020B0604020202020204" pitchFamily="34" charset="0"/>
                        <a:cs typeface="Arial" panose="020B0604020202020204" pitchFamily="34" charset="0"/>
                      </a:endParaRPr>
                    </a:p>
                  </a:txBody>
                  <a:tcPr anchor="ctr"/>
                </a:tc>
                <a:tc>
                  <a:txBody>
                    <a:bodyPr/>
                    <a:lstStyle/>
                    <a:p>
                      <a:pPr algn="ctr"/>
                      <a:r>
                        <a:rPr lang="en-US" altLang="zh-CN" sz="1600" dirty="0" smtClean="0">
                          <a:latin typeface="Arial" panose="020B0604020202020204" pitchFamily="34" charset="0"/>
                          <a:cs typeface="Arial" panose="020B0604020202020204" pitchFamily="34" charset="0"/>
                        </a:rPr>
                        <a:t>IFK</a:t>
                      </a:r>
                      <a:endParaRPr lang="zh-CN" altLang="en-US" sz="1600" dirty="0">
                        <a:latin typeface="Arial" panose="020B0604020202020204" pitchFamily="34" charset="0"/>
                        <a:cs typeface="Arial" panose="020B0604020202020204" pitchFamily="34" charset="0"/>
                      </a:endParaRPr>
                    </a:p>
                  </a:txBody>
                  <a:tcPr anchor="ctr"/>
                </a:tc>
                <a:tc>
                  <a:txBody>
                    <a:bodyPr/>
                    <a:lstStyle/>
                    <a:p>
                      <a:pPr algn="ctr"/>
                      <a:r>
                        <a:rPr lang="en-US" altLang="zh-CN" sz="1600" dirty="0" smtClean="0">
                          <a:latin typeface="Arial" panose="020B0604020202020204" pitchFamily="34" charset="0"/>
                          <a:cs typeface="Arial" panose="020B0604020202020204" pitchFamily="34" charset="0"/>
                        </a:rPr>
                        <a:t>LLC</a:t>
                      </a:r>
                      <a:endParaRPr lang="zh-CN" altLang="en-US" sz="16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xmlns="" val="10000"/>
                  </a:ext>
                </a:extLst>
              </a:tr>
              <a:tr h="355321">
                <a:tc>
                  <a:txBody>
                    <a:bodyPr/>
                    <a:lstStyle/>
                    <a:p>
                      <a:pPr algn="ctr"/>
                      <a:r>
                        <a:rPr lang="en-US" altLang="zh-CN" sz="1800" b="1" dirty="0" smtClean="0">
                          <a:latin typeface="+mn-lt"/>
                          <a:cs typeface="Arial" panose="020B0604020202020204" pitchFamily="34" charset="0"/>
                        </a:rPr>
                        <a:t>SIFT Features</a:t>
                      </a:r>
                      <a:endParaRPr lang="zh-CN" altLang="en-US" sz="1800" b="1" dirty="0">
                        <a:latin typeface="+mn-lt"/>
                        <a:cs typeface="Arial" panose="020B0604020202020204" pitchFamily="34" charset="0"/>
                      </a:endParaRPr>
                    </a:p>
                  </a:txBody>
                  <a:tcPr anchor="ctr"/>
                </a:tc>
                <a:tc>
                  <a:txBody>
                    <a:bodyPr/>
                    <a:lstStyle/>
                    <a:p>
                      <a:pPr algn="ctr"/>
                      <a:r>
                        <a:rPr lang="en-US" altLang="zh-CN" sz="1600" dirty="0" smtClean="0">
                          <a:latin typeface="+mn-lt"/>
                          <a:cs typeface="Arial" panose="020B0604020202020204" pitchFamily="34" charset="0"/>
                        </a:rPr>
                        <a:t>75.11</a:t>
                      </a:r>
                      <a:endParaRPr lang="zh-CN" altLang="en-US" sz="1600" dirty="0">
                        <a:latin typeface="+mn-lt"/>
                        <a:cs typeface="Arial" panose="020B0604020202020204" pitchFamily="34" charset="0"/>
                      </a:endParaRPr>
                    </a:p>
                  </a:txBody>
                  <a:tcPr anchor="ctr"/>
                </a:tc>
                <a:tc>
                  <a:txBody>
                    <a:bodyPr/>
                    <a:lstStyle/>
                    <a:p>
                      <a:pPr algn="ctr"/>
                      <a:r>
                        <a:rPr lang="en-US" altLang="zh-CN" sz="1600" dirty="0" smtClean="0">
                          <a:latin typeface="+mn-lt"/>
                          <a:cs typeface="Arial" panose="020B0604020202020204" pitchFamily="34" charset="0"/>
                        </a:rPr>
                        <a:t>74.50</a:t>
                      </a:r>
                      <a:endParaRPr lang="zh-CN" altLang="en-US" sz="1600" dirty="0">
                        <a:latin typeface="+mn-lt"/>
                        <a:cs typeface="Arial" panose="020B0604020202020204" pitchFamily="34" charset="0"/>
                      </a:endParaRPr>
                    </a:p>
                  </a:txBody>
                  <a:tcPr anchor="ctr"/>
                </a:tc>
                <a:tc>
                  <a:txBody>
                    <a:bodyPr/>
                    <a:lstStyle/>
                    <a:p>
                      <a:pPr algn="ctr"/>
                      <a:r>
                        <a:rPr lang="en-US" altLang="zh-CN" sz="1600" dirty="0" smtClean="0">
                          <a:latin typeface="+mn-lt"/>
                          <a:cs typeface="Arial" panose="020B0604020202020204" pitchFamily="34" charset="0"/>
                        </a:rPr>
                        <a:t>84.40</a:t>
                      </a:r>
                      <a:endParaRPr lang="zh-CN" altLang="en-US" sz="1600" dirty="0">
                        <a:latin typeface="+mn-lt"/>
                        <a:cs typeface="Arial" panose="020B0604020202020204" pitchFamily="34" charset="0"/>
                      </a:endParaRPr>
                    </a:p>
                  </a:txBody>
                  <a:tcPr anchor="ctr"/>
                </a:tc>
                <a:tc>
                  <a:txBody>
                    <a:bodyPr/>
                    <a:lstStyle/>
                    <a:p>
                      <a:pPr algn="ctr"/>
                      <a:r>
                        <a:rPr lang="en-US" altLang="zh-CN" sz="1600" dirty="0" smtClean="0">
                          <a:latin typeface="+mn-lt"/>
                          <a:cs typeface="Arial" panose="020B0604020202020204" pitchFamily="34" charset="0"/>
                        </a:rPr>
                        <a:t>77.64</a:t>
                      </a:r>
                      <a:endParaRPr lang="zh-CN" altLang="en-US" sz="1600" dirty="0">
                        <a:latin typeface="+mn-lt"/>
                        <a:cs typeface="Arial" panose="020B0604020202020204" pitchFamily="34" charset="0"/>
                      </a:endParaRPr>
                    </a:p>
                  </a:txBody>
                  <a:tcPr anchor="ctr"/>
                </a:tc>
                <a:extLst>
                  <a:ext uri="{0D108BD9-81ED-4DB2-BD59-A6C34878D82A}">
                    <a16:rowId xmlns:a16="http://schemas.microsoft.com/office/drawing/2014/main" xmlns="" val="10001"/>
                  </a:ext>
                </a:extLst>
              </a:tr>
              <a:tr h="379071">
                <a:tc>
                  <a:txBody>
                    <a:bodyPr/>
                    <a:lstStyle/>
                    <a:p>
                      <a:pPr algn="ctr"/>
                      <a:r>
                        <a:rPr lang="en-US" altLang="zh-CN" sz="1800" b="1" dirty="0" smtClean="0">
                          <a:latin typeface="+mn-lt"/>
                          <a:cs typeface="Arial" panose="020B0604020202020204" pitchFamily="34" charset="0"/>
                        </a:rPr>
                        <a:t>Conv</a:t>
                      </a:r>
                      <a:r>
                        <a:rPr lang="en-US" altLang="zh-CN" sz="1800" b="1" baseline="0" dirty="0" smtClean="0">
                          <a:latin typeface="+mn-lt"/>
                          <a:cs typeface="Arial" panose="020B0604020202020204" pitchFamily="34" charset="0"/>
                        </a:rPr>
                        <a:t> Features</a:t>
                      </a:r>
                      <a:endParaRPr lang="zh-CN" altLang="en-US" sz="1800" b="1" dirty="0">
                        <a:latin typeface="+mn-lt"/>
                        <a:cs typeface="Arial" panose="020B0604020202020204" pitchFamily="34" charset="0"/>
                      </a:endParaRPr>
                    </a:p>
                  </a:txBody>
                  <a:tcPr anchor="ctr"/>
                </a:tc>
                <a:tc>
                  <a:txBody>
                    <a:bodyPr/>
                    <a:lstStyle/>
                    <a:p>
                      <a:pPr algn="ctr"/>
                      <a:r>
                        <a:rPr lang="en-US" altLang="zh-CN" sz="1600" dirty="0" smtClean="0">
                          <a:latin typeface="+mn-lt"/>
                          <a:cs typeface="Arial" panose="020B0604020202020204" pitchFamily="34" charset="0"/>
                        </a:rPr>
                        <a:t>96.51</a:t>
                      </a:r>
                      <a:endParaRPr lang="zh-CN" altLang="en-US" sz="1600" dirty="0">
                        <a:latin typeface="+mn-lt"/>
                        <a:cs typeface="Arial" panose="020B0604020202020204" pitchFamily="34" charset="0"/>
                      </a:endParaRPr>
                    </a:p>
                  </a:txBody>
                  <a:tcPr anchor="ctr"/>
                </a:tc>
                <a:tc>
                  <a:txBody>
                    <a:bodyPr/>
                    <a:lstStyle/>
                    <a:p>
                      <a:pPr algn="ctr"/>
                      <a:r>
                        <a:rPr lang="en-US" altLang="zh-CN" sz="1600" dirty="0" smtClean="0">
                          <a:latin typeface="+mn-lt"/>
                          <a:cs typeface="Arial" panose="020B0604020202020204" pitchFamily="34" charset="0"/>
                        </a:rPr>
                        <a:t>96.46</a:t>
                      </a:r>
                      <a:endParaRPr lang="zh-CN" altLang="en-US" sz="1600" dirty="0">
                        <a:latin typeface="+mn-lt"/>
                        <a:cs typeface="Arial" panose="020B0604020202020204" pitchFamily="34" charset="0"/>
                      </a:endParaRPr>
                    </a:p>
                  </a:txBody>
                  <a:tcPr anchor="ctr"/>
                </a:tc>
                <a:tc>
                  <a:txBody>
                    <a:bodyPr/>
                    <a:lstStyle/>
                    <a:p>
                      <a:pPr algn="ctr"/>
                      <a:r>
                        <a:rPr lang="en-US" altLang="zh-CN" sz="1600" dirty="0" smtClean="0">
                          <a:latin typeface="+mn-lt"/>
                          <a:cs typeface="Arial" panose="020B0604020202020204" pitchFamily="34" charset="0"/>
                        </a:rPr>
                        <a:t>96.90</a:t>
                      </a:r>
                      <a:endParaRPr lang="zh-CN" altLang="en-US" sz="1600" dirty="0">
                        <a:latin typeface="+mn-lt"/>
                        <a:cs typeface="Arial" panose="020B0604020202020204" pitchFamily="34" charset="0"/>
                      </a:endParaRPr>
                    </a:p>
                  </a:txBody>
                  <a:tcPr anchor="ctr"/>
                </a:tc>
                <a:tc>
                  <a:txBody>
                    <a:bodyPr/>
                    <a:lstStyle/>
                    <a:p>
                      <a:pPr algn="ctr"/>
                      <a:r>
                        <a:rPr lang="en-US" altLang="zh-CN" sz="1600" dirty="0" smtClean="0">
                          <a:latin typeface="+mn-lt"/>
                          <a:cs typeface="Arial" panose="020B0604020202020204" pitchFamily="34" charset="0"/>
                        </a:rPr>
                        <a:t>95.64</a:t>
                      </a:r>
                      <a:endParaRPr lang="zh-CN" altLang="en-US" sz="1600" dirty="0">
                        <a:latin typeface="+mn-lt"/>
                        <a:cs typeface="Arial" panose="020B0604020202020204" pitchFamily="34" charset="0"/>
                      </a:endParaRPr>
                    </a:p>
                  </a:txBody>
                  <a:tcPr anchor="ctr"/>
                </a:tc>
                <a:extLst>
                  <a:ext uri="{0D108BD9-81ED-4DB2-BD59-A6C34878D82A}">
                    <a16:rowId xmlns:a16="http://schemas.microsoft.com/office/drawing/2014/main" xmlns="" val="10002"/>
                  </a:ext>
                </a:extLst>
              </a:tr>
            </a:tbl>
          </a:graphicData>
        </a:graphic>
      </p:graphicFrame>
      <p:pic>
        <p:nvPicPr>
          <p:cNvPr id="10" name="图片 9"/>
          <p:cNvPicPr>
            <a:picLocks noChangeAspect="1"/>
          </p:cNvPicPr>
          <p:nvPr/>
        </p:nvPicPr>
        <p:blipFill>
          <a:blip r:embed="rId3"/>
          <a:stretch>
            <a:fillRect/>
          </a:stretch>
        </p:blipFill>
        <p:spPr>
          <a:xfrm>
            <a:off x="665000" y="3957578"/>
            <a:ext cx="2488210" cy="2303091"/>
          </a:xfrm>
          <a:prstGeom prst="rect">
            <a:avLst/>
          </a:prstGeom>
        </p:spPr>
      </p:pic>
      <p:pic>
        <p:nvPicPr>
          <p:cNvPr id="11" name="图片 10"/>
          <p:cNvPicPr>
            <a:picLocks noChangeAspect="1"/>
          </p:cNvPicPr>
          <p:nvPr/>
        </p:nvPicPr>
        <p:blipFill>
          <a:blip r:embed="rId4"/>
          <a:stretch>
            <a:fillRect/>
          </a:stretch>
        </p:blipFill>
        <p:spPr>
          <a:xfrm>
            <a:off x="3402147" y="3957578"/>
            <a:ext cx="2484913" cy="2300444"/>
          </a:xfrm>
          <a:prstGeom prst="rect">
            <a:avLst/>
          </a:prstGeom>
        </p:spPr>
      </p:pic>
      <p:pic>
        <p:nvPicPr>
          <p:cNvPr id="12" name="图片 11"/>
          <p:cNvPicPr>
            <a:picLocks noChangeAspect="1"/>
          </p:cNvPicPr>
          <p:nvPr/>
        </p:nvPicPr>
        <p:blipFill>
          <a:blip r:embed="rId5"/>
          <a:stretch>
            <a:fillRect/>
          </a:stretch>
        </p:blipFill>
        <p:spPr>
          <a:xfrm>
            <a:off x="6135997" y="3954932"/>
            <a:ext cx="2482339" cy="2303090"/>
          </a:xfrm>
          <a:prstGeom prst="rect">
            <a:avLst/>
          </a:prstGeom>
        </p:spPr>
      </p:pic>
      <p:sp>
        <p:nvSpPr>
          <p:cNvPr id="15" name="文本框 14"/>
          <p:cNvSpPr txBox="1"/>
          <p:nvPr/>
        </p:nvSpPr>
        <p:spPr>
          <a:xfrm>
            <a:off x="665000" y="3573827"/>
            <a:ext cx="2561839" cy="338554"/>
          </a:xfrm>
          <a:prstGeom prst="rect">
            <a:avLst/>
          </a:prstGeom>
          <a:noFill/>
        </p:spPr>
        <p:txBody>
          <a:bodyPr wrap="square" rtlCol="0">
            <a:spAutoFit/>
          </a:bodyPr>
          <a:lstStyle/>
          <a:p>
            <a:pPr marL="285750" indent="-285750"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传统方法（</a:t>
            </a:r>
            <a:r>
              <a:rPr lang="en-US" altLang="zh-CN" sz="1600" dirty="0" smtClean="0">
                <a:solidFill>
                  <a:schemeClr val="bg1">
                    <a:lumMod val="50000"/>
                  </a:schemeClr>
                </a:solidFill>
                <a:latin typeface="微软雅黑" panose="020B0503020204020204" pitchFamily="34" charset="-122"/>
                <a:ea typeface="微软雅黑" panose="020B0503020204020204" pitchFamily="34" charset="-122"/>
              </a:rPr>
              <a:t>SIFT+IFK</a:t>
            </a: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3510345" y="3573827"/>
            <a:ext cx="2137594" cy="338554"/>
          </a:xfrm>
          <a:prstGeom prst="rect">
            <a:avLst/>
          </a:prstGeom>
          <a:noFill/>
        </p:spPr>
        <p:txBody>
          <a:bodyPr wrap="square" rtlCol="0">
            <a:spAutoFit/>
          </a:bodyPr>
          <a:lstStyle/>
          <a:p>
            <a:pPr marL="285750" indent="-285750"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方法</a:t>
            </a:r>
            <a:r>
              <a:rPr lang="en-US" altLang="zh-CN" sz="1600" dirty="0" smtClean="0">
                <a:solidFill>
                  <a:schemeClr val="bg1">
                    <a:lumMod val="50000"/>
                  </a:schemeClr>
                </a:solidFill>
                <a:latin typeface="微软雅黑" panose="020B0503020204020204" pitchFamily="34" charset="-122"/>
                <a:ea typeface="微软雅黑" panose="020B0503020204020204" pitchFamily="34" charset="-122"/>
              </a:rPr>
              <a:t>I</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302222" y="3573827"/>
            <a:ext cx="2137594" cy="338554"/>
          </a:xfrm>
          <a:prstGeom prst="rect">
            <a:avLst/>
          </a:prstGeom>
          <a:noFill/>
        </p:spPr>
        <p:txBody>
          <a:bodyPr wrap="square" rtlCol="0">
            <a:spAutoFit/>
          </a:bodyPr>
          <a:lstStyle/>
          <a:p>
            <a:pPr marL="285750" indent="-285750" algn="ctr">
              <a:buFont typeface="Wingdings" panose="05000000000000000000" pitchFamily="2" charset="2"/>
              <a:buChar char="l"/>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方法</a:t>
            </a:r>
            <a:r>
              <a:rPr lang="en-US" altLang="zh-CN" sz="1600" dirty="0" smtClean="0">
                <a:solidFill>
                  <a:schemeClr val="bg1">
                    <a:lumMod val="50000"/>
                  </a:schemeClr>
                </a:solidFill>
                <a:latin typeface="微软雅黑" panose="020B0503020204020204" pitchFamily="34" charset="-122"/>
                <a:ea typeface="微软雅黑" panose="020B0503020204020204" pitchFamily="34" charset="-122"/>
              </a:rPr>
              <a:t>II</a:t>
            </a: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a:t>
            </a:r>
            <a:r>
              <a:rPr lang="en-US" altLang="zh-CN" sz="1600" dirty="0" smtClean="0">
                <a:solidFill>
                  <a:schemeClr val="bg1">
                    <a:lumMod val="50000"/>
                  </a:schemeClr>
                </a:solidFill>
                <a:latin typeface="微软雅黑" panose="020B0503020204020204" pitchFamily="34" charset="-122"/>
                <a:ea typeface="微软雅黑" panose="020B0503020204020204" pitchFamily="34" charset="-122"/>
              </a:rPr>
              <a:t>IFK</a:t>
            </a: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圆角矩形 17"/>
          <p:cNvSpPr/>
          <p:nvPr/>
        </p:nvSpPr>
        <p:spPr>
          <a:xfrm>
            <a:off x="3910471" y="6329888"/>
            <a:ext cx="1704974" cy="418597"/>
          </a:xfrm>
          <a:prstGeom prst="roundRect">
            <a:avLst/>
          </a:prstGeom>
          <a:solidFill>
            <a:srgbClr val="7E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微软雅黑" panose="020B0503020204020204" pitchFamily="34" charset="-122"/>
                <a:ea typeface="微软雅黑" panose="020B0503020204020204" pitchFamily="34" charset="-122"/>
              </a:rPr>
              <a:t>“语义隔离”</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574343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遥感图像场景分类</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19" name="文本框 18"/>
          <p:cNvSpPr txBox="1"/>
          <p:nvPr/>
        </p:nvSpPr>
        <p:spPr>
          <a:xfrm>
            <a:off x="230594" y="882903"/>
            <a:ext cx="8373854" cy="1107996"/>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en-US" altLang="zh-CN" sz="2200" dirty="0" smtClean="0">
                <a:solidFill>
                  <a:srgbClr val="C00000"/>
                </a:solidFill>
                <a:latin typeface="黑体" panose="02010609060101010101" pitchFamily="49" charset="-122"/>
                <a:ea typeface="黑体" panose="02010609060101010101" pitchFamily="49" charset="-122"/>
              </a:rPr>
              <a:t>AID</a:t>
            </a:r>
            <a:r>
              <a:rPr lang="en-US" altLang="zh-CN" sz="2200" dirty="0">
                <a:solidFill>
                  <a:srgbClr val="C00000"/>
                </a:solidFill>
                <a:latin typeface="黑体" panose="02010609060101010101" pitchFamily="49" charset="-122"/>
                <a:ea typeface="黑体" panose="02010609060101010101" pitchFamily="49" charset="-122"/>
              </a:rPr>
              <a:t>++</a:t>
            </a:r>
            <a:r>
              <a:rPr lang="zh-CN" altLang="en-US" sz="2200" dirty="0">
                <a:solidFill>
                  <a:srgbClr val="C00000"/>
                </a:solidFill>
                <a:latin typeface="黑体" panose="02010609060101010101" pitchFamily="49" charset="-122"/>
                <a:ea typeface="黑体" panose="02010609060101010101" pitchFamily="49" charset="-122"/>
              </a:rPr>
              <a:t>对深度模型的训练能力超过了</a:t>
            </a:r>
            <a:r>
              <a:rPr lang="en-US" altLang="zh-CN" sz="2200" dirty="0" err="1">
                <a:solidFill>
                  <a:srgbClr val="C00000"/>
                </a:solidFill>
                <a:latin typeface="黑体" panose="02010609060101010101" pitchFamily="49" charset="-122"/>
                <a:ea typeface="黑体" panose="02010609060101010101" pitchFamily="49" charset="-122"/>
              </a:rPr>
              <a:t>ImageNet</a:t>
            </a:r>
            <a:endParaRPr lang="en-US" altLang="zh-CN" sz="2200" dirty="0">
              <a:solidFill>
                <a:srgbClr val="C00000"/>
              </a:solidFill>
              <a:latin typeface="黑体" panose="02010609060101010101" pitchFamily="49" charset="-122"/>
              <a:ea typeface="黑体" panose="02010609060101010101" pitchFamily="49" charset="-122"/>
            </a:endParaRPr>
          </a:p>
          <a:p>
            <a:pPr marL="285750" indent="-285750">
              <a:lnSpc>
                <a:spcPct val="150000"/>
              </a:lnSpc>
              <a:buFont typeface="Wingdings" panose="05000000000000000000" pitchFamily="2" charset="2"/>
              <a:buChar char="n"/>
            </a:pPr>
            <a:endParaRPr lang="en-US" altLang="zh-CN" sz="2200" dirty="0">
              <a:solidFill>
                <a:srgbClr val="C00000"/>
              </a:solidFill>
              <a:latin typeface="Arial" panose="020B0604020202020204" pitchFamily="34" charset="0"/>
              <a:ea typeface="黑体" panose="02010609060101010101" pitchFamily="49" charset="-122"/>
              <a:cs typeface="Arial" panose="020B0604020202020204" pitchFamily="34" charset="0"/>
            </a:endParaRPr>
          </a:p>
        </p:txBody>
      </p:sp>
      <p:sp>
        <p:nvSpPr>
          <p:cNvPr id="9" name="文本框 8">
            <a:extLst>
              <a:ext uri="{FF2B5EF4-FFF2-40B4-BE49-F238E27FC236}">
                <a16:creationId xmlns:a16="http://schemas.microsoft.com/office/drawing/2014/main" xmlns="" id="{C469AC3C-F699-4065-9646-F7EB51281C82}"/>
              </a:ext>
            </a:extLst>
          </p:cNvPr>
          <p:cNvSpPr txBox="1"/>
          <p:nvPr/>
        </p:nvSpPr>
        <p:spPr>
          <a:xfrm>
            <a:off x="107504" y="1550771"/>
            <a:ext cx="8147248" cy="2554545"/>
          </a:xfrm>
          <a:prstGeom prst="rect">
            <a:avLst/>
          </a:prstGeom>
          <a:noFill/>
        </p:spPr>
        <p:txBody>
          <a:bodyPr wrap="square" rtlCol="0">
            <a:spAutoFit/>
          </a:bodyPr>
          <a:lstStyle/>
          <a:p>
            <a:pPr marL="800100" lvl="1" indent="-342900">
              <a:lnSpc>
                <a:spcPct val="200000"/>
              </a:lnSpc>
              <a:buFont typeface="Wingdings" panose="05000000000000000000" pitchFamily="2" charset="2"/>
              <a:buChar char="l"/>
            </a:pP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同一网络在</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AID++</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ImageNet</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及其他遥感数据集训练，在另一个遥感影像数据集进行分类测试，对比</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Transfer</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能力。</a:t>
            </a:r>
            <a:endPar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200000"/>
              </a:lnSpc>
              <a:buFont typeface="Wingdings" panose="05000000000000000000" pitchFamily="2" charset="2"/>
              <a:buChar char="l"/>
            </a:pP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相对</a:t>
            </a: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于</a:t>
            </a:r>
            <a:r>
              <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ImageNet</a:t>
            </a: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t>
            </a:r>
            <a:r>
              <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AID++</a:t>
            </a: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训练的网络具有更好的</a:t>
            </a:r>
            <a:r>
              <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Transfer</a:t>
            </a: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能力，更适用于遥感影像场景分类，并且优于其他遥感影像数据集。</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graphicFrame>
        <p:nvGraphicFramePr>
          <p:cNvPr id="11" name="表格 10">
            <a:extLst>
              <a:ext uri="{FF2B5EF4-FFF2-40B4-BE49-F238E27FC236}">
                <a16:creationId xmlns:a16="http://schemas.microsoft.com/office/drawing/2014/main" xmlns="" id="{3C7BE193-5DDB-46A1-A7FF-0E393BCC0AED}"/>
              </a:ext>
            </a:extLst>
          </p:cNvPr>
          <p:cNvGraphicFramePr>
            <a:graphicFrameLocks noGrp="1"/>
          </p:cNvGraphicFramePr>
          <p:nvPr>
            <p:extLst>
              <p:ext uri="{D42A27DB-BD31-4B8C-83A1-F6EECF244321}">
                <p14:modId xmlns:p14="http://schemas.microsoft.com/office/powerpoint/2010/main" val="814377515"/>
              </p:ext>
            </p:extLst>
          </p:nvPr>
        </p:nvGraphicFramePr>
        <p:xfrm>
          <a:off x="544724" y="4320544"/>
          <a:ext cx="7272808" cy="1280160"/>
        </p:xfrm>
        <a:graphic>
          <a:graphicData uri="http://schemas.openxmlformats.org/drawingml/2006/table">
            <a:tbl>
              <a:tblPr firstRow="1" bandRow="1">
                <a:tableStyleId>{0E3FDE45-AF77-4B5C-9715-49D594BDF05E}</a:tableStyleId>
              </a:tblPr>
              <a:tblGrid>
                <a:gridCol w="1173241">
                  <a:extLst>
                    <a:ext uri="{9D8B030D-6E8A-4147-A177-3AD203B41FA5}">
                      <a16:colId xmlns:a16="http://schemas.microsoft.com/office/drawing/2014/main" xmlns="" val="2629546032"/>
                    </a:ext>
                  </a:extLst>
                </a:gridCol>
                <a:gridCol w="1219200">
                  <a:extLst>
                    <a:ext uri="{9D8B030D-6E8A-4147-A177-3AD203B41FA5}">
                      <a16:colId xmlns:a16="http://schemas.microsoft.com/office/drawing/2014/main" xmlns="" val="3420582402"/>
                    </a:ext>
                  </a:extLst>
                </a:gridCol>
                <a:gridCol w="1219200">
                  <a:extLst>
                    <a:ext uri="{9D8B030D-6E8A-4147-A177-3AD203B41FA5}">
                      <a16:colId xmlns:a16="http://schemas.microsoft.com/office/drawing/2014/main" xmlns="" val="49775396"/>
                    </a:ext>
                  </a:extLst>
                </a:gridCol>
                <a:gridCol w="1219200">
                  <a:extLst>
                    <a:ext uri="{9D8B030D-6E8A-4147-A177-3AD203B41FA5}">
                      <a16:colId xmlns:a16="http://schemas.microsoft.com/office/drawing/2014/main" xmlns="" val="2169009670"/>
                    </a:ext>
                  </a:extLst>
                </a:gridCol>
                <a:gridCol w="1228979">
                  <a:extLst>
                    <a:ext uri="{9D8B030D-6E8A-4147-A177-3AD203B41FA5}">
                      <a16:colId xmlns:a16="http://schemas.microsoft.com/office/drawing/2014/main" xmlns="" val="509852625"/>
                    </a:ext>
                  </a:extLst>
                </a:gridCol>
                <a:gridCol w="1212988">
                  <a:extLst>
                    <a:ext uri="{9D8B030D-6E8A-4147-A177-3AD203B41FA5}">
                      <a16:colId xmlns:a16="http://schemas.microsoft.com/office/drawing/2014/main" xmlns="" val="2443459898"/>
                    </a:ext>
                  </a:extLst>
                </a:gridCol>
              </a:tblGrid>
              <a:tr h="370840">
                <a:tc>
                  <a:txBody>
                    <a:bodyPr/>
                    <a:lstStyle/>
                    <a:p>
                      <a:pPr algn="ctr"/>
                      <a:r>
                        <a:rPr lang="en-US" altLang="zh-CN" dirty="0"/>
                        <a:t>Accuracy</a:t>
                      </a:r>
                      <a:endParaRPr lang="zh-CN" altLang="en-US" dirty="0"/>
                    </a:p>
                  </a:txBody>
                  <a:tcPr/>
                </a:tc>
                <a:tc>
                  <a:txBody>
                    <a:bodyPr/>
                    <a:lstStyle/>
                    <a:p>
                      <a:pPr algn="ctr"/>
                      <a:r>
                        <a:rPr lang="en-US" altLang="zh-CN" dirty="0"/>
                        <a:t>Trained on NWPU</a:t>
                      </a:r>
                      <a:endParaRPr lang="zh-CN" altLang="en-US" dirty="0"/>
                    </a:p>
                  </a:txBody>
                  <a:tcPr/>
                </a:tc>
                <a:tc>
                  <a:txBody>
                    <a:bodyPr/>
                    <a:lstStyle/>
                    <a:p>
                      <a:pPr algn="ctr"/>
                      <a:r>
                        <a:rPr lang="en-US" altLang="zh-CN" dirty="0"/>
                        <a:t>Trained on</a:t>
                      </a:r>
                    </a:p>
                    <a:p>
                      <a:pPr algn="ctr"/>
                      <a:r>
                        <a:rPr lang="en-US" altLang="zh-CN" dirty="0"/>
                        <a:t>RSI-CB</a:t>
                      </a:r>
                    </a:p>
                  </a:txBody>
                  <a:tcPr/>
                </a:tc>
                <a:tc>
                  <a:txBody>
                    <a:bodyPr/>
                    <a:lstStyle/>
                    <a:p>
                      <a:pPr algn="ctr"/>
                      <a:r>
                        <a:rPr lang="en-US" altLang="zh-CN" dirty="0"/>
                        <a:t>Trained on</a:t>
                      </a:r>
                    </a:p>
                    <a:p>
                      <a:pPr algn="ctr"/>
                      <a:r>
                        <a:rPr lang="en-US" altLang="zh-CN" dirty="0"/>
                        <a:t>AID</a:t>
                      </a:r>
                    </a:p>
                  </a:txBody>
                  <a:tcPr/>
                </a:tc>
                <a:tc>
                  <a:txBody>
                    <a:bodyPr/>
                    <a:lstStyle/>
                    <a:p>
                      <a:pPr algn="ctr"/>
                      <a:r>
                        <a:rPr lang="en-US" altLang="zh-CN" dirty="0"/>
                        <a:t>Trained on</a:t>
                      </a:r>
                    </a:p>
                    <a:p>
                      <a:pPr algn="ctr"/>
                      <a:r>
                        <a:rPr lang="en-US" altLang="zh-CN" dirty="0"/>
                        <a:t>ImageNet</a:t>
                      </a:r>
                    </a:p>
                  </a:txBody>
                  <a:tcPr/>
                </a:tc>
                <a:tc>
                  <a:txBody>
                    <a:bodyPr/>
                    <a:lstStyle/>
                    <a:p>
                      <a:pPr algn="ctr"/>
                      <a:r>
                        <a:rPr lang="en-US" altLang="zh-CN" dirty="0"/>
                        <a:t>Trained on</a:t>
                      </a:r>
                    </a:p>
                    <a:p>
                      <a:pPr algn="ctr"/>
                      <a:r>
                        <a:rPr lang="en-US" altLang="zh-CN" dirty="0"/>
                        <a:t>AID++</a:t>
                      </a:r>
                    </a:p>
                  </a:txBody>
                  <a:tcPr/>
                </a:tc>
                <a:extLst>
                  <a:ext uri="{0D108BD9-81ED-4DB2-BD59-A6C34878D82A}">
                    <a16:rowId xmlns:a16="http://schemas.microsoft.com/office/drawing/2014/main" xmlns="" val="1353237939"/>
                  </a:ext>
                </a:extLst>
              </a:tr>
              <a:tr h="614155">
                <a:tc>
                  <a:txBody>
                    <a:bodyPr/>
                    <a:lstStyle/>
                    <a:p>
                      <a:pPr algn="ctr"/>
                      <a:r>
                        <a:rPr lang="en-US" altLang="zh-CN" dirty="0"/>
                        <a:t>Test on </a:t>
                      </a:r>
                    </a:p>
                    <a:p>
                      <a:pPr algn="ctr"/>
                      <a:r>
                        <a:rPr lang="en-US" altLang="zh-CN" dirty="0"/>
                        <a:t>WHU-19</a:t>
                      </a:r>
                    </a:p>
                  </a:txBody>
                  <a:tcPr/>
                </a:tc>
                <a:tc>
                  <a:txBody>
                    <a:bodyPr/>
                    <a:lstStyle/>
                    <a:p>
                      <a:pPr algn="ctr"/>
                      <a:r>
                        <a:rPr lang="en-US" altLang="zh-CN" dirty="0"/>
                        <a:t>85.12%</a:t>
                      </a:r>
                      <a:endParaRPr lang="zh-CN" altLang="en-US" dirty="0"/>
                    </a:p>
                  </a:txBody>
                  <a:tcPr/>
                </a:tc>
                <a:tc>
                  <a:txBody>
                    <a:bodyPr/>
                    <a:lstStyle/>
                    <a:p>
                      <a:pPr algn="ctr"/>
                      <a:r>
                        <a:rPr lang="en-US" altLang="zh-CN" dirty="0"/>
                        <a:t>86.93%</a:t>
                      </a:r>
                      <a:endParaRPr lang="zh-CN" altLang="en-US" dirty="0"/>
                    </a:p>
                  </a:txBody>
                  <a:tcPr/>
                </a:tc>
                <a:tc>
                  <a:txBody>
                    <a:bodyPr/>
                    <a:lstStyle/>
                    <a:p>
                      <a:pPr algn="ctr"/>
                      <a:r>
                        <a:rPr lang="en-US" altLang="zh-CN" dirty="0"/>
                        <a:t>90.45%</a:t>
                      </a:r>
                      <a:endParaRPr lang="zh-CN" altLang="en-US" dirty="0"/>
                    </a:p>
                  </a:txBody>
                  <a:tcPr/>
                </a:tc>
                <a:tc>
                  <a:txBody>
                    <a:bodyPr/>
                    <a:lstStyle/>
                    <a:p>
                      <a:pPr algn="ctr"/>
                      <a:r>
                        <a:rPr lang="en-US" altLang="zh-CN" dirty="0"/>
                        <a:t>94.47%</a:t>
                      </a:r>
                      <a:endParaRPr lang="zh-CN" altLang="en-US" dirty="0"/>
                    </a:p>
                  </a:txBody>
                  <a:tcPr/>
                </a:tc>
                <a:tc>
                  <a:txBody>
                    <a:bodyPr/>
                    <a:lstStyle/>
                    <a:p>
                      <a:pPr algn="ctr"/>
                      <a:r>
                        <a:rPr lang="en-US" altLang="zh-CN" b="1" dirty="0">
                          <a:solidFill>
                            <a:srgbClr val="C00000"/>
                          </a:solidFill>
                        </a:rPr>
                        <a:t>97.38%</a:t>
                      </a:r>
                      <a:endParaRPr lang="zh-CN" altLang="en-US" b="1" dirty="0">
                        <a:solidFill>
                          <a:srgbClr val="C00000"/>
                        </a:solidFill>
                      </a:endParaRPr>
                    </a:p>
                  </a:txBody>
                  <a:tcPr/>
                </a:tc>
                <a:extLst>
                  <a:ext uri="{0D108BD9-81ED-4DB2-BD59-A6C34878D82A}">
                    <a16:rowId xmlns:a16="http://schemas.microsoft.com/office/drawing/2014/main" xmlns="" val="1361666350"/>
                  </a:ext>
                </a:extLst>
              </a:tr>
            </a:tbl>
          </a:graphicData>
        </a:graphic>
      </p:graphicFrame>
      <p:sp>
        <p:nvSpPr>
          <p:cNvPr id="6" name="矩形 5"/>
          <p:cNvSpPr/>
          <p:nvPr/>
        </p:nvSpPr>
        <p:spPr>
          <a:xfrm>
            <a:off x="154806" y="6505917"/>
            <a:ext cx="8667746" cy="276999"/>
          </a:xfrm>
          <a:prstGeom prst="rect">
            <a:avLst/>
          </a:prstGeom>
        </p:spPr>
        <p:txBody>
          <a:bodyPr wrap="square">
            <a:spAutoFit/>
          </a:bodyPr>
          <a:lstStyle/>
          <a:p>
            <a:r>
              <a:rPr lang="en-US" altLang="zh-CN" sz="1200" dirty="0">
                <a:solidFill>
                  <a:srgbClr val="0C0C0C"/>
                </a:solidFill>
                <a:latin typeface="Arial Narrow" panose="020B0606020202030204" pitchFamily="34" charset="0"/>
                <a:ea typeface="Microsoft YaHei" panose="020B0503020204020204" pitchFamily="34" charset="-122"/>
              </a:rPr>
              <a:t>G.-S. </a:t>
            </a:r>
            <a:r>
              <a:rPr lang="en-US" altLang="zh-CN" sz="1200" dirty="0" smtClean="0">
                <a:solidFill>
                  <a:srgbClr val="0C0C0C"/>
                </a:solidFill>
                <a:latin typeface="Arial Narrow" panose="020B0606020202030204" pitchFamily="34" charset="0"/>
                <a:ea typeface="Microsoft YaHei" panose="020B0503020204020204" pitchFamily="34" charset="-122"/>
              </a:rPr>
              <a:t>Xia,</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b="1" dirty="0" smtClean="0">
                <a:solidFill>
                  <a:srgbClr val="0C0C0C"/>
                </a:solidFill>
                <a:latin typeface="Arial Narrow" panose="020B0606020202030204" pitchFamily="34" charset="0"/>
                <a:ea typeface="Microsoft YaHei" panose="020B0503020204020204" pitchFamily="34" charset="-122"/>
              </a:rPr>
              <a:t>AID</a:t>
            </a:r>
            <a:r>
              <a:rPr lang="en-US" altLang="zh-CN" sz="1200" b="1" dirty="0">
                <a:solidFill>
                  <a:srgbClr val="0C0C0C"/>
                </a:solidFill>
                <a:latin typeface="Arial Narrow" panose="020B0606020202030204" pitchFamily="34" charset="0"/>
                <a:ea typeface="Microsoft YaHei" panose="020B0503020204020204" pitchFamily="34" charset="-122"/>
              </a:rPr>
              <a:t>: A benchmark dataset for performance evaluation of aerial scene </a:t>
            </a:r>
            <a:r>
              <a:rPr lang="en-US" altLang="zh-CN" sz="1200" b="1" dirty="0" smtClean="0">
                <a:solidFill>
                  <a:srgbClr val="0C0C0C"/>
                </a:solidFill>
                <a:latin typeface="Arial Narrow" panose="020B0606020202030204" pitchFamily="34" charset="0"/>
                <a:ea typeface="Microsoft YaHei" panose="020B0503020204020204" pitchFamily="34" charset="-122"/>
              </a:rPr>
              <a:t>classification</a:t>
            </a:r>
            <a:r>
              <a:rPr lang="en-US" altLang="zh-CN" sz="1200" dirty="0" smtClean="0">
                <a:solidFill>
                  <a:srgbClr val="0C0C0C"/>
                </a:solidFill>
                <a:latin typeface="Arial Narrow" panose="020B0606020202030204" pitchFamily="34" charset="0"/>
                <a:ea typeface="Microsoft YaHei" panose="020B0503020204020204" pitchFamily="34" charset="-122"/>
              </a:rPr>
              <a:t>.</a:t>
            </a:r>
            <a:r>
              <a:rPr lang="zh-CN" altLang="en-US"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smtClean="0">
                <a:solidFill>
                  <a:srgbClr val="0C0C0C"/>
                </a:solidFill>
                <a:latin typeface="Arial Narrow" panose="020B0606020202030204" pitchFamily="34" charset="0"/>
                <a:ea typeface="Microsoft YaHei" panose="020B0503020204020204" pitchFamily="34" charset="-122"/>
              </a:rPr>
              <a:t>IEEE </a:t>
            </a:r>
            <a:r>
              <a:rPr lang="en-US" altLang="zh-CN" sz="1200" dirty="0" smtClean="0">
                <a:latin typeface="Arial Narrow" panose="020B0606020202030204" pitchFamily="34" charset="0"/>
              </a:rPr>
              <a:t>TGRS</a:t>
            </a:r>
            <a:r>
              <a:rPr lang="en-US" altLang="zh-CN" sz="1200" dirty="0" smtClean="0">
                <a:solidFill>
                  <a:srgbClr val="0C0C0C"/>
                </a:solidFill>
                <a:latin typeface="Arial Narrow" panose="020B0606020202030204" pitchFamily="34" charset="0"/>
                <a:ea typeface="Microsoft YaHei" panose="020B0503020204020204" pitchFamily="34" charset="-122"/>
              </a:rPr>
              <a:t>, </a:t>
            </a:r>
            <a:r>
              <a:rPr lang="en-US" altLang="zh-CN" sz="1200" dirty="0">
                <a:solidFill>
                  <a:srgbClr val="0C0C0C"/>
                </a:solidFill>
                <a:latin typeface="Arial Narrow" panose="020B0606020202030204" pitchFamily="34" charset="0"/>
                <a:ea typeface="Microsoft YaHei" panose="020B0503020204020204" pitchFamily="34" charset="-122"/>
              </a:rPr>
              <a:t>Vol. 55, No.7, pp.3965 - 3981, 2017.</a:t>
            </a:r>
          </a:p>
        </p:txBody>
      </p:sp>
      <p:sp>
        <p:nvSpPr>
          <p:cNvPr id="7" name="矩形 6"/>
          <p:cNvSpPr/>
          <p:nvPr/>
        </p:nvSpPr>
        <p:spPr>
          <a:xfrm>
            <a:off x="146894" y="6291976"/>
            <a:ext cx="8604121" cy="276999"/>
          </a:xfrm>
          <a:prstGeom prst="rect">
            <a:avLst/>
          </a:prstGeom>
        </p:spPr>
        <p:txBody>
          <a:bodyPr wrap="square">
            <a:spAutoFit/>
          </a:bodyPr>
          <a:lstStyle/>
          <a:p>
            <a:r>
              <a:rPr lang="en-US" altLang="zh-CN" sz="1200" dirty="0">
                <a:solidFill>
                  <a:srgbClr val="0C0C0C"/>
                </a:solidFill>
                <a:latin typeface="Arial Narrow" panose="020B0606020202030204" pitchFamily="34" charset="0"/>
                <a:ea typeface="Microsoft YaHei" panose="020B0503020204020204" pitchFamily="34" charset="-122"/>
              </a:rPr>
              <a:t>G.-S. Xia, P.</a:t>
            </a:r>
            <a:r>
              <a:rPr lang="zh-CN" altLang="en-US" sz="1200" dirty="0">
                <a:solidFill>
                  <a:srgbClr val="0C0C0C"/>
                </a:solidFill>
                <a:latin typeface="Arial Narrow" panose="020B0606020202030204" pitchFamily="34" charset="0"/>
                <a:ea typeface="Microsoft YaHei" panose="020B0503020204020204" pitchFamily="34" charset="-122"/>
              </a:rPr>
              <a:t> </a:t>
            </a:r>
            <a:r>
              <a:rPr lang="en-US" altLang="zh-CN" sz="1200" dirty="0" err="1">
                <a:solidFill>
                  <a:srgbClr val="0C0C0C"/>
                </a:solidFill>
                <a:latin typeface="Arial Narrow" panose="020B0606020202030204" pitchFamily="34" charset="0"/>
                <a:ea typeface="Microsoft YaHei" panose="020B0503020204020204" pitchFamily="34" charset="-122"/>
              </a:rPr>
              <a:t>Jin</a:t>
            </a:r>
            <a:r>
              <a:rPr lang="en-US" altLang="zh-CN" sz="1200" dirty="0">
                <a:solidFill>
                  <a:srgbClr val="0C0C0C"/>
                </a:solidFill>
                <a:latin typeface="Arial Narrow" panose="020B0606020202030204" pitchFamily="34" charset="0"/>
                <a:ea typeface="Microsoft YaHei" panose="020B0503020204020204" pitchFamily="34" charset="-122"/>
              </a:rPr>
              <a:t>.</a:t>
            </a:r>
            <a:r>
              <a:rPr lang="zh-CN" altLang="en-US" sz="1200"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AID++: An</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updated</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version</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of</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AID</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on</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scene</a:t>
            </a:r>
            <a:r>
              <a:rPr lang="zh-CN" altLang="en-US" sz="1200" b="1" dirty="0">
                <a:solidFill>
                  <a:srgbClr val="0C0C0C"/>
                </a:solidFill>
                <a:latin typeface="Arial Narrow" panose="020B0606020202030204" pitchFamily="34" charset="0"/>
                <a:ea typeface="Microsoft YaHei" panose="020B0503020204020204" pitchFamily="34" charset="-122"/>
              </a:rPr>
              <a:t> </a:t>
            </a:r>
            <a:r>
              <a:rPr lang="en-US" altLang="zh-CN" sz="1200" b="1" dirty="0">
                <a:solidFill>
                  <a:srgbClr val="0C0C0C"/>
                </a:solidFill>
                <a:latin typeface="Arial Narrow" panose="020B0606020202030204" pitchFamily="34" charset="0"/>
                <a:ea typeface="Microsoft YaHei" panose="020B0503020204020204" pitchFamily="34" charset="-122"/>
              </a:rPr>
              <a:t>classification</a:t>
            </a:r>
            <a:r>
              <a:rPr lang="en-US" altLang="zh-CN" sz="1200" dirty="0">
                <a:solidFill>
                  <a:srgbClr val="0C0C0C"/>
                </a:solidFill>
                <a:latin typeface="Arial Narrow" panose="020B0606020202030204" pitchFamily="34" charset="0"/>
                <a:ea typeface="Microsoft YaHei" panose="020B0503020204020204" pitchFamily="34" charset="-122"/>
              </a:rPr>
              <a:t>,</a:t>
            </a:r>
            <a:r>
              <a:rPr lang="zh-CN" altLang="en-US" sz="1200" dirty="0">
                <a:solidFill>
                  <a:srgbClr val="0C0C0C"/>
                </a:solidFill>
                <a:latin typeface="Arial Narrow" panose="020B0606020202030204" pitchFamily="34" charset="0"/>
                <a:ea typeface="Microsoft YaHei" panose="020B0503020204020204" pitchFamily="34" charset="-122"/>
              </a:rPr>
              <a:t> </a:t>
            </a:r>
            <a:r>
              <a:rPr lang="en-US" altLang="zh-CN" sz="1200" dirty="0">
                <a:solidFill>
                  <a:srgbClr val="0C0C0C"/>
                </a:solidFill>
                <a:latin typeface="Arial Narrow" panose="020B0606020202030204" pitchFamily="34" charset="0"/>
                <a:ea typeface="Microsoft YaHei" panose="020B0503020204020204" pitchFamily="34" charset="-122"/>
              </a:rPr>
              <a:t>IGARSS, 2018.</a:t>
            </a:r>
          </a:p>
        </p:txBody>
      </p:sp>
    </p:spTree>
    <p:extLst>
      <p:ext uri="{BB962C8B-B14F-4D97-AF65-F5344CB8AC3E}">
        <p14:creationId xmlns:p14="http://schemas.microsoft.com/office/powerpoint/2010/main" val="149226722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提纲</a:t>
            </a:r>
            <a:endParaRPr lang="en-US" altLang="zh-CN" sz="2800" b="1" dirty="0">
              <a:latin typeface="黑体" panose="02010609060101010101" pitchFamily="49" charset="-122"/>
              <a:ea typeface="黑体" panose="02010609060101010101" pitchFamily="49" charset="-122"/>
              <a:cs typeface="STHeiti" charset="-122"/>
            </a:endParaRPr>
          </a:p>
        </p:txBody>
      </p:sp>
      <p:sp>
        <p:nvSpPr>
          <p:cNvPr id="17" name="文本框 16"/>
          <p:cNvSpPr txBox="1"/>
          <p:nvPr/>
        </p:nvSpPr>
        <p:spPr>
          <a:xfrm>
            <a:off x="251520" y="1412776"/>
            <a:ext cx="6378669" cy="4339650"/>
          </a:xfrm>
          <a:prstGeom prst="rect">
            <a:avLst/>
          </a:prstGeom>
        </p:spPr>
        <p:txBody>
          <a:bodyPr wrap="none">
            <a:spAutoFit/>
          </a:bodyPr>
          <a:lstStyle>
            <a:defPPr>
              <a:defRPr lang="zh-CN"/>
            </a:defPPr>
            <a:lvl1pPr marL="342900" indent="-342900" fontAlgn="auto">
              <a:spcAft>
                <a:spcPts val="0"/>
              </a:spcAft>
              <a:buFont typeface="Wingdings" panose="05000000000000000000" pitchFamily="2" charset="2"/>
              <a:buChar char="n"/>
              <a:defRPr sz="2200">
                <a:solidFill>
                  <a:srgbClr val="C00000"/>
                </a:solidFill>
                <a:latin typeface="黑体" panose="02010609060101010101" pitchFamily="49" charset="-122"/>
                <a:ea typeface="黑体" panose="02010609060101010101" pitchFamily="49" charset="-122"/>
                <a:cs typeface="STHeiti" charset="-122"/>
              </a:defRPr>
            </a:lvl1pPr>
          </a:lstStyle>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简介</a:t>
            </a:r>
          </a:p>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面向对象遥感图像地物分类</a:t>
            </a:r>
            <a:endParaRPr lang="en-US" altLang="zh-CN" sz="2800" dirty="0">
              <a:solidFill>
                <a:schemeClr val="accent2"/>
              </a:solidFill>
              <a:latin typeface="Heiti SC Light" charset="-122"/>
              <a:ea typeface="Heiti SC Light" charset="-122"/>
              <a:cs typeface="Heiti SC Light" charset="-122"/>
            </a:endParaRPr>
          </a:p>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高分辨率遥感</a:t>
            </a:r>
            <a:r>
              <a:rPr lang="zh-CN" altLang="en-US" sz="2800" dirty="0">
                <a:solidFill>
                  <a:schemeClr val="accent2"/>
                </a:solidFill>
                <a:latin typeface="Heiti SC Light" charset="-122"/>
                <a:ea typeface="Heiti SC Light" charset="-122"/>
                <a:cs typeface="Heiti SC Light" charset="-122"/>
              </a:rPr>
              <a:t>图像</a:t>
            </a:r>
            <a:r>
              <a:rPr lang="zh-CN" altLang="en-US" sz="2800" dirty="0" smtClean="0">
                <a:solidFill>
                  <a:schemeClr val="accent2"/>
                </a:solidFill>
                <a:latin typeface="Heiti SC Light" charset="-122"/>
                <a:ea typeface="Heiti SC Light" charset="-122"/>
                <a:cs typeface="Heiti SC Light" charset="-122"/>
              </a:rPr>
              <a:t>场景分类</a:t>
            </a: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高分辨率遥感</a:t>
            </a:r>
            <a:r>
              <a:rPr lang="zh-CN" altLang="en-US" sz="2800" dirty="0" smtClean="0">
                <a:solidFill>
                  <a:schemeClr val="accent2"/>
                </a:solidFill>
                <a:latin typeface="Heiti SC Light" charset="-122"/>
                <a:ea typeface="Heiti SC Light" charset="-122"/>
                <a:cs typeface="Heiti SC Light" charset="-122"/>
              </a:rPr>
              <a:t>图像语义检索</a:t>
            </a:r>
            <a:endParaRPr lang="en-US" altLang="zh-CN" sz="2800" dirty="0">
              <a:solidFill>
                <a:schemeClr val="accent2"/>
              </a:solidFill>
              <a:latin typeface="Heiti SC Light" charset="-122"/>
              <a:ea typeface="Heiti SC Light" charset="-122"/>
              <a:cs typeface="Heiti SC Light" charset="-122"/>
            </a:endParaRP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高分辨率遥感图像目标检测与识别</a:t>
            </a: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高分辨率时代城市遥感的思考</a:t>
            </a:r>
            <a:endParaRPr lang="en-US" altLang="zh-CN" sz="2800" dirty="0">
              <a:solidFill>
                <a:schemeClr val="accent2"/>
              </a:solidFill>
              <a:latin typeface="Heiti SC Light" charset="-122"/>
              <a:ea typeface="Heiti SC Light" charset="-122"/>
              <a:cs typeface="Heiti SC Light" charset="-122"/>
            </a:endParaRPr>
          </a:p>
          <a:p>
            <a:pPr lvl="1"/>
            <a:endParaRPr lang="zh-CN" altLang="en-US" sz="2400" dirty="0">
              <a:solidFill>
                <a:schemeClr val="accent2"/>
              </a:solidFill>
            </a:endParaRPr>
          </a:p>
        </p:txBody>
      </p:sp>
    </p:spTree>
    <p:extLst>
      <p:ext uri="{BB962C8B-B14F-4D97-AF65-F5344CB8AC3E}">
        <p14:creationId xmlns:p14="http://schemas.microsoft.com/office/powerpoint/2010/main" val="167562654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基于内容的遥感场景检索</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pic>
        <p:nvPicPr>
          <p:cNvPr id="3" name="图片 2">
            <a:extLst>
              <a:ext uri="{FF2B5EF4-FFF2-40B4-BE49-F238E27FC236}">
                <a16:creationId xmlns:a16="http://schemas.microsoft.com/office/drawing/2014/main" xmlns="" id="{FBBCCA0B-8052-420A-BF76-E3AC2AC15CDF}"/>
              </a:ext>
            </a:extLst>
          </p:cNvPr>
          <p:cNvPicPr>
            <a:picLocks noChangeAspect="1"/>
          </p:cNvPicPr>
          <p:nvPr/>
        </p:nvPicPr>
        <p:blipFill rotWithShape="1">
          <a:blip r:embed="rId2">
            <a:extLst>
              <a:ext uri="{28A0092B-C50C-407E-A947-70E740481C1C}">
                <a14:useLocalDpi xmlns:a14="http://schemas.microsoft.com/office/drawing/2010/main" val="0"/>
              </a:ext>
            </a:extLst>
          </a:blip>
          <a:srcRect l="621" r="-621"/>
          <a:stretch/>
        </p:blipFill>
        <p:spPr>
          <a:xfrm>
            <a:off x="140611" y="2945793"/>
            <a:ext cx="4988657" cy="3247588"/>
          </a:xfrm>
          <a:prstGeom prst="rect">
            <a:avLst/>
          </a:prstGeom>
        </p:spPr>
      </p:pic>
      <p:pic>
        <p:nvPicPr>
          <p:cNvPr id="4" name="Picture 23" descr="C:\Users\Administrator\Desktop\新建文件夹\footballField_43.jpg">
            <a:extLst>
              <a:ext uri="{FF2B5EF4-FFF2-40B4-BE49-F238E27FC236}">
                <a16:creationId xmlns:a16="http://schemas.microsoft.com/office/drawing/2014/main" xmlns="" id="{367C8176-87D7-4DD9-8DD8-C758EE6D6E02}"/>
              </a:ext>
            </a:extLst>
          </p:cNvPr>
          <p:cNvPicPr>
            <a:picLocks noChangeAspect="1" noChangeArrowheads="1"/>
          </p:cNvPicPr>
          <p:nvPr/>
        </p:nvPicPr>
        <p:blipFill>
          <a:blip r:embed="rId3" cstate="print"/>
          <a:srcRect/>
          <a:stretch>
            <a:fillRect/>
          </a:stretch>
        </p:blipFill>
        <p:spPr bwMode="auto">
          <a:xfrm>
            <a:off x="5572180" y="4693194"/>
            <a:ext cx="1500187" cy="1500187"/>
          </a:xfrm>
          <a:prstGeom prst="rect">
            <a:avLst/>
          </a:prstGeom>
          <a:noFill/>
          <a:ln w="34925">
            <a:solidFill>
              <a:schemeClr val="accent1">
                <a:lumMod val="75000"/>
              </a:schemeClr>
            </a:solidFill>
          </a:ln>
          <a:effectLst>
            <a:outerShdw blurRad="50800" dist="63500" dir="2700000" algn="tl" rotWithShape="0">
              <a:prstClr val="black">
                <a:alpha val="40000"/>
              </a:prstClr>
            </a:outerShdw>
          </a:effectLst>
        </p:spPr>
      </p:pic>
      <p:sp>
        <p:nvSpPr>
          <p:cNvPr id="7" name="文本框 6">
            <a:extLst>
              <a:ext uri="{FF2B5EF4-FFF2-40B4-BE49-F238E27FC236}">
                <a16:creationId xmlns:a16="http://schemas.microsoft.com/office/drawing/2014/main" xmlns="" id="{1B82310F-7734-4D96-9F80-4744E8F7CD85}"/>
              </a:ext>
            </a:extLst>
          </p:cNvPr>
          <p:cNvSpPr txBox="1"/>
          <p:nvPr/>
        </p:nvSpPr>
        <p:spPr>
          <a:xfrm>
            <a:off x="1160567" y="2492896"/>
            <a:ext cx="2948743" cy="400110"/>
          </a:xfrm>
          <a:prstGeom prst="rect">
            <a:avLst/>
          </a:prstGeom>
          <a:noFill/>
        </p:spPr>
        <p:txBody>
          <a:bodyPr wrap="square" rtlCol="0">
            <a:spAutoFit/>
          </a:bodyPr>
          <a:lstStyle/>
          <a:p>
            <a:pPr algn="ctr"/>
            <a:r>
              <a:rPr lang="zh-CN" altLang="en-US" sz="2000" dirty="0">
                <a:solidFill>
                  <a:srgbClr val="7030A0"/>
                </a:solidFill>
                <a:latin typeface="黑体" panose="02010609060101010101" pitchFamily="49" charset="-122"/>
                <a:ea typeface="黑体" panose="02010609060101010101" pitchFamily="49" charset="-122"/>
              </a:rPr>
              <a:t>高分遥感图像库</a:t>
            </a:r>
            <a:endParaRPr lang="en-US" altLang="zh-CN" sz="2000" dirty="0">
              <a:solidFill>
                <a:srgbClr val="7030A0"/>
              </a:solidFill>
              <a:latin typeface="黑体" panose="02010609060101010101" pitchFamily="49" charset="-122"/>
              <a:ea typeface="黑体" panose="02010609060101010101" pitchFamily="49" charset="-122"/>
            </a:endParaRPr>
          </a:p>
        </p:txBody>
      </p:sp>
      <p:sp>
        <p:nvSpPr>
          <p:cNvPr id="8" name="文本框 7">
            <a:extLst>
              <a:ext uri="{FF2B5EF4-FFF2-40B4-BE49-F238E27FC236}">
                <a16:creationId xmlns:a16="http://schemas.microsoft.com/office/drawing/2014/main" xmlns="" id="{F9C8933F-0B17-47B7-BBEF-51443F78951F}"/>
              </a:ext>
            </a:extLst>
          </p:cNvPr>
          <p:cNvSpPr txBox="1"/>
          <p:nvPr/>
        </p:nvSpPr>
        <p:spPr>
          <a:xfrm>
            <a:off x="5218394" y="2902250"/>
            <a:ext cx="2660555" cy="400110"/>
          </a:xfrm>
          <a:prstGeom prst="rect">
            <a:avLst/>
          </a:prstGeom>
          <a:noFill/>
        </p:spPr>
        <p:txBody>
          <a:bodyPr wrap="square" rtlCol="0">
            <a:spAutoFit/>
          </a:bodyPr>
          <a:lstStyle/>
          <a:p>
            <a:r>
              <a:rPr lang="zh-CN" altLang="en-US" sz="2000" dirty="0">
                <a:solidFill>
                  <a:schemeClr val="accent6">
                    <a:lumMod val="75000"/>
                  </a:schemeClr>
                </a:solidFill>
                <a:latin typeface="黑体" panose="02010609060101010101" pitchFamily="49" charset="-122"/>
                <a:ea typeface="黑体" panose="02010609060101010101" pitchFamily="49" charset="-122"/>
              </a:rPr>
              <a:t>检索基于</a:t>
            </a:r>
            <a:r>
              <a:rPr lang="en-US" altLang="zh-CN" sz="2000" dirty="0">
                <a:solidFill>
                  <a:schemeClr val="accent6">
                    <a:lumMod val="75000"/>
                  </a:schemeClr>
                </a:solidFill>
                <a:latin typeface="黑体" panose="02010609060101010101" pitchFamily="49" charset="-122"/>
                <a:ea typeface="黑体" panose="02010609060101010101" pitchFamily="49" charset="-122"/>
              </a:rPr>
              <a:t>:</a:t>
            </a:r>
            <a:endParaRPr lang="zh-CN" altLang="en-US" sz="2000" dirty="0">
              <a:solidFill>
                <a:schemeClr val="accent6">
                  <a:lumMod val="75000"/>
                </a:schemeClr>
              </a:solidFill>
              <a:latin typeface="黑体" panose="02010609060101010101" pitchFamily="49" charset="-122"/>
              <a:ea typeface="黑体" panose="02010609060101010101" pitchFamily="49" charset="-122"/>
            </a:endParaRPr>
          </a:p>
        </p:txBody>
      </p:sp>
      <p:sp>
        <p:nvSpPr>
          <p:cNvPr id="9" name="文本框 8">
            <a:extLst>
              <a:ext uri="{FF2B5EF4-FFF2-40B4-BE49-F238E27FC236}">
                <a16:creationId xmlns:a16="http://schemas.microsoft.com/office/drawing/2014/main" xmlns="" id="{3B6234AB-18CC-4AC3-829E-458D0EADD180}"/>
              </a:ext>
            </a:extLst>
          </p:cNvPr>
          <p:cNvSpPr txBox="1"/>
          <p:nvPr/>
        </p:nvSpPr>
        <p:spPr>
          <a:xfrm>
            <a:off x="5478699" y="3353482"/>
            <a:ext cx="3537779" cy="338554"/>
          </a:xfrm>
          <a:prstGeom prst="rect">
            <a:avLst/>
          </a:prstGeom>
          <a:noFill/>
        </p:spPr>
        <p:txBody>
          <a:bodyPr wrap="square" rtlCol="0">
            <a:spAutoFit/>
          </a:bodyPr>
          <a:lstStyle/>
          <a:p>
            <a:r>
              <a:rPr lang="zh-CN" altLang="en-US" sz="1600" dirty="0">
                <a:latin typeface="微软雅黑 Light" panose="020B0502040204020203" pitchFamily="34" charset="-122"/>
                <a:ea typeface="微软雅黑 Light" panose="020B0502040204020203" pitchFamily="34" charset="-122"/>
              </a:rPr>
              <a:t>影像自身的视觉内容（以图搜图）</a:t>
            </a:r>
            <a:endParaRPr lang="en-US" altLang="zh-CN" sz="1600" dirty="0">
              <a:latin typeface="微软雅黑 Light" panose="020B0502040204020203" pitchFamily="34" charset="-122"/>
              <a:ea typeface="微软雅黑 Light" panose="020B0502040204020203" pitchFamily="34" charset="-122"/>
            </a:endParaRPr>
          </a:p>
        </p:txBody>
      </p:sp>
      <p:sp>
        <p:nvSpPr>
          <p:cNvPr id="10" name="矩形 9">
            <a:extLst>
              <a:ext uri="{FF2B5EF4-FFF2-40B4-BE49-F238E27FC236}">
                <a16:creationId xmlns:a16="http://schemas.microsoft.com/office/drawing/2014/main" xmlns="" id="{34472ABF-4EEC-4DB4-BEBF-4BBB3DF3D3BE}"/>
              </a:ext>
            </a:extLst>
          </p:cNvPr>
          <p:cNvSpPr/>
          <p:nvPr/>
        </p:nvSpPr>
        <p:spPr>
          <a:xfrm>
            <a:off x="3455311" y="3264657"/>
            <a:ext cx="653999" cy="657225"/>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Light" panose="020B0502040204020203" pitchFamily="34" charset="-122"/>
              <a:ea typeface="微软雅黑 Light" panose="020B0502040204020203" pitchFamily="34" charset="-122"/>
            </a:endParaRPr>
          </a:p>
        </p:txBody>
      </p:sp>
      <p:sp>
        <p:nvSpPr>
          <p:cNvPr id="11" name="矩形 10">
            <a:extLst>
              <a:ext uri="{FF2B5EF4-FFF2-40B4-BE49-F238E27FC236}">
                <a16:creationId xmlns:a16="http://schemas.microsoft.com/office/drawing/2014/main" xmlns="" id="{9AD2A97B-AB76-4849-846B-DA09A150C6CB}"/>
              </a:ext>
            </a:extLst>
          </p:cNvPr>
          <p:cNvSpPr/>
          <p:nvPr/>
        </p:nvSpPr>
        <p:spPr>
          <a:xfrm>
            <a:off x="3059832" y="4147794"/>
            <a:ext cx="604838" cy="590744"/>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Light" panose="020B0502040204020203" pitchFamily="34" charset="-122"/>
              <a:ea typeface="微软雅黑 Light" panose="020B0502040204020203" pitchFamily="34" charset="-122"/>
            </a:endParaRPr>
          </a:p>
        </p:txBody>
      </p:sp>
      <p:sp>
        <p:nvSpPr>
          <p:cNvPr id="12" name="文本框 11">
            <a:extLst>
              <a:ext uri="{FF2B5EF4-FFF2-40B4-BE49-F238E27FC236}">
                <a16:creationId xmlns:a16="http://schemas.microsoft.com/office/drawing/2014/main" xmlns="" id="{06FCD6AA-E1F3-4007-A92F-D07DB17713E2}"/>
              </a:ext>
            </a:extLst>
          </p:cNvPr>
          <p:cNvSpPr txBox="1"/>
          <p:nvPr/>
        </p:nvSpPr>
        <p:spPr>
          <a:xfrm>
            <a:off x="5218394" y="3855431"/>
            <a:ext cx="2660555" cy="400110"/>
          </a:xfrm>
          <a:prstGeom prst="rect">
            <a:avLst/>
          </a:prstGeom>
          <a:noFill/>
        </p:spPr>
        <p:txBody>
          <a:bodyPr wrap="square" rtlCol="0">
            <a:spAutoFit/>
          </a:bodyPr>
          <a:lstStyle/>
          <a:p>
            <a:r>
              <a:rPr lang="zh-CN" altLang="en-US" sz="2000" dirty="0">
                <a:solidFill>
                  <a:schemeClr val="accent6">
                    <a:lumMod val="75000"/>
                  </a:schemeClr>
                </a:solidFill>
                <a:latin typeface="黑体" panose="02010609060101010101" pitchFamily="49" charset="-122"/>
                <a:ea typeface="黑体" panose="02010609060101010101" pitchFamily="49" charset="-122"/>
              </a:rPr>
              <a:t>用户输入</a:t>
            </a:r>
            <a:r>
              <a:rPr lang="en-US" altLang="zh-CN" sz="2000" dirty="0">
                <a:solidFill>
                  <a:schemeClr val="accent6">
                    <a:lumMod val="75000"/>
                  </a:schemeClr>
                </a:solidFill>
                <a:latin typeface="黑体" panose="02010609060101010101" pitchFamily="49" charset="-122"/>
                <a:ea typeface="黑体" panose="02010609060101010101" pitchFamily="49" charset="-122"/>
              </a:rPr>
              <a:t>:</a:t>
            </a:r>
            <a:endParaRPr lang="zh-CN" altLang="en-US" sz="2000" dirty="0">
              <a:solidFill>
                <a:schemeClr val="accent6">
                  <a:lumMod val="75000"/>
                </a:schemeClr>
              </a:solidFill>
              <a:latin typeface="黑体" panose="02010609060101010101" pitchFamily="49" charset="-122"/>
              <a:ea typeface="黑体" panose="02010609060101010101" pitchFamily="49" charset="-122"/>
            </a:endParaRPr>
          </a:p>
        </p:txBody>
      </p:sp>
      <p:sp>
        <p:nvSpPr>
          <p:cNvPr id="13" name="文本框 12">
            <a:extLst>
              <a:ext uri="{FF2B5EF4-FFF2-40B4-BE49-F238E27FC236}">
                <a16:creationId xmlns:a16="http://schemas.microsoft.com/office/drawing/2014/main" xmlns="" id="{ADA97B30-ABDB-4BDB-AC66-B37EFF17B7E6}"/>
              </a:ext>
            </a:extLst>
          </p:cNvPr>
          <p:cNvSpPr txBox="1"/>
          <p:nvPr/>
        </p:nvSpPr>
        <p:spPr>
          <a:xfrm>
            <a:off x="5478700" y="4306663"/>
            <a:ext cx="3140532" cy="338554"/>
          </a:xfrm>
          <a:prstGeom prst="rect">
            <a:avLst/>
          </a:prstGeom>
          <a:noFill/>
        </p:spPr>
        <p:txBody>
          <a:bodyPr wrap="square" rtlCol="0">
            <a:spAutoFit/>
          </a:bodyPr>
          <a:lstStyle/>
          <a:p>
            <a:r>
              <a:rPr lang="zh-CN" altLang="en-US" sz="1600" dirty="0">
                <a:latin typeface="微软雅黑 Light" panose="020B0502040204020203" pitchFamily="34" charset="-122"/>
                <a:ea typeface="微软雅黑 Light" panose="020B0502040204020203" pitchFamily="34" charset="-122"/>
              </a:rPr>
              <a:t>查询影像</a:t>
            </a:r>
            <a:endParaRPr lang="en-US" altLang="zh-CN" sz="1600" dirty="0">
              <a:latin typeface="微软雅黑 Light" panose="020B0502040204020203" pitchFamily="34" charset="-122"/>
              <a:ea typeface="微软雅黑 Light" panose="020B0502040204020203" pitchFamily="34" charset="-122"/>
            </a:endParaRPr>
          </a:p>
        </p:txBody>
      </p:sp>
      <p:pic>
        <p:nvPicPr>
          <p:cNvPr id="14" name="Picture 33" descr="C:\Users\Administrator\Desktop\新建文件夹\residential_47.jpg">
            <a:extLst>
              <a:ext uri="{FF2B5EF4-FFF2-40B4-BE49-F238E27FC236}">
                <a16:creationId xmlns:a16="http://schemas.microsoft.com/office/drawing/2014/main" xmlns="" id="{082983AB-3D4F-4918-832F-81184958D66B}"/>
              </a:ext>
            </a:extLst>
          </p:cNvPr>
          <p:cNvPicPr>
            <a:picLocks noChangeAspect="1" noChangeArrowheads="1"/>
          </p:cNvPicPr>
          <p:nvPr/>
        </p:nvPicPr>
        <p:blipFill>
          <a:blip r:embed="rId4" cstate="print"/>
          <a:srcRect/>
          <a:stretch>
            <a:fillRect/>
          </a:stretch>
        </p:blipFill>
        <p:spPr bwMode="auto">
          <a:xfrm>
            <a:off x="7317130" y="4707470"/>
            <a:ext cx="1501200" cy="1501200"/>
          </a:xfrm>
          <a:prstGeom prst="rect">
            <a:avLst/>
          </a:prstGeom>
          <a:noFill/>
          <a:ln w="34925">
            <a:solidFill>
              <a:schemeClr val="accent1">
                <a:lumMod val="75000"/>
              </a:schemeClr>
            </a:solidFill>
          </a:ln>
          <a:effectLst>
            <a:outerShdw blurRad="50800" dist="63500" dir="2700000" algn="tl" rotWithShape="0">
              <a:prstClr val="black">
                <a:alpha val="40000"/>
              </a:prstClr>
            </a:outerShdw>
          </a:effectLst>
        </p:spPr>
      </p:pic>
      <p:sp>
        <p:nvSpPr>
          <p:cNvPr id="15" name="矩形 14">
            <a:extLst>
              <a:ext uri="{FF2B5EF4-FFF2-40B4-BE49-F238E27FC236}">
                <a16:creationId xmlns:a16="http://schemas.microsoft.com/office/drawing/2014/main" xmlns="" id="{C5934ECB-D76B-4D08-9432-AFCAF5FC8B37}"/>
              </a:ext>
            </a:extLst>
          </p:cNvPr>
          <p:cNvSpPr/>
          <p:nvPr/>
        </p:nvSpPr>
        <p:spPr>
          <a:xfrm>
            <a:off x="3264812" y="5555195"/>
            <a:ext cx="587108" cy="550050"/>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Light" panose="020B0502040204020203" pitchFamily="34" charset="-122"/>
              <a:ea typeface="微软雅黑 Light" panose="020B0502040204020203" pitchFamily="34" charset="-122"/>
            </a:endParaRPr>
          </a:p>
        </p:txBody>
      </p:sp>
      <p:sp>
        <p:nvSpPr>
          <p:cNvPr id="16" name="矩形 15">
            <a:extLst>
              <a:ext uri="{FF2B5EF4-FFF2-40B4-BE49-F238E27FC236}">
                <a16:creationId xmlns:a16="http://schemas.microsoft.com/office/drawing/2014/main" xmlns="" id="{1FB66BDE-40BA-48A0-B5AF-80C979A6D858}"/>
              </a:ext>
            </a:extLst>
          </p:cNvPr>
          <p:cNvSpPr/>
          <p:nvPr/>
        </p:nvSpPr>
        <p:spPr>
          <a:xfrm>
            <a:off x="1364663" y="5555196"/>
            <a:ext cx="543041" cy="550050"/>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latin typeface="微软雅黑 Light" panose="020B0502040204020203" pitchFamily="34" charset="-122"/>
              <a:ea typeface="微软雅黑 Light" panose="020B0502040204020203" pitchFamily="34"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59</a:t>
            </a:fld>
            <a:endParaRPr lang="zh-CN" altLang="en-US" dirty="0"/>
          </a:p>
        </p:txBody>
      </p:sp>
      <p:sp>
        <p:nvSpPr>
          <p:cNvPr id="18" name="文本框 17"/>
          <p:cNvSpPr txBox="1"/>
          <p:nvPr/>
        </p:nvSpPr>
        <p:spPr>
          <a:xfrm>
            <a:off x="230594" y="882903"/>
            <a:ext cx="7359754" cy="1431161"/>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场景检索概念</a:t>
            </a:r>
            <a:endParaRPr lang="en-US" altLang="zh-CN"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在图像库中寻找与输入查询场景具有视觉相似性的场景</a:t>
            </a:r>
            <a:endParaRPr lang="en-US" altLang="zh-CN"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依据相似程度高低输出查询结果</a:t>
            </a:r>
          </a:p>
        </p:txBody>
      </p:sp>
      <p:sp>
        <p:nvSpPr>
          <p:cNvPr id="6" name="矩形 5"/>
          <p:cNvSpPr/>
          <p:nvPr/>
        </p:nvSpPr>
        <p:spPr>
          <a:xfrm>
            <a:off x="107504" y="6506106"/>
            <a:ext cx="8710826" cy="276999"/>
          </a:xfrm>
          <a:prstGeom prst="rect">
            <a:avLst/>
          </a:prstGeom>
        </p:spPr>
        <p:txBody>
          <a:bodyPr wrap="square">
            <a:spAutoFit/>
          </a:bodyPr>
          <a:lstStyle/>
          <a:p>
            <a:pPr algn="ctr"/>
            <a:r>
              <a:rPr lang="en-US" altLang="zh-CN" sz="1200" dirty="0" smtClean="0">
                <a:solidFill>
                  <a:srgbClr val="0C0C0C"/>
                </a:solidFill>
                <a:latin typeface="Arial Narrow" charset="0"/>
                <a:ea typeface="Arial Narrow" charset="0"/>
                <a:cs typeface="Arial Narrow" charset="0"/>
              </a:rPr>
              <a:t>G.-S.</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Xia</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et</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al.,</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Exploiting </a:t>
            </a:r>
            <a:r>
              <a:rPr lang="en-US" altLang="zh-CN" sz="1200" dirty="0">
                <a:solidFill>
                  <a:srgbClr val="0C0C0C"/>
                </a:solidFill>
                <a:latin typeface="Arial Narrow" charset="0"/>
                <a:ea typeface="Arial Narrow" charset="0"/>
                <a:cs typeface="Arial Narrow" charset="0"/>
              </a:rPr>
              <a:t>deep features for remote sensing image retrieval: a systematic </a:t>
            </a:r>
            <a:r>
              <a:rPr lang="en-US" altLang="zh-CN" sz="1200" dirty="0" smtClean="0">
                <a:solidFill>
                  <a:srgbClr val="0C0C0C"/>
                </a:solidFill>
                <a:latin typeface="Arial Narrow" charset="0"/>
                <a:ea typeface="Arial Narrow" charset="0"/>
                <a:cs typeface="Arial Narrow" charset="0"/>
              </a:rPr>
              <a:t>investigation,</a:t>
            </a:r>
            <a:r>
              <a:rPr lang="zh-CN" altLang="en-US" sz="1200" dirty="0" smtClean="0">
                <a:solidFill>
                  <a:srgbClr val="0C0C0C"/>
                </a:solidFill>
                <a:latin typeface="Arial Narrow" charset="0"/>
                <a:ea typeface="Arial Narrow" charset="0"/>
                <a:cs typeface="Arial Narrow" charset="0"/>
              </a:rPr>
              <a:t> </a:t>
            </a:r>
            <a:r>
              <a:rPr lang="is-IS" altLang="zh-CN" sz="1200" dirty="0">
                <a:latin typeface="Arial Narrow" charset="0"/>
                <a:ea typeface="Arial Narrow" charset="0"/>
                <a:cs typeface="Arial Narrow" charset="0"/>
              </a:rPr>
              <a:t>arXiv:1707.07321, 2017</a:t>
            </a:r>
            <a:endParaRPr lang="zh-CN" altLang="en-US" sz="1200" dirty="0">
              <a:latin typeface="Arial Narrow" charset="0"/>
              <a:ea typeface="Arial Narrow" charset="0"/>
              <a:cs typeface="Arial Narrow" charset="0"/>
            </a:endParaRPr>
          </a:p>
        </p:txBody>
      </p:sp>
    </p:spTree>
    <p:extLst>
      <p:ext uri="{BB962C8B-B14F-4D97-AF65-F5344CB8AC3E}">
        <p14:creationId xmlns:p14="http://schemas.microsoft.com/office/powerpoint/2010/main" val="161401889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基于内容的遥感场景检索</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60</a:t>
            </a:fld>
            <a:endParaRPr lang="zh-CN" altLang="en-US"/>
          </a:p>
        </p:txBody>
      </p:sp>
      <p:sp>
        <p:nvSpPr>
          <p:cNvPr id="18" name="文本框 17"/>
          <p:cNvSpPr txBox="1"/>
          <p:nvPr/>
        </p:nvSpPr>
        <p:spPr>
          <a:xfrm>
            <a:off x="230594" y="882903"/>
            <a:ext cx="7359754" cy="520848"/>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场景检索框架</a:t>
            </a:r>
            <a:endParaRPr lang="en-US" altLang="zh-CN" sz="2200" dirty="0">
              <a:solidFill>
                <a:srgbClr val="C00000"/>
              </a:solidFill>
              <a:latin typeface="黑体" panose="02010609060101010101" pitchFamily="49" charset="-122"/>
              <a:ea typeface="黑体" panose="02010609060101010101" pitchFamily="49" charset="-122"/>
            </a:endParaRPr>
          </a:p>
        </p:txBody>
      </p:sp>
      <p:grpSp>
        <p:nvGrpSpPr>
          <p:cNvPr id="17" name="组合 16">
            <a:extLst>
              <a:ext uri="{FF2B5EF4-FFF2-40B4-BE49-F238E27FC236}">
                <a16:creationId xmlns:a16="http://schemas.microsoft.com/office/drawing/2014/main" xmlns="" id="{A89829F4-61BB-400C-ACF2-C96E794901F1}"/>
              </a:ext>
            </a:extLst>
          </p:cNvPr>
          <p:cNvGrpSpPr>
            <a:grpSpLocks noChangeAspect="1"/>
          </p:cNvGrpSpPr>
          <p:nvPr/>
        </p:nvGrpSpPr>
        <p:grpSpPr>
          <a:xfrm>
            <a:off x="-36512" y="1653330"/>
            <a:ext cx="5653219" cy="4727998"/>
            <a:chOff x="4273402" y="1845020"/>
            <a:chExt cx="11306438" cy="9455996"/>
          </a:xfrm>
        </p:grpSpPr>
        <p:sp>
          <p:nvSpPr>
            <p:cNvPr id="19" name="矩形 18">
              <a:extLst>
                <a:ext uri="{FF2B5EF4-FFF2-40B4-BE49-F238E27FC236}">
                  <a16:creationId xmlns:a16="http://schemas.microsoft.com/office/drawing/2014/main" xmlns="" id="{FB080103-F716-41F7-AA01-24CF84FA12CA}"/>
                </a:ext>
              </a:extLst>
            </p:cNvPr>
            <p:cNvSpPr/>
            <p:nvPr/>
          </p:nvSpPr>
          <p:spPr>
            <a:xfrm>
              <a:off x="4907280" y="1845020"/>
              <a:ext cx="7322751" cy="9417340"/>
            </a:xfrm>
            <a:prstGeom prst="rect">
              <a:avLst/>
            </a:prstGeom>
            <a:solidFill>
              <a:srgbClr val="EDEAE1">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Light" panose="020B0502040204020203" pitchFamily="34" charset="-122"/>
                <a:ea typeface="微软雅黑 Light" panose="020B0502040204020203" pitchFamily="34" charset="-122"/>
              </a:endParaRPr>
            </a:p>
          </p:txBody>
        </p:sp>
        <p:sp>
          <p:nvSpPr>
            <p:cNvPr id="20" name="矩形 19">
              <a:extLst>
                <a:ext uri="{FF2B5EF4-FFF2-40B4-BE49-F238E27FC236}">
                  <a16:creationId xmlns:a16="http://schemas.microsoft.com/office/drawing/2014/main" xmlns="" id="{E9372819-DE4C-4186-BCF3-C72F793E258C}"/>
                </a:ext>
              </a:extLst>
            </p:cNvPr>
            <p:cNvSpPr/>
            <p:nvPr/>
          </p:nvSpPr>
          <p:spPr>
            <a:xfrm>
              <a:off x="12230031" y="1845020"/>
              <a:ext cx="2651108" cy="9417340"/>
            </a:xfrm>
            <a:prstGeom prst="rect">
              <a:avLst/>
            </a:prstGeom>
            <a:solidFill>
              <a:srgbClr val="E0E5EC">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Light" panose="020B0502040204020203" pitchFamily="34" charset="-122"/>
                <a:ea typeface="微软雅黑 Light" panose="020B0502040204020203" pitchFamily="34" charset="-122"/>
              </a:endParaRPr>
            </a:p>
          </p:txBody>
        </p:sp>
        <p:pic>
          <p:nvPicPr>
            <p:cNvPr id="21" name="图片 20">
              <a:extLst>
                <a:ext uri="{FF2B5EF4-FFF2-40B4-BE49-F238E27FC236}">
                  <a16:creationId xmlns:a16="http://schemas.microsoft.com/office/drawing/2014/main" xmlns="" id="{64A273F9-E975-45BF-873C-261D28D247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2740" y="2094660"/>
              <a:ext cx="1800000" cy="1800000"/>
            </a:xfrm>
            <a:prstGeom prst="rect">
              <a:avLst/>
            </a:prstGeom>
            <a:ln w="38100">
              <a:noFill/>
            </a:ln>
            <a:effectLst/>
          </p:spPr>
        </p:pic>
        <p:grpSp>
          <p:nvGrpSpPr>
            <p:cNvPr id="22" name="组合 21">
              <a:extLst>
                <a:ext uri="{FF2B5EF4-FFF2-40B4-BE49-F238E27FC236}">
                  <a16:creationId xmlns:a16="http://schemas.microsoft.com/office/drawing/2014/main" xmlns="" id="{C76B74E1-45C8-4CC6-A5CF-D1E0FAFE2EDF}"/>
                </a:ext>
              </a:extLst>
            </p:cNvPr>
            <p:cNvGrpSpPr>
              <a:grpSpLocks/>
            </p:cNvGrpSpPr>
            <p:nvPr/>
          </p:nvGrpSpPr>
          <p:grpSpPr>
            <a:xfrm>
              <a:off x="9594806" y="5520005"/>
              <a:ext cx="2170892" cy="1458265"/>
              <a:chOff x="2369904" y="3175215"/>
              <a:chExt cx="1692000" cy="733416"/>
            </a:xfrm>
          </p:grpSpPr>
          <p:sp>
            <p:nvSpPr>
              <p:cNvPr id="75" name="矩形 342">
                <a:extLst>
                  <a:ext uri="{FF2B5EF4-FFF2-40B4-BE49-F238E27FC236}">
                    <a16:creationId xmlns:a16="http://schemas.microsoft.com/office/drawing/2014/main" xmlns="" id="{A7EE2572-3761-41F3-B42D-EB8901315FF2}"/>
                  </a:ext>
                </a:extLst>
              </p:cNvPr>
              <p:cNvSpPr>
                <a:spLocks noChangeArrowheads="1"/>
              </p:cNvSpPr>
              <p:nvPr/>
            </p:nvSpPr>
            <p:spPr bwMode="auto">
              <a:xfrm>
                <a:off x="2536872" y="3175215"/>
                <a:ext cx="72000" cy="725970"/>
              </a:xfrm>
              <a:prstGeom prst="rect">
                <a:avLst/>
              </a:prstGeom>
              <a:solidFill>
                <a:schemeClr val="accent3"/>
              </a:solidFill>
              <a:ln w="9525" algn="ctr">
                <a:solidFill>
                  <a:srgbClr val="00B050"/>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76" name="矩形 343">
                <a:extLst>
                  <a:ext uri="{FF2B5EF4-FFF2-40B4-BE49-F238E27FC236}">
                    <a16:creationId xmlns:a16="http://schemas.microsoft.com/office/drawing/2014/main" xmlns="" id="{F464C38D-AC64-47A6-A46F-F97DCA9329CF}"/>
                  </a:ext>
                </a:extLst>
              </p:cNvPr>
              <p:cNvSpPr>
                <a:spLocks noChangeArrowheads="1"/>
              </p:cNvSpPr>
              <p:nvPr/>
            </p:nvSpPr>
            <p:spPr bwMode="auto">
              <a:xfrm>
                <a:off x="2462205" y="3342746"/>
                <a:ext cx="72000" cy="558439"/>
              </a:xfrm>
              <a:prstGeom prst="rect">
                <a:avLst/>
              </a:prstGeom>
              <a:solidFill>
                <a:schemeClr val="accent1">
                  <a:lumMod val="40000"/>
                  <a:lumOff val="60000"/>
                </a:schemeClr>
              </a:solidFill>
              <a:ln w="9525" algn="ctr">
                <a:solidFill>
                  <a:schemeClr val="accent1">
                    <a:lumMod val="75000"/>
                  </a:schemeClr>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77" name="矩形 344">
                <a:extLst>
                  <a:ext uri="{FF2B5EF4-FFF2-40B4-BE49-F238E27FC236}">
                    <a16:creationId xmlns:a16="http://schemas.microsoft.com/office/drawing/2014/main" xmlns="" id="{0FFDBE69-FFAC-45C0-9091-65F36DF0079D}"/>
                  </a:ext>
                </a:extLst>
              </p:cNvPr>
              <p:cNvSpPr>
                <a:spLocks noChangeArrowheads="1"/>
              </p:cNvSpPr>
              <p:nvPr/>
            </p:nvSpPr>
            <p:spPr bwMode="auto">
              <a:xfrm>
                <a:off x="2624236" y="3677809"/>
                <a:ext cx="72000" cy="223376"/>
              </a:xfrm>
              <a:prstGeom prst="rect">
                <a:avLst/>
              </a:prstGeom>
              <a:solidFill>
                <a:schemeClr val="accent2">
                  <a:lumMod val="60000"/>
                  <a:lumOff val="40000"/>
                </a:schemeClr>
              </a:solidFill>
              <a:ln w="9525" algn="ctr">
                <a:solidFill>
                  <a:schemeClr val="accent2">
                    <a:lumMod val="75000"/>
                  </a:schemeClr>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78" name="矩形 345">
                <a:extLst>
                  <a:ext uri="{FF2B5EF4-FFF2-40B4-BE49-F238E27FC236}">
                    <a16:creationId xmlns:a16="http://schemas.microsoft.com/office/drawing/2014/main" xmlns="" id="{D4F0535C-A3E3-456B-A07F-6744266667E3}"/>
                  </a:ext>
                </a:extLst>
              </p:cNvPr>
              <p:cNvSpPr>
                <a:spLocks noChangeArrowheads="1"/>
              </p:cNvSpPr>
              <p:nvPr/>
            </p:nvSpPr>
            <p:spPr bwMode="auto">
              <a:xfrm>
                <a:off x="2709660" y="3446081"/>
                <a:ext cx="71834" cy="456679"/>
              </a:xfrm>
              <a:prstGeom prst="rect">
                <a:avLst/>
              </a:prstGeom>
              <a:solidFill>
                <a:schemeClr val="accent4">
                  <a:lumMod val="60000"/>
                  <a:lumOff val="40000"/>
                </a:schemeClr>
              </a:solidFill>
              <a:ln w="9525" algn="ctr">
                <a:solidFill>
                  <a:schemeClr val="accent4">
                    <a:lumMod val="75000"/>
                  </a:schemeClr>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79" name="矩形 346">
                <a:extLst>
                  <a:ext uri="{FF2B5EF4-FFF2-40B4-BE49-F238E27FC236}">
                    <a16:creationId xmlns:a16="http://schemas.microsoft.com/office/drawing/2014/main" xmlns="" id="{2E936434-7662-4B1D-BB1E-DA7E2D8F9D81}"/>
                  </a:ext>
                </a:extLst>
              </p:cNvPr>
              <p:cNvSpPr>
                <a:spLocks noChangeArrowheads="1"/>
              </p:cNvSpPr>
              <p:nvPr/>
            </p:nvSpPr>
            <p:spPr bwMode="auto">
              <a:xfrm>
                <a:off x="3235795" y="3443265"/>
                <a:ext cx="72000" cy="456679"/>
              </a:xfrm>
              <a:prstGeom prst="rect">
                <a:avLst/>
              </a:prstGeom>
              <a:solidFill>
                <a:schemeClr val="accent5">
                  <a:lumMod val="60000"/>
                  <a:lumOff val="40000"/>
                </a:schemeClr>
              </a:solidFill>
              <a:ln w="9525" algn="ctr">
                <a:solidFill>
                  <a:schemeClr val="accent5">
                    <a:lumMod val="75000"/>
                  </a:schemeClr>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80" name="矩形 347">
                <a:extLst>
                  <a:ext uri="{FF2B5EF4-FFF2-40B4-BE49-F238E27FC236}">
                    <a16:creationId xmlns:a16="http://schemas.microsoft.com/office/drawing/2014/main" xmlns="" id="{16ACDD59-06C6-4974-8D1C-7B9EA3552B9D}"/>
                  </a:ext>
                </a:extLst>
              </p:cNvPr>
              <p:cNvSpPr>
                <a:spLocks noChangeArrowheads="1"/>
              </p:cNvSpPr>
              <p:nvPr/>
            </p:nvSpPr>
            <p:spPr bwMode="auto">
              <a:xfrm>
                <a:off x="3315392" y="3554954"/>
                <a:ext cx="72000" cy="344991"/>
              </a:xfrm>
              <a:prstGeom prst="rect">
                <a:avLst/>
              </a:prstGeom>
              <a:solidFill>
                <a:schemeClr val="accent6">
                  <a:lumMod val="60000"/>
                  <a:lumOff val="40000"/>
                </a:schemeClr>
              </a:solidFill>
              <a:ln w="9525" algn="ctr">
                <a:solidFill>
                  <a:schemeClr val="accent6">
                    <a:lumMod val="75000"/>
                  </a:schemeClr>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81" name="流程图: 可选过程 122">
                <a:extLst>
                  <a:ext uri="{FF2B5EF4-FFF2-40B4-BE49-F238E27FC236}">
                    <a16:creationId xmlns:a16="http://schemas.microsoft.com/office/drawing/2014/main" xmlns="" id="{C5F5993C-6935-48EF-98DE-FE94C76DCA5C}"/>
                  </a:ext>
                </a:extLst>
              </p:cNvPr>
              <p:cNvSpPr>
                <a:spLocks noChangeArrowheads="1"/>
              </p:cNvSpPr>
              <p:nvPr/>
            </p:nvSpPr>
            <p:spPr bwMode="auto">
              <a:xfrm>
                <a:off x="2781495" y="3566121"/>
                <a:ext cx="524192" cy="279220"/>
              </a:xfrm>
              <a:prstGeom prst="flowChartAlternateProcess">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r>
                  <a:rPr lang="en-US" altLang="zh-CN" sz="1400" i="1" dirty="0">
                    <a:solidFill>
                      <a:schemeClr val="accent1">
                        <a:lumMod val="75000"/>
                      </a:schemeClr>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zh-CN" altLang="en-US" sz="1400" i="1" dirty="0">
                  <a:solidFill>
                    <a:schemeClr val="accent1">
                      <a:lumMod val="75000"/>
                    </a:schemeClr>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eaLnBrk="1" hangingPunct="1"/>
                <a:endParaRPr lang="zh-CN" altLang="en-US" sz="1400" dirty="0">
                  <a:solidFill>
                    <a:schemeClr val="tx1"/>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cxnSp>
            <p:nvCxnSpPr>
              <p:cNvPr id="82" name="直接箭头连接符 339">
                <a:extLst>
                  <a:ext uri="{FF2B5EF4-FFF2-40B4-BE49-F238E27FC236}">
                    <a16:creationId xmlns:a16="http://schemas.microsoft.com/office/drawing/2014/main" xmlns="" id="{DA2A3DA0-A6DC-4480-B13F-6C26F788B4F0}"/>
                  </a:ext>
                </a:extLst>
              </p:cNvPr>
              <p:cNvCxnSpPr>
                <a:cxnSpLocks noChangeShapeType="1"/>
              </p:cNvCxnSpPr>
              <p:nvPr/>
            </p:nvCxnSpPr>
            <p:spPr bwMode="auto">
              <a:xfrm rot="5400000" flipH="1" flipV="1">
                <a:off x="2096862" y="3627820"/>
                <a:ext cx="559680" cy="1942"/>
              </a:xfrm>
              <a:prstGeom prst="straightConnector1">
                <a:avLst/>
              </a:prstGeom>
              <a:noFill/>
              <a:ln w="28575" algn="ctr">
                <a:solidFill>
                  <a:schemeClr val="accent1">
                    <a:lumMod val="75000"/>
                  </a:schemeClr>
                </a:solidFill>
                <a:round/>
                <a:headEnd/>
                <a:tailEnd type="triangle" w="med" len="med"/>
              </a:ln>
              <a:extLst>
                <a:ext uri="{909E8E84-426E-40DD-AFC4-6F175D3DCCD1}">
                  <a14:hiddenFill xmlns:a14="http://schemas.microsoft.com/office/drawing/2010/main">
                    <a:noFill/>
                  </a14:hiddenFill>
                </a:ext>
              </a:extLst>
            </p:spPr>
          </p:cxnSp>
          <p:sp>
            <p:nvSpPr>
              <p:cNvPr id="83" name="矩形 342">
                <a:extLst>
                  <a:ext uri="{FF2B5EF4-FFF2-40B4-BE49-F238E27FC236}">
                    <a16:creationId xmlns:a16="http://schemas.microsoft.com/office/drawing/2014/main" xmlns="" id="{0D5EB440-A1EB-41EE-B67D-71E4B395377E}"/>
                  </a:ext>
                </a:extLst>
              </p:cNvPr>
              <p:cNvSpPr>
                <a:spLocks noChangeArrowheads="1"/>
              </p:cNvSpPr>
              <p:nvPr/>
            </p:nvSpPr>
            <p:spPr bwMode="auto">
              <a:xfrm>
                <a:off x="3378551" y="3271235"/>
                <a:ext cx="72000" cy="624104"/>
              </a:xfrm>
              <a:prstGeom prst="rect">
                <a:avLst/>
              </a:prstGeom>
              <a:solidFill>
                <a:schemeClr val="accent4">
                  <a:lumMod val="60000"/>
                  <a:lumOff val="40000"/>
                </a:schemeClr>
              </a:solidFill>
              <a:ln w="9525" algn="ctr">
                <a:solidFill>
                  <a:schemeClr val="accent4">
                    <a:lumMod val="75000"/>
                  </a:schemeClr>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84" name="矩形 347">
                <a:extLst>
                  <a:ext uri="{FF2B5EF4-FFF2-40B4-BE49-F238E27FC236}">
                    <a16:creationId xmlns:a16="http://schemas.microsoft.com/office/drawing/2014/main" xmlns="" id="{08FFC6F8-8722-4B82-9EB7-54D4EED91E41}"/>
                  </a:ext>
                </a:extLst>
              </p:cNvPr>
              <p:cNvSpPr>
                <a:spLocks noChangeArrowheads="1"/>
              </p:cNvSpPr>
              <p:nvPr/>
            </p:nvSpPr>
            <p:spPr bwMode="auto">
              <a:xfrm>
                <a:off x="3454161" y="3326876"/>
                <a:ext cx="72000" cy="576000"/>
              </a:xfrm>
              <a:prstGeom prst="rect">
                <a:avLst/>
              </a:prstGeom>
              <a:solidFill>
                <a:schemeClr val="accent2">
                  <a:lumMod val="40000"/>
                  <a:lumOff val="60000"/>
                </a:schemeClr>
              </a:solidFill>
              <a:ln w="9525" algn="ctr">
                <a:solidFill>
                  <a:schemeClr val="accent2">
                    <a:lumMod val="75000"/>
                  </a:schemeClr>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85" name="矩形 344">
                <a:extLst>
                  <a:ext uri="{FF2B5EF4-FFF2-40B4-BE49-F238E27FC236}">
                    <a16:creationId xmlns:a16="http://schemas.microsoft.com/office/drawing/2014/main" xmlns="" id="{E3AB900A-185A-4E1D-8F9B-02C7F56FC5B8}"/>
                  </a:ext>
                </a:extLst>
              </p:cNvPr>
              <p:cNvSpPr>
                <a:spLocks noChangeArrowheads="1"/>
              </p:cNvSpPr>
              <p:nvPr/>
            </p:nvSpPr>
            <p:spPr bwMode="auto">
              <a:xfrm>
                <a:off x="2789091" y="3291367"/>
                <a:ext cx="72000" cy="612000"/>
              </a:xfrm>
              <a:prstGeom prst="rect">
                <a:avLst/>
              </a:prstGeom>
              <a:solidFill>
                <a:srgbClr val="D4E26C"/>
              </a:solidFill>
              <a:ln w="9525" algn="ctr">
                <a:solidFill>
                  <a:schemeClr val="accent6">
                    <a:lumMod val="75000"/>
                  </a:schemeClr>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86" name="矩形 347">
                <a:extLst>
                  <a:ext uri="{FF2B5EF4-FFF2-40B4-BE49-F238E27FC236}">
                    <a16:creationId xmlns:a16="http://schemas.microsoft.com/office/drawing/2014/main" xmlns="" id="{61EFF617-24ED-4C10-81DB-DDDA979CE2A1}"/>
                  </a:ext>
                </a:extLst>
              </p:cNvPr>
              <p:cNvSpPr>
                <a:spLocks noChangeArrowheads="1"/>
              </p:cNvSpPr>
              <p:nvPr/>
            </p:nvSpPr>
            <p:spPr bwMode="auto">
              <a:xfrm>
                <a:off x="3536952" y="3218142"/>
                <a:ext cx="72000" cy="684000"/>
              </a:xfrm>
              <a:prstGeom prst="rect">
                <a:avLst/>
              </a:prstGeom>
              <a:solidFill>
                <a:schemeClr val="bg2">
                  <a:lumMod val="75000"/>
                </a:schemeClr>
              </a:solidFill>
              <a:ln w="9525" algn="ctr">
                <a:solidFill>
                  <a:schemeClr val="tx2">
                    <a:lumMod val="75000"/>
                  </a:schemeClr>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87" name="矩形 347">
                <a:extLst>
                  <a:ext uri="{FF2B5EF4-FFF2-40B4-BE49-F238E27FC236}">
                    <a16:creationId xmlns:a16="http://schemas.microsoft.com/office/drawing/2014/main" xmlns="" id="{1157A3B0-D9CA-4D89-A570-33E595698BF5}"/>
                  </a:ext>
                </a:extLst>
              </p:cNvPr>
              <p:cNvSpPr>
                <a:spLocks noChangeArrowheads="1"/>
              </p:cNvSpPr>
              <p:nvPr/>
            </p:nvSpPr>
            <p:spPr bwMode="auto">
              <a:xfrm>
                <a:off x="3610677" y="3719410"/>
                <a:ext cx="72000" cy="180000"/>
              </a:xfrm>
              <a:prstGeom prst="rect">
                <a:avLst/>
              </a:prstGeom>
              <a:solidFill>
                <a:schemeClr val="accent4">
                  <a:lumMod val="20000"/>
                  <a:lumOff val="80000"/>
                </a:schemeClr>
              </a:solidFill>
              <a:ln w="9525" algn="ctr">
                <a:solidFill>
                  <a:schemeClr val="accent2">
                    <a:lumMod val="75000"/>
                  </a:schemeClr>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sp>
            <p:nvSpPr>
              <p:cNvPr id="88" name="矩形 347">
                <a:extLst>
                  <a:ext uri="{FF2B5EF4-FFF2-40B4-BE49-F238E27FC236}">
                    <a16:creationId xmlns:a16="http://schemas.microsoft.com/office/drawing/2014/main" xmlns="" id="{778B57FF-3BE9-4AF4-BCB4-01BEE22C3090}"/>
                  </a:ext>
                </a:extLst>
              </p:cNvPr>
              <p:cNvSpPr>
                <a:spLocks noChangeArrowheads="1"/>
              </p:cNvSpPr>
              <p:nvPr/>
            </p:nvSpPr>
            <p:spPr bwMode="auto">
              <a:xfrm>
                <a:off x="3693317" y="3362760"/>
                <a:ext cx="72000" cy="540000"/>
              </a:xfrm>
              <a:prstGeom prst="rect">
                <a:avLst/>
              </a:prstGeom>
              <a:solidFill>
                <a:srgbClr val="D4CE6C"/>
              </a:solidFill>
              <a:ln w="9525" algn="ctr">
                <a:solidFill>
                  <a:srgbClr val="0BB195"/>
                </a:solidFill>
                <a:round/>
                <a:headEnd/>
                <a:tailEnd/>
              </a:ln>
            </p:spPr>
            <p:txBody>
              <a:bodyPr/>
              <a:lstStyle>
                <a:lvl1pPr eaLnBrk="0" hangingPunct="0">
                  <a:defRPr sz="2400" b="1">
                    <a:solidFill>
                      <a:schemeClr val="tx2"/>
                    </a:solidFill>
                    <a:latin typeface="Arial" panose="020B0604020202020204" pitchFamily="34" charset="0"/>
                    <a:ea typeface="宋体" panose="02010600030101010101" pitchFamily="2" charset="-122"/>
                  </a:defRPr>
                </a:lvl1pPr>
                <a:lvl2pPr marL="742950" indent="-285750" eaLnBrk="0" hangingPunct="0">
                  <a:defRPr sz="2400" b="1">
                    <a:solidFill>
                      <a:schemeClr val="tx2"/>
                    </a:solidFill>
                    <a:latin typeface="Arial" panose="020B0604020202020204" pitchFamily="34" charset="0"/>
                    <a:ea typeface="宋体" panose="02010600030101010101" pitchFamily="2" charset="-122"/>
                  </a:defRPr>
                </a:lvl2pPr>
                <a:lvl3pPr marL="1143000" indent="-228600" eaLnBrk="0" hangingPunct="0">
                  <a:defRPr sz="2400" b="1">
                    <a:solidFill>
                      <a:schemeClr val="tx2"/>
                    </a:solidFill>
                    <a:latin typeface="Arial" panose="020B0604020202020204" pitchFamily="34" charset="0"/>
                    <a:ea typeface="宋体" panose="02010600030101010101" pitchFamily="2" charset="-122"/>
                  </a:defRPr>
                </a:lvl3pPr>
                <a:lvl4pPr marL="1600200" indent="-228600" eaLnBrk="0" hangingPunct="0">
                  <a:defRPr sz="2400" b="1">
                    <a:solidFill>
                      <a:schemeClr val="tx2"/>
                    </a:solidFill>
                    <a:latin typeface="Arial" panose="020B0604020202020204" pitchFamily="34" charset="0"/>
                    <a:ea typeface="宋体" panose="02010600030101010101" pitchFamily="2" charset="-122"/>
                  </a:defRPr>
                </a:lvl4pPr>
                <a:lvl5pPr marL="2057400" indent="-228600" eaLnBrk="0" hangingPunct="0">
                  <a:defRPr sz="2400"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2"/>
                    </a:solidFill>
                    <a:latin typeface="Arial" panose="020B0604020202020204" pitchFamily="34" charset="0"/>
                    <a:ea typeface="宋体" panose="02010600030101010101" pitchFamily="2" charset="-122"/>
                  </a:defRPr>
                </a:lvl9pPr>
              </a:lstStyle>
              <a:p>
                <a:pPr eaLnBrk="1" hangingPunct="1"/>
                <a:endParaRPr lang="zh-CN" altLang="en-US" sz="1400">
                  <a:latin typeface="微软雅黑 Light" panose="020B0502040204020203" pitchFamily="34" charset="-122"/>
                  <a:ea typeface="微软雅黑 Light" panose="020B0502040204020203" pitchFamily="34" charset="-122"/>
                </a:endParaRPr>
              </a:p>
            </p:txBody>
          </p:sp>
          <p:cxnSp>
            <p:nvCxnSpPr>
              <p:cNvPr id="89" name="直接箭头连接符 338">
                <a:extLst>
                  <a:ext uri="{FF2B5EF4-FFF2-40B4-BE49-F238E27FC236}">
                    <a16:creationId xmlns:a16="http://schemas.microsoft.com/office/drawing/2014/main" xmlns="" id="{B35EA5FC-5A3E-47D9-82D0-39C86A2DEB19}"/>
                  </a:ext>
                </a:extLst>
              </p:cNvPr>
              <p:cNvCxnSpPr>
                <a:cxnSpLocks noChangeShapeType="1"/>
              </p:cNvCxnSpPr>
              <p:nvPr/>
            </p:nvCxnSpPr>
            <p:spPr bwMode="auto">
              <a:xfrm flipV="1">
                <a:off x="2369904" y="3901185"/>
                <a:ext cx="1692000" cy="2"/>
              </a:xfrm>
              <a:prstGeom prst="straightConnector1">
                <a:avLst/>
              </a:prstGeom>
              <a:noFill/>
              <a:ln w="28575" algn="ctr">
                <a:solidFill>
                  <a:schemeClr val="accent1">
                    <a:lumMod val="75000"/>
                  </a:schemeClr>
                </a:solidFill>
                <a:round/>
                <a:headEnd/>
                <a:tailEnd type="triangle" w="med" len="med"/>
              </a:ln>
              <a:extLst>
                <a:ext uri="{909E8E84-426E-40DD-AFC4-6F175D3DCCD1}">
                  <a14:hiddenFill xmlns:a14="http://schemas.microsoft.com/office/drawing/2010/main">
                    <a:noFill/>
                  </a14:hiddenFill>
                </a:ext>
              </a:extLst>
            </p:spPr>
          </p:cxnSp>
        </p:grpSp>
        <p:sp>
          <p:nvSpPr>
            <p:cNvPr id="23" name="圆柱形 22">
              <a:extLst>
                <a:ext uri="{FF2B5EF4-FFF2-40B4-BE49-F238E27FC236}">
                  <a16:creationId xmlns:a16="http://schemas.microsoft.com/office/drawing/2014/main" xmlns="" id="{A9A16385-2767-49C7-A8AC-3A0EBA0698A0}"/>
                </a:ext>
              </a:extLst>
            </p:cNvPr>
            <p:cNvSpPr/>
            <p:nvPr/>
          </p:nvSpPr>
          <p:spPr>
            <a:xfrm>
              <a:off x="12651330" y="5216208"/>
              <a:ext cx="1800000" cy="1974420"/>
            </a:xfrm>
            <a:prstGeom prst="can">
              <a:avLst/>
            </a:prstGeom>
            <a:solidFill>
              <a:srgbClr val="F8C58C">
                <a:alpha val="85000"/>
              </a:srgbClr>
            </a:solidFill>
            <a:ln w="190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solidFill>
                    <a:schemeClr val="tx2"/>
                  </a:solidFill>
                  <a:latin typeface="微软雅黑 Light" panose="020B0502040204020203" pitchFamily="34" charset="-122"/>
                  <a:ea typeface="微软雅黑 Light" panose="020B0502040204020203" pitchFamily="34" charset="-122"/>
                </a:rPr>
                <a:t>遥感影像</a:t>
              </a:r>
              <a:endParaRPr lang="en-US" altLang="zh-CN" sz="1100" b="1" dirty="0">
                <a:solidFill>
                  <a:schemeClr val="tx2"/>
                </a:solidFill>
                <a:latin typeface="微软雅黑 Light" panose="020B0502040204020203" pitchFamily="34" charset="-122"/>
                <a:ea typeface="微软雅黑 Light" panose="020B0502040204020203" pitchFamily="34" charset="-122"/>
              </a:endParaRPr>
            </a:p>
            <a:p>
              <a:pPr algn="ctr"/>
              <a:r>
                <a:rPr lang="zh-CN" altLang="en-US" sz="1100" b="1" dirty="0">
                  <a:solidFill>
                    <a:schemeClr val="tx2"/>
                  </a:solidFill>
                  <a:latin typeface="微软雅黑 Light" panose="020B0502040204020203" pitchFamily="34" charset="-122"/>
                  <a:ea typeface="微软雅黑 Light" panose="020B0502040204020203" pitchFamily="34" charset="-122"/>
                </a:rPr>
                <a:t>特征集</a:t>
              </a:r>
            </a:p>
          </p:txBody>
        </p:sp>
        <p:sp>
          <p:nvSpPr>
            <p:cNvPr id="24" name="箭头: 五边形 23">
              <a:extLst>
                <a:ext uri="{FF2B5EF4-FFF2-40B4-BE49-F238E27FC236}">
                  <a16:creationId xmlns:a16="http://schemas.microsoft.com/office/drawing/2014/main" xmlns="" id="{5B7AC285-AFEE-427C-AF2E-15D3C67DD3CF}"/>
                </a:ext>
              </a:extLst>
            </p:cNvPr>
            <p:cNvSpPr/>
            <p:nvPr/>
          </p:nvSpPr>
          <p:spPr>
            <a:xfrm rot="5400000">
              <a:off x="9806142" y="7581134"/>
              <a:ext cx="1358050" cy="1800000"/>
            </a:xfrm>
            <a:prstGeom prst="homePlate">
              <a:avLst/>
            </a:prstGeom>
            <a:solidFill>
              <a:srgbClr val="ABDB77"/>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相似性</a:t>
              </a:r>
              <a:endPar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ct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度量</a:t>
              </a:r>
            </a:p>
          </p:txBody>
        </p:sp>
        <p:sp>
          <p:nvSpPr>
            <p:cNvPr id="25" name="矩形 24">
              <a:extLst>
                <a:ext uri="{FF2B5EF4-FFF2-40B4-BE49-F238E27FC236}">
                  <a16:creationId xmlns:a16="http://schemas.microsoft.com/office/drawing/2014/main" xmlns="" id="{CA330A7B-1A19-40F2-A6D2-3992E4452F10}"/>
                </a:ext>
              </a:extLst>
            </p:cNvPr>
            <p:cNvSpPr/>
            <p:nvPr/>
          </p:nvSpPr>
          <p:spPr>
            <a:xfrm>
              <a:off x="5115560" y="7802106"/>
              <a:ext cx="3752808" cy="685402"/>
            </a:xfrm>
            <a:prstGeom prst="rect">
              <a:avLst/>
            </a:prstGeom>
            <a:solidFill>
              <a:srgbClr val="ABDB77"/>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相关反馈</a:t>
              </a:r>
            </a:p>
          </p:txBody>
        </p:sp>
        <p:grpSp>
          <p:nvGrpSpPr>
            <p:cNvPr id="26" name="组合 25">
              <a:extLst>
                <a:ext uri="{FF2B5EF4-FFF2-40B4-BE49-F238E27FC236}">
                  <a16:creationId xmlns:a16="http://schemas.microsoft.com/office/drawing/2014/main" xmlns="" id="{6C5F4AD8-B694-4765-B8C6-EF811FD4452B}"/>
                </a:ext>
              </a:extLst>
            </p:cNvPr>
            <p:cNvGrpSpPr/>
            <p:nvPr/>
          </p:nvGrpSpPr>
          <p:grpSpPr>
            <a:xfrm>
              <a:off x="9281566" y="9354084"/>
              <a:ext cx="2441056" cy="1631082"/>
              <a:chOff x="9265386" y="9388812"/>
              <a:chExt cx="2441056" cy="1631082"/>
            </a:xfrm>
          </p:grpSpPr>
          <p:grpSp>
            <p:nvGrpSpPr>
              <p:cNvPr id="61" name="组合 60">
                <a:extLst>
                  <a:ext uri="{FF2B5EF4-FFF2-40B4-BE49-F238E27FC236}">
                    <a16:creationId xmlns:a16="http://schemas.microsoft.com/office/drawing/2014/main" xmlns="" id="{52004DBB-D3CB-4874-B07B-2EC14912B17E}"/>
                  </a:ext>
                </a:extLst>
              </p:cNvPr>
              <p:cNvGrpSpPr/>
              <p:nvPr/>
            </p:nvGrpSpPr>
            <p:grpSpPr>
              <a:xfrm>
                <a:off x="9265913" y="9388812"/>
                <a:ext cx="2440529" cy="755207"/>
                <a:chOff x="1146665" y="5219944"/>
                <a:chExt cx="2440529" cy="755207"/>
              </a:xfrm>
            </p:grpSpPr>
            <p:pic>
              <p:nvPicPr>
                <p:cNvPr id="69" name="图片 68">
                  <a:extLst>
                    <a:ext uri="{FF2B5EF4-FFF2-40B4-BE49-F238E27FC236}">
                      <a16:creationId xmlns:a16="http://schemas.microsoft.com/office/drawing/2014/main" xmlns="" id="{D22445D2-7463-4641-AC68-60EF2566E0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87751" y="5219944"/>
                  <a:ext cx="755207" cy="755207"/>
                </a:xfrm>
                <a:prstGeom prst="rect">
                  <a:avLst/>
                </a:prstGeom>
                <a:ln w="12700">
                  <a:solidFill>
                    <a:srgbClr val="77EC20"/>
                  </a:solidFill>
                </a:ln>
                <a:effectLst/>
              </p:spPr>
            </p:pic>
            <p:pic>
              <p:nvPicPr>
                <p:cNvPr id="70" name="图片 69">
                  <a:extLst>
                    <a:ext uri="{FF2B5EF4-FFF2-40B4-BE49-F238E27FC236}">
                      <a16:creationId xmlns:a16="http://schemas.microsoft.com/office/drawing/2014/main" xmlns="" id="{96F3156E-8AF3-46D4-B10A-C25E750317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46665" y="5219944"/>
                  <a:ext cx="755207" cy="755207"/>
                </a:xfrm>
                <a:prstGeom prst="rect">
                  <a:avLst/>
                </a:prstGeom>
                <a:ln w="12700">
                  <a:solidFill>
                    <a:srgbClr val="77EC20"/>
                  </a:solidFill>
                </a:ln>
                <a:effectLst/>
              </p:spPr>
            </p:pic>
            <p:pic>
              <p:nvPicPr>
                <p:cNvPr id="71" name="图片 70">
                  <a:extLst>
                    <a:ext uri="{FF2B5EF4-FFF2-40B4-BE49-F238E27FC236}">
                      <a16:creationId xmlns:a16="http://schemas.microsoft.com/office/drawing/2014/main" xmlns="" id="{E9C9CE79-EEDB-4838-973D-D7FCD060FDD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29963" y="5219944"/>
                  <a:ext cx="755207" cy="755207"/>
                </a:xfrm>
                <a:prstGeom prst="rect">
                  <a:avLst/>
                </a:prstGeom>
                <a:ln w="12700">
                  <a:solidFill>
                    <a:srgbClr val="77EC20"/>
                  </a:solidFill>
                </a:ln>
                <a:effectLst/>
              </p:spPr>
            </p:pic>
            <p:sp>
              <p:nvSpPr>
                <p:cNvPr id="72" name="矩形 71">
                  <a:extLst>
                    <a:ext uri="{FF2B5EF4-FFF2-40B4-BE49-F238E27FC236}">
                      <a16:creationId xmlns:a16="http://schemas.microsoft.com/office/drawing/2014/main" xmlns="" id="{4ACC383E-3D98-4365-9413-F611BFB2E8C1}"/>
                    </a:ext>
                  </a:extLst>
                </p:cNvPr>
                <p:cNvSpPr/>
                <p:nvPr/>
              </p:nvSpPr>
              <p:spPr>
                <a:xfrm>
                  <a:off x="1587589" y="5637501"/>
                  <a:ext cx="331200" cy="330722"/>
                </a:xfrm>
                <a:prstGeom prst="rect">
                  <a:avLst/>
                </a:prstGeom>
                <a:solidFill>
                  <a:srgbClr val="FEF8E6"/>
                </a:solidFill>
                <a:ln w="19050">
                  <a:solidFill>
                    <a:srgbClr val="E74A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366"/>
                    </a:lnSpc>
                  </a:pPr>
                  <a:r>
                    <a:rPr lang="en-US" altLang="zh-CN" sz="105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rPr>
                    <a:t>1</a:t>
                  </a:r>
                  <a:endParaRPr lang="zh-CN" altLang="en-US" sz="105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73" name="矩形 72">
                  <a:extLst>
                    <a:ext uri="{FF2B5EF4-FFF2-40B4-BE49-F238E27FC236}">
                      <a16:creationId xmlns:a16="http://schemas.microsoft.com/office/drawing/2014/main" xmlns="" id="{D5F0792B-6844-46B3-89C1-7B80C7FFAAD4}"/>
                    </a:ext>
                  </a:extLst>
                </p:cNvPr>
                <p:cNvSpPr/>
                <p:nvPr/>
              </p:nvSpPr>
              <p:spPr>
                <a:xfrm>
                  <a:off x="2408666" y="5628357"/>
                  <a:ext cx="328150" cy="331200"/>
                </a:xfrm>
                <a:prstGeom prst="rect">
                  <a:avLst/>
                </a:prstGeom>
                <a:solidFill>
                  <a:srgbClr val="FEF8E6"/>
                </a:solidFill>
                <a:ln w="19050">
                  <a:solidFill>
                    <a:srgbClr val="E74A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366"/>
                    </a:lnSpc>
                  </a:pPr>
                  <a:r>
                    <a:rPr lang="en-US" altLang="zh-CN"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rPr>
                    <a:t>2</a:t>
                  </a:r>
                  <a:endParaRPr lang="zh-CN" altLang="en-US"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74" name="矩形 73">
                  <a:extLst>
                    <a:ext uri="{FF2B5EF4-FFF2-40B4-BE49-F238E27FC236}">
                      <a16:creationId xmlns:a16="http://schemas.microsoft.com/office/drawing/2014/main" xmlns="" id="{0BA0E2D1-2AA4-4F58-A40F-438E5E15B9CE}"/>
                    </a:ext>
                  </a:extLst>
                </p:cNvPr>
                <p:cNvSpPr/>
                <p:nvPr/>
              </p:nvSpPr>
              <p:spPr>
                <a:xfrm>
                  <a:off x="3255994" y="5637501"/>
                  <a:ext cx="331200" cy="330126"/>
                </a:xfrm>
                <a:prstGeom prst="rect">
                  <a:avLst/>
                </a:prstGeom>
                <a:solidFill>
                  <a:srgbClr val="FEF8E6"/>
                </a:solidFill>
                <a:ln w="19050">
                  <a:solidFill>
                    <a:srgbClr val="E74A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366"/>
                    </a:lnSpc>
                  </a:pPr>
                  <a:r>
                    <a:rPr lang="en-US" altLang="zh-CN"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rPr>
                    <a:t>3</a:t>
                  </a:r>
                  <a:endParaRPr lang="zh-CN" altLang="en-US"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endParaRPr>
                </a:p>
              </p:txBody>
            </p:sp>
          </p:grpSp>
          <p:grpSp>
            <p:nvGrpSpPr>
              <p:cNvPr id="62" name="组合 61">
                <a:extLst>
                  <a:ext uri="{FF2B5EF4-FFF2-40B4-BE49-F238E27FC236}">
                    <a16:creationId xmlns:a16="http://schemas.microsoft.com/office/drawing/2014/main" xmlns="" id="{AE913216-1B92-4DEA-898D-7C4B5F698276}"/>
                  </a:ext>
                </a:extLst>
              </p:cNvPr>
              <p:cNvGrpSpPr/>
              <p:nvPr/>
            </p:nvGrpSpPr>
            <p:grpSpPr>
              <a:xfrm>
                <a:off x="9265386" y="10264687"/>
                <a:ext cx="2439032" cy="755207"/>
                <a:chOff x="3671876" y="5220308"/>
                <a:chExt cx="2439032" cy="755207"/>
              </a:xfrm>
            </p:grpSpPr>
            <p:pic>
              <p:nvPicPr>
                <p:cNvPr id="63" name="图片 62">
                  <a:extLst>
                    <a:ext uri="{FF2B5EF4-FFF2-40B4-BE49-F238E27FC236}">
                      <a16:creationId xmlns:a16="http://schemas.microsoft.com/office/drawing/2014/main" xmlns="" id="{395E6632-B8F5-4626-A292-D331DA4C186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13788" y="5220308"/>
                  <a:ext cx="755207" cy="755207"/>
                </a:xfrm>
                <a:prstGeom prst="rect">
                  <a:avLst/>
                </a:prstGeom>
                <a:ln w="12700">
                  <a:solidFill>
                    <a:srgbClr val="77EC20"/>
                  </a:solidFill>
                </a:ln>
                <a:effectLst/>
              </p:spPr>
            </p:pic>
            <p:pic>
              <p:nvPicPr>
                <p:cNvPr id="64" name="图片 63">
                  <a:extLst>
                    <a:ext uri="{FF2B5EF4-FFF2-40B4-BE49-F238E27FC236}">
                      <a16:creationId xmlns:a16="http://schemas.microsoft.com/office/drawing/2014/main" xmlns="" id="{B8E18D97-9DF3-4A77-AA63-597C9EE0525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71876" y="5220308"/>
                  <a:ext cx="755207" cy="755207"/>
                </a:xfrm>
                <a:prstGeom prst="rect">
                  <a:avLst/>
                </a:prstGeom>
                <a:ln w="12700">
                  <a:solidFill>
                    <a:srgbClr val="77EC20"/>
                  </a:solidFill>
                </a:ln>
                <a:effectLst/>
              </p:spPr>
            </p:pic>
            <p:pic>
              <p:nvPicPr>
                <p:cNvPr id="65" name="图片 64">
                  <a:extLst>
                    <a:ext uri="{FF2B5EF4-FFF2-40B4-BE49-F238E27FC236}">
                      <a16:creationId xmlns:a16="http://schemas.microsoft.com/office/drawing/2014/main" xmlns="" id="{2709B1AE-7524-4E1B-9176-48FAB2D5D14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55701" y="5220308"/>
                  <a:ext cx="755207" cy="755207"/>
                </a:xfrm>
                <a:prstGeom prst="rect">
                  <a:avLst/>
                </a:prstGeom>
                <a:ln w="12700">
                  <a:solidFill>
                    <a:srgbClr val="FF0000"/>
                  </a:solidFill>
                </a:ln>
                <a:effectLst/>
              </p:spPr>
            </p:pic>
            <p:sp>
              <p:nvSpPr>
                <p:cNvPr id="66" name="矩形 65">
                  <a:extLst>
                    <a:ext uri="{FF2B5EF4-FFF2-40B4-BE49-F238E27FC236}">
                      <a16:creationId xmlns:a16="http://schemas.microsoft.com/office/drawing/2014/main" xmlns="" id="{C1A20256-3DA7-43FB-A60F-BB5D89A037FF}"/>
                    </a:ext>
                  </a:extLst>
                </p:cNvPr>
                <p:cNvSpPr/>
                <p:nvPr/>
              </p:nvSpPr>
              <p:spPr>
                <a:xfrm>
                  <a:off x="4113326" y="5641363"/>
                  <a:ext cx="331200" cy="331200"/>
                </a:xfrm>
                <a:prstGeom prst="rect">
                  <a:avLst/>
                </a:prstGeom>
                <a:solidFill>
                  <a:srgbClr val="FEF8E6"/>
                </a:solidFill>
                <a:ln w="19050">
                  <a:solidFill>
                    <a:srgbClr val="E74A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366"/>
                    </a:lnSpc>
                  </a:pPr>
                  <a:r>
                    <a:rPr lang="en-US" altLang="zh-CN"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rPr>
                    <a:t>4</a:t>
                  </a:r>
                  <a:endParaRPr lang="zh-CN" altLang="en-US"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7" name="矩形 66">
                  <a:extLst>
                    <a:ext uri="{FF2B5EF4-FFF2-40B4-BE49-F238E27FC236}">
                      <a16:creationId xmlns:a16="http://schemas.microsoft.com/office/drawing/2014/main" xmlns="" id="{2A3726B1-8495-4B47-B034-1C266425461D}"/>
                    </a:ext>
                  </a:extLst>
                </p:cNvPr>
                <p:cNvSpPr/>
                <p:nvPr/>
              </p:nvSpPr>
              <p:spPr>
                <a:xfrm>
                  <a:off x="4943276" y="5641363"/>
                  <a:ext cx="331200" cy="331200"/>
                </a:xfrm>
                <a:prstGeom prst="rect">
                  <a:avLst/>
                </a:prstGeom>
                <a:solidFill>
                  <a:srgbClr val="FEF8E6"/>
                </a:solidFill>
                <a:ln w="19050">
                  <a:solidFill>
                    <a:srgbClr val="E74A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366"/>
                    </a:lnSpc>
                  </a:pPr>
                  <a:r>
                    <a:rPr lang="en-US" altLang="zh-CN"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rPr>
                    <a:t>5</a:t>
                  </a:r>
                  <a:endParaRPr lang="zh-CN" altLang="en-US"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8" name="矩形 67">
                  <a:extLst>
                    <a:ext uri="{FF2B5EF4-FFF2-40B4-BE49-F238E27FC236}">
                      <a16:creationId xmlns:a16="http://schemas.microsoft.com/office/drawing/2014/main" xmlns="" id="{451832A9-6640-4669-A70F-DD4A390BB9D8}"/>
                    </a:ext>
                  </a:extLst>
                </p:cNvPr>
                <p:cNvSpPr/>
                <p:nvPr/>
              </p:nvSpPr>
              <p:spPr>
                <a:xfrm>
                  <a:off x="5778106" y="5641363"/>
                  <a:ext cx="331200" cy="331200"/>
                </a:xfrm>
                <a:prstGeom prst="rect">
                  <a:avLst/>
                </a:prstGeom>
                <a:solidFill>
                  <a:srgbClr val="FEF8E6"/>
                </a:solidFill>
                <a:ln w="19050">
                  <a:solidFill>
                    <a:srgbClr val="E74A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366"/>
                    </a:lnSpc>
                  </a:pPr>
                  <a:r>
                    <a:rPr lang="en-US" altLang="zh-CN"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rPr>
                    <a:t>6</a:t>
                  </a:r>
                  <a:endParaRPr lang="zh-CN" altLang="en-US"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endParaRPr>
                </a:p>
              </p:txBody>
            </p:sp>
          </p:grpSp>
        </p:grpSp>
        <p:sp>
          <p:nvSpPr>
            <p:cNvPr id="27" name="矩形 26">
              <a:extLst>
                <a:ext uri="{FF2B5EF4-FFF2-40B4-BE49-F238E27FC236}">
                  <a16:creationId xmlns:a16="http://schemas.microsoft.com/office/drawing/2014/main" xmlns="" id="{1C05BC6F-7CF3-47F5-8DAC-F7CAAE0780B1}"/>
                </a:ext>
              </a:extLst>
            </p:cNvPr>
            <p:cNvSpPr/>
            <p:nvPr/>
          </p:nvSpPr>
          <p:spPr>
            <a:xfrm>
              <a:off x="5115559" y="5147088"/>
              <a:ext cx="1873845" cy="2134815"/>
            </a:xfrm>
            <a:prstGeom prst="rect">
              <a:avLst/>
            </a:prstGeom>
            <a:solidFill>
              <a:srgbClr val="FEACB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Light" panose="020B0502040204020203" pitchFamily="34" charset="-122"/>
                <a:ea typeface="微软雅黑 Light" panose="020B0502040204020203" pitchFamily="34" charset="-122"/>
              </a:endParaRPr>
            </a:p>
          </p:txBody>
        </p:sp>
        <p:grpSp>
          <p:nvGrpSpPr>
            <p:cNvPr id="28" name="组合 27">
              <a:extLst>
                <a:ext uri="{FF2B5EF4-FFF2-40B4-BE49-F238E27FC236}">
                  <a16:creationId xmlns:a16="http://schemas.microsoft.com/office/drawing/2014/main" xmlns="" id="{8EEB0041-F0D0-4417-8B99-61BD8255250E}"/>
                </a:ext>
              </a:extLst>
            </p:cNvPr>
            <p:cNvGrpSpPr>
              <a:grpSpLocks noChangeAspect="1"/>
            </p:cNvGrpSpPr>
            <p:nvPr/>
          </p:nvGrpSpPr>
          <p:grpSpPr>
            <a:xfrm>
              <a:off x="5183718" y="5587494"/>
              <a:ext cx="1733731" cy="1603134"/>
              <a:chOff x="6095142" y="10010410"/>
              <a:chExt cx="2892828" cy="2674922"/>
            </a:xfrm>
            <a:effectLst/>
          </p:grpSpPr>
          <p:pic>
            <p:nvPicPr>
              <p:cNvPr id="56" name="图片 55">
                <a:extLst>
                  <a:ext uri="{FF2B5EF4-FFF2-40B4-BE49-F238E27FC236}">
                    <a16:creationId xmlns:a16="http://schemas.microsoft.com/office/drawing/2014/main" xmlns="" id="{096488AF-DBFD-47C6-837B-05195FDA312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187971" y="10010410"/>
                <a:ext cx="1799999" cy="1800000"/>
              </a:xfrm>
              <a:prstGeom prst="rect">
                <a:avLst/>
              </a:prstGeom>
              <a:ln w="12700">
                <a:noFill/>
              </a:ln>
            </p:spPr>
          </p:pic>
          <p:pic>
            <p:nvPicPr>
              <p:cNvPr id="57" name="图片 56">
                <a:extLst>
                  <a:ext uri="{FF2B5EF4-FFF2-40B4-BE49-F238E27FC236}">
                    <a16:creationId xmlns:a16="http://schemas.microsoft.com/office/drawing/2014/main" xmlns="" id="{5E602B10-8F0E-4CA2-95CE-8872E513897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914764" y="10229142"/>
                <a:ext cx="1799999" cy="1800000"/>
              </a:xfrm>
              <a:prstGeom prst="rect">
                <a:avLst/>
              </a:prstGeom>
              <a:ln w="12700">
                <a:noFill/>
              </a:ln>
            </p:spPr>
          </p:pic>
          <p:pic>
            <p:nvPicPr>
              <p:cNvPr id="58" name="图片 57">
                <a:extLst>
                  <a:ext uri="{FF2B5EF4-FFF2-40B4-BE49-F238E27FC236}">
                    <a16:creationId xmlns:a16="http://schemas.microsoft.com/office/drawing/2014/main" xmlns="" id="{731C659B-FDBC-46C7-A22C-F835D2A8F7E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641554" y="10447871"/>
                <a:ext cx="1799999" cy="1800000"/>
              </a:xfrm>
              <a:prstGeom prst="rect">
                <a:avLst/>
              </a:prstGeom>
              <a:ln w="12700">
                <a:noFill/>
              </a:ln>
            </p:spPr>
          </p:pic>
          <p:pic>
            <p:nvPicPr>
              <p:cNvPr id="59" name="图片 58">
                <a:extLst>
                  <a:ext uri="{FF2B5EF4-FFF2-40B4-BE49-F238E27FC236}">
                    <a16:creationId xmlns:a16="http://schemas.microsoft.com/office/drawing/2014/main" xmlns="" id="{BA7FF28B-80D8-495B-B7A4-B8CB48F7DAE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368349" y="10666600"/>
                <a:ext cx="1799999" cy="1800000"/>
              </a:xfrm>
              <a:prstGeom prst="rect">
                <a:avLst/>
              </a:prstGeom>
              <a:ln w="12700">
                <a:noFill/>
              </a:ln>
            </p:spPr>
          </p:pic>
          <p:pic>
            <p:nvPicPr>
              <p:cNvPr id="60" name="图片 59">
                <a:extLst>
                  <a:ext uri="{FF2B5EF4-FFF2-40B4-BE49-F238E27FC236}">
                    <a16:creationId xmlns:a16="http://schemas.microsoft.com/office/drawing/2014/main" xmlns="" id="{F72878B9-DED8-4334-9FD5-FAE8BB6CB1AB}"/>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095142" y="10885332"/>
                <a:ext cx="1799999" cy="1800000"/>
              </a:xfrm>
              <a:prstGeom prst="rect">
                <a:avLst/>
              </a:prstGeom>
              <a:ln w="12700">
                <a:noFill/>
              </a:ln>
            </p:spPr>
          </p:pic>
        </p:grpSp>
        <p:sp>
          <p:nvSpPr>
            <p:cNvPr id="29" name="矩形 28">
              <a:extLst>
                <a:ext uri="{FF2B5EF4-FFF2-40B4-BE49-F238E27FC236}">
                  <a16:creationId xmlns:a16="http://schemas.microsoft.com/office/drawing/2014/main" xmlns="" id="{85AA2D59-2CC6-4BBC-9A77-8DF4AB156324}"/>
                </a:ext>
              </a:extLst>
            </p:cNvPr>
            <p:cNvSpPr/>
            <p:nvPr/>
          </p:nvSpPr>
          <p:spPr>
            <a:xfrm>
              <a:off x="6994522" y="5147088"/>
              <a:ext cx="1873845" cy="2134815"/>
            </a:xfrm>
            <a:prstGeom prst="rect">
              <a:avLst/>
            </a:prstGeom>
            <a:solidFill>
              <a:srgbClr val="73E3F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Light" panose="020B0502040204020203" pitchFamily="34" charset="-122"/>
                <a:ea typeface="微软雅黑 Light" panose="020B0502040204020203" pitchFamily="34" charset="-122"/>
              </a:endParaRPr>
            </a:p>
          </p:txBody>
        </p:sp>
        <p:grpSp>
          <p:nvGrpSpPr>
            <p:cNvPr id="30" name="组合 29">
              <a:extLst>
                <a:ext uri="{FF2B5EF4-FFF2-40B4-BE49-F238E27FC236}">
                  <a16:creationId xmlns:a16="http://schemas.microsoft.com/office/drawing/2014/main" xmlns="" id="{4B605870-3B30-4C6B-BB1C-EDF7430394D3}"/>
                </a:ext>
              </a:extLst>
            </p:cNvPr>
            <p:cNvGrpSpPr>
              <a:grpSpLocks noChangeAspect="1"/>
            </p:cNvGrpSpPr>
            <p:nvPr/>
          </p:nvGrpSpPr>
          <p:grpSpPr>
            <a:xfrm>
              <a:off x="7072867" y="5585964"/>
              <a:ext cx="1733729" cy="1599813"/>
              <a:chOff x="13834638" y="9479241"/>
              <a:chExt cx="2898833" cy="2674926"/>
            </a:xfrm>
            <a:effectLst/>
          </p:grpSpPr>
          <p:pic>
            <p:nvPicPr>
              <p:cNvPr id="51" name="图片 50">
                <a:extLst>
                  <a:ext uri="{FF2B5EF4-FFF2-40B4-BE49-F238E27FC236}">
                    <a16:creationId xmlns:a16="http://schemas.microsoft.com/office/drawing/2014/main" xmlns="" id="{6CAA0725-8CEB-4DD0-BB02-F0FE3561D7C8}"/>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4933472" y="9479241"/>
                <a:ext cx="1799999" cy="1800000"/>
              </a:xfrm>
              <a:prstGeom prst="rect">
                <a:avLst/>
              </a:prstGeom>
              <a:ln w="12700">
                <a:noFill/>
              </a:ln>
            </p:spPr>
          </p:pic>
          <p:pic>
            <p:nvPicPr>
              <p:cNvPr id="52" name="图片 51">
                <a:extLst>
                  <a:ext uri="{FF2B5EF4-FFF2-40B4-BE49-F238E27FC236}">
                    <a16:creationId xmlns:a16="http://schemas.microsoft.com/office/drawing/2014/main" xmlns="" id="{8E29658D-CDCA-4D9B-838C-1DC38AB3902C}"/>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4658757" y="9697973"/>
                <a:ext cx="1799999" cy="1800000"/>
              </a:xfrm>
              <a:prstGeom prst="rect">
                <a:avLst/>
              </a:prstGeom>
              <a:ln w="12700">
                <a:noFill/>
              </a:ln>
            </p:spPr>
          </p:pic>
          <p:pic>
            <p:nvPicPr>
              <p:cNvPr id="53" name="图片 52">
                <a:extLst>
                  <a:ext uri="{FF2B5EF4-FFF2-40B4-BE49-F238E27FC236}">
                    <a16:creationId xmlns:a16="http://schemas.microsoft.com/office/drawing/2014/main" xmlns="" id="{73059BDB-9CC4-4D5C-8312-8A5B0403F1A4}"/>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4384049" y="9916705"/>
                <a:ext cx="1799999" cy="1800001"/>
              </a:xfrm>
              <a:prstGeom prst="rect">
                <a:avLst/>
              </a:prstGeom>
              <a:ln w="12700">
                <a:noFill/>
              </a:ln>
            </p:spPr>
          </p:pic>
          <p:pic>
            <p:nvPicPr>
              <p:cNvPr id="54" name="图片 53">
                <a:extLst>
                  <a:ext uri="{FF2B5EF4-FFF2-40B4-BE49-F238E27FC236}">
                    <a16:creationId xmlns:a16="http://schemas.microsoft.com/office/drawing/2014/main" xmlns="" id="{840A57DB-B0A5-4A9D-A524-D02D4E264BE6}"/>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4109342" y="10135434"/>
                <a:ext cx="1799999" cy="1800001"/>
              </a:xfrm>
              <a:prstGeom prst="rect">
                <a:avLst/>
              </a:prstGeom>
              <a:ln w="12700">
                <a:noFill/>
              </a:ln>
              <a:effectLst/>
            </p:spPr>
          </p:pic>
          <p:pic>
            <p:nvPicPr>
              <p:cNvPr id="55" name="图片 54">
                <a:extLst>
                  <a:ext uri="{FF2B5EF4-FFF2-40B4-BE49-F238E27FC236}">
                    <a16:creationId xmlns:a16="http://schemas.microsoft.com/office/drawing/2014/main" xmlns="" id="{0CBE1A37-8169-435B-AD69-C186283B841B}"/>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3834638" y="10354166"/>
                <a:ext cx="1799999" cy="1800001"/>
              </a:xfrm>
              <a:prstGeom prst="rect">
                <a:avLst/>
              </a:prstGeom>
              <a:ln w="12700">
                <a:noFill/>
              </a:ln>
            </p:spPr>
          </p:pic>
        </p:grpSp>
        <p:cxnSp>
          <p:nvCxnSpPr>
            <p:cNvPr id="31" name="直接箭头连接符 30">
              <a:extLst>
                <a:ext uri="{FF2B5EF4-FFF2-40B4-BE49-F238E27FC236}">
                  <a16:creationId xmlns:a16="http://schemas.microsoft.com/office/drawing/2014/main" xmlns="" id="{AA428B15-E172-4E1D-B3B9-53FA6455ED28}"/>
                </a:ext>
              </a:extLst>
            </p:cNvPr>
            <p:cNvCxnSpPr>
              <a:cxnSpLocks/>
              <a:stCxn id="21" idx="2"/>
            </p:cNvCxnSpPr>
            <p:nvPr/>
          </p:nvCxnSpPr>
          <p:spPr>
            <a:xfrm>
              <a:off x="10492740" y="3894660"/>
              <a:ext cx="1260" cy="1620000"/>
            </a:xfrm>
            <a:prstGeom prst="straightConnector1">
              <a:avLst/>
            </a:prstGeom>
            <a:ln w="38100">
              <a:solidFill>
                <a:srgbClr val="93549A"/>
              </a:solidFill>
              <a:tailEnd type="triangle"/>
            </a:ln>
          </p:spPr>
          <p:style>
            <a:lnRef idx="1">
              <a:schemeClr val="accent1"/>
            </a:lnRef>
            <a:fillRef idx="0">
              <a:schemeClr val="accent1"/>
            </a:fillRef>
            <a:effectRef idx="0">
              <a:schemeClr val="accent1"/>
            </a:effectRef>
            <a:fontRef idx="minor">
              <a:schemeClr val="tx1"/>
            </a:fontRef>
          </p:style>
        </p:cxnSp>
        <p:cxnSp>
          <p:nvCxnSpPr>
            <p:cNvPr id="32" name="直接箭头连接符 31">
              <a:extLst>
                <a:ext uri="{FF2B5EF4-FFF2-40B4-BE49-F238E27FC236}">
                  <a16:creationId xmlns:a16="http://schemas.microsoft.com/office/drawing/2014/main" xmlns="" id="{F335B062-42C1-44B1-B545-D3F683D3F755}"/>
                </a:ext>
              </a:extLst>
            </p:cNvPr>
            <p:cNvCxnSpPr>
              <a:cxnSpLocks/>
            </p:cNvCxnSpPr>
            <p:nvPr/>
          </p:nvCxnSpPr>
          <p:spPr>
            <a:xfrm>
              <a:off x="10492740" y="6953025"/>
              <a:ext cx="1260" cy="828000"/>
            </a:xfrm>
            <a:prstGeom prst="straightConnector1">
              <a:avLst/>
            </a:prstGeom>
            <a:ln w="38100">
              <a:solidFill>
                <a:srgbClr val="93549A"/>
              </a:solidFill>
              <a:tailEnd type="triangle"/>
            </a:ln>
          </p:spPr>
          <p:style>
            <a:lnRef idx="1">
              <a:schemeClr val="accent1"/>
            </a:lnRef>
            <a:fillRef idx="0">
              <a:schemeClr val="accent1"/>
            </a:fillRef>
            <a:effectRef idx="0">
              <a:schemeClr val="accent1"/>
            </a:effectRef>
            <a:fontRef idx="minor">
              <a:schemeClr val="tx1"/>
            </a:fontRef>
          </p:style>
        </p:cxnSp>
        <p:cxnSp>
          <p:nvCxnSpPr>
            <p:cNvPr id="33" name="连接符: 肘形 32">
              <a:extLst>
                <a:ext uri="{FF2B5EF4-FFF2-40B4-BE49-F238E27FC236}">
                  <a16:creationId xmlns:a16="http://schemas.microsoft.com/office/drawing/2014/main" xmlns="" id="{5AF25EA4-8C48-4A21-A900-28A65DAA4791}"/>
                </a:ext>
              </a:extLst>
            </p:cNvPr>
            <p:cNvCxnSpPr>
              <a:cxnSpLocks/>
              <a:endCxn id="25" idx="2"/>
            </p:cNvCxnSpPr>
            <p:nvPr/>
          </p:nvCxnSpPr>
          <p:spPr>
            <a:xfrm rot="10800000">
              <a:off x="6991964" y="8487510"/>
              <a:ext cx="2176420" cy="1682118"/>
            </a:xfrm>
            <a:prstGeom prst="bentConnector2">
              <a:avLst/>
            </a:prstGeom>
            <a:ln w="38100">
              <a:solidFill>
                <a:srgbClr val="93549A"/>
              </a:solidFill>
              <a:tailEnd type="triangle"/>
            </a:ln>
          </p:spPr>
          <p:style>
            <a:lnRef idx="1">
              <a:schemeClr val="accent1"/>
            </a:lnRef>
            <a:fillRef idx="0">
              <a:schemeClr val="accent1"/>
            </a:fillRef>
            <a:effectRef idx="0">
              <a:schemeClr val="accent1"/>
            </a:effectRef>
            <a:fontRef idx="minor">
              <a:schemeClr val="tx1"/>
            </a:fontRef>
          </p:style>
        </p:cxnSp>
        <p:cxnSp>
          <p:nvCxnSpPr>
            <p:cNvPr id="34" name="连接符: 肘形 33">
              <a:extLst>
                <a:ext uri="{FF2B5EF4-FFF2-40B4-BE49-F238E27FC236}">
                  <a16:creationId xmlns:a16="http://schemas.microsoft.com/office/drawing/2014/main" xmlns="" id="{44664E84-67F6-48DB-921D-8BEB0B3C8B63}"/>
                </a:ext>
              </a:extLst>
            </p:cNvPr>
            <p:cNvCxnSpPr>
              <a:stCxn id="27" idx="0"/>
            </p:cNvCxnSpPr>
            <p:nvPr/>
          </p:nvCxnSpPr>
          <p:spPr>
            <a:xfrm rot="5400000" flipH="1" flipV="1">
              <a:off x="7496734" y="3051082"/>
              <a:ext cx="651754" cy="3540258"/>
            </a:xfrm>
            <a:prstGeom prst="bentConnector2">
              <a:avLst/>
            </a:prstGeom>
            <a:ln w="38100">
              <a:solidFill>
                <a:srgbClr val="93549A"/>
              </a:solidFill>
              <a:tailEnd type="triangle"/>
            </a:ln>
          </p:spPr>
          <p:style>
            <a:lnRef idx="1">
              <a:schemeClr val="accent1"/>
            </a:lnRef>
            <a:fillRef idx="0">
              <a:schemeClr val="accent1"/>
            </a:fillRef>
            <a:effectRef idx="0">
              <a:schemeClr val="accent1"/>
            </a:effectRef>
            <a:fontRef idx="minor">
              <a:schemeClr val="tx1"/>
            </a:fontRef>
          </p:style>
        </p:cxnSp>
        <p:cxnSp>
          <p:nvCxnSpPr>
            <p:cNvPr id="35" name="连接符: 肘形 34">
              <a:extLst>
                <a:ext uri="{FF2B5EF4-FFF2-40B4-BE49-F238E27FC236}">
                  <a16:creationId xmlns:a16="http://schemas.microsoft.com/office/drawing/2014/main" xmlns="" id="{602F442A-8D03-4EE8-A47B-F782020F3A82}"/>
                </a:ext>
              </a:extLst>
            </p:cNvPr>
            <p:cNvCxnSpPr>
              <a:stCxn id="29" idx="0"/>
            </p:cNvCxnSpPr>
            <p:nvPr/>
          </p:nvCxnSpPr>
          <p:spPr>
            <a:xfrm rot="5400000" flipH="1" flipV="1">
              <a:off x="8431378" y="3993299"/>
              <a:ext cx="653857" cy="1653722"/>
            </a:xfrm>
            <a:prstGeom prst="bentConnector2">
              <a:avLst/>
            </a:prstGeom>
            <a:ln w="38100">
              <a:solidFill>
                <a:srgbClr val="93549A"/>
              </a:solidFill>
              <a:tailEnd type="triangle"/>
            </a:ln>
          </p:spPr>
          <p:style>
            <a:lnRef idx="1">
              <a:schemeClr val="accent1"/>
            </a:lnRef>
            <a:fillRef idx="0">
              <a:schemeClr val="accent1"/>
            </a:fillRef>
            <a:effectRef idx="0">
              <a:schemeClr val="accent1"/>
            </a:effectRef>
            <a:fontRef idx="minor">
              <a:schemeClr val="tx1"/>
            </a:fontRef>
          </p:style>
        </p:cxnSp>
        <p:cxnSp>
          <p:nvCxnSpPr>
            <p:cNvPr id="36" name="直接箭头连接符 35">
              <a:extLst>
                <a:ext uri="{FF2B5EF4-FFF2-40B4-BE49-F238E27FC236}">
                  <a16:creationId xmlns:a16="http://schemas.microsoft.com/office/drawing/2014/main" xmlns="" id="{0ED51CAF-1024-4A7D-BC35-D431251C85A1}"/>
                </a:ext>
              </a:extLst>
            </p:cNvPr>
            <p:cNvCxnSpPr>
              <a:cxnSpLocks/>
            </p:cNvCxnSpPr>
            <p:nvPr/>
          </p:nvCxnSpPr>
          <p:spPr>
            <a:xfrm rot="10800000" flipH="1">
              <a:off x="6050582" y="7281903"/>
              <a:ext cx="1900" cy="520203"/>
            </a:xfrm>
            <a:prstGeom prst="straightConnector1">
              <a:avLst/>
            </a:prstGeom>
            <a:ln w="38100">
              <a:solidFill>
                <a:srgbClr val="93549A"/>
              </a:solidFill>
              <a:tailEnd type="triangle"/>
            </a:ln>
          </p:spPr>
          <p:style>
            <a:lnRef idx="1">
              <a:schemeClr val="accent1"/>
            </a:lnRef>
            <a:fillRef idx="0">
              <a:schemeClr val="accent1"/>
            </a:fillRef>
            <a:effectRef idx="0">
              <a:schemeClr val="accent1"/>
            </a:effectRef>
            <a:fontRef idx="minor">
              <a:schemeClr val="tx1"/>
            </a:fontRef>
          </p:style>
        </p:cxnSp>
        <p:cxnSp>
          <p:nvCxnSpPr>
            <p:cNvPr id="37" name="直接箭头连接符 36">
              <a:extLst>
                <a:ext uri="{FF2B5EF4-FFF2-40B4-BE49-F238E27FC236}">
                  <a16:creationId xmlns:a16="http://schemas.microsoft.com/office/drawing/2014/main" xmlns="" id="{44BC647D-EA69-4D02-B49E-9E05BD937D87}"/>
                </a:ext>
              </a:extLst>
            </p:cNvPr>
            <p:cNvCxnSpPr>
              <a:cxnSpLocks/>
            </p:cNvCxnSpPr>
            <p:nvPr/>
          </p:nvCxnSpPr>
          <p:spPr>
            <a:xfrm rot="10800000" flipH="1">
              <a:off x="7930494" y="7281903"/>
              <a:ext cx="1900" cy="520203"/>
            </a:xfrm>
            <a:prstGeom prst="straightConnector1">
              <a:avLst/>
            </a:prstGeom>
            <a:ln w="38100">
              <a:solidFill>
                <a:srgbClr val="93549A"/>
              </a:solidFill>
              <a:tailEnd type="triangle"/>
            </a:ln>
          </p:spPr>
          <p:style>
            <a:lnRef idx="1">
              <a:schemeClr val="accent1"/>
            </a:lnRef>
            <a:fillRef idx="0">
              <a:schemeClr val="accent1"/>
            </a:fillRef>
            <a:effectRef idx="0">
              <a:schemeClr val="accent1"/>
            </a:effectRef>
            <a:fontRef idx="minor">
              <a:schemeClr val="tx1"/>
            </a:fontRef>
          </p:style>
        </p:cxnSp>
        <p:cxnSp>
          <p:nvCxnSpPr>
            <p:cNvPr id="38" name="直接箭头连接符 37">
              <a:extLst>
                <a:ext uri="{FF2B5EF4-FFF2-40B4-BE49-F238E27FC236}">
                  <a16:creationId xmlns:a16="http://schemas.microsoft.com/office/drawing/2014/main" xmlns="" id="{B585AF00-9C4A-4571-8A23-1112FB1698F1}"/>
                </a:ext>
              </a:extLst>
            </p:cNvPr>
            <p:cNvCxnSpPr>
              <a:cxnSpLocks/>
            </p:cNvCxnSpPr>
            <p:nvPr/>
          </p:nvCxnSpPr>
          <p:spPr>
            <a:xfrm>
              <a:off x="13551330" y="3895200"/>
              <a:ext cx="1260" cy="1620000"/>
            </a:xfrm>
            <a:prstGeom prst="straightConnector1">
              <a:avLst/>
            </a:prstGeom>
            <a:ln w="38100">
              <a:solidFill>
                <a:srgbClr val="93549A"/>
              </a:solidFill>
              <a:tailEnd type="triangle"/>
            </a:ln>
          </p:spPr>
          <p:style>
            <a:lnRef idx="1">
              <a:schemeClr val="accent1"/>
            </a:lnRef>
            <a:fillRef idx="0">
              <a:schemeClr val="accent1"/>
            </a:fillRef>
            <a:effectRef idx="0">
              <a:schemeClr val="accent1"/>
            </a:effectRef>
            <a:fontRef idx="minor">
              <a:schemeClr val="tx1"/>
            </a:fontRef>
          </p:style>
        </p:cxnSp>
        <p:sp>
          <p:nvSpPr>
            <p:cNvPr id="39" name="文本框 38">
              <a:extLst>
                <a:ext uri="{FF2B5EF4-FFF2-40B4-BE49-F238E27FC236}">
                  <a16:creationId xmlns:a16="http://schemas.microsoft.com/office/drawing/2014/main" xmlns="" id="{F80B45A0-47AD-468E-9FEE-0EA2A974D754}"/>
                </a:ext>
              </a:extLst>
            </p:cNvPr>
            <p:cNvSpPr txBox="1"/>
            <p:nvPr/>
          </p:nvSpPr>
          <p:spPr>
            <a:xfrm>
              <a:off x="5145346" y="5152986"/>
              <a:ext cx="1800898" cy="492442"/>
            </a:xfrm>
            <a:prstGeom prst="rect">
              <a:avLst/>
            </a:prstGeom>
            <a:noFill/>
          </p:spPr>
          <p:txBody>
            <a:bodyPr wrap="square" rtlCol="0">
              <a:spAutoFit/>
            </a:bodyPr>
            <a:lstStyle/>
            <a:p>
              <a:pPr algn="ctr"/>
              <a:r>
                <a:rPr lang="zh-CN" altLang="en-US" sz="1000" b="1" dirty="0">
                  <a:solidFill>
                    <a:schemeClr val="tx2"/>
                  </a:solidFill>
                  <a:latin typeface="微软雅黑 Light" panose="020B0502040204020203" pitchFamily="34" charset="-122"/>
                  <a:ea typeface="微软雅黑 Light" panose="020B0502040204020203" pitchFamily="34" charset="-122"/>
                </a:rPr>
                <a:t>不相关场景</a:t>
              </a:r>
            </a:p>
          </p:txBody>
        </p:sp>
        <p:sp>
          <p:nvSpPr>
            <p:cNvPr id="40" name="文本框 39">
              <a:extLst>
                <a:ext uri="{FF2B5EF4-FFF2-40B4-BE49-F238E27FC236}">
                  <a16:creationId xmlns:a16="http://schemas.microsoft.com/office/drawing/2014/main" xmlns="" id="{0528B768-E288-405E-9D6D-21C4CC27BA43}"/>
                </a:ext>
              </a:extLst>
            </p:cNvPr>
            <p:cNvSpPr txBox="1"/>
            <p:nvPr/>
          </p:nvSpPr>
          <p:spPr>
            <a:xfrm>
              <a:off x="7157960" y="5152986"/>
              <a:ext cx="1529880" cy="492442"/>
            </a:xfrm>
            <a:prstGeom prst="rect">
              <a:avLst/>
            </a:prstGeom>
            <a:noFill/>
          </p:spPr>
          <p:txBody>
            <a:bodyPr wrap="square" rtlCol="0">
              <a:spAutoFit/>
            </a:bodyPr>
            <a:lstStyle/>
            <a:p>
              <a:pPr algn="ctr"/>
              <a:r>
                <a:rPr lang="zh-CN" altLang="en-US" sz="1000" b="1" dirty="0">
                  <a:solidFill>
                    <a:schemeClr val="tx2"/>
                  </a:solidFill>
                  <a:latin typeface="微软雅黑 Light" panose="020B0502040204020203" pitchFamily="34" charset="-122"/>
                  <a:ea typeface="微软雅黑 Light" panose="020B0502040204020203" pitchFamily="34" charset="-122"/>
                </a:rPr>
                <a:t>相关场景</a:t>
              </a:r>
            </a:p>
          </p:txBody>
        </p:sp>
        <p:sp>
          <p:nvSpPr>
            <p:cNvPr id="41" name="文本框 40">
              <a:extLst>
                <a:ext uri="{FF2B5EF4-FFF2-40B4-BE49-F238E27FC236}">
                  <a16:creationId xmlns:a16="http://schemas.microsoft.com/office/drawing/2014/main" xmlns="" id="{F14922F3-61EB-4112-A060-4F0DB06FCFAF}"/>
                </a:ext>
              </a:extLst>
            </p:cNvPr>
            <p:cNvSpPr txBox="1"/>
            <p:nvPr/>
          </p:nvSpPr>
          <p:spPr>
            <a:xfrm>
              <a:off x="4273402" y="10685462"/>
              <a:ext cx="3130542" cy="615554"/>
            </a:xfrm>
            <a:prstGeom prst="rect">
              <a:avLst/>
            </a:prstGeom>
            <a:noFill/>
          </p:spPr>
          <p:txBody>
            <a:bodyPr wrap="square" rtlCol="0">
              <a:spAutoFit/>
            </a:bodyPr>
            <a:lstStyle/>
            <a:p>
              <a:pPr algn="ctr"/>
              <a:r>
                <a:rPr lang="zh-CN" altLang="en-US" sz="1400" dirty="0">
                  <a:solidFill>
                    <a:schemeClr val="accent4">
                      <a:lumMod val="50000"/>
                    </a:schemeClr>
                  </a:solidFill>
                  <a:latin typeface="微软雅黑 Light" panose="020B0502040204020203" pitchFamily="34" charset="-122"/>
                  <a:ea typeface="微软雅黑 Light" panose="020B0502040204020203" pitchFamily="34" charset="-122"/>
                </a:rPr>
                <a:t>在线过程</a:t>
              </a:r>
            </a:p>
          </p:txBody>
        </p:sp>
        <p:sp>
          <p:nvSpPr>
            <p:cNvPr id="42" name="文本框 41">
              <a:extLst>
                <a:ext uri="{FF2B5EF4-FFF2-40B4-BE49-F238E27FC236}">
                  <a16:creationId xmlns:a16="http://schemas.microsoft.com/office/drawing/2014/main" xmlns="" id="{BD97BE00-8B83-43D7-A407-EC00C71C0BC8}"/>
                </a:ext>
              </a:extLst>
            </p:cNvPr>
            <p:cNvSpPr txBox="1"/>
            <p:nvPr/>
          </p:nvSpPr>
          <p:spPr>
            <a:xfrm>
              <a:off x="12449298" y="10685462"/>
              <a:ext cx="3130542" cy="615554"/>
            </a:xfrm>
            <a:prstGeom prst="rect">
              <a:avLst/>
            </a:prstGeom>
            <a:noFill/>
          </p:spPr>
          <p:txBody>
            <a:bodyPr wrap="square" rtlCol="0">
              <a:spAutoFit/>
            </a:bodyPr>
            <a:lstStyle/>
            <a:p>
              <a:pPr algn="ctr"/>
              <a:r>
                <a:rPr lang="zh-CN" altLang="en-US" sz="1400" dirty="0">
                  <a:solidFill>
                    <a:schemeClr val="accent4">
                      <a:lumMod val="50000"/>
                    </a:schemeClr>
                  </a:solidFill>
                  <a:latin typeface="微软雅黑 Light" panose="020B0502040204020203" pitchFamily="34" charset="-122"/>
                  <a:ea typeface="微软雅黑 Light" panose="020B0502040204020203" pitchFamily="34" charset="-122"/>
                </a:rPr>
                <a:t>离线过程</a:t>
              </a:r>
            </a:p>
          </p:txBody>
        </p:sp>
        <p:sp>
          <p:nvSpPr>
            <p:cNvPr id="43" name="矩形 42">
              <a:extLst>
                <a:ext uri="{FF2B5EF4-FFF2-40B4-BE49-F238E27FC236}">
                  <a16:creationId xmlns:a16="http://schemas.microsoft.com/office/drawing/2014/main" xmlns="" id="{D4A92CF5-6249-4086-9AE2-92689CD5DB87}"/>
                </a:ext>
              </a:extLst>
            </p:cNvPr>
            <p:cNvSpPr/>
            <p:nvPr/>
          </p:nvSpPr>
          <p:spPr>
            <a:xfrm>
              <a:off x="9921122" y="3526232"/>
              <a:ext cx="1452406" cy="349008"/>
            </a:xfrm>
            <a:prstGeom prst="rect">
              <a:avLst/>
            </a:prstGeom>
            <a:solidFill>
              <a:srgbClr val="FEF8E6"/>
            </a:solidFill>
            <a:ln w="19050">
              <a:solidFill>
                <a:srgbClr val="E74A0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366"/>
                </a:lnSpc>
              </a:pPr>
              <a:r>
                <a:rPr lang="zh-CN" altLang="en-US" sz="1000" b="1" dirty="0">
                  <a:solidFill>
                    <a:schemeClr val="accent5">
                      <a:lumMod val="50000"/>
                    </a:schemeClr>
                  </a:solidFill>
                  <a:latin typeface="微软雅黑 Light" panose="020B0502040204020203" pitchFamily="34" charset="-122"/>
                  <a:ea typeface="微软雅黑 Light" panose="020B0502040204020203" pitchFamily="34" charset="-122"/>
                  <a:cs typeface="Arial" panose="020B0604020202020204" pitchFamily="34" charset="0"/>
                </a:rPr>
                <a:t>查询影像</a:t>
              </a:r>
            </a:p>
          </p:txBody>
        </p:sp>
        <p:sp>
          <p:nvSpPr>
            <p:cNvPr id="44" name="圆柱形 43">
              <a:extLst>
                <a:ext uri="{FF2B5EF4-FFF2-40B4-BE49-F238E27FC236}">
                  <a16:creationId xmlns:a16="http://schemas.microsoft.com/office/drawing/2014/main" xmlns="" id="{EAFE9B3E-AD47-4725-A748-7F417E3AF038}"/>
                </a:ext>
              </a:extLst>
            </p:cNvPr>
            <p:cNvSpPr/>
            <p:nvPr/>
          </p:nvSpPr>
          <p:spPr>
            <a:xfrm>
              <a:off x="12651330" y="2007450"/>
              <a:ext cx="1800000" cy="1974420"/>
            </a:xfrm>
            <a:prstGeom prst="can">
              <a:avLst/>
            </a:prstGeom>
            <a:solidFill>
              <a:srgbClr val="F8C58C">
                <a:alpha val="85000"/>
              </a:srgbClr>
            </a:solidFill>
            <a:ln w="190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solidFill>
                    <a:schemeClr val="tx2"/>
                  </a:solidFill>
                  <a:latin typeface="微软雅黑 Light" panose="020B0502040204020203" pitchFamily="34" charset="-122"/>
                  <a:ea typeface="微软雅黑 Light" panose="020B0502040204020203" pitchFamily="34" charset="-122"/>
                </a:rPr>
                <a:t>遥感影像</a:t>
              </a:r>
              <a:endParaRPr lang="en-US" altLang="zh-CN" sz="1100" b="1" dirty="0">
                <a:solidFill>
                  <a:schemeClr val="tx2"/>
                </a:solidFill>
                <a:latin typeface="微软雅黑 Light" panose="020B0502040204020203" pitchFamily="34" charset="-122"/>
                <a:ea typeface="微软雅黑 Light" panose="020B0502040204020203" pitchFamily="34" charset="-122"/>
              </a:endParaRPr>
            </a:p>
            <a:p>
              <a:pPr algn="ctr"/>
              <a:r>
                <a:rPr lang="zh-CN" altLang="en-US" sz="1100" b="1" dirty="0">
                  <a:solidFill>
                    <a:schemeClr val="tx2"/>
                  </a:solidFill>
                  <a:latin typeface="微软雅黑 Light" panose="020B0502040204020203" pitchFamily="34" charset="-122"/>
                  <a:ea typeface="微软雅黑 Light" panose="020B0502040204020203" pitchFamily="34" charset="-122"/>
                </a:rPr>
                <a:t>数据集</a:t>
              </a:r>
            </a:p>
          </p:txBody>
        </p:sp>
        <p:sp>
          <p:nvSpPr>
            <p:cNvPr id="45" name="文本框 44">
              <a:extLst>
                <a:ext uri="{FF2B5EF4-FFF2-40B4-BE49-F238E27FC236}">
                  <a16:creationId xmlns:a16="http://schemas.microsoft.com/office/drawing/2014/main" xmlns="" id="{4B591F5B-BC44-44A6-9D5F-0F8B9072B62C}"/>
                </a:ext>
              </a:extLst>
            </p:cNvPr>
            <p:cNvSpPr txBox="1"/>
            <p:nvPr/>
          </p:nvSpPr>
          <p:spPr>
            <a:xfrm>
              <a:off x="6577586" y="9675186"/>
              <a:ext cx="3130542" cy="553998"/>
            </a:xfrm>
            <a:prstGeom prst="rect">
              <a:avLst/>
            </a:prstGeom>
            <a:noFill/>
          </p:spPr>
          <p:txBody>
            <a:bodyPr wrap="square" rtlCol="0">
              <a:spAutoFit/>
            </a:bodyPr>
            <a:lstStyle/>
            <a:p>
              <a:pPr algn="ctr"/>
              <a:r>
                <a:rPr lang="zh-CN" altLang="en-US" sz="1200" dirty="0">
                  <a:solidFill>
                    <a:schemeClr val="tx1">
                      <a:lumMod val="65000"/>
                      <a:lumOff val="35000"/>
                    </a:schemeClr>
                  </a:solidFill>
                  <a:latin typeface="微软雅黑 Light" panose="020B0502040204020203" pitchFamily="34" charset="-122"/>
                  <a:ea typeface="微软雅黑 Light" panose="020B0502040204020203" pitchFamily="34" charset="-122"/>
                </a:rPr>
                <a:t>人机交互</a:t>
              </a:r>
            </a:p>
          </p:txBody>
        </p:sp>
        <p:cxnSp>
          <p:nvCxnSpPr>
            <p:cNvPr id="46" name="直接连接符 45">
              <a:extLst>
                <a:ext uri="{FF2B5EF4-FFF2-40B4-BE49-F238E27FC236}">
                  <a16:creationId xmlns:a16="http://schemas.microsoft.com/office/drawing/2014/main" xmlns="" id="{B4696B7F-AB09-4978-B118-BD5B9747EE6B}"/>
                </a:ext>
              </a:extLst>
            </p:cNvPr>
            <p:cNvCxnSpPr/>
            <p:nvPr/>
          </p:nvCxnSpPr>
          <p:spPr>
            <a:xfrm>
              <a:off x="12230031" y="1845020"/>
              <a:ext cx="0" cy="9417340"/>
            </a:xfrm>
            <a:prstGeom prst="line">
              <a:avLst/>
            </a:prstGeom>
            <a:ln w="28575">
              <a:solidFill>
                <a:schemeClr val="accent2">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7" name="连接符: 肘形 46">
              <a:extLst>
                <a:ext uri="{FF2B5EF4-FFF2-40B4-BE49-F238E27FC236}">
                  <a16:creationId xmlns:a16="http://schemas.microsoft.com/office/drawing/2014/main" xmlns="" id="{0A6C2CB5-E4F8-45FC-A634-3584637D8D68}"/>
                </a:ext>
              </a:extLst>
            </p:cNvPr>
            <p:cNvCxnSpPr>
              <a:cxnSpLocks/>
            </p:cNvCxnSpPr>
            <p:nvPr/>
          </p:nvCxnSpPr>
          <p:spPr>
            <a:xfrm flipH="1">
              <a:off x="11833770" y="2994660"/>
              <a:ext cx="2617560" cy="7174965"/>
            </a:xfrm>
            <a:prstGeom prst="bentConnector3">
              <a:avLst>
                <a:gd name="adj1" fmla="val -8733"/>
              </a:avLst>
            </a:prstGeom>
            <a:ln w="38100">
              <a:solidFill>
                <a:srgbClr val="93549A"/>
              </a:solidFill>
              <a:tailEnd type="triangle"/>
            </a:ln>
          </p:spPr>
          <p:style>
            <a:lnRef idx="1">
              <a:schemeClr val="accent1"/>
            </a:lnRef>
            <a:fillRef idx="0">
              <a:schemeClr val="accent1"/>
            </a:fillRef>
            <a:effectRef idx="0">
              <a:schemeClr val="accent1"/>
            </a:effectRef>
            <a:fontRef idx="minor">
              <a:schemeClr val="tx1"/>
            </a:fontRef>
          </p:style>
        </p:cxnSp>
        <p:cxnSp>
          <p:nvCxnSpPr>
            <p:cNvPr id="48" name="连接符: 肘形 47">
              <a:extLst>
                <a:ext uri="{FF2B5EF4-FFF2-40B4-BE49-F238E27FC236}">
                  <a16:creationId xmlns:a16="http://schemas.microsoft.com/office/drawing/2014/main" xmlns="" id="{C12C9005-41BB-4FF2-BEDD-B2456C337511}"/>
                </a:ext>
              </a:extLst>
            </p:cNvPr>
            <p:cNvCxnSpPr/>
            <p:nvPr/>
          </p:nvCxnSpPr>
          <p:spPr>
            <a:xfrm rot="5400000">
              <a:off x="11994946" y="6588422"/>
              <a:ext cx="954179" cy="2158590"/>
            </a:xfrm>
            <a:prstGeom prst="bentConnector2">
              <a:avLst/>
            </a:prstGeom>
            <a:ln w="38100">
              <a:solidFill>
                <a:srgbClr val="93549A"/>
              </a:solidFill>
              <a:tailEnd type="triangle"/>
            </a:ln>
          </p:spPr>
          <p:style>
            <a:lnRef idx="1">
              <a:schemeClr val="accent1"/>
            </a:lnRef>
            <a:fillRef idx="0">
              <a:schemeClr val="accent1"/>
            </a:fillRef>
            <a:effectRef idx="0">
              <a:schemeClr val="accent1"/>
            </a:effectRef>
            <a:fontRef idx="minor">
              <a:schemeClr val="tx1"/>
            </a:fontRef>
          </p:style>
        </p:cxnSp>
        <p:sp>
          <p:nvSpPr>
            <p:cNvPr id="49" name="矩形 48">
              <a:extLst>
                <a:ext uri="{FF2B5EF4-FFF2-40B4-BE49-F238E27FC236}">
                  <a16:creationId xmlns:a16="http://schemas.microsoft.com/office/drawing/2014/main" xmlns="" id="{85A4E5B7-7727-4836-A166-446E34F8D32D}"/>
                </a:ext>
              </a:extLst>
            </p:cNvPr>
            <p:cNvSpPr/>
            <p:nvPr/>
          </p:nvSpPr>
          <p:spPr>
            <a:xfrm>
              <a:off x="9592740" y="4098628"/>
              <a:ext cx="4858590" cy="793412"/>
            </a:xfrm>
            <a:prstGeom prst="rect">
              <a:avLst/>
            </a:prstGeom>
            <a:solidFill>
              <a:srgbClr val="ABDB77"/>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特征提取</a:t>
              </a:r>
            </a:p>
          </p:txBody>
        </p:sp>
        <p:sp>
          <p:nvSpPr>
            <p:cNvPr id="50" name="文本框 49">
              <a:extLst>
                <a:ext uri="{FF2B5EF4-FFF2-40B4-BE49-F238E27FC236}">
                  <a16:creationId xmlns:a16="http://schemas.microsoft.com/office/drawing/2014/main" xmlns="" id="{9B4F687C-9998-41AF-88D3-149BD362B5D1}"/>
                </a:ext>
              </a:extLst>
            </p:cNvPr>
            <p:cNvSpPr txBox="1"/>
            <p:nvPr/>
          </p:nvSpPr>
          <p:spPr>
            <a:xfrm>
              <a:off x="11720598" y="9675186"/>
              <a:ext cx="3405124" cy="553998"/>
            </a:xfrm>
            <a:prstGeom prst="rect">
              <a:avLst/>
            </a:prstGeom>
            <a:noFill/>
          </p:spPr>
          <p:txBody>
            <a:bodyPr wrap="square" rtlCol="0">
              <a:spAutoFit/>
            </a:bodyPr>
            <a:lstStyle/>
            <a:p>
              <a:pPr algn="ctr"/>
              <a:r>
                <a:rPr lang="zh-CN" altLang="en-US" sz="1200" dirty="0">
                  <a:solidFill>
                    <a:schemeClr val="tx1">
                      <a:lumMod val="65000"/>
                      <a:lumOff val="35000"/>
                    </a:schemeClr>
                  </a:solidFill>
                  <a:latin typeface="微软雅黑 Light" panose="020B0502040204020203" pitchFamily="34" charset="-122"/>
                  <a:ea typeface="微软雅黑 Light" panose="020B0502040204020203" pitchFamily="34" charset="-122"/>
                </a:rPr>
                <a:t>结果显示</a:t>
              </a:r>
            </a:p>
          </p:txBody>
        </p:sp>
      </p:grpSp>
      <p:sp>
        <p:nvSpPr>
          <p:cNvPr id="6" name="矩形 5">
            <a:extLst>
              <a:ext uri="{FF2B5EF4-FFF2-40B4-BE49-F238E27FC236}">
                <a16:creationId xmlns:a16="http://schemas.microsoft.com/office/drawing/2014/main" xmlns="" id="{878F88D0-7F5B-46A5-93F8-921366EECE65}"/>
              </a:ext>
            </a:extLst>
          </p:cNvPr>
          <p:cNvSpPr/>
          <p:nvPr/>
        </p:nvSpPr>
        <p:spPr>
          <a:xfrm>
            <a:off x="4938317" y="2708920"/>
            <a:ext cx="4572000" cy="442878"/>
          </a:xfrm>
          <a:prstGeom prst="rect">
            <a:avLst/>
          </a:prstGeom>
        </p:spPr>
        <p:txBody>
          <a:bodyPr>
            <a:spAutoFit/>
          </a:bodyPr>
          <a:lstStyle/>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特征提取</a:t>
            </a:r>
          </a:p>
        </p:txBody>
      </p:sp>
      <p:sp>
        <p:nvSpPr>
          <p:cNvPr id="90" name="文本框 89">
            <a:extLst>
              <a:ext uri="{FF2B5EF4-FFF2-40B4-BE49-F238E27FC236}">
                <a16:creationId xmlns:a16="http://schemas.microsoft.com/office/drawing/2014/main" xmlns="" id="{9995AEBB-0175-48CE-A308-028D23E58427}"/>
              </a:ext>
            </a:extLst>
          </p:cNvPr>
          <p:cNvSpPr txBox="1"/>
          <p:nvPr/>
        </p:nvSpPr>
        <p:spPr>
          <a:xfrm>
            <a:off x="6027444" y="3177803"/>
            <a:ext cx="2393747" cy="338554"/>
          </a:xfrm>
          <a:prstGeom prst="rect">
            <a:avLst/>
          </a:prstGeom>
          <a:noFill/>
        </p:spPr>
        <p:txBody>
          <a:bodyPr wrap="square" rtlCol="0">
            <a:spAutoFit/>
          </a:bodyPr>
          <a:lstStyle/>
          <a:p>
            <a:r>
              <a:rPr lang="zh-CN" altLang="en-US" sz="1600" dirty="0">
                <a:latin typeface="微软雅黑 Light" panose="020B0502040204020203" pitchFamily="34" charset="-122"/>
                <a:ea typeface="微软雅黑 Light" panose="020B0502040204020203" pitchFamily="34" charset="-122"/>
              </a:rPr>
              <a:t>提取场景影像视觉特征</a:t>
            </a:r>
            <a:endParaRPr lang="en-US" altLang="zh-CN" sz="1600" dirty="0">
              <a:latin typeface="微软雅黑 Light" panose="020B0502040204020203" pitchFamily="34" charset="-122"/>
              <a:ea typeface="微软雅黑 Light" panose="020B0502040204020203" pitchFamily="34" charset="-122"/>
            </a:endParaRPr>
          </a:p>
        </p:txBody>
      </p:sp>
      <p:sp>
        <p:nvSpPr>
          <p:cNvPr id="91" name="文本框 90">
            <a:extLst>
              <a:ext uri="{FF2B5EF4-FFF2-40B4-BE49-F238E27FC236}">
                <a16:creationId xmlns:a16="http://schemas.microsoft.com/office/drawing/2014/main" xmlns="" id="{EFDD3DA3-0A48-48A2-9F85-22BDB7F0768F}"/>
              </a:ext>
            </a:extLst>
          </p:cNvPr>
          <p:cNvSpPr txBox="1"/>
          <p:nvPr/>
        </p:nvSpPr>
        <p:spPr>
          <a:xfrm>
            <a:off x="6027444" y="4833987"/>
            <a:ext cx="3113827" cy="338554"/>
          </a:xfrm>
          <a:prstGeom prst="rect">
            <a:avLst/>
          </a:prstGeom>
          <a:noFill/>
        </p:spPr>
        <p:txBody>
          <a:bodyPr wrap="square" rtlCol="0">
            <a:spAutoFit/>
          </a:bodyPr>
          <a:lstStyle/>
          <a:p>
            <a:r>
              <a:rPr lang="zh-CN" altLang="en-US" sz="1600" dirty="0">
                <a:latin typeface="微软雅黑 Light" panose="020B0502040204020203" pitchFamily="34" charset="-122"/>
                <a:ea typeface="微软雅黑 Light" panose="020B0502040204020203" pitchFamily="34" charset="-122"/>
              </a:rPr>
              <a:t>利用人机交互信息优化检索结果</a:t>
            </a:r>
            <a:endParaRPr lang="en-US" altLang="zh-CN" sz="1600" dirty="0">
              <a:latin typeface="微软雅黑 Light" panose="020B0502040204020203" pitchFamily="34" charset="-122"/>
              <a:ea typeface="微软雅黑 Light" panose="020B0502040204020203" pitchFamily="34" charset="-122"/>
            </a:endParaRPr>
          </a:p>
        </p:txBody>
      </p:sp>
      <p:sp>
        <p:nvSpPr>
          <p:cNvPr id="92" name="文本框 91">
            <a:extLst>
              <a:ext uri="{FF2B5EF4-FFF2-40B4-BE49-F238E27FC236}">
                <a16:creationId xmlns:a16="http://schemas.microsoft.com/office/drawing/2014/main" xmlns="" id="{1D3330E3-B36B-47ED-8ED5-0DF316C671DB}"/>
              </a:ext>
            </a:extLst>
          </p:cNvPr>
          <p:cNvSpPr txBox="1"/>
          <p:nvPr/>
        </p:nvSpPr>
        <p:spPr>
          <a:xfrm>
            <a:off x="6027444" y="4005895"/>
            <a:ext cx="2717275" cy="338554"/>
          </a:xfrm>
          <a:prstGeom prst="rect">
            <a:avLst/>
          </a:prstGeom>
          <a:noFill/>
        </p:spPr>
        <p:txBody>
          <a:bodyPr wrap="square" rtlCol="0">
            <a:spAutoFit/>
          </a:bodyPr>
          <a:lstStyle/>
          <a:p>
            <a:r>
              <a:rPr lang="zh-CN" altLang="en-US" sz="1600" dirty="0">
                <a:latin typeface="微软雅黑 Light" panose="020B0502040204020203" pitchFamily="34" charset="-122"/>
                <a:ea typeface="微软雅黑 Light" panose="020B0502040204020203" pitchFamily="34" charset="-122"/>
              </a:rPr>
              <a:t>计算特征之间的相似性度量</a:t>
            </a:r>
            <a:endParaRPr lang="en-US" altLang="zh-CN" sz="1600" dirty="0">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a16="http://schemas.microsoft.com/office/drawing/2014/main" xmlns="" id="{6F8E2C9C-2684-4A33-97F7-77D0E2F6AC14}"/>
              </a:ext>
            </a:extLst>
          </p:cNvPr>
          <p:cNvSpPr/>
          <p:nvPr/>
        </p:nvSpPr>
        <p:spPr>
          <a:xfrm>
            <a:off x="4938317" y="4356897"/>
            <a:ext cx="4572000" cy="442878"/>
          </a:xfrm>
          <a:prstGeom prst="rect">
            <a:avLst/>
          </a:prstGeom>
        </p:spPr>
        <p:txBody>
          <a:bodyPr>
            <a:spAutoFit/>
          </a:bodyPr>
          <a:lstStyle/>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相关反馈</a:t>
            </a:r>
            <a:endParaRPr lang="en-US" altLang="zh-CN" dirty="0">
              <a:latin typeface="黑体" panose="02010609060101010101" pitchFamily="49" charset="-122"/>
              <a:ea typeface="黑体" panose="02010609060101010101" pitchFamily="49" charset="-122"/>
            </a:endParaRPr>
          </a:p>
        </p:txBody>
      </p:sp>
      <p:sp>
        <p:nvSpPr>
          <p:cNvPr id="94" name="矩形 93">
            <a:extLst>
              <a:ext uri="{FF2B5EF4-FFF2-40B4-BE49-F238E27FC236}">
                <a16:creationId xmlns:a16="http://schemas.microsoft.com/office/drawing/2014/main" xmlns="" id="{272B0C14-E98E-4718-8F95-12D9769335F5}"/>
              </a:ext>
            </a:extLst>
          </p:cNvPr>
          <p:cNvSpPr/>
          <p:nvPr/>
        </p:nvSpPr>
        <p:spPr>
          <a:xfrm>
            <a:off x="4938317" y="3527013"/>
            <a:ext cx="4572000" cy="442878"/>
          </a:xfrm>
          <a:prstGeom prst="rect">
            <a:avLst/>
          </a:prstGeom>
        </p:spPr>
        <p:txBody>
          <a:bodyPr>
            <a:spAutoFit/>
          </a:bodyPr>
          <a:lstStyle/>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度量计算</a:t>
            </a:r>
            <a:endParaRPr lang="en-US" altLang="zh-CN" dirty="0">
              <a:latin typeface="黑体" panose="02010609060101010101" pitchFamily="49" charset="-122"/>
              <a:ea typeface="黑体" panose="02010609060101010101" pitchFamily="49" charset="-122"/>
            </a:endParaRPr>
          </a:p>
        </p:txBody>
      </p:sp>
      <p:sp>
        <p:nvSpPr>
          <p:cNvPr id="95" name="矩形 94"/>
          <p:cNvSpPr/>
          <p:nvPr/>
        </p:nvSpPr>
        <p:spPr>
          <a:xfrm>
            <a:off x="107504" y="6506106"/>
            <a:ext cx="8710826" cy="276999"/>
          </a:xfrm>
          <a:prstGeom prst="rect">
            <a:avLst/>
          </a:prstGeom>
        </p:spPr>
        <p:txBody>
          <a:bodyPr wrap="square">
            <a:spAutoFit/>
          </a:bodyPr>
          <a:lstStyle/>
          <a:p>
            <a:pPr algn="ctr"/>
            <a:r>
              <a:rPr lang="en-US" altLang="zh-CN" sz="1200" dirty="0" smtClean="0">
                <a:solidFill>
                  <a:srgbClr val="0C0C0C"/>
                </a:solidFill>
                <a:latin typeface="Arial Narrow" charset="0"/>
                <a:ea typeface="Arial Narrow" charset="0"/>
                <a:cs typeface="Arial Narrow" charset="0"/>
              </a:rPr>
              <a:t>G.-S.</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Xia</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et</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al.,</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Exploiting </a:t>
            </a:r>
            <a:r>
              <a:rPr lang="en-US" altLang="zh-CN" sz="1200" dirty="0">
                <a:solidFill>
                  <a:srgbClr val="0C0C0C"/>
                </a:solidFill>
                <a:latin typeface="Arial Narrow" charset="0"/>
                <a:ea typeface="Arial Narrow" charset="0"/>
                <a:cs typeface="Arial Narrow" charset="0"/>
              </a:rPr>
              <a:t>deep features for remote sensing image retrieval: a systematic </a:t>
            </a:r>
            <a:r>
              <a:rPr lang="en-US" altLang="zh-CN" sz="1200" dirty="0" smtClean="0">
                <a:solidFill>
                  <a:srgbClr val="0C0C0C"/>
                </a:solidFill>
                <a:latin typeface="Arial Narrow" charset="0"/>
                <a:ea typeface="Arial Narrow" charset="0"/>
                <a:cs typeface="Arial Narrow" charset="0"/>
              </a:rPr>
              <a:t>investigation,</a:t>
            </a:r>
            <a:r>
              <a:rPr lang="zh-CN" altLang="en-US" sz="1200" dirty="0" smtClean="0">
                <a:solidFill>
                  <a:srgbClr val="0C0C0C"/>
                </a:solidFill>
                <a:latin typeface="Arial Narrow" charset="0"/>
                <a:ea typeface="Arial Narrow" charset="0"/>
                <a:cs typeface="Arial Narrow" charset="0"/>
              </a:rPr>
              <a:t> </a:t>
            </a:r>
            <a:r>
              <a:rPr lang="is-IS" altLang="zh-CN" sz="1200" dirty="0">
                <a:latin typeface="Arial Narrow" charset="0"/>
                <a:ea typeface="Arial Narrow" charset="0"/>
                <a:cs typeface="Arial Narrow" charset="0"/>
              </a:rPr>
              <a:t>arXiv:1707.07321, 2017</a:t>
            </a:r>
            <a:endParaRPr lang="zh-CN" altLang="en-US" sz="1200" dirty="0">
              <a:latin typeface="Arial Narrow" charset="0"/>
              <a:ea typeface="Arial Narrow" charset="0"/>
              <a:cs typeface="Arial Narrow" charset="0"/>
            </a:endParaRPr>
          </a:p>
        </p:txBody>
      </p:sp>
    </p:spTree>
    <p:extLst>
      <p:ext uri="{BB962C8B-B14F-4D97-AF65-F5344CB8AC3E}">
        <p14:creationId xmlns:p14="http://schemas.microsoft.com/office/powerpoint/2010/main" val="194962300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基于内容的遥感场景检索</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18" name="文本框 17"/>
          <p:cNvSpPr txBox="1"/>
          <p:nvPr/>
        </p:nvSpPr>
        <p:spPr>
          <a:xfrm>
            <a:off x="230594" y="882903"/>
            <a:ext cx="7359754" cy="1431161"/>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发展了基于深度</a:t>
            </a:r>
            <a:r>
              <a:rPr lang="zh-CN" altLang="en-US" sz="2200" dirty="0" smtClean="0">
                <a:solidFill>
                  <a:srgbClr val="C00000"/>
                </a:solidFill>
                <a:latin typeface="Arial" panose="020B0604020202020204" pitchFamily="34" charset="0"/>
                <a:ea typeface="黑体" panose="02010609060101010101" pitchFamily="49" charset="-122"/>
                <a:cs typeface="Arial" panose="020B0604020202020204" pitchFamily="34" charset="0"/>
              </a:rPr>
              <a:t>学习模型</a:t>
            </a:r>
            <a:r>
              <a:rPr lang="zh-CN" altLang="en-US" sz="2200" dirty="0" smtClean="0">
                <a:solidFill>
                  <a:srgbClr val="C00000"/>
                </a:solidFill>
                <a:latin typeface="黑体" panose="02010609060101010101" pitchFamily="49" charset="-122"/>
                <a:ea typeface="黑体" panose="02010609060101010101" pitchFamily="49" charset="-122"/>
              </a:rPr>
              <a:t>的</a:t>
            </a:r>
            <a:r>
              <a:rPr lang="zh-CN" altLang="en-US" sz="2200" dirty="0">
                <a:solidFill>
                  <a:srgbClr val="C00000"/>
                </a:solidFill>
                <a:latin typeface="黑体" panose="02010609060101010101" pitchFamily="49" charset="-122"/>
                <a:ea typeface="黑体" panose="02010609060101010101" pitchFamily="49" charset="-122"/>
              </a:rPr>
              <a:t>场景</a:t>
            </a:r>
            <a:r>
              <a:rPr lang="zh-CN" altLang="en-US" sz="2200" dirty="0" smtClean="0">
                <a:solidFill>
                  <a:srgbClr val="C00000"/>
                </a:solidFill>
                <a:latin typeface="黑体" panose="02010609060101010101" pitchFamily="49" charset="-122"/>
                <a:ea typeface="黑体" panose="02010609060101010101" pitchFamily="49" charset="-122"/>
              </a:rPr>
              <a:t>检索方法</a:t>
            </a:r>
            <a:endParaRPr lang="en-US" altLang="zh-CN"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预训练深度卷积网络具有良好的迁移性</a:t>
            </a:r>
            <a:endParaRPr lang="en-US" altLang="zh-CN"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深度特征能够有效描述影像高层语义内容</a:t>
            </a:r>
            <a:endParaRPr lang="en-US" altLang="zh-CN" dirty="0">
              <a:latin typeface="黑体" panose="02010609060101010101" pitchFamily="49" charset="-122"/>
              <a:ea typeface="黑体" panose="02010609060101010101" pitchFamily="49" charset="-122"/>
            </a:endParaRPr>
          </a:p>
        </p:txBody>
      </p:sp>
      <p:sp>
        <p:nvSpPr>
          <p:cNvPr id="185" name="灯片编号占位符 4"/>
          <p:cNvSpPr>
            <a:spLocks noGrp="1"/>
          </p:cNvSpPr>
          <p:nvPr>
            <p:ph type="sldNum" sz="quarter" idx="12"/>
          </p:nvPr>
        </p:nvSpPr>
        <p:spPr>
          <a:xfrm>
            <a:off x="7010400" y="6538912"/>
            <a:ext cx="2133600" cy="365125"/>
          </a:xfrm>
        </p:spPr>
        <p:txBody>
          <a:bodyPr/>
          <a:lstStyle/>
          <a:p>
            <a:fld id="{0C913308-F349-4B6D-A68A-DD1791B4A57B}" type="slidenum">
              <a:rPr lang="zh-CN" altLang="en-US" smtClean="0">
                <a:latin typeface="微软雅黑 Light" panose="020B0502040204020203" pitchFamily="34" charset="-122"/>
                <a:ea typeface="微软雅黑 Light" panose="020B0502040204020203" pitchFamily="34" charset="-122"/>
              </a:rPr>
              <a:t>61</a:t>
            </a:fld>
            <a:endParaRPr lang="zh-CN" altLang="en-US">
              <a:latin typeface="微软雅黑 Light" panose="020B0502040204020203" pitchFamily="34" charset="-122"/>
              <a:ea typeface="微软雅黑 Light" panose="020B0502040204020203" pitchFamily="34" charset="-122"/>
            </a:endParaRPr>
          </a:p>
        </p:txBody>
      </p:sp>
      <p:sp>
        <p:nvSpPr>
          <p:cNvPr id="361" name="矩形 360"/>
          <p:cNvSpPr/>
          <p:nvPr/>
        </p:nvSpPr>
        <p:spPr>
          <a:xfrm>
            <a:off x="5478488" y="2636912"/>
            <a:ext cx="3665512" cy="830997"/>
          </a:xfrm>
          <a:prstGeom prst="rect">
            <a:avLst/>
          </a:prstGeom>
        </p:spPr>
        <p:txBody>
          <a:bodyPr wrap="square">
            <a:spAutoFit/>
          </a:bodyPr>
          <a:lstStyle/>
          <a:p>
            <a:pPr marL="800100" lvl="1" indent="-216000">
              <a:lnSpc>
                <a:spcPct val="150000"/>
              </a:lnSpc>
              <a:buFont typeface="Wingdings" panose="05000000000000000000" pitchFamily="2" charset="2"/>
              <a:buChar char="Ø"/>
            </a:pPr>
            <a:r>
              <a:rPr lang="zh-CN" altLang="en-US" sz="1600" b="1" dirty="0">
                <a:latin typeface="黑体" panose="02010609060101010101" pitchFamily="49" charset="-122"/>
                <a:ea typeface="黑体" panose="02010609060101010101" pitchFamily="49" charset="-122"/>
              </a:rPr>
              <a:t>方法</a:t>
            </a:r>
            <a:r>
              <a:rPr lang="en-US" altLang="zh-CN" sz="1600" b="1" dirty="0">
                <a:latin typeface="黑体" panose="02010609060101010101" pitchFamily="49" charset="-122"/>
                <a:ea typeface="黑体" panose="02010609060101010101" pitchFamily="49" charset="-122"/>
              </a:rPr>
              <a:t>I</a:t>
            </a:r>
            <a:r>
              <a:rPr lang="zh-CN" altLang="en-US" sz="1600" dirty="0">
                <a:latin typeface="黑体" panose="02010609060101010101" pitchFamily="49" charset="-122"/>
                <a:ea typeface="黑体" panose="02010609060101010101" pitchFamily="49" charset="-122"/>
              </a:rPr>
              <a:t>：卷积层特征</a:t>
            </a:r>
            <a:r>
              <a:rPr lang="en-US" altLang="zh-CN" sz="1600" dirty="0">
                <a:latin typeface="黑体" panose="02010609060101010101" pitchFamily="49" charset="-122"/>
                <a:ea typeface="黑体" panose="02010609060101010101" pitchFamily="49" charset="-122"/>
              </a:rPr>
              <a:t>+</a:t>
            </a:r>
            <a:r>
              <a:rPr lang="zh-CN" altLang="en-US" sz="1600" dirty="0">
                <a:latin typeface="黑体" panose="02010609060101010101" pitchFamily="49" charset="-122"/>
                <a:ea typeface="黑体" panose="02010609060101010101" pitchFamily="49" charset="-122"/>
              </a:rPr>
              <a:t>特征编码</a:t>
            </a:r>
            <a:endParaRPr lang="en-US" altLang="zh-CN" sz="1600" dirty="0">
              <a:latin typeface="黑体" panose="02010609060101010101" pitchFamily="49" charset="-122"/>
              <a:ea typeface="黑体" panose="02010609060101010101" pitchFamily="49" charset="-122"/>
            </a:endParaRPr>
          </a:p>
          <a:p>
            <a:pPr marL="800100" lvl="1" indent="-216000">
              <a:lnSpc>
                <a:spcPct val="150000"/>
              </a:lnSpc>
              <a:buFont typeface="Wingdings" panose="05000000000000000000" pitchFamily="2" charset="2"/>
              <a:buChar char="Ø"/>
            </a:pPr>
            <a:r>
              <a:rPr lang="zh-CN" altLang="en-US" sz="1600" b="1" dirty="0">
                <a:latin typeface="黑体" panose="02010609060101010101" pitchFamily="49" charset="-122"/>
                <a:ea typeface="黑体" panose="02010609060101010101" pitchFamily="49" charset="-122"/>
              </a:rPr>
              <a:t>方法</a:t>
            </a:r>
            <a:r>
              <a:rPr lang="en-US" altLang="zh-CN" sz="1600" b="1" dirty="0">
                <a:latin typeface="黑体" panose="02010609060101010101" pitchFamily="49" charset="-122"/>
                <a:ea typeface="黑体" panose="02010609060101010101" pitchFamily="49" charset="-122"/>
              </a:rPr>
              <a:t>II</a:t>
            </a:r>
            <a:r>
              <a:rPr lang="zh-CN" altLang="en-US" sz="1600" dirty="0">
                <a:latin typeface="黑体" panose="02010609060101010101" pitchFamily="49" charset="-122"/>
                <a:ea typeface="黑体" panose="02010609060101010101" pitchFamily="49" charset="-122"/>
              </a:rPr>
              <a:t>：全连接层特征</a:t>
            </a:r>
            <a:endParaRPr lang="en-US" altLang="zh-CN" sz="1600" dirty="0">
              <a:latin typeface="黑体" panose="02010609060101010101" pitchFamily="49" charset="-122"/>
              <a:ea typeface="黑体" panose="02010609060101010101" pitchFamily="49" charset="-122"/>
            </a:endParaRPr>
          </a:p>
        </p:txBody>
      </p:sp>
      <p:grpSp>
        <p:nvGrpSpPr>
          <p:cNvPr id="362" name="组合 361">
            <a:extLst>
              <a:ext uri="{FF2B5EF4-FFF2-40B4-BE49-F238E27FC236}">
                <a16:creationId xmlns:a16="http://schemas.microsoft.com/office/drawing/2014/main" xmlns="" id="{3759F7DE-556B-43BB-A991-234064106139}"/>
              </a:ext>
            </a:extLst>
          </p:cNvPr>
          <p:cNvGrpSpPr>
            <a:grpSpLocks noChangeAspect="1"/>
          </p:cNvGrpSpPr>
          <p:nvPr/>
        </p:nvGrpSpPr>
        <p:grpSpPr>
          <a:xfrm>
            <a:off x="467544" y="2397682"/>
            <a:ext cx="5687077" cy="4206450"/>
            <a:chOff x="2597837" y="249138"/>
            <a:chExt cx="11625044" cy="8598469"/>
          </a:xfrm>
        </p:grpSpPr>
        <p:sp>
          <p:nvSpPr>
            <p:cNvPr id="363" name="圆角矩形 146">
              <a:extLst>
                <a:ext uri="{FF2B5EF4-FFF2-40B4-BE49-F238E27FC236}">
                  <a16:creationId xmlns:a16="http://schemas.microsoft.com/office/drawing/2014/main" xmlns="" id="{47650730-C224-4C10-B519-513925DD2255}"/>
                </a:ext>
              </a:extLst>
            </p:cNvPr>
            <p:cNvSpPr/>
            <p:nvPr/>
          </p:nvSpPr>
          <p:spPr>
            <a:xfrm>
              <a:off x="2604715" y="252507"/>
              <a:ext cx="11205029" cy="2987379"/>
            </a:xfrm>
            <a:prstGeom prst="roundRect">
              <a:avLst>
                <a:gd name="adj" fmla="val 3461"/>
              </a:avLst>
            </a:prstGeom>
            <a:solidFill>
              <a:schemeClr val="accent6">
                <a:lumMod val="60000"/>
                <a:lumOff val="40000"/>
                <a:alpha val="20000"/>
              </a:schemeClr>
            </a:solidFill>
            <a:ln w="25400">
              <a:no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64" name="圆角矩形 31">
              <a:extLst>
                <a:ext uri="{FF2B5EF4-FFF2-40B4-BE49-F238E27FC236}">
                  <a16:creationId xmlns:a16="http://schemas.microsoft.com/office/drawing/2014/main" xmlns="" id="{5C037651-3B6B-4251-AD15-6A2EA51CDAD6}"/>
                </a:ext>
              </a:extLst>
            </p:cNvPr>
            <p:cNvSpPr/>
            <p:nvPr/>
          </p:nvSpPr>
          <p:spPr>
            <a:xfrm>
              <a:off x="2604715" y="3564406"/>
              <a:ext cx="11205029" cy="5283201"/>
            </a:xfrm>
            <a:prstGeom prst="roundRect">
              <a:avLst>
                <a:gd name="adj" fmla="val 3461"/>
              </a:avLst>
            </a:prstGeom>
            <a:solidFill>
              <a:srgbClr val="DBB8FE">
                <a:alpha val="24000"/>
              </a:srgbClr>
            </a:solidFill>
            <a:ln w="31750" cmpd="sng">
              <a:solidFill>
                <a:schemeClr val="bg1">
                  <a:lumMod val="5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65" name="圆角矩形 225">
              <a:extLst>
                <a:ext uri="{FF2B5EF4-FFF2-40B4-BE49-F238E27FC236}">
                  <a16:creationId xmlns:a16="http://schemas.microsoft.com/office/drawing/2014/main" xmlns="" id="{83288F4F-CDD3-4413-A4F0-84D9231AB892}"/>
                </a:ext>
              </a:extLst>
            </p:cNvPr>
            <p:cNvSpPr/>
            <p:nvPr/>
          </p:nvSpPr>
          <p:spPr>
            <a:xfrm>
              <a:off x="11103148" y="6218437"/>
              <a:ext cx="2573180" cy="1623150"/>
            </a:xfrm>
            <a:prstGeom prst="roundRect">
              <a:avLst>
                <a:gd name="adj" fmla="val 9882"/>
              </a:avLst>
            </a:prstGeom>
            <a:solidFill>
              <a:srgbClr val="ABEAE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66" name="圆角矩形 182">
              <a:extLst>
                <a:ext uri="{FF2B5EF4-FFF2-40B4-BE49-F238E27FC236}">
                  <a16:creationId xmlns:a16="http://schemas.microsoft.com/office/drawing/2014/main" xmlns="" id="{F15C0E5A-F3E6-4653-8A31-17C747DAECB1}"/>
                </a:ext>
              </a:extLst>
            </p:cNvPr>
            <p:cNvSpPr/>
            <p:nvPr/>
          </p:nvSpPr>
          <p:spPr>
            <a:xfrm>
              <a:off x="6059503" y="3734406"/>
              <a:ext cx="5845227" cy="2449830"/>
            </a:xfrm>
            <a:prstGeom prst="roundRect">
              <a:avLst>
                <a:gd name="adj" fmla="val 9882"/>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grpSp>
          <p:nvGrpSpPr>
            <p:cNvPr id="367" name="组合 366">
              <a:extLst>
                <a:ext uri="{FF2B5EF4-FFF2-40B4-BE49-F238E27FC236}">
                  <a16:creationId xmlns:a16="http://schemas.microsoft.com/office/drawing/2014/main" xmlns="" id="{EAF1C2D8-E748-4F17-B9BB-2E90438395A8}"/>
                </a:ext>
              </a:extLst>
            </p:cNvPr>
            <p:cNvGrpSpPr/>
            <p:nvPr/>
          </p:nvGrpSpPr>
          <p:grpSpPr>
            <a:xfrm>
              <a:off x="7120275" y="5104479"/>
              <a:ext cx="1769917" cy="930659"/>
              <a:chOff x="13340933" y="4837337"/>
              <a:chExt cx="1769917" cy="930659"/>
            </a:xfrm>
            <a:effectLst>
              <a:outerShdw blurRad="50800" dist="38100" dir="2700000" algn="tl" rotWithShape="0">
                <a:prstClr val="black">
                  <a:alpha val="40000"/>
                </a:prstClr>
              </a:outerShdw>
            </a:effectLst>
          </p:grpSpPr>
          <p:sp>
            <p:nvSpPr>
              <p:cNvPr id="500" name="立方体 499">
                <a:extLst>
                  <a:ext uri="{FF2B5EF4-FFF2-40B4-BE49-F238E27FC236}">
                    <a16:creationId xmlns:a16="http://schemas.microsoft.com/office/drawing/2014/main" xmlns="" id="{D6139D9E-CFCA-47F2-A764-A0E12FFDB617}"/>
                  </a:ext>
                </a:extLst>
              </p:cNvPr>
              <p:cNvSpPr/>
              <p:nvPr/>
            </p:nvSpPr>
            <p:spPr>
              <a:xfrm>
                <a:off x="13577323" y="5286372"/>
                <a:ext cx="1533527" cy="238352"/>
              </a:xfrm>
              <a:prstGeom prst="cube">
                <a:avLst>
                  <a:gd name="adj" fmla="val 31051"/>
                </a:avLst>
              </a:prstGeom>
              <a:solidFill>
                <a:srgbClr val="E7EEC4"/>
              </a:solidFill>
              <a:ln w="19050">
                <a:solidFill>
                  <a:schemeClr val="accent6">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501" name="立方体 500">
                <a:extLst>
                  <a:ext uri="{FF2B5EF4-FFF2-40B4-BE49-F238E27FC236}">
                    <a16:creationId xmlns:a16="http://schemas.microsoft.com/office/drawing/2014/main" xmlns="" id="{05312FA0-0A9A-4B01-8EEB-BDBEB9D25E1D}"/>
                  </a:ext>
                </a:extLst>
              </p:cNvPr>
              <p:cNvSpPr/>
              <p:nvPr/>
            </p:nvSpPr>
            <p:spPr>
              <a:xfrm>
                <a:off x="13577323" y="5061855"/>
                <a:ext cx="1533527" cy="238352"/>
              </a:xfrm>
              <a:prstGeom prst="cube">
                <a:avLst>
                  <a:gd name="adj" fmla="val 31051"/>
                </a:avLst>
              </a:prstGeom>
              <a:solidFill>
                <a:srgbClr val="E7EEC4"/>
              </a:solidFill>
              <a:ln w="19050">
                <a:solidFill>
                  <a:schemeClr val="accent6">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502" name="立方体 501">
                <a:extLst>
                  <a:ext uri="{FF2B5EF4-FFF2-40B4-BE49-F238E27FC236}">
                    <a16:creationId xmlns:a16="http://schemas.microsoft.com/office/drawing/2014/main" xmlns="" id="{03CF3B32-A816-43A8-AA3E-1D8D7BE6D9EA}"/>
                  </a:ext>
                </a:extLst>
              </p:cNvPr>
              <p:cNvSpPr/>
              <p:nvPr/>
            </p:nvSpPr>
            <p:spPr>
              <a:xfrm>
                <a:off x="13577323" y="4837337"/>
                <a:ext cx="1533527" cy="238352"/>
              </a:xfrm>
              <a:prstGeom prst="cube">
                <a:avLst>
                  <a:gd name="adj" fmla="val 31051"/>
                </a:avLst>
              </a:prstGeom>
              <a:solidFill>
                <a:srgbClr val="E7EEC4"/>
              </a:solidFill>
              <a:ln w="19050">
                <a:solidFill>
                  <a:schemeClr val="accent6">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503" name="立方体 502">
                <a:extLst>
                  <a:ext uri="{FF2B5EF4-FFF2-40B4-BE49-F238E27FC236}">
                    <a16:creationId xmlns:a16="http://schemas.microsoft.com/office/drawing/2014/main" xmlns="" id="{D48BB6C6-7777-488B-89A1-30F8CACC5D05}"/>
                  </a:ext>
                </a:extLst>
              </p:cNvPr>
              <p:cNvSpPr/>
              <p:nvPr/>
            </p:nvSpPr>
            <p:spPr>
              <a:xfrm>
                <a:off x="13459128" y="5408008"/>
                <a:ext cx="1533527" cy="238352"/>
              </a:xfrm>
              <a:prstGeom prst="cube">
                <a:avLst>
                  <a:gd name="adj" fmla="val 31051"/>
                </a:avLst>
              </a:prstGeom>
              <a:solidFill>
                <a:srgbClr val="E7EEC4"/>
              </a:solidFill>
              <a:ln w="19050">
                <a:solidFill>
                  <a:schemeClr val="accent6">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504" name="立方体 503">
                <a:extLst>
                  <a:ext uri="{FF2B5EF4-FFF2-40B4-BE49-F238E27FC236}">
                    <a16:creationId xmlns:a16="http://schemas.microsoft.com/office/drawing/2014/main" xmlns="" id="{00EDDB76-6035-4034-9135-96DC2B6BD450}"/>
                  </a:ext>
                </a:extLst>
              </p:cNvPr>
              <p:cNvSpPr/>
              <p:nvPr/>
            </p:nvSpPr>
            <p:spPr>
              <a:xfrm>
                <a:off x="13459128" y="5183491"/>
                <a:ext cx="1533527" cy="238352"/>
              </a:xfrm>
              <a:prstGeom prst="cube">
                <a:avLst>
                  <a:gd name="adj" fmla="val 31051"/>
                </a:avLst>
              </a:prstGeom>
              <a:solidFill>
                <a:srgbClr val="E7EEC4"/>
              </a:solidFill>
              <a:ln w="19050">
                <a:solidFill>
                  <a:schemeClr val="accent6">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505" name="立方体 504">
                <a:extLst>
                  <a:ext uri="{FF2B5EF4-FFF2-40B4-BE49-F238E27FC236}">
                    <a16:creationId xmlns:a16="http://schemas.microsoft.com/office/drawing/2014/main" xmlns="" id="{C03C39D6-36D2-44C3-B747-CF9B47A3E81A}"/>
                  </a:ext>
                </a:extLst>
              </p:cNvPr>
              <p:cNvSpPr/>
              <p:nvPr/>
            </p:nvSpPr>
            <p:spPr>
              <a:xfrm>
                <a:off x="13459128" y="4958973"/>
                <a:ext cx="1533527" cy="238352"/>
              </a:xfrm>
              <a:prstGeom prst="cube">
                <a:avLst>
                  <a:gd name="adj" fmla="val 31051"/>
                </a:avLst>
              </a:prstGeom>
              <a:solidFill>
                <a:srgbClr val="E7EEC4"/>
              </a:solidFill>
              <a:ln w="19050">
                <a:solidFill>
                  <a:schemeClr val="accent6">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506" name="立方体 505">
                <a:extLst>
                  <a:ext uri="{FF2B5EF4-FFF2-40B4-BE49-F238E27FC236}">
                    <a16:creationId xmlns:a16="http://schemas.microsoft.com/office/drawing/2014/main" xmlns="" id="{AB8F6E55-8373-45F4-8409-953FE632295E}"/>
                  </a:ext>
                </a:extLst>
              </p:cNvPr>
              <p:cNvSpPr/>
              <p:nvPr/>
            </p:nvSpPr>
            <p:spPr>
              <a:xfrm>
                <a:off x="13340933" y="5529644"/>
                <a:ext cx="1533527" cy="238352"/>
              </a:xfrm>
              <a:prstGeom prst="cube">
                <a:avLst>
                  <a:gd name="adj" fmla="val 31051"/>
                </a:avLst>
              </a:prstGeom>
              <a:solidFill>
                <a:srgbClr val="E7EEC4"/>
              </a:solidFill>
              <a:ln w="19050">
                <a:solidFill>
                  <a:schemeClr val="accent6">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507" name="立方体 506">
                <a:extLst>
                  <a:ext uri="{FF2B5EF4-FFF2-40B4-BE49-F238E27FC236}">
                    <a16:creationId xmlns:a16="http://schemas.microsoft.com/office/drawing/2014/main" xmlns="" id="{44D45397-A33D-4EAB-8FC4-3BBAF017DF62}"/>
                  </a:ext>
                </a:extLst>
              </p:cNvPr>
              <p:cNvSpPr/>
              <p:nvPr/>
            </p:nvSpPr>
            <p:spPr>
              <a:xfrm>
                <a:off x="13340933" y="5305127"/>
                <a:ext cx="1533527" cy="238352"/>
              </a:xfrm>
              <a:prstGeom prst="cube">
                <a:avLst>
                  <a:gd name="adj" fmla="val 31051"/>
                </a:avLst>
              </a:prstGeom>
              <a:solidFill>
                <a:srgbClr val="E7EEC4"/>
              </a:solidFill>
              <a:ln w="19050">
                <a:solidFill>
                  <a:schemeClr val="accent6">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508" name="立方体 507">
                <a:extLst>
                  <a:ext uri="{FF2B5EF4-FFF2-40B4-BE49-F238E27FC236}">
                    <a16:creationId xmlns:a16="http://schemas.microsoft.com/office/drawing/2014/main" xmlns="" id="{A3885401-600E-48A1-A34A-113C1BA5FF2B}"/>
                  </a:ext>
                </a:extLst>
              </p:cNvPr>
              <p:cNvSpPr/>
              <p:nvPr/>
            </p:nvSpPr>
            <p:spPr>
              <a:xfrm>
                <a:off x="13340933" y="5080609"/>
                <a:ext cx="1533527" cy="238352"/>
              </a:xfrm>
              <a:prstGeom prst="cube">
                <a:avLst>
                  <a:gd name="adj" fmla="val 31051"/>
                </a:avLst>
              </a:prstGeom>
              <a:solidFill>
                <a:srgbClr val="E7EEC4"/>
              </a:solidFill>
              <a:ln w="19050">
                <a:solidFill>
                  <a:schemeClr val="accent6">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grpSp>
        <p:sp>
          <p:nvSpPr>
            <p:cNvPr id="368" name="立方体 367">
              <a:extLst>
                <a:ext uri="{FF2B5EF4-FFF2-40B4-BE49-F238E27FC236}">
                  <a16:creationId xmlns:a16="http://schemas.microsoft.com/office/drawing/2014/main" xmlns="" id="{738280AD-AD48-4B94-BEC9-8093D624E22F}"/>
                </a:ext>
              </a:extLst>
            </p:cNvPr>
            <p:cNvSpPr/>
            <p:nvPr/>
          </p:nvSpPr>
          <p:spPr>
            <a:xfrm>
              <a:off x="8260150" y="6357374"/>
              <a:ext cx="1415332" cy="1415332"/>
            </a:xfrm>
            <a:prstGeom prst="cube">
              <a:avLst>
                <a:gd name="adj" fmla="val 86832"/>
              </a:avLst>
            </a:prstGeom>
            <a:solidFill>
              <a:srgbClr val="89D6EB"/>
            </a:solidFill>
            <a:ln w="22225">
              <a:solidFill>
                <a:srgbClr val="0070C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69" name="立方体 368">
              <a:extLst>
                <a:ext uri="{FF2B5EF4-FFF2-40B4-BE49-F238E27FC236}">
                  <a16:creationId xmlns:a16="http://schemas.microsoft.com/office/drawing/2014/main" xmlns="" id="{9940BB6C-A6B6-455A-B22F-BB4296B7684E}"/>
                </a:ext>
              </a:extLst>
            </p:cNvPr>
            <p:cNvSpPr/>
            <p:nvPr/>
          </p:nvSpPr>
          <p:spPr>
            <a:xfrm>
              <a:off x="11318603" y="6288627"/>
              <a:ext cx="1415332" cy="1415332"/>
            </a:xfrm>
            <a:prstGeom prst="cube">
              <a:avLst>
                <a:gd name="adj" fmla="val 86832"/>
              </a:avLst>
            </a:prstGeom>
            <a:solidFill>
              <a:schemeClr val="accent2">
                <a:lumMod val="40000"/>
                <a:lumOff val="60000"/>
              </a:schemeClr>
            </a:solidFill>
            <a:ln w="22225">
              <a:solidFill>
                <a:schemeClr val="accent2">
                  <a:lumMod val="5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70" name="立方体 369">
              <a:extLst>
                <a:ext uri="{FF2B5EF4-FFF2-40B4-BE49-F238E27FC236}">
                  <a16:creationId xmlns:a16="http://schemas.microsoft.com/office/drawing/2014/main" xmlns="" id="{355FE411-6F70-4862-999A-B32FC3AA0AD4}"/>
                </a:ext>
              </a:extLst>
            </p:cNvPr>
            <p:cNvSpPr/>
            <p:nvPr/>
          </p:nvSpPr>
          <p:spPr>
            <a:xfrm>
              <a:off x="2779729" y="5311335"/>
              <a:ext cx="1352549" cy="3239591"/>
            </a:xfrm>
            <a:prstGeom prst="cube">
              <a:avLst>
                <a:gd name="adj" fmla="val 74685"/>
              </a:avLst>
            </a:prstGeom>
            <a:solidFill>
              <a:srgbClr val="89D6EB"/>
            </a:solidFill>
            <a:ln w="22225">
              <a:solidFill>
                <a:srgbClr val="0070C0"/>
              </a:solidFill>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71" name="立方体 370">
              <a:extLst>
                <a:ext uri="{FF2B5EF4-FFF2-40B4-BE49-F238E27FC236}">
                  <a16:creationId xmlns:a16="http://schemas.microsoft.com/office/drawing/2014/main" xmlns="" id="{F0434A8A-ADAB-4833-BF67-85F5AFC91611}"/>
                </a:ext>
              </a:extLst>
            </p:cNvPr>
            <p:cNvSpPr/>
            <p:nvPr/>
          </p:nvSpPr>
          <p:spPr>
            <a:xfrm>
              <a:off x="3605228" y="5909822"/>
              <a:ext cx="1352549" cy="2009775"/>
            </a:xfrm>
            <a:prstGeom prst="cube">
              <a:avLst>
                <a:gd name="adj" fmla="val 43699"/>
              </a:avLst>
            </a:prstGeom>
            <a:solidFill>
              <a:srgbClr val="89D6EB"/>
            </a:solidFill>
            <a:ln w="22225">
              <a:solidFill>
                <a:srgbClr val="0070C0"/>
              </a:solidFill>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72" name="立方体 371">
              <a:extLst>
                <a:ext uri="{FF2B5EF4-FFF2-40B4-BE49-F238E27FC236}">
                  <a16:creationId xmlns:a16="http://schemas.microsoft.com/office/drawing/2014/main" xmlns="" id="{F4F23993-E631-4288-93E2-61F7C1E30ED1}"/>
                </a:ext>
              </a:extLst>
            </p:cNvPr>
            <p:cNvSpPr/>
            <p:nvPr/>
          </p:nvSpPr>
          <p:spPr>
            <a:xfrm>
              <a:off x="4700601" y="6433698"/>
              <a:ext cx="1291989" cy="1038222"/>
            </a:xfrm>
            <a:prstGeom prst="cube">
              <a:avLst>
                <a:gd name="adj" fmla="val 30965"/>
              </a:avLst>
            </a:prstGeom>
            <a:solidFill>
              <a:srgbClr val="89D6EB"/>
            </a:solidFill>
            <a:ln w="22225">
              <a:solidFill>
                <a:srgbClr val="0070C0"/>
              </a:solidFill>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73" name="立方体 372">
              <a:extLst>
                <a:ext uri="{FF2B5EF4-FFF2-40B4-BE49-F238E27FC236}">
                  <a16:creationId xmlns:a16="http://schemas.microsoft.com/office/drawing/2014/main" xmlns="" id="{29F70209-FE59-42A9-9A7E-D111302CC524}"/>
                </a:ext>
              </a:extLst>
            </p:cNvPr>
            <p:cNvSpPr/>
            <p:nvPr/>
          </p:nvSpPr>
          <p:spPr>
            <a:xfrm>
              <a:off x="5892230" y="6672050"/>
              <a:ext cx="1240235" cy="603133"/>
            </a:xfrm>
            <a:prstGeom prst="cube">
              <a:avLst>
                <a:gd name="adj" fmla="val 27055"/>
              </a:avLst>
            </a:prstGeom>
            <a:solidFill>
              <a:srgbClr val="89D6EB"/>
            </a:solidFill>
            <a:ln w="22225">
              <a:solidFill>
                <a:srgbClr val="0070C0"/>
              </a:solidFill>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74" name="立方体 373">
              <a:extLst>
                <a:ext uri="{FF2B5EF4-FFF2-40B4-BE49-F238E27FC236}">
                  <a16:creationId xmlns:a16="http://schemas.microsoft.com/office/drawing/2014/main" xmlns="" id="{398A7F49-83CE-4FAB-A474-288777465D19}"/>
                </a:ext>
              </a:extLst>
            </p:cNvPr>
            <p:cNvSpPr/>
            <p:nvPr/>
          </p:nvSpPr>
          <p:spPr>
            <a:xfrm>
              <a:off x="7120275" y="6672050"/>
              <a:ext cx="1240235" cy="603133"/>
            </a:xfrm>
            <a:prstGeom prst="cube">
              <a:avLst>
                <a:gd name="adj" fmla="val 27055"/>
              </a:avLst>
            </a:prstGeom>
            <a:solidFill>
              <a:srgbClr val="89D6EB"/>
            </a:solidFill>
            <a:ln w="22225">
              <a:solidFill>
                <a:srgbClr val="0070C0"/>
              </a:solidFill>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75" name="立方体 374">
              <a:extLst>
                <a:ext uri="{FF2B5EF4-FFF2-40B4-BE49-F238E27FC236}">
                  <a16:creationId xmlns:a16="http://schemas.microsoft.com/office/drawing/2014/main" xmlns="" id="{6F72F68E-367F-40B9-8FEC-3E24DAA6B2CE}"/>
                </a:ext>
              </a:extLst>
            </p:cNvPr>
            <p:cNvSpPr/>
            <p:nvPr/>
          </p:nvSpPr>
          <p:spPr>
            <a:xfrm>
              <a:off x="8967816" y="6357374"/>
              <a:ext cx="1415332" cy="1415332"/>
            </a:xfrm>
            <a:prstGeom prst="cube">
              <a:avLst>
                <a:gd name="adj" fmla="val 86832"/>
              </a:avLst>
            </a:prstGeom>
            <a:solidFill>
              <a:srgbClr val="89D6EB"/>
            </a:solidFill>
            <a:ln w="22225">
              <a:solidFill>
                <a:srgbClr val="0070C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76" name="任意多边形 69">
              <a:extLst>
                <a:ext uri="{FF2B5EF4-FFF2-40B4-BE49-F238E27FC236}">
                  <a16:creationId xmlns:a16="http://schemas.microsoft.com/office/drawing/2014/main" xmlns="" id="{63622198-6EC9-45D2-96B3-CC9695F18835}"/>
                </a:ext>
              </a:extLst>
            </p:cNvPr>
            <p:cNvSpPr/>
            <p:nvPr/>
          </p:nvSpPr>
          <p:spPr>
            <a:xfrm rot="20902354">
              <a:off x="8334668" y="4606095"/>
              <a:ext cx="741124" cy="369981"/>
            </a:xfrm>
            <a:custGeom>
              <a:avLst/>
              <a:gdLst>
                <a:gd name="connsiteX0" fmla="*/ 0 w 1803400"/>
                <a:gd name="connsiteY0" fmla="*/ 711200 h 711200"/>
                <a:gd name="connsiteX1" fmla="*/ 1803400 w 1803400"/>
                <a:gd name="connsiteY1" fmla="*/ 0 h 711200"/>
                <a:gd name="connsiteX0" fmla="*/ 0 w 1803400"/>
                <a:gd name="connsiteY0" fmla="*/ 711200 h 711200"/>
                <a:gd name="connsiteX1" fmla="*/ 1803400 w 1803400"/>
                <a:gd name="connsiteY1" fmla="*/ 0 h 711200"/>
                <a:gd name="connsiteX0" fmla="*/ 0 w 1771650"/>
                <a:gd name="connsiteY0" fmla="*/ 692150 h 692150"/>
                <a:gd name="connsiteX1" fmla="*/ 1771650 w 1771650"/>
                <a:gd name="connsiteY1" fmla="*/ 0 h 692150"/>
                <a:gd name="connsiteX0" fmla="*/ 0 w 1771650"/>
                <a:gd name="connsiteY0" fmla="*/ 802945 h 802945"/>
                <a:gd name="connsiteX1" fmla="*/ 1771650 w 1771650"/>
                <a:gd name="connsiteY1" fmla="*/ 110795 h 802945"/>
                <a:gd name="connsiteX0" fmla="*/ 0 w 1771650"/>
                <a:gd name="connsiteY0" fmla="*/ 774968 h 774968"/>
                <a:gd name="connsiteX1" fmla="*/ 1771650 w 1771650"/>
                <a:gd name="connsiteY1" fmla="*/ 82818 h 774968"/>
              </a:gdLst>
              <a:ahLst/>
              <a:cxnLst>
                <a:cxn ang="0">
                  <a:pos x="connsiteX0" y="connsiteY0"/>
                </a:cxn>
                <a:cxn ang="0">
                  <a:pos x="connsiteX1" y="connsiteY1"/>
                </a:cxn>
              </a:cxnLst>
              <a:rect l="l" t="t" r="r" b="b"/>
              <a:pathLst>
                <a:path w="1771650" h="774968">
                  <a:moveTo>
                    <a:pt x="0" y="774968"/>
                  </a:moveTo>
                  <a:cubicBezTo>
                    <a:pt x="309033" y="-58999"/>
                    <a:pt x="922867" y="-86515"/>
                    <a:pt x="1771650" y="82818"/>
                  </a:cubicBezTo>
                </a:path>
              </a:pathLst>
            </a:custGeom>
            <a:noFill/>
            <a:ln w="47625">
              <a:solidFill>
                <a:schemeClr val="bg1">
                  <a:lumMod val="50000"/>
                </a:schemeClr>
              </a:solidFill>
              <a:prstDash val="sysDash"/>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77" name="立方体 376">
              <a:extLst>
                <a:ext uri="{FF2B5EF4-FFF2-40B4-BE49-F238E27FC236}">
                  <a16:creationId xmlns:a16="http://schemas.microsoft.com/office/drawing/2014/main" xmlns="" id="{46DC7F8F-660D-414F-A159-73344E9E1A28}"/>
                </a:ext>
              </a:extLst>
            </p:cNvPr>
            <p:cNvSpPr>
              <a:spLocks/>
            </p:cNvSpPr>
            <p:nvPr/>
          </p:nvSpPr>
          <p:spPr>
            <a:xfrm>
              <a:off x="10024619" y="6751920"/>
              <a:ext cx="720000" cy="720000"/>
            </a:xfrm>
            <a:prstGeom prst="cube">
              <a:avLst>
                <a:gd name="adj" fmla="val 73877"/>
              </a:avLst>
            </a:prstGeom>
            <a:solidFill>
              <a:srgbClr val="89D6EB"/>
            </a:solidFill>
            <a:ln w="22225">
              <a:solidFill>
                <a:srgbClr val="0070C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cxnSp>
          <p:nvCxnSpPr>
            <p:cNvPr id="378" name="直接箭头连接符 377">
              <a:extLst>
                <a:ext uri="{FF2B5EF4-FFF2-40B4-BE49-F238E27FC236}">
                  <a16:creationId xmlns:a16="http://schemas.microsoft.com/office/drawing/2014/main" xmlns="" id="{A4E5C48C-E836-4B97-B061-B87C5629C501}"/>
                </a:ext>
              </a:extLst>
            </p:cNvPr>
            <p:cNvCxnSpPr/>
            <p:nvPr/>
          </p:nvCxnSpPr>
          <p:spPr>
            <a:xfrm>
              <a:off x="8400430" y="6973616"/>
              <a:ext cx="428625" cy="0"/>
            </a:xfrm>
            <a:prstGeom prst="straightConnector1">
              <a:avLst/>
            </a:prstGeom>
            <a:ln w="44450">
              <a:solidFill>
                <a:srgbClr val="914D74"/>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379" name="直接连接符 378">
              <a:extLst>
                <a:ext uri="{FF2B5EF4-FFF2-40B4-BE49-F238E27FC236}">
                  <a16:creationId xmlns:a16="http://schemas.microsoft.com/office/drawing/2014/main" xmlns="" id="{66097B80-1022-407D-BFC8-790FBFC84C40}"/>
                </a:ext>
              </a:extLst>
            </p:cNvPr>
            <p:cNvCxnSpPr>
              <a:stCxn id="368" idx="5"/>
            </p:cNvCxnSpPr>
            <p:nvPr/>
          </p:nvCxnSpPr>
          <p:spPr>
            <a:xfrm flipV="1">
              <a:off x="9675482" y="6360449"/>
              <a:ext cx="517871" cy="90110"/>
            </a:xfrm>
            <a:prstGeom prst="line">
              <a:avLst/>
            </a:prstGeom>
            <a:ln w="2222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0" name="直接连接符 379">
              <a:extLst>
                <a:ext uri="{FF2B5EF4-FFF2-40B4-BE49-F238E27FC236}">
                  <a16:creationId xmlns:a16="http://schemas.microsoft.com/office/drawing/2014/main" xmlns="" id="{0C3782C0-9672-4CF8-86BA-537CAEBEC803}"/>
                </a:ext>
              </a:extLst>
            </p:cNvPr>
            <p:cNvCxnSpPr>
              <a:stCxn id="368" idx="4"/>
              <a:endCxn id="375" idx="2"/>
            </p:cNvCxnSpPr>
            <p:nvPr/>
          </p:nvCxnSpPr>
          <p:spPr>
            <a:xfrm>
              <a:off x="8446521" y="7679521"/>
              <a:ext cx="521295" cy="0"/>
            </a:xfrm>
            <a:prstGeom prst="line">
              <a:avLst/>
            </a:prstGeom>
            <a:ln w="2222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1" name="直接连接符 380">
              <a:extLst>
                <a:ext uri="{FF2B5EF4-FFF2-40B4-BE49-F238E27FC236}">
                  <a16:creationId xmlns:a16="http://schemas.microsoft.com/office/drawing/2014/main" xmlns="" id="{400FAD96-43D5-4C9A-A111-0D735F5DC97C}"/>
                </a:ext>
              </a:extLst>
            </p:cNvPr>
            <p:cNvCxnSpPr>
              <a:stCxn id="375" idx="4"/>
              <a:endCxn id="377" idx="2"/>
            </p:cNvCxnSpPr>
            <p:nvPr/>
          </p:nvCxnSpPr>
          <p:spPr>
            <a:xfrm flipV="1">
              <a:off x="9154187" y="7377877"/>
              <a:ext cx="870432" cy="301644"/>
            </a:xfrm>
            <a:prstGeom prst="line">
              <a:avLst/>
            </a:prstGeom>
            <a:ln w="2222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2" name="直接连接符 381">
              <a:extLst>
                <a:ext uri="{FF2B5EF4-FFF2-40B4-BE49-F238E27FC236}">
                  <a16:creationId xmlns:a16="http://schemas.microsoft.com/office/drawing/2014/main" xmlns="" id="{841BE3E7-3301-469D-B4E3-E785DE7D7A4F}"/>
                </a:ext>
              </a:extLst>
            </p:cNvPr>
            <p:cNvCxnSpPr>
              <a:stCxn id="375" idx="5"/>
              <a:endCxn id="377" idx="0"/>
            </p:cNvCxnSpPr>
            <p:nvPr/>
          </p:nvCxnSpPr>
          <p:spPr>
            <a:xfrm>
              <a:off x="10383148" y="6450559"/>
              <a:ext cx="267428" cy="301361"/>
            </a:xfrm>
            <a:prstGeom prst="line">
              <a:avLst/>
            </a:prstGeom>
            <a:ln w="2222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383" name="组合 382">
              <a:extLst>
                <a:ext uri="{FF2B5EF4-FFF2-40B4-BE49-F238E27FC236}">
                  <a16:creationId xmlns:a16="http://schemas.microsoft.com/office/drawing/2014/main" xmlns="" id="{C915C122-C5FA-4695-AE16-C57D75FDB7D4}"/>
                </a:ext>
              </a:extLst>
            </p:cNvPr>
            <p:cNvGrpSpPr/>
            <p:nvPr/>
          </p:nvGrpSpPr>
          <p:grpSpPr>
            <a:xfrm>
              <a:off x="8950202" y="3824167"/>
              <a:ext cx="1301524" cy="1426390"/>
              <a:chOff x="13743352" y="5073253"/>
              <a:chExt cx="1377724" cy="1509900"/>
            </a:xfrm>
          </p:grpSpPr>
          <p:grpSp>
            <p:nvGrpSpPr>
              <p:cNvPr id="440" name="组合 439">
                <a:extLst>
                  <a:ext uri="{FF2B5EF4-FFF2-40B4-BE49-F238E27FC236}">
                    <a16:creationId xmlns:a16="http://schemas.microsoft.com/office/drawing/2014/main" xmlns="" id="{16A1C139-07AF-43BC-9319-AE0E1C901675}"/>
                  </a:ext>
                </a:extLst>
              </p:cNvPr>
              <p:cNvGrpSpPr/>
              <p:nvPr/>
            </p:nvGrpSpPr>
            <p:grpSpPr>
              <a:xfrm>
                <a:off x="13743352" y="5159859"/>
                <a:ext cx="981965" cy="432309"/>
                <a:chOff x="14451798" y="5352469"/>
                <a:chExt cx="1348653" cy="593744"/>
              </a:xfrm>
            </p:grpSpPr>
            <p:sp>
              <p:nvSpPr>
                <p:cNvPr id="497" name="椭圆 496">
                  <a:extLst>
                    <a:ext uri="{FF2B5EF4-FFF2-40B4-BE49-F238E27FC236}">
                      <a16:creationId xmlns:a16="http://schemas.microsoft.com/office/drawing/2014/main" xmlns="" id="{17221FA6-5C3C-4A75-B052-B8F6ECB8834B}"/>
                    </a:ext>
                  </a:extLst>
                </p:cNvPr>
                <p:cNvSpPr/>
                <p:nvPr/>
              </p:nvSpPr>
              <p:spPr>
                <a:xfrm rot="19292204">
                  <a:off x="14631499" y="5428113"/>
                  <a:ext cx="989257" cy="435520"/>
                </a:xfrm>
                <a:prstGeom prst="ellipse">
                  <a:avLst/>
                </a:prstGeom>
                <a:noFill/>
                <a:ln w="19050">
                  <a:solidFill>
                    <a:srgbClr val="E65D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98" name="椭圆 497">
                  <a:extLst>
                    <a:ext uri="{FF2B5EF4-FFF2-40B4-BE49-F238E27FC236}">
                      <a16:creationId xmlns:a16="http://schemas.microsoft.com/office/drawing/2014/main" xmlns="" id="{9CAAC8E8-C0A5-4165-8529-2354287AC6B5}"/>
                    </a:ext>
                  </a:extLst>
                </p:cNvPr>
                <p:cNvSpPr/>
                <p:nvPr/>
              </p:nvSpPr>
              <p:spPr>
                <a:xfrm rot="19292204">
                  <a:off x="14848178" y="5526976"/>
                  <a:ext cx="555892" cy="244731"/>
                </a:xfrm>
                <a:prstGeom prst="ellipse">
                  <a:avLst/>
                </a:prstGeom>
                <a:noFill/>
                <a:ln w="19050">
                  <a:solidFill>
                    <a:srgbClr val="E65D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99" name="椭圆 498">
                  <a:extLst>
                    <a:ext uri="{FF2B5EF4-FFF2-40B4-BE49-F238E27FC236}">
                      <a16:creationId xmlns:a16="http://schemas.microsoft.com/office/drawing/2014/main" xmlns="" id="{46E63F6A-49D1-4D27-9247-37942E457089}"/>
                    </a:ext>
                  </a:extLst>
                </p:cNvPr>
                <p:cNvSpPr/>
                <p:nvPr/>
              </p:nvSpPr>
              <p:spPr>
                <a:xfrm rot="19292204">
                  <a:off x="14451798" y="5352469"/>
                  <a:ext cx="1348653" cy="593744"/>
                </a:xfrm>
                <a:prstGeom prst="ellipse">
                  <a:avLst/>
                </a:prstGeom>
                <a:noFill/>
                <a:ln w="19050">
                  <a:solidFill>
                    <a:srgbClr val="E65D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00">
                    <a:latin typeface="微软雅黑 Light" panose="020B0502040204020203" pitchFamily="34" charset="-122"/>
                    <a:ea typeface="微软雅黑 Light" panose="020B0502040204020203" pitchFamily="34" charset="-122"/>
                  </a:endParaRPr>
                </a:p>
              </p:txBody>
            </p:sp>
          </p:grpSp>
          <p:grpSp>
            <p:nvGrpSpPr>
              <p:cNvPr id="441" name="组合 440">
                <a:extLst>
                  <a:ext uri="{FF2B5EF4-FFF2-40B4-BE49-F238E27FC236}">
                    <a16:creationId xmlns:a16="http://schemas.microsoft.com/office/drawing/2014/main" xmlns="" id="{EA4EBF01-5937-4850-920A-AB0905EFCDBF}"/>
                  </a:ext>
                </a:extLst>
              </p:cNvPr>
              <p:cNvGrpSpPr/>
              <p:nvPr/>
            </p:nvGrpSpPr>
            <p:grpSpPr>
              <a:xfrm rot="21019147">
                <a:off x="14084076" y="5659729"/>
                <a:ext cx="476940" cy="923424"/>
                <a:chOff x="14451798" y="5352469"/>
                <a:chExt cx="1348653" cy="593744"/>
              </a:xfrm>
            </p:grpSpPr>
            <p:sp>
              <p:nvSpPr>
                <p:cNvPr id="494" name="椭圆 493">
                  <a:extLst>
                    <a:ext uri="{FF2B5EF4-FFF2-40B4-BE49-F238E27FC236}">
                      <a16:creationId xmlns:a16="http://schemas.microsoft.com/office/drawing/2014/main" xmlns="" id="{F72A2603-7AA6-4EFE-B94B-0AF5E6801223}"/>
                    </a:ext>
                  </a:extLst>
                </p:cNvPr>
                <p:cNvSpPr/>
                <p:nvPr/>
              </p:nvSpPr>
              <p:spPr>
                <a:xfrm rot="19292204">
                  <a:off x="14631499" y="5428113"/>
                  <a:ext cx="989257" cy="435520"/>
                </a:xfrm>
                <a:prstGeom prst="ellipse">
                  <a:avLst/>
                </a:prstGeom>
                <a:no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95" name="椭圆 494">
                  <a:extLst>
                    <a:ext uri="{FF2B5EF4-FFF2-40B4-BE49-F238E27FC236}">
                      <a16:creationId xmlns:a16="http://schemas.microsoft.com/office/drawing/2014/main" xmlns="" id="{32F0C27C-4F5E-4196-9394-75AA5B20E230}"/>
                    </a:ext>
                  </a:extLst>
                </p:cNvPr>
                <p:cNvSpPr/>
                <p:nvPr/>
              </p:nvSpPr>
              <p:spPr>
                <a:xfrm rot="19292204">
                  <a:off x="14848178" y="5526976"/>
                  <a:ext cx="555892" cy="244731"/>
                </a:xfrm>
                <a:prstGeom prst="ellipse">
                  <a:avLst/>
                </a:prstGeom>
                <a:no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96" name="椭圆 495">
                  <a:extLst>
                    <a:ext uri="{FF2B5EF4-FFF2-40B4-BE49-F238E27FC236}">
                      <a16:creationId xmlns:a16="http://schemas.microsoft.com/office/drawing/2014/main" xmlns="" id="{A2492B84-74C8-448D-9D86-D21897E9F260}"/>
                    </a:ext>
                  </a:extLst>
                </p:cNvPr>
                <p:cNvSpPr/>
                <p:nvPr/>
              </p:nvSpPr>
              <p:spPr>
                <a:xfrm rot="19292204">
                  <a:off x="14451798" y="5352469"/>
                  <a:ext cx="1348653" cy="593744"/>
                </a:xfrm>
                <a:prstGeom prst="ellipse">
                  <a:avLst/>
                </a:prstGeom>
                <a:no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00">
                    <a:latin typeface="微软雅黑 Light" panose="020B0502040204020203" pitchFamily="34" charset="-122"/>
                    <a:ea typeface="微软雅黑 Light" panose="020B0502040204020203" pitchFamily="34" charset="-122"/>
                  </a:endParaRPr>
                </a:p>
              </p:txBody>
            </p:sp>
          </p:grpSp>
          <p:grpSp>
            <p:nvGrpSpPr>
              <p:cNvPr id="442" name="组合 441">
                <a:extLst>
                  <a:ext uri="{FF2B5EF4-FFF2-40B4-BE49-F238E27FC236}">
                    <a16:creationId xmlns:a16="http://schemas.microsoft.com/office/drawing/2014/main" xmlns="" id="{8C0CCDD4-3146-4969-9E64-6171CE1F1A0C}"/>
                  </a:ext>
                </a:extLst>
              </p:cNvPr>
              <p:cNvGrpSpPr/>
              <p:nvPr/>
            </p:nvGrpSpPr>
            <p:grpSpPr>
              <a:xfrm rot="2518977">
                <a:off x="14668197" y="5277259"/>
                <a:ext cx="436345" cy="934383"/>
                <a:chOff x="14451798" y="5352469"/>
                <a:chExt cx="1348653" cy="593744"/>
              </a:xfrm>
            </p:grpSpPr>
            <p:sp>
              <p:nvSpPr>
                <p:cNvPr id="491" name="椭圆 490">
                  <a:extLst>
                    <a:ext uri="{FF2B5EF4-FFF2-40B4-BE49-F238E27FC236}">
                      <a16:creationId xmlns:a16="http://schemas.microsoft.com/office/drawing/2014/main" xmlns="" id="{3C77952F-E038-489D-A582-98A39CB665C4}"/>
                    </a:ext>
                  </a:extLst>
                </p:cNvPr>
                <p:cNvSpPr/>
                <p:nvPr/>
              </p:nvSpPr>
              <p:spPr>
                <a:xfrm rot="19292204">
                  <a:off x="14631499" y="5428113"/>
                  <a:ext cx="989257" cy="435520"/>
                </a:xfrm>
                <a:prstGeom prst="ellipse">
                  <a:avLst/>
                </a:prstGeom>
                <a:noFill/>
                <a:ln w="19050">
                  <a:solidFill>
                    <a:srgbClr val="2EB82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92" name="椭圆 491">
                  <a:extLst>
                    <a:ext uri="{FF2B5EF4-FFF2-40B4-BE49-F238E27FC236}">
                      <a16:creationId xmlns:a16="http://schemas.microsoft.com/office/drawing/2014/main" xmlns="" id="{75DD6702-A5BD-4DC0-A4C4-EB1E3CC2D22F}"/>
                    </a:ext>
                  </a:extLst>
                </p:cNvPr>
                <p:cNvSpPr/>
                <p:nvPr/>
              </p:nvSpPr>
              <p:spPr>
                <a:xfrm rot="19292204">
                  <a:off x="14848178" y="5526976"/>
                  <a:ext cx="555892" cy="244731"/>
                </a:xfrm>
                <a:prstGeom prst="ellipse">
                  <a:avLst/>
                </a:prstGeom>
                <a:noFill/>
                <a:ln w="19050">
                  <a:solidFill>
                    <a:srgbClr val="2EB82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93" name="椭圆 492">
                  <a:extLst>
                    <a:ext uri="{FF2B5EF4-FFF2-40B4-BE49-F238E27FC236}">
                      <a16:creationId xmlns:a16="http://schemas.microsoft.com/office/drawing/2014/main" xmlns="" id="{604EDF10-5FA9-4E25-9BD6-3DB4A4D6D0C6}"/>
                    </a:ext>
                  </a:extLst>
                </p:cNvPr>
                <p:cNvSpPr/>
                <p:nvPr/>
              </p:nvSpPr>
              <p:spPr>
                <a:xfrm rot="19292204">
                  <a:off x="14451798" y="5352469"/>
                  <a:ext cx="1348653" cy="593744"/>
                </a:xfrm>
                <a:prstGeom prst="ellipse">
                  <a:avLst/>
                </a:prstGeom>
                <a:noFill/>
                <a:ln w="19050">
                  <a:solidFill>
                    <a:srgbClr val="2EB82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00">
                    <a:latin typeface="微软雅黑 Light" panose="020B0502040204020203" pitchFamily="34" charset="-122"/>
                    <a:ea typeface="微软雅黑 Light" panose="020B0502040204020203" pitchFamily="34" charset="-122"/>
                  </a:endParaRPr>
                </a:p>
              </p:txBody>
            </p:sp>
          </p:grpSp>
          <p:sp>
            <p:nvSpPr>
              <p:cNvPr id="443" name="十字星 90">
                <a:extLst>
                  <a:ext uri="{FF2B5EF4-FFF2-40B4-BE49-F238E27FC236}">
                    <a16:creationId xmlns:a16="http://schemas.microsoft.com/office/drawing/2014/main" xmlns="" id="{3EF38BBB-2D67-4F4B-BDF0-5F109E24DF17}"/>
                  </a:ext>
                </a:extLst>
              </p:cNvPr>
              <p:cNvSpPr/>
              <p:nvPr/>
            </p:nvSpPr>
            <p:spPr>
              <a:xfrm>
                <a:off x="14240235" y="6043209"/>
                <a:ext cx="164553" cy="164553"/>
              </a:xfrm>
              <a:prstGeom prst="star4">
                <a:avLst>
                  <a:gd name="adj" fmla="val 19073"/>
                </a:avLst>
              </a:prstGeom>
              <a:solidFill>
                <a:srgbClr val="993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44" name="十字星 91">
                <a:extLst>
                  <a:ext uri="{FF2B5EF4-FFF2-40B4-BE49-F238E27FC236}">
                    <a16:creationId xmlns:a16="http://schemas.microsoft.com/office/drawing/2014/main" xmlns="" id="{C984DDF4-BD00-4B31-A3BE-B3E8FD5DAEE4}"/>
                  </a:ext>
                </a:extLst>
              </p:cNvPr>
              <p:cNvSpPr/>
              <p:nvPr/>
            </p:nvSpPr>
            <p:spPr>
              <a:xfrm>
                <a:off x="14807416" y="5657434"/>
                <a:ext cx="164553" cy="164553"/>
              </a:xfrm>
              <a:prstGeom prst="star4">
                <a:avLst>
                  <a:gd name="adj" fmla="val 19073"/>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45" name="十字星 92">
                <a:extLst>
                  <a:ext uri="{FF2B5EF4-FFF2-40B4-BE49-F238E27FC236}">
                    <a16:creationId xmlns:a16="http://schemas.microsoft.com/office/drawing/2014/main" xmlns="" id="{6256C347-D16A-4C54-9B2B-886C4A2F4637}"/>
                  </a:ext>
                </a:extLst>
              </p:cNvPr>
              <p:cNvSpPr/>
              <p:nvPr/>
            </p:nvSpPr>
            <p:spPr>
              <a:xfrm>
                <a:off x="14153510" y="5297527"/>
                <a:ext cx="164553" cy="164553"/>
              </a:xfrm>
              <a:prstGeom prst="star4">
                <a:avLst>
                  <a:gd name="adj" fmla="val 19073"/>
                </a:avLst>
              </a:prstGeom>
              <a:solidFill>
                <a:srgbClr val="FF66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46" name="流程图: 联系 93">
                <a:extLst>
                  <a:ext uri="{FF2B5EF4-FFF2-40B4-BE49-F238E27FC236}">
                    <a16:creationId xmlns:a16="http://schemas.microsoft.com/office/drawing/2014/main" xmlns="" id="{97F580E8-31FC-4425-A8FE-6E9A36B2C63A}"/>
                  </a:ext>
                </a:extLst>
              </p:cNvPr>
              <p:cNvSpPr/>
              <p:nvPr/>
            </p:nvSpPr>
            <p:spPr>
              <a:xfrm>
                <a:off x="14006768" y="5547373"/>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47" name="流程图: 联系 94">
                <a:extLst>
                  <a:ext uri="{FF2B5EF4-FFF2-40B4-BE49-F238E27FC236}">
                    <a16:creationId xmlns:a16="http://schemas.microsoft.com/office/drawing/2014/main" xmlns="" id="{49241C36-E0AE-4990-93C0-D399EA88C2F5}"/>
                  </a:ext>
                </a:extLst>
              </p:cNvPr>
              <p:cNvSpPr/>
              <p:nvPr/>
            </p:nvSpPr>
            <p:spPr>
              <a:xfrm>
                <a:off x="14418617" y="5180372"/>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48" name="流程图: 联系 95">
                <a:extLst>
                  <a:ext uri="{FF2B5EF4-FFF2-40B4-BE49-F238E27FC236}">
                    <a16:creationId xmlns:a16="http://schemas.microsoft.com/office/drawing/2014/main" xmlns="" id="{D5656EBC-A40A-4468-8F8B-BF67C7E5DDB7}"/>
                  </a:ext>
                </a:extLst>
              </p:cNvPr>
              <p:cNvSpPr/>
              <p:nvPr/>
            </p:nvSpPr>
            <p:spPr>
              <a:xfrm>
                <a:off x="14533547" y="5098426"/>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49" name="流程图: 联系 96">
                <a:extLst>
                  <a:ext uri="{FF2B5EF4-FFF2-40B4-BE49-F238E27FC236}">
                    <a16:creationId xmlns:a16="http://schemas.microsoft.com/office/drawing/2014/main" xmlns="" id="{9C9909C7-F09D-4D9C-BF68-1F1124C41A4C}"/>
                  </a:ext>
                </a:extLst>
              </p:cNvPr>
              <p:cNvSpPr/>
              <p:nvPr/>
            </p:nvSpPr>
            <p:spPr>
              <a:xfrm>
                <a:off x="13895871" y="5626557"/>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50" name="流程图: 联系 97">
                <a:extLst>
                  <a:ext uri="{FF2B5EF4-FFF2-40B4-BE49-F238E27FC236}">
                    <a16:creationId xmlns:a16="http://schemas.microsoft.com/office/drawing/2014/main" xmlns="" id="{68A20640-D8C2-446E-A296-EBE26D710D6B}"/>
                  </a:ext>
                </a:extLst>
              </p:cNvPr>
              <p:cNvSpPr/>
              <p:nvPr/>
            </p:nvSpPr>
            <p:spPr>
              <a:xfrm>
                <a:off x="14096628" y="5408056"/>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51" name="流程图: 联系 98">
                <a:extLst>
                  <a:ext uri="{FF2B5EF4-FFF2-40B4-BE49-F238E27FC236}">
                    <a16:creationId xmlns:a16="http://schemas.microsoft.com/office/drawing/2014/main" xmlns="" id="{4E2E1127-732E-452B-B108-AE2839142F56}"/>
                  </a:ext>
                </a:extLst>
              </p:cNvPr>
              <p:cNvSpPr/>
              <p:nvPr/>
            </p:nvSpPr>
            <p:spPr>
              <a:xfrm>
                <a:off x="14345936" y="5073253"/>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52" name="流程图: 联系 99">
                <a:extLst>
                  <a:ext uri="{FF2B5EF4-FFF2-40B4-BE49-F238E27FC236}">
                    <a16:creationId xmlns:a16="http://schemas.microsoft.com/office/drawing/2014/main" xmlns="" id="{BD00709B-7F2D-4282-A6EF-7ACBE4C1F0F4}"/>
                  </a:ext>
                </a:extLst>
              </p:cNvPr>
              <p:cNvSpPr/>
              <p:nvPr/>
            </p:nvSpPr>
            <p:spPr>
              <a:xfrm>
                <a:off x="14240235" y="5177472"/>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53" name="流程图: 联系 100">
                <a:extLst>
                  <a:ext uri="{FF2B5EF4-FFF2-40B4-BE49-F238E27FC236}">
                    <a16:creationId xmlns:a16="http://schemas.microsoft.com/office/drawing/2014/main" xmlns="" id="{F3D94439-B8D4-464D-A2E2-7A28C613EB81}"/>
                  </a:ext>
                </a:extLst>
              </p:cNvPr>
              <p:cNvSpPr/>
              <p:nvPr/>
            </p:nvSpPr>
            <p:spPr>
              <a:xfrm>
                <a:off x="14065962" y="5232652"/>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54" name="流程图: 联系 101">
                <a:extLst>
                  <a:ext uri="{FF2B5EF4-FFF2-40B4-BE49-F238E27FC236}">
                    <a16:creationId xmlns:a16="http://schemas.microsoft.com/office/drawing/2014/main" xmlns="" id="{EE1A8245-4894-463A-989E-6F11797D5FCC}"/>
                  </a:ext>
                </a:extLst>
              </p:cNvPr>
              <p:cNvSpPr/>
              <p:nvPr/>
            </p:nvSpPr>
            <p:spPr>
              <a:xfrm>
                <a:off x="14126225" y="5526670"/>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55" name="流程图: 联系 102">
                <a:extLst>
                  <a:ext uri="{FF2B5EF4-FFF2-40B4-BE49-F238E27FC236}">
                    <a16:creationId xmlns:a16="http://schemas.microsoft.com/office/drawing/2014/main" xmlns="" id="{57E3F12B-335B-4039-B227-C1023CF3ED40}"/>
                  </a:ext>
                </a:extLst>
              </p:cNvPr>
              <p:cNvSpPr/>
              <p:nvPr/>
            </p:nvSpPr>
            <p:spPr>
              <a:xfrm>
                <a:off x="14318016" y="5587839"/>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56" name="流程图: 联系 103">
                <a:extLst>
                  <a:ext uri="{FF2B5EF4-FFF2-40B4-BE49-F238E27FC236}">
                    <a16:creationId xmlns:a16="http://schemas.microsoft.com/office/drawing/2014/main" xmlns="" id="{5F843700-8AE4-4ABF-94A8-84F62696E1E7}"/>
                  </a:ext>
                </a:extLst>
              </p:cNvPr>
              <p:cNvSpPr/>
              <p:nvPr/>
            </p:nvSpPr>
            <p:spPr>
              <a:xfrm>
                <a:off x="14452808" y="5386363"/>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57" name="流程图: 联系 104">
                <a:extLst>
                  <a:ext uri="{FF2B5EF4-FFF2-40B4-BE49-F238E27FC236}">
                    <a16:creationId xmlns:a16="http://schemas.microsoft.com/office/drawing/2014/main" xmlns="" id="{DED1F6E4-61DA-48C8-B85C-4F80046BB570}"/>
                  </a:ext>
                </a:extLst>
              </p:cNvPr>
              <p:cNvSpPr/>
              <p:nvPr/>
            </p:nvSpPr>
            <p:spPr>
              <a:xfrm>
                <a:off x="14329667" y="5723701"/>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58" name="流程图: 联系 105">
                <a:extLst>
                  <a:ext uri="{FF2B5EF4-FFF2-40B4-BE49-F238E27FC236}">
                    <a16:creationId xmlns:a16="http://schemas.microsoft.com/office/drawing/2014/main" xmlns="" id="{3DCCA2C3-761D-49F5-A650-FEDF4E8C46EE}"/>
                  </a:ext>
                </a:extLst>
              </p:cNvPr>
              <p:cNvSpPr/>
              <p:nvPr/>
            </p:nvSpPr>
            <p:spPr>
              <a:xfrm>
                <a:off x="14572344" y="5452938"/>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59" name="流程图: 联系 106">
                <a:extLst>
                  <a:ext uri="{FF2B5EF4-FFF2-40B4-BE49-F238E27FC236}">
                    <a16:creationId xmlns:a16="http://schemas.microsoft.com/office/drawing/2014/main" xmlns="" id="{6594C017-FE7F-47ED-BF5A-269719BC0F54}"/>
                  </a:ext>
                </a:extLst>
              </p:cNvPr>
              <p:cNvSpPr/>
              <p:nvPr/>
            </p:nvSpPr>
            <p:spPr>
              <a:xfrm>
                <a:off x="13794517" y="5394138"/>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60" name="流程图: 联系 107">
                <a:extLst>
                  <a:ext uri="{FF2B5EF4-FFF2-40B4-BE49-F238E27FC236}">
                    <a16:creationId xmlns:a16="http://schemas.microsoft.com/office/drawing/2014/main" xmlns="" id="{F7318E92-A2D8-4F37-A3F3-DCC6E639E840}"/>
                  </a:ext>
                </a:extLst>
              </p:cNvPr>
              <p:cNvSpPr/>
              <p:nvPr/>
            </p:nvSpPr>
            <p:spPr>
              <a:xfrm>
                <a:off x="13930711" y="5254080"/>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61" name="流程图: 联系 108">
                <a:extLst>
                  <a:ext uri="{FF2B5EF4-FFF2-40B4-BE49-F238E27FC236}">
                    <a16:creationId xmlns:a16="http://schemas.microsoft.com/office/drawing/2014/main" xmlns="" id="{52ECF130-D244-4F2D-84AC-63C320F5663F}"/>
                  </a:ext>
                </a:extLst>
              </p:cNvPr>
              <p:cNvSpPr/>
              <p:nvPr/>
            </p:nvSpPr>
            <p:spPr>
              <a:xfrm>
                <a:off x="14660460" y="5171364"/>
                <a:ext cx="59194" cy="59194"/>
              </a:xfrm>
              <a:prstGeom prst="flowChartConnector">
                <a:avLst/>
              </a:prstGeom>
              <a:solidFill>
                <a:srgbClr val="FF6600"/>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62" name="流程图: 联系 109">
                <a:extLst>
                  <a:ext uri="{FF2B5EF4-FFF2-40B4-BE49-F238E27FC236}">
                    <a16:creationId xmlns:a16="http://schemas.microsoft.com/office/drawing/2014/main" xmlns="" id="{BECD64CC-C559-477C-808F-27C585025A23}"/>
                  </a:ext>
                </a:extLst>
              </p:cNvPr>
              <p:cNvSpPr/>
              <p:nvPr/>
            </p:nvSpPr>
            <p:spPr>
              <a:xfrm>
                <a:off x="14852815" y="5314622"/>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63" name="流程图: 联系 110">
                <a:extLst>
                  <a:ext uri="{FF2B5EF4-FFF2-40B4-BE49-F238E27FC236}">
                    <a16:creationId xmlns:a16="http://schemas.microsoft.com/office/drawing/2014/main" xmlns="" id="{2618BE9B-2BF1-4E86-9BBA-3045CECBA1E9}"/>
                  </a:ext>
                </a:extLst>
              </p:cNvPr>
              <p:cNvSpPr/>
              <p:nvPr/>
            </p:nvSpPr>
            <p:spPr>
              <a:xfrm>
                <a:off x="14618023" y="5584294"/>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64" name="流程图: 联系 111">
                <a:extLst>
                  <a:ext uri="{FF2B5EF4-FFF2-40B4-BE49-F238E27FC236}">
                    <a16:creationId xmlns:a16="http://schemas.microsoft.com/office/drawing/2014/main" xmlns="" id="{B04E2B6E-78F7-40E9-A278-4A3D2982EADE}"/>
                  </a:ext>
                </a:extLst>
              </p:cNvPr>
              <p:cNvSpPr/>
              <p:nvPr/>
            </p:nvSpPr>
            <p:spPr>
              <a:xfrm>
                <a:off x="14997637" y="5356765"/>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65" name="流程图: 联系 112">
                <a:extLst>
                  <a:ext uri="{FF2B5EF4-FFF2-40B4-BE49-F238E27FC236}">
                    <a16:creationId xmlns:a16="http://schemas.microsoft.com/office/drawing/2014/main" xmlns="" id="{785C8947-6E78-4C32-9B9D-4DEDB06F7385}"/>
                  </a:ext>
                </a:extLst>
              </p:cNvPr>
              <p:cNvSpPr/>
              <p:nvPr/>
            </p:nvSpPr>
            <p:spPr>
              <a:xfrm>
                <a:off x="14746385" y="5408055"/>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66" name="流程图: 联系 113">
                <a:extLst>
                  <a:ext uri="{FF2B5EF4-FFF2-40B4-BE49-F238E27FC236}">
                    <a16:creationId xmlns:a16="http://schemas.microsoft.com/office/drawing/2014/main" xmlns="" id="{B3B150F9-CC7D-4D9F-AC57-6F7A08725E88}"/>
                  </a:ext>
                </a:extLst>
              </p:cNvPr>
              <p:cNvSpPr/>
              <p:nvPr/>
            </p:nvSpPr>
            <p:spPr>
              <a:xfrm>
                <a:off x="14832516" y="5476576"/>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67" name="流程图: 联系 114">
                <a:extLst>
                  <a:ext uri="{FF2B5EF4-FFF2-40B4-BE49-F238E27FC236}">
                    <a16:creationId xmlns:a16="http://schemas.microsoft.com/office/drawing/2014/main" xmlns="" id="{4835AE1F-4A05-4C9A-9C12-AD14E73C4F84}"/>
                  </a:ext>
                </a:extLst>
              </p:cNvPr>
              <p:cNvSpPr/>
              <p:nvPr/>
            </p:nvSpPr>
            <p:spPr>
              <a:xfrm>
                <a:off x="14988675" y="5636785"/>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68" name="流程图: 联系 115">
                <a:extLst>
                  <a:ext uri="{FF2B5EF4-FFF2-40B4-BE49-F238E27FC236}">
                    <a16:creationId xmlns:a16="http://schemas.microsoft.com/office/drawing/2014/main" xmlns="" id="{522BDA78-214C-437F-8E8E-6B36316DC371}"/>
                  </a:ext>
                </a:extLst>
              </p:cNvPr>
              <p:cNvSpPr/>
              <p:nvPr/>
            </p:nvSpPr>
            <p:spPr>
              <a:xfrm>
                <a:off x="14905034" y="5943929"/>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69" name="流程图: 联系 116">
                <a:extLst>
                  <a:ext uri="{FF2B5EF4-FFF2-40B4-BE49-F238E27FC236}">
                    <a16:creationId xmlns:a16="http://schemas.microsoft.com/office/drawing/2014/main" xmlns="" id="{3CA5647D-8888-40C3-84A9-00DB8273182A}"/>
                  </a:ext>
                </a:extLst>
              </p:cNvPr>
              <p:cNvSpPr/>
              <p:nvPr/>
            </p:nvSpPr>
            <p:spPr>
              <a:xfrm>
                <a:off x="15061882" y="6003123"/>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70" name="流程图: 联系 117">
                <a:extLst>
                  <a:ext uri="{FF2B5EF4-FFF2-40B4-BE49-F238E27FC236}">
                    <a16:creationId xmlns:a16="http://schemas.microsoft.com/office/drawing/2014/main" xmlns="" id="{F4E95910-1003-4D5D-A8F1-52086FFC9915}"/>
                  </a:ext>
                </a:extLst>
              </p:cNvPr>
              <p:cNvSpPr/>
              <p:nvPr/>
            </p:nvSpPr>
            <p:spPr>
              <a:xfrm>
                <a:off x="14741380" y="6088038"/>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71" name="流程图: 联系 118">
                <a:extLst>
                  <a:ext uri="{FF2B5EF4-FFF2-40B4-BE49-F238E27FC236}">
                    <a16:creationId xmlns:a16="http://schemas.microsoft.com/office/drawing/2014/main" xmlns="" id="{08E4A4A4-D913-47AC-9722-F63E843096EA}"/>
                  </a:ext>
                </a:extLst>
              </p:cNvPr>
              <p:cNvSpPr/>
              <p:nvPr/>
            </p:nvSpPr>
            <p:spPr>
              <a:xfrm>
                <a:off x="14739281" y="5932861"/>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72" name="流程图: 联系 119">
                <a:extLst>
                  <a:ext uri="{FF2B5EF4-FFF2-40B4-BE49-F238E27FC236}">
                    <a16:creationId xmlns:a16="http://schemas.microsoft.com/office/drawing/2014/main" xmlns="" id="{05911B78-3985-428D-A048-DD1AD561264D}"/>
                  </a:ext>
                </a:extLst>
              </p:cNvPr>
              <p:cNvSpPr/>
              <p:nvPr/>
            </p:nvSpPr>
            <p:spPr>
              <a:xfrm>
                <a:off x="14542965" y="5850561"/>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73" name="流程图: 联系 120">
                <a:extLst>
                  <a:ext uri="{FF2B5EF4-FFF2-40B4-BE49-F238E27FC236}">
                    <a16:creationId xmlns:a16="http://schemas.microsoft.com/office/drawing/2014/main" xmlns="" id="{28840D71-FC22-409B-8E75-1D8FA8817A7F}"/>
                  </a:ext>
                </a:extLst>
              </p:cNvPr>
              <p:cNvSpPr/>
              <p:nvPr/>
            </p:nvSpPr>
            <p:spPr>
              <a:xfrm>
                <a:off x="14484799" y="5618466"/>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74" name="流程图: 联系 121">
                <a:extLst>
                  <a:ext uri="{FF2B5EF4-FFF2-40B4-BE49-F238E27FC236}">
                    <a16:creationId xmlns:a16="http://schemas.microsoft.com/office/drawing/2014/main" xmlns="" id="{53D2848E-3988-4119-A2FA-3A09E8B330AF}"/>
                  </a:ext>
                </a:extLst>
              </p:cNvPr>
              <p:cNvSpPr/>
              <p:nvPr/>
            </p:nvSpPr>
            <p:spPr>
              <a:xfrm>
                <a:off x="14900044" y="6098628"/>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75" name="流程图: 联系 122">
                <a:extLst>
                  <a:ext uri="{FF2B5EF4-FFF2-40B4-BE49-F238E27FC236}">
                    <a16:creationId xmlns:a16="http://schemas.microsoft.com/office/drawing/2014/main" xmlns="" id="{D73B0B75-7E0E-4906-B85F-44F2E8E9AFBC}"/>
                  </a:ext>
                </a:extLst>
              </p:cNvPr>
              <p:cNvSpPr/>
              <p:nvPr/>
            </p:nvSpPr>
            <p:spPr>
              <a:xfrm>
                <a:off x="14857690" y="5828147"/>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76" name="流程图: 联系 123">
                <a:extLst>
                  <a:ext uri="{FF2B5EF4-FFF2-40B4-BE49-F238E27FC236}">
                    <a16:creationId xmlns:a16="http://schemas.microsoft.com/office/drawing/2014/main" xmlns="" id="{1C065278-1261-4DE9-B02E-C7A3D494C8B9}"/>
                  </a:ext>
                </a:extLst>
              </p:cNvPr>
              <p:cNvSpPr/>
              <p:nvPr/>
            </p:nvSpPr>
            <p:spPr>
              <a:xfrm>
                <a:off x="14847979" y="6257397"/>
                <a:ext cx="59194" cy="59194"/>
              </a:xfrm>
              <a:prstGeom prst="flowChartConnector">
                <a:avLst/>
              </a:prstGeom>
              <a:solidFill>
                <a:srgbClr val="33CC33"/>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77" name="流程图: 联系 124">
                <a:extLst>
                  <a:ext uri="{FF2B5EF4-FFF2-40B4-BE49-F238E27FC236}">
                    <a16:creationId xmlns:a16="http://schemas.microsoft.com/office/drawing/2014/main" xmlns="" id="{62ADDD3A-D6AC-4AC9-9BBA-939B938925B4}"/>
                  </a:ext>
                </a:extLst>
              </p:cNvPr>
              <p:cNvSpPr/>
              <p:nvPr/>
            </p:nvSpPr>
            <p:spPr>
              <a:xfrm>
                <a:off x="13986004" y="5851143"/>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78" name="流程图: 联系 125">
                <a:extLst>
                  <a:ext uri="{FF2B5EF4-FFF2-40B4-BE49-F238E27FC236}">
                    <a16:creationId xmlns:a16="http://schemas.microsoft.com/office/drawing/2014/main" xmlns="" id="{8287613F-EE97-4E2D-B9B6-3375FDF8681D}"/>
                  </a:ext>
                </a:extLst>
              </p:cNvPr>
              <p:cNvSpPr/>
              <p:nvPr/>
            </p:nvSpPr>
            <p:spPr>
              <a:xfrm>
                <a:off x="14448190" y="5736237"/>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79" name="流程图: 联系 126">
                <a:extLst>
                  <a:ext uri="{FF2B5EF4-FFF2-40B4-BE49-F238E27FC236}">
                    <a16:creationId xmlns:a16="http://schemas.microsoft.com/office/drawing/2014/main" xmlns="" id="{45C304DF-BDFA-4962-97BF-56D031C9B6A9}"/>
                  </a:ext>
                </a:extLst>
              </p:cNvPr>
              <p:cNvSpPr/>
              <p:nvPr/>
            </p:nvSpPr>
            <p:spPr>
              <a:xfrm>
                <a:off x="14043953" y="6260676"/>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80" name="流程图: 联系 127">
                <a:extLst>
                  <a:ext uri="{FF2B5EF4-FFF2-40B4-BE49-F238E27FC236}">
                    <a16:creationId xmlns:a16="http://schemas.microsoft.com/office/drawing/2014/main" xmlns="" id="{B6E30D4A-2A66-4DCD-AA60-9D6ACF91B265}"/>
                  </a:ext>
                </a:extLst>
              </p:cNvPr>
              <p:cNvSpPr/>
              <p:nvPr/>
            </p:nvSpPr>
            <p:spPr>
              <a:xfrm>
                <a:off x="14115200" y="6121874"/>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81" name="流程图: 联系 128">
                <a:extLst>
                  <a:ext uri="{FF2B5EF4-FFF2-40B4-BE49-F238E27FC236}">
                    <a16:creationId xmlns:a16="http://schemas.microsoft.com/office/drawing/2014/main" xmlns="" id="{655573EA-8297-484A-930D-BDFA95A545B4}"/>
                  </a:ext>
                </a:extLst>
              </p:cNvPr>
              <p:cNvSpPr/>
              <p:nvPr/>
            </p:nvSpPr>
            <p:spPr>
              <a:xfrm>
                <a:off x="14430311" y="5885153"/>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82" name="流程图: 联系 129">
                <a:extLst>
                  <a:ext uri="{FF2B5EF4-FFF2-40B4-BE49-F238E27FC236}">
                    <a16:creationId xmlns:a16="http://schemas.microsoft.com/office/drawing/2014/main" xmlns="" id="{20ECF3BC-9A51-4DAD-B0A8-23BE7AAAB934}"/>
                  </a:ext>
                </a:extLst>
              </p:cNvPr>
              <p:cNvSpPr/>
              <p:nvPr/>
            </p:nvSpPr>
            <p:spPr>
              <a:xfrm>
                <a:off x="14610329" y="6230640"/>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83" name="流程图: 联系 130">
                <a:extLst>
                  <a:ext uri="{FF2B5EF4-FFF2-40B4-BE49-F238E27FC236}">
                    <a16:creationId xmlns:a16="http://schemas.microsoft.com/office/drawing/2014/main" xmlns="" id="{D75C0E79-C410-446E-8A57-67178B08DF19}"/>
                  </a:ext>
                </a:extLst>
              </p:cNvPr>
              <p:cNvSpPr/>
              <p:nvPr/>
            </p:nvSpPr>
            <p:spPr>
              <a:xfrm>
                <a:off x="14493110" y="6251156"/>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84" name="流程图: 联系 131">
                <a:extLst>
                  <a:ext uri="{FF2B5EF4-FFF2-40B4-BE49-F238E27FC236}">
                    <a16:creationId xmlns:a16="http://schemas.microsoft.com/office/drawing/2014/main" xmlns="" id="{BF682053-B7C9-4744-8C7A-2648D03BD6C2}"/>
                  </a:ext>
                </a:extLst>
              </p:cNvPr>
              <p:cNvSpPr/>
              <p:nvPr/>
            </p:nvSpPr>
            <p:spPr>
              <a:xfrm>
                <a:off x="14457278" y="6403554"/>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85" name="流程图: 联系 132">
                <a:extLst>
                  <a:ext uri="{FF2B5EF4-FFF2-40B4-BE49-F238E27FC236}">
                    <a16:creationId xmlns:a16="http://schemas.microsoft.com/office/drawing/2014/main" xmlns="" id="{B17B756A-2D85-4EC6-9FD6-BBCA00FF48BF}"/>
                  </a:ext>
                </a:extLst>
              </p:cNvPr>
              <p:cNvSpPr/>
              <p:nvPr/>
            </p:nvSpPr>
            <p:spPr>
              <a:xfrm>
                <a:off x="14257991" y="6423776"/>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86" name="流程图: 联系 133">
                <a:extLst>
                  <a:ext uri="{FF2B5EF4-FFF2-40B4-BE49-F238E27FC236}">
                    <a16:creationId xmlns:a16="http://schemas.microsoft.com/office/drawing/2014/main" xmlns="" id="{33174467-099E-40AE-82EF-547FBF37FDFB}"/>
                  </a:ext>
                </a:extLst>
              </p:cNvPr>
              <p:cNvSpPr/>
              <p:nvPr/>
            </p:nvSpPr>
            <p:spPr>
              <a:xfrm>
                <a:off x="14112720" y="5962369"/>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87" name="流程图: 联系 134">
                <a:extLst>
                  <a:ext uri="{FF2B5EF4-FFF2-40B4-BE49-F238E27FC236}">
                    <a16:creationId xmlns:a16="http://schemas.microsoft.com/office/drawing/2014/main" xmlns="" id="{26514E8A-3C63-4541-933B-5DFC1560EBED}"/>
                  </a:ext>
                </a:extLst>
              </p:cNvPr>
              <p:cNvSpPr/>
              <p:nvPr/>
            </p:nvSpPr>
            <p:spPr>
              <a:xfrm>
                <a:off x="14236172" y="5909393"/>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88" name="流程图: 联系 135">
                <a:extLst>
                  <a:ext uri="{FF2B5EF4-FFF2-40B4-BE49-F238E27FC236}">
                    <a16:creationId xmlns:a16="http://schemas.microsoft.com/office/drawing/2014/main" xmlns="" id="{3658DACB-E7D9-4F2F-96D6-84F8506CEE16}"/>
                  </a:ext>
                </a:extLst>
              </p:cNvPr>
              <p:cNvSpPr/>
              <p:nvPr/>
            </p:nvSpPr>
            <p:spPr>
              <a:xfrm>
                <a:off x="14216272" y="5676563"/>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89" name="流程图: 联系 136">
                <a:extLst>
                  <a:ext uri="{FF2B5EF4-FFF2-40B4-BE49-F238E27FC236}">
                    <a16:creationId xmlns:a16="http://schemas.microsoft.com/office/drawing/2014/main" xmlns="" id="{8F274576-8D75-4790-B9E5-80F642628DE3}"/>
                  </a:ext>
                </a:extLst>
              </p:cNvPr>
              <p:cNvSpPr/>
              <p:nvPr/>
            </p:nvSpPr>
            <p:spPr>
              <a:xfrm>
                <a:off x="14636514" y="6053434"/>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90" name="流程图: 联系 137">
                <a:extLst>
                  <a:ext uri="{FF2B5EF4-FFF2-40B4-BE49-F238E27FC236}">
                    <a16:creationId xmlns:a16="http://schemas.microsoft.com/office/drawing/2014/main" xmlns="" id="{BA0DF22E-7793-449C-A24F-7FB97AB1C653}"/>
                  </a:ext>
                </a:extLst>
              </p:cNvPr>
              <p:cNvSpPr/>
              <p:nvPr/>
            </p:nvSpPr>
            <p:spPr>
              <a:xfrm>
                <a:off x="14430757" y="6129283"/>
                <a:ext cx="59194" cy="59194"/>
              </a:xfrm>
              <a:prstGeom prst="flowChartConnector">
                <a:avLst/>
              </a:prstGeom>
              <a:solidFill>
                <a:srgbClr val="9933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grpSp>
        <p:sp>
          <p:nvSpPr>
            <p:cNvPr id="384" name="五边形 139">
              <a:extLst>
                <a:ext uri="{FF2B5EF4-FFF2-40B4-BE49-F238E27FC236}">
                  <a16:creationId xmlns:a16="http://schemas.microsoft.com/office/drawing/2014/main" xmlns="" id="{7EB40C75-D241-47E1-B48F-658C0AA63279}"/>
                </a:ext>
              </a:extLst>
            </p:cNvPr>
            <p:cNvSpPr/>
            <p:nvPr/>
          </p:nvSpPr>
          <p:spPr>
            <a:xfrm>
              <a:off x="10216093" y="5212776"/>
              <a:ext cx="1513956" cy="694850"/>
            </a:xfrm>
            <a:prstGeom prst="homePlate">
              <a:avLst>
                <a:gd name="adj" fmla="val 56754"/>
              </a:avLst>
            </a:prstGeom>
            <a:solidFill>
              <a:srgbClr val="D4E26C"/>
            </a:solidFill>
            <a:ln w="2222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b="1" dirty="0">
                  <a:solidFill>
                    <a:schemeClr val="tx1"/>
                  </a:solidFill>
                  <a:latin typeface="微软雅黑 Light" panose="020B0502040204020203" pitchFamily="34" charset="-122"/>
                  <a:ea typeface="微软雅黑 Light" panose="020B0502040204020203" pitchFamily="34" charset="-122"/>
                  <a:cs typeface="Arial" panose="020B0604020202020204" pitchFamily="34" charset="0"/>
                </a:rPr>
                <a:t>特征池化</a:t>
              </a:r>
            </a:p>
          </p:txBody>
        </p:sp>
        <p:sp>
          <p:nvSpPr>
            <p:cNvPr id="385" name="任意多边形 140">
              <a:extLst>
                <a:ext uri="{FF2B5EF4-FFF2-40B4-BE49-F238E27FC236}">
                  <a16:creationId xmlns:a16="http://schemas.microsoft.com/office/drawing/2014/main" xmlns="" id="{08602719-E6F0-43E9-B215-FB1E70EA5B83}"/>
                </a:ext>
              </a:extLst>
            </p:cNvPr>
            <p:cNvSpPr/>
            <p:nvPr/>
          </p:nvSpPr>
          <p:spPr>
            <a:xfrm rot="4399802">
              <a:off x="10220080" y="4693878"/>
              <a:ext cx="741124" cy="361348"/>
            </a:xfrm>
            <a:custGeom>
              <a:avLst/>
              <a:gdLst>
                <a:gd name="connsiteX0" fmla="*/ 0 w 1803400"/>
                <a:gd name="connsiteY0" fmla="*/ 711200 h 711200"/>
                <a:gd name="connsiteX1" fmla="*/ 1803400 w 1803400"/>
                <a:gd name="connsiteY1" fmla="*/ 0 h 711200"/>
                <a:gd name="connsiteX0" fmla="*/ 0 w 1803400"/>
                <a:gd name="connsiteY0" fmla="*/ 711200 h 711200"/>
                <a:gd name="connsiteX1" fmla="*/ 1803400 w 1803400"/>
                <a:gd name="connsiteY1" fmla="*/ 0 h 711200"/>
                <a:gd name="connsiteX0" fmla="*/ 0 w 1771650"/>
                <a:gd name="connsiteY0" fmla="*/ 692150 h 692150"/>
                <a:gd name="connsiteX1" fmla="*/ 1771650 w 1771650"/>
                <a:gd name="connsiteY1" fmla="*/ 0 h 692150"/>
                <a:gd name="connsiteX0" fmla="*/ 0 w 1771650"/>
                <a:gd name="connsiteY0" fmla="*/ 802945 h 802945"/>
                <a:gd name="connsiteX1" fmla="*/ 1771650 w 1771650"/>
                <a:gd name="connsiteY1" fmla="*/ 110795 h 802945"/>
                <a:gd name="connsiteX0" fmla="*/ 0 w 1771650"/>
                <a:gd name="connsiteY0" fmla="*/ 774968 h 774968"/>
                <a:gd name="connsiteX1" fmla="*/ 1771650 w 1771650"/>
                <a:gd name="connsiteY1" fmla="*/ 82818 h 774968"/>
                <a:gd name="connsiteX0" fmla="*/ 0 w 1771650"/>
                <a:gd name="connsiteY0" fmla="*/ 795856 h 795856"/>
                <a:gd name="connsiteX1" fmla="*/ 1771650 w 1771650"/>
                <a:gd name="connsiteY1" fmla="*/ 103706 h 795856"/>
                <a:gd name="connsiteX0" fmla="*/ 0 w 1771650"/>
                <a:gd name="connsiteY0" fmla="*/ 790006 h 790006"/>
                <a:gd name="connsiteX1" fmla="*/ 1771650 w 1771650"/>
                <a:gd name="connsiteY1" fmla="*/ 97856 h 790006"/>
                <a:gd name="connsiteX0" fmla="*/ 0 w 1771650"/>
                <a:gd name="connsiteY0" fmla="*/ 766194 h 766194"/>
                <a:gd name="connsiteX1" fmla="*/ 1771650 w 1771650"/>
                <a:gd name="connsiteY1" fmla="*/ 74044 h 766194"/>
                <a:gd name="connsiteX0" fmla="*/ 0 w 1771650"/>
                <a:gd name="connsiteY0" fmla="*/ 756886 h 756886"/>
                <a:gd name="connsiteX1" fmla="*/ 1771650 w 1771650"/>
                <a:gd name="connsiteY1" fmla="*/ 64736 h 756886"/>
              </a:gdLst>
              <a:ahLst/>
              <a:cxnLst>
                <a:cxn ang="0">
                  <a:pos x="connsiteX0" y="connsiteY0"/>
                </a:cxn>
                <a:cxn ang="0">
                  <a:pos x="connsiteX1" y="connsiteY1"/>
                </a:cxn>
              </a:cxnLst>
              <a:rect l="l" t="t" r="r" b="b"/>
              <a:pathLst>
                <a:path w="1771650" h="756886">
                  <a:moveTo>
                    <a:pt x="0" y="756886"/>
                  </a:moveTo>
                  <a:cubicBezTo>
                    <a:pt x="281229" y="115559"/>
                    <a:pt x="1083370" y="-129129"/>
                    <a:pt x="1771650" y="64736"/>
                  </a:cubicBezTo>
                </a:path>
              </a:pathLst>
            </a:custGeom>
            <a:noFill/>
            <a:ln w="47625">
              <a:solidFill>
                <a:schemeClr val="bg1">
                  <a:lumMod val="50000"/>
                </a:schemeClr>
              </a:solidFill>
              <a:prstDash val="sysDash"/>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cxnSp>
          <p:nvCxnSpPr>
            <p:cNvPr id="386" name="直接箭头连接符 385">
              <a:extLst>
                <a:ext uri="{FF2B5EF4-FFF2-40B4-BE49-F238E27FC236}">
                  <a16:creationId xmlns:a16="http://schemas.microsoft.com/office/drawing/2014/main" xmlns="" id="{824A6FA4-F2E1-4CB1-A39F-286472105C67}"/>
                </a:ext>
              </a:extLst>
            </p:cNvPr>
            <p:cNvCxnSpPr/>
            <p:nvPr/>
          </p:nvCxnSpPr>
          <p:spPr>
            <a:xfrm>
              <a:off x="8963053" y="5553514"/>
              <a:ext cx="1195876" cy="0"/>
            </a:xfrm>
            <a:prstGeom prst="straightConnector1">
              <a:avLst/>
            </a:prstGeom>
            <a:ln w="47625">
              <a:solidFill>
                <a:schemeClr val="tx1">
                  <a:lumMod val="50000"/>
                  <a:lumOff val="50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387" name="文本框 33">
              <a:extLst>
                <a:ext uri="{FF2B5EF4-FFF2-40B4-BE49-F238E27FC236}">
                  <a16:creationId xmlns:a16="http://schemas.microsoft.com/office/drawing/2014/main" xmlns="" id="{55C90E2B-7BF1-48C6-AE34-4A8256A32DEB}"/>
                </a:ext>
              </a:extLst>
            </p:cNvPr>
            <p:cNvSpPr txBox="1"/>
            <p:nvPr/>
          </p:nvSpPr>
          <p:spPr>
            <a:xfrm>
              <a:off x="5870832" y="5320182"/>
              <a:ext cx="1385216" cy="471847"/>
            </a:xfrm>
            <a:prstGeom prst="rect">
              <a:avLst/>
            </a:prstGeom>
            <a:noFill/>
          </p:spPr>
          <p:txBody>
            <a:bodyPr wrap="square" rtlCol="0">
              <a:spAutoFit/>
            </a:bodyPr>
            <a:lstStyle/>
            <a:p>
              <a:pPr algn="ctr"/>
              <a:r>
                <a:rPr lang="zh-CN" altLang="en-US" sz="900" b="1" dirty="0">
                  <a:latin typeface="微软雅黑 Light" panose="020B0502040204020203" pitchFamily="34" charset="-122"/>
                  <a:ea typeface="微软雅黑 Light" panose="020B0502040204020203" pitchFamily="34" charset="-122"/>
                  <a:cs typeface="Arial" panose="020B0604020202020204" pitchFamily="34" charset="0"/>
                </a:rPr>
                <a:t>特征图</a:t>
              </a:r>
            </a:p>
          </p:txBody>
        </p:sp>
        <p:sp>
          <p:nvSpPr>
            <p:cNvPr id="388" name="下箭头 156">
              <a:extLst>
                <a:ext uri="{FF2B5EF4-FFF2-40B4-BE49-F238E27FC236}">
                  <a16:creationId xmlns:a16="http://schemas.microsoft.com/office/drawing/2014/main" xmlns="" id="{B2ABA4E8-4A8B-481E-A93F-228D4A41307B}"/>
                </a:ext>
              </a:extLst>
            </p:cNvPr>
            <p:cNvSpPr/>
            <p:nvPr/>
          </p:nvSpPr>
          <p:spPr>
            <a:xfrm flipV="1">
              <a:off x="7636144" y="6071036"/>
              <a:ext cx="412179" cy="558967"/>
            </a:xfrm>
            <a:prstGeom prst="downArrow">
              <a:avLst>
                <a:gd name="adj1" fmla="val 51522"/>
                <a:gd name="adj2" fmla="val 66448"/>
              </a:avLst>
            </a:prstGeom>
            <a:solidFill>
              <a:schemeClr val="accent4">
                <a:lumMod val="40000"/>
                <a:lumOff val="60000"/>
              </a:schemeClr>
            </a:solidFill>
            <a:ln w="19050">
              <a:solidFill>
                <a:schemeClr val="accent4">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389" name="文本框 35">
              <a:extLst>
                <a:ext uri="{FF2B5EF4-FFF2-40B4-BE49-F238E27FC236}">
                  <a16:creationId xmlns:a16="http://schemas.microsoft.com/office/drawing/2014/main" xmlns="" id="{62AB0941-3207-47D6-A494-24040EA0FD61}"/>
                </a:ext>
              </a:extLst>
            </p:cNvPr>
            <p:cNvSpPr txBox="1"/>
            <p:nvPr/>
          </p:nvSpPr>
          <p:spPr>
            <a:xfrm>
              <a:off x="10035007" y="3770102"/>
              <a:ext cx="1441222" cy="471847"/>
            </a:xfrm>
            <a:prstGeom prst="rect">
              <a:avLst/>
            </a:prstGeom>
            <a:noFill/>
          </p:spPr>
          <p:txBody>
            <a:bodyPr wrap="square" rtlCol="0">
              <a:spAutoFit/>
            </a:bodyPr>
            <a:lstStyle/>
            <a:p>
              <a:pPr algn="ctr"/>
              <a:r>
                <a:rPr lang="zh-CN" altLang="en-US" sz="900" b="1" dirty="0">
                  <a:latin typeface="微软雅黑 Light" panose="020B0502040204020203" pitchFamily="34" charset="-122"/>
                  <a:ea typeface="微软雅黑 Light" panose="020B0502040204020203" pitchFamily="34" charset="-122"/>
                  <a:cs typeface="Arial" panose="020B0604020202020204" pitchFamily="34" charset="0"/>
                </a:rPr>
                <a:t>特征编码</a:t>
              </a:r>
            </a:p>
          </p:txBody>
        </p:sp>
        <p:cxnSp>
          <p:nvCxnSpPr>
            <p:cNvPr id="390" name="肘形连接符 162">
              <a:extLst>
                <a:ext uri="{FF2B5EF4-FFF2-40B4-BE49-F238E27FC236}">
                  <a16:creationId xmlns:a16="http://schemas.microsoft.com/office/drawing/2014/main" xmlns="" id="{1324D69A-E35D-4CC4-A23F-9AB07BB07827}"/>
                </a:ext>
              </a:extLst>
            </p:cNvPr>
            <p:cNvCxnSpPr>
              <a:stCxn id="375" idx="3"/>
            </p:cNvCxnSpPr>
            <p:nvPr/>
          </p:nvCxnSpPr>
          <p:spPr>
            <a:xfrm rot="5400000" flipH="1" flipV="1">
              <a:off x="10284006" y="6298084"/>
              <a:ext cx="251616" cy="2697627"/>
            </a:xfrm>
            <a:prstGeom prst="bentConnector4">
              <a:avLst>
                <a:gd name="adj1" fmla="val -93127"/>
                <a:gd name="adj2" fmla="val 99928"/>
              </a:avLst>
            </a:prstGeom>
            <a:ln w="47625">
              <a:solidFill>
                <a:schemeClr val="bg1">
                  <a:lumMod val="50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391" name="肘形连接符 179">
              <a:extLst>
                <a:ext uri="{FF2B5EF4-FFF2-40B4-BE49-F238E27FC236}">
                  <a16:creationId xmlns:a16="http://schemas.microsoft.com/office/drawing/2014/main" xmlns="" id="{34335051-056B-4291-B1D3-60A9E521E79B}"/>
                </a:ext>
              </a:extLst>
            </p:cNvPr>
            <p:cNvCxnSpPr>
              <a:cxnSpLocks/>
              <a:stCxn id="384" idx="3"/>
            </p:cNvCxnSpPr>
            <p:nvPr/>
          </p:nvCxnSpPr>
          <p:spPr>
            <a:xfrm>
              <a:off x="11730049" y="5560202"/>
              <a:ext cx="619845" cy="857040"/>
            </a:xfrm>
            <a:prstGeom prst="bentConnector2">
              <a:avLst/>
            </a:prstGeom>
            <a:ln w="47625">
              <a:solidFill>
                <a:schemeClr val="bg1">
                  <a:lumMod val="50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392" name="文本框 38">
              <a:extLst>
                <a:ext uri="{FF2B5EF4-FFF2-40B4-BE49-F238E27FC236}">
                  <a16:creationId xmlns:a16="http://schemas.microsoft.com/office/drawing/2014/main" xmlns="" id="{001AF3EB-4D53-4391-9A19-60541E49C5B4}"/>
                </a:ext>
              </a:extLst>
            </p:cNvPr>
            <p:cNvSpPr txBox="1"/>
            <p:nvPr/>
          </p:nvSpPr>
          <p:spPr>
            <a:xfrm>
              <a:off x="5704169" y="3820365"/>
              <a:ext cx="3176863" cy="471847"/>
            </a:xfrm>
            <a:prstGeom prst="rect">
              <a:avLst/>
            </a:prstGeom>
            <a:noFill/>
          </p:spPr>
          <p:txBody>
            <a:bodyPr wrap="square" rtlCol="0">
              <a:spAutoFit/>
            </a:bodyPr>
            <a:lstStyle/>
            <a:p>
              <a:pPr algn="ctr"/>
              <a:r>
                <a:rPr lang="zh-CN" altLang="en-US" sz="900" b="1" dirty="0">
                  <a:solidFill>
                    <a:srgbClr val="0066FF"/>
                  </a:solidFill>
                  <a:latin typeface="微软雅黑 Light" panose="020B0502040204020203" pitchFamily="34" charset="-122"/>
                  <a:ea typeface="微软雅黑 Light" panose="020B0502040204020203" pitchFamily="34" charset="-122"/>
                  <a:cs typeface="Arial" panose="020B0604020202020204" pitchFamily="34" charset="0"/>
                </a:rPr>
                <a:t>方案</a:t>
              </a:r>
              <a:r>
                <a:rPr lang="en-US" altLang="zh-CN" sz="900" b="1" dirty="0">
                  <a:solidFill>
                    <a:srgbClr val="0066FF"/>
                  </a:solidFill>
                  <a:latin typeface="微软雅黑 Light" panose="020B0502040204020203" pitchFamily="34" charset="-122"/>
                  <a:ea typeface="微软雅黑 Light" panose="020B0502040204020203" pitchFamily="34" charset="-122"/>
                  <a:cs typeface="Arial" panose="020B0604020202020204" pitchFamily="34" charset="0"/>
                </a:rPr>
                <a:t>1</a:t>
              </a:r>
              <a:r>
                <a:rPr lang="zh-CN" altLang="en-US" sz="900" b="1" dirty="0">
                  <a:solidFill>
                    <a:srgbClr val="0066FF"/>
                  </a:solidFill>
                  <a:latin typeface="微软雅黑 Light" panose="020B0502040204020203" pitchFamily="34" charset="-122"/>
                  <a:ea typeface="微软雅黑 Light" panose="020B0502040204020203" pitchFamily="34" charset="-122"/>
                  <a:cs typeface="Arial" panose="020B0604020202020204" pitchFamily="34" charset="0"/>
                </a:rPr>
                <a:t>：利用卷积特征</a:t>
              </a:r>
            </a:p>
          </p:txBody>
        </p:sp>
        <p:sp>
          <p:nvSpPr>
            <p:cNvPr id="393" name="文本框 39">
              <a:extLst>
                <a:ext uri="{FF2B5EF4-FFF2-40B4-BE49-F238E27FC236}">
                  <a16:creationId xmlns:a16="http://schemas.microsoft.com/office/drawing/2014/main" xmlns="" id="{03189917-826A-4569-9439-FBB332EB8247}"/>
                </a:ext>
              </a:extLst>
            </p:cNvPr>
            <p:cNvSpPr txBox="1"/>
            <p:nvPr/>
          </p:nvSpPr>
          <p:spPr>
            <a:xfrm>
              <a:off x="11415233" y="6996669"/>
              <a:ext cx="2745994" cy="471847"/>
            </a:xfrm>
            <a:prstGeom prst="rect">
              <a:avLst/>
            </a:prstGeom>
            <a:noFill/>
          </p:spPr>
          <p:txBody>
            <a:bodyPr wrap="square" rtlCol="0">
              <a:spAutoFit/>
            </a:bodyPr>
            <a:lstStyle/>
            <a:p>
              <a:pPr algn="ctr"/>
              <a:r>
                <a:rPr lang="zh-CN" altLang="en-US" sz="900" b="1" dirty="0">
                  <a:latin typeface="微软雅黑 Light" panose="020B0502040204020203" pitchFamily="34" charset="-122"/>
                  <a:ea typeface="微软雅黑 Light" panose="020B0502040204020203" pitchFamily="34" charset="-122"/>
                  <a:cs typeface="Arial" panose="020B0604020202020204" pitchFamily="34" charset="0"/>
                </a:rPr>
                <a:t>影像特征向量</a:t>
              </a:r>
            </a:p>
          </p:txBody>
        </p:sp>
        <p:cxnSp>
          <p:nvCxnSpPr>
            <p:cNvPr id="394" name="直接连接符 393">
              <a:extLst>
                <a:ext uri="{FF2B5EF4-FFF2-40B4-BE49-F238E27FC236}">
                  <a16:creationId xmlns:a16="http://schemas.microsoft.com/office/drawing/2014/main" xmlns="" id="{17EF2757-8978-4694-84A8-4B3B5DFBBFC2}"/>
                </a:ext>
              </a:extLst>
            </p:cNvPr>
            <p:cNvCxnSpPr/>
            <p:nvPr/>
          </p:nvCxnSpPr>
          <p:spPr>
            <a:xfrm>
              <a:off x="6988762" y="5249992"/>
              <a:ext cx="1060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5" name="直接连接符 394">
              <a:extLst>
                <a:ext uri="{FF2B5EF4-FFF2-40B4-BE49-F238E27FC236}">
                  <a16:creationId xmlns:a16="http://schemas.microsoft.com/office/drawing/2014/main" xmlns="" id="{ED2AB4AB-860A-40CA-8C5B-A35409B1BDFD}"/>
                </a:ext>
              </a:extLst>
            </p:cNvPr>
            <p:cNvCxnSpPr/>
            <p:nvPr/>
          </p:nvCxnSpPr>
          <p:spPr>
            <a:xfrm>
              <a:off x="6988762" y="6035345"/>
              <a:ext cx="10600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6" name="直接箭头连接符 395">
              <a:extLst>
                <a:ext uri="{FF2B5EF4-FFF2-40B4-BE49-F238E27FC236}">
                  <a16:creationId xmlns:a16="http://schemas.microsoft.com/office/drawing/2014/main" xmlns="" id="{A0134726-23C8-4321-B588-001BA16670F3}"/>
                </a:ext>
              </a:extLst>
            </p:cNvPr>
            <p:cNvCxnSpPr/>
            <p:nvPr/>
          </p:nvCxnSpPr>
          <p:spPr>
            <a:xfrm>
              <a:off x="7041764" y="5254755"/>
              <a:ext cx="0" cy="776287"/>
            </a:xfrm>
            <a:prstGeom prst="straightConnector1">
              <a:avLst/>
            </a:prstGeom>
            <a:ln w="2222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97" name="文本框 43">
              <a:extLst>
                <a:ext uri="{FF2B5EF4-FFF2-40B4-BE49-F238E27FC236}">
                  <a16:creationId xmlns:a16="http://schemas.microsoft.com/office/drawing/2014/main" xmlns="" id="{35828DE5-B729-4E92-AC18-C74BCF5128F4}"/>
                </a:ext>
              </a:extLst>
            </p:cNvPr>
            <p:cNvSpPr txBox="1"/>
            <p:nvPr/>
          </p:nvSpPr>
          <p:spPr>
            <a:xfrm>
              <a:off x="8721337" y="7656207"/>
              <a:ext cx="3384490" cy="751024"/>
            </a:xfrm>
            <a:prstGeom prst="rect">
              <a:avLst/>
            </a:prstGeom>
            <a:noFill/>
          </p:spPr>
          <p:txBody>
            <a:bodyPr wrap="square" rtlCol="0">
              <a:spAutoFit/>
            </a:bodyPr>
            <a:lstStyle/>
            <a:p>
              <a:pPr algn="ctr">
                <a:lnSpc>
                  <a:spcPts val="2600"/>
                </a:lnSpc>
              </a:pPr>
              <a:r>
                <a:rPr lang="zh-CN" altLang="en-US" sz="900" b="1" dirty="0">
                  <a:solidFill>
                    <a:srgbClr val="0066FF"/>
                  </a:solidFill>
                  <a:latin typeface="微软雅黑 Light" panose="020B0502040204020203" pitchFamily="34" charset="-122"/>
                  <a:ea typeface="微软雅黑 Light" panose="020B0502040204020203" pitchFamily="34" charset="-122"/>
                  <a:cs typeface="Arial" panose="020B0604020202020204" pitchFamily="34" charset="0"/>
                </a:rPr>
                <a:t>方案二：利用全连接层特征</a:t>
              </a:r>
            </a:p>
          </p:txBody>
        </p:sp>
        <p:cxnSp>
          <p:nvCxnSpPr>
            <p:cNvPr id="398" name="直接连接符 397">
              <a:extLst>
                <a:ext uri="{FF2B5EF4-FFF2-40B4-BE49-F238E27FC236}">
                  <a16:creationId xmlns:a16="http://schemas.microsoft.com/office/drawing/2014/main" xmlns="" id="{3B463059-3131-412F-8D84-91437D9F6A4B}"/>
                </a:ext>
              </a:extLst>
            </p:cNvPr>
            <p:cNvCxnSpPr/>
            <p:nvPr/>
          </p:nvCxnSpPr>
          <p:spPr>
            <a:xfrm rot="5400000">
              <a:off x="3483295" y="8555558"/>
              <a:ext cx="252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9" name="直接连接符 398">
              <a:extLst>
                <a:ext uri="{FF2B5EF4-FFF2-40B4-BE49-F238E27FC236}">
                  <a16:creationId xmlns:a16="http://schemas.microsoft.com/office/drawing/2014/main" xmlns="" id="{D7BF302D-E498-44DB-A3B8-3E1F87202BE7}"/>
                </a:ext>
              </a:extLst>
            </p:cNvPr>
            <p:cNvCxnSpPr/>
            <p:nvPr/>
          </p:nvCxnSpPr>
          <p:spPr>
            <a:xfrm rot="5400000">
              <a:off x="8067475" y="8555558"/>
              <a:ext cx="252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0" name="直接箭头连接符 399">
              <a:extLst>
                <a:ext uri="{FF2B5EF4-FFF2-40B4-BE49-F238E27FC236}">
                  <a16:creationId xmlns:a16="http://schemas.microsoft.com/office/drawing/2014/main" xmlns="" id="{E4955779-A760-41D3-A5F0-783DFD1A9752}"/>
                </a:ext>
              </a:extLst>
            </p:cNvPr>
            <p:cNvCxnSpPr/>
            <p:nvPr/>
          </p:nvCxnSpPr>
          <p:spPr>
            <a:xfrm flipH="1">
              <a:off x="3613572" y="8550927"/>
              <a:ext cx="1584000" cy="0"/>
            </a:xfrm>
            <a:prstGeom prst="straightConnector1">
              <a:avLst/>
            </a:prstGeom>
            <a:ln w="25400">
              <a:solidFill>
                <a:schemeClr val="tx1"/>
              </a:solidFill>
              <a:headEnd type="none"/>
              <a:tailEnd type="triangle" w="lg" len="lg"/>
            </a:ln>
          </p:spPr>
          <p:style>
            <a:lnRef idx="1">
              <a:schemeClr val="accent1"/>
            </a:lnRef>
            <a:fillRef idx="0">
              <a:schemeClr val="accent1"/>
            </a:fillRef>
            <a:effectRef idx="0">
              <a:schemeClr val="accent1"/>
            </a:effectRef>
            <a:fontRef idx="minor">
              <a:schemeClr val="tx1"/>
            </a:fontRef>
          </p:style>
        </p:cxnSp>
        <p:cxnSp>
          <p:nvCxnSpPr>
            <p:cNvPr id="401" name="直接箭头连接符 400">
              <a:extLst>
                <a:ext uri="{FF2B5EF4-FFF2-40B4-BE49-F238E27FC236}">
                  <a16:creationId xmlns:a16="http://schemas.microsoft.com/office/drawing/2014/main" xmlns="" id="{5682D106-9EB9-466F-A7D1-48D12873D9CC}"/>
                </a:ext>
              </a:extLst>
            </p:cNvPr>
            <p:cNvCxnSpPr/>
            <p:nvPr/>
          </p:nvCxnSpPr>
          <p:spPr>
            <a:xfrm>
              <a:off x="6573696" y="8550927"/>
              <a:ext cx="1620000" cy="0"/>
            </a:xfrm>
            <a:prstGeom prst="straightConnector1">
              <a:avLst/>
            </a:prstGeom>
            <a:ln w="25400">
              <a:solidFill>
                <a:schemeClr val="tx1"/>
              </a:solidFill>
              <a:headEnd type="none"/>
              <a:tailEnd type="triangle" w="lg" len="lg"/>
            </a:ln>
          </p:spPr>
          <p:style>
            <a:lnRef idx="1">
              <a:schemeClr val="accent1"/>
            </a:lnRef>
            <a:fillRef idx="0">
              <a:schemeClr val="accent1"/>
            </a:fillRef>
            <a:effectRef idx="0">
              <a:schemeClr val="accent1"/>
            </a:effectRef>
            <a:fontRef idx="minor">
              <a:schemeClr val="tx1"/>
            </a:fontRef>
          </p:style>
        </p:cxnSp>
        <p:sp>
          <p:nvSpPr>
            <p:cNvPr id="402" name="文本框 48">
              <a:extLst>
                <a:ext uri="{FF2B5EF4-FFF2-40B4-BE49-F238E27FC236}">
                  <a16:creationId xmlns:a16="http://schemas.microsoft.com/office/drawing/2014/main" xmlns="" id="{19CCD1B5-01E1-4FA2-8A26-CD366249306F}"/>
                </a:ext>
              </a:extLst>
            </p:cNvPr>
            <p:cNvSpPr txBox="1"/>
            <p:nvPr/>
          </p:nvSpPr>
          <p:spPr>
            <a:xfrm>
              <a:off x="4757488" y="8337280"/>
              <a:ext cx="2292294" cy="471847"/>
            </a:xfrm>
            <a:prstGeom prst="rect">
              <a:avLst/>
            </a:prstGeom>
            <a:noFill/>
          </p:spPr>
          <p:txBody>
            <a:bodyPr wrap="square" rtlCol="0">
              <a:spAutoFit/>
            </a:bodyPr>
            <a:lstStyle/>
            <a:p>
              <a:pPr algn="ctr"/>
              <a:r>
                <a:rPr lang="zh-CN" altLang="en-US" sz="900" b="1" dirty="0">
                  <a:latin typeface="微软雅黑 Light" panose="020B0502040204020203" pitchFamily="34" charset="-122"/>
                  <a:ea typeface="微软雅黑 Light" panose="020B0502040204020203" pitchFamily="34" charset="-122"/>
                  <a:cs typeface="Arial" panose="020B0604020202020204" pitchFamily="34" charset="0"/>
                </a:rPr>
                <a:t>卷积层</a:t>
              </a:r>
            </a:p>
          </p:txBody>
        </p:sp>
        <p:cxnSp>
          <p:nvCxnSpPr>
            <p:cNvPr id="403" name="直接箭头连接符 402">
              <a:extLst>
                <a:ext uri="{FF2B5EF4-FFF2-40B4-BE49-F238E27FC236}">
                  <a16:creationId xmlns:a16="http://schemas.microsoft.com/office/drawing/2014/main" xmlns="" id="{3D9C99D1-9C8F-4C06-A0C3-D777BE2B73B5}"/>
                </a:ext>
              </a:extLst>
            </p:cNvPr>
            <p:cNvCxnSpPr/>
            <p:nvPr/>
          </p:nvCxnSpPr>
          <p:spPr>
            <a:xfrm flipH="1">
              <a:off x="8198126" y="8550927"/>
              <a:ext cx="432000" cy="0"/>
            </a:xfrm>
            <a:prstGeom prst="straightConnector1">
              <a:avLst/>
            </a:prstGeom>
            <a:ln w="25400">
              <a:solidFill>
                <a:schemeClr val="tx1"/>
              </a:solidFill>
              <a:headEnd type="none"/>
              <a:tailEnd type="triangle" w="lg" len="lg"/>
            </a:ln>
          </p:spPr>
          <p:style>
            <a:lnRef idx="1">
              <a:schemeClr val="accent1"/>
            </a:lnRef>
            <a:fillRef idx="0">
              <a:schemeClr val="accent1"/>
            </a:fillRef>
            <a:effectRef idx="0">
              <a:schemeClr val="accent1"/>
            </a:effectRef>
            <a:fontRef idx="minor">
              <a:schemeClr val="tx1"/>
            </a:fontRef>
          </p:style>
        </p:cxnSp>
        <p:sp>
          <p:nvSpPr>
            <p:cNvPr id="404" name="文本框 50">
              <a:extLst>
                <a:ext uri="{FF2B5EF4-FFF2-40B4-BE49-F238E27FC236}">
                  <a16:creationId xmlns:a16="http://schemas.microsoft.com/office/drawing/2014/main" xmlns="" id="{0660DC58-A4B8-498E-ACDD-F073AFF99EE3}"/>
                </a:ext>
              </a:extLst>
            </p:cNvPr>
            <p:cNvSpPr txBox="1"/>
            <p:nvPr/>
          </p:nvSpPr>
          <p:spPr>
            <a:xfrm>
              <a:off x="8378975" y="8337280"/>
              <a:ext cx="1559031" cy="471847"/>
            </a:xfrm>
            <a:prstGeom prst="rect">
              <a:avLst/>
            </a:prstGeom>
            <a:noFill/>
          </p:spPr>
          <p:txBody>
            <a:bodyPr wrap="square" rtlCol="0">
              <a:spAutoFit/>
            </a:bodyPr>
            <a:lstStyle/>
            <a:p>
              <a:pPr algn="ctr"/>
              <a:r>
                <a:rPr lang="zh-CN" altLang="en-US" sz="900" b="1" dirty="0">
                  <a:latin typeface="微软雅黑 Light" panose="020B0502040204020203" pitchFamily="34" charset="-122"/>
                  <a:ea typeface="微软雅黑 Light" panose="020B0502040204020203" pitchFamily="34" charset="-122"/>
                  <a:cs typeface="Arial" panose="020B0604020202020204" pitchFamily="34" charset="0"/>
                </a:rPr>
                <a:t>全连接层</a:t>
              </a:r>
            </a:p>
          </p:txBody>
        </p:sp>
        <p:cxnSp>
          <p:nvCxnSpPr>
            <p:cNvPr id="405" name="直接箭头连接符 404">
              <a:extLst>
                <a:ext uri="{FF2B5EF4-FFF2-40B4-BE49-F238E27FC236}">
                  <a16:creationId xmlns:a16="http://schemas.microsoft.com/office/drawing/2014/main" xmlns="" id="{E5DE7FAC-27A8-4211-97E8-28817CBF1C20}"/>
                </a:ext>
              </a:extLst>
            </p:cNvPr>
            <p:cNvCxnSpPr/>
            <p:nvPr/>
          </p:nvCxnSpPr>
          <p:spPr>
            <a:xfrm>
              <a:off x="9678940" y="8551868"/>
              <a:ext cx="432000" cy="0"/>
            </a:xfrm>
            <a:prstGeom prst="straightConnector1">
              <a:avLst/>
            </a:prstGeom>
            <a:ln w="25400">
              <a:solidFill>
                <a:schemeClr val="tx1"/>
              </a:solidFill>
              <a:headEnd type="none"/>
              <a:tailEnd type="triangle" w="lg" len="lg"/>
            </a:ln>
          </p:spPr>
          <p:style>
            <a:lnRef idx="1">
              <a:schemeClr val="accent1"/>
            </a:lnRef>
            <a:fillRef idx="0">
              <a:schemeClr val="accent1"/>
            </a:fillRef>
            <a:effectRef idx="0">
              <a:schemeClr val="accent1"/>
            </a:effectRef>
            <a:fontRef idx="minor">
              <a:schemeClr val="tx1"/>
            </a:fontRef>
          </p:style>
        </p:cxnSp>
        <p:cxnSp>
          <p:nvCxnSpPr>
            <p:cNvPr id="406" name="直接连接符 405">
              <a:extLst>
                <a:ext uri="{FF2B5EF4-FFF2-40B4-BE49-F238E27FC236}">
                  <a16:creationId xmlns:a16="http://schemas.microsoft.com/office/drawing/2014/main" xmlns="" id="{93F60F6D-7756-4AF3-98A4-AFF88CEA4BDF}"/>
                </a:ext>
              </a:extLst>
            </p:cNvPr>
            <p:cNvCxnSpPr/>
            <p:nvPr/>
          </p:nvCxnSpPr>
          <p:spPr>
            <a:xfrm rot="5400000">
              <a:off x="9995197" y="8555558"/>
              <a:ext cx="252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407" name="图片 406">
              <a:extLst>
                <a:ext uri="{FF2B5EF4-FFF2-40B4-BE49-F238E27FC236}">
                  <a16:creationId xmlns:a16="http://schemas.microsoft.com/office/drawing/2014/main" xmlns="" id="{904CE7AE-445A-45D0-B9A4-BA819C1283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540000">
              <a:off x="3233524" y="999954"/>
              <a:ext cx="1944000" cy="1944000"/>
            </a:xfrm>
            <a:prstGeom prst="rect">
              <a:avLst/>
            </a:prstGeom>
            <a:ln w="38100">
              <a:solidFill>
                <a:srgbClr val="FFE919"/>
              </a:solidFill>
            </a:ln>
            <a:effectLst>
              <a:outerShdw blurRad="50800" dist="38100" dir="2700000" algn="tl" rotWithShape="0">
                <a:prstClr val="black">
                  <a:alpha val="40000"/>
                </a:prstClr>
              </a:outerShdw>
            </a:effectLst>
          </p:spPr>
        </p:pic>
        <p:grpSp>
          <p:nvGrpSpPr>
            <p:cNvPr id="408" name="组合 407">
              <a:extLst>
                <a:ext uri="{FF2B5EF4-FFF2-40B4-BE49-F238E27FC236}">
                  <a16:creationId xmlns:a16="http://schemas.microsoft.com/office/drawing/2014/main" xmlns="" id="{8B478DEE-152B-4E9D-ABD2-89885E7FF75F}"/>
                </a:ext>
              </a:extLst>
            </p:cNvPr>
            <p:cNvGrpSpPr/>
            <p:nvPr/>
          </p:nvGrpSpPr>
          <p:grpSpPr>
            <a:xfrm>
              <a:off x="5992590" y="948887"/>
              <a:ext cx="7078691" cy="1997299"/>
              <a:chOff x="8753022" y="2057183"/>
              <a:chExt cx="7078691" cy="1997299"/>
            </a:xfrm>
          </p:grpSpPr>
          <p:grpSp>
            <p:nvGrpSpPr>
              <p:cNvPr id="419" name="组合 418">
                <a:extLst>
                  <a:ext uri="{FF2B5EF4-FFF2-40B4-BE49-F238E27FC236}">
                    <a16:creationId xmlns:a16="http://schemas.microsoft.com/office/drawing/2014/main" xmlns="" id="{9F646A93-F817-4A7C-843D-FCB45C79E2CF}"/>
                  </a:ext>
                </a:extLst>
              </p:cNvPr>
              <p:cNvGrpSpPr>
                <a:grpSpLocks noChangeAspect="1"/>
              </p:cNvGrpSpPr>
              <p:nvPr/>
            </p:nvGrpSpPr>
            <p:grpSpPr>
              <a:xfrm>
                <a:off x="13671713" y="2057183"/>
                <a:ext cx="2160000" cy="1993157"/>
                <a:chOff x="13834638" y="9479245"/>
                <a:chExt cx="2898834" cy="2674922"/>
              </a:xfrm>
              <a:effectLst>
                <a:outerShdw blurRad="50800" dist="38100" dir="2700000" algn="tl" rotWithShape="0">
                  <a:prstClr val="black">
                    <a:alpha val="40000"/>
                  </a:prstClr>
                </a:outerShdw>
              </a:effectLst>
            </p:grpSpPr>
            <p:pic>
              <p:nvPicPr>
                <p:cNvPr id="435" name="图片 434">
                  <a:extLst>
                    <a:ext uri="{FF2B5EF4-FFF2-40B4-BE49-F238E27FC236}">
                      <a16:creationId xmlns:a16="http://schemas.microsoft.com/office/drawing/2014/main" xmlns="" id="{4956E44A-1630-4D11-931D-06EB82B52D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33472" y="9479245"/>
                  <a:ext cx="1800000" cy="1800000"/>
                </a:xfrm>
                <a:prstGeom prst="rect">
                  <a:avLst/>
                </a:prstGeom>
                <a:ln w="22225">
                  <a:solidFill>
                    <a:srgbClr val="FF9999"/>
                  </a:solidFill>
                </a:ln>
              </p:spPr>
            </p:pic>
            <p:pic>
              <p:nvPicPr>
                <p:cNvPr id="436" name="图片 435">
                  <a:extLst>
                    <a:ext uri="{FF2B5EF4-FFF2-40B4-BE49-F238E27FC236}">
                      <a16:creationId xmlns:a16="http://schemas.microsoft.com/office/drawing/2014/main" xmlns="" id="{6944CCB7-5C99-4858-847F-C2D13BE909B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658762" y="9697976"/>
                  <a:ext cx="1800000" cy="1800000"/>
                </a:xfrm>
                <a:prstGeom prst="rect">
                  <a:avLst/>
                </a:prstGeom>
                <a:ln w="22225">
                  <a:solidFill>
                    <a:srgbClr val="FF9999"/>
                  </a:solidFill>
                </a:ln>
              </p:spPr>
            </p:pic>
            <p:pic>
              <p:nvPicPr>
                <p:cNvPr id="437" name="图片 436">
                  <a:extLst>
                    <a:ext uri="{FF2B5EF4-FFF2-40B4-BE49-F238E27FC236}">
                      <a16:creationId xmlns:a16="http://schemas.microsoft.com/office/drawing/2014/main" xmlns="" id="{4BB440B2-C41D-4F96-86A8-3C511AADC53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384054" y="9916707"/>
                  <a:ext cx="1800000" cy="1800000"/>
                </a:xfrm>
                <a:prstGeom prst="rect">
                  <a:avLst/>
                </a:prstGeom>
                <a:ln w="22225">
                  <a:solidFill>
                    <a:srgbClr val="FF9999"/>
                  </a:solidFill>
                </a:ln>
              </p:spPr>
            </p:pic>
            <p:pic>
              <p:nvPicPr>
                <p:cNvPr id="438" name="图片 437">
                  <a:extLst>
                    <a:ext uri="{FF2B5EF4-FFF2-40B4-BE49-F238E27FC236}">
                      <a16:creationId xmlns:a16="http://schemas.microsoft.com/office/drawing/2014/main" xmlns="" id="{73840DFC-560B-4207-A82E-A4B98A67279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109346" y="10135437"/>
                  <a:ext cx="1800000" cy="1800000"/>
                </a:xfrm>
                <a:prstGeom prst="rect">
                  <a:avLst/>
                </a:prstGeom>
                <a:ln w="22225">
                  <a:solidFill>
                    <a:srgbClr val="FF9999"/>
                  </a:solidFill>
                </a:ln>
              </p:spPr>
            </p:pic>
            <p:pic>
              <p:nvPicPr>
                <p:cNvPr id="439" name="图片 438">
                  <a:extLst>
                    <a:ext uri="{FF2B5EF4-FFF2-40B4-BE49-F238E27FC236}">
                      <a16:creationId xmlns:a16="http://schemas.microsoft.com/office/drawing/2014/main" xmlns="" id="{38788C79-3E56-438E-A412-2AF17AC9CE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834638" y="10354167"/>
                  <a:ext cx="1800000" cy="1800000"/>
                </a:xfrm>
                <a:prstGeom prst="rect">
                  <a:avLst/>
                </a:prstGeom>
                <a:ln w="22225">
                  <a:solidFill>
                    <a:srgbClr val="FF9999"/>
                  </a:solidFill>
                </a:ln>
              </p:spPr>
            </p:pic>
          </p:grpSp>
          <p:grpSp>
            <p:nvGrpSpPr>
              <p:cNvPr id="420" name="组合 419">
                <a:extLst>
                  <a:ext uri="{FF2B5EF4-FFF2-40B4-BE49-F238E27FC236}">
                    <a16:creationId xmlns:a16="http://schemas.microsoft.com/office/drawing/2014/main" xmlns="" id="{A13C7F1F-BFF0-44B3-B207-879A5996E2B7}"/>
                  </a:ext>
                </a:extLst>
              </p:cNvPr>
              <p:cNvGrpSpPr>
                <a:grpSpLocks noChangeAspect="1"/>
              </p:cNvGrpSpPr>
              <p:nvPr/>
            </p:nvGrpSpPr>
            <p:grpSpPr>
              <a:xfrm>
                <a:off x="11031980" y="2057183"/>
                <a:ext cx="2160000" cy="1997299"/>
                <a:chOff x="9262675" y="10010410"/>
                <a:chExt cx="2892825" cy="2674922"/>
              </a:xfrm>
              <a:effectLst>
                <a:outerShdw blurRad="50800" dist="38100" dir="2700000" algn="tl" rotWithShape="0">
                  <a:prstClr val="black">
                    <a:alpha val="40000"/>
                  </a:prstClr>
                </a:outerShdw>
              </a:effectLst>
            </p:grpSpPr>
            <p:pic>
              <p:nvPicPr>
                <p:cNvPr id="430" name="图片 429">
                  <a:extLst>
                    <a:ext uri="{FF2B5EF4-FFF2-40B4-BE49-F238E27FC236}">
                      <a16:creationId xmlns:a16="http://schemas.microsoft.com/office/drawing/2014/main" xmlns="" id="{D61DC9F4-A61C-4710-8459-5F9A5FD0297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355500" y="10010410"/>
                  <a:ext cx="1800000" cy="1800000"/>
                </a:xfrm>
                <a:prstGeom prst="rect">
                  <a:avLst/>
                </a:prstGeom>
                <a:ln w="22225">
                  <a:solidFill>
                    <a:srgbClr val="FF9999"/>
                  </a:solidFill>
                </a:ln>
              </p:spPr>
            </p:pic>
            <p:pic>
              <p:nvPicPr>
                <p:cNvPr id="431" name="图片 430">
                  <a:extLst>
                    <a:ext uri="{FF2B5EF4-FFF2-40B4-BE49-F238E27FC236}">
                      <a16:creationId xmlns:a16="http://schemas.microsoft.com/office/drawing/2014/main" xmlns="" id="{DDC21726-4BDB-48E1-B044-D3DF64BB2BC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082293" y="10229141"/>
                  <a:ext cx="1800000" cy="1800000"/>
                </a:xfrm>
                <a:prstGeom prst="rect">
                  <a:avLst/>
                </a:prstGeom>
                <a:ln w="22225">
                  <a:solidFill>
                    <a:srgbClr val="FF9999"/>
                  </a:solidFill>
                </a:ln>
              </p:spPr>
            </p:pic>
            <p:pic>
              <p:nvPicPr>
                <p:cNvPr id="432" name="图片 431">
                  <a:extLst>
                    <a:ext uri="{FF2B5EF4-FFF2-40B4-BE49-F238E27FC236}">
                      <a16:creationId xmlns:a16="http://schemas.microsoft.com/office/drawing/2014/main" xmlns="" id="{6D1F3690-26C2-494D-98D7-805A1686A5E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809087" y="10447872"/>
                  <a:ext cx="1800000" cy="1800000"/>
                </a:xfrm>
                <a:prstGeom prst="rect">
                  <a:avLst/>
                </a:prstGeom>
                <a:ln w="22225">
                  <a:solidFill>
                    <a:srgbClr val="FF9999"/>
                  </a:solidFill>
                </a:ln>
              </p:spPr>
            </p:pic>
            <p:pic>
              <p:nvPicPr>
                <p:cNvPr id="433" name="图片 432">
                  <a:extLst>
                    <a:ext uri="{FF2B5EF4-FFF2-40B4-BE49-F238E27FC236}">
                      <a16:creationId xmlns:a16="http://schemas.microsoft.com/office/drawing/2014/main" xmlns="" id="{F52812A8-E4C2-44F1-9FD3-FFCB1BF7C1E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535881" y="10666603"/>
                  <a:ext cx="1800000" cy="1800000"/>
                </a:xfrm>
                <a:prstGeom prst="rect">
                  <a:avLst/>
                </a:prstGeom>
                <a:ln w="22225">
                  <a:solidFill>
                    <a:srgbClr val="FF9999"/>
                  </a:solidFill>
                </a:ln>
              </p:spPr>
            </p:pic>
            <p:pic>
              <p:nvPicPr>
                <p:cNvPr id="434" name="图片 433">
                  <a:extLst>
                    <a:ext uri="{FF2B5EF4-FFF2-40B4-BE49-F238E27FC236}">
                      <a16:creationId xmlns:a16="http://schemas.microsoft.com/office/drawing/2014/main" xmlns="" id="{D63A742C-F70B-4299-B4C1-82DDFE0181D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262675" y="10885332"/>
                  <a:ext cx="1800000" cy="1800000"/>
                </a:xfrm>
                <a:prstGeom prst="rect">
                  <a:avLst/>
                </a:prstGeom>
                <a:ln w="22225">
                  <a:solidFill>
                    <a:srgbClr val="FF9999"/>
                  </a:solidFill>
                </a:ln>
              </p:spPr>
            </p:pic>
          </p:grpSp>
          <p:grpSp>
            <p:nvGrpSpPr>
              <p:cNvPr id="421" name="组合 420">
                <a:extLst>
                  <a:ext uri="{FF2B5EF4-FFF2-40B4-BE49-F238E27FC236}">
                    <a16:creationId xmlns:a16="http://schemas.microsoft.com/office/drawing/2014/main" xmlns="" id="{51E9A30D-B805-41E8-90DD-8A5EA758E1D1}"/>
                  </a:ext>
                </a:extLst>
              </p:cNvPr>
              <p:cNvGrpSpPr>
                <a:grpSpLocks noChangeAspect="1"/>
              </p:cNvGrpSpPr>
              <p:nvPr/>
            </p:nvGrpSpPr>
            <p:grpSpPr>
              <a:xfrm>
                <a:off x="8753022" y="2057183"/>
                <a:ext cx="2160000" cy="1997297"/>
                <a:chOff x="6095142" y="10010410"/>
                <a:chExt cx="2892825" cy="2674922"/>
              </a:xfrm>
              <a:effectLst>
                <a:outerShdw blurRad="50800" dist="38100" dir="2700000" algn="tl" rotWithShape="0">
                  <a:prstClr val="black">
                    <a:alpha val="40000"/>
                  </a:prstClr>
                </a:outerShdw>
              </a:effectLst>
            </p:grpSpPr>
            <p:pic>
              <p:nvPicPr>
                <p:cNvPr id="425" name="图片 424">
                  <a:extLst>
                    <a:ext uri="{FF2B5EF4-FFF2-40B4-BE49-F238E27FC236}">
                      <a16:creationId xmlns:a16="http://schemas.microsoft.com/office/drawing/2014/main" xmlns="" id="{A06B8762-C92A-4715-82C2-71AA77452E0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187967" y="10010410"/>
                  <a:ext cx="1800000" cy="1800000"/>
                </a:xfrm>
                <a:prstGeom prst="rect">
                  <a:avLst/>
                </a:prstGeom>
                <a:ln w="22225">
                  <a:solidFill>
                    <a:srgbClr val="FF9999"/>
                  </a:solidFill>
                </a:ln>
              </p:spPr>
            </p:pic>
            <p:pic>
              <p:nvPicPr>
                <p:cNvPr id="426" name="图片 425">
                  <a:extLst>
                    <a:ext uri="{FF2B5EF4-FFF2-40B4-BE49-F238E27FC236}">
                      <a16:creationId xmlns:a16="http://schemas.microsoft.com/office/drawing/2014/main" xmlns="" id="{907B2DA5-2623-4C73-BB7A-3411935CB7CF}"/>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6914760" y="10229141"/>
                  <a:ext cx="1800000" cy="1800000"/>
                </a:xfrm>
                <a:prstGeom prst="rect">
                  <a:avLst/>
                </a:prstGeom>
                <a:ln w="22225">
                  <a:solidFill>
                    <a:srgbClr val="FF9999"/>
                  </a:solidFill>
                </a:ln>
              </p:spPr>
            </p:pic>
            <p:pic>
              <p:nvPicPr>
                <p:cNvPr id="427" name="图片 426">
                  <a:extLst>
                    <a:ext uri="{FF2B5EF4-FFF2-40B4-BE49-F238E27FC236}">
                      <a16:creationId xmlns:a16="http://schemas.microsoft.com/office/drawing/2014/main" xmlns="" id="{32112185-291C-40DD-B0BF-F8EC59F375BE}"/>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641554" y="10447872"/>
                  <a:ext cx="1800000" cy="1800000"/>
                </a:xfrm>
                <a:prstGeom prst="rect">
                  <a:avLst/>
                </a:prstGeom>
                <a:ln w="22225">
                  <a:solidFill>
                    <a:srgbClr val="FF9999"/>
                  </a:solidFill>
                </a:ln>
              </p:spPr>
            </p:pic>
            <p:pic>
              <p:nvPicPr>
                <p:cNvPr id="428" name="图片 427">
                  <a:extLst>
                    <a:ext uri="{FF2B5EF4-FFF2-40B4-BE49-F238E27FC236}">
                      <a16:creationId xmlns:a16="http://schemas.microsoft.com/office/drawing/2014/main" xmlns="" id="{7FD74136-860D-4F12-82CE-C941452061DC}"/>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6368348" y="10666603"/>
                  <a:ext cx="1800000" cy="1800000"/>
                </a:xfrm>
                <a:prstGeom prst="rect">
                  <a:avLst/>
                </a:prstGeom>
                <a:ln w="22225">
                  <a:solidFill>
                    <a:srgbClr val="FF9999"/>
                  </a:solidFill>
                </a:ln>
              </p:spPr>
            </p:pic>
            <p:pic>
              <p:nvPicPr>
                <p:cNvPr id="429" name="图片 428">
                  <a:extLst>
                    <a:ext uri="{FF2B5EF4-FFF2-40B4-BE49-F238E27FC236}">
                      <a16:creationId xmlns:a16="http://schemas.microsoft.com/office/drawing/2014/main" xmlns="" id="{57504114-2989-4460-A161-348079CEC94E}"/>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6095142" y="10885332"/>
                  <a:ext cx="1800000" cy="1800000"/>
                </a:xfrm>
                <a:prstGeom prst="rect">
                  <a:avLst/>
                </a:prstGeom>
                <a:ln w="22225">
                  <a:solidFill>
                    <a:srgbClr val="FF9999"/>
                  </a:solidFill>
                </a:ln>
              </p:spPr>
            </p:pic>
          </p:grpSp>
          <p:sp>
            <p:nvSpPr>
              <p:cNvPr id="422" name="椭圆 421">
                <a:extLst>
                  <a:ext uri="{FF2B5EF4-FFF2-40B4-BE49-F238E27FC236}">
                    <a16:creationId xmlns:a16="http://schemas.microsoft.com/office/drawing/2014/main" xmlns="" id="{B66EEB2C-9032-45BA-A2CA-B47A2BC3E0D7}"/>
                  </a:ext>
                </a:extLst>
              </p:cNvPr>
              <p:cNvSpPr>
                <a:spLocks noChangeAspect="1"/>
              </p:cNvSpPr>
              <p:nvPr/>
            </p:nvSpPr>
            <p:spPr>
              <a:xfrm>
                <a:off x="13276951" y="3050929"/>
                <a:ext cx="72000" cy="72000"/>
              </a:xfrm>
              <a:prstGeom prst="ellipse">
                <a:avLst/>
              </a:prstGeom>
              <a:solidFill>
                <a:schemeClr val="tx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23" name="椭圆 422">
                <a:extLst>
                  <a:ext uri="{FF2B5EF4-FFF2-40B4-BE49-F238E27FC236}">
                    <a16:creationId xmlns:a16="http://schemas.microsoft.com/office/drawing/2014/main" xmlns="" id="{FE09F88E-48EC-4304-B8E9-F659DC67B339}"/>
                  </a:ext>
                </a:extLst>
              </p:cNvPr>
              <p:cNvSpPr>
                <a:spLocks noChangeAspect="1"/>
              </p:cNvSpPr>
              <p:nvPr/>
            </p:nvSpPr>
            <p:spPr>
              <a:xfrm>
                <a:off x="13398327" y="3050929"/>
                <a:ext cx="72000" cy="72000"/>
              </a:xfrm>
              <a:prstGeom prst="ellipse">
                <a:avLst/>
              </a:prstGeom>
              <a:solidFill>
                <a:schemeClr val="tx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24" name="椭圆 423">
                <a:extLst>
                  <a:ext uri="{FF2B5EF4-FFF2-40B4-BE49-F238E27FC236}">
                    <a16:creationId xmlns:a16="http://schemas.microsoft.com/office/drawing/2014/main" xmlns="" id="{D6E20C1C-C95D-4F05-95A8-8C48136A3182}"/>
                  </a:ext>
                </a:extLst>
              </p:cNvPr>
              <p:cNvSpPr>
                <a:spLocks noChangeAspect="1"/>
              </p:cNvSpPr>
              <p:nvPr/>
            </p:nvSpPr>
            <p:spPr>
              <a:xfrm>
                <a:off x="13519703" y="3050929"/>
                <a:ext cx="72000" cy="72000"/>
              </a:xfrm>
              <a:prstGeom prst="ellipse">
                <a:avLst/>
              </a:prstGeom>
              <a:solidFill>
                <a:schemeClr val="tx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grpSp>
        <p:sp>
          <p:nvSpPr>
            <p:cNvPr id="409" name="圆角矩形 27">
              <a:extLst>
                <a:ext uri="{FF2B5EF4-FFF2-40B4-BE49-F238E27FC236}">
                  <a16:creationId xmlns:a16="http://schemas.microsoft.com/office/drawing/2014/main" xmlns="" id="{59C160E8-9D02-41F0-9C68-B056392674A2}"/>
                </a:ext>
              </a:extLst>
            </p:cNvPr>
            <p:cNvSpPr/>
            <p:nvPr/>
          </p:nvSpPr>
          <p:spPr>
            <a:xfrm>
              <a:off x="3228264" y="421200"/>
              <a:ext cx="1944000" cy="415926"/>
            </a:xfrm>
            <a:prstGeom prst="roundRect">
              <a:avLst/>
            </a:prstGeom>
            <a:solidFill>
              <a:srgbClr val="FFEA21"/>
            </a:solidFill>
            <a:ln/>
            <a:effectLst/>
            <a:scene3d>
              <a:camera prst="orthographicFront">
                <a:rot lat="0" lon="0" rev="0"/>
              </a:camera>
              <a:lightRig rig="threePt" dir="t">
                <a:rot lat="0" lon="0" rev="1200000"/>
              </a:lightRig>
            </a:scene3d>
            <a:sp3d/>
          </p:spPr>
          <p:style>
            <a:lnRef idx="0">
              <a:schemeClr val="accent4"/>
            </a:lnRef>
            <a:fillRef idx="3">
              <a:schemeClr val="accent4"/>
            </a:fillRef>
            <a:effectRef idx="3">
              <a:schemeClr val="accent4"/>
            </a:effectRef>
            <a:fontRef idx="minor">
              <a:schemeClr val="lt1"/>
            </a:fontRef>
          </p:style>
          <p:txBody>
            <a:bodyPr rtlCol="0" anchor="ctr"/>
            <a:lstStyle/>
            <a:p>
              <a:pPr algn="ctr"/>
              <a:r>
                <a:rPr lang="zh-CN" altLang="en-US" sz="1050" b="1" dirty="0">
                  <a:solidFill>
                    <a:sysClr val="windowText" lastClr="000000"/>
                  </a:solidFill>
                  <a:latin typeface="微软雅黑 Light" panose="020B0502040204020203" pitchFamily="34" charset="-122"/>
                  <a:ea typeface="微软雅黑 Light" panose="020B0502040204020203" pitchFamily="34" charset="-122"/>
                  <a:cs typeface="Arial" panose="020B0604020202020204" pitchFamily="34" charset="0"/>
                </a:rPr>
                <a:t>查询影像</a:t>
              </a:r>
            </a:p>
          </p:txBody>
        </p:sp>
        <p:sp>
          <p:nvSpPr>
            <p:cNvPr id="410" name="圆角矩形 144">
              <a:extLst>
                <a:ext uri="{FF2B5EF4-FFF2-40B4-BE49-F238E27FC236}">
                  <a16:creationId xmlns:a16="http://schemas.microsoft.com/office/drawing/2014/main" xmlns="" id="{D9C6F098-CF8E-49E9-AE2E-7B0C34B67D56}"/>
                </a:ext>
              </a:extLst>
            </p:cNvPr>
            <p:cNvSpPr/>
            <p:nvPr/>
          </p:nvSpPr>
          <p:spPr>
            <a:xfrm>
              <a:off x="8555824" y="421071"/>
              <a:ext cx="2376000" cy="415926"/>
            </a:xfrm>
            <a:prstGeom prst="roundRect">
              <a:avLst>
                <a:gd name="adj" fmla="val 13232"/>
              </a:avLst>
            </a:prstGeom>
            <a:solidFill>
              <a:srgbClr val="F4B29E"/>
            </a:solidFill>
            <a:ln/>
            <a:effectLst/>
            <a:scene3d>
              <a:camera prst="orthographicFront">
                <a:rot lat="0" lon="0" rev="0"/>
              </a:camera>
              <a:lightRig rig="threePt" dir="t">
                <a:rot lat="0" lon="0" rev="1200000"/>
              </a:lightRig>
            </a:scene3d>
            <a:sp3d/>
          </p:spPr>
          <p:style>
            <a:lnRef idx="0">
              <a:schemeClr val="accent4"/>
            </a:lnRef>
            <a:fillRef idx="3">
              <a:schemeClr val="accent4"/>
            </a:fillRef>
            <a:effectRef idx="3">
              <a:schemeClr val="accent4"/>
            </a:effectRef>
            <a:fontRef idx="minor">
              <a:schemeClr val="lt1"/>
            </a:fontRef>
          </p:style>
          <p:txBody>
            <a:bodyPr rtlCol="0" anchor="ctr"/>
            <a:lstStyle/>
            <a:p>
              <a:pPr algn="ctr"/>
              <a:r>
                <a:rPr lang="zh-CN" altLang="en-US" sz="1050" b="1" dirty="0">
                  <a:solidFill>
                    <a:sysClr val="windowText" lastClr="000000"/>
                  </a:solidFill>
                  <a:latin typeface="微软雅黑 Light" panose="020B0502040204020203" pitchFamily="34" charset="-122"/>
                  <a:ea typeface="微软雅黑 Light" panose="020B0502040204020203" pitchFamily="34" charset="-122"/>
                  <a:cs typeface="Arial" panose="020B0604020202020204" pitchFamily="34" charset="0"/>
                </a:rPr>
                <a:t>影像数据集</a:t>
              </a:r>
            </a:p>
          </p:txBody>
        </p:sp>
        <p:cxnSp>
          <p:nvCxnSpPr>
            <p:cNvPr id="411" name="直接连接符 410">
              <a:extLst>
                <a:ext uri="{FF2B5EF4-FFF2-40B4-BE49-F238E27FC236}">
                  <a16:creationId xmlns:a16="http://schemas.microsoft.com/office/drawing/2014/main" xmlns="" id="{2538FF9D-4716-4B91-B0C0-0AAF7143C88B}"/>
                </a:ext>
              </a:extLst>
            </p:cNvPr>
            <p:cNvCxnSpPr/>
            <p:nvPr/>
          </p:nvCxnSpPr>
          <p:spPr>
            <a:xfrm>
              <a:off x="2597837" y="249138"/>
              <a:ext cx="11205029" cy="0"/>
            </a:xfrm>
            <a:prstGeom prst="line">
              <a:avLst/>
            </a:prstGeom>
            <a:ln w="63500" cmpd="dbl">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12" name="直接连接符 411">
              <a:extLst>
                <a:ext uri="{FF2B5EF4-FFF2-40B4-BE49-F238E27FC236}">
                  <a16:creationId xmlns:a16="http://schemas.microsoft.com/office/drawing/2014/main" xmlns="" id="{F1CAA8BD-8007-4018-A2CD-6B5ABEC7CC8E}"/>
                </a:ext>
              </a:extLst>
            </p:cNvPr>
            <p:cNvCxnSpPr/>
            <p:nvPr/>
          </p:nvCxnSpPr>
          <p:spPr>
            <a:xfrm>
              <a:off x="2597837" y="3243180"/>
              <a:ext cx="11205029" cy="0"/>
            </a:xfrm>
            <a:prstGeom prst="line">
              <a:avLst/>
            </a:prstGeom>
            <a:ln w="76200" cmpd="dbl">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13" name="右箭头 38">
              <a:extLst>
                <a:ext uri="{FF2B5EF4-FFF2-40B4-BE49-F238E27FC236}">
                  <a16:creationId xmlns:a16="http://schemas.microsoft.com/office/drawing/2014/main" xmlns="" id="{D9718AD1-BD7E-4AAB-B3E2-45AAB3E6C757}"/>
                </a:ext>
              </a:extLst>
            </p:cNvPr>
            <p:cNvSpPr/>
            <p:nvPr/>
          </p:nvSpPr>
          <p:spPr>
            <a:xfrm rot="5400000">
              <a:off x="3836726" y="2999212"/>
              <a:ext cx="583075" cy="713435"/>
            </a:xfrm>
            <a:prstGeom prst="rightArrow">
              <a:avLst>
                <a:gd name="adj1" fmla="val 55340"/>
                <a:gd name="adj2" fmla="val 50000"/>
              </a:avLst>
            </a:prstGeom>
            <a:solidFill>
              <a:srgbClr val="FFE919"/>
            </a:solidFill>
            <a:ln w="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14" name="右箭头 160">
              <a:extLst>
                <a:ext uri="{FF2B5EF4-FFF2-40B4-BE49-F238E27FC236}">
                  <a16:creationId xmlns:a16="http://schemas.microsoft.com/office/drawing/2014/main" xmlns="" id="{693F6B98-3F1E-4C7D-B3D0-1636BA76616C}"/>
                </a:ext>
              </a:extLst>
            </p:cNvPr>
            <p:cNvSpPr/>
            <p:nvPr/>
          </p:nvSpPr>
          <p:spPr>
            <a:xfrm rot="5400000">
              <a:off x="9441795" y="2999212"/>
              <a:ext cx="583075" cy="713435"/>
            </a:xfrm>
            <a:prstGeom prst="rightArrow">
              <a:avLst>
                <a:gd name="adj1" fmla="val 55340"/>
                <a:gd name="adj2" fmla="val 50000"/>
              </a:avLst>
            </a:prstGeom>
            <a:solidFill>
              <a:srgbClr val="FF999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15" name="圆角矩形 165">
              <a:extLst>
                <a:ext uri="{FF2B5EF4-FFF2-40B4-BE49-F238E27FC236}">
                  <a16:creationId xmlns:a16="http://schemas.microsoft.com/office/drawing/2014/main" xmlns="" id="{7ED3C036-0D25-4F98-9C7C-F8FB568F3016}"/>
                </a:ext>
              </a:extLst>
            </p:cNvPr>
            <p:cNvSpPr/>
            <p:nvPr/>
          </p:nvSpPr>
          <p:spPr>
            <a:xfrm>
              <a:off x="2903162" y="3783354"/>
              <a:ext cx="2652477" cy="1314078"/>
            </a:xfrm>
            <a:prstGeom prst="roundRect">
              <a:avLst>
                <a:gd name="adj" fmla="val 13232"/>
              </a:avLst>
            </a:prstGeom>
            <a:solidFill>
              <a:srgbClr val="89D6EB"/>
            </a:solidFill>
            <a:ln/>
            <a:effectLst/>
            <a:scene3d>
              <a:camera prst="orthographicFront">
                <a:rot lat="0" lon="0" rev="0"/>
              </a:camera>
              <a:lightRig rig="threePt" dir="t">
                <a:rot lat="0" lon="0" rev="1200000"/>
              </a:lightRig>
            </a:scene3d>
            <a:sp3d/>
          </p:spPr>
          <p:style>
            <a:lnRef idx="0">
              <a:schemeClr val="accent4"/>
            </a:lnRef>
            <a:fillRef idx="3">
              <a:schemeClr val="accent4"/>
            </a:fillRef>
            <a:effectRef idx="3">
              <a:schemeClr val="accent4"/>
            </a:effectRef>
            <a:fontRef idx="minor">
              <a:schemeClr val="lt1"/>
            </a:fontRef>
          </p:style>
          <p:txBody>
            <a:bodyPr rtlCol="0" anchor="ctr"/>
            <a:lstStyle/>
            <a:p>
              <a:pPr algn="ctr">
                <a:lnSpc>
                  <a:spcPts val="2800"/>
                </a:lnSpc>
              </a:pPr>
              <a:endParaRPr lang="zh-CN" altLang="en-US" sz="900" b="1" dirty="0">
                <a:solidFill>
                  <a:sysClr val="windowText" lastClr="000000"/>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416" name="圆角矩形 171">
              <a:extLst>
                <a:ext uri="{FF2B5EF4-FFF2-40B4-BE49-F238E27FC236}">
                  <a16:creationId xmlns:a16="http://schemas.microsoft.com/office/drawing/2014/main" xmlns="" id="{DC441760-C115-4F1E-815F-5FF661C5CCBF}"/>
                </a:ext>
              </a:extLst>
            </p:cNvPr>
            <p:cNvSpPr/>
            <p:nvPr/>
          </p:nvSpPr>
          <p:spPr>
            <a:xfrm>
              <a:off x="5912230" y="7671180"/>
              <a:ext cx="1952791" cy="535468"/>
            </a:xfrm>
            <a:prstGeom prst="roundRect">
              <a:avLst>
                <a:gd name="adj" fmla="val 13232"/>
              </a:avLst>
            </a:prstGeom>
            <a:solidFill>
              <a:srgbClr val="E2C6FE"/>
            </a:solidFill>
            <a:ln/>
            <a:scene3d>
              <a:camera prst="orthographicFront">
                <a:rot lat="0" lon="0" rev="0"/>
              </a:camera>
              <a:lightRig rig="threePt" dir="t">
                <a:rot lat="0" lon="0" rev="1200000"/>
              </a:lightRig>
            </a:scene3d>
            <a:sp3d/>
          </p:spPr>
          <p:style>
            <a:lnRef idx="0">
              <a:schemeClr val="accent4"/>
            </a:lnRef>
            <a:fillRef idx="3">
              <a:schemeClr val="accent4"/>
            </a:fillRef>
            <a:effectRef idx="3">
              <a:schemeClr val="accent4"/>
            </a:effectRef>
            <a:fontRef idx="minor">
              <a:schemeClr val="lt1"/>
            </a:fontRef>
          </p:style>
          <p:txBody>
            <a:bodyPr rtlCol="0" anchor="ctr"/>
            <a:lstStyle/>
            <a:p>
              <a:pPr algn="ctr">
                <a:lnSpc>
                  <a:spcPts val="2800"/>
                </a:lnSpc>
              </a:pPr>
              <a:endParaRPr lang="zh-CN" altLang="en-US" sz="900" b="1" dirty="0">
                <a:solidFill>
                  <a:sysClr val="windowText" lastClr="000000"/>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417" name="右箭头 192">
              <a:extLst>
                <a:ext uri="{FF2B5EF4-FFF2-40B4-BE49-F238E27FC236}">
                  <a16:creationId xmlns:a16="http://schemas.microsoft.com/office/drawing/2014/main" xmlns="" id="{4AC19C85-3962-45FA-BE2B-EC42D731DADB}"/>
                </a:ext>
              </a:extLst>
            </p:cNvPr>
            <p:cNvSpPr/>
            <p:nvPr/>
          </p:nvSpPr>
          <p:spPr>
            <a:xfrm>
              <a:off x="13443948" y="4018115"/>
              <a:ext cx="778933" cy="483523"/>
            </a:xfrm>
            <a:prstGeom prst="rightArrow">
              <a:avLst>
                <a:gd name="adj1" fmla="val 55340"/>
                <a:gd name="adj2" fmla="val 110526"/>
              </a:avLst>
            </a:prstGeom>
            <a:solidFill>
              <a:srgbClr val="FFE919"/>
            </a:solidFill>
            <a:ln w="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sp>
          <p:nvSpPr>
            <p:cNvPr id="418" name="右箭头 193">
              <a:extLst>
                <a:ext uri="{FF2B5EF4-FFF2-40B4-BE49-F238E27FC236}">
                  <a16:creationId xmlns:a16="http://schemas.microsoft.com/office/drawing/2014/main" xmlns="" id="{4B3D52F6-F0BF-4A8F-94BF-478EDC38F2B6}"/>
                </a:ext>
              </a:extLst>
            </p:cNvPr>
            <p:cNvSpPr/>
            <p:nvPr/>
          </p:nvSpPr>
          <p:spPr>
            <a:xfrm>
              <a:off x="13443948" y="4797978"/>
              <a:ext cx="778933" cy="483523"/>
            </a:xfrm>
            <a:prstGeom prst="rightArrow">
              <a:avLst>
                <a:gd name="adj1" fmla="val 55340"/>
                <a:gd name="adj2" fmla="val 110526"/>
              </a:avLst>
            </a:prstGeom>
            <a:solidFill>
              <a:srgbClr val="FF999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微软雅黑 Light" panose="020B0502040204020203" pitchFamily="34" charset="-122"/>
                <a:ea typeface="微软雅黑 Light" panose="020B0502040204020203" pitchFamily="34" charset="-122"/>
              </a:endParaRPr>
            </a:p>
          </p:txBody>
        </p:sp>
      </p:grpSp>
      <p:grpSp>
        <p:nvGrpSpPr>
          <p:cNvPr id="509" name="组合 508">
            <a:extLst>
              <a:ext uri="{FF2B5EF4-FFF2-40B4-BE49-F238E27FC236}">
                <a16:creationId xmlns:a16="http://schemas.microsoft.com/office/drawing/2014/main" xmlns="" id="{0E843E5D-163C-46D2-A313-4DDC6C4F44D1}"/>
              </a:ext>
            </a:extLst>
          </p:cNvPr>
          <p:cNvGrpSpPr>
            <a:grpSpLocks noChangeAspect="1"/>
          </p:cNvGrpSpPr>
          <p:nvPr/>
        </p:nvGrpSpPr>
        <p:grpSpPr>
          <a:xfrm flipH="1">
            <a:off x="6197782" y="4250268"/>
            <a:ext cx="1628901" cy="567976"/>
            <a:chOff x="10628611" y="8938021"/>
            <a:chExt cx="2855830" cy="946628"/>
          </a:xfrm>
        </p:grpSpPr>
        <p:sp>
          <p:nvSpPr>
            <p:cNvPr id="510" name="五边形 187">
              <a:extLst>
                <a:ext uri="{FF2B5EF4-FFF2-40B4-BE49-F238E27FC236}">
                  <a16:creationId xmlns:a16="http://schemas.microsoft.com/office/drawing/2014/main" xmlns="" id="{F51652C5-FC62-4707-85B2-B64D707D169D}"/>
                </a:ext>
              </a:extLst>
            </p:cNvPr>
            <p:cNvSpPr/>
            <p:nvPr/>
          </p:nvSpPr>
          <p:spPr>
            <a:xfrm flipH="1">
              <a:off x="11557798" y="8938021"/>
              <a:ext cx="1926643" cy="946628"/>
            </a:xfrm>
            <a:prstGeom prst="homePlate">
              <a:avLst>
                <a:gd name="adj" fmla="val 41421"/>
              </a:avLst>
            </a:prstGeom>
            <a:solidFill>
              <a:srgbClr val="D4E26C"/>
            </a:solidFill>
            <a:ln w="2222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800"/>
                </a:lnSpc>
              </a:pPr>
              <a:endParaRPr lang="zh-CN" altLang="en-US" sz="1200" b="1" dirty="0">
                <a:solidFill>
                  <a:schemeClr val="tx1"/>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511" name="右箭头 188">
              <a:extLst>
                <a:ext uri="{FF2B5EF4-FFF2-40B4-BE49-F238E27FC236}">
                  <a16:creationId xmlns:a16="http://schemas.microsoft.com/office/drawing/2014/main" xmlns="" id="{E597DB17-B1A5-469A-AB8A-4C96D3EDB995}"/>
                </a:ext>
              </a:extLst>
            </p:cNvPr>
            <p:cNvSpPr/>
            <p:nvPr/>
          </p:nvSpPr>
          <p:spPr>
            <a:xfrm flipH="1">
              <a:off x="10628611" y="9164846"/>
              <a:ext cx="761794" cy="488932"/>
            </a:xfrm>
            <a:prstGeom prst="rightArrow">
              <a:avLst>
                <a:gd name="adj1" fmla="val 55340"/>
                <a:gd name="adj2" fmla="val 110526"/>
              </a:avLst>
            </a:prstGeom>
            <a:solidFill>
              <a:srgbClr val="548235"/>
            </a:solidFill>
            <a:ln w="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Light" panose="020B0502040204020203" pitchFamily="34" charset="-122"/>
              </a:endParaRPr>
            </a:p>
          </p:txBody>
        </p:sp>
      </p:grpSp>
      <p:sp>
        <p:nvSpPr>
          <p:cNvPr id="512" name="五边形 240">
            <a:extLst>
              <a:ext uri="{FF2B5EF4-FFF2-40B4-BE49-F238E27FC236}">
                <a16:creationId xmlns:a16="http://schemas.microsoft.com/office/drawing/2014/main" xmlns="" id="{689A6932-1FB9-4E44-A664-07934CD062FC}"/>
              </a:ext>
            </a:extLst>
          </p:cNvPr>
          <p:cNvSpPr/>
          <p:nvPr/>
        </p:nvSpPr>
        <p:spPr>
          <a:xfrm rot="5400000">
            <a:off x="8084338" y="4098485"/>
            <a:ext cx="643495" cy="972790"/>
          </a:xfrm>
          <a:prstGeom prst="homePlate">
            <a:avLst>
              <a:gd name="adj" fmla="val 42318"/>
            </a:avLst>
          </a:prstGeom>
          <a:solidFill>
            <a:srgbClr val="D4E26C"/>
          </a:solidFill>
          <a:ln w="2222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lnSpc>
                <a:spcPts val="2800"/>
              </a:lnSpc>
            </a:pPr>
            <a:endParaRPr lang="zh-CN" altLang="en-US" sz="2200" b="1" dirty="0">
              <a:solidFill>
                <a:schemeClr val="tx1"/>
              </a:solidFill>
              <a:latin typeface="微软雅黑 Light" panose="020B0502040204020203" pitchFamily="34" charset="-122"/>
              <a:ea typeface="微软雅黑 Light" panose="020B0502040204020203" pitchFamily="34" charset="-122"/>
              <a:cs typeface="Arial" panose="020B0604020202020204" pitchFamily="34" charset="0"/>
            </a:endParaRPr>
          </a:p>
        </p:txBody>
      </p:sp>
      <p:graphicFrame>
        <p:nvGraphicFramePr>
          <p:cNvPr id="513" name="对象 512">
            <a:extLst>
              <a:ext uri="{FF2B5EF4-FFF2-40B4-BE49-F238E27FC236}">
                <a16:creationId xmlns:a16="http://schemas.microsoft.com/office/drawing/2014/main" xmlns="" id="{8DA06B4B-385F-4B99-A64D-16694B2B06B8}"/>
              </a:ext>
            </a:extLst>
          </p:cNvPr>
          <p:cNvGraphicFramePr>
            <a:graphicFrameLocks noChangeAspect="1"/>
          </p:cNvGraphicFramePr>
          <p:nvPr>
            <p:extLst/>
          </p:nvPr>
        </p:nvGraphicFramePr>
        <p:xfrm>
          <a:off x="8316152" y="4657263"/>
          <a:ext cx="189252" cy="222894"/>
        </p:xfrm>
        <a:graphic>
          <a:graphicData uri="http://schemas.openxmlformats.org/presentationml/2006/ole">
            <mc:AlternateContent xmlns:mc="http://schemas.openxmlformats.org/markup-compatibility/2006">
              <mc:Choice xmlns:v="urn:schemas-microsoft-com:vml" Requires="v">
                <p:oleObj spid="_x0000_s11431" name="CorelDRAW" r:id="rId19" imgW="540720" imgH="636840" progId="">
                  <p:embed/>
                </p:oleObj>
              </mc:Choice>
              <mc:Fallback>
                <p:oleObj name="CorelDRAW" r:id="rId19" imgW="540720" imgH="636840" progId="">
                  <p:embed/>
                  <p:pic>
                    <p:nvPicPr>
                      <p:cNvPr id="0" name=""/>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8316152" y="4657263"/>
                        <a:ext cx="189252" cy="22289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4" name="圆角矩形 237">
            <a:extLst>
              <a:ext uri="{FF2B5EF4-FFF2-40B4-BE49-F238E27FC236}">
                <a16:creationId xmlns:a16="http://schemas.microsoft.com/office/drawing/2014/main" xmlns="" id="{D3B7EA0F-5D8F-4BD6-BA09-AC0CBEA89E82}"/>
              </a:ext>
            </a:extLst>
          </p:cNvPr>
          <p:cNvSpPr/>
          <p:nvPr/>
        </p:nvSpPr>
        <p:spPr>
          <a:xfrm>
            <a:off x="7112148" y="5085184"/>
            <a:ext cx="981602" cy="182063"/>
          </a:xfrm>
          <a:prstGeom prst="roundRect">
            <a:avLst>
              <a:gd name="adj" fmla="val 13232"/>
            </a:avLst>
          </a:prstGeom>
          <a:solidFill>
            <a:srgbClr val="FDC46F"/>
          </a:solidFill>
          <a:ln>
            <a:noFill/>
          </a:ln>
          <a:scene3d>
            <a:camera prst="orthographicFront">
              <a:rot lat="0" lon="0" rev="0"/>
            </a:camera>
            <a:lightRig rig="threePt" dir="t">
              <a:rot lat="0" lon="0" rev="1200000"/>
            </a:lightRig>
          </a:scene3d>
          <a:sp3d/>
        </p:spPr>
        <p:style>
          <a:lnRef idx="0">
            <a:schemeClr val="accent4"/>
          </a:lnRef>
          <a:fillRef idx="3">
            <a:schemeClr val="accent4"/>
          </a:fillRef>
          <a:effectRef idx="3">
            <a:schemeClr val="accent4"/>
          </a:effectRef>
          <a:fontRef idx="minor">
            <a:schemeClr val="lt1"/>
          </a:fontRef>
        </p:style>
        <p:txBody>
          <a:bodyPr rtlCol="0" anchor="ctr"/>
          <a:lstStyle/>
          <a:p>
            <a:pPr algn="ctr"/>
            <a:r>
              <a:rPr lang="zh-CN" altLang="en-US" sz="1100" b="1" dirty="0">
                <a:solidFill>
                  <a:sysClr val="windowText" lastClr="000000"/>
                </a:solidFill>
                <a:latin typeface="微软雅黑 Light" panose="020B0502040204020203" pitchFamily="34" charset="-122"/>
                <a:ea typeface="微软雅黑 Light" panose="020B0502040204020203" pitchFamily="34" charset="-122"/>
                <a:cs typeface="Arial" panose="020B0604020202020204" pitchFamily="34" charset="0"/>
              </a:rPr>
              <a:t>检索结果</a:t>
            </a:r>
          </a:p>
        </p:txBody>
      </p:sp>
      <p:grpSp>
        <p:nvGrpSpPr>
          <p:cNvPr id="515" name="组合 514">
            <a:extLst>
              <a:ext uri="{FF2B5EF4-FFF2-40B4-BE49-F238E27FC236}">
                <a16:creationId xmlns:a16="http://schemas.microsoft.com/office/drawing/2014/main" xmlns="" id="{3176D781-FA42-4388-BD96-3423979ABE9E}"/>
              </a:ext>
            </a:extLst>
          </p:cNvPr>
          <p:cNvGrpSpPr/>
          <p:nvPr/>
        </p:nvGrpSpPr>
        <p:grpSpPr>
          <a:xfrm>
            <a:off x="6203184" y="4956403"/>
            <a:ext cx="2694867" cy="1640949"/>
            <a:chOff x="6033552" y="4963182"/>
            <a:chExt cx="4055393" cy="1640949"/>
          </a:xfrm>
        </p:grpSpPr>
        <p:sp>
          <p:nvSpPr>
            <p:cNvPr id="516" name="圆角矩形 199">
              <a:extLst>
                <a:ext uri="{FF2B5EF4-FFF2-40B4-BE49-F238E27FC236}">
                  <a16:creationId xmlns:a16="http://schemas.microsoft.com/office/drawing/2014/main" xmlns="" id="{62C237F3-A678-48C6-B165-A7B9B14EADCC}"/>
                </a:ext>
              </a:extLst>
            </p:cNvPr>
            <p:cNvSpPr/>
            <p:nvPr/>
          </p:nvSpPr>
          <p:spPr>
            <a:xfrm>
              <a:off x="6033552" y="4963182"/>
              <a:ext cx="4047669" cy="1640949"/>
            </a:xfrm>
            <a:prstGeom prst="roundRect">
              <a:avLst>
                <a:gd name="adj" fmla="val 3461"/>
              </a:avLst>
            </a:prstGeom>
            <a:solidFill>
              <a:schemeClr val="accent6">
                <a:lumMod val="60000"/>
                <a:lumOff val="40000"/>
                <a:alpha val="20000"/>
              </a:schemeClr>
            </a:solidFill>
            <a:ln w="25400">
              <a:no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Light" panose="020B0502040204020203" pitchFamily="34" charset="-122"/>
                <a:ea typeface="微软雅黑 Light" panose="020B0502040204020203" pitchFamily="34" charset="-122"/>
              </a:endParaRPr>
            </a:p>
          </p:txBody>
        </p:sp>
        <p:cxnSp>
          <p:nvCxnSpPr>
            <p:cNvPr id="517" name="直接连接符 516">
              <a:extLst>
                <a:ext uri="{FF2B5EF4-FFF2-40B4-BE49-F238E27FC236}">
                  <a16:creationId xmlns:a16="http://schemas.microsoft.com/office/drawing/2014/main" xmlns="" id="{F30EAFA6-3F41-40ED-B458-BDC295F023F1}"/>
                </a:ext>
              </a:extLst>
            </p:cNvPr>
            <p:cNvCxnSpPr/>
            <p:nvPr/>
          </p:nvCxnSpPr>
          <p:spPr>
            <a:xfrm>
              <a:off x="6033552" y="4963182"/>
              <a:ext cx="4047669" cy="0"/>
            </a:xfrm>
            <a:prstGeom prst="line">
              <a:avLst/>
            </a:prstGeom>
            <a:ln w="76200" cmpd="dbl">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8" name="直接连接符 517">
              <a:extLst>
                <a:ext uri="{FF2B5EF4-FFF2-40B4-BE49-F238E27FC236}">
                  <a16:creationId xmlns:a16="http://schemas.microsoft.com/office/drawing/2014/main" xmlns="" id="{C1C2269A-441B-449B-BD42-674FB14A12B7}"/>
                </a:ext>
              </a:extLst>
            </p:cNvPr>
            <p:cNvCxnSpPr/>
            <p:nvPr/>
          </p:nvCxnSpPr>
          <p:spPr>
            <a:xfrm>
              <a:off x="6041276" y="6562268"/>
              <a:ext cx="4047669" cy="0"/>
            </a:xfrm>
            <a:prstGeom prst="line">
              <a:avLst/>
            </a:prstGeom>
            <a:ln w="76200" cmpd="dbl">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pic>
        <p:nvPicPr>
          <p:cNvPr id="519" name="图片 518">
            <a:extLst>
              <a:ext uri="{FF2B5EF4-FFF2-40B4-BE49-F238E27FC236}">
                <a16:creationId xmlns:a16="http://schemas.microsoft.com/office/drawing/2014/main" xmlns="" id="{ACC6E9BE-8ED4-490E-B153-FE751459E12C}"/>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7384506" y="5357908"/>
            <a:ext cx="447356" cy="447356"/>
          </a:xfrm>
          <a:prstGeom prst="rect">
            <a:avLst/>
          </a:prstGeom>
          <a:ln w="38100">
            <a:solidFill>
              <a:srgbClr val="FFFF00"/>
            </a:solidFill>
          </a:ln>
          <a:effectLst>
            <a:outerShdw blurRad="50800" dist="38100" dir="2700000" algn="tl" rotWithShape="0">
              <a:prstClr val="black">
                <a:alpha val="40000"/>
              </a:prstClr>
            </a:outerShdw>
          </a:effectLst>
        </p:spPr>
      </p:pic>
      <p:pic>
        <p:nvPicPr>
          <p:cNvPr id="520" name="图片 519">
            <a:extLst>
              <a:ext uri="{FF2B5EF4-FFF2-40B4-BE49-F238E27FC236}">
                <a16:creationId xmlns:a16="http://schemas.microsoft.com/office/drawing/2014/main" xmlns="" id="{8981DA26-8603-4746-A0EC-33E7FF5649A7}"/>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6660845" y="5357908"/>
            <a:ext cx="447356" cy="447356"/>
          </a:xfrm>
          <a:prstGeom prst="rect">
            <a:avLst/>
          </a:prstGeom>
          <a:ln w="38100">
            <a:solidFill>
              <a:srgbClr val="FFFF00"/>
            </a:solidFill>
          </a:ln>
          <a:effectLst>
            <a:outerShdw blurRad="50800" dist="38100" dir="2700000" algn="tl" rotWithShape="0">
              <a:prstClr val="black">
                <a:alpha val="40000"/>
              </a:prstClr>
            </a:outerShdw>
          </a:effectLst>
        </p:spPr>
      </p:pic>
      <p:pic>
        <p:nvPicPr>
          <p:cNvPr id="521" name="图片 520">
            <a:extLst>
              <a:ext uri="{FF2B5EF4-FFF2-40B4-BE49-F238E27FC236}">
                <a16:creationId xmlns:a16="http://schemas.microsoft.com/office/drawing/2014/main" xmlns="" id="{D165D367-EA42-455E-B1AD-6229D69DD6E4}"/>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085084" y="5357908"/>
            <a:ext cx="447356" cy="447356"/>
          </a:xfrm>
          <a:prstGeom prst="rect">
            <a:avLst/>
          </a:prstGeom>
          <a:ln w="38100">
            <a:solidFill>
              <a:srgbClr val="FFFF00"/>
            </a:solidFill>
          </a:ln>
          <a:effectLst>
            <a:outerShdw blurRad="50800" dist="38100" dir="2700000" algn="tl" rotWithShape="0">
              <a:prstClr val="black">
                <a:alpha val="40000"/>
              </a:prstClr>
            </a:outerShdw>
          </a:effectLst>
        </p:spPr>
      </p:pic>
      <p:graphicFrame>
        <p:nvGraphicFramePr>
          <p:cNvPr id="522" name="对象 521">
            <a:extLst>
              <a:ext uri="{FF2B5EF4-FFF2-40B4-BE49-F238E27FC236}">
                <a16:creationId xmlns:a16="http://schemas.microsoft.com/office/drawing/2014/main" xmlns="" id="{501EADE2-6DFE-4E7F-9A9F-2B58DAC21EA8}"/>
              </a:ext>
            </a:extLst>
          </p:cNvPr>
          <p:cNvGraphicFramePr>
            <a:graphicFrameLocks noChangeAspect="1"/>
          </p:cNvGraphicFramePr>
          <p:nvPr>
            <p:extLst/>
          </p:nvPr>
        </p:nvGraphicFramePr>
        <p:xfrm>
          <a:off x="6664515" y="5359834"/>
          <a:ext cx="145650" cy="145650"/>
        </p:xfrm>
        <a:graphic>
          <a:graphicData uri="http://schemas.openxmlformats.org/presentationml/2006/ole">
            <mc:AlternateContent xmlns:mc="http://schemas.openxmlformats.org/markup-compatibility/2006">
              <mc:Choice xmlns:v="urn:schemas-microsoft-com:vml" Requires="v">
                <p:oleObj spid="_x0000_s11432" name="CorelDRAW" r:id="rId24" imgW="560880" imgH="560880" progId="">
                  <p:embed/>
                </p:oleObj>
              </mc:Choice>
              <mc:Fallback>
                <p:oleObj name="CorelDRAW" r:id="rId24" imgW="560880" imgH="560880" progId="">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6664515" y="5359834"/>
                        <a:ext cx="145650" cy="145650"/>
                      </a:xfrm>
                      <a:prstGeom prst="rect">
                        <a:avLst/>
                      </a:prstGeom>
                      <a:solidFill>
                        <a:srgbClr val="7F7F7F"/>
                      </a:solidFill>
                    </p:spPr>
                  </p:pic>
                </p:oleObj>
              </mc:Fallback>
            </mc:AlternateContent>
          </a:graphicData>
        </a:graphic>
      </p:graphicFrame>
      <p:graphicFrame>
        <p:nvGraphicFramePr>
          <p:cNvPr id="523" name="对象 522">
            <a:extLst>
              <a:ext uri="{FF2B5EF4-FFF2-40B4-BE49-F238E27FC236}">
                <a16:creationId xmlns:a16="http://schemas.microsoft.com/office/drawing/2014/main" xmlns="" id="{F6C23B3E-C827-4FD7-8F35-7F372BB3F402}"/>
              </a:ext>
            </a:extLst>
          </p:cNvPr>
          <p:cNvGraphicFramePr>
            <a:graphicFrameLocks noChangeAspect="1"/>
          </p:cNvGraphicFramePr>
          <p:nvPr>
            <p:extLst/>
          </p:nvPr>
        </p:nvGraphicFramePr>
        <p:xfrm>
          <a:off x="8088754" y="5360204"/>
          <a:ext cx="145650" cy="145650"/>
        </p:xfrm>
        <a:graphic>
          <a:graphicData uri="http://schemas.openxmlformats.org/presentationml/2006/ole">
            <mc:AlternateContent xmlns:mc="http://schemas.openxmlformats.org/markup-compatibility/2006">
              <mc:Choice xmlns:v="urn:schemas-microsoft-com:vml" Requires="v">
                <p:oleObj spid="_x0000_s11433" name="CorelDRAW" r:id="rId26" imgW="560880" imgH="560880" progId="">
                  <p:embed/>
                </p:oleObj>
              </mc:Choice>
              <mc:Fallback>
                <p:oleObj name="CorelDRAW" r:id="rId26" imgW="560880" imgH="560880" progId="">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8088754" y="5360204"/>
                        <a:ext cx="145650" cy="145650"/>
                      </a:xfrm>
                      <a:prstGeom prst="rect">
                        <a:avLst/>
                      </a:prstGeom>
                      <a:solidFill>
                        <a:srgbClr val="7F7F7F"/>
                      </a:solidFill>
                    </p:spPr>
                  </p:pic>
                </p:oleObj>
              </mc:Fallback>
            </mc:AlternateContent>
          </a:graphicData>
        </a:graphic>
      </p:graphicFrame>
      <p:graphicFrame>
        <p:nvGraphicFramePr>
          <p:cNvPr id="524" name="对象 523">
            <a:extLst>
              <a:ext uri="{FF2B5EF4-FFF2-40B4-BE49-F238E27FC236}">
                <a16:creationId xmlns:a16="http://schemas.microsoft.com/office/drawing/2014/main" xmlns="" id="{64EF75FA-28CC-46AF-8DBF-C459972E5121}"/>
              </a:ext>
            </a:extLst>
          </p:cNvPr>
          <p:cNvGraphicFramePr>
            <a:graphicFrameLocks noChangeAspect="1"/>
          </p:cNvGraphicFramePr>
          <p:nvPr>
            <p:extLst/>
          </p:nvPr>
        </p:nvGraphicFramePr>
        <p:xfrm>
          <a:off x="7388353" y="5360204"/>
          <a:ext cx="145650" cy="145650"/>
        </p:xfrm>
        <a:graphic>
          <a:graphicData uri="http://schemas.openxmlformats.org/presentationml/2006/ole">
            <mc:AlternateContent xmlns:mc="http://schemas.openxmlformats.org/markup-compatibility/2006">
              <mc:Choice xmlns:v="urn:schemas-microsoft-com:vml" Requires="v">
                <p:oleObj spid="_x0000_s11434" name="CorelDRAW" r:id="rId27" imgW="560880" imgH="560880" progId="">
                  <p:embed/>
                </p:oleObj>
              </mc:Choice>
              <mc:Fallback>
                <p:oleObj name="CorelDRAW" r:id="rId27" imgW="560880" imgH="560880" progId="">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7388353" y="5360204"/>
                        <a:ext cx="145650" cy="145650"/>
                      </a:xfrm>
                      <a:prstGeom prst="rect">
                        <a:avLst/>
                      </a:prstGeom>
                      <a:solidFill>
                        <a:srgbClr val="7F7F7F"/>
                      </a:solidFill>
                    </p:spPr>
                  </p:pic>
                </p:oleObj>
              </mc:Fallback>
            </mc:AlternateContent>
          </a:graphicData>
        </a:graphic>
      </p:graphicFrame>
      <p:pic>
        <p:nvPicPr>
          <p:cNvPr id="525" name="图片 524">
            <a:extLst>
              <a:ext uri="{FF2B5EF4-FFF2-40B4-BE49-F238E27FC236}">
                <a16:creationId xmlns:a16="http://schemas.microsoft.com/office/drawing/2014/main" xmlns="" id="{0340481C-FB91-4C8D-BAE7-93E00902F98D}"/>
              </a:ext>
            </a:extLst>
          </p:cNvPr>
          <p:cNvPicPr>
            <a:picLocks noChangeAspect="1"/>
          </p:cNvPicPr>
          <p:nvPr/>
        </p:nvPicPr>
        <p:blipFill>
          <a:blip r:embed="rId28" cstate="print">
            <a:extLst>
              <a:ext uri="{28A0092B-C50C-407E-A947-70E740481C1C}">
                <a14:useLocalDpi xmlns:a14="http://schemas.microsoft.com/office/drawing/2010/main" val="0"/>
              </a:ext>
            </a:extLst>
          </a:blip>
          <a:stretch>
            <a:fillRect/>
          </a:stretch>
        </p:blipFill>
        <p:spPr>
          <a:xfrm>
            <a:off x="7384382" y="5972340"/>
            <a:ext cx="447356" cy="447356"/>
          </a:xfrm>
          <a:prstGeom prst="rect">
            <a:avLst/>
          </a:prstGeom>
          <a:ln w="38100">
            <a:solidFill>
              <a:srgbClr val="FFFF00"/>
            </a:solidFill>
          </a:ln>
          <a:effectLst>
            <a:outerShdw blurRad="50800" dist="38100" dir="2700000" algn="tl" rotWithShape="0">
              <a:prstClr val="black">
                <a:alpha val="40000"/>
              </a:prstClr>
            </a:outerShdw>
          </a:effectLst>
        </p:spPr>
      </p:pic>
      <p:pic>
        <p:nvPicPr>
          <p:cNvPr id="526" name="图片 525">
            <a:extLst>
              <a:ext uri="{FF2B5EF4-FFF2-40B4-BE49-F238E27FC236}">
                <a16:creationId xmlns:a16="http://schemas.microsoft.com/office/drawing/2014/main" xmlns="" id="{B9F6EDA5-DCC1-4030-973C-6EF18FC8190F}"/>
              </a:ext>
            </a:extLst>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6660232" y="5972340"/>
            <a:ext cx="447356" cy="447356"/>
          </a:xfrm>
          <a:prstGeom prst="rect">
            <a:avLst/>
          </a:prstGeom>
          <a:ln w="38100">
            <a:solidFill>
              <a:srgbClr val="FFFF00"/>
            </a:solidFill>
          </a:ln>
          <a:effectLst>
            <a:outerShdw blurRad="50800" dist="38100" dir="2700000" algn="tl" rotWithShape="0">
              <a:prstClr val="black">
                <a:alpha val="40000"/>
              </a:prstClr>
            </a:outerShdw>
          </a:effectLst>
        </p:spPr>
      </p:pic>
      <p:pic>
        <p:nvPicPr>
          <p:cNvPr id="527" name="图片 526">
            <a:extLst>
              <a:ext uri="{FF2B5EF4-FFF2-40B4-BE49-F238E27FC236}">
                <a16:creationId xmlns:a16="http://schemas.microsoft.com/office/drawing/2014/main" xmlns="" id="{9F3A54F9-EF15-44F0-8ED7-E9FC7C42CE0D}"/>
              </a:ext>
            </a:extLst>
          </p:cNvPr>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a:off x="8084783" y="5972340"/>
            <a:ext cx="447356" cy="447356"/>
          </a:xfrm>
          <a:prstGeom prst="rect">
            <a:avLst/>
          </a:prstGeom>
          <a:ln w="38100">
            <a:solidFill>
              <a:srgbClr val="FF0000"/>
            </a:solidFill>
          </a:ln>
          <a:effectLst>
            <a:outerShdw blurRad="50800" dist="38100" dir="2700000" algn="tl" rotWithShape="0">
              <a:prstClr val="black">
                <a:alpha val="40000"/>
              </a:prstClr>
            </a:outerShdw>
          </a:effectLst>
        </p:spPr>
      </p:pic>
      <p:graphicFrame>
        <p:nvGraphicFramePr>
          <p:cNvPr id="528" name="对象 527">
            <a:extLst>
              <a:ext uri="{FF2B5EF4-FFF2-40B4-BE49-F238E27FC236}">
                <a16:creationId xmlns:a16="http://schemas.microsoft.com/office/drawing/2014/main" xmlns="" id="{F91DEB74-56DF-4404-B96D-65C7C0D81045}"/>
              </a:ext>
            </a:extLst>
          </p:cNvPr>
          <p:cNvGraphicFramePr>
            <a:graphicFrameLocks noChangeAspect="1"/>
          </p:cNvGraphicFramePr>
          <p:nvPr>
            <p:extLst/>
          </p:nvPr>
        </p:nvGraphicFramePr>
        <p:xfrm>
          <a:off x="6663902" y="5974420"/>
          <a:ext cx="145650" cy="145650"/>
        </p:xfrm>
        <a:graphic>
          <a:graphicData uri="http://schemas.openxmlformats.org/presentationml/2006/ole">
            <mc:AlternateContent xmlns:mc="http://schemas.openxmlformats.org/markup-compatibility/2006">
              <mc:Choice xmlns:v="urn:schemas-microsoft-com:vml" Requires="v">
                <p:oleObj spid="_x0000_s11435" name="CorelDRAW" r:id="rId31" imgW="560880" imgH="560880" progId="">
                  <p:embed/>
                </p:oleObj>
              </mc:Choice>
              <mc:Fallback>
                <p:oleObj name="CorelDRAW" r:id="rId31" imgW="560880" imgH="560880" progId="">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6663902" y="5974420"/>
                        <a:ext cx="145650" cy="145650"/>
                      </a:xfrm>
                      <a:prstGeom prst="rect">
                        <a:avLst/>
                      </a:prstGeom>
                      <a:solidFill>
                        <a:srgbClr val="7F7F7F"/>
                      </a:solidFill>
                    </p:spPr>
                  </p:pic>
                </p:oleObj>
              </mc:Fallback>
            </mc:AlternateContent>
          </a:graphicData>
        </a:graphic>
      </p:graphicFrame>
      <p:graphicFrame>
        <p:nvGraphicFramePr>
          <p:cNvPr id="529" name="对象 528">
            <a:extLst>
              <a:ext uri="{FF2B5EF4-FFF2-40B4-BE49-F238E27FC236}">
                <a16:creationId xmlns:a16="http://schemas.microsoft.com/office/drawing/2014/main" xmlns="" id="{48A5543A-86BA-42A2-BE3E-C4F43A815457}"/>
              </a:ext>
            </a:extLst>
          </p:cNvPr>
          <p:cNvGraphicFramePr>
            <a:graphicFrameLocks noChangeAspect="1"/>
          </p:cNvGraphicFramePr>
          <p:nvPr>
            <p:extLst/>
          </p:nvPr>
        </p:nvGraphicFramePr>
        <p:xfrm>
          <a:off x="8088454" y="5974420"/>
          <a:ext cx="145650" cy="145350"/>
        </p:xfrm>
        <a:graphic>
          <a:graphicData uri="http://schemas.openxmlformats.org/presentationml/2006/ole">
            <mc:AlternateContent xmlns:mc="http://schemas.openxmlformats.org/markup-compatibility/2006">
              <mc:Choice xmlns:v="urn:schemas-microsoft-com:vml" Requires="v">
                <p:oleObj spid="_x0000_s11436" name="CorelDRAW" r:id="rId32" imgW="560880" imgH="560520" progId="">
                  <p:embed/>
                </p:oleObj>
              </mc:Choice>
              <mc:Fallback>
                <p:oleObj name="CorelDRAW" r:id="rId32" imgW="560880" imgH="560520" progId="">
                  <p:embed/>
                  <p:pic>
                    <p:nvPicPr>
                      <p:cNvPr id="0" name=""/>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8088454" y="5974420"/>
                        <a:ext cx="145650" cy="145350"/>
                      </a:xfrm>
                      <a:prstGeom prst="rect">
                        <a:avLst/>
                      </a:prstGeom>
                      <a:solidFill>
                        <a:srgbClr val="A6A6A6"/>
                      </a:solidFill>
                    </p:spPr>
                  </p:pic>
                </p:oleObj>
              </mc:Fallback>
            </mc:AlternateContent>
          </a:graphicData>
        </a:graphic>
      </p:graphicFrame>
      <p:graphicFrame>
        <p:nvGraphicFramePr>
          <p:cNvPr id="530" name="对象 529">
            <a:extLst>
              <a:ext uri="{FF2B5EF4-FFF2-40B4-BE49-F238E27FC236}">
                <a16:creationId xmlns:a16="http://schemas.microsoft.com/office/drawing/2014/main" xmlns="" id="{A0B0EA5B-5ED8-464F-8FBE-CDD1D8F077C6}"/>
              </a:ext>
            </a:extLst>
          </p:cNvPr>
          <p:cNvGraphicFramePr>
            <a:graphicFrameLocks noChangeAspect="1"/>
          </p:cNvGraphicFramePr>
          <p:nvPr>
            <p:extLst/>
          </p:nvPr>
        </p:nvGraphicFramePr>
        <p:xfrm>
          <a:off x="7388053" y="5974420"/>
          <a:ext cx="145650" cy="145650"/>
        </p:xfrm>
        <a:graphic>
          <a:graphicData uri="http://schemas.openxmlformats.org/presentationml/2006/ole">
            <mc:AlternateContent xmlns:mc="http://schemas.openxmlformats.org/markup-compatibility/2006">
              <mc:Choice xmlns:v="urn:schemas-microsoft-com:vml" Requires="v">
                <p:oleObj spid="_x0000_s11437" name="CorelDRAW" r:id="rId34" imgW="560880" imgH="560880" progId="">
                  <p:embed/>
                </p:oleObj>
              </mc:Choice>
              <mc:Fallback>
                <p:oleObj name="CorelDRAW" r:id="rId34" imgW="560880" imgH="560880" progId="">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7388053" y="5974420"/>
                        <a:ext cx="145650" cy="145650"/>
                      </a:xfrm>
                      <a:prstGeom prst="rect">
                        <a:avLst/>
                      </a:prstGeom>
                      <a:solidFill>
                        <a:srgbClr val="7F7F7F"/>
                      </a:solidFill>
                    </p:spPr>
                  </p:pic>
                </p:oleObj>
              </mc:Fallback>
            </mc:AlternateContent>
          </a:graphicData>
        </a:graphic>
      </p:graphicFrame>
      <p:sp>
        <p:nvSpPr>
          <p:cNvPr id="531" name="矩形 530">
            <a:extLst>
              <a:ext uri="{FF2B5EF4-FFF2-40B4-BE49-F238E27FC236}">
                <a16:creationId xmlns:a16="http://schemas.microsoft.com/office/drawing/2014/main" xmlns="" id="{29D0D3F4-B00A-4FC2-8318-D238A4B092BC}"/>
              </a:ext>
            </a:extLst>
          </p:cNvPr>
          <p:cNvSpPr/>
          <p:nvPr/>
        </p:nvSpPr>
        <p:spPr>
          <a:xfrm>
            <a:off x="544361" y="4167993"/>
            <a:ext cx="1415772" cy="412100"/>
          </a:xfrm>
          <a:prstGeom prst="rect">
            <a:avLst/>
          </a:prstGeom>
        </p:spPr>
        <p:txBody>
          <a:bodyPr wrap="none">
            <a:spAutoFit/>
          </a:bodyPr>
          <a:lstStyle/>
          <a:p>
            <a:pPr algn="ctr">
              <a:lnSpc>
                <a:spcPts val="2800"/>
              </a:lnSpc>
            </a:pPr>
            <a:r>
              <a:rPr lang="zh-CN" altLang="en-US" sz="1600" b="1" dirty="0">
                <a:solidFill>
                  <a:sysClr val="windowText" lastClr="000000"/>
                </a:solidFill>
                <a:latin typeface="微软雅黑 Light" panose="020B0502040204020203" pitchFamily="34" charset="-122"/>
                <a:ea typeface="微软雅黑 Light" panose="020B0502040204020203" pitchFamily="34" charset="-122"/>
                <a:cs typeface="Arial" panose="020B0604020202020204" pitchFamily="34" charset="0"/>
              </a:rPr>
              <a:t>深度特征提取</a:t>
            </a:r>
          </a:p>
        </p:txBody>
      </p:sp>
      <p:sp>
        <p:nvSpPr>
          <p:cNvPr id="532" name="矩形 531">
            <a:extLst>
              <a:ext uri="{FF2B5EF4-FFF2-40B4-BE49-F238E27FC236}">
                <a16:creationId xmlns:a16="http://schemas.microsoft.com/office/drawing/2014/main" xmlns="" id="{D0A16AE8-B9F8-4AF1-92B1-9057E663A1BE}"/>
              </a:ext>
            </a:extLst>
          </p:cNvPr>
          <p:cNvSpPr/>
          <p:nvPr/>
        </p:nvSpPr>
        <p:spPr>
          <a:xfrm>
            <a:off x="2051720" y="5908761"/>
            <a:ext cx="992579" cy="405817"/>
          </a:xfrm>
          <a:prstGeom prst="rect">
            <a:avLst/>
          </a:prstGeom>
        </p:spPr>
        <p:txBody>
          <a:bodyPr wrap="none">
            <a:spAutoFit/>
          </a:bodyPr>
          <a:lstStyle/>
          <a:p>
            <a:pPr algn="ctr">
              <a:lnSpc>
                <a:spcPts val="2800"/>
              </a:lnSpc>
            </a:pPr>
            <a:r>
              <a:rPr lang="en-US" altLang="zh-CN" sz="1400" b="1" dirty="0">
                <a:solidFill>
                  <a:sysClr val="windowText" lastClr="000000"/>
                </a:solidFill>
                <a:latin typeface="微软雅黑 Light" panose="020B0502040204020203" pitchFamily="34" charset="-122"/>
                <a:ea typeface="微软雅黑 Light" panose="020B0502040204020203" pitchFamily="34" charset="-122"/>
                <a:cs typeface="Arial" panose="020B0604020202020204" pitchFamily="34" charset="0"/>
              </a:rPr>
              <a:t>CNN </a:t>
            </a:r>
            <a:r>
              <a:rPr lang="zh-CN" altLang="en-US" sz="1400" b="1" dirty="0">
                <a:solidFill>
                  <a:sysClr val="windowText" lastClr="000000"/>
                </a:solidFill>
                <a:latin typeface="微软雅黑 Light" panose="020B0502040204020203" pitchFamily="34" charset="-122"/>
                <a:ea typeface="微软雅黑 Light" panose="020B0502040204020203" pitchFamily="34" charset="-122"/>
                <a:cs typeface="Arial" panose="020B0604020202020204" pitchFamily="34" charset="0"/>
              </a:rPr>
              <a:t>模型</a:t>
            </a:r>
          </a:p>
        </p:txBody>
      </p:sp>
      <p:sp>
        <p:nvSpPr>
          <p:cNvPr id="533" name="矩形 532">
            <a:extLst>
              <a:ext uri="{FF2B5EF4-FFF2-40B4-BE49-F238E27FC236}">
                <a16:creationId xmlns:a16="http://schemas.microsoft.com/office/drawing/2014/main" xmlns="" id="{B545D62A-115A-41E2-AEED-D8DA15B38025}"/>
              </a:ext>
            </a:extLst>
          </p:cNvPr>
          <p:cNvSpPr/>
          <p:nvPr/>
        </p:nvSpPr>
        <p:spPr>
          <a:xfrm>
            <a:off x="6177577" y="4293096"/>
            <a:ext cx="1082348" cy="405817"/>
          </a:xfrm>
          <a:prstGeom prst="rect">
            <a:avLst/>
          </a:prstGeom>
        </p:spPr>
        <p:txBody>
          <a:bodyPr wrap="none">
            <a:spAutoFit/>
          </a:bodyPr>
          <a:lstStyle/>
          <a:p>
            <a:pPr algn="ctr">
              <a:lnSpc>
                <a:spcPts val="2800"/>
              </a:lnSpc>
            </a:pPr>
            <a:r>
              <a:rPr lang="zh-CN" altLang="en-US" sz="1400" b="1" dirty="0">
                <a:latin typeface="微软雅黑 Light" panose="020B0502040204020203" pitchFamily="34" charset="-122"/>
                <a:ea typeface="微软雅黑 Light" panose="020B0502040204020203" pitchFamily="34" charset="-122"/>
                <a:cs typeface="Arial" panose="020B0604020202020204" pitchFamily="34" charset="0"/>
              </a:rPr>
              <a:t>相似性度量</a:t>
            </a:r>
          </a:p>
        </p:txBody>
      </p:sp>
      <p:sp>
        <p:nvSpPr>
          <p:cNvPr id="534" name="矩形 533">
            <a:extLst>
              <a:ext uri="{FF2B5EF4-FFF2-40B4-BE49-F238E27FC236}">
                <a16:creationId xmlns:a16="http://schemas.microsoft.com/office/drawing/2014/main" xmlns="" id="{AC7EAC0E-4AB0-4192-B6A1-F843272981CC}"/>
              </a:ext>
            </a:extLst>
          </p:cNvPr>
          <p:cNvSpPr/>
          <p:nvPr/>
        </p:nvSpPr>
        <p:spPr>
          <a:xfrm>
            <a:off x="7954679" y="4293096"/>
            <a:ext cx="902811" cy="405817"/>
          </a:xfrm>
          <a:prstGeom prst="rect">
            <a:avLst/>
          </a:prstGeom>
        </p:spPr>
        <p:txBody>
          <a:bodyPr wrap="none">
            <a:spAutoFit/>
          </a:bodyPr>
          <a:lstStyle/>
          <a:p>
            <a:pPr algn="ctr">
              <a:lnSpc>
                <a:spcPts val="2800"/>
              </a:lnSpc>
            </a:pPr>
            <a:r>
              <a:rPr lang="zh-CN" altLang="en-US" sz="1400" b="1" dirty="0">
                <a:latin typeface="微软雅黑 Light" panose="020B0502040204020203" pitchFamily="34" charset="-122"/>
                <a:ea typeface="微软雅黑 Light" panose="020B0502040204020203" pitchFamily="34" charset="-122"/>
                <a:cs typeface="Arial" panose="020B0604020202020204" pitchFamily="34" charset="0"/>
              </a:rPr>
              <a:t>结果排序</a:t>
            </a:r>
          </a:p>
        </p:txBody>
      </p:sp>
      <p:sp>
        <p:nvSpPr>
          <p:cNvPr id="179" name="矩形 178"/>
          <p:cNvSpPr/>
          <p:nvPr/>
        </p:nvSpPr>
        <p:spPr>
          <a:xfrm>
            <a:off x="107504" y="6574346"/>
            <a:ext cx="8710826" cy="276999"/>
          </a:xfrm>
          <a:prstGeom prst="rect">
            <a:avLst/>
          </a:prstGeom>
        </p:spPr>
        <p:txBody>
          <a:bodyPr wrap="square">
            <a:spAutoFit/>
          </a:bodyPr>
          <a:lstStyle/>
          <a:p>
            <a:pPr algn="ctr"/>
            <a:r>
              <a:rPr lang="en-US" altLang="zh-CN" sz="1200" dirty="0" smtClean="0">
                <a:solidFill>
                  <a:srgbClr val="0C0C0C"/>
                </a:solidFill>
                <a:latin typeface="Arial Narrow" charset="0"/>
                <a:ea typeface="Arial Narrow" charset="0"/>
                <a:cs typeface="Arial Narrow" charset="0"/>
              </a:rPr>
              <a:t>G.-S.</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Xia</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et</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al.,</a:t>
            </a:r>
            <a:r>
              <a:rPr lang="zh-CN" altLang="en-US" sz="1200" dirty="0" smtClean="0">
                <a:solidFill>
                  <a:srgbClr val="0C0C0C"/>
                </a:solidFill>
                <a:latin typeface="Arial Narrow" charset="0"/>
                <a:ea typeface="Arial Narrow" charset="0"/>
                <a:cs typeface="Arial Narrow" charset="0"/>
              </a:rPr>
              <a:t> </a:t>
            </a:r>
            <a:r>
              <a:rPr lang="en-US" altLang="zh-CN" sz="1200" dirty="0" smtClean="0">
                <a:solidFill>
                  <a:srgbClr val="0C0C0C"/>
                </a:solidFill>
                <a:latin typeface="Arial Narrow" charset="0"/>
                <a:ea typeface="Arial Narrow" charset="0"/>
                <a:cs typeface="Arial Narrow" charset="0"/>
              </a:rPr>
              <a:t>Exploiting </a:t>
            </a:r>
            <a:r>
              <a:rPr lang="en-US" altLang="zh-CN" sz="1200" dirty="0">
                <a:solidFill>
                  <a:srgbClr val="0C0C0C"/>
                </a:solidFill>
                <a:latin typeface="Arial Narrow" charset="0"/>
                <a:ea typeface="Arial Narrow" charset="0"/>
                <a:cs typeface="Arial Narrow" charset="0"/>
              </a:rPr>
              <a:t>deep features for remote sensing image retrieval: a systematic </a:t>
            </a:r>
            <a:r>
              <a:rPr lang="en-US" altLang="zh-CN" sz="1200" dirty="0" smtClean="0">
                <a:solidFill>
                  <a:srgbClr val="0C0C0C"/>
                </a:solidFill>
                <a:latin typeface="Arial Narrow" charset="0"/>
                <a:ea typeface="Arial Narrow" charset="0"/>
                <a:cs typeface="Arial Narrow" charset="0"/>
              </a:rPr>
              <a:t>investigation,</a:t>
            </a:r>
            <a:r>
              <a:rPr lang="zh-CN" altLang="en-US" sz="1200" dirty="0" smtClean="0">
                <a:solidFill>
                  <a:srgbClr val="0C0C0C"/>
                </a:solidFill>
                <a:latin typeface="Arial Narrow" charset="0"/>
                <a:ea typeface="Arial Narrow" charset="0"/>
                <a:cs typeface="Arial Narrow" charset="0"/>
              </a:rPr>
              <a:t> </a:t>
            </a:r>
            <a:r>
              <a:rPr lang="is-IS" altLang="zh-CN" sz="1200" dirty="0">
                <a:latin typeface="Arial Narrow" charset="0"/>
                <a:ea typeface="Arial Narrow" charset="0"/>
                <a:cs typeface="Arial Narrow" charset="0"/>
              </a:rPr>
              <a:t>arXiv:1707.07321, 2017</a:t>
            </a:r>
            <a:endParaRPr lang="zh-CN" altLang="en-US" sz="1200" dirty="0">
              <a:latin typeface="Arial Narrow" charset="0"/>
              <a:ea typeface="Arial Narrow" charset="0"/>
              <a:cs typeface="Arial Narrow" charset="0"/>
            </a:endParaRPr>
          </a:p>
        </p:txBody>
      </p:sp>
    </p:spTree>
    <p:extLst>
      <p:ext uri="{BB962C8B-B14F-4D97-AF65-F5344CB8AC3E}">
        <p14:creationId xmlns:p14="http://schemas.microsoft.com/office/powerpoint/2010/main" val="100840953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 name="圆角矩形 301"/>
          <p:cNvSpPr/>
          <p:nvPr/>
        </p:nvSpPr>
        <p:spPr>
          <a:xfrm>
            <a:off x="2662110" y="3458744"/>
            <a:ext cx="1261818" cy="2510524"/>
          </a:xfrm>
          <a:prstGeom prst="roundRect">
            <a:avLst>
              <a:gd name="adj" fmla="val 7303"/>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1388209" y="3868584"/>
            <a:ext cx="916101" cy="1704214"/>
          </a:xfrm>
          <a:prstGeom prst="roundRect">
            <a:avLst>
              <a:gd name="adj" fmla="val 7303"/>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5" name="图片 28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1439925" y="4755222"/>
            <a:ext cx="767943" cy="767943"/>
          </a:xfrm>
          <a:prstGeom prst="rect">
            <a:avLst/>
          </a:prstGeom>
        </p:spPr>
      </p:pic>
      <p:pic>
        <p:nvPicPr>
          <p:cNvPr id="286" name="图片 28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1439925" y="3936914"/>
            <a:ext cx="789413" cy="789412"/>
          </a:xfrm>
          <a:prstGeom prst="rect">
            <a:avLst/>
          </a:prstGeom>
        </p:spPr>
      </p:pic>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基于内容的遥感场景检索</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62</a:t>
            </a:fld>
            <a:endParaRPr lang="zh-CN" altLang="en-US"/>
          </a:p>
        </p:txBody>
      </p:sp>
      <p:sp>
        <p:nvSpPr>
          <p:cNvPr id="14" name="文本框 13"/>
          <p:cNvSpPr txBox="1"/>
          <p:nvPr/>
        </p:nvSpPr>
        <p:spPr>
          <a:xfrm>
            <a:off x="230594" y="882903"/>
            <a:ext cx="7359754" cy="1431161"/>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提出了遥感场景草图检索方法</a:t>
            </a:r>
            <a:endParaRPr lang="en-US" altLang="zh-CN" sz="2200" dirty="0" smtClean="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利用</a:t>
            </a:r>
            <a:r>
              <a:rPr lang="zh-CN" altLang="en-US" dirty="0">
                <a:latin typeface="黑体" panose="02010609060101010101" pitchFamily="49" charset="-122"/>
                <a:ea typeface="黑体" panose="02010609060101010101" pitchFamily="49" charset="-122"/>
              </a:rPr>
              <a:t>手绘线条草图检索遥感场景</a:t>
            </a:r>
            <a:endParaRPr lang="en-US" altLang="zh-CN"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需要跨领域的特征匹配</a:t>
            </a:r>
            <a:endParaRPr lang="en-US" altLang="zh-CN" dirty="0">
              <a:latin typeface="黑体" panose="02010609060101010101" pitchFamily="49" charset="-122"/>
              <a:ea typeface="黑体" panose="02010609060101010101" pitchFamily="49" charset="-122"/>
            </a:endParaRPr>
          </a:p>
        </p:txBody>
      </p:sp>
      <p:sp>
        <p:nvSpPr>
          <p:cNvPr id="15" name="文本框 14"/>
          <p:cNvSpPr txBox="1"/>
          <p:nvPr/>
        </p:nvSpPr>
        <p:spPr>
          <a:xfrm>
            <a:off x="653675" y="2210496"/>
            <a:ext cx="8490325" cy="969496"/>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latin typeface="黑体" panose="02010609060101010101" pitchFamily="49" charset="-122"/>
                <a:ea typeface="黑体" panose="02010609060101010101" pitchFamily="49" charset="-122"/>
              </a:rPr>
              <a:t>基于多细节尺度的跨域深度模型</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cs typeface="STHeiti" charset="-122"/>
              </a:rPr>
              <a:t>将不同细节尺度的草图用于训练深度卷积网络</a:t>
            </a:r>
            <a:endParaRPr lang="en-US" altLang="zh-CN" dirty="0">
              <a:latin typeface="黑体" panose="02010609060101010101" pitchFamily="49" charset="-122"/>
              <a:ea typeface="黑体" panose="02010609060101010101" pitchFamily="49" charset="-122"/>
              <a:cs typeface="STHeiti" charset="-122"/>
            </a:endParaRPr>
          </a:p>
        </p:txBody>
      </p:sp>
      <p:grpSp>
        <p:nvGrpSpPr>
          <p:cNvPr id="3" name="组合 2"/>
          <p:cNvGrpSpPr/>
          <p:nvPr/>
        </p:nvGrpSpPr>
        <p:grpSpPr>
          <a:xfrm>
            <a:off x="5244062" y="845362"/>
            <a:ext cx="3391946" cy="2025726"/>
            <a:chOff x="248975" y="4418415"/>
            <a:chExt cx="3145610" cy="1878610"/>
          </a:xfrm>
        </p:grpSpPr>
        <p:grpSp>
          <p:nvGrpSpPr>
            <p:cNvPr id="16" name="组合 13"/>
            <p:cNvGrpSpPr/>
            <p:nvPr/>
          </p:nvGrpSpPr>
          <p:grpSpPr>
            <a:xfrm>
              <a:off x="248975" y="4418415"/>
              <a:ext cx="1032092" cy="923809"/>
              <a:chOff x="1429512" y="731539"/>
              <a:chExt cx="2391198" cy="2140322"/>
            </a:xfrm>
          </p:grpSpPr>
          <p:grpSp>
            <p:nvGrpSpPr>
              <p:cNvPr id="17" name="组合 99"/>
              <p:cNvGrpSpPr/>
              <p:nvPr/>
            </p:nvGrpSpPr>
            <p:grpSpPr>
              <a:xfrm>
                <a:off x="1429512" y="731539"/>
                <a:ext cx="2391198" cy="1585976"/>
                <a:chOff x="1429512" y="731539"/>
                <a:chExt cx="2391198" cy="1585976"/>
              </a:xfrm>
            </p:grpSpPr>
            <p:pic>
              <p:nvPicPr>
                <p:cNvPr id="20" name="图片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29512" y="1537227"/>
                  <a:ext cx="780288" cy="780288"/>
                </a:xfrm>
                <a:prstGeom prst="rect">
                  <a:avLst/>
                </a:prstGeom>
              </p:spPr>
            </p:pic>
            <p:pic>
              <p:nvPicPr>
                <p:cNvPr id="21" name="图片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34967" y="1537227"/>
                  <a:ext cx="780288" cy="780288"/>
                </a:xfrm>
                <a:prstGeom prst="rect">
                  <a:avLst/>
                </a:prstGeom>
              </p:spPr>
            </p:pic>
            <p:pic>
              <p:nvPicPr>
                <p:cNvPr id="22" name="图片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40422" y="1537227"/>
                  <a:ext cx="780288" cy="780288"/>
                </a:xfrm>
                <a:prstGeom prst="rect">
                  <a:avLst/>
                </a:prstGeom>
              </p:spPr>
            </p:pic>
            <p:pic>
              <p:nvPicPr>
                <p:cNvPr id="23" name="图片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9512" y="731539"/>
                  <a:ext cx="780288" cy="780288"/>
                </a:xfrm>
                <a:prstGeom prst="rect">
                  <a:avLst/>
                </a:prstGeom>
              </p:spPr>
            </p:pic>
            <p:pic>
              <p:nvPicPr>
                <p:cNvPr id="24" name="图片 2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34967" y="731539"/>
                  <a:ext cx="780288" cy="780288"/>
                </a:xfrm>
                <a:prstGeom prst="rect">
                  <a:avLst/>
                </a:prstGeom>
              </p:spPr>
            </p:pic>
            <p:pic>
              <p:nvPicPr>
                <p:cNvPr id="25" name="图片 2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040422" y="731539"/>
                  <a:ext cx="780288" cy="780288"/>
                </a:xfrm>
                <a:prstGeom prst="rect">
                  <a:avLst/>
                </a:prstGeom>
              </p:spPr>
            </p:pic>
          </p:grpSp>
          <p:sp>
            <p:nvSpPr>
              <p:cNvPr id="19" name="文本框 176"/>
              <p:cNvSpPr txBox="1"/>
              <p:nvPr/>
            </p:nvSpPr>
            <p:spPr>
              <a:xfrm>
                <a:off x="2031605" y="2301405"/>
                <a:ext cx="1187010" cy="570456"/>
              </a:xfrm>
              <a:prstGeom prst="rect">
                <a:avLst/>
              </a:prstGeom>
              <a:noFill/>
            </p:spPr>
            <p:txBody>
              <a:bodyPr wrap="square" rtlCol="0">
                <a:spAutoFit/>
              </a:bodyPr>
              <a:lstStyle/>
              <a:p>
                <a:pPr algn="ctr" defTabSz="685800"/>
                <a:r>
                  <a:rPr lang="zh-CN" altLang="en-US" sz="1000" dirty="0">
                    <a:solidFill>
                      <a:srgbClr val="000000"/>
                    </a:solidFill>
                    <a:latin typeface="黑体" panose="02010609060101010101" pitchFamily="49" charset="-122"/>
                    <a:ea typeface="黑体" panose="02010609060101010101" pitchFamily="49" charset="-122"/>
                  </a:rPr>
                  <a:t>机场</a:t>
                </a:r>
              </a:p>
            </p:txBody>
          </p:sp>
        </p:grpSp>
        <p:grpSp>
          <p:nvGrpSpPr>
            <p:cNvPr id="26" name="组合 14"/>
            <p:cNvGrpSpPr/>
            <p:nvPr/>
          </p:nvGrpSpPr>
          <p:grpSpPr>
            <a:xfrm>
              <a:off x="1305734" y="4418415"/>
              <a:ext cx="1032092" cy="924413"/>
              <a:chOff x="1429512" y="731539"/>
              <a:chExt cx="2391198" cy="2141722"/>
            </a:xfrm>
          </p:grpSpPr>
          <p:grpSp>
            <p:nvGrpSpPr>
              <p:cNvPr id="27" name="组合 91"/>
              <p:cNvGrpSpPr/>
              <p:nvPr/>
            </p:nvGrpSpPr>
            <p:grpSpPr>
              <a:xfrm>
                <a:off x="1429512" y="731539"/>
                <a:ext cx="2391198" cy="1585976"/>
                <a:chOff x="1429512" y="731539"/>
                <a:chExt cx="2391198" cy="1585976"/>
              </a:xfrm>
            </p:grpSpPr>
            <p:pic>
              <p:nvPicPr>
                <p:cNvPr id="29" name="图片 2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429512" y="1537227"/>
                  <a:ext cx="780288" cy="780288"/>
                </a:xfrm>
                <a:prstGeom prst="rect">
                  <a:avLst/>
                </a:prstGeom>
              </p:spPr>
            </p:pic>
            <p:pic>
              <p:nvPicPr>
                <p:cNvPr id="30" name="图片 2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34967" y="1537227"/>
                  <a:ext cx="780288" cy="780288"/>
                </a:xfrm>
                <a:prstGeom prst="rect">
                  <a:avLst/>
                </a:prstGeom>
              </p:spPr>
            </p:pic>
            <p:pic>
              <p:nvPicPr>
                <p:cNvPr id="31" name="图片 3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040422" y="1537227"/>
                  <a:ext cx="780288" cy="780288"/>
                </a:xfrm>
                <a:prstGeom prst="rect">
                  <a:avLst/>
                </a:prstGeom>
              </p:spPr>
            </p:pic>
            <p:pic>
              <p:nvPicPr>
                <p:cNvPr id="32" name="图片 31"/>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429512" y="731539"/>
                  <a:ext cx="780288" cy="780288"/>
                </a:xfrm>
                <a:prstGeom prst="rect">
                  <a:avLst/>
                </a:prstGeom>
              </p:spPr>
            </p:pic>
            <p:pic>
              <p:nvPicPr>
                <p:cNvPr id="33" name="图片 32"/>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234967" y="731539"/>
                  <a:ext cx="780288" cy="780288"/>
                </a:xfrm>
                <a:prstGeom prst="rect">
                  <a:avLst/>
                </a:prstGeom>
              </p:spPr>
            </p:pic>
            <p:pic>
              <p:nvPicPr>
                <p:cNvPr id="34" name="图片 33"/>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040422" y="731539"/>
                  <a:ext cx="780288" cy="780288"/>
                </a:xfrm>
                <a:prstGeom prst="rect">
                  <a:avLst/>
                </a:prstGeom>
              </p:spPr>
            </p:pic>
          </p:grpSp>
          <p:sp>
            <p:nvSpPr>
              <p:cNvPr id="28" name="文本框 168"/>
              <p:cNvSpPr txBox="1"/>
              <p:nvPr/>
            </p:nvSpPr>
            <p:spPr>
              <a:xfrm>
                <a:off x="1955645" y="2302805"/>
                <a:ext cx="1545072" cy="570456"/>
              </a:xfrm>
              <a:prstGeom prst="rect">
                <a:avLst/>
              </a:prstGeom>
              <a:noFill/>
            </p:spPr>
            <p:txBody>
              <a:bodyPr wrap="square" rtlCol="0">
                <a:spAutoFit/>
              </a:bodyPr>
              <a:lstStyle/>
              <a:p>
                <a:pPr defTabSz="685800"/>
                <a:r>
                  <a:rPr lang="zh-CN" altLang="en-US" sz="1000" dirty="0">
                    <a:solidFill>
                      <a:srgbClr val="000000"/>
                    </a:solidFill>
                    <a:latin typeface="黑体" panose="02010609060101010101" pitchFamily="49" charset="-122"/>
                    <a:ea typeface="黑体" panose="02010609060101010101" pitchFamily="49" charset="-122"/>
                  </a:rPr>
                  <a:t>棒球场</a:t>
                </a:r>
              </a:p>
            </p:txBody>
          </p:sp>
        </p:grpSp>
        <p:grpSp>
          <p:nvGrpSpPr>
            <p:cNvPr id="53" name="组合 19"/>
            <p:cNvGrpSpPr/>
            <p:nvPr/>
          </p:nvGrpSpPr>
          <p:grpSpPr>
            <a:xfrm>
              <a:off x="248975" y="5373216"/>
              <a:ext cx="1032092" cy="923808"/>
              <a:chOff x="1429512" y="731539"/>
              <a:chExt cx="2391198" cy="2140320"/>
            </a:xfrm>
          </p:grpSpPr>
          <p:grpSp>
            <p:nvGrpSpPr>
              <p:cNvPr id="54" name="组合 65"/>
              <p:cNvGrpSpPr/>
              <p:nvPr/>
            </p:nvGrpSpPr>
            <p:grpSpPr>
              <a:xfrm>
                <a:off x="1429512" y="731539"/>
                <a:ext cx="2391198" cy="1585976"/>
                <a:chOff x="1429512" y="731539"/>
                <a:chExt cx="2391198" cy="1585976"/>
              </a:xfrm>
            </p:grpSpPr>
            <p:pic>
              <p:nvPicPr>
                <p:cNvPr id="56" name="图片 55"/>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429512" y="1537227"/>
                  <a:ext cx="780288" cy="780288"/>
                </a:xfrm>
                <a:prstGeom prst="rect">
                  <a:avLst/>
                </a:prstGeom>
              </p:spPr>
            </p:pic>
            <p:pic>
              <p:nvPicPr>
                <p:cNvPr id="57" name="图片 56"/>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234967" y="1537227"/>
                  <a:ext cx="780288" cy="780288"/>
                </a:xfrm>
                <a:prstGeom prst="rect">
                  <a:avLst/>
                </a:prstGeom>
              </p:spPr>
            </p:pic>
            <p:pic>
              <p:nvPicPr>
                <p:cNvPr id="58" name="图片 57"/>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3040422" y="1537227"/>
                  <a:ext cx="780288" cy="780288"/>
                </a:xfrm>
                <a:prstGeom prst="rect">
                  <a:avLst/>
                </a:prstGeom>
              </p:spPr>
            </p:pic>
            <p:pic>
              <p:nvPicPr>
                <p:cNvPr id="59" name="图片 58"/>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429512" y="731539"/>
                  <a:ext cx="780288" cy="780288"/>
                </a:xfrm>
                <a:prstGeom prst="rect">
                  <a:avLst/>
                </a:prstGeom>
              </p:spPr>
            </p:pic>
            <p:pic>
              <p:nvPicPr>
                <p:cNvPr id="60" name="图片 59"/>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2234967" y="731539"/>
                  <a:ext cx="780288" cy="780288"/>
                </a:xfrm>
                <a:prstGeom prst="rect">
                  <a:avLst/>
                </a:prstGeom>
              </p:spPr>
            </p:pic>
            <p:pic>
              <p:nvPicPr>
                <p:cNvPr id="61" name="图片 60"/>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3040422" y="731539"/>
                  <a:ext cx="780288" cy="780288"/>
                </a:xfrm>
                <a:prstGeom prst="rect">
                  <a:avLst/>
                </a:prstGeom>
              </p:spPr>
            </p:pic>
          </p:grpSp>
          <p:sp>
            <p:nvSpPr>
              <p:cNvPr id="55" name="文本框 144"/>
              <p:cNvSpPr txBox="1"/>
              <p:nvPr/>
            </p:nvSpPr>
            <p:spPr>
              <a:xfrm>
                <a:off x="2084760" y="2301403"/>
                <a:ext cx="1187010" cy="570456"/>
              </a:xfrm>
              <a:prstGeom prst="rect">
                <a:avLst/>
              </a:prstGeom>
              <a:noFill/>
            </p:spPr>
            <p:txBody>
              <a:bodyPr wrap="square" rtlCol="0">
                <a:spAutoFit/>
              </a:bodyPr>
              <a:lstStyle/>
              <a:p>
                <a:pPr defTabSz="685800"/>
                <a:r>
                  <a:rPr lang="zh-CN" altLang="en-US" sz="1000" dirty="0">
                    <a:solidFill>
                      <a:srgbClr val="000000"/>
                    </a:solidFill>
                    <a:latin typeface="黑体" panose="02010609060101010101" pitchFamily="49" charset="-122"/>
                    <a:ea typeface="黑体" panose="02010609060101010101" pitchFamily="49" charset="-122"/>
                  </a:rPr>
                  <a:t>池塘</a:t>
                </a:r>
              </a:p>
            </p:txBody>
          </p:sp>
        </p:grpSp>
        <p:grpSp>
          <p:nvGrpSpPr>
            <p:cNvPr id="71" name="组合 21"/>
            <p:cNvGrpSpPr/>
            <p:nvPr/>
          </p:nvGrpSpPr>
          <p:grpSpPr>
            <a:xfrm>
              <a:off x="2362493" y="5373216"/>
              <a:ext cx="1032092" cy="923809"/>
              <a:chOff x="4896696" y="2594537"/>
              <a:chExt cx="2391198" cy="2140322"/>
            </a:xfrm>
          </p:grpSpPr>
          <p:sp>
            <p:nvSpPr>
              <p:cNvPr id="72" name="文本框 71"/>
              <p:cNvSpPr txBox="1"/>
              <p:nvPr/>
            </p:nvSpPr>
            <p:spPr>
              <a:xfrm>
                <a:off x="5412715" y="4164403"/>
                <a:ext cx="1359159" cy="57045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dirty="0">
                    <a:solidFill>
                      <a:srgbClr val="000000"/>
                    </a:solidFill>
                    <a:latin typeface="黑体" panose="02010609060101010101" pitchFamily="49" charset="-122"/>
                    <a:ea typeface="黑体" panose="02010609060101010101" pitchFamily="49" charset="-122"/>
                  </a:rPr>
                  <a:t>体育馆</a:t>
                </a:r>
              </a:p>
            </p:txBody>
          </p:sp>
          <p:grpSp>
            <p:nvGrpSpPr>
              <p:cNvPr id="73" name="组合 50"/>
              <p:cNvGrpSpPr/>
              <p:nvPr/>
            </p:nvGrpSpPr>
            <p:grpSpPr>
              <a:xfrm>
                <a:off x="4896696" y="2594537"/>
                <a:ext cx="2391198" cy="1585976"/>
                <a:chOff x="4896696" y="2594537"/>
                <a:chExt cx="2391198" cy="1585976"/>
              </a:xfrm>
            </p:grpSpPr>
            <p:pic>
              <p:nvPicPr>
                <p:cNvPr id="74" name="图片 73"/>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4896696" y="3400225"/>
                  <a:ext cx="780288" cy="780288"/>
                </a:xfrm>
                <a:prstGeom prst="rect">
                  <a:avLst/>
                </a:prstGeom>
              </p:spPr>
            </p:pic>
            <p:pic>
              <p:nvPicPr>
                <p:cNvPr id="75" name="图片 74"/>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5702151" y="3400225"/>
                  <a:ext cx="780288" cy="780288"/>
                </a:xfrm>
                <a:prstGeom prst="rect">
                  <a:avLst/>
                </a:prstGeom>
              </p:spPr>
            </p:pic>
            <p:pic>
              <p:nvPicPr>
                <p:cNvPr id="76" name="图片 75"/>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6507606" y="3400225"/>
                  <a:ext cx="780288" cy="780288"/>
                </a:xfrm>
                <a:prstGeom prst="rect">
                  <a:avLst/>
                </a:prstGeom>
              </p:spPr>
            </p:pic>
            <p:pic>
              <p:nvPicPr>
                <p:cNvPr id="77" name="图片 76"/>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4896696" y="2594537"/>
                  <a:ext cx="780288" cy="780288"/>
                </a:xfrm>
                <a:prstGeom prst="rect">
                  <a:avLst/>
                </a:prstGeom>
              </p:spPr>
            </p:pic>
            <p:pic>
              <p:nvPicPr>
                <p:cNvPr id="78" name="图片 77"/>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6507606" y="2594537"/>
                  <a:ext cx="780288" cy="780288"/>
                </a:xfrm>
                <a:prstGeom prst="rect">
                  <a:avLst/>
                </a:prstGeom>
              </p:spPr>
            </p:pic>
            <p:pic>
              <p:nvPicPr>
                <p:cNvPr id="79" name="图片 78"/>
                <p:cNvPicPr>
                  <a:picLocks noChangeAspect="1"/>
                </p:cNvPicPr>
                <p:nvPr/>
              </p:nvPicPr>
              <p:blipFill>
                <a:blip r:embed="rId28" cstate="print">
                  <a:extLst>
                    <a:ext uri="{28A0092B-C50C-407E-A947-70E740481C1C}">
                      <a14:useLocalDpi xmlns:a14="http://schemas.microsoft.com/office/drawing/2010/main" val="0"/>
                    </a:ext>
                  </a:extLst>
                </a:blip>
                <a:stretch>
                  <a:fillRect/>
                </a:stretch>
              </p:blipFill>
              <p:spPr>
                <a:xfrm>
                  <a:off x="5702151" y="2603827"/>
                  <a:ext cx="780288" cy="780288"/>
                </a:xfrm>
                <a:prstGeom prst="rect">
                  <a:avLst/>
                </a:prstGeom>
              </p:spPr>
            </p:pic>
          </p:grpSp>
        </p:grpSp>
        <p:grpSp>
          <p:nvGrpSpPr>
            <p:cNvPr id="80" name="组合 22"/>
            <p:cNvGrpSpPr/>
            <p:nvPr/>
          </p:nvGrpSpPr>
          <p:grpSpPr>
            <a:xfrm>
              <a:off x="2362493" y="4418415"/>
              <a:ext cx="1032092" cy="923809"/>
              <a:chOff x="4896696" y="655339"/>
              <a:chExt cx="2391198" cy="2140322"/>
            </a:xfrm>
          </p:grpSpPr>
          <p:sp>
            <p:nvSpPr>
              <p:cNvPr id="81" name="文本框 49"/>
              <p:cNvSpPr txBox="1"/>
              <p:nvPr/>
            </p:nvSpPr>
            <p:spPr>
              <a:xfrm>
                <a:off x="5522548" y="2225205"/>
                <a:ext cx="1195599" cy="57045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dirty="0">
                    <a:solidFill>
                      <a:srgbClr val="000000"/>
                    </a:solidFill>
                    <a:latin typeface="黑体" panose="02010609060101010101" pitchFamily="49" charset="-122"/>
                    <a:ea typeface="黑体" panose="02010609060101010101" pitchFamily="49" charset="-122"/>
                  </a:rPr>
                  <a:t>海滩</a:t>
                </a:r>
              </a:p>
            </p:txBody>
          </p:sp>
          <p:grpSp>
            <p:nvGrpSpPr>
              <p:cNvPr id="82" name="组合 42"/>
              <p:cNvGrpSpPr/>
              <p:nvPr/>
            </p:nvGrpSpPr>
            <p:grpSpPr>
              <a:xfrm>
                <a:off x="4896696" y="655339"/>
                <a:ext cx="2391198" cy="1585976"/>
                <a:chOff x="4896696" y="655339"/>
                <a:chExt cx="2391198" cy="1585976"/>
              </a:xfrm>
            </p:grpSpPr>
            <p:pic>
              <p:nvPicPr>
                <p:cNvPr id="83" name="图片 82"/>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4896696" y="1461027"/>
                  <a:ext cx="780288" cy="780288"/>
                </a:xfrm>
                <a:prstGeom prst="rect">
                  <a:avLst/>
                </a:prstGeom>
              </p:spPr>
            </p:pic>
            <p:pic>
              <p:nvPicPr>
                <p:cNvPr id="84" name="图片 83"/>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a:off x="5702151" y="1461027"/>
                  <a:ext cx="780288" cy="780288"/>
                </a:xfrm>
                <a:prstGeom prst="rect">
                  <a:avLst/>
                </a:prstGeom>
              </p:spPr>
            </p:pic>
            <p:pic>
              <p:nvPicPr>
                <p:cNvPr id="85" name="图片 84"/>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6507606" y="1461027"/>
                  <a:ext cx="780288" cy="780288"/>
                </a:xfrm>
                <a:prstGeom prst="rect">
                  <a:avLst/>
                </a:prstGeom>
              </p:spPr>
            </p:pic>
            <p:pic>
              <p:nvPicPr>
                <p:cNvPr id="86" name="图片 85"/>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4896696" y="655339"/>
                  <a:ext cx="780288" cy="780288"/>
                </a:xfrm>
                <a:prstGeom prst="rect">
                  <a:avLst/>
                </a:prstGeom>
              </p:spPr>
            </p:pic>
            <p:pic>
              <p:nvPicPr>
                <p:cNvPr id="87" name="图片 86"/>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5702151" y="655339"/>
                  <a:ext cx="780288" cy="780288"/>
                </a:xfrm>
                <a:prstGeom prst="rect">
                  <a:avLst/>
                </a:prstGeom>
              </p:spPr>
            </p:pic>
            <p:pic>
              <p:nvPicPr>
                <p:cNvPr id="88" name="图片 87"/>
                <p:cNvPicPr>
                  <a:picLocks noChangeAspect="1"/>
                </p:cNvPicPr>
                <p:nvPr/>
              </p:nvPicPr>
              <p:blipFill>
                <a:blip r:embed="rId34" cstate="print">
                  <a:extLst>
                    <a:ext uri="{28A0092B-C50C-407E-A947-70E740481C1C}">
                      <a14:useLocalDpi xmlns:a14="http://schemas.microsoft.com/office/drawing/2010/main" val="0"/>
                    </a:ext>
                  </a:extLst>
                </a:blip>
                <a:stretch>
                  <a:fillRect/>
                </a:stretch>
              </p:blipFill>
              <p:spPr>
                <a:xfrm>
                  <a:off x="6507606" y="655339"/>
                  <a:ext cx="780288" cy="780288"/>
                </a:xfrm>
                <a:prstGeom prst="rect">
                  <a:avLst/>
                </a:prstGeom>
              </p:spPr>
            </p:pic>
          </p:grpSp>
        </p:grpSp>
        <p:grpSp>
          <p:nvGrpSpPr>
            <p:cNvPr id="89" name="组合 23"/>
            <p:cNvGrpSpPr/>
            <p:nvPr/>
          </p:nvGrpSpPr>
          <p:grpSpPr>
            <a:xfrm>
              <a:off x="1305734" y="5373216"/>
              <a:ext cx="1032092" cy="923809"/>
              <a:chOff x="2448348" y="2594537"/>
              <a:chExt cx="2391198" cy="2140322"/>
            </a:xfrm>
          </p:grpSpPr>
          <p:sp>
            <p:nvSpPr>
              <p:cNvPr id="90" name="文本框 111"/>
              <p:cNvSpPr txBox="1"/>
              <p:nvPr/>
            </p:nvSpPr>
            <p:spPr>
              <a:xfrm>
                <a:off x="3155980" y="4164403"/>
                <a:ext cx="1170433" cy="570456"/>
              </a:xfrm>
              <a:prstGeom prst="rect">
                <a:avLst/>
              </a:prstGeom>
              <a:noFill/>
            </p:spPr>
            <p:txBody>
              <a:bodyPr wrap="square" rtlCol="0">
                <a:spAutoFit/>
              </a:bodyPr>
              <a:lstStyle/>
              <a:p>
                <a:pPr algn="ctr" defTabSz="685800"/>
                <a:r>
                  <a:rPr lang="zh-CN" altLang="en-US" sz="1000" dirty="0">
                    <a:solidFill>
                      <a:srgbClr val="000000"/>
                    </a:solidFill>
                    <a:latin typeface="黑体" panose="02010609060101010101" pitchFamily="49" charset="-122"/>
                    <a:ea typeface="黑体" panose="02010609060101010101" pitchFamily="49" charset="-122"/>
                  </a:rPr>
                  <a:t>河流</a:t>
                </a:r>
              </a:p>
            </p:txBody>
          </p:sp>
          <p:grpSp>
            <p:nvGrpSpPr>
              <p:cNvPr id="91" name="组合 34"/>
              <p:cNvGrpSpPr/>
              <p:nvPr/>
            </p:nvGrpSpPr>
            <p:grpSpPr>
              <a:xfrm>
                <a:off x="2448348" y="2594537"/>
                <a:ext cx="2391198" cy="1585976"/>
                <a:chOff x="2448348" y="2594537"/>
                <a:chExt cx="2391198" cy="1585976"/>
              </a:xfrm>
            </p:grpSpPr>
            <p:pic>
              <p:nvPicPr>
                <p:cNvPr id="92" name="图片 91"/>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2448348" y="3400225"/>
                  <a:ext cx="780288" cy="780288"/>
                </a:xfrm>
                <a:prstGeom prst="rect">
                  <a:avLst/>
                </a:prstGeom>
              </p:spPr>
            </p:pic>
            <p:pic>
              <p:nvPicPr>
                <p:cNvPr id="93" name="图片 92"/>
                <p:cNvPicPr>
                  <a:picLocks noChangeAspect="1"/>
                </p:cNvPicPr>
                <p:nvPr/>
              </p:nvPicPr>
              <p:blipFill>
                <a:blip r:embed="rId36" cstate="print">
                  <a:extLst>
                    <a:ext uri="{28A0092B-C50C-407E-A947-70E740481C1C}">
                      <a14:useLocalDpi xmlns:a14="http://schemas.microsoft.com/office/drawing/2010/main" val="0"/>
                    </a:ext>
                  </a:extLst>
                </a:blip>
                <a:stretch>
                  <a:fillRect/>
                </a:stretch>
              </p:blipFill>
              <p:spPr>
                <a:xfrm>
                  <a:off x="3253803" y="3400225"/>
                  <a:ext cx="780288" cy="780288"/>
                </a:xfrm>
                <a:prstGeom prst="rect">
                  <a:avLst/>
                </a:prstGeom>
              </p:spPr>
            </p:pic>
            <p:pic>
              <p:nvPicPr>
                <p:cNvPr id="94" name="图片 93"/>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4059258" y="3400225"/>
                  <a:ext cx="780288" cy="780288"/>
                </a:xfrm>
                <a:prstGeom prst="rect">
                  <a:avLst/>
                </a:prstGeom>
              </p:spPr>
            </p:pic>
            <p:pic>
              <p:nvPicPr>
                <p:cNvPr id="95" name="图片 94"/>
                <p:cNvPicPr>
                  <a:picLocks noChangeAspect="1"/>
                </p:cNvPicPr>
                <p:nvPr/>
              </p:nvPicPr>
              <p:blipFill>
                <a:blip r:embed="rId38" cstate="print">
                  <a:extLst>
                    <a:ext uri="{28A0092B-C50C-407E-A947-70E740481C1C}">
                      <a14:useLocalDpi xmlns:a14="http://schemas.microsoft.com/office/drawing/2010/main" val="0"/>
                    </a:ext>
                  </a:extLst>
                </a:blip>
                <a:stretch>
                  <a:fillRect/>
                </a:stretch>
              </p:blipFill>
              <p:spPr>
                <a:xfrm>
                  <a:off x="2448348" y="2594537"/>
                  <a:ext cx="780288" cy="780288"/>
                </a:xfrm>
                <a:prstGeom prst="rect">
                  <a:avLst/>
                </a:prstGeom>
              </p:spPr>
            </p:pic>
            <p:pic>
              <p:nvPicPr>
                <p:cNvPr id="96" name="图片 95"/>
                <p:cNvPicPr>
                  <a:picLocks noChangeAspect="1"/>
                </p:cNvPicPr>
                <p:nvPr/>
              </p:nvPicPr>
              <p:blipFill>
                <a:blip r:embed="rId39" cstate="print">
                  <a:extLst>
                    <a:ext uri="{28A0092B-C50C-407E-A947-70E740481C1C}">
                      <a14:useLocalDpi xmlns:a14="http://schemas.microsoft.com/office/drawing/2010/main" val="0"/>
                    </a:ext>
                  </a:extLst>
                </a:blip>
                <a:stretch>
                  <a:fillRect/>
                </a:stretch>
              </p:blipFill>
              <p:spPr>
                <a:xfrm>
                  <a:off x="4059258" y="2594537"/>
                  <a:ext cx="780288" cy="780288"/>
                </a:xfrm>
                <a:prstGeom prst="rect">
                  <a:avLst/>
                </a:prstGeom>
              </p:spPr>
            </p:pic>
            <p:pic>
              <p:nvPicPr>
                <p:cNvPr id="97" name="图片 96"/>
                <p:cNvPicPr>
                  <a:picLocks noChangeAspect="1"/>
                </p:cNvPicPr>
                <p:nvPr/>
              </p:nvPicPr>
              <p:blipFill>
                <a:blip r:embed="rId40" cstate="print">
                  <a:extLst>
                    <a:ext uri="{28A0092B-C50C-407E-A947-70E740481C1C}">
                      <a14:useLocalDpi xmlns:a14="http://schemas.microsoft.com/office/drawing/2010/main" val="0"/>
                    </a:ext>
                  </a:extLst>
                </a:blip>
                <a:stretch>
                  <a:fillRect/>
                </a:stretch>
              </p:blipFill>
              <p:spPr>
                <a:xfrm>
                  <a:off x="3253803" y="2611882"/>
                  <a:ext cx="780288" cy="780288"/>
                </a:xfrm>
                <a:prstGeom prst="rect">
                  <a:avLst/>
                </a:prstGeom>
              </p:spPr>
            </p:pic>
          </p:grpSp>
        </p:grpSp>
      </p:grpSp>
      <p:pic>
        <p:nvPicPr>
          <p:cNvPr id="181" name="图片 180"/>
          <p:cNvPicPr>
            <a:picLocks noChangeAspect="1"/>
          </p:cNvPicPr>
          <p:nvPr/>
        </p:nvPicPr>
        <p:blipFill>
          <a:blip r:embed="rId41" cstate="print">
            <a:extLst>
              <a:ext uri="{28A0092B-C50C-407E-A947-70E740481C1C}">
                <a14:useLocalDpi xmlns:a14="http://schemas.microsoft.com/office/drawing/2010/main" val="0"/>
              </a:ext>
            </a:extLst>
          </a:blip>
          <a:stretch>
            <a:fillRect/>
          </a:stretch>
        </p:blipFill>
        <p:spPr>
          <a:xfrm rot="10800000" flipH="1">
            <a:off x="2722986" y="5424348"/>
            <a:ext cx="503388" cy="503389"/>
          </a:xfrm>
          <a:prstGeom prst="rect">
            <a:avLst/>
          </a:prstGeom>
          <a:ln>
            <a:noFill/>
          </a:ln>
        </p:spPr>
      </p:pic>
      <p:pic>
        <p:nvPicPr>
          <p:cNvPr id="182" name="图片 181"/>
          <p:cNvPicPr>
            <a:picLocks noChangeAspect="1"/>
          </p:cNvPicPr>
          <p:nvPr/>
        </p:nvPicPr>
        <p:blipFill>
          <a:blip r:embed="rId42" cstate="print">
            <a:extLst>
              <a:ext uri="{28A0092B-C50C-407E-A947-70E740481C1C}">
                <a14:useLocalDpi xmlns:a14="http://schemas.microsoft.com/office/drawing/2010/main" val="0"/>
              </a:ext>
            </a:extLst>
          </a:blip>
          <a:stretch>
            <a:fillRect/>
          </a:stretch>
        </p:blipFill>
        <p:spPr>
          <a:xfrm rot="10800000" flipH="1">
            <a:off x="3317063" y="5428899"/>
            <a:ext cx="540368" cy="540368"/>
          </a:xfrm>
          <a:prstGeom prst="rect">
            <a:avLst/>
          </a:prstGeom>
          <a:ln>
            <a:noFill/>
          </a:ln>
        </p:spPr>
      </p:pic>
      <p:pic>
        <p:nvPicPr>
          <p:cNvPr id="183" name="图片 182"/>
          <p:cNvPicPr>
            <a:picLocks noChangeAspect="1"/>
          </p:cNvPicPr>
          <p:nvPr/>
        </p:nvPicPr>
        <p:blipFill>
          <a:blip r:embed="rId43" cstate="print">
            <a:extLst>
              <a:ext uri="{28A0092B-C50C-407E-A947-70E740481C1C}">
                <a14:useLocalDpi xmlns:a14="http://schemas.microsoft.com/office/drawing/2010/main" val="0"/>
              </a:ext>
            </a:extLst>
          </a:blip>
          <a:stretch>
            <a:fillRect/>
          </a:stretch>
        </p:blipFill>
        <p:spPr>
          <a:xfrm rot="10800000" flipH="1">
            <a:off x="2722986" y="3521766"/>
            <a:ext cx="503388" cy="503389"/>
          </a:xfrm>
          <a:prstGeom prst="rect">
            <a:avLst/>
          </a:prstGeom>
          <a:ln>
            <a:noFill/>
          </a:ln>
        </p:spPr>
      </p:pic>
      <p:pic>
        <p:nvPicPr>
          <p:cNvPr id="184" name="图片 183"/>
          <p:cNvPicPr>
            <a:picLocks noChangeAspect="1"/>
          </p:cNvPicPr>
          <p:nvPr/>
        </p:nvPicPr>
        <p:blipFill>
          <a:blip r:embed="rId44" cstate="print">
            <a:extLst>
              <a:ext uri="{28A0092B-C50C-407E-A947-70E740481C1C}">
                <a14:useLocalDpi xmlns:a14="http://schemas.microsoft.com/office/drawing/2010/main" val="0"/>
              </a:ext>
            </a:extLst>
          </a:blip>
          <a:stretch>
            <a:fillRect/>
          </a:stretch>
        </p:blipFill>
        <p:spPr>
          <a:xfrm rot="10800000" flipH="1">
            <a:off x="3317063" y="3525912"/>
            <a:ext cx="540368" cy="540368"/>
          </a:xfrm>
          <a:prstGeom prst="rect">
            <a:avLst/>
          </a:prstGeom>
          <a:ln>
            <a:noFill/>
          </a:ln>
        </p:spPr>
      </p:pic>
      <p:pic>
        <p:nvPicPr>
          <p:cNvPr id="185" name="图片 184"/>
          <p:cNvPicPr>
            <a:picLocks noChangeAspect="1"/>
          </p:cNvPicPr>
          <p:nvPr/>
        </p:nvPicPr>
        <p:blipFill>
          <a:blip r:embed="rId45" cstate="print">
            <a:extLst>
              <a:ext uri="{28A0092B-C50C-407E-A947-70E740481C1C}">
                <a14:useLocalDpi xmlns:a14="http://schemas.microsoft.com/office/drawing/2010/main" val="0"/>
              </a:ext>
            </a:extLst>
          </a:blip>
          <a:stretch>
            <a:fillRect/>
          </a:stretch>
        </p:blipFill>
        <p:spPr>
          <a:xfrm rot="10800000" flipH="1">
            <a:off x="2722986" y="4154994"/>
            <a:ext cx="503388" cy="503389"/>
          </a:xfrm>
          <a:prstGeom prst="rect">
            <a:avLst/>
          </a:prstGeom>
          <a:ln>
            <a:noFill/>
          </a:ln>
        </p:spPr>
      </p:pic>
      <p:pic>
        <p:nvPicPr>
          <p:cNvPr id="186" name="图片 185"/>
          <p:cNvPicPr>
            <a:picLocks noChangeAspect="1"/>
          </p:cNvPicPr>
          <p:nvPr/>
        </p:nvPicPr>
        <p:blipFill>
          <a:blip r:embed="rId46" cstate="print">
            <a:extLst>
              <a:ext uri="{28A0092B-C50C-407E-A947-70E740481C1C}">
                <a14:useLocalDpi xmlns:a14="http://schemas.microsoft.com/office/drawing/2010/main" val="0"/>
              </a:ext>
            </a:extLst>
          </a:blip>
          <a:stretch>
            <a:fillRect/>
          </a:stretch>
        </p:blipFill>
        <p:spPr>
          <a:xfrm rot="10800000" flipH="1">
            <a:off x="3333579" y="4162038"/>
            <a:ext cx="540368" cy="540368"/>
          </a:xfrm>
          <a:prstGeom prst="rect">
            <a:avLst/>
          </a:prstGeom>
          <a:ln>
            <a:noFill/>
          </a:ln>
        </p:spPr>
      </p:pic>
      <p:pic>
        <p:nvPicPr>
          <p:cNvPr id="187" name="图片 186"/>
          <p:cNvPicPr>
            <a:picLocks noChangeAspect="1"/>
          </p:cNvPicPr>
          <p:nvPr/>
        </p:nvPicPr>
        <p:blipFill>
          <a:blip r:embed="rId47" cstate="print">
            <a:extLst>
              <a:ext uri="{28A0092B-C50C-407E-A947-70E740481C1C}">
                <a14:useLocalDpi xmlns:a14="http://schemas.microsoft.com/office/drawing/2010/main" val="0"/>
              </a:ext>
            </a:extLst>
          </a:blip>
          <a:stretch>
            <a:fillRect/>
          </a:stretch>
        </p:blipFill>
        <p:spPr>
          <a:xfrm rot="10800000" flipH="1">
            <a:off x="2722986" y="4791120"/>
            <a:ext cx="503388" cy="503389"/>
          </a:xfrm>
          <a:prstGeom prst="rect">
            <a:avLst/>
          </a:prstGeom>
          <a:ln>
            <a:noFill/>
          </a:ln>
        </p:spPr>
      </p:pic>
      <p:pic>
        <p:nvPicPr>
          <p:cNvPr id="188" name="图片 187"/>
          <p:cNvPicPr>
            <a:picLocks noChangeAspect="1"/>
          </p:cNvPicPr>
          <p:nvPr/>
        </p:nvPicPr>
        <p:blipFill>
          <a:blip r:embed="rId48" cstate="print">
            <a:extLst>
              <a:ext uri="{28A0092B-C50C-407E-A947-70E740481C1C}">
                <a14:useLocalDpi xmlns:a14="http://schemas.microsoft.com/office/drawing/2010/main" val="0"/>
              </a:ext>
            </a:extLst>
          </a:blip>
          <a:stretch>
            <a:fillRect/>
          </a:stretch>
        </p:blipFill>
        <p:spPr>
          <a:xfrm rot="10800000" flipH="1">
            <a:off x="3317063" y="4800586"/>
            <a:ext cx="540368" cy="540368"/>
          </a:xfrm>
          <a:prstGeom prst="rect">
            <a:avLst/>
          </a:prstGeom>
          <a:ln>
            <a:noFill/>
          </a:ln>
        </p:spPr>
      </p:pic>
      <p:cxnSp>
        <p:nvCxnSpPr>
          <p:cNvPr id="189" name="直接箭头连接符 156"/>
          <p:cNvCxnSpPr/>
          <p:nvPr/>
        </p:nvCxnSpPr>
        <p:spPr>
          <a:xfrm>
            <a:off x="2267744" y="4707673"/>
            <a:ext cx="432000" cy="0"/>
          </a:xfrm>
          <a:prstGeom prst="straightConnector1">
            <a:avLst/>
          </a:prstGeom>
          <a:ln w="66675">
            <a:solidFill>
              <a:srgbClr val="93549C"/>
            </a:solidFill>
            <a:tailEnd type="triangle"/>
          </a:ln>
        </p:spPr>
        <p:style>
          <a:lnRef idx="1">
            <a:schemeClr val="accent1"/>
          </a:lnRef>
          <a:fillRef idx="0">
            <a:schemeClr val="accent1"/>
          </a:fillRef>
          <a:effectRef idx="0">
            <a:schemeClr val="accent1"/>
          </a:effectRef>
          <a:fontRef idx="minor">
            <a:schemeClr val="tx1"/>
          </a:fontRef>
        </p:style>
      </p:cxnSp>
      <p:pic>
        <p:nvPicPr>
          <p:cNvPr id="190" name="图片 189"/>
          <p:cNvPicPr>
            <a:picLocks noChangeAspect="1"/>
          </p:cNvPicPr>
          <p:nvPr/>
        </p:nvPicPr>
        <p:blipFill>
          <a:blip r:embed="rId49" cstate="print">
            <a:extLst>
              <a:ext uri="{28A0092B-C50C-407E-A947-70E740481C1C}">
                <a14:useLocalDpi xmlns:a14="http://schemas.microsoft.com/office/drawing/2010/main" val="0"/>
              </a:ext>
            </a:extLst>
          </a:blip>
          <a:stretch>
            <a:fillRect/>
          </a:stretch>
        </p:blipFill>
        <p:spPr>
          <a:xfrm>
            <a:off x="4226779" y="3214956"/>
            <a:ext cx="2097340" cy="854190"/>
          </a:xfrm>
          <a:prstGeom prst="rect">
            <a:avLst/>
          </a:prstGeom>
        </p:spPr>
      </p:pic>
      <p:pic>
        <p:nvPicPr>
          <p:cNvPr id="275" name="图片 274"/>
          <p:cNvPicPr>
            <a:picLocks noChangeAspect="1"/>
          </p:cNvPicPr>
          <p:nvPr/>
        </p:nvPicPr>
        <p:blipFill>
          <a:blip r:embed="rId50" cstate="print">
            <a:extLst>
              <a:ext uri="{28A0092B-C50C-407E-A947-70E740481C1C}">
                <a14:useLocalDpi xmlns:a14="http://schemas.microsoft.com/office/drawing/2010/main" val="0"/>
              </a:ext>
            </a:extLst>
          </a:blip>
          <a:stretch>
            <a:fillRect/>
          </a:stretch>
        </p:blipFill>
        <p:spPr>
          <a:xfrm>
            <a:off x="4216277" y="3961217"/>
            <a:ext cx="2107841" cy="858467"/>
          </a:xfrm>
          <a:prstGeom prst="rect">
            <a:avLst/>
          </a:prstGeom>
        </p:spPr>
      </p:pic>
      <p:pic>
        <p:nvPicPr>
          <p:cNvPr id="276" name="图片 275"/>
          <p:cNvPicPr>
            <a:picLocks noChangeAspect="1"/>
          </p:cNvPicPr>
          <p:nvPr/>
        </p:nvPicPr>
        <p:blipFill>
          <a:blip r:embed="rId50" cstate="print">
            <a:extLst>
              <a:ext uri="{28A0092B-C50C-407E-A947-70E740481C1C}">
                <a14:useLocalDpi xmlns:a14="http://schemas.microsoft.com/office/drawing/2010/main" val="0"/>
              </a:ext>
            </a:extLst>
          </a:blip>
          <a:stretch>
            <a:fillRect/>
          </a:stretch>
        </p:blipFill>
        <p:spPr>
          <a:xfrm>
            <a:off x="4216689" y="4744394"/>
            <a:ext cx="2107429" cy="858299"/>
          </a:xfrm>
          <a:prstGeom prst="rect">
            <a:avLst/>
          </a:prstGeom>
        </p:spPr>
      </p:pic>
      <p:pic>
        <p:nvPicPr>
          <p:cNvPr id="277" name="图片 276"/>
          <p:cNvPicPr>
            <a:picLocks noChangeAspect="1"/>
          </p:cNvPicPr>
          <p:nvPr/>
        </p:nvPicPr>
        <p:blipFill>
          <a:blip r:embed="rId51" cstate="print">
            <a:extLst>
              <a:ext uri="{28A0092B-C50C-407E-A947-70E740481C1C}">
                <a14:useLocalDpi xmlns:a14="http://schemas.microsoft.com/office/drawing/2010/main" val="0"/>
              </a:ext>
            </a:extLst>
          </a:blip>
          <a:stretch>
            <a:fillRect/>
          </a:stretch>
        </p:blipFill>
        <p:spPr>
          <a:xfrm>
            <a:off x="4209450" y="5531592"/>
            <a:ext cx="2114668" cy="861247"/>
          </a:xfrm>
          <a:prstGeom prst="rect">
            <a:avLst/>
          </a:prstGeom>
        </p:spPr>
      </p:pic>
      <p:sp>
        <p:nvSpPr>
          <p:cNvPr id="278" name="文本框 20"/>
          <p:cNvSpPr txBox="1"/>
          <p:nvPr/>
        </p:nvSpPr>
        <p:spPr>
          <a:xfrm>
            <a:off x="6887778" y="4588664"/>
            <a:ext cx="1021709" cy="338554"/>
          </a:xfrm>
          <a:prstGeom prst="rect">
            <a:avLst/>
          </a:prstGeom>
          <a:solidFill>
            <a:srgbClr val="DCC3E3"/>
          </a:solidFill>
          <a:ln>
            <a:solidFill>
              <a:srgbClr val="93549C"/>
            </a:solidFill>
          </a:ln>
        </p:spPr>
        <p:txBody>
          <a:bodyPr wrap="square" rtlCol="0">
            <a:spAutoFit/>
          </a:bodyPr>
          <a:lstStyle/>
          <a:p>
            <a:pPr algn="ctr"/>
            <a:r>
              <a:rPr lang="zh-CN" altLang="en-US" sz="1600" dirty="0">
                <a:latin typeface="黑体" panose="02010609060101010101" pitchFamily="49" charset="-122"/>
                <a:ea typeface="黑体" panose="02010609060101010101" pitchFamily="49" charset="-122"/>
                <a:cs typeface="Times New Roman" panose="02020603050405020304" pitchFamily="18" charset="0"/>
              </a:rPr>
              <a:t>特征表达</a:t>
            </a:r>
          </a:p>
        </p:txBody>
      </p:sp>
      <p:sp>
        <p:nvSpPr>
          <p:cNvPr id="283" name="矩形 282"/>
          <p:cNvSpPr/>
          <p:nvPr/>
        </p:nvSpPr>
        <p:spPr>
          <a:xfrm>
            <a:off x="4188174" y="3130996"/>
            <a:ext cx="2179134" cy="3343349"/>
          </a:xfrm>
          <a:prstGeom prst="rect">
            <a:avLst/>
          </a:prstGeom>
          <a:noFill/>
          <a:ln>
            <a:solidFill>
              <a:srgbClr val="DCC3E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4" name="文本框 8"/>
          <p:cNvSpPr txBox="1"/>
          <p:nvPr/>
        </p:nvSpPr>
        <p:spPr>
          <a:xfrm>
            <a:off x="4337120" y="3130780"/>
            <a:ext cx="2068793" cy="276999"/>
          </a:xfrm>
          <a:prstGeom prst="rect">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zh-CN" altLang="en-US" sz="1200" dirty="0">
                <a:solidFill>
                  <a:schemeClr val="tx1"/>
                </a:solidFill>
                <a:latin typeface="黑体" panose="02010609060101010101" pitchFamily="49" charset="-122"/>
                <a:ea typeface="黑体" panose="02010609060101010101" pitchFamily="49" charset="-122"/>
                <a:cs typeface="Times New Roman" panose="02020603050405020304" pitchFamily="18" charset="0"/>
              </a:rPr>
              <a:t>多尺度深度网络</a:t>
            </a:r>
          </a:p>
        </p:txBody>
      </p:sp>
      <p:cxnSp>
        <p:nvCxnSpPr>
          <p:cNvPr id="287" name="直接箭头连接符 170"/>
          <p:cNvCxnSpPr/>
          <p:nvPr/>
        </p:nvCxnSpPr>
        <p:spPr>
          <a:xfrm rot="16200000">
            <a:off x="4026615" y="5569511"/>
            <a:ext cx="0" cy="432000"/>
          </a:xfrm>
          <a:prstGeom prst="straightConnector1">
            <a:avLst/>
          </a:prstGeom>
          <a:ln w="57150">
            <a:solidFill>
              <a:srgbClr val="93549C"/>
            </a:solidFill>
            <a:tailEnd type="triangle"/>
          </a:ln>
        </p:spPr>
        <p:style>
          <a:lnRef idx="1">
            <a:schemeClr val="accent1"/>
          </a:lnRef>
          <a:fillRef idx="0">
            <a:schemeClr val="accent1"/>
          </a:fillRef>
          <a:effectRef idx="0">
            <a:schemeClr val="accent1"/>
          </a:effectRef>
          <a:fontRef idx="minor">
            <a:schemeClr val="tx1"/>
          </a:fontRef>
        </p:style>
      </p:cxnSp>
      <p:sp>
        <p:nvSpPr>
          <p:cNvPr id="288" name="矩形 287"/>
          <p:cNvSpPr/>
          <p:nvPr/>
        </p:nvSpPr>
        <p:spPr>
          <a:xfrm>
            <a:off x="6167748" y="4162038"/>
            <a:ext cx="794819" cy="461665"/>
          </a:xfrm>
          <a:prstGeom prst="rect">
            <a:avLst/>
          </a:prstGeom>
        </p:spPr>
        <p:txBody>
          <a:bodyPr wrap="square">
            <a:spAutoFit/>
          </a:bodyPr>
          <a:lstStyle/>
          <a:p>
            <a:pPr algn="ctr"/>
            <a:r>
              <a:rPr lang="zh-CN" altLang="en-US" sz="1200" dirty="0">
                <a:latin typeface="黑体" panose="02010609060101010101" pitchFamily="49" charset="-122"/>
                <a:ea typeface="黑体" panose="02010609060101010101" pitchFamily="49" charset="-122"/>
                <a:cs typeface="Times New Roman" panose="02020603050405020304" pitchFamily="18" charset="0"/>
              </a:rPr>
              <a:t>特征</a:t>
            </a:r>
            <a:endParaRPr lang="en-US" altLang="zh-CN" sz="1200" dirty="0">
              <a:latin typeface="黑体" panose="02010609060101010101" pitchFamily="49" charset="-122"/>
              <a:ea typeface="黑体" panose="02010609060101010101" pitchFamily="49" charset="-122"/>
              <a:cs typeface="Times New Roman" panose="02020603050405020304" pitchFamily="18" charset="0"/>
            </a:endParaRPr>
          </a:p>
          <a:p>
            <a:pPr algn="ctr"/>
            <a:r>
              <a:rPr lang="zh-CN" altLang="en-US" sz="1200" dirty="0">
                <a:latin typeface="黑体" panose="02010609060101010101" pitchFamily="49" charset="-122"/>
                <a:ea typeface="黑体" panose="02010609060101010101" pitchFamily="49" charset="-122"/>
                <a:cs typeface="Times New Roman" panose="02020603050405020304" pitchFamily="18" charset="0"/>
              </a:rPr>
              <a:t>融合</a:t>
            </a:r>
          </a:p>
        </p:txBody>
      </p:sp>
      <p:cxnSp>
        <p:nvCxnSpPr>
          <p:cNvPr id="289" name="直接箭头连接符 172"/>
          <p:cNvCxnSpPr/>
          <p:nvPr/>
        </p:nvCxnSpPr>
        <p:spPr>
          <a:xfrm rot="16200000">
            <a:off x="4019352" y="4858133"/>
            <a:ext cx="0" cy="432000"/>
          </a:xfrm>
          <a:prstGeom prst="straightConnector1">
            <a:avLst/>
          </a:prstGeom>
          <a:ln w="57150">
            <a:solidFill>
              <a:srgbClr val="93549C"/>
            </a:solidFill>
            <a:tailEnd type="triangle"/>
          </a:ln>
        </p:spPr>
        <p:style>
          <a:lnRef idx="1">
            <a:schemeClr val="accent1"/>
          </a:lnRef>
          <a:fillRef idx="0">
            <a:schemeClr val="accent1"/>
          </a:fillRef>
          <a:effectRef idx="0">
            <a:schemeClr val="accent1"/>
          </a:effectRef>
          <a:fontRef idx="minor">
            <a:schemeClr val="tx1"/>
          </a:fontRef>
        </p:style>
      </p:cxnSp>
      <p:cxnSp>
        <p:nvCxnSpPr>
          <p:cNvPr id="290" name="直接箭头连接符 173"/>
          <p:cNvCxnSpPr/>
          <p:nvPr/>
        </p:nvCxnSpPr>
        <p:spPr>
          <a:xfrm rot="16200000">
            <a:off x="4019352" y="4140180"/>
            <a:ext cx="0" cy="432000"/>
          </a:xfrm>
          <a:prstGeom prst="straightConnector1">
            <a:avLst/>
          </a:prstGeom>
          <a:ln w="57150">
            <a:solidFill>
              <a:srgbClr val="93549C"/>
            </a:solidFill>
            <a:tailEnd type="triangle"/>
          </a:ln>
        </p:spPr>
        <p:style>
          <a:lnRef idx="1">
            <a:schemeClr val="accent1"/>
          </a:lnRef>
          <a:fillRef idx="0">
            <a:schemeClr val="accent1"/>
          </a:fillRef>
          <a:effectRef idx="0">
            <a:schemeClr val="accent1"/>
          </a:effectRef>
          <a:fontRef idx="minor">
            <a:schemeClr val="tx1"/>
          </a:fontRef>
        </p:style>
      </p:cxnSp>
      <p:cxnSp>
        <p:nvCxnSpPr>
          <p:cNvPr id="291" name="直接箭头连接符 174"/>
          <p:cNvCxnSpPr/>
          <p:nvPr/>
        </p:nvCxnSpPr>
        <p:spPr>
          <a:xfrm rot="16200000">
            <a:off x="4019352" y="3457874"/>
            <a:ext cx="0" cy="432000"/>
          </a:xfrm>
          <a:prstGeom prst="straightConnector1">
            <a:avLst/>
          </a:prstGeom>
          <a:ln w="57150">
            <a:solidFill>
              <a:srgbClr val="93549C"/>
            </a:solidFill>
            <a:tailEnd type="triangle"/>
          </a:ln>
        </p:spPr>
        <p:style>
          <a:lnRef idx="1">
            <a:schemeClr val="accent1"/>
          </a:lnRef>
          <a:fillRef idx="0">
            <a:schemeClr val="accent1"/>
          </a:fillRef>
          <a:effectRef idx="0">
            <a:schemeClr val="accent1"/>
          </a:effectRef>
          <a:fontRef idx="minor">
            <a:schemeClr val="tx1"/>
          </a:fontRef>
        </p:style>
      </p:cxnSp>
      <p:sp>
        <p:nvSpPr>
          <p:cNvPr id="296" name="矩形 295"/>
          <p:cNvSpPr/>
          <p:nvPr/>
        </p:nvSpPr>
        <p:spPr>
          <a:xfrm>
            <a:off x="1281995" y="5679604"/>
            <a:ext cx="1128528" cy="276999"/>
          </a:xfrm>
          <a:prstGeom prst="rect">
            <a:avLst/>
          </a:prstGeom>
        </p:spPr>
        <p:txBody>
          <a:bodyPr wrap="square">
            <a:spAutoFit/>
          </a:bodyPr>
          <a:lstStyle/>
          <a:p>
            <a:pPr algn="ctr"/>
            <a:r>
              <a:rPr lang="zh-CN" altLang="en-US" sz="1200" dirty="0">
                <a:solidFill>
                  <a:schemeClr val="accent4">
                    <a:lumMod val="50000"/>
                  </a:schemeClr>
                </a:solidFill>
                <a:latin typeface="黑体" panose="02010609060101010101" pitchFamily="49" charset="-122"/>
                <a:ea typeface="黑体" panose="02010609060101010101" pitchFamily="49" charset="-122"/>
                <a:cs typeface="Times New Roman" panose="02020603050405020304" pitchFamily="18" charset="0"/>
              </a:rPr>
              <a:t>图像</a:t>
            </a:r>
            <a:r>
              <a:rPr lang="en-US" altLang="zh-CN" sz="1200" dirty="0">
                <a:solidFill>
                  <a:schemeClr val="accent4">
                    <a:lumMod val="50000"/>
                  </a:schemeClr>
                </a:solidFill>
                <a:latin typeface="黑体" panose="02010609060101010101" pitchFamily="49" charset="-122"/>
                <a:ea typeface="黑体" panose="02010609060101010101" pitchFamily="49" charset="-122"/>
                <a:cs typeface="Times New Roman" panose="02020603050405020304" pitchFamily="18" charset="0"/>
              </a:rPr>
              <a:t>-</a:t>
            </a:r>
            <a:r>
              <a:rPr lang="zh-CN" altLang="en-US" sz="1200" dirty="0">
                <a:solidFill>
                  <a:schemeClr val="accent4">
                    <a:lumMod val="50000"/>
                  </a:schemeClr>
                </a:solidFill>
                <a:latin typeface="黑体" panose="02010609060101010101" pitchFamily="49" charset="-122"/>
                <a:ea typeface="黑体" panose="02010609060101010101" pitchFamily="49" charset="-122"/>
                <a:cs typeface="Times New Roman" panose="02020603050405020304" pitchFamily="18" charset="0"/>
              </a:rPr>
              <a:t>简笔画</a:t>
            </a:r>
          </a:p>
        </p:txBody>
      </p:sp>
      <p:sp>
        <p:nvSpPr>
          <p:cNvPr id="297" name="矩形 296"/>
          <p:cNvSpPr/>
          <p:nvPr/>
        </p:nvSpPr>
        <p:spPr>
          <a:xfrm>
            <a:off x="2722477" y="6117230"/>
            <a:ext cx="1128528" cy="461665"/>
          </a:xfrm>
          <a:prstGeom prst="rect">
            <a:avLst/>
          </a:prstGeom>
        </p:spPr>
        <p:txBody>
          <a:bodyPr wrap="square">
            <a:spAutoFit/>
          </a:bodyPr>
          <a:lstStyle/>
          <a:p>
            <a:pPr algn="ctr"/>
            <a:r>
              <a:rPr lang="zh-CN" altLang="en-US" sz="1200" dirty="0">
                <a:solidFill>
                  <a:schemeClr val="accent4">
                    <a:lumMod val="50000"/>
                  </a:schemeClr>
                </a:solidFill>
                <a:latin typeface="黑体" panose="02010609060101010101" pitchFamily="49" charset="-122"/>
                <a:ea typeface="黑体" panose="02010609060101010101" pitchFamily="49" charset="-122"/>
                <a:cs typeface="Times New Roman" panose="02020603050405020304" pitchFamily="18" charset="0"/>
              </a:rPr>
              <a:t>多细节尺度</a:t>
            </a:r>
            <a:endParaRPr lang="en-US" altLang="zh-CN" sz="1200" dirty="0">
              <a:solidFill>
                <a:schemeClr val="accent4">
                  <a:lumMod val="50000"/>
                </a:schemeClr>
              </a:solidFill>
              <a:latin typeface="黑体" panose="02010609060101010101" pitchFamily="49" charset="-122"/>
              <a:ea typeface="黑体" panose="02010609060101010101" pitchFamily="49" charset="-122"/>
              <a:cs typeface="Times New Roman" panose="02020603050405020304" pitchFamily="18" charset="0"/>
            </a:endParaRPr>
          </a:p>
          <a:p>
            <a:pPr algn="ctr"/>
            <a:r>
              <a:rPr lang="zh-CN" altLang="en-US" sz="1200" dirty="0">
                <a:solidFill>
                  <a:schemeClr val="accent4">
                    <a:lumMod val="50000"/>
                  </a:schemeClr>
                </a:solidFill>
                <a:latin typeface="黑体" panose="02010609060101010101" pitchFamily="49" charset="-122"/>
                <a:ea typeface="黑体" panose="02010609060101010101" pitchFamily="49" charset="-122"/>
                <a:cs typeface="Times New Roman" panose="02020603050405020304" pitchFamily="18" charset="0"/>
              </a:rPr>
              <a:t>图像</a:t>
            </a:r>
            <a:r>
              <a:rPr lang="en-US" altLang="zh-CN" sz="1200" dirty="0">
                <a:solidFill>
                  <a:schemeClr val="accent4">
                    <a:lumMod val="50000"/>
                  </a:schemeClr>
                </a:solidFill>
                <a:latin typeface="黑体" panose="02010609060101010101" pitchFamily="49" charset="-122"/>
                <a:ea typeface="黑体" panose="02010609060101010101" pitchFamily="49" charset="-122"/>
                <a:cs typeface="Times New Roman" panose="02020603050405020304" pitchFamily="18" charset="0"/>
              </a:rPr>
              <a:t>-</a:t>
            </a:r>
            <a:r>
              <a:rPr lang="zh-CN" altLang="en-US" sz="1200" dirty="0">
                <a:solidFill>
                  <a:schemeClr val="accent4">
                    <a:lumMod val="50000"/>
                  </a:schemeClr>
                </a:solidFill>
                <a:latin typeface="黑体" panose="02010609060101010101" pitchFamily="49" charset="-122"/>
                <a:ea typeface="黑体" panose="02010609060101010101" pitchFamily="49" charset="-122"/>
                <a:cs typeface="Times New Roman" panose="02020603050405020304" pitchFamily="18" charset="0"/>
              </a:rPr>
              <a:t>简笔画</a:t>
            </a:r>
          </a:p>
        </p:txBody>
      </p:sp>
      <p:grpSp>
        <p:nvGrpSpPr>
          <p:cNvPr id="7" name="组合 6"/>
          <p:cNvGrpSpPr/>
          <p:nvPr/>
        </p:nvGrpSpPr>
        <p:grpSpPr>
          <a:xfrm>
            <a:off x="6372200" y="4597105"/>
            <a:ext cx="515105" cy="344925"/>
            <a:chOff x="6329483" y="4808116"/>
            <a:chExt cx="395211" cy="264642"/>
          </a:xfrm>
        </p:grpSpPr>
        <p:sp>
          <p:nvSpPr>
            <p:cNvPr id="300" name="右箭头 13"/>
            <p:cNvSpPr/>
            <p:nvPr/>
          </p:nvSpPr>
          <p:spPr>
            <a:xfrm rot="510469">
              <a:off x="6329484" y="4808116"/>
              <a:ext cx="395210" cy="141955"/>
            </a:xfrm>
            <a:custGeom>
              <a:avLst/>
              <a:gdLst>
                <a:gd name="connsiteX0" fmla="*/ 0 w 395210"/>
                <a:gd name="connsiteY0" fmla="*/ 30809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92426 h 123235"/>
                <a:gd name="connsiteX7" fmla="*/ 0 w 395210"/>
                <a:gd name="connsiteY7" fmla="*/ 30809 h 123235"/>
                <a:gd name="connsiteX0" fmla="*/ 0 w 395210"/>
                <a:gd name="connsiteY0" fmla="*/ 30809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92426 h 123235"/>
                <a:gd name="connsiteX7" fmla="*/ 0 w 395210"/>
                <a:gd name="connsiteY7" fmla="*/ 30809 h 123235"/>
                <a:gd name="connsiteX0" fmla="*/ 0 w 395210"/>
                <a:gd name="connsiteY0" fmla="*/ 30809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104333 h 123235"/>
                <a:gd name="connsiteX7" fmla="*/ 0 w 395210"/>
                <a:gd name="connsiteY7" fmla="*/ 30809 h 123235"/>
                <a:gd name="connsiteX0" fmla="*/ 0 w 395210"/>
                <a:gd name="connsiteY0" fmla="*/ 30809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104333 h 123235"/>
                <a:gd name="connsiteX7" fmla="*/ 0 w 395210"/>
                <a:gd name="connsiteY7" fmla="*/ 30809 h 123235"/>
                <a:gd name="connsiteX0" fmla="*/ 0 w 395210"/>
                <a:gd name="connsiteY0" fmla="*/ 37953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104333 h 123235"/>
                <a:gd name="connsiteX7" fmla="*/ 0 w 395210"/>
                <a:gd name="connsiteY7" fmla="*/ 37953 h 123235"/>
                <a:gd name="connsiteX0" fmla="*/ 0 w 395210"/>
                <a:gd name="connsiteY0" fmla="*/ 37953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109096 h 123235"/>
                <a:gd name="connsiteX7" fmla="*/ 0 w 395210"/>
                <a:gd name="connsiteY7" fmla="*/ 37953 h 123235"/>
                <a:gd name="connsiteX0" fmla="*/ 0 w 395210"/>
                <a:gd name="connsiteY0" fmla="*/ 42716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109096 h 123235"/>
                <a:gd name="connsiteX7" fmla="*/ 0 w 395210"/>
                <a:gd name="connsiteY7" fmla="*/ 42716 h 123235"/>
                <a:gd name="connsiteX0" fmla="*/ 0 w 395210"/>
                <a:gd name="connsiteY0" fmla="*/ 42716 h 154339"/>
                <a:gd name="connsiteX1" fmla="*/ 253619 w 395210"/>
                <a:gd name="connsiteY1" fmla="*/ 30809 h 154339"/>
                <a:gd name="connsiteX2" fmla="*/ 253619 w 395210"/>
                <a:gd name="connsiteY2" fmla="*/ 0 h 154339"/>
                <a:gd name="connsiteX3" fmla="*/ 395210 w 395210"/>
                <a:gd name="connsiteY3" fmla="*/ 61618 h 154339"/>
                <a:gd name="connsiteX4" fmla="*/ 253619 w 395210"/>
                <a:gd name="connsiteY4" fmla="*/ 123235 h 154339"/>
                <a:gd name="connsiteX5" fmla="*/ 253619 w 395210"/>
                <a:gd name="connsiteY5" fmla="*/ 92426 h 154339"/>
                <a:gd name="connsiteX6" fmla="*/ 2382 w 395210"/>
                <a:gd name="connsiteY6" fmla="*/ 154339 h 154339"/>
                <a:gd name="connsiteX7" fmla="*/ 0 w 395210"/>
                <a:gd name="connsiteY7" fmla="*/ 42716 h 154339"/>
                <a:gd name="connsiteX0" fmla="*/ 0 w 395210"/>
                <a:gd name="connsiteY0" fmla="*/ 83197 h 154339"/>
                <a:gd name="connsiteX1" fmla="*/ 253619 w 395210"/>
                <a:gd name="connsiteY1" fmla="*/ 30809 h 154339"/>
                <a:gd name="connsiteX2" fmla="*/ 253619 w 395210"/>
                <a:gd name="connsiteY2" fmla="*/ 0 h 154339"/>
                <a:gd name="connsiteX3" fmla="*/ 395210 w 395210"/>
                <a:gd name="connsiteY3" fmla="*/ 61618 h 154339"/>
                <a:gd name="connsiteX4" fmla="*/ 253619 w 395210"/>
                <a:gd name="connsiteY4" fmla="*/ 123235 h 154339"/>
                <a:gd name="connsiteX5" fmla="*/ 253619 w 395210"/>
                <a:gd name="connsiteY5" fmla="*/ 92426 h 154339"/>
                <a:gd name="connsiteX6" fmla="*/ 2382 w 395210"/>
                <a:gd name="connsiteY6" fmla="*/ 154339 h 154339"/>
                <a:gd name="connsiteX7" fmla="*/ 0 w 395210"/>
                <a:gd name="connsiteY7" fmla="*/ 83197 h 154339"/>
                <a:gd name="connsiteX0" fmla="*/ 0 w 395210"/>
                <a:gd name="connsiteY0" fmla="*/ 83197 h 154339"/>
                <a:gd name="connsiteX1" fmla="*/ 253619 w 395210"/>
                <a:gd name="connsiteY1" fmla="*/ 30809 h 154339"/>
                <a:gd name="connsiteX2" fmla="*/ 253619 w 395210"/>
                <a:gd name="connsiteY2" fmla="*/ 0 h 154339"/>
                <a:gd name="connsiteX3" fmla="*/ 395210 w 395210"/>
                <a:gd name="connsiteY3" fmla="*/ 61618 h 154339"/>
                <a:gd name="connsiteX4" fmla="*/ 253619 w 395210"/>
                <a:gd name="connsiteY4" fmla="*/ 123235 h 154339"/>
                <a:gd name="connsiteX5" fmla="*/ 253619 w 395210"/>
                <a:gd name="connsiteY5" fmla="*/ 92426 h 154339"/>
                <a:gd name="connsiteX6" fmla="*/ 2382 w 395210"/>
                <a:gd name="connsiteY6" fmla="*/ 154339 h 154339"/>
                <a:gd name="connsiteX7" fmla="*/ 0 w 395210"/>
                <a:gd name="connsiteY7" fmla="*/ 83197 h 154339"/>
                <a:gd name="connsiteX0" fmla="*/ 0 w 395210"/>
                <a:gd name="connsiteY0" fmla="*/ 83197 h 154339"/>
                <a:gd name="connsiteX1" fmla="*/ 253619 w 395210"/>
                <a:gd name="connsiteY1" fmla="*/ 30809 h 154339"/>
                <a:gd name="connsiteX2" fmla="*/ 253619 w 395210"/>
                <a:gd name="connsiteY2" fmla="*/ 0 h 154339"/>
                <a:gd name="connsiteX3" fmla="*/ 395210 w 395210"/>
                <a:gd name="connsiteY3" fmla="*/ 61618 h 154339"/>
                <a:gd name="connsiteX4" fmla="*/ 253619 w 395210"/>
                <a:gd name="connsiteY4" fmla="*/ 123235 h 154339"/>
                <a:gd name="connsiteX5" fmla="*/ 253619 w 395210"/>
                <a:gd name="connsiteY5" fmla="*/ 92426 h 154339"/>
                <a:gd name="connsiteX6" fmla="*/ 2382 w 395210"/>
                <a:gd name="connsiteY6" fmla="*/ 154339 h 154339"/>
                <a:gd name="connsiteX7" fmla="*/ 0 w 395210"/>
                <a:gd name="connsiteY7" fmla="*/ 83197 h 154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5210" h="154339">
                  <a:moveTo>
                    <a:pt x="0" y="83197"/>
                  </a:moveTo>
                  <a:cubicBezTo>
                    <a:pt x="96446" y="9378"/>
                    <a:pt x="169079" y="30809"/>
                    <a:pt x="253619" y="30809"/>
                  </a:cubicBezTo>
                  <a:lnTo>
                    <a:pt x="253619" y="0"/>
                  </a:lnTo>
                  <a:lnTo>
                    <a:pt x="395210" y="61618"/>
                  </a:lnTo>
                  <a:lnTo>
                    <a:pt x="253619" y="123235"/>
                  </a:lnTo>
                  <a:lnTo>
                    <a:pt x="253619" y="92426"/>
                  </a:lnTo>
                  <a:cubicBezTo>
                    <a:pt x="169079" y="92426"/>
                    <a:pt x="98829" y="82901"/>
                    <a:pt x="2382" y="154339"/>
                  </a:cubicBezTo>
                  <a:lnTo>
                    <a:pt x="0" y="83197"/>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1" name="右箭头 13"/>
            <p:cNvSpPr/>
            <p:nvPr/>
          </p:nvSpPr>
          <p:spPr>
            <a:xfrm rot="21089531" flipV="1">
              <a:off x="6329483" y="4930803"/>
              <a:ext cx="395210" cy="141955"/>
            </a:xfrm>
            <a:custGeom>
              <a:avLst/>
              <a:gdLst>
                <a:gd name="connsiteX0" fmla="*/ 0 w 395210"/>
                <a:gd name="connsiteY0" fmla="*/ 30809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92426 h 123235"/>
                <a:gd name="connsiteX7" fmla="*/ 0 w 395210"/>
                <a:gd name="connsiteY7" fmla="*/ 30809 h 123235"/>
                <a:gd name="connsiteX0" fmla="*/ 0 w 395210"/>
                <a:gd name="connsiteY0" fmla="*/ 30809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92426 h 123235"/>
                <a:gd name="connsiteX7" fmla="*/ 0 w 395210"/>
                <a:gd name="connsiteY7" fmla="*/ 30809 h 123235"/>
                <a:gd name="connsiteX0" fmla="*/ 0 w 395210"/>
                <a:gd name="connsiteY0" fmla="*/ 30809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104333 h 123235"/>
                <a:gd name="connsiteX7" fmla="*/ 0 w 395210"/>
                <a:gd name="connsiteY7" fmla="*/ 30809 h 123235"/>
                <a:gd name="connsiteX0" fmla="*/ 0 w 395210"/>
                <a:gd name="connsiteY0" fmla="*/ 30809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104333 h 123235"/>
                <a:gd name="connsiteX7" fmla="*/ 0 w 395210"/>
                <a:gd name="connsiteY7" fmla="*/ 30809 h 123235"/>
                <a:gd name="connsiteX0" fmla="*/ 0 w 395210"/>
                <a:gd name="connsiteY0" fmla="*/ 37953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104333 h 123235"/>
                <a:gd name="connsiteX7" fmla="*/ 0 w 395210"/>
                <a:gd name="connsiteY7" fmla="*/ 37953 h 123235"/>
                <a:gd name="connsiteX0" fmla="*/ 0 w 395210"/>
                <a:gd name="connsiteY0" fmla="*/ 37953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109096 h 123235"/>
                <a:gd name="connsiteX7" fmla="*/ 0 w 395210"/>
                <a:gd name="connsiteY7" fmla="*/ 37953 h 123235"/>
                <a:gd name="connsiteX0" fmla="*/ 0 w 395210"/>
                <a:gd name="connsiteY0" fmla="*/ 42716 h 123235"/>
                <a:gd name="connsiteX1" fmla="*/ 253619 w 395210"/>
                <a:gd name="connsiteY1" fmla="*/ 30809 h 123235"/>
                <a:gd name="connsiteX2" fmla="*/ 253619 w 395210"/>
                <a:gd name="connsiteY2" fmla="*/ 0 h 123235"/>
                <a:gd name="connsiteX3" fmla="*/ 395210 w 395210"/>
                <a:gd name="connsiteY3" fmla="*/ 61618 h 123235"/>
                <a:gd name="connsiteX4" fmla="*/ 253619 w 395210"/>
                <a:gd name="connsiteY4" fmla="*/ 123235 h 123235"/>
                <a:gd name="connsiteX5" fmla="*/ 253619 w 395210"/>
                <a:gd name="connsiteY5" fmla="*/ 92426 h 123235"/>
                <a:gd name="connsiteX6" fmla="*/ 0 w 395210"/>
                <a:gd name="connsiteY6" fmla="*/ 109096 h 123235"/>
                <a:gd name="connsiteX7" fmla="*/ 0 w 395210"/>
                <a:gd name="connsiteY7" fmla="*/ 42716 h 123235"/>
                <a:gd name="connsiteX0" fmla="*/ 0 w 395210"/>
                <a:gd name="connsiteY0" fmla="*/ 42716 h 154339"/>
                <a:gd name="connsiteX1" fmla="*/ 253619 w 395210"/>
                <a:gd name="connsiteY1" fmla="*/ 30809 h 154339"/>
                <a:gd name="connsiteX2" fmla="*/ 253619 w 395210"/>
                <a:gd name="connsiteY2" fmla="*/ 0 h 154339"/>
                <a:gd name="connsiteX3" fmla="*/ 395210 w 395210"/>
                <a:gd name="connsiteY3" fmla="*/ 61618 h 154339"/>
                <a:gd name="connsiteX4" fmla="*/ 253619 w 395210"/>
                <a:gd name="connsiteY4" fmla="*/ 123235 h 154339"/>
                <a:gd name="connsiteX5" fmla="*/ 253619 w 395210"/>
                <a:gd name="connsiteY5" fmla="*/ 92426 h 154339"/>
                <a:gd name="connsiteX6" fmla="*/ 2382 w 395210"/>
                <a:gd name="connsiteY6" fmla="*/ 154339 h 154339"/>
                <a:gd name="connsiteX7" fmla="*/ 0 w 395210"/>
                <a:gd name="connsiteY7" fmla="*/ 42716 h 154339"/>
                <a:gd name="connsiteX0" fmla="*/ 0 w 395210"/>
                <a:gd name="connsiteY0" fmla="*/ 83197 h 154339"/>
                <a:gd name="connsiteX1" fmla="*/ 253619 w 395210"/>
                <a:gd name="connsiteY1" fmla="*/ 30809 h 154339"/>
                <a:gd name="connsiteX2" fmla="*/ 253619 w 395210"/>
                <a:gd name="connsiteY2" fmla="*/ 0 h 154339"/>
                <a:gd name="connsiteX3" fmla="*/ 395210 w 395210"/>
                <a:gd name="connsiteY3" fmla="*/ 61618 h 154339"/>
                <a:gd name="connsiteX4" fmla="*/ 253619 w 395210"/>
                <a:gd name="connsiteY4" fmla="*/ 123235 h 154339"/>
                <a:gd name="connsiteX5" fmla="*/ 253619 w 395210"/>
                <a:gd name="connsiteY5" fmla="*/ 92426 h 154339"/>
                <a:gd name="connsiteX6" fmla="*/ 2382 w 395210"/>
                <a:gd name="connsiteY6" fmla="*/ 154339 h 154339"/>
                <a:gd name="connsiteX7" fmla="*/ 0 w 395210"/>
                <a:gd name="connsiteY7" fmla="*/ 83197 h 154339"/>
                <a:gd name="connsiteX0" fmla="*/ 0 w 395210"/>
                <a:gd name="connsiteY0" fmla="*/ 83197 h 154339"/>
                <a:gd name="connsiteX1" fmla="*/ 253619 w 395210"/>
                <a:gd name="connsiteY1" fmla="*/ 30809 h 154339"/>
                <a:gd name="connsiteX2" fmla="*/ 253619 w 395210"/>
                <a:gd name="connsiteY2" fmla="*/ 0 h 154339"/>
                <a:gd name="connsiteX3" fmla="*/ 395210 w 395210"/>
                <a:gd name="connsiteY3" fmla="*/ 61618 h 154339"/>
                <a:gd name="connsiteX4" fmla="*/ 253619 w 395210"/>
                <a:gd name="connsiteY4" fmla="*/ 123235 h 154339"/>
                <a:gd name="connsiteX5" fmla="*/ 253619 w 395210"/>
                <a:gd name="connsiteY5" fmla="*/ 92426 h 154339"/>
                <a:gd name="connsiteX6" fmla="*/ 2382 w 395210"/>
                <a:gd name="connsiteY6" fmla="*/ 154339 h 154339"/>
                <a:gd name="connsiteX7" fmla="*/ 0 w 395210"/>
                <a:gd name="connsiteY7" fmla="*/ 83197 h 154339"/>
                <a:gd name="connsiteX0" fmla="*/ 0 w 395210"/>
                <a:gd name="connsiteY0" fmla="*/ 83197 h 154339"/>
                <a:gd name="connsiteX1" fmla="*/ 253619 w 395210"/>
                <a:gd name="connsiteY1" fmla="*/ 30809 h 154339"/>
                <a:gd name="connsiteX2" fmla="*/ 253619 w 395210"/>
                <a:gd name="connsiteY2" fmla="*/ 0 h 154339"/>
                <a:gd name="connsiteX3" fmla="*/ 395210 w 395210"/>
                <a:gd name="connsiteY3" fmla="*/ 61618 h 154339"/>
                <a:gd name="connsiteX4" fmla="*/ 253619 w 395210"/>
                <a:gd name="connsiteY4" fmla="*/ 123235 h 154339"/>
                <a:gd name="connsiteX5" fmla="*/ 253619 w 395210"/>
                <a:gd name="connsiteY5" fmla="*/ 92426 h 154339"/>
                <a:gd name="connsiteX6" fmla="*/ 2382 w 395210"/>
                <a:gd name="connsiteY6" fmla="*/ 154339 h 154339"/>
                <a:gd name="connsiteX7" fmla="*/ 0 w 395210"/>
                <a:gd name="connsiteY7" fmla="*/ 83197 h 154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5210" h="154339">
                  <a:moveTo>
                    <a:pt x="0" y="83197"/>
                  </a:moveTo>
                  <a:cubicBezTo>
                    <a:pt x="96446" y="9378"/>
                    <a:pt x="169079" y="30809"/>
                    <a:pt x="253619" y="30809"/>
                  </a:cubicBezTo>
                  <a:lnTo>
                    <a:pt x="253619" y="0"/>
                  </a:lnTo>
                  <a:lnTo>
                    <a:pt x="395210" y="61618"/>
                  </a:lnTo>
                  <a:lnTo>
                    <a:pt x="253619" y="123235"/>
                  </a:lnTo>
                  <a:lnTo>
                    <a:pt x="253619" y="92426"/>
                  </a:lnTo>
                  <a:cubicBezTo>
                    <a:pt x="169079" y="92426"/>
                    <a:pt x="98829" y="82901"/>
                    <a:pt x="2382" y="154339"/>
                  </a:cubicBezTo>
                  <a:lnTo>
                    <a:pt x="0" y="83197"/>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右大括号 10"/>
          <p:cNvSpPr/>
          <p:nvPr/>
        </p:nvSpPr>
        <p:spPr>
          <a:xfrm rot="5400000">
            <a:off x="1764154" y="5271826"/>
            <a:ext cx="164210" cy="766156"/>
          </a:xfrm>
          <a:prstGeom prst="rightBrace">
            <a:avLst>
              <a:gd name="adj1" fmla="val 5682"/>
              <a:gd name="adj2" fmla="val 50000"/>
            </a:avLst>
          </a:prstGeom>
          <a:ln w="15875">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3" name="右大括号 302"/>
          <p:cNvSpPr/>
          <p:nvPr/>
        </p:nvSpPr>
        <p:spPr>
          <a:xfrm rot="5400000">
            <a:off x="3210914" y="5533345"/>
            <a:ext cx="164210" cy="1083834"/>
          </a:xfrm>
          <a:prstGeom prst="rightBrace">
            <a:avLst>
              <a:gd name="adj1" fmla="val 5682"/>
              <a:gd name="adj2" fmla="val 50000"/>
            </a:avLst>
          </a:prstGeom>
          <a:ln w="15875">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矩形 3"/>
          <p:cNvSpPr/>
          <p:nvPr/>
        </p:nvSpPr>
        <p:spPr>
          <a:xfrm>
            <a:off x="653675" y="6605737"/>
            <a:ext cx="8117393" cy="276999"/>
          </a:xfrm>
          <a:prstGeom prst="rect">
            <a:avLst/>
          </a:prstGeom>
        </p:spPr>
        <p:txBody>
          <a:bodyPr wrap="square">
            <a:spAutoFit/>
          </a:bodyPr>
          <a:lstStyle/>
          <a:p>
            <a:r>
              <a:rPr lang="en-US" altLang="zh-CN" sz="1200" dirty="0">
                <a:latin typeface="Arial Narrow" charset="0"/>
                <a:ea typeface="Arial Narrow" charset="0"/>
                <a:cs typeface="Arial Narrow" charset="0"/>
              </a:rPr>
              <a:t>T.-B </a:t>
            </a:r>
            <a:r>
              <a:rPr lang="en-US" altLang="zh-CN" sz="1200" dirty="0" smtClean="0">
                <a:latin typeface="Arial Narrow" charset="0"/>
                <a:ea typeface="Arial Narrow" charset="0"/>
                <a:cs typeface="Arial Narrow" charset="0"/>
              </a:rPr>
              <a:t>Jiang.</a:t>
            </a:r>
            <a:r>
              <a:rPr lang="zh-CN" altLang="en-US" sz="1200" dirty="0" smtClean="0">
                <a:latin typeface="Arial Narrow" charset="0"/>
                <a:ea typeface="Arial Narrow" charset="0"/>
                <a:cs typeface="Arial Narrow" charset="0"/>
              </a:rPr>
              <a:t> </a:t>
            </a:r>
            <a:r>
              <a:rPr lang="en-US" altLang="zh-CN" sz="1200" b="1" dirty="0" smtClean="0">
                <a:latin typeface="Arial Narrow" charset="0"/>
                <a:ea typeface="Arial Narrow" charset="0"/>
                <a:cs typeface="Arial Narrow" charset="0"/>
              </a:rPr>
              <a:t>Retrieving </a:t>
            </a:r>
            <a:r>
              <a:rPr lang="en-US" altLang="zh-CN" sz="1200" b="1" dirty="0">
                <a:latin typeface="Arial Narrow" charset="0"/>
                <a:ea typeface="Arial Narrow" charset="0"/>
                <a:cs typeface="Arial Narrow" charset="0"/>
              </a:rPr>
              <a:t>aerial scene images with learned deep image-sketch features</a:t>
            </a:r>
            <a:r>
              <a:rPr lang="en-US" altLang="zh-CN" sz="1200" dirty="0" smtClean="0">
                <a:latin typeface="Arial Narrow" charset="0"/>
                <a:ea typeface="Arial Narrow" charset="0"/>
                <a:cs typeface="Arial Narrow" charset="0"/>
              </a:rPr>
              <a:t>.</a:t>
            </a:r>
            <a:r>
              <a:rPr lang="zh-CN" altLang="en-US" sz="1200" dirty="0" smtClean="0">
                <a:latin typeface="Arial Narrow" charset="0"/>
                <a:ea typeface="Arial Narrow" charset="0"/>
                <a:cs typeface="Arial Narrow" charset="0"/>
              </a:rPr>
              <a:t> </a:t>
            </a:r>
            <a:r>
              <a:rPr lang="en-US" altLang="zh-CN" sz="1200" dirty="0" smtClean="0">
                <a:latin typeface="Arial Narrow" charset="0"/>
                <a:ea typeface="Arial Narrow" charset="0"/>
                <a:cs typeface="Arial Narrow" charset="0"/>
              </a:rPr>
              <a:t>JCST, </a:t>
            </a:r>
            <a:r>
              <a:rPr lang="en-US" altLang="zh-CN" sz="1200" dirty="0">
                <a:latin typeface="Arial Narrow" charset="0"/>
                <a:ea typeface="Arial Narrow" charset="0"/>
                <a:cs typeface="Arial Narrow" charset="0"/>
              </a:rPr>
              <a:t>Vol. 32, No.4, pp. 726–737, 2017.</a:t>
            </a:r>
          </a:p>
        </p:txBody>
      </p:sp>
    </p:spTree>
    <p:extLst>
      <p:ext uri="{BB962C8B-B14F-4D97-AF65-F5344CB8AC3E}">
        <p14:creationId xmlns:p14="http://schemas.microsoft.com/office/powerpoint/2010/main" val="207739727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基于内容的遥感场景检索</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63</a:t>
            </a:fld>
            <a:endParaRPr lang="zh-CN" altLang="en-US"/>
          </a:p>
        </p:txBody>
      </p:sp>
      <p:sp>
        <p:nvSpPr>
          <p:cNvPr id="14" name="文本框 13"/>
          <p:cNvSpPr txBox="1"/>
          <p:nvPr/>
        </p:nvSpPr>
        <p:spPr>
          <a:xfrm>
            <a:off x="230594" y="882903"/>
            <a:ext cx="7359754" cy="1366208"/>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提出了遥感场景草图检索方法</a:t>
            </a:r>
            <a:endParaRPr lang="en-US" altLang="zh-CN"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利用</a:t>
            </a:r>
            <a:r>
              <a:rPr lang="zh-CN" altLang="en-US" dirty="0">
                <a:latin typeface="黑体" panose="02010609060101010101" pitchFamily="49" charset="-122"/>
                <a:ea typeface="黑体" panose="02010609060101010101" pitchFamily="49" charset="-122"/>
              </a:rPr>
              <a:t>手绘线条草图检索遥感场景</a:t>
            </a:r>
            <a:endParaRPr lang="en-US" altLang="zh-CN"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需要跨领域的特征匹配</a:t>
            </a:r>
            <a:endParaRPr lang="en-US" altLang="zh-CN" dirty="0">
              <a:latin typeface="黑体" panose="02010609060101010101" pitchFamily="49" charset="-122"/>
              <a:ea typeface="黑体" panose="02010609060101010101" pitchFamily="49" charset="-122"/>
            </a:endParaRPr>
          </a:p>
        </p:txBody>
      </p:sp>
      <p:sp>
        <p:nvSpPr>
          <p:cNvPr id="15" name="文本框 14"/>
          <p:cNvSpPr txBox="1"/>
          <p:nvPr/>
        </p:nvSpPr>
        <p:spPr>
          <a:xfrm>
            <a:off x="653675" y="2210496"/>
            <a:ext cx="8490325" cy="1800493"/>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latin typeface="黑体" panose="02010609060101010101" pitchFamily="49" charset="-122"/>
                <a:ea typeface="黑体" panose="02010609060101010101" pitchFamily="49" charset="-122"/>
              </a:rPr>
              <a:t>基于多细节尺度的跨域深度模型</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cs typeface="STHeiti" charset="-122"/>
              </a:rPr>
              <a:t>将不同细节尺度的草图用于训练深度卷积网络</a:t>
            </a:r>
            <a:endParaRPr lang="en-US" altLang="zh-CN" dirty="0">
              <a:latin typeface="黑体" panose="02010609060101010101" pitchFamily="49" charset="-122"/>
              <a:ea typeface="黑体" panose="02010609060101010101" pitchFamily="49" charset="-122"/>
              <a:cs typeface="STHeiti"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cs typeface="STHeiti" charset="-122"/>
              </a:rPr>
              <a:t>利用已训练的网络提取多尺度跨域特征</a:t>
            </a:r>
            <a:endParaRPr lang="en-US" altLang="zh-CN" dirty="0">
              <a:latin typeface="黑体" panose="02010609060101010101" pitchFamily="49" charset="-122"/>
              <a:ea typeface="黑体" panose="02010609060101010101" pitchFamily="49" charset="-122"/>
              <a:cs typeface="STHeiti" charset="-122"/>
            </a:endParaRPr>
          </a:p>
          <a:p>
            <a:pPr lvl="1">
              <a:lnSpc>
                <a:spcPct val="150000"/>
              </a:lnSpc>
            </a:pPr>
            <a:endParaRPr lang="en-US" altLang="zh-CN"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grpSp>
        <p:nvGrpSpPr>
          <p:cNvPr id="3" name="组合 2"/>
          <p:cNvGrpSpPr/>
          <p:nvPr/>
        </p:nvGrpSpPr>
        <p:grpSpPr>
          <a:xfrm>
            <a:off x="5244062" y="845362"/>
            <a:ext cx="3391946" cy="2025726"/>
            <a:chOff x="248975" y="4418415"/>
            <a:chExt cx="3145610" cy="1878610"/>
          </a:xfrm>
        </p:grpSpPr>
        <p:grpSp>
          <p:nvGrpSpPr>
            <p:cNvPr id="16" name="组合 13"/>
            <p:cNvGrpSpPr/>
            <p:nvPr/>
          </p:nvGrpSpPr>
          <p:grpSpPr>
            <a:xfrm>
              <a:off x="248975" y="4418415"/>
              <a:ext cx="1032092" cy="923809"/>
              <a:chOff x="1429512" y="731539"/>
              <a:chExt cx="2391198" cy="2140322"/>
            </a:xfrm>
          </p:grpSpPr>
          <p:grpSp>
            <p:nvGrpSpPr>
              <p:cNvPr id="17" name="组合 99"/>
              <p:cNvGrpSpPr/>
              <p:nvPr/>
            </p:nvGrpSpPr>
            <p:grpSpPr>
              <a:xfrm>
                <a:off x="1429512" y="731539"/>
                <a:ext cx="2391198" cy="1585976"/>
                <a:chOff x="1429512" y="731539"/>
                <a:chExt cx="2391198" cy="1585976"/>
              </a:xfrm>
            </p:grpSpPr>
            <p:pic>
              <p:nvPicPr>
                <p:cNvPr id="20" name="图片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9512" y="1537227"/>
                  <a:ext cx="780288" cy="780288"/>
                </a:xfrm>
                <a:prstGeom prst="rect">
                  <a:avLst/>
                </a:prstGeom>
              </p:spPr>
            </p:pic>
            <p:pic>
              <p:nvPicPr>
                <p:cNvPr id="21" name="图片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34967" y="1537227"/>
                  <a:ext cx="780288" cy="780288"/>
                </a:xfrm>
                <a:prstGeom prst="rect">
                  <a:avLst/>
                </a:prstGeom>
              </p:spPr>
            </p:pic>
            <p:pic>
              <p:nvPicPr>
                <p:cNvPr id="22" name="图片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0422" y="1537227"/>
                  <a:ext cx="780288" cy="780288"/>
                </a:xfrm>
                <a:prstGeom prst="rect">
                  <a:avLst/>
                </a:prstGeom>
              </p:spPr>
            </p:pic>
            <p:pic>
              <p:nvPicPr>
                <p:cNvPr id="23" name="图片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29512" y="731539"/>
                  <a:ext cx="780288" cy="780288"/>
                </a:xfrm>
                <a:prstGeom prst="rect">
                  <a:avLst/>
                </a:prstGeom>
              </p:spPr>
            </p:pic>
            <p:pic>
              <p:nvPicPr>
                <p:cNvPr id="24" name="图片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34967" y="731539"/>
                  <a:ext cx="780288" cy="780288"/>
                </a:xfrm>
                <a:prstGeom prst="rect">
                  <a:avLst/>
                </a:prstGeom>
              </p:spPr>
            </p:pic>
            <p:pic>
              <p:nvPicPr>
                <p:cNvPr id="25" name="图片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40422" y="731539"/>
                  <a:ext cx="780288" cy="780288"/>
                </a:xfrm>
                <a:prstGeom prst="rect">
                  <a:avLst/>
                </a:prstGeom>
              </p:spPr>
            </p:pic>
          </p:grpSp>
          <p:sp>
            <p:nvSpPr>
              <p:cNvPr id="19" name="文本框 176"/>
              <p:cNvSpPr txBox="1"/>
              <p:nvPr/>
            </p:nvSpPr>
            <p:spPr>
              <a:xfrm>
                <a:off x="2031605" y="2301405"/>
                <a:ext cx="1187010" cy="570456"/>
              </a:xfrm>
              <a:prstGeom prst="rect">
                <a:avLst/>
              </a:prstGeom>
              <a:noFill/>
            </p:spPr>
            <p:txBody>
              <a:bodyPr wrap="square" rtlCol="0">
                <a:spAutoFit/>
              </a:bodyPr>
              <a:lstStyle/>
              <a:p>
                <a:pPr algn="ctr" defTabSz="685800"/>
                <a:r>
                  <a:rPr lang="zh-CN" altLang="en-US" sz="1000" dirty="0">
                    <a:solidFill>
                      <a:srgbClr val="000000"/>
                    </a:solidFill>
                    <a:latin typeface="黑体" panose="02010609060101010101" pitchFamily="49" charset="-122"/>
                    <a:ea typeface="黑体" panose="02010609060101010101" pitchFamily="49" charset="-122"/>
                  </a:rPr>
                  <a:t>机场</a:t>
                </a:r>
              </a:p>
            </p:txBody>
          </p:sp>
        </p:grpSp>
        <p:grpSp>
          <p:nvGrpSpPr>
            <p:cNvPr id="26" name="组合 14"/>
            <p:cNvGrpSpPr/>
            <p:nvPr/>
          </p:nvGrpSpPr>
          <p:grpSpPr>
            <a:xfrm>
              <a:off x="1305734" y="4418415"/>
              <a:ext cx="1032092" cy="924413"/>
              <a:chOff x="1429512" y="731539"/>
              <a:chExt cx="2391198" cy="2141722"/>
            </a:xfrm>
          </p:grpSpPr>
          <p:grpSp>
            <p:nvGrpSpPr>
              <p:cNvPr id="27" name="组合 91"/>
              <p:cNvGrpSpPr/>
              <p:nvPr/>
            </p:nvGrpSpPr>
            <p:grpSpPr>
              <a:xfrm>
                <a:off x="1429512" y="731539"/>
                <a:ext cx="2391198" cy="1585976"/>
                <a:chOff x="1429512" y="731539"/>
                <a:chExt cx="2391198" cy="1585976"/>
              </a:xfrm>
            </p:grpSpPr>
            <p:pic>
              <p:nvPicPr>
                <p:cNvPr id="29" name="图片 2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9512" y="1537227"/>
                  <a:ext cx="780288" cy="780288"/>
                </a:xfrm>
                <a:prstGeom prst="rect">
                  <a:avLst/>
                </a:prstGeom>
              </p:spPr>
            </p:pic>
            <p:pic>
              <p:nvPicPr>
                <p:cNvPr id="30" name="图片 2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34967" y="1537227"/>
                  <a:ext cx="780288" cy="780288"/>
                </a:xfrm>
                <a:prstGeom prst="rect">
                  <a:avLst/>
                </a:prstGeom>
              </p:spPr>
            </p:pic>
            <p:pic>
              <p:nvPicPr>
                <p:cNvPr id="31" name="图片 3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040422" y="1537227"/>
                  <a:ext cx="780288" cy="780288"/>
                </a:xfrm>
                <a:prstGeom prst="rect">
                  <a:avLst/>
                </a:prstGeom>
              </p:spPr>
            </p:pic>
            <p:pic>
              <p:nvPicPr>
                <p:cNvPr id="32" name="图片 3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29512" y="731539"/>
                  <a:ext cx="780288" cy="780288"/>
                </a:xfrm>
                <a:prstGeom prst="rect">
                  <a:avLst/>
                </a:prstGeom>
              </p:spPr>
            </p:pic>
            <p:pic>
              <p:nvPicPr>
                <p:cNvPr id="33" name="图片 3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34967" y="731539"/>
                  <a:ext cx="780288" cy="780288"/>
                </a:xfrm>
                <a:prstGeom prst="rect">
                  <a:avLst/>
                </a:prstGeom>
              </p:spPr>
            </p:pic>
            <p:pic>
              <p:nvPicPr>
                <p:cNvPr id="34" name="图片 3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040422" y="731539"/>
                  <a:ext cx="780288" cy="780288"/>
                </a:xfrm>
                <a:prstGeom prst="rect">
                  <a:avLst/>
                </a:prstGeom>
              </p:spPr>
            </p:pic>
          </p:grpSp>
          <p:sp>
            <p:nvSpPr>
              <p:cNvPr id="28" name="文本框 168"/>
              <p:cNvSpPr txBox="1"/>
              <p:nvPr/>
            </p:nvSpPr>
            <p:spPr>
              <a:xfrm>
                <a:off x="1955645" y="2302805"/>
                <a:ext cx="1545072" cy="570456"/>
              </a:xfrm>
              <a:prstGeom prst="rect">
                <a:avLst/>
              </a:prstGeom>
              <a:noFill/>
            </p:spPr>
            <p:txBody>
              <a:bodyPr wrap="square" rtlCol="0">
                <a:spAutoFit/>
              </a:bodyPr>
              <a:lstStyle/>
              <a:p>
                <a:pPr defTabSz="685800"/>
                <a:r>
                  <a:rPr lang="zh-CN" altLang="en-US" sz="1000" dirty="0">
                    <a:solidFill>
                      <a:srgbClr val="000000"/>
                    </a:solidFill>
                    <a:latin typeface="黑体" panose="02010609060101010101" pitchFamily="49" charset="-122"/>
                    <a:ea typeface="黑体" panose="02010609060101010101" pitchFamily="49" charset="-122"/>
                  </a:rPr>
                  <a:t>棒球场</a:t>
                </a:r>
              </a:p>
            </p:txBody>
          </p:sp>
        </p:grpSp>
        <p:grpSp>
          <p:nvGrpSpPr>
            <p:cNvPr id="53" name="组合 19"/>
            <p:cNvGrpSpPr/>
            <p:nvPr/>
          </p:nvGrpSpPr>
          <p:grpSpPr>
            <a:xfrm>
              <a:off x="248975" y="5373216"/>
              <a:ext cx="1032092" cy="923808"/>
              <a:chOff x="1429512" y="731539"/>
              <a:chExt cx="2391198" cy="2140320"/>
            </a:xfrm>
          </p:grpSpPr>
          <p:grpSp>
            <p:nvGrpSpPr>
              <p:cNvPr id="54" name="组合 65"/>
              <p:cNvGrpSpPr/>
              <p:nvPr/>
            </p:nvGrpSpPr>
            <p:grpSpPr>
              <a:xfrm>
                <a:off x="1429512" y="731539"/>
                <a:ext cx="2391198" cy="1585976"/>
                <a:chOff x="1429512" y="731539"/>
                <a:chExt cx="2391198" cy="1585976"/>
              </a:xfrm>
            </p:grpSpPr>
            <p:pic>
              <p:nvPicPr>
                <p:cNvPr id="56" name="图片 55"/>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429512" y="1537227"/>
                  <a:ext cx="780288" cy="780288"/>
                </a:xfrm>
                <a:prstGeom prst="rect">
                  <a:avLst/>
                </a:prstGeom>
              </p:spPr>
            </p:pic>
            <p:pic>
              <p:nvPicPr>
                <p:cNvPr id="57" name="图片 56"/>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234967" y="1537227"/>
                  <a:ext cx="780288" cy="780288"/>
                </a:xfrm>
                <a:prstGeom prst="rect">
                  <a:avLst/>
                </a:prstGeom>
              </p:spPr>
            </p:pic>
            <p:pic>
              <p:nvPicPr>
                <p:cNvPr id="58" name="图片 57"/>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3040422" y="1537227"/>
                  <a:ext cx="780288" cy="780288"/>
                </a:xfrm>
                <a:prstGeom prst="rect">
                  <a:avLst/>
                </a:prstGeom>
              </p:spPr>
            </p:pic>
            <p:pic>
              <p:nvPicPr>
                <p:cNvPr id="59" name="图片 58"/>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429512" y="731539"/>
                  <a:ext cx="780288" cy="780288"/>
                </a:xfrm>
                <a:prstGeom prst="rect">
                  <a:avLst/>
                </a:prstGeom>
              </p:spPr>
            </p:pic>
            <p:pic>
              <p:nvPicPr>
                <p:cNvPr id="60" name="图片 59"/>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234967" y="731539"/>
                  <a:ext cx="780288" cy="780288"/>
                </a:xfrm>
                <a:prstGeom prst="rect">
                  <a:avLst/>
                </a:prstGeom>
              </p:spPr>
            </p:pic>
            <p:pic>
              <p:nvPicPr>
                <p:cNvPr id="61" name="图片 60"/>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040422" y="731539"/>
                  <a:ext cx="780288" cy="780288"/>
                </a:xfrm>
                <a:prstGeom prst="rect">
                  <a:avLst/>
                </a:prstGeom>
              </p:spPr>
            </p:pic>
          </p:grpSp>
          <p:sp>
            <p:nvSpPr>
              <p:cNvPr id="55" name="文本框 144"/>
              <p:cNvSpPr txBox="1"/>
              <p:nvPr/>
            </p:nvSpPr>
            <p:spPr>
              <a:xfrm>
                <a:off x="2084760" y="2301403"/>
                <a:ext cx="1187010" cy="570456"/>
              </a:xfrm>
              <a:prstGeom prst="rect">
                <a:avLst/>
              </a:prstGeom>
              <a:noFill/>
            </p:spPr>
            <p:txBody>
              <a:bodyPr wrap="square" rtlCol="0">
                <a:spAutoFit/>
              </a:bodyPr>
              <a:lstStyle/>
              <a:p>
                <a:pPr defTabSz="685800"/>
                <a:r>
                  <a:rPr lang="zh-CN" altLang="en-US" sz="1000" dirty="0">
                    <a:solidFill>
                      <a:srgbClr val="000000"/>
                    </a:solidFill>
                    <a:latin typeface="黑体" panose="02010609060101010101" pitchFamily="49" charset="-122"/>
                    <a:ea typeface="黑体" panose="02010609060101010101" pitchFamily="49" charset="-122"/>
                  </a:rPr>
                  <a:t>池塘</a:t>
                </a:r>
              </a:p>
            </p:txBody>
          </p:sp>
        </p:grpSp>
        <p:grpSp>
          <p:nvGrpSpPr>
            <p:cNvPr id="71" name="组合 21"/>
            <p:cNvGrpSpPr/>
            <p:nvPr/>
          </p:nvGrpSpPr>
          <p:grpSpPr>
            <a:xfrm>
              <a:off x="2362493" y="5373216"/>
              <a:ext cx="1032092" cy="923809"/>
              <a:chOff x="4896696" y="2594537"/>
              <a:chExt cx="2391198" cy="2140322"/>
            </a:xfrm>
          </p:grpSpPr>
          <p:sp>
            <p:nvSpPr>
              <p:cNvPr id="72" name="文本框 71"/>
              <p:cNvSpPr txBox="1"/>
              <p:nvPr/>
            </p:nvSpPr>
            <p:spPr>
              <a:xfrm>
                <a:off x="5412715" y="4164403"/>
                <a:ext cx="1359159" cy="57045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dirty="0">
                    <a:solidFill>
                      <a:srgbClr val="000000"/>
                    </a:solidFill>
                    <a:latin typeface="黑体" panose="02010609060101010101" pitchFamily="49" charset="-122"/>
                    <a:ea typeface="黑体" panose="02010609060101010101" pitchFamily="49" charset="-122"/>
                  </a:rPr>
                  <a:t>体育馆</a:t>
                </a:r>
              </a:p>
            </p:txBody>
          </p:sp>
          <p:grpSp>
            <p:nvGrpSpPr>
              <p:cNvPr id="73" name="组合 50"/>
              <p:cNvGrpSpPr/>
              <p:nvPr/>
            </p:nvGrpSpPr>
            <p:grpSpPr>
              <a:xfrm>
                <a:off x="4896696" y="2594537"/>
                <a:ext cx="2391198" cy="1585976"/>
                <a:chOff x="4896696" y="2594537"/>
                <a:chExt cx="2391198" cy="1585976"/>
              </a:xfrm>
            </p:grpSpPr>
            <p:pic>
              <p:nvPicPr>
                <p:cNvPr id="74" name="图片 73"/>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4896696" y="3400225"/>
                  <a:ext cx="780288" cy="780288"/>
                </a:xfrm>
                <a:prstGeom prst="rect">
                  <a:avLst/>
                </a:prstGeom>
              </p:spPr>
            </p:pic>
            <p:pic>
              <p:nvPicPr>
                <p:cNvPr id="75" name="图片 74"/>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5702151" y="3400225"/>
                  <a:ext cx="780288" cy="780288"/>
                </a:xfrm>
                <a:prstGeom prst="rect">
                  <a:avLst/>
                </a:prstGeom>
              </p:spPr>
            </p:pic>
            <p:pic>
              <p:nvPicPr>
                <p:cNvPr id="76" name="图片 75"/>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6507606" y="3400225"/>
                  <a:ext cx="780288" cy="780288"/>
                </a:xfrm>
                <a:prstGeom prst="rect">
                  <a:avLst/>
                </a:prstGeom>
              </p:spPr>
            </p:pic>
            <p:pic>
              <p:nvPicPr>
                <p:cNvPr id="77" name="图片 76"/>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4896696" y="2594537"/>
                  <a:ext cx="780288" cy="780288"/>
                </a:xfrm>
                <a:prstGeom prst="rect">
                  <a:avLst/>
                </a:prstGeom>
              </p:spPr>
            </p:pic>
            <p:pic>
              <p:nvPicPr>
                <p:cNvPr id="78" name="图片 77"/>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6507606" y="2594537"/>
                  <a:ext cx="780288" cy="780288"/>
                </a:xfrm>
                <a:prstGeom prst="rect">
                  <a:avLst/>
                </a:prstGeom>
              </p:spPr>
            </p:pic>
            <p:pic>
              <p:nvPicPr>
                <p:cNvPr id="79" name="图片 78"/>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5702151" y="2603827"/>
                  <a:ext cx="780288" cy="780288"/>
                </a:xfrm>
                <a:prstGeom prst="rect">
                  <a:avLst/>
                </a:prstGeom>
              </p:spPr>
            </p:pic>
          </p:grpSp>
        </p:grpSp>
        <p:grpSp>
          <p:nvGrpSpPr>
            <p:cNvPr id="80" name="组合 22"/>
            <p:cNvGrpSpPr/>
            <p:nvPr/>
          </p:nvGrpSpPr>
          <p:grpSpPr>
            <a:xfrm>
              <a:off x="2362493" y="4418415"/>
              <a:ext cx="1032092" cy="923809"/>
              <a:chOff x="4896696" y="655339"/>
              <a:chExt cx="2391198" cy="2140322"/>
            </a:xfrm>
          </p:grpSpPr>
          <p:sp>
            <p:nvSpPr>
              <p:cNvPr id="81" name="文本框 49"/>
              <p:cNvSpPr txBox="1"/>
              <p:nvPr/>
            </p:nvSpPr>
            <p:spPr>
              <a:xfrm>
                <a:off x="5522548" y="2225205"/>
                <a:ext cx="1195599" cy="57045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dirty="0">
                    <a:solidFill>
                      <a:srgbClr val="000000"/>
                    </a:solidFill>
                    <a:latin typeface="黑体" panose="02010609060101010101" pitchFamily="49" charset="-122"/>
                    <a:ea typeface="黑体" panose="02010609060101010101" pitchFamily="49" charset="-122"/>
                  </a:rPr>
                  <a:t>海滩</a:t>
                </a:r>
              </a:p>
            </p:txBody>
          </p:sp>
          <p:grpSp>
            <p:nvGrpSpPr>
              <p:cNvPr id="82" name="组合 42"/>
              <p:cNvGrpSpPr/>
              <p:nvPr/>
            </p:nvGrpSpPr>
            <p:grpSpPr>
              <a:xfrm>
                <a:off x="4896696" y="655339"/>
                <a:ext cx="2391198" cy="1585976"/>
                <a:chOff x="4896696" y="655339"/>
                <a:chExt cx="2391198" cy="1585976"/>
              </a:xfrm>
            </p:grpSpPr>
            <p:pic>
              <p:nvPicPr>
                <p:cNvPr id="83" name="图片 82"/>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4896696" y="1461027"/>
                  <a:ext cx="780288" cy="780288"/>
                </a:xfrm>
                <a:prstGeom prst="rect">
                  <a:avLst/>
                </a:prstGeom>
              </p:spPr>
            </p:pic>
            <p:pic>
              <p:nvPicPr>
                <p:cNvPr id="84" name="图片 83"/>
                <p:cNvPicPr>
                  <a:picLocks noChangeAspect="1"/>
                </p:cNvPicPr>
                <p:nvPr/>
              </p:nvPicPr>
              <p:blipFill>
                <a:blip r:embed="rId28" cstate="print">
                  <a:extLst>
                    <a:ext uri="{28A0092B-C50C-407E-A947-70E740481C1C}">
                      <a14:useLocalDpi xmlns:a14="http://schemas.microsoft.com/office/drawing/2010/main" val="0"/>
                    </a:ext>
                  </a:extLst>
                </a:blip>
                <a:stretch>
                  <a:fillRect/>
                </a:stretch>
              </p:blipFill>
              <p:spPr>
                <a:xfrm>
                  <a:off x="5702151" y="1461027"/>
                  <a:ext cx="780288" cy="780288"/>
                </a:xfrm>
                <a:prstGeom prst="rect">
                  <a:avLst/>
                </a:prstGeom>
              </p:spPr>
            </p:pic>
            <p:pic>
              <p:nvPicPr>
                <p:cNvPr id="85" name="图片 84"/>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6507606" y="1461027"/>
                  <a:ext cx="780288" cy="780288"/>
                </a:xfrm>
                <a:prstGeom prst="rect">
                  <a:avLst/>
                </a:prstGeom>
              </p:spPr>
            </p:pic>
            <p:pic>
              <p:nvPicPr>
                <p:cNvPr id="86" name="图片 85"/>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a:off x="4896696" y="655339"/>
                  <a:ext cx="780288" cy="780288"/>
                </a:xfrm>
                <a:prstGeom prst="rect">
                  <a:avLst/>
                </a:prstGeom>
              </p:spPr>
            </p:pic>
            <p:pic>
              <p:nvPicPr>
                <p:cNvPr id="87" name="图片 86"/>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5702151" y="655339"/>
                  <a:ext cx="780288" cy="780288"/>
                </a:xfrm>
                <a:prstGeom prst="rect">
                  <a:avLst/>
                </a:prstGeom>
              </p:spPr>
            </p:pic>
            <p:pic>
              <p:nvPicPr>
                <p:cNvPr id="88" name="图片 87"/>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6507606" y="655339"/>
                  <a:ext cx="780288" cy="780288"/>
                </a:xfrm>
                <a:prstGeom prst="rect">
                  <a:avLst/>
                </a:prstGeom>
              </p:spPr>
            </p:pic>
          </p:grpSp>
        </p:grpSp>
        <p:grpSp>
          <p:nvGrpSpPr>
            <p:cNvPr id="89" name="组合 23"/>
            <p:cNvGrpSpPr/>
            <p:nvPr/>
          </p:nvGrpSpPr>
          <p:grpSpPr>
            <a:xfrm>
              <a:off x="1305734" y="5373216"/>
              <a:ext cx="1032092" cy="923809"/>
              <a:chOff x="2448348" y="2594537"/>
              <a:chExt cx="2391198" cy="2140322"/>
            </a:xfrm>
          </p:grpSpPr>
          <p:sp>
            <p:nvSpPr>
              <p:cNvPr id="90" name="文本框 111"/>
              <p:cNvSpPr txBox="1"/>
              <p:nvPr/>
            </p:nvSpPr>
            <p:spPr>
              <a:xfrm>
                <a:off x="3155980" y="4164403"/>
                <a:ext cx="1170433" cy="570456"/>
              </a:xfrm>
              <a:prstGeom prst="rect">
                <a:avLst/>
              </a:prstGeom>
              <a:noFill/>
            </p:spPr>
            <p:txBody>
              <a:bodyPr wrap="square" rtlCol="0">
                <a:spAutoFit/>
              </a:bodyPr>
              <a:lstStyle/>
              <a:p>
                <a:pPr algn="ctr" defTabSz="685800"/>
                <a:r>
                  <a:rPr lang="zh-CN" altLang="en-US" sz="1000" dirty="0">
                    <a:solidFill>
                      <a:srgbClr val="000000"/>
                    </a:solidFill>
                    <a:latin typeface="黑体" panose="02010609060101010101" pitchFamily="49" charset="-122"/>
                    <a:ea typeface="黑体" panose="02010609060101010101" pitchFamily="49" charset="-122"/>
                  </a:rPr>
                  <a:t>河流</a:t>
                </a:r>
              </a:p>
            </p:txBody>
          </p:sp>
          <p:grpSp>
            <p:nvGrpSpPr>
              <p:cNvPr id="91" name="组合 34"/>
              <p:cNvGrpSpPr/>
              <p:nvPr/>
            </p:nvGrpSpPr>
            <p:grpSpPr>
              <a:xfrm>
                <a:off x="2448348" y="2594537"/>
                <a:ext cx="2391198" cy="1585976"/>
                <a:chOff x="2448348" y="2594537"/>
                <a:chExt cx="2391198" cy="1585976"/>
              </a:xfrm>
            </p:grpSpPr>
            <p:pic>
              <p:nvPicPr>
                <p:cNvPr id="92" name="图片 91"/>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2448348" y="3400225"/>
                  <a:ext cx="780288" cy="780288"/>
                </a:xfrm>
                <a:prstGeom prst="rect">
                  <a:avLst/>
                </a:prstGeom>
              </p:spPr>
            </p:pic>
            <p:pic>
              <p:nvPicPr>
                <p:cNvPr id="93" name="图片 92"/>
                <p:cNvPicPr>
                  <a:picLocks noChangeAspect="1"/>
                </p:cNvPicPr>
                <p:nvPr/>
              </p:nvPicPr>
              <p:blipFill>
                <a:blip r:embed="rId34" cstate="print">
                  <a:extLst>
                    <a:ext uri="{28A0092B-C50C-407E-A947-70E740481C1C}">
                      <a14:useLocalDpi xmlns:a14="http://schemas.microsoft.com/office/drawing/2010/main" val="0"/>
                    </a:ext>
                  </a:extLst>
                </a:blip>
                <a:stretch>
                  <a:fillRect/>
                </a:stretch>
              </p:blipFill>
              <p:spPr>
                <a:xfrm>
                  <a:off x="3253803" y="3400225"/>
                  <a:ext cx="780288" cy="780288"/>
                </a:xfrm>
                <a:prstGeom prst="rect">
                  <a:avLst/>
                </a:prstGeom>
              </p:spPr>
            </p:pic>
            <p:pic>
              <p:nvPicPr>
                <p:cNvPr id="94" name="图片 93"/>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4059258" y="3400225"/>
                  <a:ext cx="780288" cy="780288"/>
                </a:xfrm>
                <a:prstGeom prst="rect">
                  <a:avLst/>
                </a:prstGeom>
              </p:spPr>
            </p:pic>
            <p:pic>
              <p:nvPicPr>
                <p:cNvPr id="95" name="图片 94"/>
                <p:cNvPicPr>
                  <a:picLocks noChangeAspect="1"/>
                </p:cNvPicPr>
                <p:nvPr/>
              </p:nvPicPr>
              <p:blipFill>
                <a:blip r:embed="rId36" cstate="print">
                  <a:extLst>
                    <a:ext uri="{28A0092B-C50C-407E-A947-70E740481C1C}">
                      <a14:useLocalDpi xmlns:a14="http://schemas.microsoft.com/office/drawing/2010/main" val="0"/>
                    </a:ext>
                  </a:extLst>
                </a:blip>
                <a:stretch>
                  <a:fillRect/>
                </a:stretch>
              </p:blipFill>
              <p:spPr>
                <a:xfrm>
                  <a:off x="2448348" y="2594537"/>
                  <a:ext cx="780288" cy="780288"/>
                </a:xfrm>
                <a:prstGeom prst="rect">
                  <a:avLst/>
                </a:prstGeom>
              </p:spPr>
            </p:pic>
            <p:pic>
              <p:nvPicPr>
                <p:cNvPr id="96" name="图片 95"/>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4059258" y="2594537"/>
                  <a:ext cx="780288" cy="780288"/>
                </a:xfrm>
                <a:prstGeom prst="rect">
                  <a:avLst/>
                </a:prstGeom>
              </p:spPr>
            </p:pic>
            <p:pic>
              <p:nvPicPr>
                <p:cNvPr id="97" name="图片 96"/>
                <p:cNvPicPr>
                  <a:picLocks noChangeAspect="1"/>
                </p:cNvPicPr>
                <p:nvPr/>
              </p:nvPicPr>
              <p:blipFill>
                <a:blip r:embed="rId38" cstate="print">
                  <a:extLst>
                    <a:ext uri="{28A0092B-C50C-407E-A947-70E740481C1C}">
                      <a14:useLocalDpi xmlns:a14="http://schemas.microsoft.com/office/drawing/2010/main" val="0"/>
                    </a:ext>
                  </a:extLst>
                </a:blip>
                <a:stretch>
                  <a:fillRect/>
                </a:stretch>
              </p:blipFill>
              <p:spPr>
                <a:xfrm>
                  <a:off x="3253803" y="2611882"/>
                  <a:ext cx="780288" cy="780288"/>
                </a:xfrm>
                <a:prstGeom prst="rect">
                  <a:avLst/>
                </a:prstGeom>
              </p:spPr>
            </p:pic>
          </p:grpSp>
        </p:grpSp>
      </p:grpSp>
      <p:grpSp>
        <p:nvGrpSpPr>
          <p:cNvPr id="191" name="组合 190"/>
          <p:cNvGrpSpPr/>
          <p:nvPr/>
        </p:nvGrpSpPr>
        <p:grpSpPr>
          <a:xfrm>
            <a:off x="323528" y="3770209"/>
            <a:ext cx="8547696" cy="2768703"/>
            <a:chOff x="132452" y="3356992"/>
            <a:chExt cx="8835728" cy="2862000"/>
          </a:xfrm>
        </p:grpSpPr>
        <p:sp>
          <p:nvSpPr>
            <p:cNvPr id="192" name="圆角矩形 191"/>
            <p:cNvSpPr/>
            <p:nvPr/>
          </p:nvSpPr>
          <p:spPr>
            <a:xfrm>
              <a:off x="7188634" y="3360585"/>
              <a:ext cx="1779546" cy="2858407"/>
            </a:xfrm>
            <a:prstGeom prst="roundRect">
              <a:avLst>
                <a:gd name="adj" fmla="val 2457"/>
              </a:avLst>
            </a:prstGeom>
            <a:noFill/>
            <a:ln w="19050">
              <a:solidFill>
                <a:schemeClr val="accent6">
                  <a:lumMod val="60000"/>
                  <a:lumOff val="4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Times New Roman" panose="02020603050405020304" pitchFamily="18" charset="0"/>
                <a:cs typeface="Times New Roman" panose="02020603050405020304" pitchFamily="18" charset="0"/>
              </a:endParaRPr>
            </a:p>
          </p:txBody>
        </p:sp>
        <p:grpSp>
          <p:nvGrpSpPr>
            <p:cNvPr id="193" name="组合 103"/>
            <p:cNvGrpSpPr/>
            <p:nvPr/>
          </p:nvGrpSpPr>
          <p:grpSpPr>
            <a:xfrm>
              <a:off x="7301231" y="3427775"/>
              <a:ext cx="1606119" cy="2723051"/>
              <a:chOff x="9979084" y="1111037"/>
              <a:chExt cx="2329647" cy="3949737"/>
            </a:xfrm>
          </p:grpSpPr>
          <p:pic>
            <p:nvPicPr>
              <p:cNvPr id="265" name="图片 264"/>
              <p:cNvPicPr>
                <a:picLocks noChangeAspect="1"/>
              </p:cNvPicPr>
              <p:nvPr/>
            </p:nvPicPr>
            <p:blipFill>
              <a:blip r:embed="rId39" cstate="print">
                <a:extLst>
                  <a:ext uri="{28A0092B-C50C-407E-A947-70E740481C1C}">
                    <a14:useLocalDpi xmlns:a14="http://schemas.microsoft.com/office/drawing/2010/main" val="0"/>
                  </a:ext>
                </a:extLst>
              </a:blip>
              <a:stretch>
                <a:fillRect/>
              </a:stretch>
            </p:blipFill>
            <p:spPr>
              <a:xfrm>
                <a:off x="10267598" y="1417797"/>
                <a:ext cx="1764000" cy="1764000"/>
              </a:xfrm>
              <a:prstGeom prst="rect">
                <a:avLst/>
              </a:prstGeom>
              <a:ln>
                <a:noFill/>
              </a:ln>
            </p:spPr>
            <p:style>
              <a:lnRef idx="2">
                <a:schemeClr val="accent5"/>
              </a:lnRef>
              <a:fillRef idx="1">
                <a:schemeClr val="lt1"/>
              </a:fillRef>
              <a:effectRef idx="0">
                <a:schemeClr val="accent5"/>
              </a:effectRef>
              <a:fontRef idx="minor">
                <a:schemeClr val="dk1"/>
              </a:fontRef>
            </p:style>
          </p:pic>
          <p:grpSp>
            <p:nvGrpSpPr>
              <p:cNvPr id="266" name="组合 173"/>
              <p:cNvGrpSpPr/>
              <p:nvPr/>
            </p:nvGrpSpPr>
            <p:grpSpPr>
              <a:xfrm>
                <a:off x="9979084" y="3038315"/>
                <a:ext cx="2329647" cy="1663488"/>
                <a:chOff x="9450231" y="2753923"/>
                <a:chExt cx="2329647" cy="1663488"/>
              </a:xfrm>
            </p:grpSpPr>
            <p:pic>
              <p:nvPicPr>
                <p:cNvPr id="269" name="图片 268"/>
                <p:cNvPicPr>
                  <a:picLocks noChangeAspect="1"/>
                </p:cNvPicPr>
                <p:nvPr/>
              </p:nvPicPr>
              <p:blipFill>
                <a:blip r:embed="rId40" cstate="print">
                  <a:extLst>
                    <a:ext uri="{28A0092B-C50C-407E-A947-70E740481C1C}">
                      <a14:useLocalDpi xmlns:a14="http://schemas.microsoft.com/office/drawing/2010/main" val="0"/>
                    </a:ext>
                  </a:extLst>
                </a:blip>
                <a:stretch>
                  <a:fillRect/>
                </a:stretch>
              </p:blipFill>
              <p:spPr>
                <a:xfrm>
                  <a:off x="10239433" y="3647775"/>
                  <a:ext cx="762624" cy="768873"/>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70" name="图片 269"/>
                <p:cNvPicPr>
                  <a:picLocks noChangeAspect="1"/>
                </p:cNvPicPr>
                <p:nvPr/>
              </p:nvPicPr>
              <p:blipFill>
                <a:blip r:embed="rId41" cstate="print">
                  <a:extLst>
                    <a:ext uri="{28A0092B-C50C-407E-A947-70E740481C1C}">
                      <a14:useLocalDpi xmlns:a14="http://schemas.microsoft.com/office/drawing/2010/main" val="0"/>
                    </a:ext>
                  </a:extLst>
                </a:blip>
                <a:stretch>
                  <a:fillRect/>
                </a:stretch>
              </p:blipFill>
              <p:spPr>
                <a:xfrm>
                  <a:off x="9450231" y="3647788"/>
                  <a:ext cx="762598" cy="768847"/>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71" name="图片 270"/>
                <p:cNvPicPr>
                  <a:picLocks noChangeAspect="1"/>
                </p:cNvPicPr>
                <p:nvPr/>
              </p:nvPicPr>
              <p:blipFill>
                <a:blip r:embed="rId42" cstate="print">
                  <a:extLst>
                    <a:ext uri="{28A0092B-C50C-407E-A947-70E740481C1C}">
                      <a14:useLocalDpi xmlns:a14="http://schemas.microsoft.com/office/drawing/2010/main" val="0"/>
                    </a:ext>
                  </a:extLst>
                </a:blip>
                <a:stretch>
                  <a:fillRect/>
                </a:stretch>
              </p:blipFill>
              <p:spPr>
                <a:xfrm>
                  <a:off x="10239433" y="2753923"/>
                  <a:ext cx="762624" cy="768872"/>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72" name="图片 271"/>
                <p:cNvPicPr>
                  <a:picLocks noChangeAspect="1"/>
                </p:cNvPicPr>
                <p:nvPr/>
              </p:nvPicPr>
              <p:blipFill>
                <a:blip r:embed="rId43" cstate="print">
                  <a:extLst>
                    <a:ext uri="{28A0092B-C50C-407E-A947-70E740481C1C}">
                      <a14:useLocalDpi xmlns:a14="http://schemas.microsoft.com/office/drawing/2010/main" val="0"/>
                    </a:ext>
                  </a:extLst>
                </a:blip>
                <a:stretch>
                  <a:fillRect/>
                </a:stretch>
              </p:blipFill>
              <p:spPr>
                <a:xfrm>
                  <a:off x="11016967" y="2753923"/>
                  <a:ext cx="762623" cy="768872"/>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73" name="图片 272"/>
                <p:cNvPicPr>
                  <a:picLocks/>
                </p:cNvPicPr>
                <p:nvPr/>
              </p:nvPicPr>
              <p:blipFill>
                <a:blip r:embed="rId44" cstate="print">
                  <a:extLst>
                    <a:ext uri="{28A0092B-C50C-407E-A947-70E740481C1C}">
                      <a14:useLocalDpi xmlns:a14="http://schemas.microsoft.com/office/drawing/2010/main" val="0"/>
                    </a:ext>
                  </a:extLst>
                </a:blip>
                <a:stretch>
                  <a:fillRect/>
                </a:stretch>
              </p:blipFill>
              <p:spPr>
                <a:xfrm>
                  <a:off x="11016678" y="3647011"/>
                  <a:ext cx="763200" cy="770400"/>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74" name="图片 273"/>
                <p:cNvPicPr>
                  <a:picLocks noChangeAspect="1"/>
                </p:cNvPicPr>
                <p:nvPr/>
              </p:nvPicPr>
              <p:blipFill>
                <a:blip r:embed="rId45" cstate="print">
                  <a:extLst>
                    <a:ext uri="{28A0092B-C50C-407E-A947-70E740481C1C}">
                      <a14:useLocalDpi xmlns:a14="http://schemas.microsoft.com/office/drawing/2010/main" val="0"/>
                    </a:ext>
                  </a:extLst>
                </a:blip>
                <a:stretch>
                  <a:fillRect/>
                </a:stretch>
              </p:blipFill>
              <p:spPr>
                <a:xfrm>
                  <a:off x="9450231" y="2753936"/>
                  <a:ext cx="762598" cy="768847"/>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grpSp>
          <p:sp>
            <p:nvSpPr>
              <p:cNvPr id="267" name="文本框 198"/>
              <p:cNvSpPr txBox="1"/>
              <p:nvPr/>
            </p:nvSpPr>
            <p:spPr>
              <a:xfrm>
                <a:off x="10169527" y="1111037"/>
                <a:ext cx="1948762" cy="435264"/>
              </a:xfrm>
              <a:prstGeom prst="rect">
                <a:avLst/>
              </a:prstGeom>
              <a:noFill/>
              <a:ln>
                <a:noFill/>
                <a:prstDash val="dash"/>
              </a:ln>
              <a:effectLst/>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zh-CN" altLang="en-US" sz="1350" b="1" dirty="0">
                    <a:ln w="0"/>
                    <a:solidFill>
                      <a:schemeClr val="tx1"/>
                    </a:solidFill>
                    <a:latin typeface="黑体" panose="02010609060101010101" pitchFamily="49" charset="-122"/>
                    <a:ea typeface="黑体" panose="02010609060101010101" pitchFamily="49" charset="-122"/>
                    <a:cs typeface="Times New Roman" panose="02020603050405020304" pitchFamily="18" charset="0"/>
                  </a:rPr>
                  <a:t>检索结果</a:t>
                </a:r>
                <a:endParaRPr lang="en-US" altLang="zh-CN" sz="1350" b="1" dirty="0">
                  <a:ln w="0"/>
                  <a:solidFill>
                    <a:schemeClr val="tx1"/>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268" name="文本框 200"/>
              <p:cNvSpPr txBox="1"/>
              <p:nvPr/>
            </p:nvSpPr>
            <p:spPr>
              <a:xfrm>
                <a:off x="10752440" y="4625510"/>
                <a:ext cx="782934" cy="435264"/>
              </a:xfrm>
              <a:prstGeom prst="rect">
                <a:avLst/>
              </a:prstGeom>
              <a:noFill/>
            </p:spPr>
            <p:txBody>
              <a:bodyPr wrap="square" rtlCol="0">
                <a:spAutoFit/>
              </a:bodyPr>
              <a:lstStyle/>
              <a:p>
                <a:pPr algn="ctr"/>
                <a:r>
                  <a:rPr lang="en-US" altLang="zh-CN" sz="1350" b="1" dirty="0">
                    <a:solidFill>
                      <a:schemeClr val="accent2"/>
                    </a:solidFill>
                    <a:latin typeface="Times New Roman" panose="02020603050405020304" pitchFamily="18" charset="0"/>
                    <a:cs typeface="Times New Roman" panose="02020603050405020304" pitchFamily="18" charset="0"/>
                  </a:rPr>
                  <a:t>……</a:t>
                </a:r>
                <a:endParaRPr lang="zh-CN" altLang="en-US" sz="1350" b="1" dirty="0">
                  <a:solidFill>
                    <a:schemeClr val="accent2"/>
                  </a:solidFill>
                  <a:latin typeface="Times New Roman" panose="02020603050405020304" pitchFamily="18" charset="0"/>
                  <a:cs typeface="Times New Roman" panose="02020603050405020304" pitchFamily="18" charset="0"/>
                </a:endParaRPr>
              </a:p>
            </p:txBody>
          </p:sp>
        </p:grpSp>
        <p:grpSp>
          <p:nvGrpSpPr>
            <p:cNvPr id="194" name="组合 104"/>
            <p:cNvGrpSpPr/>
            <p:nvPr/>
          </p:nvGrpSpPr>
          <p:grpSpPr>
            <a:xfrm>
              <a:off x="2630318" y="3356992"/>
              <a:ext cx="2228902" cy="2858407"/>
              <a:chOff x="2203884" y="1003300"/>
              <a:chExt cx="3232982" cy="4146068"/>
            </a:xfrm>
          </p:grpSpPr>
          <p:sp>
            <p:nvSpPr>
              <p:cNvPr id="253" name="圆角矩形 252"/>
              <p:cNvSpPr/>
              <p:nvPr/>
            </p:nvSpPr>
            <p:spPr>
              <a:xfrm>
                <a:off x="2203884" y="1003300"/>
                <a:ext cx="3232982" cy="4146068"/>
              </a:xfrm>
              <a:prstGeom prst="roundRect">
                <a:avLst>
                  <a:gd name="adj" fmla="val 2457"/>
                </a:avLst>
              </a:prstGeom>
              <a:noFill/>
              <a:ln w="19050">
                <a:solidFill>
                  <a:schemeClr val="accent6">
                    <a:lumMod val="60000"/>
                    <a:lumOff val="4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Times New Roman" panose="02020603050405020304" pitchFamily="18" charset="0"/>
                  <a:cs typeface="Times New Roman" panose="02020603050405020304" pitchFamily="18" charset="0"/>
                </a:endParaRPr>
              </a:p>
            </p:txBody>
          </p:sp>
          <p:grpSp>
            <p:nvGrpSpPr>
              <p:cNvPr id="254" name="组合 161"/>
              <p:cNvGrpSpPr/>
              <p:nvPr/>
            </p:nvGrpSpPr>
            <p:grpSpPr>
              <a:xfrm>
                <a:off x="2408106" y="1500813"/>
                <a:ext cx="3006242" cy="3553819"/>
                <a:chOff x="4845268" y="1659516"/>
                <a:chExt cx="3006242" cy="3553819"/>
              </a:xfrm>
              <a:solidFill>
                <a:schemeClr val="accent6">
                  <a:lumMod val="60000"/>
                  <a:lumOff val="40000"/>
                </a:schemeClr>
              </a:solidFill>
            </p:grpSpPr>
            <p:grpSp>
              <p:nvGrpSpPr>
                <p:cNvPr id="256" name="组合 163"/>
                <p:cNvGrpSpPr/>
                <p:nvPr/>
              </p:nvGrpSpPr>
              <p:grpSpPr>
                <a:xfrm>
                  <a:off x="4845268" y="1659516"/>
                  <a:ext cx="2571489" cy="2599496"/>
                  <a:chOff x="4743106" y="1563899"/>
                  <a:chExt cx="2571489" cy="2599496"/>
                </a:xfrm>
                <a:grpFill/>
              </p:grpSpPr>
              <p:pic>
                <p:nvPicPr>
                  <p:cNvPr id="262" name="图片 261"/>
                  <p:cNvPicPr>
                    <a:picLocks noChangeAspect="1"/>
                  </p:cNvPicPr>
                  <p:nvPr/>
                </p:nvPicPr>
                <p:blipFill>
                  <a:blip r:embed="rId46" cstate="print">
                    <a:extLst>
                      <a:ext uri="{28A0092B-C50C-407E-A947-70E740481C1C}">
                        <a14:useLocalDpi xmlns:a14="http://schemas.microsoft.com/office/drawing/2010/main" val="0"/>
                      </a:ext>
                    </a:extLst>
                  </a:blip>
                  <a:stretch>
                    <a:fillRect/>
                  </a:stretch>
                </p:blipFill>
                <p:spPr>
                  <a:xfrm>
                    <a:off x="4745109" y="1563899"/>
                    <a:ext cx="2569486" cy="848938"/>
                  </a:xfrm>
                  <a:prstGeom prst="rect">
                    <a:avLst/>
                  </a:prstGeom>
                  <a:grpFill/>
                </p:spPr>
              </p:pic>
              <p:pic>
                <p:nvPicPr>
                  <p:cNvPr id="263" name="图片 262"/>
                  <p:cNvPicPr>
                    <a:picLocks noChangeAspect="1"/>
                  </p:cNvPicPr>
                  <p:nvPr/>
                </p:nvPicPr>
                <p:blipFill>
                  <a:blip r:embed="rId46" cstate="print">
                    <a:extLst>
                      <a:ext uri="{28A0092B-C50C-407E-A947-70E740481C1C}">
                        <a14:useLocalDpi xmlns:a14="http://schemas.microsoft.com/office/drawing/2010/main" val="0"/>
                      </a:ext>
                    </a:extLst>
                  </a:blip>
                  <a:stretch>
                    <a:fillRect/>
                  </a:stretch>
                </p:blipFill>
                <p:spPr>
                  <a:xfrm>
                    <a:off x="4745108" y="2436053"/>
                    <a:ext cx="2569486" cy="848938"/>
                  </a:xfrm>
                  <a:prstGeom prst="rect">
                    <a:avLst/>
                  </a:prstGeom>
                  <a:grpFill/>
                </p:spPr>
              </p:pic>
              <p:pic>
                <p:nvPicPr>
                  <p:cNvPr id="264" name="图片 263"/>
                  <p:cNvPicPr>
                    <a:picLocks noChangeAspect="1"/>
                  </p:cNvPicPr>
                  <p:nvPr/>
                </p:nvPicPr>
                <p:blipFill>
                  <a:blip r:embed="rId46" cstate="print">
                    <a:extLst>
                      <a:ext uri="{28A0092B-C50C-407E-A947-70E740481C1C}">
                        <a14:useLocalDpi xmlns:a14="http://schemas.microsoft.com/office/drawing/2010/main" val="0"/>
                      </a:ext>
                    </a:extLst>
                  </a:blip>
                  <a:stretch>
                    <a:fillRect/>
                  </a:stretch>
                </p:blipFill>
                <p:spPr>
                  <a:xfrm>
                    <a:off x="4743106" y="3314457"/>
                    <a:ext cx="2569486" cy="848938"/>
                  </a:xfrm>
                  <a:prstGeom prst="rect">
                    <a:avLst/>
                  </a:prstGeom>
                  <a:grpFill/>
                </p:spPr>
              </p:pic>
            </p:grpSp>
            <p:cxnSp>
              <p:nvCxnSpPr>
                <p:cNvPr id="257" name="肘形连接符 256"/>
                <p:cNvCxnSpPr/>
                <p:nvPr/>
              </p:nvCxnSpPr>
              <p:spPr>
                <a:xfrm>
                  <a:off x="7416757" y="2083985"/>
                  <a:ext cx="434753" cy="1274220"/>
                </a:xfrm>
                <a:prstGeom prst="bentConnector3">
                  <a:avLst>
                    <a:gd name="adj1" fmla="val 56182"/>
                  </a:avLst>
                </a:prstGeom>
                <a:grpFill/>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58" name="肘形连接符 257"/>
                <p:cNvCxnSpPr/>
                <p:nvPr/>
              </p:nvCxnSpPr>
              <p:spPr>
                <a:xfrm>
                  <a:off x="7416756" y="2956139"/>
                  <a:ext cx="434754" cy="402066"/>
                </a:xfrm>
                <a:prstGeom prst="bentConnector3">
                  <a:avLst>
                    <a:gd name="adj1" fmla="val 56182"/>
                  </a:avLst>
                </a:prstGeom>
                <a:grpFill/>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59" name="肘形连接符 258"/>
                <p:cNvCxnSpPr/>
                <p:nvPr/>
              </p:nvCxnSpPr>
              <p:spPr>
                <a:xfrm flipV="1">
                  <a:off x="7414754" y="3358205"/>
                  <a:ext cx="436756" cy="476338"/>
                </a:xfrm>
                <a:prstGeom prst="bentConnector3">
                  <a:avLst>
                    <a:gd name="adj1" fmla="val 56383"/>
                  </a:avLst>
                </a:prstGeom>
                <a:grpFill/>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60" name="肘形连接符 259"/>
                <p:cNvCxnSpPr/>
                <p:nvPr/>
              </p:nvCxnSpPr>
              <p:spPr>
                <a:xfrm flipV="1">
                  <a:off x="7413149" y="3358205"/>
                  <a:ext cx="438361" cy="1395010"/>
                </a:xfrm>
                <a:prstGeom prst="bentConnector3">
                  <a:avLst>
                    <a:gd name="adj1" fmla="val 56543"/>
                  </a:avLst>
                </a:prstGeom>
                <a:grpFill/>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61" name="图片 260"/>
                <p:cNvPicPr>
                  <a:picLocks noChangeAspect="1"/>
                </p:cNvPicPr>
                <p:nvPr/>
              </p:nvPicPr>
              <p:blipFill>
                <a:blip r:embed="rId47" cstate="print">
                  <a:extLst>
                    <a:ext uri="{28A0092B-C50C-407E-A947-70E740481C1C}">
                      <a14:useLocalDpi xmlns:a14="http://schemas.microsoft.com/office/drawing/2010/main" val="0"/>
                    </a:ext>
                  </a:extLst>
                </a:blip>
                <a:stretch>
                  <a:fillRect/>
                </a:stretch>
              </p:blipFill>
              <p:spPr>
                <a:xfrm>
                  <a:off x="4845629" y="4293095"/>
                  <a:ext cx="2567520" cy="920240"/>
                </a:xfrm>
                <a:prstGeom prst="rect">
                  <a:avLst/>
                </a:prstGeom>
                <a:grpFill/>
              </p:spPr>
            </p:pic>
          </p:grpSp>
          <p:sp>
            <p:nvSpPr>
              <p:cNvPr id="255" name="矩形 254"/>
              <p:cNvSpPr/>
              <p:nvPr/>
            </p:nvSpPr>
            <p:spPr>
              <a:xfrm>
                <a:off x="2332533" y="1100756"/>
                <a:ext cx="3030105" cy="435264"/>
              </a:xfrm>
              <a:prstGeom prst="rect">
                <a:avLst/>
              </a:prstGeom>
            </p:spPr>
            <p:txBody>
              <a:bodyPr wrap="none">
                <a:spAutoFit/>
              </a:bodyPr>
              <a:lstStyle/>
              <a:p>
                <a:pPr algn="ctr"/>
                <a:r>
                  <a:rPr lang="zh-CN" altLang="en-US" sz="1350" b="1" dirty="0">
                    <a:ln w="0"/>
                    <a:latin typeface="黑体" panose="02010609060101010101" pitchFamily="49" charset="-122"/>
                    <a:ea typeface="黑体" panose="02010609060101010101" pitchFamily="49" charset="-122"/>
                    <a:cs typeface="Times New Roman" panose="02020603050405020304" pitchFamily="18" charset="0"/>
                  </a:rPr>
                  <a:t>预训练的多尺度深度模型</a:t>
                </a:r>
                <a:endParaRPr lang="en-US" altLang="zh-CN" sz="1350" b="1" dirty="0">
                  <a:ln w="0"/>
                  <a:latin typeface="黑体" panose="02010609060101010101" pitchFamily="49" charset="-122"/>
                  <a:ea typeface="黑体" panose="02010609060101010101" pitchFamily="49" charset="-122"/>
                  <a:cs typeface="Times New Roman" panose="02020603050405020304" pitchFamily="18" charset="0"/>
                </a:endParaRPr>
              </a:p>
            </p:txBody>
          </p:sp>
        </p:grpSp>
        <p:pic>
          <p:nvPicPr>
            <p:cNvPr id="195" name="图片 194"/>
            <p:cNvPicPr>
              <a:picLocks noChangeAspect="1"/>
            </p:cNvPicPr>
            <p:nvPr/>
          </p:nvPicPr>
          <p:blipFill>
            <a:blip r:embed="rId39" cstate="print">
              <a:extLst>
                <a:ext uri="{28A0092B-C50C-407E-A947-70E740481C1C}">
                  <a14:useLocalDpi xmlns:a14="http://schemas.microsoft.com/office/drawing/2010/main" val="0"/>
                </a:ext>
              </a:extLst>
            </a:blip>
            <a:stretch>
              <a:fillRect/>
            </a:stretch>
          </p:blipFill>
          <p:spPr>
            <a:xfrm>
              <a:off x="710219" y="3492211"/>
              <a:ext cx="1216147" cy="1216148"/>
            </a:xfrm>
            <a:prstGeom prst="rect">
              <a:avLst/>
            </a:prstGeom>
            <a:ln>
              <a:noFill/>
            </a:ln>
          </p:spPr>
          <p:style>
            <a:lnRef idx="2">
              <a:schemeClr val="accent5"/>
            </a:lnRef>
            <a:fillRef idx="1">
              <a:schemeClr val="lt1"/>
            </a:fillRef>
            <a:effectRef idx="0">
              <a:schemeClr val="accent5"/>
            </a:effectRef>
            <a:fontRef idx="minor">
              <a:schemeClr val="dk1"/>
            </a:fontRef>
          </p:style>
        </p:pic>
        <p:grpSp>
          <p:nvGrpSpPr>
            <p:cNvPr id="196" name="组合 132"/>
            <p:cNvGrpSpPr/>
            <p:nvPr/>
          </p:nvGrpSpPr>
          <p:grpSpPr>
            <a:xfrm>
              <a:off x="774364" y="3384448"/>
              <a:ext cx="1087858" cy="1154449"/>
              <a:chOff x="-482737" y="1110338"/>
              <a:chExt cx="1577918" cy="1674508"/>
            </a:xfrm>
          </p:grpSpPr>
          <p:sp>
            <p:nvSpPr>
              <p:cNvPr id="251" name="文本框 6"/>
              <p:cNvSpPr txBox="1"/>
              <p:nvPr/>
            </p:nvSpPr>
            <p:spPr>
              <a:xfrm>
                <a:off x="-466905" y="1110338"/>
                <a:ext cx="1546254" cy="379461"/>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zh-CN" altLang="en-US" sz="1100" dirty="0">
                    <a:latin typeface="黑体" panose="02010609060101010101" pitchFamily="49" charset="-122"/>
                    <a:ea typeface="黑体" panose="02010609060101010101" pitchFamily="49" charset="-122"/>
                    <a:cs typeface="Times New Roman" panose="02020603050405020304" pitchFamily="18" charset="0"/>
                  </a:rPr>
                  <a:t>待检索简笔画</a:t>
                </a:r>
                <a:endParaRPr lang="en-US" altLang="zh-CN" sz="11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252" name="圆角矩形 251"/>
              <p:cNvSpPr/>
              <p:nvPr/>
            </p:nvSpPr>
            <p:spPr>
              <a:xfrm>
                <a:off x="-482737" y="1110338"/>
                <a:ext cx="1577918" cy="1674508"/>
              </a:xfrm>
              <a:prstGeom prst="roundRect">
                <a:avLst>
                  <a:gd name="adj" fmla="val 2114"/>
                </a:avLst>
              </a:prstGeom>
              <a:noFill/>
              <a:ln w="19050">
                <a:solidFill>
                  <a:schemeClr val="accent6">
                    <a:lumMod val="60000"/>
                    <a:lumOff val="4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grpSp>
        <p:grpSp>
          <p:nvGrpSpPr>
            <p:cNvPr id="197" name="组合 133"/>
            <p:cNvGrpSpPr/>
            <p:nvPr/>
          </p:nvGrpSpPr>
          <p:grpSpPr>
            <a:xfrm>
              <a:off x="132452" y="4636154"/>
              <a:ext cx="2366003" cy="1482938"/>
              <a:chOff x="-1409700" y="2826047"/>
              <a:chExt cx="3431845" cy="2150974"/>
            </a:xfrm>
          </p:grpSpPr>
          <p:grpSp>
            <p:nvGrpSpPr>
              <p:cNvPr id="227" name="组合 134"/>
              <p:cNvGrpSpPr/>
              <p:nvPr/>
            </p:nvGrpSpPr>
            <p:grpSpPr>
              <a:xfrm>
                <a:off x="-1335418" y="3226101"/>
                <a:ext cx="3283280" cy="1649508"/>
                <a:chOff x="-1344459" y="3388026"/>
                <a:chExt cx="3283280" cy="1649508"/>
              </a:xfrm>
            </p:grpSpPr>
            <p:grpSp>
              <p:nvGrpSpPr>
                <p:cNvPr id="230" name="组合 137"/>
                <p:cNvGrpSpPr/>
                <p:nvPr/>
              </p:nvGrpSpPr>
              <p:grpSpPr>
                <a:xfrm>
                  <a:off x="-1344459" y="3388026"/>
                  <a:ext cx="3283280" cy="540037"/>
                  <a:chOff x="787960" y="3916976"/>
                  <a:chExt cx="4754104" cy="775604"/>
                </a:xfrm>
              </p:grpSpPr>
              <p:pic>
                <p:nvPicPr>
                  <p:cNvPr id="245" name="图片 244"/>
                  <p:cNvPicPr>
                    <a:picLocks noChangeAspect="1"/>
                  </p:cNvPicPr>
                  <p:nvPr/>
                </p:nvPicPr>
                <p:blipFill>
                  <a:blip r:embed="rId48" cstate="print">
                    <a:extLst>
                      <a:ext uri="{28A0092B-C50C-407E-A947-70E740481C1C}">
                        <a14:useLocalDpi xmlns:a14="http://schemas.microsoft.com/office/drawing/2010/main" val="0"/>
                      </a:ext>
                    </a:extLst>
                  </a:blip>
                  <a:stretch>
                    <a:fillRect/>
                  </a:stretch>
                </p:blipFill>
                <p:spPr>
                  <a:xfrm>
                    <a:off x="7879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46" name="图片 245"/>
                  <p:cNvPicPr>
                    <a:picLocks noChangeAspect="1"/>
                  </p:cNvPicPr>
                  <p:nvPr/>
                </p:nvPicPr>
                <p:blipFill>
                  <a:blip r:embed="rId49" cstate="print">
                    <a:extLst>
                      <a:ext uri="{28A0092B-C50C-407E-A947-70E740481C1C}">
                        <a14:useLocalDpi xmlns:a14="http://schemas.microsoft.com/office/drawing/2010/main" val="0"/>
                      </a:ext>
                    </a:extLst>
                  </a:blip>
                  <a:stretch>
                    <a:fillRect/>
                  </a:stretch>
                </p:blipFill>
                <p:spPr>
                  <a:xfrm>
                    <a:off x="15836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47" name="图片 246"/>
                  <p:cNvPicPr>
                    <a:picLocks noChangeAspect="1"/>
                  </p:cNvPicPr>
                  <p:nvPr/>
                </p:nvPicPr>
                <p:blipFill>
                  <a:blip r:embed="rId49" cstate="print">
                    <a:extLst>
                      <a:ext uri="{28A0092B-C50C-407E-A947-70E740481C1C}">
                        <a14:useLocalDpi xmlns:a14="http://schemas.microsoft.com/office/drawing/2010/main" val="0"/>
                      </a:ext>
                    </a:extLst>
                  </a:blip>
                  <a:stretch>
                    <a:fillRect/>
                  </a:stretch>
                </p:blipFill>
                <p:spPr>
                  <a:xfrm>
                    <a:off x="23793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48" name="图片 247"/>
                  <p:cNvPicPr>
                    <a:picLocks noChangeAspect="1"/>
                  </p:cNvPicPr>
                  <p:nvPr/>
                </p:nvPicPr>
                <p:blipFill>
                  <a:blip r:embed="rId50" cstate="print">
                    <a:extLst>
                      <a:ext uri="{28A0092B-C50C-407E-A947-70E740481C1C}">
                        <a14:useLocalDpi xmlns:a14="http://schemas.microsoft.com/office/drawing/2010/main" val="0"/>
                      </a:ext>
                    </a:extLst>
                  </a:blip>
                  <a:stretch>
                    <a:fillRect/>
                  </a:stretch>
                </p:blipFill>
                <p:spPr>
                  <a:xfrm>
                    <a:off x="31750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49" name="图片 248"/>
                  <p:cNvPicPr>
                    <a:picLocks noChangeAspect="1"/>
                  </p:cNvPicPr>
                  <p:nvPr/>
                </p:nvPicPr>
                <p:blipFill>
                  <a:blip r:embed="rId51" cstate="print">
                    <a:extLst>
                      <a:ext uri="{28A0092B-C50C-407E-A947-70E740481C1C}">
                        <a14:useLocalDpi xmlns:a14="http://schemas.microsoft.com/office/drawing/2010/main" val="0"/>
                      </a:ext>
                    </a:extLst>
                  </a:blip>
                  <a:stretch>
                    <a:fillRect/>
                  </a:stretch>
                </p:blipFill>
                <p:spPr>
                  <a:xfrm>
                    <a:off x="39707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50" name="图片 249"/>
                  <p:cNvPicPr>
                    <a:picLocks noChangeAspect="1"/>
                  </p:cNvPicPr>
                  <p:nvPr/>
                </p:nvPicPr>
                <p:blipFill>
                  <a:blip r:embed="rId51" cstate="print">
                    <a:extLst>
                      <a:ext uri="{28A0092B-C50C-407E-A947-70E740481C1C}">
                        <a14:useLocalDpi xmlns:a14="http://schemas.microsoft.com/office/drawing/2010/main" val="0"/>
                      </a:ext>
                    </a:extLst>
                  </a:blip>
                  <a:stretch>
                    <a:fillRect/>
                  </a:stretch>
                </p:blipFill>
                <p:spPr>
                  <a:xfrm>
                    <a:off x="47664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grpSp>
            <p:grpSp>
              <p:nvGrpSpPr>
                <p:cNvPr id="231" name="组合 138"/>
                <p:cNvGrpSpPr/>
                <p:nvPr/>
              </p:nvGrpSpPr>
              <p:grpSpPr>
                <a:xfrm>
                  <a:off x="-1344459" y="3942055"/>
                  <a:ext cx="3283280" cy="540037"/>
                  <a:chOff x="787960" y="3916976"/>
                  <a:chExt cx="4754104" cy="775604"/>
                </a:xfrm>
              </p:grpSpPr>
              <p:pic>
                <p:nvPicPr>
                  <p:cNvPr id="239" name="图片 238"/>
                  <p:cNvPicPr>
                    <a:picLocks noChangeAspect="1"/>
                  </p:cNvPicPr>
                  <p:nvPr/>
                </p:nvPicPr>
                <p:blipFill>
                  <a:blip r:embed="rId52" cstate="print">
                    <a:extLst>
                      <a:ext uri="{28A0092B-C50C-407E-A947-70E740481C1C}">
                        <a14:useLocalDpi xmlns:a14="http://schemas.microsoft.com/office/drawing/2010/main" val="0"/>
                      </a:ext>
                    </a:extLst>
                  </a:blip>
                  <a:stretch>
                    <a:fillRect/>
                  </a:stretch>
                </p:blipFill>
                <p:spPr>
                  <a:xfrm>
                    <a:off x="7879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40" name="图片 239"/>
                  <p:cNvPicPr>
                    <a:picLocks noChangeAspect="1"/>
                  </p:cNvPicPr>
                  <p:nvPr/>
                </p:nvPicPr>
                <p:blipFill>
                  <a:blip r:embed="rId53" cstate="print">
                    <a:extLst>
                      <a:ext uri="{28A0092B-C50C-407E-A947-70E740481C1C}">
                        <a14:useLocalDpi xmlns:a14="http://schemas.microsoft.com/office/drawing/2010/main" val="0"/>
                      </a:ext>
                    </a:extLst>
                  </a:blip>
                  <a:stretch>
                    <a:fillRect/>
                  </a:stretch>
                </p:blipFill>
                <p:spPr>
                  <a:xfrm>
                    <a:off x="15836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41" name="图片 240"/>
                  <p:cNvPicPr>
                    <a:picLocks noChangeAspect="1"/>
                  </p:cNvPicPr>
                  <p:nvPr/>
                </p:nvPicPr>
                <p:blipFill>
                  <a:blip r:embed="rId54" cstate="print">
                    <a:extLst>
                      <a:ext uri="{28A0092B-C50C-407E-A947-70E740481C1C}">
                        <a14:useLocalDpi xmlns:a14="http://schemas.microsoft.com/office/drawing/2010/main" val="0"/>
                      </a:ext>
                    </a:extLst>
                  </a:blip>
                  <a:stretch>
                    <a:fillRect/>
                  </a:stretch>
                </p:blipFill>
                <p:spPr>
                  <a:xfrm>
                    <a:off x="23793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42" name="图片 241"/>
                  <p:cNvPicPr>
                    <a:picLocks noChangeAspect="1"/>
                  </p:cNvPicPr>
                  <p:nvPr/>
                </p:nvPicPr>
                <p:blipFill>
                  <a:blip r:embed="rId55" cstate="print">
                    <a:extLst>
                      <a:ext uri="{28A0092B-C50C-407E-A947-70E740481C1C}">
                        <a14:useLocalDpi xmlns:a14="http://schemas.microsoft.com/office/drawing/2010/main" val="0"/>
                      </a:ext>
                    </a:extLst>
                  </a:blip>
                  <a:stretch>
                    <a:fillRect/>
                  </a:stretch>
                </p:blipFill>
                <p:spPr>
                  <a:xfrm>
                    <a:off x="31750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43" name="图片 242"/>
                  <p:cNvPicPr>
                    <a:picLocks noChangeAspect="1"/>
                  </p:cNvPicPr>
                  <p:nvPr/>
                </p:nvPicPr>
                <p:blipFill>
                  <a:blip r:embed="rId56" cstate="print">
                    <a:extLst>
                      <a:ext uri="{28A0092B-C50C-407E-A947-70E740481C1C}">
                        <a14:useLocalDpi xmlns:a14="http://schemas.microsoft.com/office/drawing/2010/main" val="0"/>
                      </a:ext>
                    </a:extLst>
                  </a:blip>
                  <a:stretch>
                    <a:fillRect/>
                  </a:stretch>
                </p:blipFill>
                <p:spPr>
                  <a:xfrm>
                    <a:off x="39707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44" name="图片 243"/>
                  <p:cNvPicPr>
                    <a:picLocks noChangeAspect="1"/>
                  </p:cNvPicPr>
                  <p:nvPr/>
                </p:nvPicPr>
                <p:blipFill>
                  <a:blip r:embed="rId57" cstate="print">
                    <a:extLst>
                      <a:ext uri="{28A0092B-C50C-407E-A947-70E740481C1C}">
                        <a14:useLocalDpi xmlns:a14="http://schemas.microsoft.com/office/drawing/2010/main" val="0"/>
                      </a:ext>
                    </a:extLst>
                  </a:blip>
                  <a:stretch>
                    <a:fillRect/>
                  </a:stretch>
                </p:blipFill>
                <p:spPr>
                  <a:xfrm>
                    <a:off x="47664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grpSp>
            <p:grpSp>
              <p:nvGrpSpPr>
                <p:cNvPr id="232" name="组合 139"/>
                <p:cNvGrpSpPr/>
                <p:nvPr/>
              </p:nvGrpSpPr>
              <p:grpSpPr>
                <a:xfrm>
                  <a:off x="-1344459" y="4497497"/>
                  <a:ext cx="3283280" cy="540037"/>
                  <a:chOff x="787960" y="3916976"/>
                  <a:chExt cx="4754104" cy="775604"/>
                </a:xfrm>
              </p:grpSpPr>
              <p:pic>
                <p:nvPicPr>
                  <p:cNvPr id="233" name="图片 232"/>
                  <p:cNvPicPr>
                    <a:picLocks noChangeAspect="1"/>
                  </p:cNvPicPr>
                  <p:nvPr/>
                </p:nvPicPr>
                <p:blipFill>
                  <a:blip r:embed="rId58" cstate="print">
                    <a:extLst>
                      <a:ext uri="{28A0092B-C50C-407E-A947-70E740481C1C}">
                        <a14:useLocalDpi xmlns:a14="http://schemas.microsoft.com/office/drawing/2010/main" val="0"/>
                      </a:ext>
                    </a:extLst>
                  </a:blip>
                  <a:stretch>
                    <a:fillRect/>
                  </a:stretch>
                </p:blipFill>
                <p:spPr>
                  <a:xfrm>
                    <a:off x="7879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34" name="图片 233"/>
                  <p:cNvPicPr>
                    <a:picLocks noChangeAspect="1"/>
                  </p:cNvPicPr>
                  <p:nvPr/>
                </p:nvPicPr>
                <p:blipFill>
                  <a:blip r:embed="rId59" cstate="print">
                    <a:extLst>
                      <a:ext uri="{28A0092B-C50C-407E-A947-70E740481C1C}">
                        <a14:useLocalDpi xmlns:a14="http://schemas.microsoft.com/office/drawing/2010/main" val="0"/>
                      </a:ext>
                    </a:extLst>
                  </a:blip>
                  <a:stretch>
                    <a:fillRect/>
                  </a:stretch>
                </p:blipFill>
                <p:spPr>
                  <a:xfrm>
                    <a:off x="15836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35" name="图片 234"/>
                  <p:cNvPicPr>
                    <a:picLocks noChangeAspect="1"/>
                  </p:cNvPicPr>
                  <p:nvPr/>
                </p:nvPicPr>
                <p:blipFill>
                  <a:blip r:embed="rId60" cstate="print">
                    <a:extLst>
                      <a:ext uri="{28A0092B-C50C-407E-A947-70E740481C1C}">
                        <a14:useLocalDpi xmlns:a14="http://schemas.microsoft.com/office/drawing/2010/main" val="0"/>
                      </a:ext>
                    </a:extLst>
                  </a:blip>
                  <a:stretch>
                    <a:fillRect/>
                  </a:stretch>
                </p:blipFill>
                <p:spPr>
                  <a:xfrm>
                    <a:off x="23793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36" name="图片 235"/>
                  <p:cNvPicPr>
                    <a:picLocks noChangeAspect="1"/>
                  </p:cNvPicPr>
                  <p:nvPr/>
                </p:nvPicPr>
                <p:blipFill>
                  <a:blip r:embed="rId61" cstate="print">
                    <a:extLst>
                      <a:ext uri="{28A0092B-C50C-407E-A947-70E740481C1C}">
                        <a14:useLocalDpi xmlns:a14="http://schemas.microsoft.com/office/drawing/2010/main" val="0"/>
                      </a:ext>
                    </a:extLst>
                  </a:blip>
                  <a:stretch>
                    <a:fillRect/>
                  </a:stretch>
                </p:blipFill>
                <p:spPr>
                  <a:xfrm>
                    <a:off x="31750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37" name="图片 236"/>
                  <p:cNvPicPr>
                    <a:picLocks noChangeAspect="1"/>
                  </p:cNvPicPr>
                  <p:nvPr/>
                </p:nvPicPr>
                <p:blipFill>
                  <a:blip r:embed="rId62" cstate="print">
                    <a:extLst>
                      <a:ext uri="{28A0092B-C50C-407E-A947-70E740481C1C}">
                        <a14:useLocalDpi xmlns:a14="http://schemas.microsoft.com/office/drawing/2010/main" val="0"/>
                      </a:ext>
                    </a:extLst>
                  </a:blip>
                  <a:stretch>
                    <a:fillRect/>
                  </a:stretch>
                </p:blipFill>
                <p:spPr>
                  <a:xfrm>
                    <a:off x="39707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pic>
                <p:nvPicPr>
                  <p:cNvPr id="238" name="图片 237"/>
                  <p:cNvPicPr>
                    <a:picLocks noChangeAspect="1"/>
                  </p:cNvPicPr>
                  <p:nvPr/>
                </p:nvPicPr>
                <p:blipFill>
                  <a:blip r:embed="rId63" cstate="print">
                    <a:extLst>
                      <a:ext uri="{28A0092B-C50C-407E-A947-70E740481C1C}">
                        <a14:useLocalDpi xmlns:a14="http://schemas.microsoft.com/office/drawing/2010/main" val="0"/>
                      </a:ext>
                    </a:extLst>
                  </a:blip>
                  <a:stretch>
                    <a:fillRect/>
                  </a:stretch>
                </p:blipFill>
                <p:spPr>
                  <a:xfrm>
                    <a:off x="4766460" y="3916976"/>
                    <a:ext cx="775604" cy="775604"/>
                  </a:xfrm>
                  <a:prstGeom prst="rect">
                    <a:avLst/>
                  </a:prstGeom>
                  <a:ln>
                    <a:solidFill>
                      <a:schemeClr val="accent2">
                        <a:lumMod val="60000"/>
                        <a:lumOff val="40000"/>
                      </a:schemeClr>
                    </a:solidFill>
                  </a:ln>
                </p:spPr>
                <p:style>
                  <a:lnRef idx="2">
                    <a:schemeClr val="accent5"/>
                  </a:lnRef>
                  <a:fillRef idx="1">
                    <a:schemeClr val="lt1"/>
                  </a:fillRef>
                  <a:effectRef idx="0">
                    <a:schemeClr val="accent5"/>
                  </a:effectRef>
                  <a:fontRef idx="minor">
                    <a:schemeClr val="dk1"/>
                  </a:fontRef>
                </p:style>
              </p:pic>
            </p:grpSp>
          </p:grpSp>
          <p:sp>
            <p:nvSpPr>
              <p:cNvPr id="228" name="矩形 227"/>
              <p:cNvSpPr/>
              <p:nvPr/>
            </p:nvSpPr>
            <p:spPr>
              <a:xfrm>
                <a:off x="-1067595" y="2826047"/>
                <a:ext cx="2723190" cy="435263"/>
              </a:xfrm>
              <a:prstGeom prst="rect">
                <a:avLst/>
              </a:prstGeom>
            </p:spPr>
            <p:txBody>
              <a:bodyPr wrap="none">
                <a:spAutoFit/>
              </a:bodyPr>
              <a:lstStyle/>
              <a:p>
                <a:pPr algn="ctr"/>
                <a:r>
                  <a:rPr lang="zh-CN" altLang="en-US" sz="1350" dirty="0">
                    <a:latin typeface="黑体" panose="02010609060101010101" pitchFamily="49" charset="-122"/>
                    <a:ea typeface="黑体" panose="02010609060101010101" pitchFamily="49" charset="-122"/>
                    <a:cs typeface="Times New Roman" panose="02020603050405020304" pitchFamily="18" charset="0"/>
                  </a:rPr>
                  <a:t>遥感影像数据集</a:t>
                </a:r>
                <a:r>
                  <a:rPr lang="en-US" altLang="zh-CN" sz="1350" dirty="0">
                    <a:latin typeface="黑体" panose="02010609060101010101" pitchFamily="49" charset="-122"/>
                    <a:ea typeface="黑体" panose="02010609060101010101" pitchFamily="49" charset="-122"/>
                    <a:cs typeface="Times New Roman" panose="02020603050405020304" pitchFamily="18" charset="0"/>
                  </a:rPr>
                  <a:t>-</a:t>
                </a:r>
                <a:r>
                  <a:rPr lang="en-US" altLang="zh-CN" sz="1350" dirty="0">
                    <a:latin typeface="Arial" panose="020B0604020202020204" pitchFamily="34" charset="0"/>
                    <a:ea typeface="黑体" panose="02010609060101010101" pitchFamily="49" charset="-122"/>
                    <a:cs typeface="Arial" panose="020B0604020202020204" pitchFamily="34" charset="0"/>
                  </a:rPr>
                  <a:t>UCM</a:t>
                </a:r>
              </a:p>
            </p:txBody>
          </p:sp>
          <p:sp>
            <p:nvSpPr>
              <p:cNvPr id="229" name="圆角矩形 228"/>
              <p:cNvSpPr/>
              <p:nvPr/>
            </p:nvSpPr>
            <p:spPr>
              <a:xfrm>
                <a:off x="-1409700" y="2826047"/>
                <a:ext cx="3431845" cy="2150974"/>
              </a:xfrm>
              <a:prstGeom prst="roundRect">
                <a:avLst>
                  <a:gd name="adj" fmla="val 2114"/>
                </a:avLst>
              </a:prstGeom>
              <a:noFill/>
              <a:ln w="19050">
                <a:solidFill>
                  <a:schemeClr val="accent6">
                    <a:lumMod val="60000"/>
                    <a:lumOff val="4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grpSp>
        <p:grpSp>
          <p:nvGrpSpPr>
            <p:cNvPr id="198" name="组合 106"/>
            <p:cNvGrpSpPr/>
            <p:nvPr/>
          </p:nvGrpSpPr>
          <p:grpSpPr>
            <a:xfrm>
              <a:off x="4941292" y="3356992"/>
              <a:ext cx="2100145" cy="2858407"/>
              <a:chOff x="6556036" y="1008368"/>
              <a:chExt cx="3046222" cy="4146068"/>
            </a:xfrm>
          </p:grpSpPr>
          <p:sp>
            <p:nvSpPr>
              <p:cNvPr id="208" name="文本框 22"/>
              <p:cNvSpPr txBox="1"/>
              <p:nvPr/>
            </p:nvSpPr>
            <p:spPr>
              <a:xfrm>
                <a:off x="6556036" y="3966725"/>
                <a:ext cx="1005974" cy="368301"/>
              </a:xfrm>
              <a:prstGeom prst="rect">
                <a:avLst/>
              </a:prstGeom>
              <a:noFill/>
            </p:spPr>
            <p:txBody>
              <a:bodyPr wrap="square" rtlCol="0">
                <a:spAutoFit/>
              </a:bodyPr>
              <a:lstStyle/>
              <a:p>
                <a:r>
                  <a:rPr lang="en-US" altLang="zh-CN" sz="1050" b="1" dirty="0">
                    <a:solidFill>
                      <a:srgbClr val="93549C"/>
                    </a:solidFill>
                    <a:latin typeface="Times New Roman" panose="02020603050405020304" pitchFamily="18" charset="0"/>
                    <a:cs typeface="Times New Roman" panose="02020603050405020304" pitchFamily="18" charset="0"/>
                  </a:rPr>
                  <a:t>4096x4</a:t>
                </a:r>
                <a:endParaRPr lang="zh-CN" altLang="en-US" sz="1050" b="1" dirty="0">
                  <a:solidFill>
                    <a:srgbClr val="93549C"/>
                  </a:solidFill>
                  <a:latin typeface="Times New Roman" panose="02020603050405020304" pitchFamily="18" charset="0"/>
                  <a:cs typeface="Times New Roman" panose="02020603050405020304" pitchFamily="18" charset="0"/>
                </a:endParaRPr>
              </a:p>
            </p:txBody>
          </p:sp>
          <p:sp>
            <p:nvSpPr>
              <p:cNvPr id="209" name="文本框 23"/>
              <p:cNvSpPr txBox="1"/>
              <p:nvPr/>
            </p:nvSpPr>
            <p:spPr>
              <a:xfrm>
                <a:off x="8908295" y="4580128"/>
                <a:ext cx="634133" cy="334818"/>
              </a:xfrm>
              <a:prstGeom prst="rect">
                <a:avLst/>
              </a:prstGeom>
              <a:noFill/>
            </p:spPr>
            <p:txBody>
              <a:bodyPr wrap="square" rtlCol="0">
                <a:spAutoFit/>
              </a:bodyPr>
              <a:lstStyle/>
              <a:p>
                <a:r>
                  <a:rPr lang="en-US" altLang="zh-CN" sz="900" b="1" dirty="0">
                    <a:solidFill>
                      <a:srgbClr val="93549C"/>
                    </a:solidFill>
                    <a:latin typeface="Times New Roman" panose="02020603050405020304" pitchFamily="18" charset="0"/>
                    <a:cs typeface="Times New Roman" panose="02020603050405020304" pitchFamily="18" charset="0"/>
                  </a:rPr>
                  <a:t>FC7</a:t>
                </a:r>
                <a:endParaRPr lang="zh-CN" altLang="en-US" sz="900" b="1" dirty="0">
                  <a:solidFill>
                    <a:srgbClr val="93549C"/>
                  </a:solidFill>
                  <a:latin typeface="Times New Roman" panose="02020603050405020304" pitchFamily="18" charset="0"/>
                  <a:cs typeface="Times New Roman" panose="02020603050405020304" pitchFamily="18" charset="0"/>
                </a:endParaRPr>
              </a:p>
            </p:txBody>
          </p:sp>
          <p:sp>
            <p:nvSpPr>
              <p:cNvPr id="210" name="文本框 13"/>
              <p:cNvSpPr txBox="1"/>
              <p:nvPr/>
            </p:nvSpPr>
            <p:spPr>
              <a:xfrm>
                <a:off x="7233205" y="1504104"/>
                <a:ext cx="1896355" cy="401782"/>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zh-CN" altLang="en-US" sz="1200" dirty="0">
                    <a:solidFill>
                      <a:schemeClr val="tx1"/>
                    </a:solidFill>
                    <a:latin typeface="黑体" panose="02010609060101010101" pitchFamily="49" charset="-122"/>
                    <a:ea typeface="黑体" panose="02010609060101010101" pitchFamily="49" charset="-122"/>
                    <a:cs typeface="Times New Roman" panose="02020603050405020304" pitchFamily="18" charset="0"/>
                  </a:rPr>
                  <a:t>待检索影像特征</a:t>
                </a:r>
                <a:endParaRPr lang="en-US" altLang="zh-CN" sz="1200" dirty="0">
                  <a:solidFill>
                    <a:schemeClr val="tx1"/>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211" name="文本框 14"/>
              <p:cNvSpPr txBox="1"/>
              <p:nvPr/>
            </p:nvSpPr>
            <p:spPr>
              <a:xfrm>
                <a:off x="8075803" y="2277334"/>
                <a:ext cx="653028" cy="346100"/>
              </a:xfrm>
              <a:prstGeom prst="rect">
                <a:avLst/>
              </a:prstGeom>
              <a:noFill/>
            </p:spPr>
            <p:txBody>
              <a:bodyPr wrap="square" rtlCol="0">
                <a:spAutoFit/>
              </a:bodyPr>
              <a:lstStyle/>
              <a:p>
                <a:r>
                  <a:rPr lang="en-US" altLang="zh-CN" sz="900" b="1" dirty="0">
                    <a:solidFill>
                      <a:srgbClr val="93549C"/>
                    </a:solidFill>
                    <a:latin typeface="Times New Roman" panose="02020603050405020304" pitchFamily="18" charset="0"/>
                    <a:cs typeface="Times New Roman" panose="02020603050405020304" pitchFamily="18" charset="0"/>
                  </a:rPr>
                  <a:t>FC7</a:t>
                </a:r>
                <a:endParaRPr lang="zh-CN" altLang="en-US" sz="900" b="1" dirty="0">
                  <a:solidFill>
                    <a:srgbClr val="93549C"/>
                  </a:solidFill>
                  <a:latin typeface="Times New Roman" panose="02020603050405020304" pitchFamily="18" charset="0"/>
                  <a:cs typeface="Times New Roman" panose="02020603050405020304" pitchFamily="18" charset="0"/>
                </a:endParaRPr>
              </a:p>
            </p:txBody>
          </p:sp>
          <p:sp>
            <p:nvSpPr>
              <p:cNvPr id="212" name="文本框 15"/>
              <p:cNvSpPr txBox="1"/>
              <p:nvPr/>
            </p:nvSpPr>
            <p:spPr>
              <a:xfrm>
                <a:off x="7254491" y="1889069"/>
                <a:ext cx="968278" cy="380711"/>
              </a:xfrm>
              <a:prstGeom prst="rect">
                <a:avLst/>
              </a:prstGeom>
              <a:noFill/>
            </p:spPr>
            <p:txBody>
              <a:bodyPr wrap="square" rtlCol="0">
                <a:spAutoFit/>
              </a:bodyPr>
              <a:lstStyle/>
              <a:p>
                <a:r>
                  <a:rPr lang="en-US" altLang="zh-CN" sz="1050" b="1" dirty="0">
                    <a:solidFill>
                      <a:srgbClr val="93549C"/>
                    </a:solidFill>
                    <a:latin typeface="Times New Roman" panose="02020603050405020304" pitchFamily="18" charset="0"/>
                    <a:cs typeface="Times New Roman" panose="02020603050405020304" pitchFamily="18" charset="0"/>
                  </a:rPr>
                  <a:t>4096x4</a:t>
                </a:r>
                <a:endParaRPr lang="zh-CN" altLang="en-US" sz="1050" b="1" dirty="0">
                  <a:solidFill>
                    <a:srgbClr val="93549C"/>
                  </a:solidFill>
                  <a:latin typeface="Times New Roman" panose="02020603050405020304" pitchFamily="18" charset="0"/>
                  <a:cs typeface="Times New Roman" panose="02020603050405020304" pitchFamily="18" charset="0"/>
                </a:endParaRPr>
              </a:p>
            </p:txBody>
          </p:sp>
          <p:sp>
            <p:nvSpPr>
              <p:cNvPr id="213" name="立方体 212"/>
              <p:cNvSpPr/>
              <p:nvPr/>
            </p:nvSpPr>
            <p:spPr>
              <a:xfrm>
                <a:off x="7771533" y="1842382"/>
                <a:ext cx="693206" cy="694336"/>
              </a:xfrm>
              <a:prstGeom prst="cube">
                <a:avLst>
                  <a:gd name="adj" fmla="val 83940"/>
                </a:avLst>
              </a:prstGeom>
              <a:solidFill>
                <a:srgbClr val="DCC3E3">
                  <a:alpha val="88000"/>
                </a:srgbClr>
              </a:solidFill>
              <a:ln>
                <a:solidFill>
                  <a:srgbClr val="935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cxnSp>
            <p:nvCxnSpPr>
              <p:cNvPr id="214" name="直接箭头连接符 118"/>
              <p:cNvCxnSpPr/>
              <p:nvPr/>
            </p:nvCxnSpPr>
            <p:spPr>
              <a:xfrm flipH="1">
                <a:off x="8118137" y="2666894"/>
                <a:ext cx="1" cy="1088704"/>
              </a:xfrm>
              <a:prstGeom prst="straightConnector1">
                <a:avLst/>
              </a:prstGeom>
              <a:ln w="38100">
                <a:solidFill>
                  <a:schemeClr val="accent2"/>
                </a:solidFill>
                <a:headEnd type="triangle"/>
                <a:tailEnd type="triangle"/>
              </a:ln>
            </p:spPr>
            <p:style>
              <a:lnRef idx="1">
                <a:schemeClr val="accent5"/>
              </a:lnRef>
              <a:fillRef idx="0">
                <a:schemeClr val="accent5"/>
              </a:fillRef>
              <a:effectRef idx="0">
                <a:schemeClr val="accent5"/>
              </a:effectRef>
              <a:fontRef idx="minor">
                <a:schemeClr val="tx1"/>
              </a:fontRef>
            </p:style>
          </p:cxnSp>
          <p:sp>
            <p:nvSpPr>
              <p:cNvPr id="215" name="矩形 214"/>
              <p:cNvSpPr/>
              <p:nvPr/>
            </p:nvSpPr>
            <p:spPr>
              <a:xfrm>
                <a:off x="8209321" y="3014388"/>
                <a:ext cx="937493" cy="334818"/>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ctr"/>
                <a:r>
                  <a:rPr lang="zh-CN" altLang="en-US" sz="900" dirty="0">
                    <a:latin typeface="黑体" panose="02010609060101010101" pitchFamily="49" charset="-122"/>
                    <a:ea typeface="黑体" panose="02010609060101010101" pitchFamily="49" charset="-122"/>
                    <a:cs typeface="Times New Roman" panose="02020603050405020304" pitchFamily="18" charset="0"/>
                  </a:rPr>
                  <a:t>欧氏距离</a:t>
                </a:r>
              </a:p>
            </p:txBody>
          </p:sp>
          <p:sp>
            <p:nvSpPr>
              <p:cNvPr id="216" name="文本框 214"/>
              <p:cNvSpPr txBox="1"/>
              <p:nvPr/>
            </p:nvSpPr>
            <p:spPr>
              <a:xfrm>
                <a:off x="6958546" y="1095688"/>
                <a:ext cx="2319181" cy="435264"/>
              </a:xfrm>
              <a:prstGeom prst="rect">
                <a:avLst/>
              </a:prstGeom>
              <a:noFill/>
              <a:ln>
                <a:noFill/>
                <a:prstDash val="dash"/>
              </a:ln>
              <a:effectLst/>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zh-CN" altLang="en-US" sz="1350" b="1" dirty="0">
                    <a:ln w="0"/>
                    <a:solidFill>
                      <a:schemeClr val="tx1"/>
                    </a:solidFill>
                    <a:latin typeface="黑体" panose="02010609060101010101" pitchFamily="49" charset="-122"/>
                    <a:ea typeface="黑体" panose="02010609060101010101" pitchFamily="49" charset="-122"/>
                    <a:cs typeface="Times New Roman" panose="02020603050405020304" pitchFamily="18" charset="0"/>
                  </a:rPr>
                  <a:t>相似度计算</a:t>
                </a:r>
                <a:endParaRPr lang="en-US" altLang="zh-CN" sz="1350" b="1" dirty="0">
                  <a:ln w="0"/>
                  <a:solidFill>
                    <a:schemeClr val="tx1"/>
                  </a:solidFill>
                  <a:latin typeface="黑体" panose="02010609060101010101" pitchFamily="49" charset="-122"/>
                  <a:ea typeface="黑体" panose="02010609060101010101" pitchFamily="49" charset="-122"/>
                  <a:cs typeface="Times New Roman" panose="02020603050405020304" pitchFamily="18" charset="0"/>
                </a:endParaRPr>
              </a:p>
            </p:txBody>
          </p:sp>
          <p:grpSp>
            <p:nvGrpSpPr>
              <p:cNvPr id="217" name="组合 121"/>
              <p:cNvGrpSpPr/>
              <p:nvPr/>
            </p:nvGrpSpPr>
            <p:grpSpPr>
              <a:xfrm>
                <a:off x="6882216" y="4144021"/>
                <a:ext cx="2471841" cy="694336"/>
                <a:chOff x="6070952" y="4149089"/>
                <a:chExt cx="2471841" cy="694336"/>
              </a:xfrm>
            </p:grpSpPr>
            <p:sp>
              <p:nvSpPr>
                <p:cNvPr id="220" name="文本框 17"/>
                <p:cNvSpPr txBox="1"/>
                <p:nvPr/>
              </p:nvSpPr>
              <p:spPr>
                <a:xfrm>
                  <a:off x="7578413" y="4323637"/>
                  <a:ext cx="782934" cy="368301"/>
                </a:xfrm>
                <a:prstGeom prst="rect">
                  <a:avLst/>
                </a:prstGeom>
                <a:noFill/>
              </p:spPr>
              <p:txBody>
                <a:bodyPr wrap="square" rtlCol="0">
                  <a:spAutoFit/>
                </a:bodyPr>
                <a:lstStyle/>
                <a:p>
                  <a:r>
                    <a:rPr lang="en-US" altLang="zh-CN" sz="1050" b="1" dirty="0">
                      <a:solidFill>
                        <a:srgbClr val="93549C"/>
                      </a:solidFill>
                      <a:latin typeface="Times New Roman" panose="02020603050405020304" pitchFamily="18" charset="0"/>
                      <a:cs typeface="Times New Roman" panose="02020603050405020304" pitchFamily="18" charset="0"/>
                    </a:rPr>
                    <a:t>……</a:t>
                  </a:r>
                  <a:endParaRPr lang="zh-CN" altLang="en-US" sz="1050" b="1" dirty="0">
                    <a:solidFill>
                      <a:srgbClr val="93549C"/>
                    </a:solidFill>
                    <a:latin typeface="Times New Roman" panose="02020603050405020304" pitchFamily="18" charset="0"/>
                    <a:cs typeface="Times New Roman" panose="02020603050405020304" pitchFamily="18" charset="0"/>
                  </a:endParaRPr>
                </a:p>
              </p:txBody>
            </p:sp>
            <p:sp>
              <p:nvSpPr>
                <p:cNvPr id="221" name="立方体 220"/>
                <p:cNvSpPr/>
                <p:nvPr/>
              </p:nvSpPr>
              <p:spPr>
                <a:xfrm>
                  <a:off x="6070952" y="4149089"/>
                  <a:ext cx="693206" cy="694336"/>
                </a:xfrm>
                <a:prstGeom prst="cube">
                  <a:avLst>
                    <a:gd name="adj" fmla="val 83940"/>
                  </a:avLst>
                </a:prstGeom>
                <a:solidFill>
                  <a:srgbClr val="DCC3E3">
                    <a:alpha val="88000"/>
                  </a:srgbClr>
                </a:solidFill>
                <a:ln>
                  <a:solidFill>
                    <a:srgbClr val="935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sp>
              <p:nvSpPr>
                <p:cNvPr id="222" name="立方体 221"/>
                <p:cNvSpPr/>
                <p:nvPr/>
              </p:nvSpPr>
              <p:spPr>
                <a:xfrm>
                  <a:off x="6359304" y="4149089"/>
                  <a:ext cx="693206" cy="694336"/>
                </a:xfrm>
                <a:prstGeom prst="cube">
                  <a:avLst>
                    <a:gd name="adj" fmla="val 83940"/>
                  </a:avLst>
                </a:prstGeom>
                <a:solidFill>
                  <a:srgbClr val="DCC3E3">
                    <a:alpha val="88000"/>
                  </a:srgbClr>
                </a:solidFill>
                <a:ln>
                  <a:solidFill>
                    <a:srgbClr val="935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sp>
              <p:nvSpPr>
                <p:cNvPr id="223" name="立方体 222"/>
                <p:cNvSpPr/>
                <p:nvPr/>
              </p:nvSpPr>
              <p:spPr>
                <a:xfrm>
                  <a:off x="6647656" y="4149089"/>
                  <a:ext cx="693206" cy="694336"/>
                </a:xfrm>
                <a:prstGeom prst="cube">
                  <a:avLst>
                    <a:gd name="adj" fmla="val 83940"/>
                  </a:avLst>
                </a:prstGeom>
                <a:solidFill>
                  <a:srgbClr val="DCC3E3">
                    <a:alpha val="88000"/>
                  </a:srgbClr>
                </a:solidFill>
                <a:ln>
                  <a:solidFill>
                    <a:srgbClr val="935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sp>
              <p:nvSpPr>
                <p:cNvPr id="224" name="立方体 223"/>
                <p:cNvSpPr/>
                <p:nvPr/>
              </p:nvSpPr>
              <p:spPr>
                <a:xfrm>
                  <a:off x="6936008" y="4149089"/>
                  <a:ext cx="693206" cy="694336"/>
                </a:xfrm>
                <a:prstGeom prst="cube">
                  <a:avLst>
                    <a:gd name="adj" fmla="val 83940"/>
                  </a:avLst>
                </a:prstGeom>
                <a:solidFill>
                  <a:srgbClr val="DCC3E3">
                    <a:alpha val="88000"/>
                  </a:srgbClr>
                </a:solidFill>
                <a:ln>
                  <a:solidFill>
                    <a:srgbClr val="935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sp>
              <p:nvSpPr>
                <p:cNvPr id="225" name="立方体 224"/>
                <p:cNvSpPr/>
                <p:nvPr/>
              </p:nvSpPr>
              <p:spPr>
                <a:xfrm>
                  <a:off x="7849587" y="4149089"/>
                  <a:ext cx="693206" cy="694336"/>
                </a:xfrm>
                <a:prstGeom prst="cube">
                  <a:avLst>
                    <a:gd name="adj" fmla="val 83940"/>
                  </a:avLst>
                </a:prstGeom>
                <a:solidFill>
                  <a:srgbClr val="DCC3E3">
                    <a:alpha val="88000"/>
                  </a:srgbClr>
                </a:solidFill>
                <a:ln>
                  <a:solidFill>
                    <a:srgbClr val="935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sp>
              <p:nvSpPr>
                <p:cNvPr id="226" name="立方体 225"/>
                <p:cNvSpPr/>
                <p:nvPr/>
              </p:nvSpPr>
              <p:spPr>
                <a:xfrm>
                  <a:off x="7224361" y="4149089"/>
                  <a:ext cx="693206" cy="694336"/>
                </a:xfrm>
                <a:prstGeom prst="cube">
                  <a:avLst>
                    <a:gd name="adj" fmla="val 83940"/>
                  </a:avLst>
                </a:prstGeom>
                <a:solidFill>
                  <a:srgbClr val="DCC3E3">
                    <a:alpha val="88000"/>
                  </a:srgbClr>
                </a:solidFill>
                <a:ln>
                  <a:solidFill>
                    <a:srgbClr val="935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grpSp>
          <p:sp>
            <p:nvSpPr>
              <p:cNvPr id="218" name="矩形 217"/>
              <p:cNvSpPr/>
              <p:nvPr/>
            </p:nvSpPr>
            <p:spPr>
              <a:xfrm>
                <a:off x="7202967" y="3755598"/>
                <a:ext cx="1830340" cy="401782"/>
              </a:xfrm>
              <a:prstGeom prst="rect">
                <a:avLst/>
              </a:prstGeom>
            </p:spPr>
            <p:txBody>
              <a:bodyPr wrap="none">
                <a:spAutoFit/>
              </a:bodyPr>
              <a:lstStyle/>
              <a:p>
                <a:pPr algn="ctr"/>
                <a:r>
                  <a:rPr lang="zh-CN" altLang="en-US" sz="1200" dirty="0">
                    <a:latin typeface="黑体" panose="02010609060101010101" pitchFamily="49" charset="-122"/>
                    <a:ea typeface="黑体" panose="02010609060101010101" pitchFamily="49" charset="-122"/>
                    <a:cs typeface="Times New Roman" panose="02020603050405020304" pitchFamily="18" charset="0"/>
                  </a:rPr>
                  <a:t>数据集影像特征</a:t>
                </a:r>
                <a:endParaRPr lang="en-US" altLang="zh-CN" sz="12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219" name="圆角矩形 218"/>
              <p:cNvSpPr/>
              <p:nvPr/>
            </p:nvSpPr>
            <p:spPr>
              <a:xfrm>
                <a:off x="6634014" y="1008368"/>
                <a:ext cx="2968244" cy="4146068"/>
              </a:xfrm>
              <a:prstGeom prst="roundRect">
                <a:avLst>
                  <a:gd name="adj" fmla="val 2457"/>
                </a:avLst>
              </a:prstGeom>
              <a:noFill/>
              <a:ln w="19050">
                <a:solidFill>
                  <a:schemeClr val="accent6">
                    <a:lumMod val="60000"/>
                    <a:lumOff val="4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Times New Roman" panose="02020603050405020304" pitchFamily="18" charset="0"/>
                  <a:cs typeface="Times New Roman" panose="02020603050405020304" pitchFamily="18" charset="0"/>
                </a:endParaRPr>
              </a:p>
            </p:txBody>
          </p:sp>
        </p:grpSp>
        <p:sp>
          <p:nvSpPr>
            <p:cNvPr id="199" name="下箭头 198"/>
            <p:cNvSpPr/>
            <p:nvPr/>
          </p:nvSpPr>
          <p:spPr>
            <a:xfrm rot="16200000">
              <a:off x="2278145" y="3652199"/>
              <a:ext cx="186573" cy="570938"/>
            </a:xfrm>
            <a:prstGeom prst="downArrow">
              <a:avLst/>
            </a:prstGeom>
            <a:solidFill>
              <a:schemeClr val="accent2"/>
            </a:solidFill>
            <a:ln>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sp>
          <p:nvSpPr>
            <p:cNvPr id="200" name="下箭头 199"/>
            <p:cNvSpPr/>
            <p:nvPr/>
          </p:nvSpPr>
          <p:spPr>
            <a:xfrm rot="16200000">
              <a:off x="2509466" y="5523972"/>
              <a:ext cx="186573" cy="198555"/>
            </a:xfrm>
            <a:prstGeom prst="downArrow">
              <a:avLst/>
            </a:prstGeom>
            <a:solidFill>
              <a:schemeClr val="accent2"/>
            </a:solidFill>
            <a:ln>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sp>
          <p:nvSpPr>
            <p:cNvPr id="201" name="下箭头 200"/>
            <p:cNvSpPr/>
            <p:nvPr/>
          </p:nvSpPr>
          <p:spPr>
            <a:xfrm rot="16200000">
              <a:off x="4873426" y="3998653"/>
              <a:ext cx="186573" cy="198555"/>
            </a:xfrm>
            <a:prstGeom prst="downArrow">
              <a:avLst/>
            </a:prstGeom>
            <a:solidFill>
              <a:schemeClr val="accent2"/>
            </a:solidFill>
            <a:ln>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sp>
          <p:nvSpPr>
            <p:cNvPr id="202" name="下箭头 201"/>
            <p:cNvSpPr/>
            <p:nvPr/>
          </p:nvSpPr>
          <p:spPr>
            <a:xfrm rot="16200000">
              <a:off x="4873426" y="5523972"/>
              <a:ext cx="186573" cy="198555"/>
            </a:xfrm>
            <a:prstGeom prst="downArrow">
              <a:avLst/>
            </a:prstGeom>
            <a:solidFill>
              <a:schemeClr val="accent2"/>
            </a:solidFill>
            <a:ln>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sp>
          <p:nvSpPr>
            <p:cNvPr id="203" name="下箭头 202"/>
            <p:cNvSpPr/>
            <p:nvPr/>
          </p:nvSpPr>
          <p:spPr>
            <a:xfrm rot="16200000">
              <a:off x="7062514" y="4676659"/>
              <a:ext cx="186573" cy="219074"/>
            </a:xfrm>
            <a:prstGeom prst="downArrow">
              <a:avLst/>
            </a:prstGeom>
            <a:solidFill>
              <a:schemeClr val="accent2"/>
            </a:solidFill>
            <a:ln>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sz="1350">
                <a:latin typeface="Times New Roman" panose="02020603050405020304" pitchFamily="18" charset="0"/>
                <a:cs typeface="Times New Roman" panose="02020603050405020304" pitchFamily="18" charset="0"/>
              </a:endParaRPr>
            </a:p>
          </p:txBody>
        </p:sp>
        <p:sp>
          <p:nvSpPr>
            <p:cNvPr id="204" name="文本框 87"/>
            <p:cNvSpPr txBox="1"/>
            <p:nvPr/>
          </p:nvSpPr>
          <p:spPr>
            <a:xfrm>
              <a:off x="4107076" y="3668509"/>
              <a:ext cx="692079" cy="253916"/>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zh-CN" altLang="en-US" sz="1050" dirty="0">
                  <a:solidFill>
                    <a:schemeClr val="tx1"/>
                  </a:solidFill>
                  <a:latin typeface="黑体" panose="02010609060101010101" pitchFamily="49" charset="-122"/>
                  <a:ea typeface="黑体" panose="02010609060101010101" pitchFamily="49" charset="-122"/>
                  <a:cs typeface="Times New Roman" panose="02020603050405020304" pitchFamily="18" charset="0"/>
                </a:rPr>
                <a:t>尺度</a:t>
              </a:r>
              <a:r>
                <a:rPr lang="en-US" altLang="zh-CN" sz="1050" dirty="0">
                  <a:solidFill>
                    <a:schemeClr val="tx1"/>
                  </a:solidFill>
                  <a:latin typeface="黑体" panose="02010609060101010101" pitchFamily="49" charset="-122"/>
                  <a:ea typeface="黑体" panose="02010609060101010101" pitchFamily="49" charset="-122"/>
                  <a:cs typeface="Times New Roman" panose="02020603050405020304" pitchFamily="18" charset="0"/>
                </a:rPr>
                <a:t>1 </a:t>
              </a:r>
              <a:endParaRPr lang="en-US" altLang="zh-CN" sz="12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205" name="文本框 88"/>
            <p:cNvSpPr txBox="1"/>
            <p:nvPr/>
          </p:nvSpPr>
          <p:spPr>
            <a:xfrm>
              <a:off x="4107076" y="4276334"/>
              <a:ext cx="692079" cy="276999"/>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zh-CN" altLang="en-US" sz="1200" dirty="0">
                  <a:latin typeface="黑体" panose="02010609060101010101" pitchFamily="49" charset="-122"/>
                  <a:ea typeface="黑体" panose="02010609060101010101" pitchFamily="49" charset="-122"/>
                  <a:cs typeface="Times New Roman" panose="02020603050405020304" pitchFamily="18" charset="0"/>
                </a:rPr>
                <a:t>尺度</a:t>
              </a:r>
              <a:r>
                <a:rPr lang="en-US" altLang="zh-CN" sz="1200" dirty="0">
                  <a:latin typeface="黑体" panose="02010609060101010101" pitchFamily="49" charset="-122"/>
                  <a:ea typeface="黑体" panose="02010609060101010101" pitchFamily="49" charset="-122"/>
                  <a:cs typeface="Times New Roman" panose="02020603050405020304" pitchFamily="18" charset="0"/>
                </a:rPr>
                <a:t>2</a:t>
              </a:r>
            </a:p>
          </p:txBody>
        </p:sp>
        <p:sp>
          <p:nvSpPr>
            <p:cNvPr id="206" name="文本框 87"/>
            <p:cNvSpPr txBox="1"/>
            <p:nvPr/>
          </p:nvSpPr>
          <p:spPr>
            <a:xfrm>
              <a:off x="4107076" y="4897782"/>
              <a:ext cx="692079" cy="253916"/>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rtlCol="0">
              <a:spAutoFit/>
            </a:bodyPr>
            <a:lstStyle>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zh-CN" altLang="en-US" sz="1050" dirty="0">
                  <a:solidFill>
                    <a:schemeClr val="tx1"/>
                  </a:solidFill>
                  <a:latin typeface="黑体" panose="02010609060101010101" pitchFamily="49" charset="-122"/>
                  <a:ea typeface="黑体" panose="02010609060101010101" pitchFamily="49" charset="-122"/>
                  <a:cs typeface="Times New Roman" panose="02020603050405020304" pitchFamily="18" charset="0"/>
                </a:rPr>
                <a:t>尺度</a:t>
              </a:r>
              <a:r>
                <a:rPr lang="en-US" altLang="zh-CN" sz="1050" dirty="0">
                  <a:solidFill>
                    <a:schemeClr val="tx1"/>
                  </a:solidFill>
                  <a:latin typeface="黑体" panose="02010609060101010101" pitchFamily="49" charset="-122"/>
                  <a:ea typeface="黑体" panose="02010609060101010101" pitchFamily="49" charset="-122"/>
                  <a:cs typeface="Times New Roman" panose="02020603050405020304" pitchFamily="18" charset="0"/>
                </a:rPr>
                <a:t>3 </a:t>
              </a:r>
              <a:endParaRPr lang="en-US" altLang="zh-CN" sz="12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207" name="文本框 87"/>
            <p:cNvSpPr txBox="1"/>
            <p:nvPr/>
          </p:nvSpPr>
          <p:spPr>
            <a:xfrm>
              <a:off x="4106842" y="5499489"/>
              <a:ext cx="692079" cy="276999"/>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rtlCol="0">
              <a:spAutoFit/>
            </a:bodyPr>
            <a:lstStyle>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zh-CN" altLang="en-US" sz="1200" dirty="0">
                  <a:latin typeface="黑体" panose="02010609060101010101" pitchFamily="49" charset="-122"/>
                  <a:ea typeface="黑体" panose="02010609060101010101" pitchFamily="49" charset="-122"/>
                  <a:cs typeface="Times New Roman" panose="02020603050405020304" pitchFamily="18" charset="0"/>
                </a:rPr>
                <a:t>尺度</a:t>
              </a:r>
              <a:r>
                <a:rPr lang="en-US" altLang="zh-CN" sz="1200" dirty="0">
                  <a:latin typeface="黑体" panose="02010609060101010101" pitchFamily="49" charset="-122"/>
                  <a:ea typeface="黑体" panose="02010609060101010101" pitchFamily="49" charset="-122"/>
                  <a:cs typeface="Times New Roman" panose="02020603050405020304" pitchFamily="18" charset="0"/>
                </a:rPr>
                <a:t>4</a:t>
              </a:r>
            </a:p>
          </p:txBody>
        </p:sp>
      </p:grpSp>
      <p:sp>
        <p:nvSpPr>
          <p:cNvPr id="145" name="矩形 144"/>
          <p:cNvSpPr/>
          <p:nvPr/>
        </p:nvSpPr>
        <p:spPr>
          <a:xfrm>
            <a:off x="653675" y="6605737"/>
            <a:ext cx="8117393" cy="276999"/>
          </a:xfrm>
          <a:prstGeom prst="rect">
            <a:avLst/>
          </a:prstGeom>
        </p:spPr>
        <p:txBody>
          <a:bodyPr wrap="square">
            <a:spAutoFit/>
          </a:bodyPr>
          <a:lstStyle/>
          <a:p>
            <a:r>
              <a:rPr lang="en-US" altLang="zh-CN" sz="1200" dirty="0">
                <a:latin typeface="Arial Narrow" charset="0"/>
                <a:ea typeface="Arial Narrow" charset="0"/>
                <a:cs typeface="Arial Narrow" charset="0"/>
              </a:rPr>
              <a:t>T.-B </a:t>
            </a:r>
            <a:r>
              <a:rPr lang="en-US" altLang="zh-CN" sz="1200" dirty="0" smtClean="0">
                <a:latin typeface="Arial Narrow" charset="0"/>
                <a:ea typeface="Arial Narrow" charset="0"/>
                <a:cs typeface="Arial Narrow" charset="0"/>
              </a:rPr>
              <a:t>Jiang.</a:t>
            </a:r>
            <a:r>
              <a:rPr lang="zh-CN" altLang="en-US" sz="1200" dirty="0" smtClean="0">
                <a:latin typeface="Arial Narrow" charset="0"/>
                <a:ea typeface="Arial Narrow" charset="0"/>
                <a:cs typeface="Arial Narrow" charset="0"/>
              </a:rPr>
              <a:t> </a:t>
            </a:r>
            <a:r>
              <a:rPr lang="en-US" altLang="zh-CN" sz="1200" b="1" dirty="0" smtClean="0">
                <a:latin typeface="Arial Narrow" charset="0"/>
                <a:ea typeface="Arial Narrow" charset="0"/>
                <a:cs typeface="Arial Narrow" charset="0"/>
              </a:rPr>
              <a:t>Retrieving </a:t>
            </a:r>
            <a:r>
              <a:rPr lang="en-US" altLang="zh-CN" sz="1200" b="1" dirty="0">
                <a:latin typeface="Arial Narrow" charset="0"/>
                <a:ea typeface="Arial Narrow" charset="0"/>
                <a:cs typeface="Arial Narrow" charset="0"/>
              </a:rPr>
              <a:t>aerial scene images with learned deep image-sketch features</a:t>
            </a:r>
            <a:r>
              <a:rPr lang="en-US" altLang="zh-CN" sz="1200" dirty="0" smtClean="0">
                <a:latin typeface="Arial Narrow" charset="0"/>
                <a:ea typeface="Arial Narrow" charset="0"/>
                <a:cs typeface="Arial Narrow" charset="0"/>
              </a:rPr>
              <a:t>.</a:t>
            </a:r>
            <a:r>
              <a:rPr lang="zh-CN" altLang="en-US" sz="1200" dirty="0" smtClean="0">
                <a:latin typeface="Arial Narrow" charset="0"/>
                <a:ea typeface="Arial Narrow" charset="0"/>
                <a:cs typeface="Arial Narrow" charset="0"/>
              </a:rPr>
              <a:t> </a:t>
            </a:r>
            <a:r>
              <a:rPr lang="en-US" altLang="zh-CN" sz="1200" dirty="0" smtClean="0">
                <a:latin typeface="Arial Narrow" charset="0"/>
                <a:ea typeface="Arial Narrow" charset="0"/>
                <a:cs typeface="Arial Narrow" charset="0"/>
              </a:rPr>
              <a:t>JCST, </a:t>
            </a:r>
            <a:r>
              <a:rPr lang="en-US" altLang="zh-CN" sz="1200" dirty="0">
                <a:latin typeface="Arial Narrow" charset="0"/>
                <a:ea typeface="Arial Narrow" charset="0"/>
                <a:cs typeface="Arial Narrow" charset="0"/>
              </a:rPr>
              <a:t>Vol. 32, No.4, pp. 726–737, 2017.</a:t>
            </a:r>
          </a:p>
        </p:txBody>
      </p:sp>
    </p:spTree>
    <p:extLst>
      <p:ext uri="{BB962C8B-B14F-4D97-AF65-F5344CB8AC3E}">
        <p14:creationId xmlns:p14="http://schemas.microsoft.com/office/powerpoint/2010/main" val="37428925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基于内容的遥感场景检索</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64</a:t>
            </a:fld>
            <a:endParaRPr lang="zh-CN" altLang="en-US"/>
          </a:p>
        </p:txBody>
      </p:sp>
      <p:sp>
        <p:nvSpPr>
          <p:cNvPr id="14" name="文本框 13"/>
          <p:cNvSpPr txBox="1"/>
          <p:nvPr/>
        </p:nvSpPr>
        <p:spPr>
          <a:xfrm>
            <a:off x="230594" y="882903"/>
            <a:ext cx="7359754" cy="520848"/>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提出了遥感场景草图检索方法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45" name="文本框 144"/>
          <p:cNvSpPr txBox="1"/>
          <p:nvPr/>
        </p:nvSpPr>
        <p:spPr>
          <a:xfrm>
            <a:off x="653540" y="1389044"/>
            <a:ext cx="7359754" cy="49423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实验结果</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pic>
        <p:nvPicPr>
          <p:cNvPr id="146" name="图片 14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20" y="1883282"/>
            <a:ext cx="8566852" cy="3131186"/>
          </a:xfrm>
          <a:prstGeom prst="rect">
            <a:avLst/>
          </a:prstGeom>
        </p:spPr>
      </p:pic>
      <p:pic>
        <p:nvPicPr>
          <p:cNvPr id="7" name="图片 6">
            <a:extLst>
              <a:ext uri="{FF2B5EF4-FFF2-40B4-BE49-F238E27FC236}">
                <a16:creationId xmlns:a16="http://schemas.microsoft.com/office/drawing/2014/main" xmlns="" id="{BE4C6880-492B-417A-853B-E9E2ECB18F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820" y="5014468"/>
            <a:ext cx="8597510" cy="1648448"/>
          </a:xfrm>
          <a:prstGeom prst="rect">
            <a:avLst/>
          </a:prstGeom>
        </p:spPr>
      </p:pic>
      <p:sp>
        <p:nvSpPr>
          <p:cNvPr id="8" name="矩形 7"/>
          <p:cNvSpPr/>
          <p:nvPr/>
        </p:nvSpPr>
        <p:spPr>
          <a:xfrm>
            <a:off x="653675" y="6605737"/>
            <a:ext cx="8117393" cy="276999"/>
          </a:xfrm>
          <a:prstGeom prst="rect">
            <a:avLst/>
          </a:prstGeom>
        </p:spPr>
        <p:txBody>
          <a:bodyPr wrap="square">
            <a:spAutoFit/>
          </a:bodyPr>
          <a:lstStyle/>
          <a:p>
            <a:r>
              <a:rPr lang="en-US" altLang="zh-CN" sz="1200" dirty="0">
                <a:latin typeface="Arial Narrow" charset="0"/>
                <a:ea typeface="Arial Narrow" charset="0"/>
                <a:cs typeface="Arial Narrow" charset="0"/>
              </a:rPr>
              <a:t>T.-B </a:t>
            </a:r>
            <a:r>
              <a:rPr lang="en-US" altLang="zh-CN" sz="1200" dirty="0" smtClean="0">
                <a:latin typeface="Arial Narrow" charset="0"/>
                <a:ea typeface="Arial Narrow" charset="0"/>
                <a:cs typeface="Arial Narrow" charset="0"/>
              </a:rPr>
              <a:t>Jiang.</a:t>
            </a:r>
            <a:r>
              <a:rPr lang="zh-CN" altLang="en-US" sz="1200" dirty="0" smtClean="0">
                <a:latin typeface="Arial Narrow" charset="0"/>
                <a:ea typeface="Arial Narrow" charset="0"/>
                <a:cs typeface="Arial Narrow" charset="0"/>
              </a:rPr>
              <a:t> </a:t>
            </a:r>
            <a:r>
              <a:rPr lang="en-US" altLang="zh-CN" sz="1200" b="1" dirty="0" smtClean="0">
                <a:latin typeface="Arial Narrow" charset="0"/>
                <a:ea typeface="Arial Narrow" charset="0"/>
                <a:cs typeface="Arial Narrow" charset="0"/>
              </a:rPr>
              <a:t>Retrieving </a:t>
            </a:r>
            <a:r>
              <a:rPr lang="en-US" altLang="zh-CN" sz="1200" b="1" dirty="0">
                <a:latin typeface="Arial Narrow" charset="0"/>
                <a:ea typeface="Arial Narrow" charset="0"/>
                <a:cs typeface="Arial Narrow" charset="0"/>
              </a:rPr>
              <a:t>aerial scene images with learned deep image-sketch features</a:t>
            </a:r>
            <a:r>
              <a:rPr lang="en-US" altLang="zh-CN" sz="1200" dirty="0" smtClean="0">
                <a:latin typeface="Arial Narrow" charset="0"/>
                <a:ea typeface="Arial Narrow" charset="0"/>
                <a:cs typeface="Arial Narrow" charset="0"/>
              </a:rPr>
              <a:t>.</a:t>
            </a:r>
            <a:r>
              <a:rPr lang="zh-CN" altLang="en-US" sz="1200" dirty="0" smtClean="0">
                <a:latin typeface="Arial Narrow" charset="0"/>
                <a:ea typeface="Arial Narrow" charset="0"/>
                <a:cs typeface="Arial Narrow" charset="0"/>
              </a:rPr>
              <a:t> </a:t>
            </a:r>
            <a:r>
              <a:rPr lang="en-US" altLang="zh-CN" sz="1200" dirty="0" smtClean="0">
                <a:latin typeface="Arial Narrow" charset="0"/>
                <a:ea typeface="Arial Narrow" charset="0"/>
                <a:cs typeface="Arial Narrow" charset="0"/>
              </a:rPr>
              <a:t>JCST, </a:t>
            </a:r>
            <a:r>
              <a:rPr lang="en-US" altLang="zh-CN" sz="1200" dirty="0">
                <a:latin typeface="Arial Narrow" charset="0"/>
                <a:ea typeface="Arial Narrow" charset="0"/>
                <a:cs typeface="Arial Narrow" charset="0"/>
              </a:rPr>
              <a:t>Vol. 32, No.4, pp. 726–737, 2017.</a:t>
            </a:r>
          </a:p>
        </p:txBody>
      </p:sp>
    </p:spTree>
    <p:extLst>
      <p:ext uri="{BB962C8B-B14F-4D97-AF65-F5344CB8AC3E}">
        <p14:creationId xmlns:p14="http://schemas.microsoft.com/office/powerpoint/2010/main" val="15196579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基于内容的遥感场景检索</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65</a:t>
            </a:fld>
            <a:endParaRPr lang="zh-CN" altLang="en-US"/>
          </a:p>
        </p:txBody>
      </p:sp>
      <p:sp>
        <p:nvSpPr>
          <p:cNvPr id="14" name="文本框 13"/>
          <p:cNvSpPr txBox="1"/>
          <p:nvPr/>
        </p:nvSpPr>
        <p:spPr>
          <a:xfrm>
            <a:off x="230594" y="882903"/>
            <a:ext cx="7359754" cy="520848"/>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a:solidFill>
                  <a:srgbClr val="C00000"/>
                </a:solidFill>
                <a:latin typeface="黑体" panose="02010609060101010101" pitchFamily="49" charset="-122"/>
                <a:ea typeface="黑体" panose="02010609060101010101" pitchFamily="49" charset="-122"/>
              </a:rPr>
              <a:t>提出了遥感场景草图检索方法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45" name="文本框 144"/>
          <p:cNvSpPr txBox="1"/>
          <p:nvPr/>
        </p:nvSpPr>
        <p:spPr>
          <a:xfrm>
            <a:off x="653540" y="1389044"/>
            <a:ext cx="7359754" cy="49423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实验结果（</a:t>
            </a:r>
            <a:r>
              <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UCM</a:t>
            </a: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pic>
        <p:nvPicPr>
          <p:cNvPr id="6" name="图片 5">
            <a:extLst>
              <a:ext uri="{FF2B5EF4-FFF2-40B4-BE49-F238E27FC236}">
                <a16:creationId xmlns:a16="http://schemas.microsoft.com/office/drawing/2014/main" xmlns="" id="{434FFA4C-6DF6-42BE-AD5A-519D878714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2125" y="1916832"/>
            <a:ext cx="5619750" cy="3733800"/>
          </a:xfrm>
          <a:prstGeom prst="rect">
            <a:avLst/>
          </a:prstGeom>
        </p:spPr>
      </p:pic>
      <p:sp>
        <p:nvSpPr>
          <p:cNvPr id="10" name="文本框 9">
            <a:extLst>
              <a:ext uri="{FF2B5EF4-FFF2-40B4-BE49-F238E27FC236}">
                <a16:creationId xmlns:a16="http://schemas.microsoft.com/office/drawing/2014/main" xmlns="" id="{80E774F2-0DC1-4008-9718-4625A1741E3C}"/>
              </a:ext>
            </a:extLst>
          </p:cNvPr>
          <p:cNvSpPr txBox="1"/>
          <p:nvPr/>
        </p:nvSpPr>
        <p:spPr>
          <a:xfrm>
            <a:off x="683568" y="5958244"/>
            <a:ext cx="6423726" cy="338554"/>
          </a:xfrm>
          <a:prstGeom prst="rect">
            <a:avLst/>
          </a:prstGeom>
          <a:noFill/>
        </p:spPr>
        <p:txBody>
          <a:bodyPr wrap="square" rtlCol="0">
            <a:spAutoFit/>
          </a:bodyPr>
          <a:lstStyle/>
          <a:p>
            <a:r>
              <a:rPr lang="zh-CN" altLang="en-US" sz="1600" dirty="0">
                <a:latin typeface="微软雅黑 Light" panose="020B0502040204020203" pitchFamily="34" charset="-122"/>
                <a:ea typeface="微软雅黑 Light" panose="020B0502040204020203" pitchFamily="34" charset="-122"/>
              </a:rPr>
              <a:t>评价标准</a:t>
            </a:r>
            <a:r>
              <a:rPr lang="zh-CN" altLang="en-US" sz="1600" dirty="0" smtClean="0">
                <a:latin typeface="微软雅黑 Light" panose="020B0502040204020203" pitchFamily="34" charset="-122"/>
                <a:ea typeface="微软雅黑 Light" panose="020B0502040204020203" pitchFamily="34" charset="-122"/>
              </a:rPr>
              <a:t>：</a:t>
            </a:r>
            <a:r>
              <a:rPr lang="en-US" altLang="zh-CN" sz="1600" dirty="0" err="1">
                <a:latin typeface="微软雅黑 Light" panose="020B0502040204020203" pitchFamily="34" charset="-122"/>
                <a:ea typeface="微软雅黑 Light" panose="020B0502040204020203" pitchFamily="34" charset="-122"/>
              </a:rPr>
              <a:t>m</a:t>
            </a:r>
            <a:r>
              <a:rPr lang="en-US" altLang="zh-CN" sz="1600" dirty="0" err="1" smtClean="0">
                <a:latin typeface="微软雅黑 Light" panose="020B0502040204020203" pitchFamily="34" charset="-122"/>
                <a:ea typeface="微软雅黑 Light" panose="020B0502040204020203" pitchFamily="34" charset="-122"/>
              </a:rPr>
              <a:t>AP</a:t>
            </a:r>
            <a:r>
              <a:rPr lang="en-US" altLang="zh-CN" sz="1600" dirty="0" smtClean="0">
                <a:latin typeface="微软雅黑 Light" panose="020B0502040204020203" pitchFamily="34" charset="-122"/>
                <a:ea typeface="微软雅黑 Light" panose="020B0502040204020203" pitchFamily="34" charset="-122"/>
              </a:rPr>
              <a:t> </a:t>
            </a:r>
            <a:r>
              <a:rPr lang="en-US" altLang="zh-CN" sz="1600" dirty="0">
                <a:latin typeface="微软雅黑 Light" panose="020B0502040204020203" pitchFamily="34" charset="-122"/>
                <a:ea typeface="微软雅黑 Light" panose="020B0502040204020203" pitchFamily="34" charset="-122"/>
              </a:rPr>
              <a:t>(mean average precision)</a:t>
            </a:r>
          </a:p>
        </p:txBody>
      </p:sp>
      <p:sp>
        <p:nvSpPr>
          <p:cNvPr id="8" name="矩形 7"/>
          <p:cNvSpPr/>
          <p:nvPr/>
        </p:nvSpPr>
        <p:spPr>
          <a:xfrm>
            <a:off x="653675" y="6605737"/>
            <a:ext cx="8117393" cy="276999"/>
          </a:xfrm>
          <a:prstGeom prst="rect">
            <a:avLst/>
          </a:prstGeom>
        </p:spPr>
        <p:txBody>
          <a:bodyPr wrap="square">
            <a:spAutoFit/>
          </a:bodyPr>
          <a:lstStyle/>
          <a:p>
            <a:r>
              <a:rPr lang="en-US" altLang="zh-CN" sz="1200" dirty="0">
                <a:latin typeface="Arial Narrow" charset="0"/>
                <a:ea typeface="Arial Narrow" charset="0"/>
                <a:cs typeface="Arial Narrow" charset="0"/>
              </a:rPr>
              <a:t>T.-B </a:t>
            </a:r>
            <a:r>
              <a:rPr lang="en-US" altLang="zh-CN" sz="1200" dirty="0" smtClean="0">
                <a:latin typeface="Arial Narrow" charset="0"/>
                <a:ea typeface="Arial Narrow" charset="0"/>
                <a:cs typeface="Arial Narrow" charset="0"/>
              </a:rPr>
              <a:t>Jiang.</a:t>
            </a:r>
            <a:r>
              <a:rPr lang="zh-CN" altLang="en-US" sz="1200" dirty="0" smtClean="0">
                <a:latin typeface="Arial Narrow" charset="0"/>
                <a:ea typeface="Arial Narrow" charset="0"/>
                <a:cs typeface="Arial Narrow" charset="0"/>
              </a:rPr>
              <a:t> </a:t>
            </a:r>
            <a:r>
              <a:rPr lang="en-US" altLang="zh-CN" sz="1200" b="1" dirty="0" smtClean="0">
                <a:latin typeface="Arial Narrow" charset="0"/>
                <a:ea typeface="Arial Narrow" charset="0"/>
                <a:cs typeface="Arial Narrow" charset="0"/>
              </a:rPr>
              <a:t>Retrieving </a:t>
            </a:r>
            <a:r>
              <a:rPr lang="en-US" altLang="zh-CN" sz="1200" b="1" dirty="0">
                <a:latin typeface="Arial Narrow" charset="0"/>
                <a:ea typeface="Arial Narrow" charset="0"/>
                <a:cs typeface="Arial Narrow" charset="0"/>
              </a:rPr>
              <a:t>aerial scene images with learned deep image-sketch features</a:t>
            </a:r>
            <a:r>
              <a:rPr lang="en-US" altLang="zh-CN" sz="1200" dirty="0" smtClean="0">
                <a:latin typeface="Arial Narrow" charset="0"/>
                <a:ea typeface="Arial Narrow" charset="0"/>
                <a:cs typeface="Arial Narrow" charset="0"/>
              </a:rPr>
              <a:t>.</a:t>
            </a:r>
            <a:r>
              <a:rPr lang="zh-CN" altLang="en-US" sz="1200" dirty="0" smtClean="0">
                <a:latin typeface="Arial Narrow" charset="0"/>
                <a:ea typeface="Arial Narrow" charset="0"/>
                <a:cs typeface="Arial Narrow" charset="0"/>
              </a:rPr>
              <a:t> </a:t>
            </a:r>
            <a:r>
              <a:rPr lang="en-US" altLang="zh-CN" sz="1200" dirty="0" smtClean="0">
                <a:latin typeface="Arial Narrow" charset="0"/>
                <a:ea typeface="Arial Narrow" charset="0"/>
                <a:cs typeface="Arial Narrow" charset="0"/>
              </a:rPr>
              <a:t>JCST, </a:t>
            </a:r>
            <a:r>
              <a:rPr lang="en-US" altLang="zh-CN" sz="1200" dirty="0">
                <a:latin typeface="Arial Narrow" charset="0"/>
                <a:ea typeface="Arial Narrow" charset="0"/>
                <a:cs typeface="Arial Narrow" charset="0"/>
              </a:rPr>
              <a:t>Vol. 32, No.4, pp. 726–737, 2017.</a:t>
            </a:r>
          </a:p>
        </p:txBody>
      </p:sp>
    </p:spTree>
    <p:extLst>
      <p:ext uri="{BB962C8B-B14F-4D97-AF65-F5344CB8AC3E}">
        <p14:creationId xmlns:p14="http://schemas.microsoft.com/office/powerpoint/2010/main" val="191132248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提纲</a:t>
            </a:r>
            <a:endParaRPr lang="en-US" altLang="zh-CN" sz="2800" b="1" dirty="0">
              <a:latin typeface="黑体" panose="02010609060101010101" pitchFamily="49" charset="-122"/>
              <a:ea typeface="黑体" panose="02010609060101010101" pitchFamily="49" charset="-122"/>
              <a:cs typeface="STHeiti" charset="-122"/>
            </a:endParaRPr>
          </a:p>
        </p:txBody>
      </p:sp>
      <p:sp>
        <p:nvSpPr>
          <p:cNvPr id="17" name="文本框 16"/>
          <p:cNvSpPr txBox="1"/>
          <p:nvPr/>
        </p:nvSpPr>
        <p:spPr>
          <a:xfrm>
            <a:off x="251520" y="1412776"/>
            <a:ext cx="6378669" cy="4339650"/>
          </a:xfrm>
          <a:prstGeom prst="rect">
            <a:avLst/>
          </a:prstGeom>
        </p:spPr>
        <p:txBody>
          <a:bodyPr wrap="none">
            <a:spAutoFit/>
          </a:bodyPr>
          <a:lstStyle>
            <a:defPPr>
              <a:defRPr lang="zh-CN"/>
            </a:defPPr>
            <a:lvl1pPr marL="342900" indent="-342900" fontAlgn="auto">
              <a:spcAft>
                <a:spcPts val="0"/>
              </a:spcAft>
              <a:buFont typeface="Wingdings" panose="05000000000000000000" pitchFamily="2" charset="2"/>
              <a:buChar char="n"/>
              <a:defRPr sz="2200">
                <a:solidFill>
                  <a:srgbClr val="C00000"/>
                </a:solidFill>
                <a:latin typeface="黑体" panose="02010609060101010101" pitchFamily="49" charset="-122"/>
                <a:ea typeface="黑体" panose="02010609060101010101" pitchFamily="49" charset="-122"/>
                <a:cs typeface="STHeiti" charset="-122"/>
              </a:defRPr>
            </a:lvl1pPr>
          </a:lstStyle>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简介</a:t>
            </a:r>
          </a:p>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面向对象遥感图像地物分类</a:t>
            </a:r>
            <a:endParaRPr lang="en-US" altLang="zh-CN" sz="2800" dirty="0">
              <a:solidFill>
                <a:schemeClr val="accent2"/>
              </a:solidFill>
              <a:latin typeface="Heiti SC Light" charset="-122"/>
              <a:ea typeface="Heiti SC Light" charset="-122"/>
              <a:cs typeface="Heiti SC Light" charset="-122"/>
            </a:endParaRPr>
          </a:p>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高分辨率遥感</a:t>
            </a:r>
            <a:r>
              <a:rPr lang="zh-CN" altLang="en-US" sz="2800" dirty="0">
                <a:solidFill>
                  <a:schemeClr val="accent2"/>
                </a:solidFill>
                <a:latin typeface="Heiti SC Light" charset="-122"/>
                <a:ea typeface="Heiti SC Light" charset="-122"/>
                <a:cs typeface="Heiti SC Light" charset="-122"/>
              </a:rPr>
              <a:t>图像</a:t>
            </a:r>
            <a:r>
              <a:rPr lang="zh-CN" altLang="en-US" sz="2800" dirty="0" smtClean="0">
                <a:solidFill>
                  <a:schemeClr val="accent2"/>
                </a:solidFill>
                <a:latin typeface="Heiti SC Light" charset="-122"/>
                <a:ea typeface="Heiti SC Light" charset="-122"/>
                <a:cs typeface="Heiti SC Light" charset="-122"/>
              </a:rPr>
              <a:t>场景分类</a:t>
            </a: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高分辨率遥感</a:t>
            </a:r>
            <a:r>
              <a:rPr lang="zh-CN" altLang="en-US" sz="2800" dirty="0" smtClean="0">
                <a:solidFill>
                  <a:schemeClr val="accent2"/>
                </a:solidFill>
                <a:latin typeface="Heiti SC Light" charset="-122"/>
                <a:ea typeface="Heiti SC Light" charset="-122"/>
                <a:cs typeface="Heiti SC Light" charset="-122"/>
              </a:rPr>
              <a:t>图像语义检索</a:t>
            </a:r>
            <a:endParaRPr lang="en-US" altLang="zh-CN" sz="2800" dirty="0">
              <a:solidFill>
                <a:schemeClr val="accent2"/>
              </a:solidFill>
              <a:latin typeface="Heiti SC Light" charset="-122"/>
              <a:ea typeface="Heiti SC Light" charset="-122"/>
              <a:cs typeface="Heiti SC Light" charset="-122"/>
            </a:endParaRP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高分辨率遥感图像目标检测与识别</a:t>
            </a: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高分辨率时代城市遥感的思考</a:t>
            </a:r>
            <a:endParaRPr lang="en-US" altLang="zh-CN" sz="2800" dirty="0">
              <a:solidFill>
                <a:schemeClr val="accent2"/>
              </a:solidFill>
              <a:latin typeface="Heiti SC Light" charset="-122"/>
              <a:ea typeface="Heiti SC Light" charset="-122"/>
              <a:cs typeface="Heiti SC Light" charset="-122"/>
            </a:endParaRPr>
          </a:p>
          <a:p>
            <a:pPr lvl="1"/>
            <a:endParaRPr lang="zh-CN" altLang="en-US" sz="2400" dirty="0">
              <a:solidFill>
                <a:schemeClr val="accent2"/>
              </a:solidFill>
            </a:endParaRPr>
          </a:p>
        </p:txBody>
      </p:sp>
    </p:spTree>
    <p:extLst>
      <p:ext uri="{BB962C8B-B14F-4D97-AF65-F5344CB8AC3E}">
        <p14:creationId xmlns:p14="http://schemas.microsoft.com/office/powerpoint/2010/main" val="199272737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遥感图像目标检测</a:t>
            </a:r>
            <a:endParaRPr lang="en-US" altLang="zh-CN" sz="2800" b="1" dirty="0" smtClean="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67</a:t>
            </a:fld>
            <a:endParaRPr lang="zh-CN" altLang="en-US"/>
          </a:p>
        </p:txBody>
      </p:sp>
      <p:sp>
        <p:nvSpPr>
          <p:cNvPr id="7" name="文本框 6"/>
          <p:cNvSpPr txBox="1"/>
          <p:nvPr/>
        </p:nvSpPr>
        <p:spPr>
          <a:xfrm>
            <a:off x="230594" y="882903"/>
            <a:ext cx="7359754" cy="1846659"/>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大规模遥感图像目标检测数据集</a:t>
            </a:r>
            <a:r>
              <a:rPr lang="en-US" altLang="zh-CN" sz="2200" dirty="0" smtClean="0">
                <a:solidFill>
                  <a:srgbClr val="C00000"/>
                </a:solidFill>
                <a:latin typeface="黑体" panose="02010609060101010101" pitchFamily="49" charset="-122"/>
                <a:ea typeface="黑体" panose="02010609060101010101" pitchFamily="49" charset="-122"/>
              </a:rPr>
              <a:t>DOTA</a:t>
            </a:r>
          </a:p>
          <a:p>
            <a:pPr marL="800100" lvl="1" indent="-342900">
              <a:lnSpc>
                <a:spcPct val="150000"/>
              </a:lnSpc>
              <a:buFont typeface="Wingdings" panose="05000000000000000000" pitchFamily="2" charset="2"/>
              <a:buChar char="l"/>
            </a:pPr>
            <a:r>
              <a:rPr lang="zh-CN" altLang="en-US" dirty="0" smtClean="0">
                <a:latin typeface="Arial" panose="020B0604020202020204" pitchFamily="34" charset="0"/>
                <a:ea typeface="黑体" panose="02010609060101010101" pitchFamily="49" charset="-122"/>
                <a:cs typeface="Arial" panose="020B0604020202020204" pitchFamily="34" charset="0"/>
              </a:rPr>
              <a:t>数据源为</a:t>
            </a:r>
            <a:r>
              <a:rPr lang="en-US" altLang="zh-CN" dirty="0" smtClean="0">
                <a:latin typeface="Arial" panose="020B0604020202020204" pitchFamily="34" charset="0"/>
                <a:ea typeface="黑体" panose="02010609060101010101" pitchFamily="49" charset="-122"/>
                <a:cs typeface="Arial" panose="020B0604020202020204" pitchFamily="34" charset="0"/>
              </a:rPr>
              <a:t>Google Earth</a:t>
            </a:r>
            <a:r>
              <a:rPr lang="zh-CN" altLang="en-US" dirty="0" smtClean="0">
                <a:latin typeface="Arial" panose="020B0604020202020204" pitchFamily="34" charset="0"/>
                <a:ea typeface="黑体" panose="02010609060101010101" pitchFamily="49" charset="-122"/>
                <a:cs typeface="Arial" panose="020B0604020202020204" pitchFamily="34" charset="0"/>
              </a:rPr>
              <a:t>、高分二号和吉林一号</a:t>
            </a:r>
            <a:endParaRPr lang="en-US" altLang="zh-CN" dirty="0" smtClean="0">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smtClean="0">
                <a:latin typeface="Arial" panose="020B0604020202020204" pitchFamily="34" charset="0"/>
                <a:ea typeface="黑体" panose="02010609060101010101" pitchFamily="49" charset="-122"/>
                <a:cs typeface="Arial" panose="020B0604020202020204" pitchFamily="34" charset="0"/>
              </a:rPr>
              <a:t>标注了</a:t>
            </a:r>
            <a:r>
              <a:rPr lang="en-US" altLang="zh-CN" dirty="0" smtClean="0">
                <a:latin typeface="Arial" panose="020B0604020202020204" pitchFamily="34" charset="0"/>
                <a:ea typeface="黑体" panose="02010609060101010101" pitchFamily="49" charset="-122"/>
                <a:cs typeface="Arial" panose="020B0604020202020204" pitchFamily="34" charset="0"/>
              </a:rPr>
              <a:t>15</a:t>
            </a:r>
            <a:r>
              <a:rPr lang="zh-CN" altLang="en-US" dirty="0" smtClean="0">
                <a:latin typeface="Arial" panose="020B0604020202020204" pitchFamily="34" charset="0"/>
                <a:ea typeface="黑体" panose="02010609060101010101" pitchFamily="49" charset="-122"/>
                <a:cs typeface="Arial" panose="020B0604020202020204" pitchFamily="34" charset="0"/>
              </a:rPr>
              <a:t>种典型目标类别，共计约</a:t>
            </a:r>
            <a:r>
              <a:rPr lang="en-US" altLang="zh-CN" dirty="0" smtClean="0">
                <a:latin typeface="Arial" panose="020B0604020202020204" pitchFamily="34" charset="0"/>
                <a:ea typeface="黑体" panose="02010609060101010101" pitchFamily="49" charset="-122"/>
                <a:cs typeface="Arial" panose="020B0604020202020204" pitchFamily="34" charset="0"/>
              </a:rPr>
              <a:t>40</a:t>
            </a:r>
            <a:r>
              <a:rPr lang="zh-CN" altLang="en-US" dirty="0" smtClean="0">
                <a:latin typeface="Arial" panose="020B0604020202020204" pitchFamily="34" charset="0"/>
                <a:ea typeface="黑体" panose="02010609060101010101" pitchFamily="49" charset="-122"/>
                <a:cs typeface="Arial" panose="020B0604020202020204" pitchFamily="34" charset="0"/>
              </a:rPr>
              <a:t>万个目标实例</a:t>
            </a:r>
            <a:endParaRPr lang="en-US" altLang="zh-CN" dirty="0" smtClean="0">
              <a:latin typeface="Arial" panose="020B0604020202020204" pitchFamily="34" charset="0"/>
              <a:ea typeface="黑体" panose="02010609060101010101" pitchFamily="49" charset="-122"/>
              <a:cs typeface="Arial" panose="020B0604020202020204" pitchFamily="34" charset="0"/>
            </a:endParaRPr>
          </a:p>
          <a:p>
            <a:pPr marL="800100" lvl="1" indent="-342900">
              <a:lnSpc>
                <a:spcPct val="150000"/>
              </a:lnSpc>
              <a:buFont typeface="Wingdings" panose="05000000000000000000" pitchFamily="2" charset="2"/>
              <a:buChar char="l"/>
            </a:pPr>
            <a:r>
              <a:rPr lang="zh-CN" altLang="en-US" dirty="0" smtClean="0">
                <a:latin typeface="Arial" panose="020B0604020202020204" pitchFamily="34" charset="0"/>
                <a:ea typeface="黑体" panose="02010609060101010101" pitchFamily="49" charset="-122"/>
                <a:cs typeface="Arial" panose="020B0604020202020204" pitchFamily="34" charset="0"/>
              </a:rPr>
              <a:t>不同类别目标尺寸有巨大差异（从</a:t>
            </a:r>
            <a:r>
              <a:rPr lang="en-US" altLang="zh-CN" dirty="0" smtClean="0">
                <a:latin typeface="Arial" panose="020B0604020202020204" pitchFamily="34" charset="0"/>
                <a:ea typeface="黑体" panose="02010609060101010101" pitchFamily="49" charset="-122"/>
                <a:cs typeface="Arial" panose="020B0604020202020204" pitchFamily="34" charset="0"/>
              </a:rPr>
              <a:t>10</a:t>
            </a:r>
            <a:r>
              <a:rPr lang="zh-CN" altLang="en-US" dirty="0" smtClean="0">
                <a:latin typeface="Arial" panose="020B0604020202020204" pitchFamily="34" charset="0"/>
                <a:ea typeface="黑体" panose="02010609060101010101" pitchFamily="49" charset="-122"/>
                <a:cs typeface="Arial" panose="020B0604020202020204" pitchFamily="34" charset="0"/>
              </a:rPr>
              <a:t>*</a:t>
            </a:r>
            <a:r>
              <a:rPr lang="en-US" altLang="zh-CN" dirty="0" smtClean="0">
                <a:latin typeface="Arial" panose="020B0604020202020204" pitchFamily="34" charset="0"/>
                <a:ea typeface="黑体" panose="02010609060101010101" pitchFamily="49" charset="-122"/>
                <a:cs typeface="Arial" panose="020B0604020202020204" pitchFamily="34" charset="0"/>
              </a:rPr>
              <a:t>10</a:t>
            </a:r>
            <a:r>
              <a:rPr lang="zh-CN" altLang="en-US" dirty="0" smtClean="0">
                <a:latin typeface="Arial" panose="020B0604020202020204" pitchFamily="34" charset="0"/>
                <a:ea typeface="黑体" panose="02010609060101010101" pitchFamily="49" charset="-122"/>
                <a:cs typeface="Arial" panose="020B0604020202020204" pitchFamily="34" charset="0"/>
              </a:rPr>
              <a:t>到</a:t>
            </a:r>
            <a:r>
              <a:rPr lang="en-US" altLang="zh-CN" dirty="0" smtClean="0">
                <a:latin typeface="Arial" panose="020B0604020202020204" pitchFamily="34" charset="0"/>
                <a:ea typeface="黑体" panose="02010609060101010101" pitchFamily="49" charset="-122"/>
                <a:cs typeface="Arial" panose="020B0604020202020204" pitchFamily="34" charset="0"/>
              </a:rPr>
              <a:t>2000</a:t>
            </a:r>
            <a:r>
              <a:rPr lang="zh-CN" altLang="en-US" dirty="0" smtClean="0">
                <a:latin typeface="Arial" panose="020B0604020202020204" pitchFamily="34" charset="0"/>
                <a:ea typeface="黑体" panose="02010609060101010101" pitchFamily="49" charset="-122"/>
                <a:cs typeface="Arial" panose="020B0604020202020204" pitchFamily="34" charset="0"/>
              </a:rPr>
              <a:t>*</a:t>
            </a:r>
            <a:r>
              <a:rPr lang="en-US" altLang="zh-CN" dirty="0" smtClean="0">
                <a:latin typeface="Arial" panose="020B0604020202020204" pitchFamily="34" charset="0"/>
                <a:ea typeface="黑体" panose="02010609060101010101" pitchFamily="49" charset="-122"/>
                <a:cs typeface="Arial" panose="020B0604020202020204" pitchFamily="34" charset="0"/>
              </a:rPr>
              <a:t>2000</a:t>
            </a:r>
            <a:r>
              <a:rPr lang="zh-CN" altLang="en-US" dirty="0" smtClean="0">
                <a:latin typeface="Arial" panose="020B0604020202020204" pitchFamily="34" charset="0"/>
                <a:ea typeface="黑体" panose="02010609060101010101" pitchFamily="49" charset="-122"/>
                <a:cs typeface="Arial" panose="020B0604020202020204" pitchFamily="34" charset="0"/>
              </a:rPr>
              <a:t>不等</a:t>
            </a:r>
            <a:r>
              <a:rPr lang="zh-CN" altLang="en-US" dirty="0" smtClean="0">
                <a:latin typeface="黑体" panose="02010609060101010101" pitchFamily="49" charset="-122"/>
                <a:ea typeface="黑体" panose="02010609060101010101" pitchFamily="49" charset="-122"/>
              </a:rPr>
              <a:t>）</a:t>
            </a:r>
            <a:endParaRPr lang="en-US" altLang="zh-CN" dirty="0">
              <a:latin typeface="黑体" panose="02010609060101010101" pitchFamily="49" charset="-122"/>
              <a:ea typeface="黑体" panose="02010609060101010101" pitchFamily="49" charset="-122"/>
            </a:endParaRPr>
          </a:p>
        </p:txBody>
      </p:sp>
      <p:pic>
        <p:nvPicPr>
          <p:cNvPr id="3" name="图片 2"/>
          <p:cNvPicPr>
            <a:picLocks noChangeAspect="1"/>
          </p:cNvPicPr>
          <p:nvPr/>
        </p:nvPicPr>
        <p:blipFill>
          <a:blip r:embed="rId3"/>
          <a:stretch>
            <a:fillRect/>
          </a:stretch>
        </p:blipFill>
        <p:spPr>
          <a:xfrm>
            <a:off x="386475" y="2867884"/>
            <a:ext cx="4790078" cy="2319331"/>
          </a:xfrm>
          <a:prstGeom prst="rect">
            <a:avLst/>
          </a:prstGeom>
        </p:spPr>
      </p:pic>
      <p:pic>
        <p:nvPicPr>
          <p:cNvPr id="6" name="图片 5"/>
          <p:cNvPicPr>
            <a:picLocks noChangeAspect="1"/>
          </p:cNvPicPr>
          <p:nvPr/>
        </p:nvPicPr>
        <p:blipFill>
          <a:blip r:embed="rId4"/>
          <a:stretch>
            <a:fillRect/>
          </a:stretch>
        </p:blipFill>
        <p:spPr>
          <a:xfrm>
            <a:off x="5255088" y="2867884"/>
            <a:ext cx="3510624" cy="3929838"/>
          </a:xfrm>
          <a:prstGeom prst="rect">
            <a:avLst/>
          </a:prstGeom>
        </p:spPr>
      </p:pic>
      <p:pic>
        <p:nvPicPr>
          <p:cNvPr id="36" name="图片 35"/>
          <p:cNvPicPr>
            <a:picLocks noChangeAspect="1"/>
          </p:cNvPicPr>
          <p:nvPr/>
        </p:nvPicPr>
        <p:blipFill>
          <a:blip r:embed="rId5"/>
          <a:stretch>
            <a:fillRect/>
          </a:stretch>
        </p:blipFill>
        <p:spPr>
          <a:xfrm>
            <a:off x="1933248" y="5249722"/>
            <a:ext cx="1645503" cy="1548000"/>
          </a:xfrm>
          <a:prstGeom prst="rect">
            <a:avLst/>
          </a:prstGeom>
        </p:spPr>
      </p:pic>
      <p:pic>
        <p:nvPicPr>
          <p:cNvPr id="37" name="图片 36"/>
          <p:cNvPicPr>
            <a:picLocks noChangeAspect="1"/>
          </p:cNvPicPr>
          <p:nvPr/>
        </p:nvPicPr>
        <p:blipFill>
          <a:blip r:embed="rId6"/>
          <a:stretch>
            <a:fillRect/>
          </a:stretch>
        </p:blipFill>
        <p:spPr>
          <a:xfrm>
            <a:off x="3633655" y="5249722"/>
            <a:ext cx="1553024" cy="1548000"/>
          </a:xfrm>
          <a:prstGeom prst="rect">
            <a:avLst/>
          </a:prstGeom>
        </p:spPr>
      </p:pic>
      <p:pic>
        <p:nvPicPr>
          <p:cNvPr id="38" name="图片 37"/>
          <p:cNvPicPr>
            <a:picLocks noChangeAspect="1"/>
          </p:cNvPicPr>
          <p:nvPr/>
        </p:nvPicPr>
        <p:blipFill>
          <a:blip r:embed="rId7"/>
          <a:stretch>
            <a:fillRect/>
          </a:stretch>
        </p:blipFill>
        <p:spPr>
          <a:xfrm>
            <a:off x="386474" y="5249722"/>
            <a:ext cx="1512569" cy="1548000"/>
          </a:xfrm>
          <a:prstGeom prst="rect">
            <a:avLst/>
          </a:prstGeom>
        </p:spPr>
      </p:pic>
    </p:spTree>
    <p:extLst>
      <p:ext uri="{BB962C8B-B14F-4D97-AF65-F5344CB8AC3E}">
        <p14:creationId xmlns:p14="http://schemas.microsoft.com/office/powerpoint/2010/main" val="401278668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xmlns="" id="{7783446B-E7AE-43CA-B32E-C2DB621EC8CA}"/>
              </a:ext>
            </a:extLst>
          </p:cNvPr>
          <p:cNvSpPr>
            <a:spLocks noGrp="1"/>
          </p:cNvSpPr>
          <p:nvPr>
            <p:ph type="sldNum" sz="quarter" idx="12"/>
          </p:nvPr>
        </p:nvSpPr>
        <p:spPr/>
        <p:txBody>
          <a:bodyPr/>
          <a:lstStyle/>
          <a:p>
            <a:fld id="{0C913308-F349-4B6D-A68A-DD1791B4A57B}" type="slidenum">
              <a:rPr lang="zh-CN" altLang="en-US" smtClean="0"/>
              <a:t>68</a:t>
            </a:fld>
            <a:endParaRPr lang="zh-CN" altLang="en-US"/>
          </a:p>
        </p:txBody>
      </p:sp>
      <p:sp>
        <p:nvSpPr>
          <p:cNvPr id="3" name="内容占位符 2">
            <a:extLst>
              <a:ext uri="{FF2B5EF4-FFF2-40B4-BE49-F238E27FC236}">
                <a16:creationId xmlns:a16="http://schemas.microsoft.com/office/drawing/2014/main" xmlns="" id="{F617A0C8-A49F-4E29-8D09-E302B29C3A37}"/>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4" name="文本框 3">
            <a:extLst>
              <a:ext uri="{FF2B5EF4-FFF2-40B4-BE49-F238E27FC236}">
                <a16:creationId xmlns:a16="http://schemas.microsoft.com/office/drawing/2014/main" xmlns="" id="{CFA9845A-2B22-4D37-BD84-02D6EBB5FF4C}"/>
              </a:ext>
            </a:extLst>
          </p:cNvPr>
          <p:cNvSpPr txBox="1"/>
          <p:nvPr/>
        </p:nvSpPr>
        <p:spPr>
          <a:xfrm>
            <a:off x="230594" y="882903"/>
            <a:ext cx="7359754" cy="1015663"/>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大规模</a:t>
            </a:r>
            <a:r>
              <a:rPr lang="zh-CN" altLang="en-US" sz="2200" dirty="0">
                <a:solidFill>
                  <a:srgbClr val="C00000"/>
                </a:solidFill>
                <a:latin typeface="黑体" panose="02010609060101010101" pitchFamily="49" charset="-122"/>
                <a:ea typeface="黑体" panose="02010609060101010101" pitchFamily="49" charset="-122"/>
              </a:rPr>
              <a:t>遥感图像目标检测数据集</a:t>
            </a:r>
            <a:r>
              <a:rPr lang="en-US" altLang="zh-CN" sz="2200" dirty="0">
                <a:solidFill>
                  <a:srgbClr val="C00000"/>
                </a:solidFill>
                <a:latin typeface="黑体" panose="02010609060101010101" pitchFamily="49" charset="-122"/>
                <a:ea typeface="黑体" panose="02010609060101010101" pitchFamily="49" charset="-122"/>
              </a:rPr>
              <a:t>DOTA</a:t>
            </a: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标注</a:t>
            </a:r>
            <a:r>
              <a:rPr lang="zh-CN" altLang="en-US" dirty="0">
                <a:latin typeface="黑体" panose="02010609060101010101" pitchFamily="49" charset="-122"/>
                <a:ea typeface="黑体" panose="02010609060101010101" pitchFamily="49" charset="-122"/>
              </a:rPr>
              <a:t>样例</a:t>
            </a:r>
            <a:endParaRPr lang="en-US" altLang="zh-CN" dirty="0">
              <a:latin typeface="黑体" panose="02010609060101010101" pitchFamily="49" charset="-122"/>
              <a:ea typeface="黑体" panose="02010609060101010101" pitchFamily="49" charset="-122"/>
            </a:endParaRPr>
          </a:p>
        </p:txBody>
      </p:sp>
      <p:pic>
        <p:nvPicPr>
          <p:cNvPr id="5" name="图片 3">
            <a:extLst>
              <a:ext uri="{FF2B5EF4-FFF2-40B4-BE49-F238E27FC236}">
                <a16:creationId xmlns:a16="http://schemas.microsoft.com/office/drawing/2014/main" xmlns="" id="{83CEE512-4B8E-49CF-A565-1B5AFBEEB0D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1511660" y="1882292"/>
            <a:ext cx="6120680" cy="4839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933217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xmlns="" id="{D45C0E06-484C-46CC-88E3-5AC2B5C7AFC9}"/>
              </a:ext>
            </a:extLst>
          </p:cNvPr>
          <p:cNvSpPr>
            <a:spLocks noGrp="1"/>
          </p:cNvSpPr>
          <p:nvPr>
            <p:ph type="sldNum" sz="quarter" idx="12"/>
          </p:nvPr>
        </p:nvSpPr>
        <p:spPr/>
        <p:txBody>
          <a:bodyPr/>
          <a:lstStyle/>
          <a:p>
            <a:fld id="{0C913308-F349-4B6D-A68A-DD1791B4A57B}" type="slidenum">
              <a:rPr lang="zh-CN" altLang="en-US" smtClean="0"/>
              <a:t>69</a:t>
            </a:fld>
            <a:endParaRPr lang="zh-CN" altLang="en-US"/>
          </a:p>
        </p:txBody>
      </p:sp>
      <p:sp>
        <p:nvSpPr>
          <p:cNvPr id="3" name="内容占位符 2">
            <a:extLst>
              <a:ext uri="{FF2B5EF4-FFF2-40B4-BE49-F238E27FC236}">
                <a16:creationId xmlns:a16="http://schemas.microsoft.com/office/drawing/2014/main" xmlns="" id="{C3FC7505-835E-489C-A1BD-0073806BD182}"/>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4" name="文本框 3">
            <a:extLst>
              <a:ext uri="{FF2B5EF4-FFF2-40B4-BE49-F238E27FC236}">
                <a16:creationId xmlns:a16="http://schemas.microsoft.com/office/drawing/2014/main" xmlns="" id="{F89F7D36-EA08-4C4D-995E-DFE04A1A9393}"/>
              </a:ext>
            </a:extLst>
          </p:cNvPr>
          <p:cNvSpPr txBox="1"/>
          <p:nvPr/>
        </p:nvSpPr>
        <p:spPr>
          <a:xfrm>
            <a:off x="230594" y="882903"/>
            <a:ext cx="7359754" cy="1015663"/>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大规模</a:t>
            </a:r>
            <a:r>
              <a:rPr lang="zh-CN" altLang="en-US" sz="2200" dirty="0">
                <a:solidFill>
                  <a:srgbClr val="C00000"/>
                </a:solidFill>
                <a:latin typeface="黑体" panose="02010609060101010101" pitchFamily="49" charset="-122"/>
                <a:ea typeface="黑体" panose="02010609060101010101" pitchFamily="49" charset="-122"/>
              </a:rPr>
              <a:t>遥感图像目标检测数据集</a:t>
            </a:r>
            <a:r>
              <a:rPr lang="en-US" altLang="zh-CN" sz="2200" dirty="0">
                <a:solidFill>
                  <a:srgbClr val="C00000"/>
                </a:solidFill>
                <a:latin typeface="黑体" panose="02010609060101010101" pitchFamily="49" charset="-122"/>
                <a:ea typeface="黑体" panose="02010609060101010101" pitchFamily="49" charset="-122"/>
              </a:rPr>
              <a:t>DOTA</a:t>
            </a: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数据</a:t>
            </a:r>
            <a:r>
              <a:rPr lang="zh-CN" altLang="en-US" dirty="0">
                <a:latin typeface="黑体" panose="02010609060101010101" pitchFamily="49" charset="-122"/>
                <a:ea typeface="黑体" panose="02010609060101010101" pitchFamily="49" charset="-122"/>
              </a:rPr>
              <a:t>集统计特性</a:t>
            </a:r>
            <a:endParaRPr lang="en-US" altLang="zh-CN" dirty="0">
              <a:latin typeface="黑体" panose="02010609060101010101" pitchFamily="49" charset="-122"/>
              <a:ea typeface="黑体" panose="02010609060101010101" pitchFamily="49" charset="-122"/>
            </a:endParaRPr>
          </a:p>
        </p:txBody>
      </p:sp>
      <p:pic>
        <p:nvPicPr>
          <p:cNvPr id="5" name="图片 9">
            <a:extLst>
              <a:ext uri="{FF2B5EF4-FFF2-40B4-BE49-F238E27FC236}">
                <a16:creationId xmlns:a16="http://schemas.microsoft.com/office/drawing/2014/main" xmlns="" id="{DEACBCEF-2838-40F0-89A4-1E236F48B9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857" y="2389769"/>
            <a:ext cx="7255343" cy="1766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对象 8">
            <a:extLst>
              <a:ext uri="{FF2B5EF4-FFF2-40B4-BE49-F238E27FC236}">
                <a16:creationId xmlns:a16="http://schemas.microsoft.com/office/drawing/2014/main" xmlns="" id="{A49A8221-59A6-4427-A001-FD5B5EE6BD41}"/>
              </a:ext>
            </a:extLst>
          </p:cNvPr>
          <p:cNvGraphicFramePr>
            <a:graphicFrameLocks noChangeAspect="1"/>
          </p:cNvGraphicFramePr>
          <p:nvPr>
            <p:extLst>
              <p:ext uri="{D42A27DB-BD31-4B8C-83A1-F6EECF244321}">
                <p14:modId xmlns:p14="http://schemas.microsoft.com/office/powerpoint/2010/main" val="2871099131"/>
              </p:ext>
            </p:extLst>
          </p:nvPr>
        </p:nvGraphicFramePr>
        <p:xfrm>
          <a:off x="814949" y="4871274"/>
          <a:ext cx="7262251" cy="1491284"/>
        </p:xfrm>
        <a:graphic>
          <a:graphicData uri="http://schemas.openxmlformats.org/presentationml/2006/ole">
            <mc:AlternateContent xmlns:mc="http://schemas.openxmlformats.org/markup-compatibility/2006">
              <mc:Choice xmlns:v="urn:schemas-microsoft-com:vml" Requires="v">
                <p:oleObj spid="_x0000_s1345" name="Acrobat Document" r:id="rId4" imgW="7345396" imgH="1508477" progId="AcroExch.Document.DC">
                  <p:embed/>
                </p:oleObj>
              </mc:Choice>
              <mc:Fallback>
                <p:oleObj name="Acrobat Document" r:id="rId4" imgW="7345396" imgH="1508477" progId="AcroExch.Document.DC">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4949" y="4871274"/>
                        <a:ext cx="7262251" cy="1491284"/>
                      </a:xfrm>
                      <a:prstGeom prst="rect">
                        <a:avLst/>
                      </a:prstGeom>
                      <a:noFill/>
                      <a:ln>
                        <a:noFill/>
                      </a:ln>
                    </p:spPr>
                  </p:pic>
                </p:oleObj>
              </mc:Fallback>
            </mc:AlternateContent>
          </a:graphicData>
        </a:graphic>
      </p:graphicFrame>
      <p:sp>
        <p:nvSpPr>
          <p:cNvPr id="7" name="文本框 6">
            <a:extLst>
              <a:ext uri="{FF2B5EF4-FFF2-40B4-BE49-F238E27FC236}">
                <a16:creationId xmlns:a16="http://schemas.microsoft.com/office/drawing/2014/main" xmlns="" id="{FD1A2FCA-53BD-45C4-BFFC-BF87AC68747E}"/>
              </a:ext>
            </a:extLst>
          </p:cNvPr>
          <p:cNvSpPr txBox="1"/>
          <p:nvPr/>
        </p:nvSpPr>
        <p:spPr>
          <a:xfrm>
            <a:off x="1727684" y="1913456"/>
            <a:ext cx="5688632" cy="369332"/>
          </a:xfrm>
          <a:prstGeom prst="rect">
            <a:avLst/>
          </a:prstGeom>
          <a:noFill/>
        </p:spPr>
        <p:txBody>
          <a:bodyPr wrap="square" rtlCol="0">
            <a:spAutoFit/>
          </a:bodyPr>
          <a:lstStyle/>
          <a:p>
            <a:r>
              <a:rPr lang="zh-CN" altLang="en-US" dirty="0"/>
              <a:t>各个尺寸目标所占比例，以及同其他数据集比较</a:t>
            </a:r>
          </a:p>
        </p:txBody>
      </p:sp>
      <p:sp>
        <p:nvSpPr>
          <p:cNvPr id="8" name="文本框 7">
            <a:extLst>
              <a:ext uri="{FF2B5EF4-FFF2-40B4-BE49-F238E27FC236}">
                <a16:creationId xmlns:a16="http://schemas.microsoft.com/office/drawing/2014/main" xmlns="" id="{136BE21C-01B6-43AF-9F5A-76134EFC794F}"/>
              </a:ext>
            </a:extLst>
          </p:cNvPr>
          <p:cNvSpPr txBox="1"/>
          <p:nvPr/>
        </p:nvSpPr>
        <p:spPr>
          <a:xfrm>
            <a:off x="972931" y="4413765"/>
            <a:ext cx="6946286" cy="369332"/>
          </a:xfrm>
          <a:prstGeom prst="rect">
            <a:avLst/>
          </a:prstGeom>
          <a:noFill/>
        </p:spPr>
        <p:txBody>
          <a:bodyPr wrap="square" rtlCol="0">
            <a:spAutoFit/>
          </a:bodyPr>
          <a:lstStyle/>
          <a:p>
            <a:r>
              <a:rPr lang="zh-CN" altLang="en-US" dirty="0"/>
              <a:t>正框，斜框的长宽比，以及单张图片中所包含目标个数的统计特性</a:t>
            </a:r>
          </a:p>
        </p:txBody>
      </p:sp>
    </p:spTree>
    <p:extLst>
      <p:ext uri="{BB962C8B-B14F-4D97-AF65-F5344CB8AC3E}">
        <p14:creationId xmlns:p14="http://schemas.microsoft.com/office/powerpoint/2010/main" val="16927112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xmlns="" id="{9E6EEDBA-AB0E-49DC-99C8-D9CA89B10B83}"/>
              </a:ext>
            </a:extLst>
          </p:cNvPr>
          <p:cNvSpPr>
            <a:spLocks noGrp="1"/>
          </p:cNvSpPr>
          <p:nvPr>
            <p:ph type="sldNum" sz="quarter" idx="12"/>
          </p:nvPr>
        </p:nvSpPr>
        <p:spPr/>
        <p:txBody>
          <a:bodyPr/>
          <a:lstStyle/>
          <a:p>
            <a:fld id="{0C913308-F349-4B6D-A68A-DD1791B4A57B}" type="slidenum">
              <a:rPr lang="zh-CN" altLang="en-US" smtClean="0"/>
              <a:t>70</a:t>
            </a:fld>
            <a:endParaRPr lang="zh-CN" altLang="en-US" dirty="0"/>
          </a:p>
        </p:txBody>
      </p:sp>
      <p:sp>
        <p:nvSpPr>
          <p:cNvPr id="3" name="内容占位符 2">
            <a:extLst>
              <a:ext uri="{FF2B5EF4-FFF2-40B4-BE49-F238E27FC236}">
                <a16:creationId xmlns:a16="http://schemas.microsoft.com/office/drawing/2014/main" xmlns="" id="{8C8BE54E-AA60-4F25-88E4-0443A3A08504}"/>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4" name="文本框 3">
            <a:extLst>
              <a:ext uri="{FF2B5EF4-FFF2-40B4-BE49-F238E27FC236}">
                <a16:creationId xmlns:a16="http://schemas.microsoft.com/office/drawing/2014/main" xmlns="" id="{F6B3A000-3341-4FCA-B3FF-07A9F47B020C}"/>
              </a:ext>
            </a:extLst>
          </p:cNvPr>
          <p:cNvSpPr txBox="1"/>
          <p:nvPr/>
        </p:nvSpPr>
        <p:spPr>
          <a:xfrm>
            <a:off x="230594" y="882903"/>
            <a:ext cx="8301846" cy="4755148"/>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大规模</a:t>
            </a:r>
            <a:r>
              <a:rPr lang="zh-CN" altLang="en-US" sz="2200" dirty="0">
                <a:solidFill>
                  <a:srgbClr val="C00000"/>
                </a:solidFill>
                <a:latin typeface="黑体" panose="02010609060101010101" pitchFamily="49" charset="-122"/>
                <a:ea typeface="黑体" panose="02010609060101010101" pitchFamily="49" charset="-122"/>
              </a:rPr>
              <a:t>遥感图像目标检测数据集</a:t>
            </a:r>
            <a:r>
              <a:rPr lang="en-US" altLang="zh-CN" sz="2200" dirty="0">
                <a:solidFill>
                  <a:srgbClr val="C00000"/>
                </a:solidFill>
                <a:latin typeface="黑体" panose="02010609060101010101" pitchFamily="49" charset="-122"/>
                <a:ea typeface="黑体" panose="02010609060101010101" pitchFamily="49" charset="-122"/>
              </a:rPr>
              <a:t>DOTA</a:t>
            </a:r>
          </a:p>
          <a:p>
            <a:pPr marL="800100" lvl="1" indent="-342900">
              <a:lnSpc>
                <a:spcPct val="150000"/>
              </a:lnSpc>
              <a:buFont typeface="Wingdings" panose="05000000000000000000" pitchFamily="2" charset="2"/>
              <a:buChar char="l"/>
            </a:pPr>
            <a:r>
              <a:rPr lang="en-US" altLang="zh-CN" dirty="0" smtClean="0">
                <a:latin typeface="黑体" panose="02010609060101010101" pitchFamily="49" charset="-122"/>
                <a:ea typeface="黑体" panose="02010609060101010101" pitchFamily="49" charset="-122"/>
              </a:rPr>
              <a:t>DOTA</a:t>
            </a:r>
            <a:r>
              <a:rPr lang="zh-CN" altLang="en-US" dirty="0" smtClean="0">
                <a:latin typeface="黑体" panose="02010609060101010101" pitchFamily="49" charset="-122"/>
                <a:ea typeface="黑体" panose="02010609060101010101" pitchFamily="49" charset="-122"/>
              </a:rPr>
              <a:t>官网</a:t>
            </a:r>
            <a:endParaRPr lang="en-US" altLang="zh-CN" dirty="0" smtClean="0">
              <a:latin typeface="黑体" panose="02010609060101010101" pitchFamily="49" charset="-122"/>
              <a:ea typeface="黑体" panose="02010609060101010101" pitchFamily="49" charset="-122"/>
            </a:endParaRPr>
          </a:p>
          <a:p>
            <a:pPr marL="1257300" lvl="2" indent="-342900">
              <a:lnSpc>
                <a:spcPct val="150000"/>
              </a:lnSpc>
              <a:buFont typeface="Wingdings" panose="05000000000000000000" pitchFamily="2" charset="2"/>
              <a:buChar char="Ø"/>
            </a:pPr>
            <a:r>
              <a:rPr lang="en-US" altLang="zh-CN" dirty="0" smtClean="0">
                <a:latin typeface="黑体" panose="02010609060101010101" pitchFamily="49" charset="-122"/>
                <a:ea typeface="黑体" panose="02010609060101010101" pitchFamily="49" charset="-122"/>
              </a:rPr>
              <a:t>DOTA</a:t>
            </a:r>
            <a:r>
              <a:rPr lang="zh-CN" altLang="en-US" dirty="0" smtClean="0">
                <a:latin typeface="黑体" panose="02010609060101010101" pitchFamily="49" charset="-122"/>
                <a:ea typeface="黑体" panose="02010609060101010101" pitchFamily="49" charset="-122"/>
              </a:rPr>
              <a:t>数据（训练和验证数据集的图片和标签，测试数据集的图片）</a:t>
            </a:r>
            <a:endParaRPr lang="en-US" altLang="zh-CN" dirty="0" smtClean="0">
              <a:latin typeface="黑体" panose="02010609060101010101" pitchFamily="49" charset="-122"/>
              <a:ea typeface="黑体" panose="02010609060101010101" pitchFamily="49" charset="-122"/>
            </a:endParaRPr>
          </a:p>
          <a:p>
            <a:pPr marL="1257300" lvl="2" indent="-342900">
              <a:lnSpc>
                <a:spcPct val="150000"/>
              </a:lnSpc>
              <a:buFont typeface="Wingdings" panose="05000000000000000000" pitchFamily="2" charset="2"/>
              <a:buChar char="Ø"/>
            </a:pPr>
            <a:r>
              <a:rPr lang="en-US" altLang="zh-CN" dirty="0" smtClean="0">
                <a:latin typeface="黑体" panose="02010609060101010101" pitchFamily="49" charset="-122"/>
                <a:ea typeface="黑体" panose="02010609060101010101" pitchFamily="49" charset="-122"/>
              </a:rPr>
              <a:t>DOTA</a:t>
            </a:r>
            <a:r>
              <a:rPr lang="zh-CN" altLang="en-US" dirty="0">
                <a:latin typeface="黑体" panose="02010609060101010101" pitchFamily="49" charset="-122"/>
                <a:ea typeface="黑体" panose="02010609060101010101" pitchFamily="49" charset="-122"/>
              </a:rPr>
              <a:t>的数据预处理工具。</a:t>
            </a:r>
            <a:endParaRPr lang="en-US" altLang="zh-CN"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提出了两个任务</a:t>
            </a:r>
            <a:endParaRPr lang="en-US" altLang="zh-CN" dirty="0">
              <a:latin typeface="黑体" panose="02010609060101010101" pitchFamily="49" charset="-122"/>
              <a:ea typeface="黑体" panose="02010609060101010101" pitchFamily="49" charset="-122"/>
            </a:endParaRPr>
          </a:p>
          <a:p>
            <a:pPr marL="1257300" lvl="2" indent="-342900">
              <a:lnSpc>
                <a:spcPct val="150000"/>
              </a:lnSpc>
              <a:buFont typeface="Wingdings" panose="05000000000000000000" pitchFamily="2" charset="2"/>
              <a:buChar char="Ø"/>
            </a:pPr>
            <a:r>
              <a:rPr lang="zh-CN" altLang="en-US" dirty="0" smtClean="0">
                <a:latin typeface="黑体" panose="02010609060101010101" pitchFamily="49" charset="-122"/>
                <a:ea typeface="黑体" panose="02010609060101010101" pitchFamily="49" charset="-122"/>
              </a:rPr>
              <a:t>任务</a:t>
            </a:r>
            <a:r>
              <a:rPr lang="en-US" altLang="zh-CN" dirty="0">
                <a:latin typeface="黑体" panose="02010609060101010101" pitchFamily="49" charset="-122"/>
                <a:ea typeface="黑体" panose="02010609060101010101" pitchFamily="49" charset="-122"/>
              </a:rPr>
              <a:t>1</a:t>
            </a:r>
            <a:r>
              <a:rPr lang="zh-CN" altLang="en-US" dirty="0">
                <a:latin typeface="黑体" panose="02010609060101010101" pitchFamily="49" charset="-122"/>
                <a:ea typeface="黑体" panose="02010609060101010101" pitchFamily="49" charset="-122"/>
              </a:rPr>
              <a:t>，进行斜框的目标检测</a:t>
            </a:r>
            <a:endParaRPr lang="en-US" altLang="zh-CN" dirty="0">
              <a:latin typeface="黑体" panose="02010609060101010101" pitchFamily="49" charset="-122"/>
              <a:ea typeface="黑体" panose="02010609060101010101" pitchFamily="49" charset="-122"/>
            </a:endParaRPr>
          </a:p>
          <a:p>
            <a:pPr marL="1257300" lvl="2" indent="-342900">
              <a:lnSpc>
                <a:spcPct val="150000"/>
              </a:lnSpc>
              <a:buFont typeface="Wingdings" panose="05000000000000000000" pitchFamily="2" charset="2"/>
              <a:buChar char="Ø"/>
            </a:pPr>
            <a:r>
              <a:rPr lang="zh-CN" altLang="en-US" dirty="0">
                <a:latin typeface="黑体" panose="02010609060101010101" pitchFamily="49" charset="-122"/>
                <a:ea typeface="黑体" panose="02010609060101010101" pitchFamily="49" charset="-122"/>
              </a:rPr>
              <a:t>任务</a:t>
            </a:r>
            <a:r>
              <a:rPr lang="en-US" altLang="zh-CN" dirty="0">
                <a:latin typeface="黑体" panose="02010609060101010101" pitchFamily="49" charset="-122"/>
                <a:ea typeface="黑体" panose="02010609060101010101" pitchFamily="49" charset="-122"/>
              </a:rPr>
              <a:t>2</a:t>
            </a:r>
            <a:r>
              <a:rPr lang="zh-CN" altLang="en-US" dirty="0">
                <a:latin typeface="黑体" panose="02010609060101010101" pitchFamily="49" charset="-122"/>
                <a:ea typeface="黑体" panose="02010609060101010101" pitchFamily="49" charset="-122"/>
              </a:rPr>
              <a:t>，对斜框取外接正矩形框，进行正框的</a:t>
            </a:r>
            <a:r>
              <a:rPr lang="zh-CN" altLang="en-US" dirty="0" smtClean="0">
                <a:latin typeface="黑体" panose="02010609060101010101" pitchFamily="49" charset="-122"/>
                <a:ea typeface="黑体" panose="02010609060101010101" pitchFamily="49" charset="-122"/>
              </a:rPr>
              <a:t>检测</a:t>
            </a:r>
            <a:endParaRPr lang="en-US" altLang="zh-CN" dirty="0" smtClean="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官</a:t>
            </a:r>
            <a:r>
              <a:rPr lang="zh-CN" altLang="en-US" dirty="0">
                <a:latin typeface="黑体" panose="02010609060101010101" pitchFamily="49" charset="-122"/>
                <a:ea typeface="黑体" panose="02010609060101010101" pitchFamily="49" charset="-122"/>
              </a:rPr>
              <a:t>网测评</a:t>
            </a:r>
            <a:r>
              <a:rPr lang="zh-CN" altLang="en-US" dirty="0" smtClean="0">
                <a:latin typeface="黑体" panose="02010609060101010101" pitchFamily="49" charset="-122"/>
                <a:ea typeface="黑体" panose="02010609060101010101" pitchFamily="49" charset="-122"/>
              </a:rPr>
              <a:t>服务</a:t>
            </a:r>
            <a:endParaRPr lang="en-US" altLang="zh-CN" dirty="0" smtClean="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检测结果排行</a:t>
            </a:r>
            <a:endParaRPr lang="en-US" altLang="zh-CN" dirty="0" smtClean="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dirty="0" smtClean="0">
                <a:latin typeface="黑体" panose="02010609060101010101" pitchFamily="49" charset="-122"/>
                <a:ea typeface="黑体" panose="02010609060101010101" pitchFamily="49" charset="-122"/>
              </a:rPr>
              <a:t>更多</a:t>
            </a:r>
            <a:r>
              <a:rPr lang="zh-CN" altLang="en-US" dirty="0">
                <a:latin typeface="黑体" panose="02010609060101010101" pitchFamily="49" charset="-122"/>
                <a:ea typeface="黑体" panose="02010609060101010101" pitchFamily="49" charset="-122"/>
              </a:rPr>
              <a:t>详细介绍，请</a:t>
            </a:r>
            <a:r>
              <a:rPr lang="zh-CN" altLang="en-US" dirty="0" smtClean="0">
                <a:latin typeface="黑体" panose="02010609060101010101" pitchFamily="49" charset="-122"/>
                <a:ea typeface="黑体" panose="02010609060101010101" pitchFamily="49" charset="-122"/>
              </a:rPr>
              <a:t>扫描二</a:t>
            </a:r>
            <a:r>
              <a:rPr lang="zh-CN" altLang="en-US" dirty="0">
                <a:latin typeface="黑体" panose="02010609060101010101" pitchFamily="49" charset="-122"/>
                <a:ea typeface="黑体" panose="02010609060101010101" pitchFamily="49" charset="-122"/>
              </a:rPr>
              <a:t>维码</a:t>
            </a:r>
            <a:endParaRPr lang="en-US" altLang="zh-CN" dirty="0">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endParaRPr lang="en-US" altLang="zh-CN" dirty="0">
              <a:latin typeface="黑体" panose="02010609060101010101" pitchFamily="49" charset="-122"/>
              <a:ea typeface="黑体" panose="02010609060101010101" pitchFamily="49" charset="-122"/>
            </a:endParaRPr>
          </a:p>
        </p:txBody>
      </p:sp>
      <p:pic>
        <p:nvPicPr>
          <p:cNvPr id="5" name="图片 4">
            <a:extLst>
              <a:ext uri="{FF2B5EF4-FFF2-40B4-BE49-F238E27FC236}">
                <a16:creationId xmlns:a16="http://schemas.microsoft.com/office/drawing/2014/main" xmlns="" id="{392B7542-6C7C-4D27-991E-A16F6BBFC05E}"/>
              </a:ext>
            </a:extLst>
          </p:cNvPr>
          <p:cNvPicPr>
            <a:picLocks noChangeAspect="1"/>
          </p:cNvPicPr>
          <p:nvPr/>
        </p:nvPicPr>
        <p:blipFill>
          <a:blip r:embed="rId2"/>
          <a:stretch>
            <a:fillRect/>
          </a:stretch>
        </p:blipFill>
        <p:spPr>
          <a:xfrm>
            <a:off x="6836186" y="2885062"/>
            <a:ext cx="1912278" cy="1912278"/>
          </a:xfrm>
          <a:prstGeom prst="rect">
            <a:avLst/>
          </a:prstGeom>
        </p:spPr>
      </p:pic>
      <p:sp>
        <p:nvSpPr>
          <p:cNvPr id="6" name="文本框 5">
            <a:extLst>
              <a:ext uri="{FF2B5EF4-FFF2-40B4-BE49-F238E27FC236}">
                <a16:creationId xmlns:a16="http://schemas.microsoft.com/office/drawing/2014/main" xmlns="" id="{BF240063-AEAE-4421-B940-CA53E57D7D9E}"/>
              </a:ext>
            </a:extLst>
          </p:cNvPr>
          <p:cNvSpPr txBox="1"/>
          <p:nvPr/>
        </p:nvSpPr>
        <p:spPr>
          <a:xfrm>
            <a:off x="7143665" y="4818638"/>
            <a:ext cx="1297320" cy="338554"/>
          </a:xfrm>
          <a:prstGeom prst="rect">
            <a:avLst/>
          </a:prstGeom>
          <a:noFill/>
        </p:spPr>
        <p:txBody>
          <a:bodyPr wrap="square" rtlCol="0">
            <a:spAutoFit/>
          </a:bodyPr>
          <a:lstStyle/>
          <a:p>
            <a:pPr algn="ctr"/>
            <a:r>
              <a:rPr kumimoji="1" lang="en-US" altLang="zh-CN" sz="1600" b="1" dirty="0"/>
              <a:t>DOTA </a:t>
            </a:r>
            <a:r>
              <a:rPr kumimoji="1" lang="zh-CN" altLang="en-US" sz="1600" b="1" dirty="0"/>
              <a:t>官网</a:t>
            </a:r>
          </a:p>
        </p:txBody>
      </p:sp>
    </p:spTree>
    <p:extLst>
      <p:ext uri="{BB962C8B-B14F-4D97-AF65-F5344CB8AC3E}">
        <p14:creationId xmlns:p14="http://schemas.microsoft.com/office/powerpoint/2010/main" val="333613792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xmlns="" id="{F8A94884-CF58-4C51-AEC6-05A42876109B}"/>
              </a:ext>
            </a:extLst>
          </p:cNvPr>
          <p:cNvSpPr>
            <a:spLocks noGrp="1"/>
          </p:cNvSpPr>
          <p:nvPr>
            <p:ph type="sldNum" sz="quarter" idx="12"/>
          </p:nvPr>
        </p:nvSpPr>
        <p:spPr/>
        <p:txBody>
          <a:bodyPr/>
          <a:lstStyle/>
          <a:p>
            <a:fld id="{0C913308-F349-4B6D-A68A-DD1791B4A57B}" type="slidenum">
              <a:rPr lang="zh-CN" altLang="en-US" smtClean="0"/>
              <a:t>71</a:t>
            </a:fld>
            <a:endParaRPr lang="zh-CN" altLang="en-US"/>
          </a:p>
        </p:txBody>
      </p:sp>
      <p:sp>
        <p:nvSpPr>
          <p:cNvPr id="3" name="内容占位符 2">
            <a:extLst>
              <a:ext uri="{FF2B5EF4-FFF2-40B4-BE49-F238E27FC236}">
                <a16:creationId xmlns:a16="http://schemas.microsoft.com/office/drawing/2014/main" xmlns="" id="{77B20EAF-D6B6-4716-871B-C53C8BFC4394}"/>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4" name="文本框 3">
            <a:extLst>
              <a:ext uri="{FF2B5EF4-FFF2-40B4-BE49-F238E27FC236}">
                <a16:creationId xmlns:a16="http://schemas.microsoft.com/office/drawing/2014/main" xmlns="" id="{93ABE230-E81F-4C57-9905-935274B04C90}"/>
              </a:ext>
            </a:extLst>
          </p:cNvPr>
          <p:cNvSpPr txBox="1"/>
          <p:nvPr/>
        </p:nvSpPr>
        <p:spPr>
          <a:xfrm>
            <a:off x="230594" y="882903"/>
            <a:ext cx="7359754" cy="1107996"/>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多方向遥感</a:t>
            </a:r>
            <a:r>
              <a:rPr lang="zh-CN" altLang="en-US" sz="2200" dirty="0">
                <a:solidFill>
                  <a:srgbClr val="C00000"/>
                </a:solidFill>
                <a:latin typeface="黑体" panose="02010609060101010101" pitchFamily="49" charset="-122"/>
                <a:ea typeface="黑体" panose="02010609060101010101" pitchFamily="49" charset="-122"/>
              </a:rPr>
              <a:t>图像目标</a:t>
            </a:r>
            <a:r>
              <a:rPr lang="zh-CN" altLang="en-US" sz="2200" dirty="0" smtClean="0">
                <a:solidFill>
                  <a:srgbClr val="C00000"/>
                </a:solidFill>
                <a:latin typeface="黑体" panose="02010609060101010101" pitchFamily="49" charset="-122"/>
                <a:ea typeface="黑体" panose="02010609060101010101" pitchFamily="49" charset="-122"/>
              </a:rPr>
              <a:t>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1</a:t>
            </a:r>
            <a:endParaRPr lang="en-US" altLang="zh-CN" sz="2200" dirty="0" smtClean="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en-US" altLang="zh-CN" sz="2200" dirty="0" smtClean="0">
                <a:latin typeface="黑体" panose="02010609060101010101" pitchFamily="49" charset="-122"/>
                <a:ea typeface="黑体" panose="02010609060101010101" pitchFamily="49" charset="-122"/>
              </a:rPr>
              <a:t>Faster-RCNN-OBB:</a:t>
            </a:r>
            <a:r>
              <a:rPr lang="zh-CN" altLang="en-US" sz="2200" dirty="0" smtClean="0">
                <a:latin typeface="黑体" panose="02010609060101010101" pitchFamily="49" charset="-122"/>
                <a:ea typeface="黑体" panose="02010609060101010101" pitchFamily="49" charset="-122"/>
              </a:rPr>
              <a:t>基于</a:t>
            </a:r>
            <a:r>
              <a:rPr lang="en-US" altLang="zh-CN" sz="2200" dirty="0" smtClean="0">
                <a:latin typeface="黑体" panose="02010609060101010101" pitchFamily="49" charset="-122"/>
                <a:ea typeface="黑体" panose="02010609060101010101" pitchFamily="49" charset="-122"/>
              </a:rPr>
              <a:t>Faster-RCNN</a:t>
            </a:r>
            <a:r>
              <a:rPr lang="zh-CN" altLang="en-US" sz="2200" dirty="0" smtClean="0">
                <a:latin typeface="黑体" panose="02010609060101010101" pitchFamily="49" charset="-122"/>
                <a:ea typeface="黑体" panose="02010609060101010101" pitchFamily="49" charset="-122"/>
              </a:rPr>
              <a:t>的四边形回归</a:t>
            </a:r>
            <a:endParaRPr lang="en-US" altLang="zh-CN" sz="2200" dirty="0">
              <a:latin typeface="黑体" panose="02010609060101010101" pitchFamily="49" charset="-122"/>
              <a:ea typeface="黑体" panose="02010609060101010101" pitchFamily="49" charset="-122"/>
            </a:endParaRPr>
          </a:p>
        </p:txBody>
      </p:sp>
      <p:sp>
        <p:nvSpPr>
          <p:cNvPr id="5" name="内容占位符 2">
            <a:extLst>
              <a:ext uri="{FF2B5EF4-FFF2-40B4-BE49-F238E27FC236}">
                <a16:creationId xmlns:a16="http://schemas.microsoft.com/office/drawing/2014/main" xmlns="" id="{100F51E1-023D-4EB8-AD0F-0218B5E2AB8F}"/>
              </a:ext>
            </a:extLst>
          </p:cNvPr>
          <p:cNvSpPr txBox="1">
            <a:spLocks/>
          </p:cNvSpPr>
          <p:nvPr/>
        </p:nvSpPr>
        <p:spPr>
          <a:xfrm>
            <a:off x="389744" y="1139252"/>
            <a:ext cx="8125606" cy="5037711"/>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lvl="1">
              <a:spcBef>
                <a:spcPts val="1000"/>
              </a:spcBef>
            </a:pPr>
            <a:endParaRPr lang="en-US" altLang="zh-CN" dirty="0"/>
          </a:p>
        </p:txBody>
      </p:sp>
      <p:pic>
        <p:nvPicPr>
          <p:cNvPr id="6" name="图片 5">
            <a:extLst>
              <a:ext uri="{FF2B5EF4-FFF2-40B4-BE49-F238E27FC236}">
                <a16:creationId xmlns:a16="http://schemas.microsoft.com/office/drawing/2014/main" xmlns="" id="{A791BE60-3A03-4D7F-97A0-15411C9A39DC}"/>
              </a:ext>
            </a:extLst>
          </p:cNvPr>
          <p:cNvPicPr>
            <a:picLocks noChangeAspect="1"/>
          </p:cNvPicPr>
          <p:nvPr/>
        </p:nvPicPr>
        <p:blipFill>
          <a:blip r:embed="rId3"/>
          <a:stretch>
            <a:fillRect/>
          </a:stretch>
        </p:blipFill>
        <p:spPr>
          <a:xfrm>
            <a:off x="906064" y="2092061"/>
            <a:ext cx="1829480" cy="1424084"/>
          </a:xfrm>
          <a:prstGeom prst="rect">
            <a:avLst/>
          </a:prstGeom>
        </p:spPr>
      </p:pic>
      <p:pic>
        <p:nvPicPr>
          <p:cNvPr id="7" name="图片 6">
            <a:extLst>
              <a:ext uri="{FF2B5EF4-FFF2-40B4-BE49-F238E27FC236}">
                <a16:creationId xmlns:a16="http://schemas.microsoft.com/office/drawing/2014/main" xmlns="" id="{96DA1083-FF3C-4AD3-84FC-466916392176}"/>
              </a:ext>
            </a:extLst>
          </p:cNvPr>
          <p:cNvPicPr>
            <a:picLocks noChangeAspect="1"/>
          </p:cNvPicPr>
          <p:nvPr/>
        </p:nvPicPr>
        <p:blipFill>
          <a:blip r:embed="rId4"/>
          <a:stretch>
            <a:fillRect/>
          </a:stretch>
        </p:blipFill>
        <p:spPr>
          <a:xfrm>
            <a:off x="2997808" y="2128455"/>
            <a:ext cx="2147611" cy="1424084"/>
          </a:xfrm>
          <a:prstGeom prst="rect">
            <a:avLst/>
          </a:prstGeom>
        </p:spPr>
      </p:pic>
      <p:grpSp>
        <p:nvGrpSpPr>
          <p:cNvPr id="8" name="组 5">
            <a:extLst>
              <a:ext uri="{FF2B5EF4-FFF2-40B4-BE49-F238E27FC236}">
                <a16:creationId xmlns:a16="http://schemas.microsoft.com/office/drawing/2014/main" xmlns="" id="{3DE353A3-B3A7-4319-854D-CEA43C68D46A}"/>
              </a:ext>
            </a:extLst>
          </p:cNvPr>
          <p:cNvGrpSpPr/>
          <p:nvPr/>
        </p:nvGrpSpPr>
        <p:grpSpPr>
          <a:xfrm>
            <a:off x="189297" y="3805145"/>
            <a:ext cx="8676398" cy="2867001"/>
            <a:chOff x="687371" y="2239080"/>
            <a:chExt cx="9531389" cy="2867001"/>
          </a:xfrm>
        </p:grpSpPr>
        <p:grpSp>
          <p:nvGrpSpPr>
            <p:cNvPr id="9" name="组合 26">
              <a:extLst>
                <a:ext uri="{FF2B5EF4-FFF2-40B4-BE49-F238E27FC236}">
                  <a16:creationId xmlns:a16="http://schemas.microsoft.com/office/drawing/2014/main" xmlns="" id="{BE0D91D8-852F-4412-B4F8-158053869778}"/>
                </a:ext>
              </a:extLst>
            </p:cNvPr>
            <p:cNvGrpSpPr/>
            <p:nvPr/>
          </p:nvGrpSpPr>
          <p:grpSpPr>
            <a:xfrm>
              <a:off x="687371" y="2713395"/>
              <a:ext cx="2011358" cy="2031174"/>
              <a:chOff x="1123726" y="3720903"/>
              <a:chExt cx="2011358" cy="2031174"/>
            </a:xfrm>
            <a:scene3d>
              <a:camera prst="isometricRightUp"/>
              <a:lightRig rig="threePt" dir="t"/>
            </a:scene3d>
          </p:grpSpPr>
          <p:pic>
            <p:nvPicPr>
              <p:cNvPr id="42" name="图片 41">
                <a:extLst>
                  <a:ext uri="{FF2B5EF4-FFF2-40B4-BE49-F238E27FC236}">
                    <a16:creationId xmlns:a16="http://schemas.microsoft.com/office/drawing/2014/main" xmlns="" id="{8DD8C254-3F46-43E7-9CCA-E11AD146DE96}"/>
                  </a:ext>
                </a:extLst>
              </p:cNvPr>
              <p:cNvPicPr>
                <a:picLocks noChangeAspect="1"/>
              </p:cNvPicPr>
              <p:nvPr/>
            </p:nvPicPr>
            <p:blipFill>
              <a:blip r:embed="rId5"/>
              <a:stretch>
                <a:fillRect/>
              </a:stretch>
            </p:blipFill>
            <p:spPr>
              <a:xfrm>
                <a:off x="1123726" y="3720903"/>
                <a:ext cx="2011358" cy="2031174"/>
              </a:xfrm>
              <a:prstGeom prst="rect">
                <a:avLst/>
              </a:prstGeom>
            </p:spPr>
          </p:pic>
          <p:grpSp>
            <p:nvGrpSpPr>
              <p:cNvPr id="43" name="组合 21">
                <a:extLst>
                  <a:ext uri="{FF2B5EF4-FFF2-40B4-BE49-F238E27FC236}">
                    <a16:creationId xmlns:a16="http://schemas.microsoft.com/office/drawing/2014/main" xmlns="" id="{1429622F-F7C2-4C77-8762-C4C4D29F5956}"/>
                  </a:ext>
                </a:extLst>
              </p:cNvPr>
              <p:cNvGrpSpPr/>
              <p:nvPr/>
            </p:nvGrpSpPr>
            <p:grpSpPr>
              <a:xfrm>
                <a:off x="1234500" y="4334154"/>
                <a:ext cx="1081177" cy="1311074"/>
                <a:chOff x="1234500" y="4334154"/>
                <a:chExt cx="1081177" cy="1311074"/>
              </a:xfrm>
            </p:grpSpPr>
            <p:sp>
              <p:nvSpPr>
                <p:cNvPr id="44" name="矩形 43">
                  <a:extLst>
                    <a:ext uri="{FF2B5EF4-FFF2-40B4-BE49-F238E27FC236}">
                      <a16:creationId xmlns:a16="http://schemas.microsoft.com/office/drawing/2014/main" xmlns="" id="{9285F4B5-0011-4E62-ADC8-AF845F0E49CE}"/>
                    </a:ext>
                  </a:extLst>
                </p:cNvPr>
                <p:cNvSpPr/>
                <p:nvPr/>
              </p:nvSpPr>
              <p:spPr>
                <a:xfrm>
                  <a:off x="1905869" y="4544160"/>
                  <a:ext cx="409808" cy="38466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49449401-3312-48DF-B299-5015BEF56FC2}"/>
                    </a:ext>
                  </a:extLst>
                </p:cNvPr>
                <p:cNvSpPr/>
                <p:nvPr/>
              </p:nvSpPr>
              <p:spPr>
                <a:xfrm>
                  <a:off x="1234500" y="4982758"/>
                  <a:ext cx="691376" cy="66247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23CEC5F1-89FF-4EE0-B98D-FFAC7979058E}"/>
                    </a:ext>
                  </a:extLst>
                </p:cNvPr>
                <p:cNvSpPr/>
                <p:nvPr/>
              </p:nvSpPr>
              <p:spPr>
                <a:xfrm>
                  <a:off x="1580188" y="4334154"/>
                  <a:ext cx="651363" cy="541755"/>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 name="组合 33">
              <a:extLst>
                <a:ext uri="{FF2B5EF4-FFF2-40B4-BE49-F238E27FC236}">
                  <a16:creationId xmlns:a16="http://schemas.microsoft.com/office/drawing/2014/main" xmlns="" id="{99B7FB68-7806-4399-B4EA-BD6B76B71DD1}"/>
                </a:ext>
              </a:extLst>
            </p:cNvPr>
            <p:cNvGrpSpPr/>
            <p:nvPr/>
          </p:nvGrpSpPr>
          <p:grpSpPr>
            <a:xfrm>
              <a:off x="2269123" y="2788401"/>
              <a:ext cx="2160000" cy="2160000"/>
              <a:chOff x="4295180" y="2912484"/>
              <a:chExt cx="2160000" cy="2160000"/>
            </a:xfrm>
          </p:grpSpPr>
          <p:sp>
            <p:nvSpPr>
              <p:cNvPr id="37" name="立方体 36">
                <a:extLst>
                  <a:ext uri="{FF2B5EF4-FFF2-40B4-BE49-F238E27FC236}">
                    <a16:creationId xmlns:a16="http://schemas.microsoft.com/office/drawing/2014/main" xmlns="" id="{0DEBC7A4-4AE6-4322-8AA3-E0720AAAEE48}"/>
                  </a:ext>
                </a:extLst>
              </p:cNvPr>
              <p:cNvSpPr/>
              <p:nvPr/>
            </p:nvSpPr>
            <p:spPr>
              <a:xfrm>
                <a:off x="4295180" y="2912484"/>
                <a:ext cx="2160000" cy="2160000"/>
              </a:xfrm>
              <a:prstGeom prst="cube">
                <a:avLst/>
              </a:prstGeom>
              <a:solidFill>
                <a:schemeClr val="tx2">
                  <a:lumMod val="20000"/>
                  <a:lumOff val="80000"/>
                </a:schemeClr>
              </a:solidFill>
              <a:ln>
                <a:solidFill>
                  <a:schemeClr val="tx1"/>
                </a:solidFill>
              </a:ln>
              <a:scene3d>
                <a:camera prst="orthographicFront">
                  <a:rot lat="2100000" lon="81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2">
                <a:extLst>
                  <a:ext uri="{FF2B5EF4-FFF2-40B4-BE49-F238E27FC236}">
                    <a16:creationId xmlns:a16="http://schemas.microsoft.com/office/drawing/2014/main" xmlns="" id="{AECBB6D6-95A5-42F7-9CD6-F11F7CCAB705}"/>
                  </a:ext>
                </a:extLst>
              </p:cNvPr>
              <p:cNvGrpSpPr/>
              <p:nvPr/>
            </p:nvGrpSpPr>
            <p:grpSpPr>
              <a:xfrm>
                <a:off x="4943529" y="3592347"/>
                <a:ext cx="1081177" cy="1311074"/>
                <a:chOff x="2686712" y="4415604"/>
                <a:chExt cx="1081177" cy="1311074"/>
              </a:xfrm>
            </p:grpSpPr>
            <p:sp>
              <p:nvSpPr>
                <p:cNvPr id="39" name="矩形 38">
                  <a:extLst>
                    <a:ext uri="{FF2B5EF4-FFF2-40B4-BE49-F238E27FC236}">
                      <a16:creationId xmlns:a16="http://schemas.microsoft.com/office/drawing/2014/main" xmlns="" id="{20206A5E-A7F6-4BF5-8D6D-35DDDEDE1086}"/>
                    </a:ext>
                  </a:extLst>
                </p:cNvPr>
                <p:cNvSpPr/>
                <p:nvPr/>
              </p:nvSpPr>
              <p:spPr>
                <a:xfrm>
                  <a:off x="3358081" y="4625610"/>
                  <a:ext cx="409808" cy="384660"/>
                </a:xfrm>
                <a:prstGeom prst="rect">
                  <a:avLst/>
                </a:prstGeom>
                <a:noFill/>
                <a:ln w="28575">
                  <a:solidFill>
                    <a:srgbClr val="00B050"/>
                  </a:solidFill>
                </a:ln>
                <a:scene3d>
                  <a:camera prst="orthographicFront">
                    <a:rot lat="2100000" lon="81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xmlns="" id="{0704EEC3-9E5A-49C9-BFAE-DDC7FA7EC00E}"/>
                    </a:ext>
                  </a:extLst>
                </p:cNvPr>
                <p:cNvSpPr/>
                <p:nvPr/>
              </p:nvSpPr>
              <p:spPr>
                <a:xfrm>
                  <a:off x="2686712" y="5064208"/>
                  <a:ext cx="691376" cy="662470"/>
                </a:xfrm>
                <a:prstGeom prst="rect">
                  <a:avLst/>
                </a:prstGeom>
                <a:noFill/>
                <a:ln w="28575">
                  <a:solidFill>
                    <a:srgbClr val="00B050"/>
                  </a:solidFill>
                </a:ln>
                <a:scene3d>
                  <a:camera prst="orthographicFront">
                    <a:rot lat="2100000" lon="81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a16="http://schemas.microsoft.com/office/drawing/2014/main" xmlns="" id="{8EB75967-8EC3-4AF3-B177-EC0499585829}"/>
                    </a:ext>
                  </a:extLst>
                </p:cNvPr>
                <p:cNvSpPr/>
                <p:nvPr/>
              </p:nvSpPr>
              <p:spPr>
                <a:xfrm>
                  <a:off x="3032400" y="4415604"/>
                  <a:ext cx="651363" cy="541755"/>
                </a:xfrm>
                <a:prstGeom prst="rect">
                  <a:avLst/>
                </a:prstGeom>
                <a:noFill/>
                <a:ln w="28575">
                  <a:solidFill>
                    <a:srgbClr val="00B050"/>
                  </a:solidFill>
                </a:ln>
                <a:scene3d>
                  <a:camera prst="orthographicFront">
                    <a:rot lat="2100000" lon="81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1" name="直接箭头连接符 31">
              <a:extLst>
                <a:ext uri="{FF2B5EF4-FFF2-40B4-BE49-F238E27FC236}">
                  <a16:creationId xmlns:a16="http://schemas.microsoft.com/office/drawing/2014/main" xmlns="" id="{EBF3A8B7-F6E5-44FE-B511-38F5F6794124}"/>
                </a:ext>
              </a:extLst>
            </p:cNvPr>
            <p:cNvCxnSpPr/>
            <p:nvPr/>
          </p:nvCxnSpPr>
          <p:spPr>
            <a:xfrm>
              <a:off x="1879322" y="3975250"/>
              <a:ext cx="668431"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直接箭头连接符 35">
              <a:extLst>
                <a:ext uri="{FF2B5EF4-FFF2-40B4-BE49-F238E27FC236}">
                  <a16:creationId xmlns:a16="http://schemas.microsoft.com/office/drawing/2014/main" xmlns="" id="{F04B4D9B-4DE7-4189-AEC0-C7B8EA3F7F32}"/>
                </a:ext>
              </a:extLst>
            </p:cNvPr>
            <p:cNvCxnSpPr/>
            <p:nvPr/>
          </p:nvCxnSpPr>
          <p:spPr>
            <a:xfrm>
              <a:off x="3415667" y="4448103"/>
              <a:ext cx="1165963"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3" name="文本框 12">
              <a:extLst>
                <a:ext uri="{FF2B5EF4-FFF2-40B4-BE49-F238E27FC236}">
                  <a16:creationId xmlns:a16="http://schemas.microsoft.com/office/drawing/2014/main" xmlns="" id="{FA7846E6-4ADD-400B-9754-EB038EAD4A4F}"/>
                </a:ext>
              </a:extLst>
            </p:cNvPr>
            <p:cNvSpPr txBox="1"/>
            <p:nvPr/>
          </p:nvSpPr>
          <p:spPr>
            <a:xfrm>
              <a:off x="3359792" y="4530556"/>
              <a:ext cx="1809922" cy="369332"/>
            </a:xfrm>
            <a:prstGeom prst="rect">
              <a:avLst/>
            </a:prstGeom>
            <a:noFill/>
          </p:spPr>
          <p:txBody>
            <a:bodyPr wrap="square" rtlCol="0">
              <a:spAutoFit/>
            </a:bodyPr>
            <a:lstStyle/>
            <a:p>
              <a:r>
                <a:rPr lang="en-US" altLang="zh-CN" dirty="0" err="1"/>
                <a:t>RoiPooling</a:t>
              </a:r>
              <a:endParaRPr lang="zh-CN" altLang="en-US" dirty="0"/>
            </a:p>
          </p:txBody>
        </p:sp>
        <p:grpSp>
          <p:nvGrpSpPr>
            <p:cNvPr id="14" name="组合 55">
              <a:extLst>
                <a:ext uri="{FF2B5EF4-FFF2-40B4-BE49-F238E27FC236}">
                  <a16:creationId xmlns:a16="http://schemas.microsoft.com/office/drawing/2014/main" xmlns="" id="{21FC40FF-55F5-488F-A2A5-0A8B4F767157}"/>
                </a:ext>
              </a:extLst>
            </p:cNvPr>
            <p:cNvGrpSpPr/>
            <p:nvPr/>
          </p:nvGrpSpPr>
          <p:grpSpPr>
            <a:xfrm>
              <a:off x="4581630" y="3837294"/>
              <a:ext cx="1096668" cy="1221618"/>
              <a:chOff x="6096000" y="3863224"/>
              <a:chExt cx="1096668" cy="1221618"/>
            </a:xfrm>
            <a:scene3d>
              <a:camera prst="orthographicFront">
                <a:rot lat="2100000" lon="8100000" rev="0"/>
              </a:camera>
              <a:lightRig rig="threePt" dir="t"/>
            </a:scene3d>
          </p:grpSpPr>
          <p:sp>
            <p:nvSpPr>
              <p:cNvPr id="30" name="立方体 29">
                <a:extLst>
                  <a:ext uri="{FF2B5EF4-FFF2-40B4-BE49-F238E27FC236}">
                    <a16:creationId xmlns:a16="http://schemas.microsoft.com/office/drawing/2014/main" xmlns="" id="{2B90D8D4-B771-4B8E-AD6D-0A8645B5A426}"/>
                  </a:ext>
                </a:extLst>
              </p:cNvPr>
              <p:cNvSpPr/>
              <p:nvPr/>
            </p:nvSpPr>
            <p:spPr>
              <a:xfrm>
                <a:off x="6112668" y="3863224"/>
                <a:ext cx="1080000" cy="1221618"/>
              </a:xfrm>
              <a:prstGeom prst="cube">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 name="直接连接符 47">
                <a:extLst>
                  <a:ext uri="{FF2B5EF4-FFF2-40B4-BE49-F238E27FC236}">
                    <a16:creationId xmlns:a16="http://schemas.microsoft.com/office/drawing/2014/main" xmlns="" id="{A8FA2513-03B1-4C19-96E6-296B4AFC74A3}"/>
                  </a:ext>
                </a:extLst>
              </p:cNvPr>
              <p:cNvCxnSpPr/>
              <p:nvPr/>
            </p:nvCxnSpPr>
            <p:spPr>
              <a:xfrm>
                <a:off x="6112668" y="4609033"/>
                <a:ext cx="810000" cy="0"/>
              </a:xfrm>
              <a:prstGeom prst="line">
                <a:avLst/>
              </a:prstGeom>
            </p:spPr>
            <p:style>
              <a:lnRef idx="1">
                <a:schemeClr val="dk1"/>
              </a:lnRef>
              <a:fillRef idx="0">
                <a:schemeClr val="dk1"/>
              </a:fillRef>
              <a:effectRef idx="0">
                <a:schemeClr val="dk1"/>
              </a:effectRef>
              <a:fontRef idx="minor">
                <a:schemeClr val="tx1"/>
              </a:fontRef>
            </p:style>
          </p:cxnSp>
          <p:cxnSp>
            <p:nvCxnSpPr>
              <p:cNvPr id="32" name="直接连接符 48">
                <a:extLst>
                  <a:ext uri="{FF2B5EF4-FFF2-40B4-BE49-F238E27FC236}">
                    <a16:creationId xmlns:a16="http://schemas.microsoft.com/office/drawing/2014/main" xmlns="" id="{302D6EF8-6476-45D9-A1C0-D7AF736E9D5D}"/>
                  </a:ext>
                </a:extLst>
              </p:cNvPr>
              <p:cNvCxnSpPr>
                <a:cxnSpLocks/>
              </p:cNvCxnSpPr>
              <p:nvPr/>
            </p:nvCxnSpPr>
            <p:spPr>
              <a:xfrm flipV="1">
                <a:off x="6517668" y="4133224"/>
                <a:ext cx="0" cy="951618"/>
              </a:xfrm>
              <a:prstGeom prst="line">
                <a:avLst/>
              </a:prstGeom>
            </p:spPr>
            <p:style>
              <a:lnRef idx="1">
                <a:schemeClr val="dk1"/>
              </a:lnRef>
              <a:fillRef idx="0">
                <a:schemeClr val="dk1"/>
              </a:fillRef>
              <a:effectRef idx="0">
                <a:schemeClr val="dk1"/>
              </a:effectRef>
              <a:fontRef idx="minor">
                <a:schemeClr val="tx1"/>
              </a:fontRef>
            </p:style>
          </p:cxnSp>
          <p:cxnSp>
            <p:nvCxnSpPr>
              <p:cNvPr id="33" name="直接连接符 51">
                <a:extLst>
                  <a:ext uri="{FF2B5EF4-FFF2-40B4-BE49-F238E27FC236}">
                    <a16:creationId xmlns:a16="http://schemas.microsoft.com/office/drawing/2014/main" xmlns="" id="{6374B6C8-3962-4677-9BCA-EAB89A209B68}"/>
                  </a:ext>
                </a:extLst>
              </p:cNvPr>
              <p:cNvCxnSpPr>
                <a:cxnSpLocks/>
              </p:cNvCxnSpPr>
              <p:nvPr/>
            </p:nvCxnSpPr>
            <p:spPr>
              <a:xfrm flipV="1">
                <a:off x="6718707" y="4133224"/>
                <a:ext cx="0" cy="951618"/>
              </a:xfrm>
              <a:prstGeom prst="line">
                <a:avLst/>
              </a:prstGeom>
            </p:spPr>
            <p:style>
              <a:lnRef idx="1">
                <a:schemeClr val="dk1"/>
              </a:lnRef>
              <a:fillRef idx="0">
                <a:schemeClr val="dk1"/>
              </a:fillRef>
              <a:effectRef idx="0">
                <a:schemeClr val="dk1"/>
              </a:effectRef>
              <a:fontRef idx="minor">
                <a:schemeClr val="tx1"/>
              </a:fontRef>
            </p:style>
          </p:cxnSp>
          <p:cxnSp>
            <p:nvCxnSpPr>
              <p:cNvPr id="34" name="直接连接符 52">
                <a:extLst>
                  <a:ext uri="{FF2B5EF4-FFF2-40B4-BE49-F238E27FC236}">
                    <a16:creationId xmlns:a16="http://schemas.microsoft.com/office/drawing/2014/main" xmlns="" id="{006407C6-2AB0-4561-AA33-C7FA56AEC1FB}"/>
                  </a:ext>
                </a:extLst>
              </p:cNvPr>
              <p:cNvCxnSpPr>
                <a:cxnSpLocks/>
              </p:cNvCxnSpPr>
              <p:nvPr/>
            </p:nvCxnSpPr>
            <p:spPr>
              <a:xfrm flipV="1">
                <a:off x="6306902" y="4119523"/>
                <a:ext cx="0" cy="951618"/>
              </a:xfrm>
              <a:prstGeom prst="line">
                <a:avLst/>
              </a:prstGeom>
            </p:spPr>
            <p:style>
              <a:lnRef idx="1">
                <a:schemeClr val="dk1"/>
              </a:lnRef>
              <a:fillRef idx="0">
                <a:schemeClr val="dk1"/>
              </a:fillRef>
              <a:effectRef idx="0">
                <a:schemeClr val="dk1"/>
              </a:effectRef>
              <a:fontRef idx="minor">
                <a:schemeClr val="tx1"/>
              </a:fontRef>
            </p:style>
          </p:cxnSp>
          <p:cxnSp>
            <p:nvCxnSpPr>
              <p:cNvPr id="35" name="直接连接符 53">
                <a:extLst>
                  <a:ext uri="{FF2B5EF4-FFF2-40B4-BE49-F238E27FC236}">
                    <a16:creationId xmlns:a16="http://schemas.microsoft.com/office/drawing/2014/main" xmlns="" id="{C75C7947-411A-4311-AB3D-820294714856}"/>
                  </a:ext>
                </a:extLst>
              </p:cNvPr>
              <p:cNvCxnSpPr/>
              <p:nvPr/>
            </p:nvCxnSpPr>
            <p:spPr>
              <a:xfrm>
                <a:off x="6096000" y="4871463"/>
                <a:ext cx="810000" cy="0"/>
              </a:xfrm>
              <a:prstGeom prst="line">
                <a:avLst/>
              </a:prstGeom>
            </p:spPr>
            <p:style>
              <a:lnRef idx="1">
                <a:schemeClr val="dk1"/>
              </a:lnRef>
              <a:fillRef idx="0">
                <a:schemeClr val="dk1"/>
              </a:fillRef>
              <a:effectRef idx="0">
                <a:schemeClr val="dk1"/>
              </a:effectRef>
              <a:fontRef idx="minor">
                <a:schemeClr val="tx1"/>
              </a:fontRef>
            </p:style>
          </p:cxnSp>
          <p:cxnSp>
            <p:nvCxnSpPr>
              <p:cNvPr id="36" name="直接连接符 54">
                <a:extLst>
                  <a:ext uri="{FF2B5EF4-FFF2-40B4-BE49-F238E27FC236}">
                    <a16:creationId xmlns:a16="http://schemas.microsoft.com/office/drawing/2014/main" xmlns="" id="{82D6070C-C789-4F18-9178-6D1512664FD0}"/>
                  </a:ext>
                </a:extLst>
              </p:cNvPr>
              <p:cNvCxnSpPr/>
              <p:nvPr/>
            </p:nvCxnSpPr>
            <p:spPr>
              <a:xfrm>
                <a:off x="6112668" y="4389502"/>
                <a:ext cx="810000" cy="0"/>
              </a:xfrm>
              <a:prstGeom prst="line">
                <a:avLst/>
              </a:prstGeom>
            </p:spPr>
            <p:style>
              <a:lnRef idx="1">
                <a:schemeClr val="dk1"/>
              </a:lnRef>
              <a:fillRef idx="0">
                <a:schemeClr val="dk1"/>
              </a:fillRef>
              <a:effectRef idx="0">
                <a:schemeClr val="dk1"/>
              </a:effectRef>
              <a:fontRef idx="minor">
                <a:schemeClr val="tx1"/>
              </a:fontRef>
            </p:style>
          </p:cxnSp>
        </p:grpSp>
        <p:cxnSp>
          <p:nvCxnSpPr>
            <p:cNvPr id="15" name="直接箭头连接符 62">
              <a:extLst>
                <a:ext uri="{FF2B5EF4-FFF2-40B4-BE49-F238E27FC236}">
                  <a16:creationId xmlns:a16="http://schemas.microsoft.com/office/drawing/2014/main" xmlns="" id="{79D28C6A-A815-41C1-BF31-684751F594FC}"/>
                </a:ext>
              </a:extLst>
            </p:cNvPr>
            <p:cNvCxnSpPr>
              <a:cxnSpLocks/>
            </p:cNvCxnSpPr>
            <p:nvPr/>
          </p:nvCxnSpPr>
          <p:spPr>
            <a:xfrm>
              <a:off x="5536027" y="4433608"/>
              <a:ext cx="957846"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矩形 15">
              <a:extLst>
                <a:ext uri="{FF2B5EF4-FFF2-40B4-BE49-F238E27FC236}">
                  <a16:creationId xmlns:a16="http://schemas.microsoft.com/office/drawing/2014/main" xmlns="" id="{1ED64B07-CC77-4A00-9C86-CDD27B6EDCEA}"/>
                </a:ext>
              </a:extLst>
            </p:cNvPr>
            <p:cNvSpPr/>
            <p:nvPr/>
          </p:nvSpPr>
          <p:spPr>
            <a:xfrm>
              <a:off x="5929977" y="4159480"/>
              <a:ext cx="64754" cy="577245"/>
            </a:xfrm>
            <a:prstGeom prst="rect">
              <a:avLst/>
            </a:prstGeom>
            <a:solidFill>
              <a:srgbClr val="D3D7D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4E6E29DA-B7DA-45BC-ABD9-AD3A9F0B6B27}"/>
                </a:ext>
              </a:extLst>
            </p:cNvPr>
            <p:cNvSpPr/>
            <p:nvPr/>
          </p:nvSpPr>
          <p:spPr>
            <a:xfrm>
              <a:off x="6163540" y="4158506"/>
              <a:ext cx="64754" cy="577245"/>
            </a:xfrm>
            <a:prstGeom prst="rect">
              <a:avLst/>
            </a:prstGeom>
            <a:solidFill>
              <a:srgbClr val="D3D7D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2DCF1A31-F3FB-4FF7-BDBA-07DB469C8B70}"/>
                </a:ext>
              </a:extLst>
            </p:cNvPr>
            <p:cNvSpPr/>
            <p:nvPr/>
          </p:nvSpPr>
          <p:spPr>
            <a:xfrm>
              <a:off x="6465150" y="3739141"/>
              <a:ext cx="64754" cy="1366940"/>
            </a:xfrm>
            <a:prstGeom prst="rect">
              <a:avLst/>
            </a:prstGeom>
            <a:solidFill>
              <a:srgbClr val="D3D7DE"/>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a:extLst>
                <a:ext uri="{FF2B5EF4-FFF2-40B4-BE49-F238E27FC236}">
                  <a16:creationId xmlns:a16="http://schemas.microsoft.com/office/drawing/2014/main" xmlns="" id="{BFD725D2-92E5-48A0-83D8-6E2E5037E3AE}"/>
                </a:ext>
              </a:extLst>
            </p:cNvPr>
            <p:cNvSpPr txBox="1"/>
            <p:nvPr/>
          </p:nvSpPr>
          <p:spPr>
            <a:xfrm>
              <a:off x="5834743" y="3739141"/>
              <a:ext cx="709984" cy="369332"/>
            </a:xfrm>
            <a:prstGeom prst="rect">
              <a:avLst/>
            </a:prstGeom>
            <a:noFill/>
          </p:spPr>
          <p:txBody>
            <a:bodyPr wrap="square" rtlCol="0">
              <a:spAutoFit/>
            </a:bodyPr>
            <a:lstStyle/>
            <a:p>
              <a:r>
                <a:rPr lang="en-US" altLang="zh-CN" dirty="0"/>
                <a:t>FCs</a:t>
              </a:r>
              <a:endParaRPr lang="zh-CN" altLang="en-US" dirty="0"/>
            </a:p>
          </p:txBody>
        </p:sp>
        <p:cxnSp>
          <p:nvCxnSpPr>
            <p:cNvPr id="20" name="直接连接符 85">
              <a:extLst>
                <a:ext uri="{FF2B5EF4-FFF2-40B4-BE49-F238E27FC236}">
                  <a16:creationId xmlns:a16="http://schemas.microsoft.com/office/drawing/2014/main" xmlns="" id="{4441C117-94CD-40D6-8517-F096720224BB}"/>
                </a:ext>
              </a:extLst>
            </p:cNvPr>
            <p:cNvCxnSpPr/>
            <p:nvPr/>
          </p:nvCxnSpPr>
          <p:spPr>
            <a:xfrm>
              <a:off x="6529904" y="4422611"/>
              <a:ext cx="92069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接箭头连接符 87">
              <a:extLst>
                <a:ext uri="{FF2B5EF4-FFF2-40B4-BE49-F238E27FC236}">
                  <a16:creationId xmlns:a16="http://schemas.microsoft.com/office/drawing/2014/main" xmlns="" id="{ACCBE0C4-E1C5-47C8-A533-9D3BEE3E02E1}"/>
                </a:ext>
              </a:extLst>
            </p:cNvPr>
            <p:cNvCxnSpPr>
              <a:cxnSpLocks/>
            </p:cNvCxnSpPr>
            <p:nvPr/>
          </p:nvCxnSpPr>
          <p:spPr>
            <a:xfrm flipV="1">
              <a:off x="7450600" y="3279172"/>
              <a:ext cx="16922" cy="116893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矩形 21">
              <a:extLst>
                <a:ext uri="{FF2B5EF4-FFF2-40B4-BE49-F238E27FC236}">
                  <a16:creationId xmlns:a16="http://schemas.microsoft.com/office/drawing/2014/main" xmlns="" id="{CE8D0327-4E7C-467C-A072-960D9A4ED639}"/>
                </a:ext>
              </a:extLst>
            </p:cNvPr>
            <p:cNvSpPr/>
            <p:nvPr/>
          </p:nvSpPr>
          <p:spPr>
            <a:xfrm>
              <a:off x="6142452" y="3192190"/>
              <a:ext cx="709985" cy="86857"/>
            </a:xfrm>
            <a:prstGeom prst="rect">
              <a:avLst/>
            </a:prstGeom>
            <a:solidFill>
              <a:srgbClr val="D3D7DE"/>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A485C34-A62A-461A-9FE9-AB9A70273F3E}"/>
                </a:ext>
              </a:extLst>
            </p:cNvPr>
            <p:cNvSpPr/>
            <p:nvPr/>
          </p:nvSpPr>
          <p:spPr>
            <a:xfrm>
              <a:off x="7276002" y="3461078"/>
              <a:ext cx="349196" cy="87360"/>
            </a:xfrm>
            <a:prstGeom prst="rect">
              <a:avLst/>
            </a:prstGeom>
            <a:solidFill>
              <a:srgbClr val="D3D7D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B566A25F-3F19-487E-8791-91403F2A2CD8}"/>
                </a:ext>
              </a:extLst>
            </p:cNvPr>
            <p:cNvSpPr/>
            <p:nvPr/>
          </p:nvSpPr>
          <p:spPr>
            <a:xfrm>
              <a:off x="7113192" y="3192315"/>
              <a:ext cx="708660" cy="86857"/>
            </a:xfrm>
            <a:prstGeom prst="rect">
              <a:avLst/>
            </a:prstGeom>
            <a:solidFill>
              <a:srgbClr val="D3D7DE"/>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箭头连接符 94">
              <a:extLst>
                <a:ext uri="{FF2B5EF4-FFF2-40B4-BE49-F238E27FC236}">
                  <a16:creationId xmlns:a16="http://schemas.microsoft.com/office/drawing/2014/main" xmlns="" id="{8A654829-DF88-442E-8F92-D836FA11843D}"/>
                </a:ext>
              </a:extLst>
            </p:cNvPr>
            <p:cNvCxnSpPr>
              <a:cxnSpLocks/>
            </p:cNvCxnSpPr>
            <p:nvPr/>
          </p:nvCxnSpPr>
          <p:spPr>
            <a:xfrm flipV="1">
              <a:off x="6493873" y="3279047"/>
              <a:ext cx="3572" cy="4600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矩形 25">
              <a:extLst>
                <a:ext uri="{FF2B5EF4-FFF2-40B4-BE49-F238E27FC236}">
                  <a16:creationId xmlns:a16="http://schemas.microsoft.com/office/drawing/2014/main" xmlns="" id="{EE2CA3BC-F73A-4A55-9183-D8B78BCEBEC0}"/>
                </a:ext>
              </a:extLst>
            </p:cNvPr>
            <p:cNvSpPr/>
            <p:nvPr/>
          </p:nvSpPr>
          <p:spPr>
            <a:xfrm>
              <a:off x="6324409" y="3455646"/>
              <a:ext cx="349196" cy="87360"/>
            </a:xfrm>
            <a:prstGeom prst="rect">
              <a:avLst/>
            </a:prstGeom>
            <a:solidFill>
              <a:srgbClr val="D3D7D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a:extLst>
                <a:ext uri="{FF2B5EF4-FFF2-40B4-BE49-F238E27FC236}">
                  <a16:creationId xmlns:a16="http://schemas.microsoft.com/office/drawing/2014/main" xmlns="" id="{5E42BD0B-69F6-4011-906A-EF346F36820F}"/>
                </a:ext>
              </a:extLst>
            </p:cNvPr>
            <p:cNvSpPr txBox="1"/>
            <p:nvPr/>
          </p:nvSpPr>
          <p:spPr>
            <a:xfrm>
              <a:off x="5814205" y="2239080"/>
              <a:ext cx="4404555" cy="2031325"/>
            </a:xfrm>
            <a:prstGeom prst="rect">
              <a:avLst/>
            </a:prstGeom>
            <a:noFill/>
            <a:ln w="28575">
              <a:solidFill>
                <a:schemeClr val="accent1"/>
              </a:solidFill>
              <a:prstDash val="dashDot"/>
            </a:ln>
          </p:spPr>
          <p:txBody>
            <a:bodyPr wrap="square" rtlCol="0">
              <a:spAutoFit/>
            </a:bodyPr>
            <a:lstStyle/>
            <a:p>
              <a:r>
                <a:rPr lang="en-US" altLang="zh-CN" dirty="0"/>
                <a:t>Output:  </a:t>
              </a:r>
            </a:p>
            <a:p>
              <a:r>
                <a:rPr lang="en-US" altLang="zh-CN" dirty="0"/>
                <a:t>                </a:t>
              </a:r>
              <a:r>
                <a:rPr lang="en-US" altLang="zh-CN" dirty="0">
                  <a:solidFill>
                    <a:srgbClr val="FF0000"/>
                  </a:solidFill>
                </a:rPr>
                <a:t>quadrangle </a:t>
              </a:r>
              <a:r>
                <a:rPr lang="en-US" altLang="zh-CN" dirty="0"/>
                <a:t>regressor</a:t>
              </a:r>
              <a:endParaRPr lang="en-US" altLang="zh-CN" dirty="0">
                <a:solidFill>
                  <a:srgbClr val="FF0000"/>
                </a:solidFill>
              </a:endParaRPr>
            </a:p>
            <a:p>
              <a:r>
                <a:rPr lang="en-US" altLang="zh-CN" dirty="0" err="1"/>
                <a:t>Softmax</a:t>
              </a:r>
              <a:r>
                <a:rPr lang="en-US" altLang="zh-CN" dirty="0"/>
                <a:t>   predict </a:t>
              </a:r>
            </a:p>
            <a:p>
              <a:endParaRPr lang="en-US" altLang="zh-CN" dirty="0"/>
            </a:p>
            <a:p>
              <a:endParaRPr lang="en-US" altLang="zh-CN" dirty="0"/>
            </a:p>
            <a:p>
              <a:endParaRPr lang="en-US" altLang="zh-CN" dirty="0"/>
            </a:p>
            <a:p>
              <a:r>
                <a:rPr lang="en-US" altLang="zh-CN" dirty="0"/>
                <a:t> </a:t>
              </a:r>
              <a:endParaRPr lang="zh-CN" altLang="en-US" dirty="0"/>
            </a:p>
          </p:txBody>
        </p:sp>
        <p:sp>
          <p:nvSpPr>
            <p:cNvPr id="28" name="矩形: 圆角 102">
              <a:extLst>
                <a:ext uri="{FF2B5EF4-FFF2-40B4-BE49-F238E27FC236}">
                  <a16:creationId xmlns:a16="http://schemas.microsoft.com/office/drawing/2014/main" xmlns="" id="{392F5680-D8F1-471F-AA31-A4C39F2F8EB5}"/>
                </a:ext>
              </a:extLst>
            </p:cNvPr>
            <p:cNvSpPr/>
            <p:nvPr/>
          </p:nvSpPr>
          <p:spPr>
            <a:xfrm>
              <a:off x="6772408" y="2362598"/>
              <a:ext cx="3325197" cy="771174"/>
            </a:xfrm>
            <a:prstGeom prst="roundRect">
              <a:avLst/>
            </a:prstGeom>
            <a:solidFill>
              <a:schemeClr val="accent1">
                <a:alpha val="1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aphicFrame>
          <p:nvGraphicFramePr>
            <p:cNvPr id="29" name="对象 28">
              <a:extLst>
                <a:ext uri="{FF2B5EF4-FFF2-40B4-BE49-F238E27FC236}">
                  <a16:creationId xmlns:a16="http://schemas.microsoft.com/office/drawing/2014/main" xmlns="" id="{1DC1DEA7-790B-4877-B5CE-0FDA0B29A83C}"/>
                </a:ext>
              </a:extLst>
            </p:cNvPr>
            <p:cNvGraphicFramePr>
              <a:graphicFrameLocks noChangeAspect="1"/>
            </p:cNvGraphicFramePr>
            <p:nvPr>
              <p:extLst>
                <p:ext uri="{D42A27DB-BD31-4B8C-83A1-F6EECF244321}">
                  <p14:modId xmlns:p14="http://schemas.microsoft.com/office/powerpoint/2010/main" val="2070495588"/>
                </p:ext>
              </p:extLst>
            </p:nvPr>
          </p:nvGraphicFramePr>
          <p:xfrm>
            <a:off x="7668570" y="2836789"/>
            <a:ext cx="2297112" cy="349250"/>
          </p:xfrm>
          <a:graphic>
            <a:graphicData uri="http://schemas.openxmlformats.org/presentationml/2006/ole">
              <mc:AlternateContent xmlns:mc="http://schemas.openxmlformats.org/markup-compatibility/2006">
                <mc:Choice xmlns:v="urn:schemas-microsoft-com:vml" Requires="v">
                  <p:oleObj spid="_x0000_s2369" name="Equation" r:id="rId6" imgW="1587240" imgH="241200" progId="Equation.DSMT4">
                    <p:embed/>
                  </p:oleObj>
                </mc:Choice>
                <mc:Fallback>
                  <p:oleObj name="Equation" r:id="rId6" imgW="1587240" imgH="241200" progId="Equation.DSMT4">
                    <p:embed/>
                    <p:pic>
                      <p:nvPicPr>
                        <p:cNvPr id="0" name=""/>
                        <p:cNvPicPr/>
                        <p:nvPr/>
                      </p:nvPicPr>
                      <p:blipFill>
                        <a:blip r:embed="rId7"/>
                        <a:stretch>
                          <a:fillRect/>
                        </a:stretch>
                      </p:blipFill>
                      <p:spPr>
                        <a:xfrm>
                          <a:off x="7668570" y="2836789"/>
                          <a:ext cx="2297112" cy="349250"/>
                        </a:xfrm>
                        <a:prstGeom prst="rect">
                          <a:avLst/>
                        </a:prstGeom>
                      </p:spPr>
                    </p:pic>
                  </p:oleObj>
                </mc:Fallback>
              </mc:AlternateContent>
            </a:graphicData>
          </a:graphic>
        </p:graphicFrame>
      </p:grpSp>
      <p:sp>
        <p:nvSpPr>
          <p:cNvPr id="47" name="日期占位符 44">
            <a:extLst>
              <a:ext uri="{FF2B5EF4-FFF2-40B4-BE49-F238E27FC236}">
                <a16:creationId xmlns:a16="http://schemas.microsoft.com/office/drawing/2014/main" xmlns="" id="{E717A5C6-A0AA-4969-945F-F3ECA8C921FE}"/>
              </a:ext>
            </a:extLst>
          </p:cNvPr>
          <p:cNvSpPr>
            <a:spLocks noGrp="1"/>
          </p:cNvSpPr>
          <p:nvPr>
            <p:ph type="dt" sz="half" idx="10"/>
          </p:nvPr>
        </p:nvSpPr>
        <p:spPr>
          <a:xfrm>
            <a:off x="628650" y="6356351"/>
            <a:ext cx="2057400" cy="365125"/>
          </a:xfrm>
        </p:spPr>
        <p:txBody>
          <a:bodyPr/>
          <a:lstStyle/>
          <a:p>
            <a:fld id="{47BF96EA-1A29-4F4D-BDE8-F976F086D401}" type="datetime1">
              <a:rPr lang="zh-CN" altLang="en-US" smtClean="0"/>
              <a:t>2019/4/16</a:t>
            </a:fld>
            <a:endParaRPr lang="zh-CN" altLang="en-US"/>
          </a:p>
        </p:txBody>
      </p:sp>
      <p:sp>
        <p:nvSpPr>
          <p:cNvPr id="48" name="幻灯片编号占位符 45">
            <a:extLst>
              <a:ext uri="{FF2B5EF4-FFF2-40B4-BE49-F238E27FC236}">
                <a16:creationId xmlns:a16="http://schemas.microsoft.com/office/drawing/2014/main" xmlns="" id="{7744DAF9-E805-4D2B-B3B8-0BAB1F9F3057}"/>
              </a:ext>
            </a:extLst>
          </p:cNvPr>
          <p:cNvSpPr txBox="1">
            <a:spLocks/>
          </p:cNvSpPr>
          <p:nvPr/>
        </p:nvSpPr>
        <p:spPr>
          <a:xfrm>
            <a:off x="6457950" y="6356351"/>
            <a:ext cx="20574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A1BDB9E-5AFC-4829-91BA-216117873C5B}" type="slidenum">
              <a:rPr lang="zh-CN" altLang="en-US" smtClean="0"/>
              <a:pPr/>
              <a:t>71</a:t>
            </a:fld>
            <a:endParaRPr lang="zh-CN" altLang="en-US"/>
          </a:p>
        </p:txBody>
      </p:sp>
      <p:pic>
        <p:nvPicPr>
          <p:cNvPr id="49" name="图片 48">
            <a:extLst>
              <a:ext uri="{FF2B5EF4-FFF2-40B4-BE49-F238E27FC236}">
                <a16:creationId xmlns:a16="http://schemas.microsoft.com/office/drawing/2014/main" xmlns="" id="{C50DFF37-F0E6-4E6F-AB5F-E322D790E0A5}"/>
              </a:ext>
            </a:extLst>
          </p:cNvPr>
          <p:cNvPicPr>
            <a:picLocks noChangeAspect="1"/>
          </p:cNvPicPr>
          <p:nvPr/>
        </p:nvPicPr>
        <p:blipFill>
          <a:blip r:embed="rId8"/>
          <a:stretch>
            <a:fillRect/>
          </a:stretch>
        </p:blipFill>
        <p:spPr>
          <a:xfrm rot="5400000">
            <a:off x="6224331" y="1299243"/>
            <a:ext cx="1419454" cy="3052749"/>
          </a:xfrm>
          <a:prstGeom prst="rect">
            <a:avLst/>
          </a:prstGeom>
        </p:spPr>
      </p:pic>
    </p:spTree>
    <p:extLst>
      <p:ext uri="{BB962C8B-B14F-4D97-AF65-F5344CB8AC3E}">
        <p14:creationId xmlns:p14="http://schemas.microsoft.com/office/powerpoint/2010/main" val="229117050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2"/>
          <a:stretch>
            <a:fillRect/>
          </a:stretch>
        </p:blipFill>
        <p:spPr>
          <a:xfrm>
            <a:off x="347533" y="2132856"/>
            <a:ext cx="8484225" cy="3551536"/>
          </a:xfrm>
          <a:prstGeom prst="rect">
            <a:avLst/>
          </a:prstGeom>
        </p:spPr>
      </p:pic>
      <p:sp>
        <p:nvSpPr>
          <p:cNvPr id="3" name="日期占位符 2"/>
          <p:cNvSpPr>
            <a:spLocks noGrp="1"/>
          </p:cNvSpPr>
          <p:nvPr>
            <p:ph type="dt" sz="half" idx="10"/>
          </p:nvPr>
        </p:nvSpPr>
        <p:spPr/>
        <p:txBody>
          <a:bodyPr/>
          <a:lstStyle/>
          <a:p>
            <a:fld id="{C12075F6-EDC5-E74E-A2FF-CF55FE89C0E7}" type="datetime1">
              <a:rPr lang="zh-CN" altLang="en-US" smtClean="0"/>
              <a:t>2019/4/16</a:t>
            </a:fld>
            <a:endParaRPr lang="zh-CN" altLang="en-US"/>
          </a:p>
        </p:txBody>
      </p:sp>
      <p:sp>
        <p:nvSpPr>
          <p:cNvPr id="4" name="幻灯片编号占位符 3"/>
          <p:cNvSpPr>
            <a:spLocks noGrp="1"/>
          </p:cNvSpPr>
          <p:nvPr>
            <p:ph type="sldNum" sz="quarter" idx="12"/>
          </p:nvPr>
        </p:nvSpPr>
        <p:spPr/>
        <p:txBody>
          <a:bodyPr/>
          <a:lstStyle/>
          <a:p>
            <a:fld id="{3A1BDB9E-5AFC-4829-91BA-216117873C5B}" type="slidenum">
              <a:rPr lang="zh-CN" altLang="en-US" smtClean="0"/>
              <a:t>72</a:t>
            </a:fld>
            <a:endParaRPr lang="zh-CN" altLang="en-US"/>
          </a:p>
        </p:txBody>
      </p:sp>
      <p:sp>
        <p:nvSpPr>
          <p:cNvPr id="9" name="内容占位符 2">
            <a:extLst>
              <a:ext uri="{FF2B5EF4-FFF2-40B4-BE49-F238E27FC236}">
                <a16:creationId xmlns:a16="http://schemas.microsoft.com/office/drawing/2014/main" xmlns="" id="{FB4411AE-6DE1-4B86-8F3C-512D8AC447ED}"/>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11" name="文本框 10">
            <a:extLst>
              <a:ext uri="{FF2B5EF4-FFF2-40B4-BE49-F238E27FC236}">
                <a16:creationId xmlns:a16="http://schemas.microsoft.com/office/drawing/2014/main" xmlns="" id="{6DFBB44F-7C52-44DE-8AF1-A1109DBBD6BE}"/>
              </a:ext>
            </a:extLst>
          </p:cNvPr>
          <p:cNvSpPr txBox="1"/>
          <p:nvPr/>
        </p:nvSpPr>
        <p:spPr>
          <a:xfrm>
            <a:off x="230594" y="882903"/>
            <a:ext cx="7653774" cy="1107996"/>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1</a:t>
            </a:r>
            <a:endParaRPr lang="en-US" altLang="zh-CN"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p"/>
            </a:pPr>
            <a:r>
              <a:rPr lang="zh-CN" altLang="en-US" sz="2200" dirty="0" smtClean="0">
                <a:latin typeface="黑体" panose="02010609060101010101" pitchFamily="49" charset="-122"/>
                <a:ea typeface="黑体" panose="02010609060101010101" pitchFamily="49" charset="-122"/>
              </a:rPr>
              <a:t>实验结果</a:t>
            </a:r>
            <a:endParaRPr lang="en-US" altLang="zh-CN" sz="2200" dirty="0">
              <a:latin typeface="黑体" panose="02010609060101010101" pitchFamily="49" charset="-122"/>
              <a:ea typeface="黑体" panose="02010609060101010101" pitchFamily="49" charset="-122"/>
            </a:endParaRPr>
          </a:p>
        </p:txBody>
      </p:sp>
      <p:sp>
        <p:nvSpPr>
          <p:cNvPr id="2" name="矩形 1"/>
          <p:cNvSpPr/>
          <p:nvPr/>
        </p:nvSpPr>
        <p:spPr>
          <a:xfrm>
            <a:off x="5868143" y="5795972"/>
            <a:ext cx="1915909" cy="369332"/>
          </a:xfrm>
          <a:prstGeom prst="rect">
            <a:avLst/>
          </a:prstGeom>
        </p:spPr>
        <p:txBody>
          <a:bodyPr wrap="none">
            <a:spAutoFit/>
          </a:bodyPr>
          <a:lstStyle/>
          <a:p>
            <a:r>
              <a:rPr lang="en-US" altLang="zh-CN" dirty="0">
                <a:latin typeface="黑体" panose="02010609060101010101" pitchFamily="49" charset="-122"/>
                <a:ea typeface="黑体" panose="02010609060101010101" pitchFamily="49" charset="-122"/>
              </a:rPr>
              <a:t>Faster-RCNN-OBB</a:t>
            </a:r>
            <a:endParaRPr lang="zh-CN" altLang="en-US" dirty="0"/>
          </a:p>
        </p:txBody>
      </p:sp>
      <p:sp>
        <p:nvSpPr>
          <p:cNvPr id="5" name="矩形 4"/>
          <p:cNvSpPr/>
          <p:nvPr/>
        </p:nvSpPr>
        <p:spPr>
          <a:xfrm>
            <a:off x="1763688" y="5795972"/>
            <a:ext cx="1454244" cy="369332"/>
          </a:xfrm>
          <a:prstGeom prst="rect">
            <a:avLst/>
          </a:prstGeom>
        </p:spPr>
        <p:txBody>
          <a:bodyPr wrap="none">
            <a:spAutoFit/>
          </a:bodyPr>
          <a:lstStyle/>
          <a:p>
            <a:r>
              <a:rPr lang="en-US" altLang="zh-CN" dirty="0">
                <a:latin typeface="黑体" panose="02010609060101010101" pitchFamily="49" charset="-122"/>
                <a:ea typeface="黑体" panose="02010609060101010101" pitchFamily="49" charset="-122"/>
              </a:rPr>
              <a:t>Faster-RCNN</a:t>
            </a:r>
            <a:endParaRPr lang="zh-CN" altLang="en-US" dirty="0"/>
          </a:p>
        </p:txBody>
      </p:sp>
      <p:sp>
        <p:nvSpPr>
          <p:cNvPr id="6" name="矩形 5"/>
          <p:cNvSpPr/>
          <p:nvPr/>
        </p:nvSpPr>
        <p:spPr>
          <a:xfrm>
            <a:off x="1524000" y="6444475"/>
            <a:ext cx="5865406" cy="276999"/>
          </a:xfrm>
          <a:prstGeom prst="rect">
            <a:avLst/>
          </a:prstGeom>
        </p:spPr>
        <p:txBody>
          <a:bodyPr wrap="square">
            <a:spAutoFit/>
          </a:bodyPr>
          <a:lstStyle/>
          <a:p>
            <a:r>
              <a:rPr lang="en-US" altLang="zh-CN" sz="1200" dirty="0">
                <a:latin typeface="Arial Narrow" panose="020B0606020202030204" pitchFamily="34" charset="0"/>
              </a:rPr>
              <a:t>G.-S. Xia, et</a:t>
            </a:r>
            <a:r>
              <a:rPr lang="zh-CN" altLang="en-US" sz="1200" dirty="0">
                <a:latin typeface="Arial Narrow" panose="020B0606020202030204" pitchFamily="34" charset="0"/>
              </a:rPr>
              <a:t> </a:t>
            </a:r>
            <a:r>
              <a:rPr lang="en-US" altLang="zh-CN" sz="1200" dirty="0">
                <a:latin typeface="Arial Narrow" panose="020B0606020202030204" pitchFamily="34" charset="0"/>
              </a:rPr>
              <a:t>al. </a:t>
            </a:r>
            <a:r>
              <a:rPr lang="en-US" altLang="zh-CN" sz="1200" b="1" dirty="0" smtClean="0">
                <a:latin typeface="Arial Narrow" panose="020B0606020202030204" pitchFamily="34" charset="0"/>
              </a:rPr>
              <a:t>DOTA</a:t>
            </a:r>
            <a:r>
              <a:rPr lang="en-US" altLang="zh-CN" sz="1200" b="1" dirty="0">
                <a:latin typeface="Arial Narrow" panose="020B0606020202030204" pitchFamily="34" charset="0"/>
              </a:rPr>
              <a:t>: A Large-scale dataset for object detection in aerial </a:t>
            </a:r>
            <a:r>
              <a:rPr lang="en-US" altLang="zh-CN" sz="1200" b="1" dirty="0" smtClean="0">
                <a:latin typeface="Arial Narrow" panose="020B0606020202030204" pitchFamily="34" charset="0"/>
              </a:rPr>
              <a:t>images</a:t>
            </a:r>
            <a:r>
              <a:rPr lang="en-US" altLang="zh-CN" sz="1200" dirty="0">
                <a:latin typeface="Arial Narrow" panose="020B0606020202030204" pitchFamily="34" charset="0"/>
              </a:rPr>
              <a:t> </a:t>
            </a:r>
            <a:r>
              <a:rPr lang="en-US" altLang="zh-CN" sz="1200" dirty="0" smtClean="0">
                <a:latin typeface="Arial Narrow" panose="020B0606020202030204" pitchFamily="34" charset="0"/>
              </a:rPr>
              <a:t>CVPR, </a:t>
            </a:r>
            <a:r>
              <a:rPr lang="en-US" altLang="zh-CN" sz="1200" dirty="0">
                <a:latin typeface="Arial Narrow" panose="020B0606020202030204" pitchFamily="34" charset="0"/>
              </a:rPr>
              <a:t>2018.</a:t>
            </a:r>
          </a:p>
        </p:txBody>
      </p:sp>
    </p:spTree>
    <p:extLst>
      <p:ext uri="{BB962C8B-B14F-4D97-AF65-F5344CB8AC3E}">
        <p14:creationId xmlns:p14="http://schemas.microsoft.com/office/powerpoint/2010/main" val="159617597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C12075F6-EDC5-E74E-A2FF-CF55FE89C0E7}" type="datetime1">
              <a:rPr lang="zh-CN" altLang="en-US" smtClean="0"/>
              <a:t>2019/4/16</a:t>
            </a:fld>
            <a:endParaRPr lang="zh-CN" altLang="en-US"/>
          </a:p>
        </p:txBody>
      </p:sp>
      <p:sp>
        <p:nvSpPr>
          <p:cNvPr id="4" name="幻灯片编号占位符 3"/>
          <p:cNvSpPr>
            <a:spLocks noGrp="1"/>
          </p:cNvSpPr>
          <p:nvPr>
            <p:ph type="sldNum" sz="quarter" idx="12"/>
          </p:nvPr>
        </p:nvSpPr>
        <p:spPr/>
        <p:txBody>
          <a:bodyPr/>
          <a:lstStyle/>
          <a:p>
            <a:fld id="{3A1BDB9E-5AFC-4829-91BA-216117873C5B}" type="slidenum">
              <a:rPr lang="zh-CN" altLang="en-US" smtClean="0"/>
              <a:t>73</a:t>
            </a:fld>
            <a:endParaRPr lang="zh-CN" altLang="en-US"/>
          </a:p>
        </p:txBody>
      </p:sp>
      <p:sp>
        <p:nvSpPr>
          <p:cNvPr id="9" name="内容占位符 2">
            <a:extLst>
              <a:ext uri="{FF2B5EF4-FFF2-40B4-BE49-F238E27FC236}">
                <a16:creationId xmlns:a16="http://schemas.microsoft.com/office/drawing/2014/main" xmlns="" id="{FB4411AE-6DE1-4B86-8F3C-512D8AC447ED}"/>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11" name="文本框 10">
            <a:extLst>
              <a:ext uri="{FF2B5EF4-FFF2-40B4-BE49-F238E27FC236}">
                <a16:creationId xmlns:a16="http://schemas.microsoft.com/office/drawing/2014/main" xmlns="" id="{6DFBB44F-7C52-44DE-8AF1-A1109DBBD6BE}"/>
              </a:ext>
            </a:extLst>
          </p:cNvPr>
          <p:cNvSpPr txBox="1"/>
          <p:nvPr/>
        </p:nvSpPr>
        <p:spPr>
          <a:xfrm>
            <a:off x="230594" y="882903"/>
            <a:ext cx="7653774" cy="1107996"/>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1</a:t>
            </a:r>
            <a:endParaRPr lang="en-US" altLang="zh-CN"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Font typeface="Wingdings" panose="05000000000000000000" pitchFamily="2" charset="2"/>
              <a:buChar char="l"/>
            </a:pPr>
            <a:r>
              <a:rPr lang="zh-CN" altLang="en-US" sz="2200" dirty="0">
                <a:latin typeface="黑体" panose="02010609060101010101" pitchFamily="49" charset="-122"/>
                <a:ea typeface="黑体" panose="02010609060101010101" pitchFamily="49" charset="-122"/>
              </a:rPr>
              <a:t>识别</a:t>
            </a:r>
            <a:r>
              <a:rPr lang="zh-CN" altLang="en-US" sz="2200" dirty="0" smtClean="0">
                <a:latin typeface="黑体" panose="02010609060101010101" pitchFamily="49" charset="-122"/>
                <a:ea typeface="黑体" panose="02010609060101010101" pitchFamily="49" charset="-122"/>
              </a:rPr>
              <a:t>精度评价 </a:t>
            </a:r>
            <a:r>
              <a:rPr lang="en-US" altLang="zh-CN" sz="2200" dirty="0" err="1" smtClean="0">
                <a:latin typeface="黑体" panose="02010609060101010101" pitchFamily="49" charset="-122"/>
                <a:ea typeface="黑体" panose="02010609060101010101" pitchFamily="49" charset="-122"/>
              </a:rPr>
              <a:t>mAP</a:t>
            </a:r>
            <a:endParaRPr lang="en-US" altLang="zh-CN" sz="2200" dirty="0">
              <a:latin typeface="黑体" panose="02010609060101010101" pitchFamily="49" charset="-122"/>
              <a:ea typeface="黑体" panose="02010609060101010101" pitchFamily="49" charset="-122"/>
            </a:endParaRPr>
          </a:p>
        </p:txBody>
      </p:sp>
      <p:pic>
        <p:nvPicPr>
          <p:cNvPr id="5" name="图片 4">
            <a:extLst>
              <a:ext uri="{FF2B5EF4-FFF2-40B4-BE49-F238E27FC236}">
                <a16:creationId xmlns:a16="http://schemas.microsoft.com/office/drawing/2014/main" xmlns="" id="{29697771-BCE5-4D34-9626-96C65725DCDC}"/>
              </a:ext>
            </a:extLst>
          </p:cNvPr>
          <p:cNvPicPr>
            <a:picLocks noChangeAspect="1"/>
          </p:cNvPicPr>
          <p:nvPr/>
        </p:nvPicPr>
        <p:blipFill>
          <a:blip r:embed="rId2"/>
          <a:stretch>
            <a:fillRect/>
          </a:stretch>
        </p:blipFill>
        <p:spPr>
          <a:xfrm>
            <a:off x="805977" y="1980000"/>
            <a:ext cx="7532046" cy="4320000"/>
          </a:xfrm>
          <a:prstGeom prst="rect">
            <a:avLst/>
          </a:prstGeom>
        </p:spPr>
      </p:pic>
      <p:sp>
        <p:nvSpPr>
          <p:cNvPr id="7" name="矩形 6"/>
          <p:cNvSpPr/>
          <p:nvPr/>
        </p:nvSpPr>
        <p:spPr>
          <a:xfrm>
            <a:off x="1524000" y="6444475"/>
            <a:ext cx="5865406" cy="276999"/>
          </a:xfrm>
          <a:prstGeom prst="rect">
            <a:avLst/>
          </a:prstGeom>
        </p:spPr>
        <p:txBody>
          <a:bodyPr wrap="square">
            <a:spAutoFit/>
          </a:bodyPr>
          <a:lstStyle/>
          <a:p>
            <a:r>
              <a:rPr lang="en-US" altLang="zh-CN" sz="1200" dirty="0">
                <a:latin typeface="Arial Narrow" panose="020B0606020202030204" pitchFamily="34" charset="0"/>
              </a:rPr>
              <a:t>G.-S. Xia, et</a:t>
            </a:r>
            <a:r>
              <a:rPr lang="zh-CN" altLang="en-US" sz="1200" dirty="0">
                <a:latin typeface="Arial Narrow" panose="020B0606020202030204" pitchFamily="34" charset="0"/>
              </a:rPr>
              <a:t> </a:t>
            </a:r>
            <a:r>
              <a:rPr lang="en-US" altLang="zh-CN" sz="1200" dirty="0">
                <a:latin typeface="Arial Narrow" panose="020B0606020202030204" pitchFamily="34" charset="0"/>
              </a:rPr>
              <a:t>al. </a:t>
            </a:r>
            <a:r>
              <a:rPr lang="en-US" altLang="zh-CN" sz="1200" b="1" dirty="0" smtClean="0">
                <a:latin typeface="Arial Narrow" panose="020B0606020202030204" pitchFamily="34" charset="0"/>
              </a:rPr>
              <a:t>DOTA</a:t>
            </a:r>
            <a:r>
              <a:rPr lang="en-US" altLang="zh-CN" sz="1200" b="1" dirty="0">
                <a:latin typeface="Arial Narrow" panose="020B0606020202030204" pitchFamily="34" charset="0"/>
              </a:rPr>
              <a:t>: A Large-scale dataset for object detection in aerial </a:t>
            </a:r>
            <a:r>
              <a:rPr lang="en-US" altLang="zh-CN" sz="1200" b="1" dirty="0" smtClean="0">
                <a:latin typeface="Arial Narrow" panose="020B0606020202030204" pitchFamily="34" charset="0"/>
              </a:rPr>
              <a:t>images</a:t>
            </a:r>
            <a:r>
              <a:rPr lang="en-US" altLang="zh-CN" sz="1200" dirty="0">
                <a:latin typeface="Arial Narrow" panose="020B0606020202030204" pitchFamily="34" charset="0"/>
              </a:rPr>
              <a:t> </a:t>
            </a:r>
            <a:r>
              <a:rPr lang="en-US" altLang="zh-CN" sz="1200" dirty="0" smtClean="0">
                <a:latin typeface="Arial Narrow" panose="020B0606020202030204" pitchFamily="34" charset="0"/>
              </a:rPr>
              <a:t>CVPR, </a:t>
            </a:r>
            <a:r>
              <a:rPr lang="en-US" altLang="zh-CN" sz="1200" dirty="0">
                <a:latin typeface="Arial Narrow" panose="020B0606020202030204" pitchFamily="34" charset="0"/>
              </a:rPr>
              <a:t>2018.</a:t>
            </a:r>
          </a:p>
        </p:txBody>
      </p:sp>
    </p:spTree>
    <p:extLst>
      <p:ext uri="{BB962C8B-B14F-4D97-AF65-F5344CB8AC3E}">
        <p14:creationId xmlns:p14="http://schemas.microsoft.com/office/powerpoint/2010/main" val="382741219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74</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1</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2" name="文本框 11"/>
          <p:cNvSpPr txBox="1"/>
          <p:nvPr/>
        </p:nvSpPr>
        <p:spPr>
          <a:xfrm>
            <a:off x="653540" y="1389044"/>
            <a:ext cx="7359754" cy="49423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实验结果</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sp>
        <p:nvSpPr>
          <p:cNvPr id="13" name="文本框 12">
            <a:extLst>
              <a:ext uri="{FF2B5EF4-FFF2-40B4-BE49-F238E27FC236}">
                <a16:creationId xmlns:a16="http://schemas.microsoft.com/office/drawing/2014/main" xmlns="" id="{79475B8C-406E-476F-9CFE-3B42ABEFE24B}"/>
              </a:ext>
            </a:extLst>
          </p:cNvPr>
          <p:cNvSpPr txBox="1"/>
          <p:nvPr/>
        </p:nvSpPr>
        <p:spPr>
          <a:xfrm>
            <a:off x="2339752" y="1759589"/>
            <a:ext cx="5472608" cy="369332"/>
          </a:xfrm>
          <a:prstGeom prst="rect">
            <a:avLst/>
          </a:prstGeom>
          <a:noFill/>
        </p:spPr>
        <p:txBody>
          <a:bodyPr wrap="square" rtlCol="0">
            <a:spAutoFit/>
          </a:bodyPr>
          <a:lstStyle/>
          <a:p>
            <a:pPr marL="285750" indent="-285750">
              <a:buFont typeface="Wingdings" panose="05000000000000000000" pitchFamily="2" charset="2"/>
              <a:buChar char="l"/>
            </a:pPr>
            <a:r>
              <a:rPr lang="en-US" altLang="zh-CN" dirty="0">
                <a:solidFill>
                  <a:srgbClr val="C00000"/>
                </a:solidFill>
                <a:latin typeface="Arial" panose="020B0604020202020204" pitchFamily="34" charset="0"/>
                <a:ea typeface="微软雅黑 Light" panose="020B0502040204020203" pitchFamily="34" charset="-122"/>
                <a:cs typeface="Arial" panose="020B0604020202020204" pitchFamily="34" charset="0"/>
              </a:rPr>
              <a:t>Faster-RCNN-OBB</a:t>
            </a:r>
            <a:r>
              <a:rPr lang="en-US" altLang="zh-CN" sz="1400" dirty="0">
                <a:solidFill>
                  <a:schemeClr val="bg1">
                    <a:lumMod val="50000"/>
                  </a:schemeClr>
                </a:solidFill>
                <a:latin typeface="Arial" panose="020B0604020202020204" pitchFamily="34" charset="0"/>
                <a:ea typeface="微软雅黑 Light" panose="020B0502040204020203" pitchFamily="34" charset="-122"/>
                <a:cs typeface="Arial" panose="020B0604020202020204" pitchFamily="34" charset="0"/>
              </a:rPr>
              <a:t> </a:t>
            </a:r>
            <a:r>
              <a:rPr lang="en-US" altLang="zh-CN" sz="1400" dirty="0" smtClean="0">
                <a:solidFill>
                  <a:schemeClr val="bg1">
                    <a:lumMod val="50000"/>
                  </a:schemeClr>
                </a:solidFill>
                <a:latin typeface="Arial" panose="020B0604020202020204" pitchFamily="34" charset="0"/>
                <a:ea typeface="微软雅黑 Light" panose="020B0502040204020203" pitchFamily="34" charset="-122"/>
                <a:cs typeface="Arial" panose="020B0604020202020204" pitchFamily="34" charset="0"/>
              </a:rPr>
              <a:t>[Xia </a:t>
            </a:r>
            <a:r>
              <a:rPr lang="en-US" altLang="zh-CN" sz="1400" dirty="0">
                <a:solidFill>
                  <a:schemeClr val="bg1">
                    <a:lumMod val="50000"/>
                  </a:schemeClr>
                </a:solidFill>
                <a:latin typeface="Arial" panose="020B0604020202020204" pitchFamily="34" charset="0"/>
                <a:ea typeface="微软雅黑 Light" panose="020B0502040204020203" pitchFamily="34" charset="-122"/>
                <a:cs typeface="Arial" panose="020B0604020202020204" pitchFamily="34" charset="0"/>
              </a:rPr>
              <a:t>et.al., CVPR 2018]</a:t>
            </a:r>
          </a:p>
        </p:txBody>
      </p:sp>
      <p:pic>
        <p:nvPicPr>
          <p:cNvPr id="15" name="内容占位符 4">
            <a:extLst>
              <a:ext uri="{FF2B5EF4-FFF2-40B4-BE49-F238E27FC236}">
                <a16:creationId xmlns:a16="http://schemas.microsoft.com/office/drawing/2014/main" xmlns="" id="{4C305C99-419B-44F2-88C9-EA0F15A4E41A}"/>
              </a:ext>
            </a:extLst>
          </p:cNvPr>
          <p:cNvPicPr>
            <a:picLocks noChangeAspect="1"/>
          </p:cNvPicPr>
          <p:nvPr/>
        </p:nvPicPr>
        <p:blipFill>
          <a:blip r:embed="rId3"/>
          <a:stretch>
            <a:fillRect/>
          </a:stretch>
        </p:blipFill>
        <p:spPr>
          <a:xfrm>
            <a:off x="374847" y="2128921"/>
            <a:ext cx="8562513" cy="4164352"/>
          </a:xfrm>
          <a:prstGeom prst="rect">
            <a:avLst/>
          </a:prstGeom>
        </p:spPr>
      </p:pic>
      <p:sp>
        <p:nvSpPr>
          <p:cNvPr id="8" name="矩形 7"/>
          <p:cNvSpPr/>
          <p:nvPr/>
        </p:nvSpPr>
        <p:spPr>
          <a:xfrm>
            <a:off x="1524000" y="6444475"/>
            <a:ext cx="5865406" cy="276999"/>
          </a:xfrm>
          <a:prstGeom prst="rect">
            <a:avLst/>
          </a:prstGeom>
        </p:spPr>
        <p:txBody>
          <a:bodyPr wrap="square">
            <a:spAutoFit/>
          </a:bodyPr>
          <a:lstStyle/>
          <a:p>
            <a:r>
              <a:rPr lang="en-US" altLang="zh-CN" sz="1200" dirty="0">
                <a:latin typeface="Arial Narrow" panose="020B0606020202030204" pitchFamily="34" charset="0"/>
              </a:rPr>
              <a:t>G.-S. Xia, et</a:t>
            </a:r>
            <a:r>
              <a:rPr lang="zh-CN" altLang="en-US" sz="1200" dirty="0">
                <a:latin typeface="Arial Narrow" panose="020B0606020202030204" pitchFamily="34" charset="0"/>
              </a:rPr>
              <a:t> </a:t>
            </a:r>
            <a:r>
              <a:rPr lang="en-US" altLang="zh-CN" sz="1200" dirty="0">
                <a:latin typeface="Arial Narrow" panose="020B0606020202030204" pitchFamily="34" charset="0"/>
              </a:rPr>
              <a:t>al. </a:t>
            </a:r>
            <a:r>
              <a:rPr lang="en-US" altLang="zh-CN" sz="1200" b="1" dirty="0" smtClean="0">
                <a:latin typeface="Arial Narrow" panose="020B0606020202030204" pitchFamily="34" charset="0"/>
              </a:rPr>
              <a:t>DOTA</a:t>
            </a:r>
            <a:r>
              <a:rPr lang="en-US" altLang="zh-CN" sz="1200" b="1" dirty="0">
                <a:latin typeface="Arial Narrow" panose="020B0606020202030204" pitchFamily="34" charset="0"/>
              </a:rPr>
              <a:t>: A Large-scale dataset for object detection in aerial </a:t>
            </a:r>
            <a:r>
              <a:rPr lang="en-US" altLang="zh-CN" sz="1200" b="1" dirty="0" smtClean="0">
                <a:latin typeface="Arial Narrow" panose="020B0606020202030204" pitchFamily="34" charset="0"/>
              </a:rPr>
              <a:t>images</a:t>
            </a:r>
            <a:r>
              <a:rPr lang="en-US" altLang="zh-CN" sz="1200" dirty="0">
                <a:latin typeface="Arial Narrow" panose="020B0606020202030204" pitchFamily="34" charset="0"/>
              </a:rPr>
              <a:t> </a:t>
            </a:r>
            <a:r>
              <a:rPr lang="en-US" altLang="zh-CN" sz="1200" dirty="0" smtClean="0">
                <a:latin typeface="Arial Narrow" panose="020B0606020202030204" pitchFamily="34" charset="0"/>
              </a:rPr>
              <a:t>CVPR, </a:t>
            </a:r>
            <a:r>
              <a:rPr lang="en-US" altLang="zh-CN" sz="1200" dirty="0">
                <a:latin typeface="Arial Narrow" panose="020B0606020202030204" pitchFamily="34" charset="0"/>
              </a:rPr>
              <a:t>2018.</a:t>
            </a:r>
          </a:p>
        </p:txBody>
      </p:sp>
    </p:spTree>
    <p:extLst>
      <p:ext uri="{BB962C8B-B14F-4D97-AF65-F5344CB8AC3E}">
        <p14:creationId xmlns:p14="http://schemas.microsoft.com/office/powerpoint/2010/main" val="246644812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75</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1</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2" name="文本框 11"/>
          <p:cNvSpPr txBox="1"/>
          <p:nvPr/>
        </p:nvSpPr>
        <p:spPr>
          <a:xfrm>
            <a:off x="653540" y="1389044"/>
            <a:ext cx="7359754" cy="49423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实验结果</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pic>
        <p:nvPicPr>
          <p:cNvPr id="8" name="内容占位符 4">
            <a:extLst>
              <a:ext uri="{FF2B5EF4-FFF2-40B4-BE49-F238E27FC236}">
                <a16:creationId xmlns:a16="http://schemas.microsoft.com/office/drawing/2014/main" xmlns="" id="{61EB0A29-21E3-4C42-ABF1-4EE58AC667A3}"/>
              </a:ext>
            </a:extLst>
          </p:cNvPr>
          <p:cNvPicPr>
            <a:picLocks noChangeAspect="1"/>
          </p:cNvPicPr>
          <p:nvPr/>
        </p:nvPicPr>
        <p:blipFill rotWithShape="1">
          <a:blip r:embed="rId3"/>
          <a:srcRect r="12816"/>
          <a:stretch/>
        </p:blipFill>
        <p:spPr>
          <a:xfrm>
            <a:off x="206122" y="2382078"/>
            <a:ext cx="3141742" cy="3955896"/>
          </a:xfrm>
          <a:prstGeom prst="rect">
            <a:avLst/>
          </a:prstGeom>
        </p:spPr>
      </p:pic>
      <p:pic>
        <p:nvPicPr>
          <p:cNvPr id="10" name="内容占位符 4">
            <a:extLst>
              <a:ext uri="{FF2B5EF4-FFF2-40B4-BE49-F238E27FC236}">
                <a16:creationId xmlns:a16="http://schemas.microsoft.com/office/drawing/2014/main" xmlns="" id="{0B9145E4-9460-4F4A-976F-06D11BE2C548}"/>
              </a:ext>
            </a:extLst>
          </p:cNvPr>
          <p:cNvPicPr>
            <a:picLocks noChangeAspect="1"/>
          </p:cNvPicPr>
          <p:nvPr/>
        </p:nvPicPr>
        <p:blipFill rotWithShape="1">
          <a:blip r:embed="rId4"/>
          <a:srcRect l="11057" r="8083"/>
          <a:stretch/>
        </p:blipFill>
        <p:spPr>
          <a:xfrm rot="10800000">
            <a:off x="3419870" y="2382076"/>
            <a:ext cx="5518005" cy="3955895"/>
          </a:xfrm>
          <a:prstGeom prst="rect">
            <a:avLst/>
          </a:prstGeom>
        </p:spPr>
      </p:pic>
      <p:sp>
        <p:nvSpPr>
          <p:cNvPr id="9" name="文本框 8">
            <a:extLst>
              <a:ext uri="{FF2B5EF4-FFF2-40B4-BE49-F238E27FC236}">
                <a16:creationId xmlns:a16="http://schemas.microsoft.com/office/drawing/2014/main" xmlns="" id="{79475B8C-406E-476F-9CFE-3B42ABEFE24B}"/>
              </a:ext>
            </a:extLst>
          </p:cNvPr>
          <p:cNvSpPr txBox="1"/>
          <p:nvPr/>
        </p:nvSpPr>
        <p:spPr>
          <a:xfrm>
            <a:off x="2339752" y="1759589"/>
            <a:ext cx="5472608" cy="369332"/>
          </a:xfrm>
          <a:prstGeom prst="rect">
            <a:avLst/>
          </a:prstGeom>
          <a:noFill/>
        </p:spPr>
        <p:txBody>
          <a:bodyPr wrap="square" rtlCol="0">
            <a:spAutoFit/>
          </a:bodyPr>
          <a:lstStyle/>
          <a:p>
            <a:pPr marL="285750" indent="-285750">
              <a:buFont typeface="Wingdings" panose="05000000000000000000" pitchFamily="2" charset="2"/>
              <a:buChar char="l"/>
            </a:pPr>
            <a:r>
              <a:rPr lang="en-US" altLang="zh-CN" dirty="0">
                <a:solidFill>
                  <a:srgbClr val="C00000"/>
                </a:solidFill>
                <a:latin typeface="Arial" panose="020B0604020202020204" pitchFamily="34" charset="0"/>
                <a:ea typeface="微软雅黑 Light" panose="020B0502040204020203" pitchFamily="34" charset="-122"/>
                <a:cs typeface="Arial" panose="020B0604020202020204" pitchFamily="34" charset="0"/>
              </a:rPr>
              <a:t>Faster-RCNN-OBB</a:t>
            </a:r>
            <a:r>
              <a:rPr lang="en-US" altLang="zh-CN" sz="1400" dirty="0">
                <a:solidFill>
                  <a:schemeClr val="bg1">
                    <a:lumMod val="50000"/>
                  </a:schemeClr>
                </a:solidFill>
                <a:latin typeface="Arial" panose="020B0604020202020204" pitchFamily="34" charset="0"/>
                <a:ea typeface="微软雅黑 Light" panose="020B0502040204020203" pitchFamily="34" charset="-122"/>
                <a:cs typeface="Arial" panose="020B0604020202020204" pitchFamily="34" charset="0"/>
              </a:rPr>
              <a:t> </a:t>
            </a:r>
            <a:r>
              <a:rPr lang="en-US" altLang="zh-CN" sz="1400" dirty="0" smtClean="0">
                <a:solidFill>
                  <a:schemeClr val="bg1">
                    <a:lumMod val="50000"/>
                  </a:schemeClr>
                </a:solidFill>
                <a:latin typeface="Arial" panose="020B0604020202020204" pitchFamily="34" charset="0"/>
                <a:ea typeface="微软雅黑 Light" panose="020B0502040204020203" pitchFamily="34" charset="-122"/>
                <a:cs typeface="Arial" panose="020B0604020202020204" pitchFamily="34" charset="0"/>
              </a:rPr>
              <a:t>[Xia </a:t>
            </a:r>
            <a:r>
              <a:rPr lang="en-US" altLang="zh-CN" sz="1400" dirty="0">
                <a:solidFill>
                  <a:schemeClr val="bg1">
                    <a:lumMod val="50000"/>
                  </a:schemeClr>
                </a:solidFill>
                <a:latin typeface="Arial" panose="020B0604020202020204" pitchFamily="34" charset="0"/>
                <a:ea typeface="微软雅黑 Light" panose="020B0502040204020203" pitchFamily="34" charset="-122"/>
                <a:cs typeface="Arial" panose="020B0604020202020204" pitchFamily="34" charset="0"/>
              </a:rPr>
              <a:t>et.al., CVPR 2018]</a:t>
            </a:r>
          </a:p>
        </p:txBody>
      </p:sp>
      <p:sp>
        <p:nvSpPr>
          <p:cNvPr id="11" name="矩形 10"/>
          <p:cNvSpPr/>
          <p:nvPr/>
        </p:nvSpPr>
        <p:spPr>
          <a:xfrm>
            <a:off x="1524000" y="6444475"/>
            <a:ext cx="5865406" cy="276999"/>
          </a:xfrm>
          <a:prstGeom prst="rect">
            <a:avLst/>
          </a:prstGeom>
        </p:spPr>
        <p:txBody>
          <a:bodyPr wrap="square">
            <a:spAutoFit/>
          </a:bodyPr>
          <a:lstStyle/>
          <a:p>
            <a:r>
              <a:rPr lang="en-US" altLang="zh-CN" sz="1200" dirty="0">
                <a:latin typeface="Arial Narrow" panose="020B0606020202030204" pitchFamily="34" charset="0"/>
              </a:rPr>
              <a:t>G.-S. Xia, et</a:t>
            </a:r>
            <a:r>
              <a:rPr lang="zh-CN" altLang="en-US" sz="1200" dirty="0">
                <a:latin typeface="Arial Narrow" panose="020B0606020202030204" pitchFamily="34" charset="0"/>
              </a:rPr>
              <a:t> </a:t>
            </a:r>
            <a:r>
              <a:rPr lang="en-US" altLang="zh-CN" sz="1200" dirty="0">
                <a:latin typeface="Arial Narrow" panose="020B0606020202030204" pitchFamily="34" charset="0"/>
              </a:rPr>
              <a:t>al. </a:t>
            </a:r>
            <a:r>
              <a:rPr lang="en-US" altLang="zh-CN" sz="1200" b="1" dirty="0" smtClean="0">
                <a:latin typeface="Arial Narrow" panose="020B0606020202030204" pitchFamily="34" charset="0"/>
              </a:rPr>
              <a:t>DOTA</a:t>
            </a:r>
            <a:r>
              <a:rPr lang="en-US" altLang="zh-CN" sz="1200" b="1" dirty="0">
                <a:latin typeface="Arial Narrow" panose="020B0606020202030204" pitchFamily="34" charset="0"/>
              </a:rPr>
              <a:t>: A Large-scale dataset for object detection in aerial </a:t>
            </a:r>
            <a:r>
              <a:rPr lang="en-US" altLang="zh-CN" sz="1200" b="1" dirty="0" smtClean="0">
                <a:latin typeface="Arial Narrow" panose="020B0606020202030204" pitchFamily="34" charset="0"/>
              </a:rPr>
              <a:t>images</a:t>
            </a:r>
            <a:r>
              <a:rPr lang="en-US" altLang="zh-CN" sz="1200" dirty="0">
                <a:latin typeface="Arial Narrow" panose="020B0606020202030204" pitchFamily="34" charset="0"/>
              </a:rPr>
              <a:t> </a:t>
            </a:r>
            <a:r>
              <a:rPr lang="en-US" altLang="zh-CN" sz="1200" dirty="0" smtClean="0">
                <a:latin typeface="Arial Narrow" panose="020B0606020202030204" pitchFamily="34" charset="0"/>
              </a:rPr>
              <a:t>CVPR, </a:t>
            </a:r>
            <a:r>
              <a:rPr lang="en-US" altLang="zh-CN" sz="1200" dirty="0">
                <a:latin typeface="Arial Narrow" panose="020B0606020202030204" pitchFamily="34" charset="0"/>
              </a:rPr>
              <a:t>2018.</a:t>
            </a:r>
          </a:p>
        </p:txBody>
      </p:sp>
    </p:spTree>
    <p:extLst>
      <p:ext uri="{BB962C8B-B14F-4D97-AF65-F5344CB8AC3E}">
        <p14:creationId xmlns:p14="http://schemas.microsoft.com/office/powerpoint/2010/main" val="50914634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76</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1</a:t>
            </a:r>
            <a:endParaRPr lang="en-US" altLang="zh-CN" sz="2200" dirty="0">
              <a:solidFill>
                <a:srgbClr val="C00000"/>
              </a:solidFill>
              <a:latin typeface="黑体" panose="02010609060101010101" pitchFamily="49" charset="-122"/>
              <a:ea typeface="黑体" panose="02010609060101010101" pitchFamily="49" charset="-122"/>
            </a:endParaRPr>
          </a:p>
        </p:txBody>
      </p:sp>
      <p:pic>
        <p:nvPicPr>
          <p:cNvPr id="10" name="内容占位符 3">
            <a:extLst>
              <a:ext uri="{FF2B5EF4-FFF2-40B4-BE49-F238E27FC236}">
                <a16:creationId xmlns:a16="http://schemas.microsoft.com/office/drawing/2014/main" xmlns="" id="{330DB2A6-6CBE-4EB7-9557-2F289A75A6F5}"/>
              </a:ext>
            </a:extLst>
          </p:cNvPr>
          <p:cNvPicPr>
            <a:picLocks noChangeAspect="1"/>
          </p:cNvPicPr>
          <p:nvPr/>
        </p:nvPicPr>
        <p:blipFill rotWithShape="1">
          <a:blip r:embed="rId3"/>
          <a:srcRect l="51588"/>
          <a:stretch/>
        </p:blipFill>
        <p:spPr>
          <a:xfrm>
            <a:off x="3508817" y="2444851"/>
            <a:ext cx="2863383" cy="4152501"/>
          </a:xfrm>
          <a:prstGeom prst="rect">
            <a:avLst/>
          </a:prstGeom>
        </p:spPr>
      </p:pic>
      <p:pic>
        <p:nvPicPr>
          <p:cNvPr id="11" name="图片 10">
            <a:extLst>
              <a:ext uri="{FF2B5EF4-FFF2-40B4-BE49-F238E27FC236}">
                <a16:creationId xmlns:a16="http://schemas.microsoft.com/office/drawing/2014/main" xmlns="" id="{1CA2F552-17F2-4F4C-8FDC-5B13B34ACE93}"/>
              </a:ext>
            </a:extLst>
          </p:cNvPr>
          <p:cNvPicPr>
            <a:picLocks noChangeAspect="1"/>
          </p:cNvPicPr>
          <p:nvPr/>
        </p:nvPicPr>
        <p:blipFill rotWithShape="1">
          <a:blip r:embed="rId4"/>
          <a:srcRect l="9770" t="-1550" b="2655"/>
          <a:stretch/>
        </p:blipFill>
        <p:spPr>
          <a:xfrm rot="5400000">
            <a:off x="5637378" y="3251681"/>
            <a:ext cx="4152499" cy="2538839"/>
          </a:xfrm>
          <a:prstGeom prst="rect">
            <a:avLst/>
          </a:prstGeom>
        </p:spPr>
      </p:pic>
      <p:sp>
        <p:nvSpPr>
          <p:cNvPr id="12" name="文本框 11"/>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对比</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实验</a:t>
            </a: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结果</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sp>
        <p:nvSpPr>
          <p:cNvPr id="13" name="文本框 12">
            <a:extLst>
              <a:ext uri="{FF2B5EF4-FFF2-40B4-BE49-F238E27FC236}">
                <a16:creationId xmlns:a16="http://schemas.microsoft.com/office/drawing/2014/main" xmlns="" id="{79475B8C-406E-476F-9CFE-3B42ABEFE24B}"/>
              </a:ext>
            </a:extLst>
          </p:cNvPr>
          <p:cNvSpPr txBox="1"/>
          <p:nvPr/>
        </p:nvSpPr>
        <p:spPr>
          <a:xfrm>
            <a:off x="2915816" y="2012745"/>
            <a:ext cx="3816424" cy="369332"/>
          </a:xfrm>
          <a:prstGeom prst="rect">
            <a:avLst/>
          </a:prstGeom>
          <a:noFill/>
        </p:spPr>
        <p:txBody>
          <a:bodyPr wrap="square" rtlCol="0">
            <a:spAutoFit/>
          </a:bodyPr>
          <a:lstStyle/>
          <a:p>
            <a:pPr marL="285750" indent="-285750">
              <a:buFont typeface="Wingdings" panose="05000000000000000000" pitchFamily="2" charset="2"/>
              <a:buChar char="l"/>
            </a:pPr>
            <a:r>
              <a:rPr lang="en-US" altLang="zh-CN" dirty="0">
                <a:solidFill>
                  <a:srgbClr val="C00000"/>
                </a:solidFill>
                <a:latin typeface="Arial" panose="020B0604020202020204" pitchFamily="34" charset="0"/>
                <a:ea typeface="微软雅黑 Light" panose="020B0502040204020203" pitchFamily="34" charset="-122"/>
                <a:cs typeface="Arial" panose="020B0604020202020204" pitchFamily="34" charset="0"/>
              </a:rPr>
              <a:t>YOLOv2</a:t>
            </a:r>
            <a:r>
              <a:rPr lang="en-US" altLang="zh-CN" sz="1400" dirty="0">
                <a:solidFill>
                  <a:schemeClr val="bg1">
                    <a:lumMod val="50000"/>
                  </a:schemeClr>
                </a:solidFill>
                <a:latin typeface="Arial" panose="020B0604020202020204" pitchFamily="34" charset="0"/>
                <a:ea typeface="微软雅黑 Light" panose="020B0502040204020203" pitchFamily="34" charset="-122"/>
                <a:cs typeface="Arial" panose="020B0604020202020204" pitchFamily="34" charset="0"/>
              </a:rPr>
              <a:t> [Redman et.al., CVPR 2017]</a:t>
            </a:r>
          </a:p>
        </p:txBody>
      </p:sp>
      <p:pic>
        <p:nvPicPr>
          <p:cNvPr id="14" name="图片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753" y="2444851"/>
            <a:ext cx="3388551" cy="4143670"/>
          </a:xfrm>
          <a:prstGeom prst="rect">
            <a:avLst/>
          </a:prstGeom>
        </p:spPr>
      </p:pic>
    </p:spTree>
    <p:extLst>
      <p:ext uri="{BB962C8B-B14F-4D97-AF65-F5344CB8AC3E}">
        <p14:creationId xmlns:p14="http://schemas.microsoft.com/office/powerpoint/2010/main" val="334667753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77</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1</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2" name="文本框 11"/>
          <p:cNvSpPr txBox="1"/>
          <p:nvPr/>
        </p:nvSpPr>
        <p:spPr>
          <a:xfrm>
            <a:off x="653540" y="1389044"/>
            <a:ext cx="7359754" cy="49423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对比实验结果</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sp>
        <p:nvSpPr>
          <p:cNvPr id="13" name="文本框 12">
            <a:extLst>
              <a:ext uri="{FF2B5EF4-FFF2-40B4-BE49-F238E27FC236}">
                <a16:creationId xmlns:a16="http://schemas.microsoft.com/office/drawing/2014/main" xmlns="" id="{79475B8C-406E-476F-9CFE-3B42ABEFE24B}"/>
              </a:ext>
            </a:extLst>
          </p:cNvPr>
          <p:cNvSpPr txBox="1"/>
          <p:nvPr/>
        </p:nvSpPr>
        <p:spPr>
          <a:xfrm>
            <a:off x="2915816" y="2012745"/>
            <a:ext cx="3816424" cy="369332"/>
          </a:xfrm>
          <a:prstGeom prst="rect">
            <a:avLst/>
          </a:prstGeom>
          <a:noFill/>
        </p:spPr>
        <p:txBody>
          <a:bodyPr wrap="square" rtlCol="0">
            <a:spAutoFit/>
          </a:bodyPr>
          <a:lstStyle/>
          <a:p>
            <a:pPr marL="285750" indent="-285750">
              <a:buFont typeface="Wingdings" panose="05000000000000000000" pitchFamily="2" charset="2"/>
              <a:buChar char="l"/>
            </a:pPr>
            <a:r>
              <a:rPr lang="en-US" altLang="zh-CN" dirty="0">
                <a:solidFill>
                  <a:srgbClr val="C00000"/>
                </a:solidFill>
                <a:latin typeface="Arial" panose="020B0604020202020204" pitchFamily="34" charset="0"/>
                <a:ea typeface="微软雅黑 Light" panose="020B0502040204020203" pitchFamily="34" charset="-122"/>
                <a:cs typeface="Arial" panose="020B0604020202020204" pitchFamily="34" charset="0"/>
              </a:rPr>
              <a:t>YOLOv2</a:t>
            </a:r>
            <a:r>
              <a:rPr lang="en-US" altLang="zh-CN" sz="1400" dirty="0">
                <a:solidFill>
                  <a:schemeClr val="bg1">
                    <a:lumMod val="50000"/>
                  </a:schemeClr>
                </a:solidFill>
                <a:latin typeface="Arial" panose="020B0604020202020204" pitchFamily="34" charset="0"/>
                <a:ea typeface="微软雅黑 Light" panose="020B0502040204020203" pitchFamily="34" charset="-122"/>
                <a:cs typeface="Arial" panose="020B0604020202020204" pitchFamily="34" charset="0"/>
              </a:rPr>
              <a:t> [Redman et.al., CVPR 2017]</a:t>
            </a: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6910" y="2492896"/>
            <a:ext cx="3555009" cy="3819058"/>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1923" y="2492896"/>
            <a:ext cx="4844371" cy="3829992"/>
          </a:xfrm>
          <a:prstGeom prst="rect">
            <a:avLst/>
          </a:prstGeom>
        </p:spPr>
      </p:pic>
    </p:spTree>
    <p:extLst>
      <p:ext uri="{BB962C8B-B14F-4D97-AF65-F5344CB8AC3E}">
        <p14:creationId xmlns:p14="http://schemas.microsoft.com/office/powerpoint/2010/main" val="1084705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78</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2</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2" name="文本框 11"/>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en-US" altLang="zh-CN" sz="2000" dirty="0" err="1"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RoI</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 </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Transformer</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 </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t>
            </a:r>
            <a:r>
              <a:rPr lang="en-US" altLang="zh-CN"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Ding</a:t>
            </a:r>
            <a:r>
              <a:rPr lang="zh-CN" altLang="en-US"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et</a:t>
            </a:r>
            <a:r>
              <a:rPr lang="zh-CN" altLang="en-US"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al.</a:t>
            </a:r>
            <a:r>
              <a:rPr lang="zh-CN" altLang="en-US"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CVPR’2019</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pic>
        <p:nvPicPr>
          <p:cNvPr id="9" name="内容占位符 3">
            <a:extLst>
              <a:ext uri="{FF2B5EF4-FFF2-40B4-BE49-F238E27FC236}">
                <a16:creationId xmlns:a16="http://schemas.microsoft.com/office/drawing/2014/main" xmlns="" id="{4A1E36E8-D878-46B5-ABD1-51EC68F7E0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921" y="2020085"/>
            <a:ext cx="6770373" cy="4287698"/>
          </a:xfrm>
          <a:prstGeom prst="rect">
            <a:avLst/>
          </a:prstGeom>
        </p:spPr>
      </p:pic>
      <p:sp>
        <p:nvSpPr>
          <p:cNvPr id="4" name="矩形 3"/>
          <p:cNvSpPr/>
          <p:nvPr/>
        </p:nvSpPr>
        <p:spPr>
          <a:xfrm>
            <a:off x="2290562" y="6358023"/>
            <a:ext cx="4907947" cy="369332"/>
          </a:xfrm>
          <a:prstGeom prst="rect">
            <a:avLst/>
          </a:prstGeom>
        </p:spPr>
        <p:txBody>
          <a:bodyPr wrap="none">
            <a:spAutoFit/>
          </a:bodyPr>
          <a:lstStyle/>
          <a:p>
            <a:r>
              <a:rPr lang="en-US" altLang="zh-CN" dirty="0"/>
              <a:t>Horizontal (top) </a:t>
            </a:r>
            <a:r>
              <a:rPr lang="en-US" altLang="zh-CN" i="1" dirty="0" err="1"/>
              <a:t>v.s</a:t>
            </a:r>
            <a:r>
              <a:rPr lang="en-US" altLang="zh-CN" i="1" dirty="0"/>
              <a:t>.</a:t>
            </a:r>
            <a:r>
              <a:rPr lang="en-US" altLang="zh-CN" dirty="0"/>
              <a:t> Rotated </a:t>
            </a:r>
            <a:r>
              <a:rPr lang="en-US" altLang="zh-CN" dirty="0" err="1"/>
              <a:t>RoI</a:t>
            </a:r>
            <a:r>
              <a:rPr lang="en-US" altLang="zh-CN" dirty="0"/>
              <a:t> </a:t>
            </a:r>
            <a:r>
              <a:rPr lang="en-US" altLang="zh-CN" dirty="0" smtClean="0"/>
              <a:t>warping</a:t>
            </a:r>
            <a:r>
              <a:rPr lang="zh-CN" altLang="en-US" dirty="0" smtClean="0"/>
              <a:t> </a:t>
            </a:r>
            <a:r>
              <a:rPr lang="en-US" altLang="zh-CN" dirty="0" smtClean="0"/>
              <a:t>(bottom) </a:t>
            </a:r>
            <a:endParaRPr lang="zh-CN" altLang="en-US" dirty="0"/>
          </a:p>
        </p:txBody>
      </p:sp>
    </p:spTree>
    <p:extLst>
      <p:ext uri="{BB962C8B-B14F-4D97-AF65-F5344CB8AC3E}">
        <p14:creationId xmlns:p14="http://schemas.microsoft.com/office/powerpoint/2010/main" val="142351631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79</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2</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2" name="文本框 11"/>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en-US" altLang="zh-CN" sz="2000" dirty="0">
                <a:latin typeface="Arial" charset="0"/>
                <a:ea typeface="Arial" charset="0"/>
                <a:cs typeface="Arial" charset="0"/>
              </a:rPr>
              <a:t>Related work – </a:t>
            </a:r>
            <a:r>
              <a:rPr lang="en-US" altLang="zh-CN" sz="2000" dirty="0" smtClean="0">
                <a:latin typeface="Arial" charset="0"/>
                <a:ea typeface="Arial" charset="0"/>
                <a:cs typeface="Arial" charset="0"/>
              </a:rPr>
              <a:t>RRPN</a:t>
            </a:r>
            <a:r>
              <a:rPr lang="zh-CN" altLang="en-US" sz="2000" dirty="0" smtClean="0">
                <a:latin typeface="Arial" charset="0"/>
                <a:ea typeface="Arial" charset="0"/>
                <a:cs typeface="Arial" charset="0"/>
              </a:rPr>
              <a:t> </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t>
            </a:r>
            <a:r>
              <a:rPr lang="en-US" altLang="zh-CN" sz="2000" b="1" dirty="0" err="1">
                <a:solidFill>
                  <a:srgbClr val="7030A0"/>
                </a:solidFill>
              </a:rPr>
              <a:t>Jianqi</a:t>
            </a:r>
            <a:r>
              <a:rPr lang="en-US" altLang="zh-CN" sz="2000" b="1" dirty="0">
                <a:solidFill>
                  <a:srgbClr val="7030A0"/>
                </a:solidFill>
              </a:rPr>
              <a:t> Ma </a:t>
            </a:r>
            <a:r>
              <a:rPr lang="en-US" altLang="zh-CN" sz="2000" b="1" i="1" dirty="0">
                <a:solidFill>
                  <a:srgbClr val="7030A0"/>
                </a:solidFill>
              </a:rPr>
              <a:t>et. al., </a:t>
            </a:r>
            <a:r>
              <a:rPr lang="en-US" altLang="zh-CN" sz="2000" b="1" dirty="0">
                <a:solidFill>
                  <a:srgbClr val="7030A0"/>
                </a:solidFill>
              </a:rPr>
              <a:t>MM’2018</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pic>
        <p:nvPicPr>
          <p:cNvPr id="8" name="图片 7">
            <a:extLst>
              <a:ext uri="{FF2B5EF4-FFF2-40B4-BE49-F238E27FC236}">
                <a16:creationId xmlns:a16="http://schemas.microsoft.com/office/drawing/2014/main" xmlns="" id="{A8D04DDF-D3BF-44D8-B895-27D8C257471C}"/>
              </a:ext>
            </a:extLst>
          </p:cNvPr>
          <p:cNvPicPr>
            <a:picLocks noChangeAspect="1"/>
          </p:cNvPicPr>
          <p:nvPr/>
        </p:nvPicPr>
        <p:blipFill>
          <a:blip r:embed="rId4"/>
          <a:stretch>
            <a:fillRect/>
          </a:stretch>
        </p:blipFill>
        <p:spPr>
          <a:xfrm>
            <a:off x="972832" y="3093733"/>
            <a:ext cx="6967858" cy="2862763"/>
          </a:xfrm>
          <a:prstGeom prst="rect">
            <a:avLst/>
          </a:prstGeom>
        </p:spPr>
      </p:pic>
      <p:grpSp>
        <p:nvGrpSpPr>
          <p:cNvPr id="10" name="组合 14">
            <a:extLst>
              <a:ext uri="{FF2B5EF4-FFF2-40B4-BE49-F238E27FC236}">
                <a16:creationId xmlns:a16="http://schemas.microsoft.com/office/drawing/2014/main" xmlns="" id="{10CFFDF2-768E-4ADC-8309-585029C6C79F}"/>
              </a:ext>
            </a:extLst>
          </p:cNvPr>
          <p:cNvGrpSpPr/>
          <p:nvPr/>
        </p:nvGrpSpPr>
        <p:grpSpPr>
          <a:xfrm>
            <a:off x="5196115" y="2105322"/>
            <a:ext cx="3058637" cy="1194267"/>
            <a:chOff x="5035338" y="9788"/>
            <a:chExt cx="4078182" cy="1592356"/>
          </a:xfrm>
        </p:grpSpPr>
        <p:pic>
          <p:nvPicPr>
            <p:cNvPr id="11" name="图片 10">
              <a:extLst>
                <a:ext uri="{FF2B5EF4-FFF2-40B4-BE49-F238E27FC236}">
                  <a16:creationId xmlns:a16="http://schemas.microsoft.com/office/drawing/2014/main" xmlns="" id="{ADD4B4AB-563A-4FAD-99B5-96E825F614A9}"/>
                </a:ext>
              </a:extLst>
            </p:cNvPr>
            <p:cNvPicPr>
              <a:picLocks noChangeAspect="1"/>
            </p:cNvPicPr>
            <p:nvPr/>
          </p:nvPicPr>
          <p:blipFill>
            <a:blip r:embed="rId5"/>
            <a:stretch>
              <a:fillRect/>
            </a:stretch>
          </p:blipFill>
          <p:spPr>
            <a:xfrm>
              <a:off x="5494956" y="9788"/>
              <a:ext cx="3336253" cy="1507986"/>
            </a:xfrm>
            <a:prstGeom prst="rect">
              <a:avLst/>
            </a:prstGeom>
          </p:spPr>
        </p:pic>
        <p:sp>
          <p:nvSpPr>
            <p:cNvPr id="13" name="矩形: 圆角 11">
              <a:extLst>
                <a:ext uri="{FF2B5EF4-FFF2-40B4-BE49-F238E27FC236}">
                  <a16:creationId xmlns:a16="http://schemas.microsoft.com/office/drawing/2014/main" xmlns="" id="{3BAD7BAB-34CE-4CDC-B08C-0CCAC18BDFBD}"/>
                </a:ext>
              </a:extLst>
            </p:cNvPr>
            <p:cNvSpPr/>
            <p:nvPr/>
          </p:nvSpPr>
          <p:spPr>
            <a:xfrm>
              <a:off x="5035338" y="52488"/>
              <a:ext cx="4078182" cy="154965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Times New Roman" panose="02020603050405020304" pitchFamily="18" charset="0"/>
                <a:cs typeface="Times New Roman" panose="02020603050405020304" pitchFamily="18" charset="0"/>
              </a:endParaRPr>
            </a:p>
          </p:txBody>
        </p:sp>
      </p:grpSp>
      <p:graphicFrame>
        <p:nvGraphicFramePr>
          <p:cNvPr id="14" name="对象 13">
            <a:extLst>
              <a:ext uri="{FF2B5EF4-FFF2-40B4-BE49-F238E27FC236}">
                <a16:creationId xmlns:a16="http://schemas.microsoft.com/office/drawing/2014/main" xmlns="" id="{78B96E7B-C80C-435D-A32A-3FBA248D8A3C}"/>
              </a:ext>
            </a:extLst>
          </p:cNvPr>
          <p:cNvGraphicFramePr>
            <a:graphicFrameLocks noChangeAspect="1"/>
          </p:cNvGraphicFramePr>
          <p:nvPr>
            <p:extLst>
              <p:ext uri="{D42A27DB-BD31-4B8C-83A1-F6EECF244321}">
                <p14:modId xmlns:p14="http://schemas.microsoft.com/office/powerpoint/2010/main" val="514346199"/>
              </p:ext>
            </p:extLst>
          </p:nvPr>
        </p:nvGraphicFramePr>
        <p:xfrm>
          <a:off x="1745018" y="2618510"/>
          <a:ext cx="3248628" cy="199916"/>
        </p:xfrm>
        <a:graphic>
          <a:graphicData uri="http://schemas.openxmlformats.org/presentationml/2006/ole">
            <mc:AlternateContent xmlns:mc="http://schemas.openxmlformats.org/markup-compatibility/2006">
              <mc:Choice xmlns:v="urn:schemas-microsoft-com:vml" Requires="v">
                <p:oleObj spid="_x0000_s14341" name="Equation" r:id="rId6" imgW="3301920" imgH="203040" progId="Equation.DSMT4">
                  <p:embed/>
                </p:oleObj>
              </mc:Choice>
              <mc:Fallback>
                <p:oleObj name="Equation" r:id="rId6" imgW="3301920" imgH="203040" progId="Equation.DSMT4">
                  <p:embed/>
                  <p:pic>
                    <p:nvPicPr>
                      <p:cNvPr id="0" name=""/>
                      <p:cNvPicPr/>
                      <p:nvPr/>
                    </p:nvPicPr>
                    <p:blipFill>
                      <a:blip r:embed="rId7"/>
                      <a:stretch>
                        <a:fillRect/>
                      </a:stretch>
                    </p:blipFill>
                    <p:spPr>
                      <a:xfrm>
                        <a:off x="1745018" y="2618510"/>
                        <a:ext cx="3248628" cy="199916"/>
                      </a:xfrm>
                      <a:prstGeom prst="rect">
                        <a:avLst/>
                      </a:prstGeom>
                    </p:spPr>
                  </p:pic>
                </p:oleObj>
              </mc:Fallback>
            </mc:AlternateContent>
          </a:graphicData>
        </a:graphic>
      </p:graphicFrame>
    </p:spTree>
    <p:extLst>
      <p:ext uri="{BB962C8B-B14F-4D97-AF65-F5344CB8AC3E}">
        <p14:creationId xmlns:p14="http://schemas.microsoft.com/office/powerpoint/2010/main" val="111258794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80</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2</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2" name="文本框 11"/>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en-US" altLang="zh-CN" sz="2000" dirty="0" err="1"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RoI</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 </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Transformer</a:t>
            </a:r>
            <a:r>
              <a:rPr lang="zh-CN" altLang="en-US"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 </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t>
            </a:r>
            <a:r>
              <a:rPr lang="en-US" altLang="zh-CN"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Ding</a:t>
            </a:r>
            <a:r>
              <a:rPr lang="zh-CN" altLang="en-US"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et</a:t>
            </a:r>
            <a:r>
              <a:rPr lang="zh-CN" altLang="en-US"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al.</a:t>
            </a:r>
            <a:r>
              <a:rPr lang="zh-CN" altLang="en-US"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smtClean="0">
                <a:solidFill>
                  <a:srgbClr val="FF0000"/>
                </a:solidFill>
                <a:latin typeface="Arial" panose="020B0604020202020204" pitchFamily="34" charset="0"/>
                <a:ea typeface="黑体" panose="02010609060101010101" pitchFamily="49" charset="-122"/>
                <a:cs typeface="Arial" panose="020B0604020202020204" pitchFamily="34" charset="0"/>
              </a:rPr>
              <a:t>CVPR’2019</a:t>
            </a:r>
            <a:r>
              <a:rPr lang="en-US" altLang="zh-CN" sz="2000" dirty="0" smtClean="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rPr>
              <a:t>)</a:t>
            </a:r>
            <a:endParaRPr lang="en-US" altLang="zh-CN" sz="2000" dirty="0">
              <a:solidFill>
                <a:schemeClr val="tx1">
                  <a:lumMod val="95000"/>
                  <a:lumOff val="5000"/>
                </a:schemeClr>
              </a:solidFill>
              <a:latin typeface="Arial" panose="020B0604020202020204" pitchFamily="34" charset="0"/>
              <a:ea typeface="黑体" panose="02010609060101010101" pitchFamily="49" charset="-122"/>
              <a:cs typeface="Arial" panose="020B0604020202020204" pitchFamily="34" charset="0"/>
            </a:endParaRPr>
          </a:p>
        </p:txBody>
      </p:sp>
      <p:pic>
        <p:nvPicPr>
          <p:cNvPr id="8" name="图片 7">
            <a:extLst>
              <a:ext uri="{FF2B5EF4-FFF2-40B4-BE49-F238E27FC236}">
                <a16:creationId xmlns:a16="http://schemas.microsoft.com/office/drawing/2014/main" xmlns="" id="{00CF23E3-22F3-475E-BECF-5337803180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96768" y="2445335"/>
            <a:ext cx="3903151" cy="1796415"/>
          </a:xfrm>
          <a:prstGeom prst="rect">
            <a:avLst/>
          </a:prstGeom>
        </p:spPr>
      </p:pic>
      <p:pic>
        <p:nvPicPr>
          <p:cNvPr id="10" name="图片 9">
            <a:extLst>
              <a:ext uri="{FF2B5EF4-FFF2-40B4-BE49-F238E27FC236}">
                <a16:creationId xmlns:a16="http://schemas.microsoft.com/office/drawing/2014/main" xmlns="" id="{44183B05-5F69-4EE6-A1D1-EC3D4081F6A2}"/>
              </a:ext>
            </a:extLst>
          </p:cNvPr>
          <p:cNvPicPr>
            <a:picLocks noChangeAspect="1"/>
          </p:cNvPicPr>
          <p:nvPr/>
        </p:nvPicPr>
        <p:blipFill>
          <a:blip r:embed="rId4"/>
          <a:stretch>
            <a:fillRect/>
          </a:stretch>
        </p:blipFill>
        <p:spPr>
          <a:xfrm>
            <a:off x="5096768" y="4196542"/>
            <a:ext cx="3577900" cy="1337426"/>
          </a:xfrm>
          <a:prstGeom prst="rect">
            <a:avLst/>
          </a:prstGeom>
        </p:spPr>
      </p:pic>
      <p:pic>
        <p:nvPicPr>
          <p:cNvPr id="11" name="内容占位符 4">
            <a:extLst>
              <a:ext uri="{FF2B5EF4-FFF2-40B4-BE49-F238E27FC236}">
                <a16:creationId xmlns:a16="http://schemas.microsoft.com/office/drawing/2014/main" xmlns="" id="{BD402501-7FB3-4105-AF2E-425C1E335C6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333" y="2963143"/>
            <a:ext cx="4260155" cy="2119481"/>
          </a:xfrm>
          <a:prstGeom prst="rect">
            <a:avLst/>
          </a:prstGeom>
        </p:spPr>
      </p:pic>
      <p:sp>
        <p:nvSpPr>
          <p:cNvPr id="13" name="文本框 12">
            <a:extLst>
              <a:ext uri="{FF2B5EF4-FFF2-40B4-BE49-F238E27FC236}">
                <a16:creationId xmlns:a16="http://schemas.microsoft.com/office/drawing/2014/main" xmlns="" id="{C0CF88E3-ECB8-4D78-AA1F-FADC13CE69FC}"/>
              </a:ext>
            </a:extLst>
          </p:cNvPr>
          <p:cNvSpPr txBox="1"/>
          <p:nvPr/>
        </p:nvSpPr>
        <p:spPr>
          <a:xfrm>
            <a:off x="6241826" y="2205633"/>
            <a:ext cx="1773169" cy="300082"/>
          </a:xfrm>
          <a:prstGeom prst="rect">
            <a:avLst/>
          </a:prstGeom>
          <a:noFill/>
        </p:spPr>
        <p:txBody>
          <a:bodyPr wrap="square" rtlCol="0">
            <a:spAutoFit/>
          </a:bodyPr>
          <a:lstStyle/>
          <a:p>
            <a:r>
              <a:rPr lang="en-US" altLang="zh-CN" sz="1350" b="1" dirty="0">
                <a:solidFill>
                  <a:srgbClr val="FF0000"/>
                </a:solidFill>
                <a:latin typeface="Times New Roman" panose="02020603050405020304" pitchFamily="18" charset="0"/>
                <a:cs typeface="Times New Roman" panose="02020603050405020304" pitchFamily="18" charset="0"/>
              </a:rPr>
              <a:t>Relative offsets</a:t>
            </a:r>
            <a:endParaRPr lang="zh-CN" altLang="en-US" sz="1350" b="1" dirty="0">
              <a:solidFill>
                <a:srgbClr val="FF0000"/>
              </a:solidFill>
              <a:latin typeface="Times New Roman" panose="02020603050405020304" pitchFamily="18" charset="0"/>
              <a:cs typeface="Times New Roman" panose="02020603050405020304" pitchFamily="18" charset="0"/>
            </a:endParaRPr>
          </a:p>
        </p:txBody>
      </p:sp>
      <p:cxnSp>
        <p:nvCxnSpPr>
          <p:cNvPr id="14" name="直接连接符 10">
            <a:extLst>
              <a:ext uri="{FF2B5EF4-FFF2-40B4-BE49-F238E27FC236}">
                <a16:creationId xmlns:a16="http://schemas.microsoft.com/office/drawing/2014/main" xmlns="" id="{27CE2B6A-869F-4672-8383-E7CCF8709043}"/>
              </a:ext>
            </a:extLst>
          </p:cNvPr>
          <p:cNvCxnSpPr>
            <a:cxnSpLocks/>
          </p:cNvCxnSpPr>
          <p:nvPr/>
        </p:nvCxnSpPr>
        <p:spPr>
          <a:xfrm flipV="1">
            <a:off x="2308860" y="2861941"/>
            <a:ext cx="1384777" cy="50991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矩形: 圆角 11">
            <a:extLst>
              <a:ext uri="{FF2B5EF4-FFF2-40B4-BE49-F238E27FC236}">
                <a16:creationId xmlns:a16="http://schemas.microsoft.com/office/drawing/2014/main" xmlns="" id="{91C698AB-E163-4FFD-98C9-942650E39D32}"/>
              </a:ext>
            </a:extLst>
          </p:cNvPr>
          <p:cNvSpPr/>
          <p:nvPr/>
        </p:nvSpPr>
        <p:spPr>
          <a:xfrm>
            <a:off x="2815273" y="2323580"/>
            <a:ext cx="1756727" cy="538361"/>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chemeClr val="tx1"/>
                </a:solidFill>
                <a:latin typeface="Times New Roman" panose="02020603050405020304" pitchFamily="18" charset="0"/>
                <a:cs typeface="Times New Roman" panose="02020603050405020304" pitchFamily="18" charset="0"/>
              </a:rPr>
              <a:t>Offsets between </a:t>
            </a:r>
            <a:r>
              <a:rPr lang="en-US" altLang="zh-CN" sz="1350" dirty="0" err="1">
                <a:solidFill>
                  <a:schemeClr val="tx1"/>
                </a:solidFill>
                <a:latin typeface="Times New Roman" panose="02020603050405020304" pitchFamily="18" charset="0"/>
                <a:cs typeface="Times New Roman" panose="02020603050405020304" pitchFamily="18" charset="0"/>
              </a:rPr>
              <a:t>HRoI</a:t>
            </a:r>
            <a:r>
              <a:rPr lang="en-US" altLang="zh-CN" sz="1350" dirty="0">
                <a:solidFill>
                  <a:schemeClr val="tx1"/>
                </a:solidFill>
                <a:latin typeface="Times New Roman" panose="02020603050405020304" pitchFamily="18" charset="0"/>
                <a:cs typeface="Times New Roman" panose="02020603050405020304" pitchFamily="18" charset="0"/>
              </a:rPr>
              <a:t> and OBB GT</a:t>
            </a:r>
            <a:endParaRPr lang="zh-CN" altLang="en-US" sz="1350" dirty="0">
              <a:solidFill>
                <a:schemeClr val="tx1"/>
              </a:solidFill>
              <a:latin typeface="Times New Roman" panose="02020603050405020304" pitchFamily="18" charset="0"/>
              <a:cs typeface="Times New Roman" panose="02020603050405020304" pitchFamily="18" charset="0"/>
            </a:endParaRPr>
          </a:p>
        </p:txBody>
      </p:sp>
      <p:cxnSp>
        <p:nvCxnSpPr>
          <p:cNvPr id="16" name="直接连接符 13">
            <a:extLst>
              <a:ext uri="{FF2B5EF4-FFF2-40B4-BE49-F238E27FC236}">
                <a16:creationId xmlns:a16="http://schemas.microsoft.com/office/drawing/2014/main" xmlns="" id="{48865B55-DF41-4F7C-B93F-0CF3B8225075}"/>
              </a:ext>
            </a:extLst>
          </p:cNvPr>
          <p:cNvCxnSpPr>
            <a:cxnSpLocks/>
          </p:cNvCxnSpPr>
          <p:nvPr/>
        </p:nvCxnSpPr>
        <p:spPr>
          <a:xfrm flipH="1">
            <a:off x="4047234" y="4537710"/>
            <a:ext cx="236675" cy="64611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矩形: 圆角 14">
            <a:extLst>
              <a:ext uri="{FF2B5EF4-FFF2-40B4-BE49-F238E27FC236}">
                <a16:creationId xmlns:a16="http://schemas.microsoft.com/office/drawing/2014/main" xmlns="" id="{6A7FD33F-A89B-4728-B054-C5E9229985D2}"/>
              </a:ext>
            </a:extLst>
          </p:cNvPr>
          <p:cNvSpPr/>
          <p:nvPr/>
        </p:nvSpPr>
        <p:spPr>
          <a:xfrm>
            <a:off x="3388175" y="5169511"/>
            <a:ext cx="1670084" cy="538361"/>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chemeClr val="tx1"/>
                </a:solidFill>
                <a:latin typeface="Times New Roman" panose="02020603050405020304" pitchFamily="18" charset="0"/>
                <a:cs typeface="Times New Roman" panose="02020603050405020304" pitchFamily="18" charset="0"/>
              </a:rPr>
              <a:t>Offsets between </a:t>
            </a:r>
            <a:r>
              <a:rPr lang="en-US" altLang="zh-CN" sz="1350" dirty="0" err="1">
                <a:solidFill>
                  <a:schemeClr val="tx1"/>
                </a:solidFill>
                <a:latin typeface="Times New Roman" panose="02020603050405020304" pitchFamily="18" charset="0"/>
                <a:cs typeface="Times New Roman" panose="02020603050405020304" pitchFamily="18" charset="0"/>
              </a:rPr>
              <a:t>RRoI</a:t>
            </a:r>
            <a:r>
              <a:rPr lang="en-US" altLang="zh-CN" sz="1350" dirty="0">
                <a:solidFill>
                  <a:schemeClr val="tx1"/>
                </a:solidFill>
                <a:latin typeface="Times New Roman" panose="02020603050405020304" pitchFamily="18" charset="0"/>
                <a:cs typeface="Times New Roman" panose="02020603050405020304" pitchFamily="18" charset="0"/>
              </a:rPr>
              <a:t> and OBB GT</a:t>
            </a:r>
            <a:endParaRPr lang="zh-CN" altLang="en-US" sz="135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299835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81</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2</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2" name="文本框 11"/>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en-US" altLang="zh-CN" sz="2000" dirty="0">
                <a:latin typeface="Arial" charset="0"/>
                <a:ea typeface="Arial" charset="0"/>
                <a:cs typeface="Arial" charset="0"/>
              </a:rPr>
              <a:t>Comparison with deformable </a:t>
            </a:r>
            <a:r>
              <a:rPr lang="en-US" altLang="zh-CN" sz="2000" dirty="0" err="1">
                <a:latin typeface="Arial" charset="0"/>
                <a:ea typeface="Arial" charset="0"/>
                <a:cs typeface="Arial" charset="0"/>
              </a:rPr>
              <a:t>RoI</a:t>
            </a:r>
            <a:r>
              <a:rPr lang="en-US" altLang="zh-CN" sz="2000" dirty="0">
                <a:latin typeface="Arial" charset="0"/>
                <a:ea typeface="Arial" charset="0"/>
                <a:cs typeface="Arial" charset="0"/>
              </a:rPr>
              <a:t> </a:t>
            </a:r>
            <a:r>
              <a:rPr lang="en-US" altLang="zh-CN" sz="2000" dirty="0" smtClean="0">
                <a:latin typeface="Arial" charset="0"/>
                <a:ea typeface="Arial" charset="0"/>
                <a:cs typeface="Arial" charset="0"/>
              </a:rPr>
              <a:t>pooling</a:t>
            </a:r>
            <a:endParaRPr lang="zh-CN" altLang="en-US" sz="2000" dirty="0">
              <a:latin typeface="Arial" charset="0"/>
              <a:ea typeface="Arial" charset="0"/>
              <a:cs typeface="Arial" charset="0"/>
            </a:endParaRPr>
          </a:p>
        </p:txBody>
      </p:sp>
      <p:pic>
        <p:nvPicPr>
          <p:cNvPr id="18" name="内容占位符 4">
            <a:extLst>
              <a:ext uri="{FF2B5EF4-FFF2-40B4-BE49-F238E27FC236}">
                <a16:creationId xmlns:a16="http://schemas.microsoft.com/office/drawing/2014/main" xmlns="" id="{27051C97-512C-4202-824C-F23F03ECBB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3540" y="2042657"/>
            <a:ext cx="4260155" cy="2119481"/>
          </a:xfrm>
          <a:prstGeom prst="rect">
            <a:avLst/>
          </a:prstGeom>
        </p:spPr>
      </p:pic>
      <p:pic>
        <p:nvPicPr>
          <p:cNvPr id="19" name="图片 18">
            <a:extLst>
              <a:ext uri="{FF2B5EF4-FFF2-40B4-BE49-F238E27FC236}">
                <a16:creationId xmlns:a16="http://schemas.microsoft.com/office/drawing/2014/main" xmlns="" id="{261905CC-04EE-4E9A-870A-88E0FEC8A564}"/>
              </a:ext>
            </a:extLst>
          </p:cNvPr>
          <p:cNvPicPr>
            <a:picLocks noChangeAspect="1"/>
          </p:cNvPicPr>
          <p:nvPr/>
        </p:nvPicPr>
        <p:blipFill>
          <a:blip r:embed="rId4"/>
          <a:stretch>
            <a:fillRect/>
          </a:stretch>
        </p:blipFill>
        <p:spPr>
          <a:xfrm>
            <a:off x="4943333" y="2042657"/>
            <a:ext cx="3663074" cy="2119482"/>
          </a:xfrm>
          <a:prstGeom prst="rect">
            <a:avLst/>
          </a:prstGeom>
        </p:spPr>
      </p:pic>
      <p:sp>
        <p:nvSpPr>
          <p:cNvPr id="20" name="文本框 19">
            <a:extLst>
              <a:ext uri="{FF2B5EF4-FFF2-40B4-BE49-F238E27FC236}">
                <a16:creationId xmlns:a16="http://schemas.microsoft.com/office/drawing/2014/main" xmlns="" id="{44483B43-1CCD-46FE-9BDB-0FDDB5063CA7}"/>
              </a:ext>
            </a:extLst>
          </p:cNvPr>
          <p:cNvSpPr txBox="1"/>
          <p:nvPr/>
        </p:nvSpPr>
        <p:spPr>
          <a:xfrm>
            <a:off x="716321" y="4381028"/>
            <a:ext cx="8394748" cy="1631216"/>
          </a:xfrm>
          <a:prstGeom prst="rect">
            <a:avLst/>
          </a:prstGeom>
          <a:noFill/>
        </p:spPr>
        <p:txBody>
          <a:bodyPr wrap="square" rtlCol="0">
            <a:spAutoFit/>
          </a:bodyPr>
          <a:lstStyle/>
          <a:p>
            <a:pPr marL="342900" indent="-342900">
              <a:buClr>
                <a:srgbClr val="002060"/>
              </a:buClr>
              <a:buSzPct val="77000"/>
              <a:buFont typeface="Wingdings" panose="05000000000000000000" pitchFamily="2" charset="2"/>
              <a:buChar char="n"/>
            </a:pPr>
            <a:r>
              <a:rPr lang="en-US" altLang="zh-CN" sz="2000" dirty="0">
                <a:latin typeface="Arial" charset="0"/>
                <a:ea typeface="Arial" charset="0"/>
                <a:cs typeface="Arial" charset="0"/>
              </a:rPr>
              <a:t>Direct supervision </a:t>
            </a:r>
            <a:r>
              <a:rPr lang="en-US" altLang="zh-CN" sz="2000" i="1" dirty="0" err="1">
                <a:latin typeface="Arial" charset="0"/>
                <a:ea typeface="Arial" charset="0"/>
                <a:cs typeface="Arial" charset="0"/>
              </a:rPr>
              <a:t>v.s</a:t>
            </a:r>
            <a:r>
              <a:rPr lang="en-US" altLang="zh-CN" sz="2000" i="1" dirty="0">
                <a:latin typeface="Arial" charset="0"/>
                <a:ea typeface="Arial" charset="0"/>
                <a:cs typeface="Arial" charset="0"/>
              </a:rPr>
              <a:t>.</a:t>
            </a:r>
            <a:r>
              <a:rPr lang="en-US" altLang="zh-CN" sz="2000" dirty="0">
                <a:latin typeface="Arial" charset="0"/>
                <a:ea typeface="Arial" charset="0"/>
                <a:cs typeface="Arial" charset="0"/>
              </a:rPr>
              <a:t> indirect </a:t>
            </a:r>
            <a:r>
              <a:rPr lang="en-US" altLang="zh-CN" sz="2000" dirty="0" smtClean="0">
                <a:latin typeface="Arial" charset="0"/>
                <a:ea typeface="Arial" charset="0"/>
                <a:cs typeface="Arial" charset="0"/>
              </a:rPr>
              <a:t>supervision</a:t>
            </a:r>
            <a:endParaRPr lang="zh-CN" altLang="en-US" sz="2000" dirty="0" smtClean="0">
              <a:latin typeface="Arial" charset="0"/>
              <a:ea typeface="Arial" charset="0"/>
              <a:cs typeface="Arial" charset="0"/>
            </a:endParaRPr>
          </a:p>
          <a:p>
            <a:pPr marL="342900" indent="-342900">
              <a:buClr>
                <a:srgbClr val="002060"/>
              </a:buClr>
              <a:buSzPct val="77000"/>
              <a:buFont typeface="Wingdings" panose="05000000000000000000" pitchFamily="2" charset="2"/>
              <a:buChar char="n"/>
            </a:pPr>
            <a:endParaRPr lang="en-US" altLang="zh-CN" sz="2000" dirty="0">
              <a:latin typeface="Arial" charset="0"/>
              <a:ea typeface="Arial" charset="0"/>
              <a:cs typeface="Arial" charset="0"/>
            </a:endParaRPr>
          </a:p>
          <a:p>
            <a:pPr marL="342900" indent="-342900">
              <a:buClr>
                <a:srgbClr val="002060"/>
              </a:buClr>
              <a:buSzPct val="77000"/>
              <a:buFont typeface="Wingdings" panose="05000000000000000000" pitchFamily="2" charset="2"/>
              <a:buChar char="n"/>
            </a:pPr>
            <a:r>
              <a:rPr lang="en-US" altLang="zh-CN" sz="2000" dirty="0" smtClean="0">
                <a:latin typeface="Arial" charset="0"/>
                <a:ea typeface="Arial" charset="0"/>
                <a:cs typeface="Arial" charset="0"/>
              </a:rPr>
              <a:t>slower </a:t>
            </a:r>
            <a:r>
              <a:rPr lang="en-US" altLang="zh-CN" sz="2000" dirty="0">
                <a:latin typeface="Arial" charset="0"/>
                <a:ea typeface="Arial" charset="0"/>
                <a:cs typeface="Arial" charset="0"/>
              </a:rPr>
              <a:t>during training while faster during </a:t>
            </a:r>
            <a:r>
              <a:rPr lang="en-US" altLang="zh-CN" sz="2000" dirty="0" smtClean="0">
                <a:latin typeface="Arial" charset="0"/>
                <a:ea typeface="Arial" charset="0"/>
                <a:cs typeface="Arial" charset="0"/>
              </a:rPr>
              <a:t>testing</a:t>
            </a:r>
            <a:endParaRPr lang="zh-CN" altLang="en-US" sz="2000" dirty="0" smtClean="0">
              <a:latin typeface="Arial" charset="0"/>
              <a:ea typeface="Arial" charset="0"/>
              <a:cs typeface="Arial" charset="0"/>
            </a:endParaRPr>
          </a:p>
          <a:p>
            <a:pPr marL="342900" indent="-342900">
              <a:buClr>
                <a:srgbClr val="002060"/>
              </a:buClr>
              <a:buSzPct val="77000"/>
              <a:buFont typeface="Wingdings" panose="05000000000000000000" pitchFamily="2" charset="2"/>
              <a:buChar char="n"/>
            </a:pPr>
            <a:endParaRPr lang="en-US" altLang="zh-CN" sz="2000" dirty="0">
              <a:latin typeface="Arial" charset="0"/>
              <a:ea typeface="Arial" charset="0"/>
              <a:cs typeface="Arial" charset="0"/>
            </a:endParaRPr>
          </a:p>
          <a:p>
            <a:pPr marL="342900" indent="-342900">
              <a:buClr>
                <a:srgbClr val="002060"/>
              </a:buClr>
              <a:buSzPct val="77000"/>
              <a:buFont typeface="Wingdings" panose="05000000000000000000" pitchFamily="2" charset="2"/>
              <a:buChar char="n"/>
            </a:pPr>
            <a:r>
              <a:rPr lang="en-US" altLang="zh-CN" sz="2000" dirty="0" smtClean="0">
                <a:latin typeface="Arial" charset="0"/>
                <a:ea typeface="Arial" charset="0"/>
                <a:cs typeface="Arial" charset="0"/>
              </a:rPr>
              <a:t>less </a:t>
            </a:r>
            <a:r>
              <a:rPr lang="en-US" altLang="zh-CN" sz="2000" dirty="0">
                <a:latin typeface="Arial" charset="0"/>
                <a:ea typeface="Arial" charset="0"/>
                <a:cs typeface="Arial" charset="0"/>
              </a:rPr>
              <a:t>memory (rigid deformation </a:t>
            </a:r>
            <a:r>
              <a:rPr lang="en-US" altLang="zh-CN" sz="2000" i="1" dirty="0" err="1">
                <a:latin typeface="Arial" charset="0"/>
                <a:ea typeface="Arial" charset="0"/>
                <a:cs typeface="Arial" charset="0"/>
              </a:rPr>
              <a:t>v.s</a:t>
            </a:r>
            <a:r>
              <a:rPr lang="en-US" altLang="zh-CN" sz="2000" i="1" dirty="0">
                <a:latin typeface="Arial" charset="0"/>
                <a:ea typeface="Arial" charset="0"/>
                <a:cs typeface="Arial" charset="0"/>
              </a:rPr>
              <a:t>.</a:t>
            </a:r>
            <a:r>
              <a:rPr lang="en-US" altLang="zh-CN" sz="2000" dirty="0">
                <a:latin typeface="Arial" charset="0"/>
                <a:ea typeface="Arial" charset="0"/>
                <a:cs typeface="Arial" charset="0"/>
              </a:rPr>
              <a:t> arbitrary deformation) </a:t>
            </a:r>
            <a:endParaRPr lang="zh-CN" altLang="en-US" sz="2000" dirty="0">
              <a:latin typeface="Arial" charset="0"/>
              <a:ea typeface="Arial" charset="0"/>
              <a:cs typeface="Arial" charset="0"/>
            </a:endParaRPr>
          </a:p>
        </p:txBody>
      </p:sp>
    </p:spTree>
    <p:extLst>
      <p:ext uri="{BB962C8B-B14F-4D97-AF65-F5344CB8AC3E}">
        <p14:creationId xmlns:p14="http://schemas.microsoft.com/office/powerpoint/2010/main" val="127420535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82</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2</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2" name="文本框 11"/>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latin typeface="Arial" charset="0"/>
                <a:ea typeface="Arial" charset="0"/>
                <a:cs typeface="Arial" charset="0"/>
              </a:rPr>
              <a:t>实验结果（</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 Ding</a:t>
            </a:r>
            <a:r>
              <a:rPr lang="zh-CN" altLang="en-US" sz="2000" dirty="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et</a:t>
            </a:r>
            <a:r>
              <a:rPr lang="zh-CN" altLang="en-US" sz="2000" dirty="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al.</a:t>
            </a:r>
            <a:r>
              <a:rPr lang="zh-CN" altLang="en-US" sz="2000" dirty="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CVPR’2019 </a:t>
            </a:r>
            <a:r>
              <a:rPr lang="zh-CN" altLang="en-US" sz="2000" dirty="0" smtClean="0">
                <a:latin typeface="Arial" charset="0"/>
                <a:ea typeface="Arial" charset="0"/>
                <a:cs typeface="Arial" charset="0"/>
              </a:rPr>
              <a:t>）</a:t>
            </a:r>
            <a:endParaRPr lang="zh-CN" altLang="en-US" sz="2000" dirty="0">
              <a:latin typeface="Arial" charset="0"/>
              <a:ea typeface="Arial" charset="0"/>
              <a:cs typeface="Arial" charset="0"/>
            </a:endParaRPr>
          </a:p>
        </p:txBody>
      </p:sp>
      <p:sp>
        <p:nvSpPr>
          <p:cNvPr id="9" name="内容占位符 2">
            <a:extLst>
              <a:ext uri="{FF2B5EF4-FFF2-40B4-BE49-F238E27FC236}">
                <a16:creationId xmlns:a16="http://schemas.microsoft.com/office/drawing/2014/main" xmlns="" id="{D1D6F77F-3F21-4DF1-B254-669474FC8B5D}"/>
              </a:ext>
            </a:extLst>
          </p:cNvPr>
          <p:cNvSpPr txBox="1">
            <a:spLocks/>
          </p:cNvSpPr>
          <p:nvPr/>
        </p:nvSpPr>
        <p:spPr>
          <a:xfrm>
            <a:off x="628650" y="2226469"/>
            <a:ext cx="7886700" cy="3263504"/>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p"/>
            </a:pPr>
            <a:endParaRPr lang="zh-CN" altLang="en-US" sz="2100" dirty="0">
              <a:latin typeface="+mn-lt"/>
            </a:endParaRPr>
          </a:p>
        </p:txBody>
      </p:sp>
      <p:pic>
        <p:nvPicPr>
          <p:cNvPr id="10" name="图片 9">
            <a:extLst>
              <a:ext uri="{FF2B5EF4-FFF2-40B4-BE49-F238E27FC236}">
                <a16:creationId xmlns:a16="http://schemas.microsoft.com/office/drawing/2014/main" xmlns="" id="{BF85A2DB-F847-4073-88D6-E8522D3C3D64}"/>
              </a:ext>
            </a:extLst>
          </p:cNvPr>
          <p:cNvPicPr>
            <a:picLocks noChangeAspect="1"/>
          </p:cNvPicPr>
          <p:nvPr/>
        </p:nvPicPr>
        <p:blipFill>
          <a:blip r:embed="rId3"/>
          <a:stretch>
            <a:fillRect/>
          </a:stretch>
        </p:blipFill>
        <p:spPr>
          <a:xfrm>
            <a:off x="455298" y="5489973"/>
            <a:ext cx="8301132" cy="672895"/>
          </a:xfrm>
          <a:prstGeom prst="rect">
            <a:avLst/>
          </a:prstGeom>
        </p:spPr>
      </p:pic>
      <p:sp>
        <p:nvSpPr>
          <p:cNvPr id="11" name="文本框 10">
            <a:extLst>
              <a:ext uri="{FF2B5EF4-FFF2-40B4-BE49-F238E27FC236}">
                <a16:creationId xmlns:a16="http://schemas.microsoft.com/office/drawing/2014/main" xmlns="" id="{A08F56D0-7A64-4F60-8BC0-DF7CC83AE225}"/>
              </a:ext>
            </a:extLst>
          </p:cNvPr>
          <p:cNvSpPr txBox="1"/>
          <p:nvPr/>
        </p:nvSpPr>
        <p:spPr>
          <a:xfrm>
            <a:off x="3671817" y="1893741"/>
            <a:ext cx="1814581" cy="369332"/>
          </a:xfrm>
          <a:prstGeom prst="rect">
            <a:avLst/>
          </a:prstGeom>
          <a:noFill/>
        </p:spPr>
        <p:txBody>
          <a:bodyPr wrap="square" rtlCol="0">
            <a:spAutoFit/>
          </a:bodyPr>
          <a:lstStyle/>
          <a:p>
            <a:r>
              <a:rPr lang="en-US" altLang="zh-CN" b="1" dirty="0">
                <a:cs typeface="Times New Roman" panose="02020603050405020304" pitchFamily="18" charset="0"/>
              </a:rPr>
              <a:t>Results on DOTA</a:t>
            </a:r>
            <a:endParaRPr lang="zh-CN" altLang="en-US" b="1" dirty="0">
              <a:cs typeface="Times New Roman" panose="02020603050405020304" pitchFamily="18" charset="0"/>
            </a:endParaRPr>
          </a:p>
        </p:txBody>
      </p:sp>
      <p:sp>
        <p:nvSpPr>
          <p:cNvPr id="13" name="文本框 12">
            <a:extLst>
              <a:ext uri="{FF2B5EF4-FFF2-40B4-BE49-F238E27FC236}">
                <a16:creationId xmlns:a16="http://schemas.microsoft.com/office/drawing/2014/main" xmlns="" id="{31139569-CF1C-4FA2-8431-345212416FBC}"/>
              </a:ext>
            </a:extLst>
          </p:cNvPr>
          <p:cNvSpPr txBox="1"/>
          <p:nvPr/>
        </p:nvSpPr>
        <p:spPr>
          <a:xfrm>
            <a:off x="3484430" y="5018129"/>
            <a:ext cx="2189356" cy="369332"/>
          </a:xfrm>
          <a:prstGeom prst="rect">
            <a:avLst/>
          </a:prstGeom>
          <a:noFill/>
        </p:spPr>
        <p:txBody>
          <a:bodyPr wrap="square" rtlCol="0">
            <a:spAutoFit/>
          </a:bodyPr>
          <a:lstStyle/>
          <a:p>
            <a:r>
              <a:rPr lang="en-US" altLang="zh-CN" b="1" dirty="0">
                <a:cs typeface="Times New Roman" panose="02020603050405020304" pitchFamily="18" charset="0"/>
              </a:rPr>
              <a:t>Results on HRSC2016</a:t>
            </a:r>
            <a:endParaRPr lang="zh-CN" altLang="en-US" b="1" dirty="0">
              <a:cs typeface="Times New Roman" panose="02020603050405020304" pitchFamily="18" charset="0"/>
            </a:endParaRPr>
          </a:p>
        </p:txBody>
      </p:sp>
      <p:pic>
        <p:nvPicPr>
          <p:cNvPr id="14" name="图片 13">
            <a:extLst>
              <a:ext uri="{FF2B5EF4-FFF2-40B4-BE49-F238E27FC236}">
                <a16:creationId xmlns:a16="http://schemas.microsoft.com/office/drawing/2014/main" xmlns="" id="{63E2ED51-387A-4CC9-A0C8-FA8006CE4689}"/>
              </a:ext>
            </a:extLst>
          </p:cNvPr>
          <p:cNvPicPr>
            <a:picLocks noChangeAspect="1"/>
          </p:cNvPicPr>
          <p:nvPr/>
        </p:nvPicPr>
        <p:blipFill>
          <a:blip r:embed="rId4"/>
          <a:stretch>
            <a:fillRect/>
          </a:stretch>
        </p:blipFill>
        <p:spPr>
          <a:xfrm>
            <a:off x="455298" y="2277336"/>
            <a:ext cx="8247618" cy="2502257"/>
          </a:xfrm>
          <a:prstGeom prst="rect">
            <a:avLst/>
          </a:prstGeom>
        </p:spPr>
      </p:pic>
    </p:spTree>
    <p:extLst>
      <p:ext uri="{BB962C8B-B14F-4D97-AF65-F5344CB8AC3E}">
        <p14:creationId xmlns:p14="http://schemas.microsoft.com/office/powerpoint/2010/main" val="314573895"/>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83</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2</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2" name="文本框 11"/>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latin typeface="Arial" charset="0"/>
                <a:ea typeface="Arial" charset="0"/>
                <a:cs typeface="Arial" charset="0"/>
              </a:rPr>
              <a:t>实验结果（</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 Ding</a:t>
            </a:r>
            <a:r>
              <a:rPr lang="zh-CN" altLang="en-US" sz="2000" dirty="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et</a:t>
            </a:r>
            <a:r>
              <a:rPr lang="zh-CN" altLang="en-US" sz="2000" dirty="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al.</a:t>
            </a:r>
            <a:r>
              <a:rPr lang="zh-CN" altLang="en-US" sz="2000" dirty="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CVPR’2019 </a:t>
            </a:r>
            <a:r>
              <a:rPr lang="zh-CN" altLang="en-US" sz="2000" dirty="0" smtClean="0">
                <a:latin typeface="Arial" charset="0"/>
                <a:ea typeface="Arial" charset="0"/>
                <a:cs typeface="Arial" charset="0"/>
              </a:rPr>
              <a:t>）</a:t>
            </a:r>
            <a:endParaRPr lang="zh-CN" altLang="en-US" sz="2000" dirty="0">
              <a:latin typeface="Arial" charset="0"/>
              <a:ea typeface="Arial" charset="0"/>
              <a:cs typeface="Arial" charset="0"/>
            </a:endParaRPr>
          </a:p>
        </p:txBody>
      </p:sp>
      <p:pic>
        <p:nvPicPr>
          <p:cNvPr id="15" name="内容占位符 4">
            <a:extLst>
              <a:ext uri="{FF2B5EF4-FFF2-40B4-BE49-F238E27FC236}">
                <a16:creationId xmlns:a16="http://schemas.microsoft.com/office/drawing/2014/main" xmlns="" id="{D297B3D9-1170-4A55-99BA-3A96F42CDC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9458" y="1942775"/>
            <a:ext cx="6140942" cy="4267597"/>
          </a:xfrm>
          <a:prstGeom prst="rect">
            <a:avLst/>
          </a:prstGeom>
        </p:spPr>
      </p:pic>
      <p:sp>
        <p:nvSpPr>
          <p:cNvPr id="16" name="文本框 15">
            <a:extLst>
              <a:ext uri="{FF2B5EF4-FFF2-40B4-BE49-F238E27FC236}">
                <a16:creationId xmlns:a16="http://schemas.microsoft.com/office/drawing/2014/main" xmlns="" id="{08F32AFC-CF8B-48C9-88AF-FFE9433059E4}"/>
              </a:ext>
            </a:extLst>
          </p:cNvPr>
          <p:cNvSpPr txBox="1"/>
          <p:nvPr/>
        </p:nvSpPr>
        <p:spPr>
          <a:xfrm>
            <a:off x="7149476" y="3684676"/>
            <a:ext cx="1512061" cy="461665"/>
          </a:xfrm>
          <a:prstGeom prst="rect">
            <a:avLst/>
          </a:prstGeom>
          <a:noFill/>
        </p:spPr>
        <p:txBody>
          <a:bodyPr wrap="square" rtlCol="0">
            <a:spAutoFit/>
          </a:bodyPr>
          <a:lstStyle/>
          <a:p>
            <a:r>
              <a:rPr lang="en-US" altLang="zh-CN" sz="2400" dirty="0">
                <a:ln w="0"/>
                <a:effectLst>
                  <a:outerShdw blurRad="38100" dist="25400" dir="5400000" algn="ctr" rotWithShape="0">
                    <a:srgbClr val="6E747A">
                      <a:alpha val="43000"/>
                    </a:srgbClr>
                  </a:outerShdw>
                </a:effectLst>
                <a:cs typeface="Times New Roman" panose="02020603050405020304" pitchFamily="18" charset="0"/>
              </a:rPr>
              <a:t>Baseline</a:t>
            </a:r>
            <a:endParaRPr lang="zh-CN" altLang="en-US" sz="2400" dirty="0">
              <a:ln w="0"/>
              <a:effectLst>
                <a:outerShdw blurRad="38100" dist="25400" dir="5400000" algn="ctr" rotWithShape="0">
                  <a:srgbClr val="6E747A">
                    <a:alpha val="43000"/>
                  </a:srgbClr>
                </a:outerShdw>
              </a:effectLst>
              <a:cs typeface="Times New Roman" panose="02020603050405020304" pitchFamily="18" charset="0"/>
            </a:endParaRPr>
          </a:p>
        </p:txBody>
      </p:sp>
      <p:sp>
        <p:nvSpPr>
          <p:cNvPr id="17" name="文本框 16">
            <a:extLst>
              <a:ext uri="{FF2B5EF4-FFF2-40B4-BE49-F238E27FC236}">
                <a16:creationId xmlns:a16="http://schemas.microsoft.com/office/drawing/2014/main" xmlns="" id="{64C32BD7-B857-4F18-9965-C08AE06DD881}"/>
              </a:ext>
            </a:extLst>
          </p:cNvPr>
          <p:cNvSpPr txBox="1"/>
          <p:nvPr/>
        </p:nvSpPr>
        <p:spPr>
          <a:xfrm>
            <a:off x="7046937" y="4791838"/>
            <a:ext cx="1981310" cy="1200329"/>
          </a:xfrm>
          <a:prstGeom prst="rect">
            <a:avLst/>
          </a:prstGeom>
          <a:noFill/>
        </p:spPr>
        <p:txBody>
          <a:bodyPr wrap="square" rtlCol="0">
            <a:spAutoFit/>
          </a:bodyPr>
          <a:lstStyle/>
          <a:p>
            <a:r>
              <a:rPr lang="en-US" altLang="zh-CN" sz="2400" dirty="0">
                <a:ln w="0"/>
                <a:effectLst>
                  <a:outerShdw blurRad="38100" dist="25400" dir="5400000" algn="ctr" rotWithShape="0">
                    <a:srgbClr val="6E747A">
                      <a:alpha val="43000"/>
                    </a:srgbClr>
                  </a:outerShdw>
                </a:effectLst>
                <a:cs typeface="Times New Roman" panose="02020603050405020304" pitchFamily="18" charset="0"/>
              </a:rPr>
              <a:t>Baseline + Deformable PS </a:t>
            </a:r>
            <a:r>
              <a:rPr lang="en-US" altLang="zh-CN" sz="2400" dirty="0" err="1">
                <a:ln w="0"/>
                <a:effectLst>
                  <a:outerShdw blurRad="38100" dist="25400" dir="5400000" algn="ctr" rotWithShape="0">
                    <a:srgbClr val="6E747A">
                      <a:alpha val="43000"/>
                    </a:srgbClr>
                  </a:outerShdw>
                </a:effectLst>
                <a:cs typeface="Times New Roman" panose="02020603050405020304" pitchFamily="18" charset="0"/>
              </a:rPr>
              <a:t>RoI</a:t>
            </a:r>
            <a:r>
              <a:rPr lang="en-US" altLang="zh-CN" sz="2400" dirty="0">
                <a:ln w="0"/>
                <a:effectLst>
                  <a:outerShdw blurRad="38100" dist="25400" dir="5400000" algn="ctr" rotWithShape="0">
                    <a:srgbClr val="6E747A">
                      <a:alpha val="43000"/>
                    </a:srgbClr>
                  </a:outerShdw>
                </a:effectLst>
                <a:cs typeface="Times New Roman" panose="02020603050405020304" pitchFamily="18" charset="0"/>
              </a:rPr>
              <a:t> Pooling</a:t>
            </a:r>
            <a:endParaRPr lang="zh-CN" altLang="en-US" sz="2400" dirty="0">
              <a:ln w="0"/>
              <a:effectLst>
                <a:outerShdw blurRad="38100" dist="25400" dir="5400000" algn="ctr" rotWithShape="0">
                  <a:srgbClr val="6E747A">
                    <a:alpha val="43000"/>
                  </a:srgbClr>
                </a:outerShdw>
              </a:effectLst>
              <a:cs typeface="Times New Roman" panose="02020603050405020304" pitchFamily="18" charset="0"/>
            </a:endParaRPr>
          </a:p>
        </p:txBody>
      </p:sp>
      <p:sp>
        <p:nvSpPr>
          <p:cNvPr id="18" name="矩形 17">
            <a:extLst>
              <a:ext uri="{FF2B5EF4-FFF2-40B4-BE49-F238E27FC236}">
                <a16:creationId xmlns:a16="http://schemas.microsoft.com/office/drawing/2014/main" xmlns="" id="{E83395FE-6F97-4691-B0AD-B3BDB22DC72B}"/>
              </a:ext>
            </a:extLst>
          </p:cNvPr>
          <p:cNvSpPr/>
          <p:nvPr/>
        </p:nvSpPr>
        <p:spPr>
          <a:xfrm>
            <a:off x="7111078" y="2168435"/>
            <a:ext cx="1804432" cy="830997"/>
          </a:xfrm>
          <a:prstGeom prst="rect">
            <a:avLst/>
          </a:prstGeom>
          <a:noFill/>
        </p:spPr>
        <p:txBody>
          <a:bodyPr wrap="square" lIns="91440" tIns="45720" rIns="91440" bIns="45720">
            <a:spAutoFit/>
          </a:bodyPr>
          <a:lstStyle/>
          <a:p>
            <a:r>
              <a:rPr lang="en-US" altLang="zh-CN" sz="2400" dirty="0">
                <a:ln w="0"/>
                <a:effectLst>
                  <a:outerShdw blurRad="38100" dist="25400" dir="5400000" algn="ctr" rotWithShape="0">
                    <a:srgbClr val="6E747A">
                      <a:alpha val="43000"/>
                    </a:srgbClr>
                  </a:outerShdw>
                </a:effectLst>
                <a:cs typeface="Times New Roman" panose="02020603050405020304" pitchFamily="18" charset="0"/>
              </a:rPr>
              <a:t>Baseline + </a:t>
            </a:r>
          </a:p>
          <a:p>
            <a:r>
              <a:rPr lang="en-US" altLang="zh-CN" sz="2400" dirty="0">
                <a:ln w="0"/>
                <a:effectLst>
                  <a:outerShdw blurRad="38100" dist="25400" dir="5400000" algn="ctr" rotWithShape="0">
                    <a:srgbClr val="6E747A">
                      <a:alpha val="43000"/>
                    </a:srgbClr>
                  </a:outerShdw>
                </a:effectLst>
                <a:cs typeface="Times New Roman" panose="02020603050405020304" pitchFamily="18" charset="0"/>
              </a:rPr>
              <a:t>Transformer</a:t>
            </a:r>
            <a:endParaRPr lang="zh-CN" altLang="en-US" sz="2400" dirty="0">
              <a:ln w="0"/>
              <a:effectLst>
                <a:outerShdw blurRad="38100" dist="25400" dir="5400000" algn="ctr" rotWithShape="0">
                  <a:srgbClr val="6E747A">
                    <a:alpha val="43000"/>
                  </a:srgbClr>
                </a:outerShdw>
              </a:effectLst>
            </a:endParaRPr>
          </a:p>
        </p:txBody>
      </p:sp>
      <p:sp>
        <p:nvSpPr>
          <p:cNvPr id="3" name="矩形 2"/>
          <p:cNvSpPr/>
          <p:nvPr/>
        </p:nvSpPr>
        <p:spPr>
          <a:xfrm>
            <a:off x="2463435" y="6257326"/>
            <a:ext cx="2952988" cy="369332"/>
          </a:xfrm>
          <a:prstGeom prst="rect">
            <a:avLst/>
          </a:prstGeom>
        </p:spPr>
        <p:txBody>
          <a:bodyPr wrap="none">
            <a:spAutoFit/>
          </a:bodyPr>
          <a:lstStyle/>
          <a:p>
            <a:r>
              <a:rPr lang="en-US" altLang="zh-CN"/>
              <a:t>Visualization Results on DOTA</a:t>
            </a:r>
            <a:endParaRPr lang="zh-CN" altLang="en-US" dirty="0"/>
          </a:p>
        </p:txBody>
      </p:sp>
    </p:spTree>
    <p:extLst>
      <p:ext uri="{BB962C8B-B14F-4D97-AF65-F5344CB8AC3E}">
        <p14:creationId xmlns:p14="http://schemas.microsoft.com/office/powerpoint/2010/main" val="1305546520"/>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遥感图像目标检测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t>84</a:t>
            </a:fld>
            <a:endParaRPr lang="zh-CN" altLang="en-US"/>
          </a:p>
        </p:txBody>
      </p:sp>
      <p:sp>
        <p:nvSpPr>
          <p:cNvPr id="7" name="文本框 6"/>
          <p:cNvSpPr txBox="1"/>
          <p:nvPr/>
        </p:nvSpPr>
        <p:spPr>
          <a:xfrm>
            <a:off x="230594" y="882903"/>
            <a:ext cx="7359754"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多方</a:t>
            </a:r>
            <a:r>
              <a:rPr lang="zh-CN" altLang="en-US" sz="2200" dirty="0">
                <a:solidFill>
                  <a:srgbClr val="C00000"/>
                </a:solidFill>
                <a:latin typeface="黑体" panose="02010609060101010101" pitchFamily="49" charset="-122"/>
                <a:ea typeface="黑体" panose="02010609060101010101" pitchFamily="49" charset="-122"/>
              </a:rPr>
              <a:t>向遥感图像目标检测</a:t>
            </a:r>
            <a:r>
              <a:rPr lang="zh-CN" altLang="en-US" sz="2200" dirty="0" smtClean="0">
                <a:solidFill>
                  <a:srgbClr val="C00000"/>
                </a:solidFill>
                <a:latin typeface="黑体" panose="02010609060101010101" pitchFamily="49" charset="-122"/>
                <a:ea typeface="黑体" panose="02010609060101010101" pitchFamily="49" charset="-122"/>
              </a:rPr>
              <a:t>方法</a:t>
            </a:r>
            <a:r>
              <a:rPr lang="en-US" altLang="zh-CN" sz="2200" dirty="0" smtClean="0">
                <a:solidFill>
                  <a:srgbClr val="C00000"/>
                </a:solidFill>
                <a:latin typeface="黑体" panose="02010609060101010101" pitchFamily="49" charset="-122"/>
                <a:ea typeface="黑体" panose="02010609060101010101" pitchFamily="49" charset="-122"/>
              </a:rPr>
              <a:t>2</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12" name="文本框 11"/>
          <p:cNvSpPr txBox="1"/>
          <p:nvPr/>
        </p:nvSpPr>
        <p:spPr>
          <a:xfrm>
            <a:off x="653540" y="1389044"/>
            <a:ext cx="7359754" cy="553998"/>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smtClean="0">
                <a:latin typeface="Arial" charset="0"/>
                <a:ea typeface="Arial" charset="0"/>
                <a:cs typeface="Arial" charset="0"/>
              </a:rPr>
              <a:t>实验结果（</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 Ding</a:t>
            </a:r>
            <a:r>
              <a:rPr lang="zh-CN" altLang="en-US" sz="2000" dirty="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et</a:t>
            </a:r>
            <a:r>
              <a:rPr lang="zh-CN" altLang="en-US" sz="2000" dirty="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al.</a:t>
            </a:r>
            <a:r>
              <a:rPr lang="zh-CN" altLang="en-US" sz="2000" dirty="0">
                <a:solidFill>
                  <a:srgbClr val="FF0000"/>
                </a:solidFill>
                <a:latin typeface="Arial" panose="020B0604020202020204" pitchFamily="34" charset="0"/>
                <a:ea typeface="黑体" panose="02010609060101010101" pitchFamily="49" charset="-122"/>
                <a:cs typeface="Arial" panose="020B0604020202020204" pitchFamily="34" charset="0"/>
              </a:rPr>
              <a:t> </a:t>
            </a:r>
            <a:r>
              <a:rPr lang="en-US" altLang="zh-CN" sz="2000" dirty="0">
                <a:solidFill>
                  <a:srgbClr val="FF0000"/>
                </a:solidFill>
                <a:latin typeface="Arial" panose="020B0604020202020204" pitchFamily="34" charset="0"/>
                <a:ea typeface="黑体" panose="02010609060101010101" pitchFamily="49" charset="-122"/>
                <a:cs typeface="Arial" panose="020B0604020202020204" pitchFamily="34" charset="0"/>
              </a:rPr>
              <a:t>CVPR’2019 </a:t>
            </a:r>
            <a:r>
              <a:rPr lang="zh-CN" altLang="en-US" sz="2000" dirty="0" smtClean="0">
                <a:latin typeface="Arial" charset="0"/>
                <a:ea typeface="Arial" charset="0"/>
                <a:cs typeface="Arial" charset="0"/>
              </a:rPr>
              <a:t>）</a:t>
            </a:r>
            <a:endParaRPr lang="zh-CN" altLang="en-US" sz="2000" dirty="0">
              <a:latin typeface="Arial" charset="0"/>
              <a:ea typeface="Arial" charset="0"/>
              <a:cs typeface="Arial" charset="0"/>
            </a:endParaRPr>
          </a:p>
        </p:txBody>
      </p:sp>
      <p:pic>
        <p:nvPicPr>
          <p:cNvPr id="11" name="内容占位符 4">
            <a:extLst>
              <a:ext uri="{FF2B5EF4-FFF2-40B4-BE49-F238E27FC236}">
                <a16:creationId xmlns:a16="http://schemas.microsoft.com/office/drawing/2014/main" xmlns="" id="{45A998AF-86E9-4A80-8C59-F42F704104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968" y="1943099"/>
            <a:ext cx="7529272" cy="4778375"/>
          </a:xfrm>
          <a:prstGeom prst="rect">
            <a:avLst/>
          </a:prstGeom>
        </p:spPr>
      </p:pic>
    </p:spTree>
    <p:extLst>
      <p:ext uri="{BB962C8B-B14F-4D97-AF65-F5344CB8AC3E}">
        <p14:creationId xmlns:p14="http://schemas.microsoft.com/office/powerpoint/2010/main" val="82721880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遥感图像建筑物检测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7" name="灯片编号占位符 4"/>
          <p:cNvSpPr>
            <a:spLocks noGrp="1"/>
          </p:cNvSpPr>
          <p:nvPr>
            <p:ph type="sldNum" sz="quarter" idx="12"/>
          </p:nvPr>
        </p:nvSpPr>
        <p:spPr>
          <a:xfrm>
            <a:off x="7010400" y="6538912"/>
            <a:ext cx="2133600" cy="365125"/>
          </a:xfrm>
        </p:spPr>
        <p:txBody>
          <a:bodyPr/>
          <a:lstStyle/>
          <a:p>
            <a:fld id="{0C913308-F349-4B6D-A68A-DD1791B4A57B}" type="slidenum">
              <a:rPr lang="zh-CN" altLang="en-US" smtClean="0"/>
              <a:t>85</a:t>
            </a:fld>
            <a:endParaRPr lang="zh-CN" altLang="en-US" dirty="0"/>
          </a:p>
        </p:txBody>
      </p:sp>
      <p:sp>
        <p:nvSpPr>
          <p:cNvPr id="8" name="文本框 5"/>
          <p:cNvSpPr txBox="1"/>
          <p:nvPr/>
        </p:nvSpPr>
        <p:spPr>
          <a:xfrm>
            <a:off x="230594" y="882903"/>
            <a:ext cx="8589878" cy="1846659"/>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端</a:t>
            </a:r>
            <a:r>
              <a:rPr lang="zh-CN" altLang="en-US" sz="2200" dirty="0">
                <a:solidFill>
                  <a:srgbClr val="C00000"/>
                </a:solidFill>
                <a:latin typeface="黑体" panose="02010609060101010101" pitchFamily="49" charset="-122"/>
                <a:ea typeface="黑体" panose="02010609060101010101" pitchFamily="49" charset="-122"/>
              </a:rPr>
              <a:t>到端的深度全卷积网络建筑物</a:t>
            </a:r>
            <a:r>
              <a:rPr lang="zh-CN" altLang="en-US" sz="2200" dirty="0" smtClean="0">
                <a:solidFill>
                  <a:srgbClr val="C00000"/>
                </a:solidFill>
                <a:latin typeface="黑体" panose="02010609060101010101" pitchFamily="49" charset="-122"/>
                <a:ea typeface="黑体" panose="02010609060101010101" pitchFamily="49" charset="-122"/>
              </a:rPr>
              <a:t>检测方法</a:t>
            </a:r>
            <a:endParaRPr lang="en-US" altLang="zh-CN" sz="2200" dirty="0">
              <a:solidFill>
                <a:srgbClr val="C00000"/>
              </a:solidFill>
              <a:latin typeface="黑体" panose="02010609060101010101" pitchFamily="49" charset="-122"/>
              <a:ea typeface="黑体" panose="02010609060101010101" pitchFamily="49" charset="-122"/>
            </a:endParaRPr>
          </a:p>
          <a:p>
            <a:pPr marL="800100" lvl="1" indent="-342900">
              <a:lnSpc>
                <a:spcPct val="150000"/>
              </a:lnSpc>
              <a:buClr>
                <a:schemeClr val="tx1"/>
              </a:buClr>
              <a:buFont typeface="Wingdings" panose="05000000000000000000" pitchFamily="2" charset="2"/>
              <a:buChar char="l"/>
            </a:pPr>
            <a:r>
              <a:rPr lang="en-US" altLang="zh-CN" dirty="0">
                <a:latin typeface="黑体" panose="02010609060101010101" pitchFamily="49" charset="-122"/>
                <a:ea typeface="黑体" panose="02010609060101010101" pitchFamily="49" charset="-122"/>
              </a:rPr>
              <a:t>encoder-decoder</a:t>
            </a:r>
            <a:r>
              <a:rPr lang="zh-CN" altLang="en-US" dirty="0">
                <a:latin typeface="黑体" panose="02010609060101010101" pitchFamily="49" charset="-122"/>
                <a:ea typeface="黑体" panose="02010609060101010101" pitchFamily="49" charset="-122"/>
              </a:rPr>
              <a:t>全卷积网络结构</a:t>
            </a:r>
            <a:endParaRPr lang="en-US" altLang="zh-CN" dirty="0">
              <a:latin typeface="黑体" panose="02010609060101010101" pitchFamily="49" charset="-122"/>
              <a:ea typeface="黑体" panose="02010609060101010101" pitchFamily="49" charset="-122"/>
            </a:endParaRPr>
          </a:p>
          <a:p>
            <a:pPr marL="800100" lvl="1" indent="-342900">
              <a:lnSpc>
                <a:spcPct val="150000"/>
              </a:lnSpc>
              <a:buClr>
                <a:schemeClr val="tx1"/>
              </a:buClr>
              <a:buFont typeface="Wingdings" panose="05000000000000000000" pitchFamily="2" charset="2"/>
              <a:buChar char="l"/>
            </a:pPr>
            <a:r>
              <a:rPr lang="en-US" altLang="zh-CN" dirty="0">
                <a:latin typeface="黑体" panose="02010609060101010101" pitchFamily="49" charset="-122"/>
                <a:ea typeface="黑体" panose="02010609060101010101" pitchFamily="49" charset="-122"/>
              </a:rPr>
              <a:t>VGG16</a:t>
            </a:r>
            <a:r>
              <a:rPr lang="zh-CN" altLang="en-US" dirty="0">
                <a:latin typeface="黑体" panose="02010609060101010101" pitchFamily="49" charset="-122"/>
                <a:ea typeface="黑体" panose="02010609060101010101" pitchFamily="49" charset="-122"/>
              </a:rPr>
              <a:t>作为基础网络</a:t>
            </a:r>
            <a:endParaRPr lang="en-US" altLang="zh-CN" dirty="0">
              <a:latin typeface="黑体" panose="02010609060101010101" pitchFamily="49" charset="-122"/>
              <a:ea typeface="黑体" panose="02010609060101010101" pitchFamily="49" charset="-122"/>
            </a:endParaRPr>
          </a:p>
          <a:p>
            <a:pPr marL="800100" lvl="1" indent="-342900">
              <a:lnSpc>
                <a:spcPct val="150000"/>
              </a:lnSpc>
              <a:buClr>
                <a:schemeClr val="tx1"/>
              </a:buClr>
              <a:buFont typeface="Wingdings" panose="05000000000000000000" pitchFamily="2" charset="2"/>
              <a:buChar char="l"/>
            </a:pPr>
            <a:r>
              <a:rPr lang="zh-CN" altLang="en-US" dirty="0">
                <a:latin typeface="黑体" panose="02010609060101010101" pitchFamily="49" charset="-122"/>
                <a:ea typeface="黑体" panose="02010609060101010101" pitchFamily="49" charset="-122"/>
              </a:rPr>
              <a:t>跳跃连接 </a:t>
            </a:r>
            <a:r>
              <a:rPr lang="en-US" altLang="zh-CN" dirty="0">
                <a:latin typeface="黑体" panose="02010609060101010101" pitchFamily="49" charset="-122"/>
                <a:ea typeface="黑体" panose="02010609060101010101" pitchFamily="49" charset="-122"/>
              </a:rPr>
              <a:t>(skip-connection)</a:t>
            </a:r>
            <a:endParaRPr lang="zh-CN" altLang="en-US" dirty="0">
              <a:latin typeface="黑体" panose="02010609060101010101" pitchFamily="49" charset="-122"/>
              <a:ea typeface="黑体" panose="02010609060101010101" pitchFamily="49" charset="-122"/>
            </a:endParaRPr>
          </a:p>
        </p:txBody>
      </p:sp>
      <p:pic>
        <p:nvPicPr>
          <p:cNvPr id="9" name="图片 8">
            <a:extLst>
              <a:ext uri="{FF2B5EF4-FFF2-40B4-BE49-F238E27FC236}">
                <a16:creationId xmlns:a16="http://schemas.microsoft.com/office/drawing/2014/main" xmlns="" id="{CE3AC2D9-E4BF-4E76-96F6-73DA580000B9}"/>
              </a:ext>
            </a:extLst>
          </p:cNvPr>
          <p:cNvPicPr>
            <a:picLocks noChangeAspect="1"/>
          </p:cNvPicPr>
          <p:nvPr/>
        </p:nvPicPr>
        <p:blipFill>
          <a:blip r:embed="rId3"/>
          <a:stretch>
            <a:fillRect/>
          </a:stretch>
        </p:blipFill>
        <p:spPr>
          <a:xfrm>
            <a:off x="432457" y="2780928"/>
            <a:ext cx="8279086" cy="3744416"/>
          </a:xfrm>
          <a:prstGeom prst="rect">
            <a:avLst/>
          </a:prstGeom>
        </p:spPr>
      </p:pic>
    </p:spTree>
    <p:extLst>
      <p:ext uri="{BB962C8B-B14F-4D97-AF65-F5344CB8AC3E}">
        <p14:creationId xmlns:p14="http://schemas.microsoft.com/office/powerpoint/2010/main" val="3881624909"/>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文本框 86"/>
          <p:cNvSpPr txBox="1"/>
          <p:nvPr/>
        </p:nvSpPr>
        <p:spPr>
          <a:xfrm>
            <a:off x="653540" y="1389044"/>
            <a:ext cx="7359754" cy="481863"/>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sp>
        <p:nvSpPr>
          <p:cNvPr id="13" name="文本框 12"/>
          <p:cNvSpPr txBox="1"/>
          <p:nvPr/>
        </p:nvSpPr>
        <p:spPr>
          <a:xfrm>
            <a:off x="2051720" y="2026006"/>
            <a:ext cx="4906194" cy="369332"/>
          </a:xfrm>
          <a:prstGeom prst="rect">
            <a:avLst/>
          </a:prstGeom>
          <a:noFill/>
        </p:spPr>
        <p:txBody>
          <a:bodyPr wrap="square" rtlCol="0">
            <a:spAutoFit/>
          </a:bodyPr>
          <a:lstStyle/>
          <a:p>
            <a:pPr algn="ctr"/>
            <a:r>
              <a:rPr lang="zh-CN" altLang="en-US" b="1" dirty="0">
                <a:solidFill>
                  <a:srgbClr val="7E0000"/>
                </a:solidFill>
                <a:latin typeface="微软雅黑" panose="020B0503020204020204" pitchFamily="34" charset="-122"/>
                <a:ea typeface="微软雅黑" panose="020B0503020204020204" pitchFamily="34" charset="-122"/>
              </a:rPr>
              <a:t>多尺度的建筑物</a:t>
            </a:r>
            <a:r>
              <a:rPr lang="zh-CN" altLang="en-US" b="1" dirty="0" smtClean="0">
                <a:solidFill>
                  <a:srgbClr val="7E0000"/>
                </a:solidFill>
                <a:latin typeface="微软雅黑" panose="020B0503020204020204" pitchFamily="34" charset="-122"/>
                <a:ea typeface="微软雅黑" panose="020B0503020204020204" pitchFamily="34" charset="-122"/>
              </a:rPr>
              <a:t>检测</a:t>
            </a:r>
            <a:endParaRPr lang="zh-CN" altLang="en-US" b="1" dirty="0">
              <a:solidFill>
                <a:srgbClr val="7E0000"/>
              </a:solidFill>
              <a:latin typeface="微软雅黑" panose="020B0503020204020204" pitchFamily="34" charset="-122"/>
              <a:ea typeface="微软雅黑" panose="020B0503020204020204" pitchFamily="34" charset="-122"/>
            </a:endParaRPr>
          </a:p>
        </p:txBody>
      </p:sp>
      <p:sp>
        <p:nvSpPr>
          <p:cNvPr id="7" name="内容占位符 2">
            <a:extLst>
              <a:ext uri="{FF2B5EF4-FFF2-40B4-BE49-F238E27FC236}">
                <a16:creationId xmlns:a16="http://schemas.microsoft.com/office/drawing/2014/main" xmlns="" id="{9A994CFB-23D1-468B-8302-9E46734CA57F}"/>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遥感图像建筑物检测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8" name="文本框 7">
            <a:extLst>
              <a:ext uri="{FF2B5EF4-FFF2-40B4-BE49-F238E27FC236}">
                <a16:creationId xmlns:a16="http://schemas.microsoft.com/office/drawing/2014/main" xmlns="" id="{5DFC55F7-1EA1-4296-A140-55D3BBDB6AD6}"/>
              </a:ext>
            </a:extLst>
          </p:cNvPr>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端</a:t>
            </a:r>
            <a:r>
              <a:rPr lang="zh-CN" altLang="en-US" sz="2200" dirty="0">
                <a:solidFill>
                  <a:srgbClr val="C00000"/>
                </a:solidFill>
                <a:latin typeface="黑体" panose="02010609060101010101" pitchFamily="49" charset="-122"/>
                <a:ea typeface="黑体" panose="02010609060101010101" pitchFamily="49" charset="-122"/>
              </a:rPr>
              <a:t>到端的深度全卷积网络建筑物检测方法</a:t>
            </a:r>
            <a:endParaRPr lang="en-US" altLang="zh-CN" sz="2200" dirty="0">
              <a:solidFill>
                <a:srgbClr val="C00000"/>
              </a:solidFill>
              <a:latin typeface="黑体" panose="02010609060101010101" pitchFamily="49" charset="-122"/>
              <a:ea typeface="黑体" panose="02010609060101010101" pitchFamily="49" charset="-122"/>
            </a:endParaRPr>
          </a:p>
        </p:txBody>
      </p:sp>
      <p:pic>
        <p:nvPicPr>
          <p:cNvPr id="20" name="图片 19">
            <a:extLst>
              <a:ext uri="{FF2B5EF4-FFF2-40B4-BE49-F238E27FC236}">
                <a16:creationId xmlns:a16="http://schemas.microsoft.com/office/drawing/2014/main" xmlns="" id="{F007BEF6-31F3-4E5A-8183-CE59342D6712}"/>
              </a:ext>
            </a:extLst>
          </p:cNvPr>
          <p:cNvPicPr>
            <a:picLocks noChangeAspect="1"/>
          </p:cNvPicPr>
          <p:nvPr/>
        </p:nvPicPr>
        <p:blipFill>
          <a:blip r:embed="rId3"/>
          <a:stretch>
            <a:fillRect/>
          </a:stretch>
        </p:blipFill>
        <p:spPr>
          <a:xfrm>
            <a:off x="109341" y="2565885"/>
            <a:ext cx="8925318" cy="3535986"/>
          </a:xfrm>
          <a:prstGeom prst="rect">
            <a:avLst/>
          </a:prstGeom>
        </p:spPr>
      </p:pic>
      <p:sp>
        <p:nvSpPr>
          <p:cNvPr id="9" name="灯片编号占位符 4"/>
          <p:cNvSpPr>
            <a:spLocks noGrp="1"/>
          </p:cNvSpPr>
          <p:nvPr>
            <p:ph type="sldNum" sz="quarter" idx="12"/>
          </p:nvPr>
        </p:nvSpPr>
        <p:spPr>
          <a:xfrm>
            <a:off x="7010400" y="6538912"/>
            <a:ext cx="2133600" cy="365125"/>
          </a:xfrm>
        </p:spPr>
        <p:txBody>
          <a:bodyPr/>
          <a:lstStyle/>
          <a:p>
            <a:fld id="{0C913308-F349-4B6D-A68A-DD1791B4A57B}" type="slidenum">
              <a:rPr lang="zh-CN" altLang="en-US" smtClean="0"/>
              <a:t>86</a:t>
            </a:fld>
            <a:endParaRPr lang="zh-CN" altLang="en-US" dirty="0"/>
          </a:p>
        </p:txBody>
      </p:sp>
    </p:spTree>
    <p:extLst>
      <p:ext uri="{BB962C8B-B14F-4D97-AF65-F5344CB8AC3E}">
        <p14:creationId xmlns:p14="http://schemas.microsoft.com/office/powerpoint/2010/main" val="3273835512"/>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文本框 86"/>
          <p:cNvSpPr txBox="1"/>
          <p:nvPr/>
        </p:nvSpPr>
        <p:spPr>
          <a:xfrm>
            <a:off x="653540" y="1389044"/>
            <a:ext cx="7359754" cy="481863"/>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sp>
        <p:nvSpPr>
          <p:cNvPr id="7" name="内容占位符 2">
            <a:extLst>
              <a:ext uri="{FF2B5EF4-FFF2-40B4-BE49-F238E27FC236}">
                <a16:creationId xmlns:a16="http://schemas.microsoft.com/office/drawing/2014/main" xmlns="" id="{9A994CFB-23D1-468B-8302-9E46734CA57F}"/>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遥感图像建筑物检测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8" name="文本框 7">
            <a:extLst>
              <a:ext uri="{FF2B5EF4-FFF2-40B4-BE49-F238E27FC236}">
                <a16:creationId xmlns:a16="http://schemas.microsoft.com/office/drawing/2014/main" xmlns="" id="{5DFC55F7-1EA1-4296-A140-55D3BBDB6AD6}"/>
              </a:ext>
            </a:extLst>
          </p:cNvPr>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端</a:t>
            </a:r>
            <a:r>
              <a:rPr lang="zh-CN" altLang="en-US" sz="2200" dirty="0">
                <a:solidFill>
                  <a:srgbClr val="C00000"/>
                </a:solidFill>
                <a:latin typeface="黑体" panose="02010609060101010101" pitchFamily="49" charset="-122"/>
                <a:ea typeface="黑体" panose="02010609060101010101" pitchFamily="49" charset="-122"/>
              </a:rPr>
              <a:t>到端的深度全卷积网络建筑物检测方法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9" name="灯片编号占位符 4"/>
          <p:cNvSpPr>
            <a:spLocks noGrp="1"/>
          </p:cNvSpPr>
          <p:nvPr>
            <p:ph type="sldNum" sz="quarter" idx="12"/>
          </p:nvPr>
        </p:nvSpPr>
        <p:spPr>
          <a:xfrm>
            <a:off x="7010400" y="6538912"/>
            <a:ext cx="2133600" cy="365125"/>
          </a:xfrm>
        </p:spPr>
        <p:txBody>
          <a:bodyPr/>
          <a:lstStyle/>
          <a:p>
            <a:fld id="{0C913308-F349-4B6D-A68A-DD1791B4A57B}" type="slidenum">
              <a:rPr lang="zh-CN" altLang="en-US" smtClean="0"/>
              <a:t>87</a:t>
            </a:fld>
            <a:endParaRPr lang="zh-CN" altLang="en-US" dirty="0"/>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4488" y="2217562"/>
            <a:ext cx="4320000" cy="4320000"/>
          </a:xfrm>
          <a:prstGeom prst="rect">
            <a:avLst/>
          </a:prstGeom>
        </p:spPr>
      </p:pic>
      <p:pic>
        <p:nvPicPr>
          <p:cNvPr id="4" name="图片 3"/>
          <p:cNvPicPr>
            <a:picLocks noChangeAspect="1"/>
          </p:cNvPicPr>
          <p:nvPr/>
        </p:nvPicPr>
        <p:blipFill>
          <a:blip r:embed="rId4" cstate="print">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252000" y="2217562"/>
            <a:ext cx="4320000" cy="4320000"/>
          </a:xfrm>
          <a:prstGeom prst="rect">
            <a:avLst/>
          </a:prstGeom>
        </p:spPr>
      </p:pic>
      <p:sp>
        <p:nvSpPr>
          <p:cNvPr id="5" name="文本框 4"/>
          <p:cNvSpPr txBox="1"/>
          <p:nvPr/>
        </p:nvSpPr>
        <p:spPr>
          <a:xfrm>
            <a:off x="1858002" y="1859569"/>
            <a:ext cx="1107996" cy="369332"/>
          </a:xfrm>
          <a:prstGeom prst="rect">
            <a:avLst/>
          </a:prstGeom>
          <a:noFill/>
        </p:spPr>
        <p:txBody>
          <a:bodyPr wrap="none" rtlCol="0">
            <a:spAutoFit/>
          </a:bodyPr>
          <a:lstStyle>
            <a:defPPr>
              <a:defRPr lang="zh-CN"/>
            </a:defPPr>
            <a:lvl1pPr>
              <a:defRPr>
                <a:latin typeface="黑体" panose="02010609060101010101" pitchFamily="49" charset="-122"/>
                <a:ea typeface="黑体" panose="02010609060101010101" pitchFamily="49" charset="-122"/>
              </a:defRPr>
            </a:lvl1pPr>
          </a:lstStyle>
          <a:p>
            <a:r>
              <a:rPr lang="zh-CN" altLang="en-US" dirty="0"/>
              <a:t>原始图像</a:t>
            </a:r>
          </a:p>
        </p:txBody>
      </p:sp>
      <p:sp>
        <p:nvSpPr>
          <p:cNvPr id="12" name="文本框 11"/>
          <p:cNvSpPr txBox="1"/>
          <p:nvPr/>
        </p:nvSpPr>
        <p:spPr>
          <a:xfrm>
            <a:off x="6201295" y="1844824"/>
            <a:ext cx="1107996"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检测结果</a:t>
            </a:r>
            <a:endParaRPr lang="zh-CN" altLang="en-US"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8364016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文本框 86"/>
          <p:cNvSpPr txBox="1"/>
          <p:nvPr/>
        </p:nvSpPr>
        <p:spPr>
          <a:xfrm>
            <a:off x="653540" y="1389044"/>
            <a:ext cx="7359754" cy="481863"/>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实验结果</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sp>
        <p:nvSpPr>
          <p:cNvPr id="7" name="内容占位符 2">
            <a:extLst>
              <a:ext uri="{FF2B5EF4-FFF2-40B4-BE49-F238E27FC236}">
                <a16:creationId xmlns:a16="http://schemas.microsoft.com/office/drawing/2014/main" xmlns="" id="{9A994CFB-23D1-468B-8302-9E46734CA57F}"/>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遥感图像建筑物检测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8" name="文本框 7">
            <a:extLst>
              <a:ext uri="{FF2B5EF4-FFF2-40B4-BE49-F238E27FC236}">
                <a16:creationId xmlns:a16="http://schemas.microsoft.com/office/drawing/2014/main" xmlns="" id="{5DFC55F7-1EA1-4296-A140-55D3BBDB6AD6}"/>
              </a:ext>
            </a:extLst>
          </p:cNvPr>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端</a:t>
            </a:r>
            <a:r>
              <a:rPr lang="zh-CN" altLang="en-US" sz="2200" dirty="0">
                <a:solidFill>
                  <a:srgbClr val="C00000"/>
                </a:solidFill>
                <a:latin typeface="黑体" panose="02010609060101010101" pitchFamily="49" charset="-122"/>
                <a:ea typeface="黑体" panose="02010609060101010101" pitchFamily="49" charset="-122"/>
              </a:rPr>
              <a:t>到端的深度全卷积网络建筑物检测方法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9" name="灯片编号占位符 4"/>
          <p:cNvSpPr>
            <a:spLocks noGrp="1"/>
          </p:cNvSpPr>
          <p:nvPr>
            <p:ph type="sldNum" sz="quarter" idx="12"/>
          </p:nvPr>
        </p:nvSpPr>
        <p:spPr>
          <a:xfrm>
            <a:off x="7010400" y="6538912"/>
            <a:ext cx="2133600" cy="365125"/>
          </a:xfrm>
        </p:spPr>
        <p:txBody>
          <a:bodyPr/>
          <a:lstStyle/>
          <a:p>
            <a:fld id="{0C913308-F349-4B6D-A68A-DD1791B4A57B}" type="slidenum">
              <a:rPr lang="zh-CN" altLang="en-US" smtClean="0"/>
              <a:t>88</a:t>
            </a:fld>
            <a:endParaRPr lang="zh-CN" altLang="en-US" dirty="0"/>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2443" y="2204864"/>
            <a:ext cx="4320000" cy="4320000"/>
          </a:xfrm>
          <a:prstGeom prst="rect">
            <a:avLst/>
          </a:prstGeom>
        </p:spPr>
      </p:pic>
      <p:pic>
        <p:nvPicPr>
          <p:cNvPr id="10" name="图片 9"/>
          <p:cNvPicPr>
            <a:picLocks noChangeAspect="1"/>
          </p:cNvPicPr>
          <p:nvPr/>
        </p:nvPicPr>
        <p:blipFill>
          <a:blip r:embed="rId4" cstate="print">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230594" y="2204864"/>
            <a:ext cx="4320000" cy="4320000"/>
          </a:xfrm>
          <a:prstGeom prst="rect">
            <a:avLst/>
          </a:prstGeom>
        </p:spPr>
      </p:pic>
      <p:sp>
        <p:nvSpPr>
          <p:cNvPr id="12" name="文本框 11"/>
          <p:cNvSpPr txBox="1"/>
          <p:nvPr/>
        </p:nvSpPr>
        <p:spPr>
          <a:xfrm>
            <a:off x="1858002" y="1859569"/>
            <a:ext cx="1107996" cy="369332"/>
          </a:xfrm>
          <a:prstGeom prst="rect">
            <a:avLst/>
          </a:prstGeom>
          <a:noFill/>
        </p:spPr>
        <p:txBody>
          <a:bodyPr wrap="none" rtlCol="0">
            <a:spAutoFit/>
          </a:bodyPr>
          <a:lstStyle>
            <a:defPPr>
              <a:defRPr lang="zh-CN"/>
            </a:defPPr>
            <a:lvl1pPr>
              <a:defRPr>
                <a:latin typeface="黑体" panose="02010609060101010101" pitchFamily="49" charset="-122"/>
                <a:ea typeface="黑体" panose="02010609060101010101" pitchFamily="49" charset="-122"/>
              </a:defRPr>
            </a:lvl1pPr>
          </a:lstStyle>
          <a:p>
            <a:r>
              <a:rPr lang="zh-CN" altLang="en-US" dirty="0"/>
              <a:t>原始图像</a:t>
            </a:r>
          </a:p>
        </p:txBody>
      </p:sp>
      <p:sp>
        <p:nvSpPr>
          <p:cNvPr id="13" name="文本框 12"/>
          <p:cNvSpPr txBox="1"/>
          <p:nvPr/>
        </p:nvSpPr>
        <p:spPr>
          <a:xfrm>
            <a:off x="6201295" y="1844824"/>
            <a:ext cx="1107996"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检测结果</a:t>
            </a:r>
            <a:endParaRPr lang="zh-CN" altLang="en-US"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78570512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文本框 86"/>
          <p:cNvSpPr txBox="1"/>
          <p:nvPr/>
        </p:nvSpPr>
        <p:spPr>
          <a:xfrm>
            <a:off x="653540" y="1389044"/>
            <a:ext cx="7359754" cy="496226"/>
          </a:xfrm>
          <a:prstGeom prst="rect">
            <a:avLst/>
          </a:prstGeom>
          <a:noFill/>
        </p:spPr>
        <p:txBody>
          <a:bodyPr wrap="square" rtlCol="0">
            <a:spAutoFit/>
          </a:bodyPr>
          <a:lstStyle/>
          <a:p>
            <a:pPr marL="342900" indent="-342900">
              <a:lnSpc>
                <a:spcPct val="150000"/>
              </a:lnSpc>
              <a:buFont typeface="Wingdings" panose="05000000000000000000" pitchFamily="2" charset="2"/>
              <a:buChar char="p"/>
            </a:pPr>
            <a:r>
              <a:rPr lang="zh-CN" altLang="en-US" sz="2000" dirty="0">
                <a:solidFill>
                  <a:schemeClr val="tx1">
                    <a:lumMod val="95000"/>
                    <a:lumOff val="5000"/>
                  </a:schemeClr>
                </a:solidFill>
                <a:latin typeface="黑体" panose="02010609060101010101" pitchFamily="49" charset="-122"/>
                <a:ea typeface="黑体" panose="02010609060101010101" pitchFamily="49" charset="-122"/>
              </a:rPr>
              <a:t>实验</a:t>
            </a:r>
            <a:r>
              <a:rPr lang="zh-CN" altLang="en-US" sz="2000" dirty="0" smtClean="0">
                <a:solidFill>
                  <a:schemeClr val="tx1">
                    <a:lumMod val="95000"/>
                    <a:lumOff val="5000"/>
                  </a:schemeClr>
                </a:solidFill>
                <a:latin typeface="黑体" panose="02010609060101010101" pitchFamily="49" charset="-122"/>
                <a:ea typeface="黑体" panose="02010609060101010101" pitchFamily="49" charset="-122"/>
              </a:rPr>
              <a:t>结果 </a:t>
            </a:r>
            <a:r>
              <a:rPr lang="en-US" altLang="zh-CN" sz="2000" dirty="0" smtClean="0">
                <a:solidFill>
                  <a:schemeClr val="tx1">
                    <a:lumMod val="95000"/>
                    <a:lumOff val="5000"/>
                  </a:schemeClr>
                </a:solidFill>
                <a:latin typeface="黑体" panose="02010609060101010101" pitchFamily="49" charset="-122"/>
                <a:ea typeface="黑体" panose="02010609060101010101" pitchFamily="49" charset="-122"/>
              </a:rPr>
              <a:t>(</a:t>
            </a:r>
            <a:r>
              <a:rPr lang="en-US" altLang="zh-CN" dirty="0"/>
              <a:t>Massachusetts </a:t>
            </a:r>
            <a:r>
              <a:rPr lang="en-US" altLang="zh-CN" dirty="0" smtClean="0"/>
              <a:t>Buildings </a:t>
            </a:r>
            <a:r>
              <a:rPr lang="en-US" altLang="zh-CN" dirty="0"/>
              <a:t>D</a:t>
            </a:r>
            <a:r>
              <a:rPr lang="en-US" altLang="zh-CN" dirty="0" smtClean="0"/>
              <a:t>ataset</a:t>
            </a:r>
            <a:r>
              <a:rPr lang="en-US" altLang="zh-CN" sz="2000" dirty="0" smtClean="0">
                <a:solidFill>
                  <a:schemeClr val="tx1">
                    <a:lumMod val="95000"/>
                    <a:lumOff val="5000"/>
                  </a:schemeClr>
                </a:solidFill>
                <a:latin typeface="黑体" panose="02010609060101010101" pitchFamily="49" charset="-122"/>
                <a:ea typeface="黑体" panose="02010609060101010101" pitchFamily="49" charset="-122"/>
              </a:rPr>
              <a:t>)</a:t>
            </a:r>
            <a:endParaRPr lang="en-US" altLang="zh-CN" sz="2000" dirty="0">
              <a:solidFill>
                <a:schemeClr val="tx1">
                  <a:lumMod val="95000"/>
                  <a:lumOff val="5000"/>
                </a:schemeClr>
              </a:solidFill>
              <a:latin typeface="黑体" panose="02010609060101010101" pitchFamily="49" charset="-122"/>
              <a:ea typeface="黑体" panose="02010609060101010101" pitchFamily="49" charset="-122"/>
            </a:endParaRPr>
          </a:p>
        </p:txBody>
      </p:sp>
      <p:sp>
        <p:nvSpPr>
          <p:cNvPr id="7" name="内容占位符 2">
            <a:extLst>
              <a:ext uri="{FF2B5EF4-FFF2-40B4-BE49-F238E27FC236}">
                <a16:creationId xmlns:a16="http://schemas.microsoft.com/office/drawing/2014/main" xmlns="" id="{9A994CFB-23D1-468B-8302-9E46734CA57F}"/>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遥感图像建筑物检测</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8" name="文本框 7">
            <a:extLst>
              <a:ext uri="{FF2B5EF4-FFF2-40B4-BE49-F238E27FC236}">
                <a16:creationId xmlns:a16="http://schemas.microsoft.com/office/drawing/2014/main" xmlns="" id="{5DFC55F7-1EA1-4296-A140-55D3BBDB6AD6}"/>
              </a:ext>
            </a:extLst>
          </p:cNvPr>
          <p:cNvSpPr txBox="1"/>
          <p:nvPr/>
        </p:nvSpPr>
        <p:spPr>
          <a:xfrm>
            <a:off x="230594" y="882903"/>
            <a:ext cx="8589878" cy="600164"/>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2200" dirty="0" smtClean="0">
                <a:solidFill>
                  <a:srgbClr val="C00000"/>
                </a:solidFill>
                <a:latin typeface="黑体" panose="02010609060101010101" pitchFamily="49" charset="-122"/>
                <a:ea typeface="黑体" panose="02010609060101010101" pitchFamily="49" charset="-122"/>
              </a:rPr>
              <a:t>端</a:t>
            </a:r>
            <a:r>
              <a:rPr lang="zh-CN" altLang="en-US" sz="2200" dirty="0">
                <a:solidFill>
                  <a:srgbClr val="C00000"/>
                </a:solidFill>
                <a:latin typeface="黑体" panose="02010609060101010101" pitchFamily="49" charset="-122"/>
                <a:ea typeface="黑体" panose="02010609060101010101" pitchFamily="49" charset="-122"/>
              </a:rPr>
              <a:t>到端的深度全卷积网络建筑物检测方法</a:t>
            </a:r>
            <a:endParaRPr lang="en-US" altLang="zh-CN" sz="2200" dirty="0">
              <a:solidFill>
                <a:srgbClr val="C00000"/>
              </a:solidFill>
              <a:latin typeface="黑体" panose="02010609060101010101" pitchFamily="49" charset="-122"/>
              <a:ea typeface="黑体" panose="02010609060101010101" pitchFamily="49" charset="-122"/>
            </a:endParaRPr>
          </a:p>
        </p:txBody>
      </p:sp>
      <p:sp>
        <p:nvSpPr>
          <p:cNvPr id="9" name="灯片编号占位符 4"/>
          <p:cNvSpPr>
            <a:spLocks noGrp="1"/>
          </p:cNvSpPr>
          <p:nvPr>
            <p:ph type="sldNum" sz="quarter" idx="12"/>
          </p:nvPr>
        </p:nvSpPr>
        <p:spPr>
          <a:xfrm>
            <a:off x="7010400" y="6538912"/>
            <a:ext cx="2133600" cy="365125"/>
          </a:xfrm>
        </p:spPr>
        <p:txBody>
          <a:bodyPr/>
          <a:lstStyle/>
          <a:p>
            <a:fld id="{0C913308-F349-4B6D-A68A-DD1791B4A57B}" type="slidenum">
              <a:rPr lang="zh-CN" altLang="en-US" smtClean="0"/>
              <a:t>89</a:t>
            </a:fld>
            <a:endParaRPr lang="zh-CN" altLang="en-US" dirty="0"/>
          </a:p>
        </p:txBody>
      </p:sp>
      <p:graphicFrame>
        <p:nvGraphicFramePr>
          <p:cNvPr id="10" name="表格 9"/>
          <p:cNvGraphicFramePr>
            <a:graphicFrameLocks noGrp="1"/>
          </p:cNvGraphicFramePr>
          <p:nvPr>
            <p:extLst>
              <p:ext uri="{D42A27DB-BD31-4B8C-83A1-F6EECF244321}">
                <p14:modId xmlns:p14="http://schemas.microsoft.com/office/powerpoint/2010/main" val="245840962"/>
              </p:ext>
            </p:extLst>
          </p:nvPr>
        </p:nvGraphicFramePr>
        <p:xfrm>
          <a:off x="1395982" y="2373431"/>
          <a:ext cx="5874870" cy="2627310"/>
        </p:xfrm>
        <a:graphic>
          <a:graphicData uri="http://schemas.openxmlformats.org/drawingml/2006/table">
            <a:tbl>
              <a:tblPr firstRow="1" bandRow="1">
                <a:tableStyleId>{85BE263C-DBD7-4A20-BB59-AAB30ACAA65A}</a:tableStyleId>
              </a:tblPr>
              <a:tblGrid>
                <a:gridCol w="2885941">
                  <a:extLst>
                    <a:ext uri="{9D8B030D-6E8A-4147-A177-3AD203B41FA5}">
                      <a16:colId xmlns:a16="http://schemas.microsoft.com/office/drawing/2014/main" xmlns="" val="757215104"/>
                    </a:ext>
                  </a:extLst>
                </a:gridCol>
                <a:gridCol w="2988929">
                  <a:extLst>
                    <a:ext uri="{9D8B030D-6E8A-4147-A177-3AD203B41FA5}">
                      <a16:colId xmlns:a16="http://schemas.microsoft.com/office/drawing/2014/main" xmlns="" val="2016213562"/>
                    </a:ext>
                  </a:extLst>
                </a:gridCol>
              </a:tblGrid>
              <a:tr h="525462">
                <a:tc>
                  <a:txBody>
                    <a:bodyPr/>
                    <a:lstStyle/>
                    <a:p>
                      <a:pPr algn="ctr">
                        <a:spcAft>
                          <a:spcPts val="0"/>
                        </a:spcAft>
                      </a:pPr>
                      <a:r>
                        <a:rPr lang="en-US" sz="2000" kern="1200" dirty="0">
                          <a:solidFill>
                            <a:schemeClr val="tx1"/>
                          </a:solidFill>
                          <a:effectLst/>
                        </a:rPr>
                        <a:t>Methods</a:t>
                      </a:r>
                      <a:endParaRPr lang="zh-CN" sz="1600" kern="100" dirty="0">
                        <a:solidFill>
                          <a:schemeClr val="tx1"/>
                        </a:solidFill>
                        <a:effectLst/>
                        <a:latin typeface="等线" panose="02010600030101010101" pitchFamily="2" charset="-122"/>
                        <a:ea typeface="等线" panose="02010600030101010101" pitchFamily="2" charset="-122"/>
                        <a:cs typeface="Times New Roman" panose="02020603050405020304" pitchFamily="18" charset="0"/>
                      </a:endParaRPr>
                    </a:p>
                  </a:txBody>
                  <a:tcPr anchor="ctr">
                    <a:solidFill>
                      <a:schemeClr val="tx2">
                        <a:lumMod val="40000"/>
                        <a:lumOff val="60000"/>
                      </a:schemeClr>
                    </a:solidFill>
                  </a:tcPr>
                </a:tc>
                <a:tc>
                  <a:txBody>
                    <a:bodyPr/>
                    <a:lstStyle/>
                    <a:p>
                      <a:pPr algn="ctr">
                        <a:spcAft>
                          <a:spcPts val="0"/>
                        </a:spcAft>
                      </a:pPr>
                      <a:r>
                        <a:rPr lang="en-US" sz="2000" kern="1200" dirty="0" smtClean="0">
                          <a:solidFill>
                            <a:schemeClr val="tx1"/>
                          </a:solidFill>
                          <a:effectLst/>
                        </a:rPr>
                        <a:t>Recall</a:t>
                      </a:r>
                      <a:endParaRPr lang="zh-CN" sz="1600" kern="100" dirty="0">
                        <a:solidFill>
                          <a:schemeClr val="tx1"/>
                        </a:solidFill>
                        <a:effectLst/>
                        <a:latin typeface="等线" panose="02010600030101010101" pitchFamily="2" charset="-122"/>
                        <a:ea typeface="等线" panose="02010600030101010101" pitchFamily="2" charset="-122"/>
                        <a:cs typeface="Times New Roman" panose="02020603050405020304" pitchFamily="18" charset="0"/>
                      </a:endParaRPr>
                    </a:p>
                  </a:txBody>
                  <a:tcPr anchor="ctr">
                    <a:solidFill>
                      <a:schemeClr val="tx2">
                        <a:lumMod val="40000"/>
                        <a:lumOff val="60000"/>
                      </a:schemeClr>
                    </a:solidFill>
                  </a:tcPr>
                </a:tc>
                <a:extLst>
                  <a:ext uri="{0D108BD9-81ED-4DB2-BD59-A6C34878D82A}">
                    <a16:rowId xmlns:a16="http://schemas.microsoft.com/office/drawing/2014/main" xmlns="" val="1161797924"/>
                  </a:ext>
                </a:extLst>
              </a:tr>
              <a:tr h="525462">
                <a:tc>
                  <a:txBody>
                    <a:bodyPr/>
                    <a:lstStyle/>
                    <a:p>
                      <a:pPr algn="ctr">
                        <a:spcAft>
                          <a:spcPts val="0"/>
                        </a:spcAft>
                      </a:pPr>
                      <a:r>
                        <a:rPr lang="en-US" sz="2000" kern="1200" dirty="0" err="1">
                          <a:effectLst/>
                        </a:rPr>
                        <a:t>Mnih</a:t>
                      </a:r>
                      <a:r>
                        <a:rPr lang="en-US" sz="2000" kern="1200" dirty="0">
                          <a:effectLst/>
                        </a:rPr>
                        <a:t> et al. [1]</a:t>
                      </a:r>
                      <a:endParaRPr lang="zh-CN" sz="1600" kern="100" dirty="0">
                        <a:effectLst/>
                        <a:latin typeface="等线" panose="02010600030101010101" pitchFamily="2" charset="-122"/>
                        <a:ea typeface="等线" panose="02010600030101010101" pitchFamily="2" charset="-122"/>
                        <a:cs typeface="Times New Roman" panose="02020603050405020304" pitchFamily="18" charset="0"/>
                      </a:endParaRPr>
                    </a:p>
                  </a:txBody>
                  <a:tcPr anchor="ctr"/>
                </a:tc>
                <a:tc>
                  <a:txBody>
                    <a:bodyPr/>
                    <a:lstStyle/>
                    <a:p>
                      <a:pPr algn="ctr">
                        <a:spcAft>
                          <a:spcPts val="0"/>
                        </a:spcAft>
                      </a:pPr>
                      <a:r>
                        <a:rPr lang="en-US" sz="2000" kern="1200" dirty="0">
                          <a:effectLst/>
                        </a:rPr>
                        <a:t>0.9271</a:t>
                      </a:r>
                      <a:endParaRPr lang="zh-CN" sz="1600" kern="100" dirty="0">
                        <a:effectLst/>
                        <a:latin typeface="等线" panose="02010600030101010101" pitchFamily="2" charset="-122"/>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xmlns="" val="1026402624"/>
                  </a:ext>
                </a:extLst>
              </a:tr>
              <a:tr h="525462">
                <a:tc>
                  <a:txBody>
                    <a:bodyPr/>
                    <a:lstStyle/>
                    <a:p>
                      <a:pPr algn="ctr">
                        <a:spcAft>
                          <a:spcPts val="0"/>
                        </a:spcAft>
                      </a:pPr>
                      <a:r>
                        <a:rPr lang="en-US" sz="2000" kern="1200">
                          <a:effectLst/>
                        </a:rPr>
                        <a:t>Saito et al. [2]</a:t>
                      </a:r>
                      <a:endParaRPr lang="zh-CN" sz="1600" kern="100">
                        <a:effectLst/>
                        <a:latin typeface="等线" panose="02010600030101010101" pitchFamily="2" charset="-122"/>
                        <a:ea typeface="等线" panose="02010600030101010101" pitchFamily="2" charset="-122"/>
                        <a:cs typeface="Times New Roman" panose="02020603050405020304" pitchFamily="18" charset="0"/>
                      </a:endParaRPr>
                    </a:p>
                  </a:txBody>
                  <a:tcPr anchor="ctr"/>
                </a:tc>
                <a:tc>
                  <a:txBody>
                    <a:bodyPr/>
                    <a:lstStyle/>
                    <a:p>
                      <a:pPr algn="ctr">
                        <a:spcAft>
                          <a:spcPts val="0"/>
                        </a:spcAft>
                      </a:pPr>
                      <a:r>
                        <a:rPr lang="en-US" sz="2000" kern="1200" dirty="0">
                          <a:effectLst/>
                        </a:rPr>
                        <a:t>0.9509</a:t>
                      </a:r>
                      <a:endParaRPr lang="zh-CN" sz="1600" kern="100" dirty="0">
                        <a:effectLst/>
                        <a:latin typeface="等线" panose="02010600030101010101" pitchFamily="2" charset="-122"/>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xmlns="" val="1525935371"/>
                  </a:ext>
                </a:extLst>
              </a:tr>
              <a:tr h="525462">
                <a:tc>
                  <a:txBody>
                    <a:bodyPr/>
                    <a:lstStyle/>
                    <a:p>
                      <a:pPr algn="ctr">
                        <a:spcAft>
                          <a:spcPts val="0"/>
                        </a:spcAft>
                      </a:pPr>
                      <a:r>
                        <a:rPr lang="en-US" sz="2000" kern="1200">
                          <a:effectLst/>
                        </a:rPr>
                        <a:t>Zuo et al. [3]</a:t>
                      </a:r>
                      <a:endParaRPr lang="zh-CN" sz="1600" kern="100">
                        <a:effectLst/>
                        <a:latin typeface="等线" panose="02010600030101010101" pitchFamily="2" charset="-122"/>
                        <a:ea typeface="等线" panose="02010600030101010101" pitchFamily="2" charset="-122"/>
                        <a:cs typeface="Times New Roman" panose="02020603050405020304" pitchFamily="18" charset="0"/>
                      </a:endParaRPr>
                    </a:p>
                  </a:txBody>
                  <a:tcPr anchor="ctr"/>
                </a:tc>
                <a:tc>
                  <a:txBody>
                    <a:bodyPr/>
                    <a:lstStyle/>
                    <a:p>
                      <a:pPr algn="ctr">
                        <a:spcAft>
                          <a:spcPts val="0"/>
                        </a:spcAft>
                      </a:pPr>
                      <a:r>
                        <a:rPr lang="en-US" sz="2000" kern="1200" dirty="0">
                          <a:effectLst/>
                        </a:rPr>
                        <a:t>0.9643</a:t>
                      </a:r>
                      <a:endParaRPr lang="zh-CN" sz="1600" kern="100" dirty="0">
                        <a:effectLst/>
                        <a:latin typeface="等线" panose="02010600030101010101" pitchFamily="2" charset="-122"/>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xmlns="" val="702464250"/>
                  </a:ext>
                </a:extLst>
              </a:tr>
              <a:tr h="525462">
                <a:tc>
                  <a:txBody>
                    <a:bodyPr/>
                    <a:lstStyle/>
                    <a:p>
                      <a:pPr algn="ctr">
                        <a:spcAft>
                          <a:spcPts val="0"/>
                        </a:spcAft>
                      </a:pPr>
                      <a:r>
                        <a:rPr lang="en-US" sz="2000" kern="1200" dirty="0">
                          <a:effectLst/>
                        </a:rPr>
                        <a:t>Ours</a:t>
                      </a:r>
                      <a:endParaRPr lang="zh-CN" sz="1600" kern="100" dirty="0">
                        <a:effectLst/>
                        <a:latin typeface="等线" panose="02010600030101010101" pitchFamily="2" charset="-122"/>
                        <a:ea typeface="等线" panose="02010600030101010101" pitchFamily="2" charset="-122"/>
                        <a:cs typeface="Times New Roman" panose="02020603050405020304" pitchFamily="18" charset="0"/>
                      </a:endParaRPr>
                    </a:p>
                  </a:txBody>
                  <a:tcPr anchor="ctr"/>
                </a:tc>
                <a:tc>
                  <a:txBody>
                    <a:bodyPr/>
                    <a:lstStyle/>
                    <a:p>
                      <a:pPr algn="ctr">
                        <a:spcAft>
                          <a:spcPts val="0"/>
                        </a:spcAft>
                      </a:pPr>
                      <a:r>
                        <a:rPr lang="en-US" sz="2000" b="1" kern="1200" dirty="0" smtClean="0">
                          <a:effectLst/>
                        </a:rPr>
                        <a:t>0.9778</a:t>
                      </a:r>
                      <a:endParaRPr lang="zh-CN" sz="1600" b="1" kern="100" dirty="0">
                        <a:effectLst/>
                        <a:latin typeface="等线" panose="02010600030101010101" pitchFamily="2" charset="-122"/>
                        <a:ea typeface="等线"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xmlns="" val="2955152652"/>
                  </a:ext>
                </a:extLst>
              </a:tr>
            </a:tbl>
          </a:graphicData>
        </a:graphic>
      </p:graphicFrame>
      <p:sp>
        <p:nvSpPr>
          <p:cNvPr id="2" name="矩形 1"/>
          <p:cNvSpPr/>
          <p:nvPr/>
        </p:nvSpPr>
        <p:spPr>
          <a:xfrm>
            <a:off x="909176" y="5301208"/>
            <a:ext cx="7878900" cy="1015663"/>
          </a:xfrm>
          <a:prstGeom prst="rect">
            <a:avLst/>
          </a:prstGeom>
        </p:spPr>
        <p:txBody>
          <a:bodyPr wrap="square">
            <a:spAutoFit/>
          </a:bodyPr>
          <a:lstStyle/>
          <a:p>
            <a:pPr marL="342900" indent="-342900" algn="just">
              <a:spcAft>
                <a:spcPts val="0"/>
              </a:spcAft>
              <a:buFont typeface="Arial" panose="020B0604020202020204" pitchFamily="34" charset="0"/>
              <a:buChar char="•"/>
            </a:pPr>
            <a:r>
              <a:rPr lang="en-US" altLang="zh-CN" sz="1200" kern="100" dirty="0" err="1" smtClean="0">
                <a:latin typeface="等线" panose="02010600030101010101" pitchFamily="2" charset="-122"/>
                <a:ea typeface="等线" panose="02010600030101010101" pitchFamily="2" charset="-122"/>
                <a:cs typeface="Times New Roman" panose="02020603050405020304" pitchFamily="18" charset="0"/>
              </a:rPr>
              <a:t>Mnih</a:t>
            </a:r>
            <a:r>
              <a:rPr lang="en-US" altLang="zh-CN" sz="1200" kern="100" dirty="0">
                <a:latin typeface="等线" panose="02010600030101010101" pitchFamily="2" charset="-122"/>
                <a:ea typeface="等线" panose="02010600030101010101" pitchFamily="2" charset="-122"/>
                <a:cs typeface="Times New Roman" panose="02020603050405020304" pitchFamily="18" charset="0"/>
              </a:rPr>
              <a:t>, V.: Machine learning for aerial image labeling. Ph.D. thesis, University of </a:t>
            </a:r>
            <a:r>
              <a:rPr lang="en-US" altLang="zh-CN" sz="1200" kern="100" dirty="0" smtClean="0">
                <a:latin typeface="等线" panose="02010600030101010101" pitchFamily="2" charset="-122"/>
                <a:ea typeface="等线" panose="02010600030101010101" pitchFamily="2" charset="-122"/>
                <a:cs typeface="Times New Roman" panose="02020603050405020304" pitchFamily="18" charset="0"/>
              </a:rPr>
              <a:t>Toronto, 2013.</a:t>
            </a:r>
            <a:endParaRPr lang="zh-CN" altLang="zh-CN" sz="1200" kern="100" dirty="0">
              <a:latin typeface="等线" panose="02010600030101010101" pitchFamily="2" charset="-122"/>
              <a:ea typeface="等线" panose="02010600030101010101" pitchFamily="2" charset="-122"/>
              <a:cs typeface="Times New Roman" panose="02020603050405020304" pitchFamily="18" charset="0"/>
            </a:endParaRPr>
          </a:p>
          <a:p>
            <a:pPr marL="342900" indent="-342900" algn="just">
              <a:spcAft>
                <a:spcPts val="0"/>
              </a:spcAft>
              <a:buFont typeface="Arial" panose="020B0604020202020204" pitchFamily="34" charset="0"/>
              <a:buChar char="•"/>
            </a:pPr>
            <a:r>
              <a:rPr lang="en-US" altLang="zh-CN" sz="1200" kern="100" dirty="0" smtClean="0">
                <a:latin typeface="等线" panose="02010600030101010101" pitchFamily="2" charset="-122"/>
                <a:ea typeface="等线" panose="02010600030101010101" pitchFamily="2" charset="-122"/>
                <a:cs typeface="Times New Roman" panose="02020603050405020304" pitchFamily="18" charset="0"/>
              </a:rPr>
              <a:t>S</a:t>
            </a:r>
            <a:r>
              <a:rPr lang="en-US" altLang="zh-CN" sz="1200" kern="100" dirty="0">
                <a:latin typeface="等线" panose="02010600030101010101" pitchFamily="2" charset="-122"/>
                <a:ea typeface="等线" panose="02010600030101010101" pitchFamily="2" charset="-122"/>
                <a:cs typeface="Times New Roman" panose="02020603050405020304" pitchFamily="18" charset="0"/>
              </a:rPr>
              <a:t>. Saito and Y. Aoki, “Building and road detection from large aerial imagery,” in </a:t>
            </a:r>
            <a:r>
              <a:rPr lang="en-US" altLang="zh-CN" sz="1200" kern="100" dirty="0" smtClean="0">
                <a:latin typeface="等线" panose="02010600030101010101" pitchFamily="2" charset="-122"/>
                <a:ea typeface="等线" panose="02010600030101010101" pitchFamily="2" charset="-122"/>
                <a:cs typeface="Times New Roman" panose="02020603050405020304" pitchFamily="18" charset="0"/>
              </a:rPr>
              <a:t>Electronic </a:t>
            </a:r>
            <a:r>
              <a:rPr lang="en-US" altLang="zh-CN" sz="1200" kern="100" dirty="0">
                <a:latin typeface="等线" panose="02010600030101010101" pitchFamily="2" charset="-122"/>
                <a:ea typeface="等线" panose="02010600030101010101" pitchFamily="2" charset="-122"/>
                <a:cs typeface="Times New Roman" panose="02020603050405020304" pitchFamily="18" charset="0"/>
              </a:rPr>
              <a:t>Imaging. International Society for Optics and Photonics, </a:t>
            </a:r>
            <a:r>
              <a:rPr lang="en-US" altLang="zh-CN" sz="1200" kern="100" dirty="0" smtClean="0">
                <a:latin typeface="等线" panose="02010600030101010101" pitchFamily="2" charset="-122"/>
                <a:ea typeface="等线" panose="02010600030101010101" pitchFamily="2" charset="-122"/>
                <a:cs typeface="Times New Roman" panose="02020603050405020304" pitchFamily="18" charset="0"/>
              </a:rPr>
              <a:t>2015.</a:t>
            </a:r>
            <a:endParaRPr lang="zh-CN" altLang="zh-CN" sz="1200" kern="100" dirty="0">
              <a:latin typeface="等线" panose="02010600030101010101" pitchFamily="2" charset="-122"/>
              <a:ea typeface="等线" panose="02010600030101010101" pitchFamily="2" charset="-122"/>
              <a:cs typeface="Times New Roman" panose="02020603050405020304" pitchFamily="18" charset="0"/>
            </a:endParaRPr>
          </a:p>
          <a:p>
            <a:pPr marL="342900" indent="-342900" algn="just">
              <a:spcAft>
                <a:spcPts val="0"/>
              </a:spcAft>
              <a:buFont typeface="Arial" panose="020B0604020202020204" pitchFamily="34" charset="0"/>
              <a:buChar char="•"/>
            </a:pPr>
            <a:r>
              <a:rPr lang="en-US" altLang="zh-CN" sz="1200" kern="100" dirty="0" smtClean="0">
                <a:latin typeface="等线" panose="02010600030101010101" pitchFamily="2" charset="-122"/>
                <a:ea typeface="等线" panose="02010600030101010101" pitchFamily="2" charset="-122"/>
                <a:cs typeface="Times New Roman" panose="02020603050405020304" pitchFamily="18" charset="0"/>
              </a:rPr>
              <a:t>T</a:t>
            </a:r>
            <a:r>
              <a:rPr lang="en-US" altLang="zh-CN" sz="1200" kern="100" dirty="0">
                <a:latin typeface="等线" panose="02010600030101010101" pitchFamily="2" charset="-122"/>
                <a:ea typeface="等线" panose="02010600030101010101" pitchFamily="2" charset="-122"/>
                <a:cs typeface="Times New Roman" panose="02020603050405020304" pitchFamily="18" charset="0"/>
              </a:rPr>
              <a:t>. </a:t>
            </a:r>
            <a:r>
              <a:rPr lang="en-US" altLang="zh-CN" sz="1200" kern="100" dirty="0" err="1">
                <a:latin typeface="等线" panose="02010600030101010101" pitchFamily="2" charset="-122"/>
                <a:ea typeface="等线" panose="02010600030101010101" pitchFamily="2" charset="-122"/>
                <a:cs typeface="Times New Roman" panose="02020603050405020304" pitchFamily="18" charset="0"/>
              </a:rPr>
              <a:t>Zuo</a:t>
            </a:r>
            <a:r>
              <a:rPr lang="en-US" altLang="zh-CN" sz="1200" kern="100" dirty="0">
                <a:latin typeface="等线" panose="02010600030101010101" pitchFamily="2" charset="-122"/>
                <a:ea typeface="等线" panose="02010600030101010101" pitchFamily="2" charset="-122"/>
                <a:cs typeface="Times New Roman" panose="02020603050405020304" pitchFamily="18" charset="0"/>
              </a:rPr>
              <a:t>, J. Feng, and X. Chen, “HF-FCN: Hierarchically fused fully convolutional network for robust building extraction,” in Asian Conference on Computer Vision. </a:t>
            </a:r>
            <a:r>
              <a:rPr lang="en-US" altLang="zh-CN" sz="1200" kern="100" dirty="0" smtClean="0">
                <a:latin typeface="等线" panose="02010600030101010101" pitchFamily="2" charset="-122"/>
                <a:ea typeface="等线" panose="02010600030101010101" pitchFamily="2" charset="-122"/>
                <a:cs typeface="Times New Roman" panose="02020603050405020304" pitchFamily="18" charset="0"/>
              </a:rPr>
              <a:t>2016</a:t>
            </a:r>
            <a:r>
              <a:rPr lang="en-US" altLang="zh-CN" sz="1200" kern="100" dirty="0">
                <a:latin typeface="等线" panose="02010600030101010101" pitchFamily="2" charset="-122"/>
                <a:ea typeface="等线" panose="02010600030101010101" pitchFamily="2" charset="-122"/>
                <a:cs typeface="Times New Roman" panose="02020603050405020304" pitchFamily="18" charset="0"/>
              </a:rPr>
              <a:t>, pp. 291–302.</a:t>
            </a:r>
            <a:endParaRPr lang="zh-CN" altLang="zh-CN" sz="1200" kern="100" dirty="0">
              <a:latin typeface="等线" panose="02010600030101010101" pitchFamily="2" charset="-122"/>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70971985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内容占位符 2"/>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提纲</a:t>
            </a:r>
            <a:endParaRPr lang="en-US" altLang="zh-CN" sz="2800" b="1" dirty="0">
              <a:latin typeface="黑体" panose="02010609060101010101" pitchFamily="49" charset="-122"/>
              <a:ea typeface="黑体" panose="02010609060101010101" pitchFamily="49" charset="-122"/>
              <a:cs typeface="STHeiti" charset="-122"/>
            </a:endParaRPr>
          </a:p>
        </p:txBody>
      </p:sp>
      <p:sp>
        <p:nvSpPr>
          <p:cNvPr id="17" name="文本框 16"/>
          <p:cNvSpPr txBox="1"/>
          <p:nvPr/>
        </p:nvSpPr>
        <p:spPr>
          <a:xfrm>
            <a:off x="251520" y="1412776"/>
            <a:ext cx="6378669" cy="4339650"/>
          </a:xfrm>
          <a:prstGeom prst="rect">
            <a:avLst/>
          </a:prstGeom>
        </p:spPr>
        <p:txBody>
          <a:bodyPr wrap="none">
            <a:spAutoFit/>
          </a:bodyPr>
          <a:lstStyle>
            <a:defPPr>
              <a:defRPr lang="zh-CN"/>
            </a:defPPr>
            <a:lvl1pPr marL="342900" indent="-342900" fontAlgn="auto">
              <a:spcAft>
                <a:spcPts val="0"/>
              </a:spcAft>
              <a:buFont typeface="Wingdings" panose="05000000000000000000" pitchFamily="2" charset="2"/>
              <a:buChar char="n"/>
              <a:defRPr sz="2200">
                <a:solidFill>
                  <a:srgbClr val="C00000"/>
                </a:solidFill>
                <a:latin typeface="黑体" panose="02010609060101010101" pitchFamily="49" charset="-122"/>
                <a:ea typeface="黑体" panose="02010609060101010101" pitchFamily="49" charset="-122"/>
                <a:cs typeface="STHeiti" charset="-122"/>
              </a:defRPr>
            </a:lvl1pPr>
          </a:lstStyle>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简介</a:t>
            </a:r>
          </a:p>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面向对象遥感图像地物分类</a:t>
            </a:r>
            <a:endParaRPr lang="en-US" altLang="zh-CN" sz="2800" dirty="0">
              <a:solidFill>
                <a:schemeClr val="accent2"/>
              </a:solidFill>
              <a:latin typeface="Heiti SC Light" charset="-122"/>
              <a:ea typeface="Heiti SC Light" charset="-122"/>
              <a:cs typeface="Heiti SC Light" charset="-122"/>
            </a:endParaRPr>
          </a:p>
          <a:p>
            <a:pPr marL="800100" lvl="1" indent="-342900">
              <a:lnSpc>
                <a:spcPct val="150000"/>
              </a:lnSpc>
              <a:buFont typeface="Wingdings" charset="2"/>
              <a:buChar char="n"/>
            </a:pPr>
            <a:r>
              <a:rPr lang="zh-CN" altLang="en-US" sz="2800" dirty="0" smtClean="0">
                <a:solidFill>
                  <a:schemeClr val="accent2"/>
                </a:solidFill>
                <a:latin typeface="Heiti SC Light" charset="-122"/>
                <a:ea typeface="Heiti SC Light" charset="-122"/>
                <a:cs typeface="Heiti SC Light" charset="-122"/>
              </a:rPr>
              <a:t>高分辨率遥感</a:t>
            </a:r>
            <a:r>
              <a:rPr lang="zh-CN" altLang="en-US" sz="2800" dirty="0">
                <a:solidFill>
                  <a:schemeClr val="accent2"/>
                </a:solidFill>
                <a:latin typeface="Heiti SC Light" charset="-122"/>
                <a:ea typeface="Heiti SC Light" charset="-122"/>
                <a:cs typeface="Heiti SC Light" charset="-122"/>
              </a:rPr>
              <a:t>图像</a:t>
            </a:r>
            <a:r>
              <a:rPr lang="zh-CN" altLang="en-US" sz="2800" dirty="0" smtClean="0">
                <a:solidFill>
                  <a:schemeClr val="accent2"/>
                </a:solidFill>
                <a:latin typeface="Heiti SC Light" charset="-122"/>
                <a:ea typeface="Heiti SC Light" charset="-122"/>
                <a:cs typeface="Heiti SC Light" charset="-122"/>
              </a:rPr>
              <a:t>场景分类</a:t>
            </a: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高分辨率遥感</a:t>
            </a:r>
            <a:r>
              <a:rPr lang="zh-CN" altLang="en-US" sz="2800" dirty="0" smtClean="0">
                <a:solidFill>
                  <a:schemeClr val="accent2"/>
                </a:solidFill>
                <a:latin typeface="Heiti SC Light" charset="-122"/>
                <a:ea typeface="Heiti SC Light" charset="-122"/>
                <a:cs typeface="Heiti SC Light" charset="-122"/>
              </a:rPr>
              <a:t>图像语义检索</a:t>
            </a:r>
            <a:endParaRPr lang="en-US" altLang="zh-CN" sz="2800" dirty="0">
              <a:solidFill>
                <a:schemeClr val="accent2"/>
              </a:solidFill>
              <a:latin typeface="Heiti SC Light" charset="-122"/>
              <a:ea typeface="Heiti SC Light" charset="-122"/>
              <a:cs typeface="Heiti SC Light" charset="-122"/>
            </a:endParaRP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高分辨率遥感图像目标检测与识别</a:t>
            </a:r>
          </a:p>
          <a:p>
            <a:pPr marL="800100" lvl="1" indent="-342900">
              <a:lnSpc>
                <a:spcPct val="150000"/>
              </a:lnSpc>
              <a:buFont typeface="Wingdings" charset="2"/>
              <a:buChar char="n"/>
            </a:pPr>
            <a:r>
              <a:rPr lang="zh-CN" altLang="en-US" sz="2800" dirty="0">
                <a:solidFill>
                  <a:schemeClr val="accent2"/>
                </a:solidFill>
                <a:latin typeface="Heiti SC Light" charset="-122"/>
                <a:ea typeface="Heiti SC Light" charset="-122"/>
                <a:cs typeface="Heiti SC Light" charset="-122"/>
              </a:rPr>
              <a:t>高分辨率时代城市遥感的思考</a:t>
            </a:r>
            <a:endParaRPr lang="en-US" altLang="zh-CN" sz="2800" dirty="0">
              <a:solidFill>
                <a:schemeClr val="accent2"/>
              </a:solidFill>
              <a:latin typeface="Heiti SC Light" charset="-122"/>
              <a:ea typeface="Heiti SC Light" charset="-122"/>
              <a:cs typeface="Heiti SC Light" charset="-122"/>
            </a:endParaRPr>
          </a:p>
          <a:p>
            <a:pPr lvl="1"/>
            <a:endParaRPr lang="zh-CN" altLang="en-US" sz="2400" dirty="0">
              <a:solidFill>
                <a:schemeClr val="accent2"/>
              </a:solidFill>
            </a:endParaRPr>
          </a:p>
        </p:txBody>
      </p:sp>
    </p:spTree>
    <p:extLst>
      <p:ext uri="{BB962C8B-B14F-4D97-AF65-F5344CB8AC3E}">
        <p14:creationId xmlns:p14="http://schemas.microsoft.com/office/powerpoint/2010/main" val="142611271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编号占位符 1"/>
          <p:cNvSpPr>
            <a:spLocks noGrp="1"/>
          </p:cNvSpPr>
          <p:nvPr>
            <p:ph type="sldNum" sz="quarter" idx="12"/>
          </p:nvPr>
        </p:nvSpPr>
        <p:spPr/>
        <p:txBody>
          <a:bodyPr/>
          <a:lstStyle/>
          <a:p>
            <a:fld id="{0C913308-F349-4B6D-A68A-DD1791B4A57B}" type="slidenum">
              <a:rPr lang="zh-CN" altLang="en-US" smtClean="0"/>
              <a:t>91</a:t>
            </a:fld>
            <a:endParaRPr lang="zh-CN" altLang="en-US"/>
          </a:p>
        </p:txBody>
      </p:sp>
      <p:sp>
        <p:nvSpPr>
          <p:cNvPr id="3" name="内容占位符 2">
            <a:extLst>
              <a:ext uri="{FF2B5EF4-FFF2-40B4-BE49-F238E27FC236}">
                <a16:creationId xmlns:a16="http://schemas.microsoft.com/office/drawing/2014/main" xmlns="" id="{9A994CFB-23D1-468B-8302-9E46734CA57F}"/>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高分辨率时代城市遥感的思考</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5" name="文本框 4"/>
          <p:cNvSpPr txBox="1"/>
          <p:nvPr/>
        </p:nvSpPr>
        <p:spPr>
          <a:xfrm>
            <a:off x="469710" y="1008997"/>
            <a:ext cx="7969752" cy="461665"/>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r>
              <a:rPr lang="zh-CN" altLang="en-US" b="1" dirty="0" smtClean="0">
                <a:latin typeface="Heiti SC Light" charset="-122"/>
                <a:ea typeface="Heiti SC Light" charset="-122"/>
                <a:cs typeface="Heiti SC Light" charset="-122"/>
              </a:rPr>
              <a:t>高空间分辨率图像解译的基元：语义单元</a:t>
            </a:r>
            <a:endParaRPr lang="zh-CN" altLang="en-US" b="1" dirty="0">
              <a:latin typeface="Heiti SC Light" charset="-122"/>
              <a:ea typeface="Heiti SC Light" charset="-122"/>
              <a:cs typeface="Heiti SC Light" charset="-122"/>
            </a:endParaRPr>
          </a:p>
        </p:txBody>
      </p:sp>
      <p:sp>
        <p:nvSpPr>
          <p:cNvPr id="6" name="文本框 5"/>
          <p:cNvSpPr txBox="1"/>
          <p:nvPr/>
        </p:nvSpPr>
        <p:spPr>
          <a:xfrm>
            <a:off x="469710" y="1550323"/>
            <a:ext cx="8674289" cy="553998"/>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pPr marL="0" indent="0">
              <a:lnSpc>
                <a:spcPct val="150000"/>
              </a:lnSpc>
              <a:buNone/>
            </a:pPr>
            <a:r>
              <a:rPr lang="zh-CN" altLang="en-US" sz="2000" dirty="0" smtClean="0">
                <a:latin typeface="Heiti SC Light" charset="-122"/>
                <a:ea typeface="Heiti SC Light" charset="-122"/>
                <a:cs typeface="Heiti SC Light" charset="-122"/>
              </a:rPr>
              <a:t>如</a:t>
            </a:r>
            <a:r>
              <a:rPr lang="zh-CN" altLang="en-US" sz="2000" smtClean="0">
                <a:latin typeface="Heiti SC Light" charset="-122"/>
                <a:ea typeface="Heiti SC Light" charset="-122"/>
                <a:cs typeface="Heiti SC Light" charset="-122"/>
              </a:rPr>
              <a:t>目标（车</a:t>
            </a:r>
            <a:r>
              <a:rPr lang="zh-CN" altLang="en-US" sz="2000" dirty="0" smtClean="0">
                <a:latin typeface="Heiti SC Light" charset="-122"/>
                <a:ea typeface="Heiti SC Light" charset="-122"/>
                <a:cs typeface="Heiti SC Light" charset="-122"/>
              </a:rPr>
              <a:t>、建筑物、树）、功能场景</a:t>
            </a:r>
            <a:r>
              <a:rPr lang="en-US" altLang="zh-CN" sz="2000" dirty="0" smtClean="0">
                <a:latin typeface="Heiti SC Light" charset="-122"/>
                <a:ea typeface="Heiti SC Light" charset="-122"/>
                <a:cs typeface="Heiti SC Light" charset="-122"/>
              </a:rPr>
              <a:t>/</a:t>
            </a:r>
            <a:r>
              <a:rPr lang="zh-CN" altLang="en-US" sz="2000" dirty="0" smtClean="0">
                <a:latin typeface="Heiti SC Light" charset="-122"/>
                <a:ea typeface="Heiti SC Light" charset="-122"/>
                <a:cs typeface="Heiti SC Light" charset="-122"/>
              </a:rPr>
              <a:t>街区（居民区、工业区、商业区等</a:t>
            </a:r>
            <a:r>
              <a:rPr lang="zh-CN" altLang="en-US" sz="2000" dirty="0">
                <a:latin typeface="Heiti SC Light" charset="-122"/>
                <a:ea typeface="Heiti SC Light" charset="-122"/>
                <a:cs typeface="Heiti SC Light" charset="-122"/>
              </a:rPr>
              <a:t>）</a:t>
            </a:r>
          </a:p>
        </p:txBody>
      </p:sp>
      <p:pic>
        <p:nvPicPr>
          <p:cNvPr id="16" name="图片 15"/>
          <p:cNvPicPr>
            <a:picLocks noChangeAspect="1"/>
          </p:cNvPicPr>
          <p:nvPr/>
        </p:nvPicPr>
        <p:blipFill>
          <a:blip r:embed="rId2"/>
          <a:stretch>
            <a:fillRect/>
          </a:stretch>
        </p:blipFill>
        <p:spPr>
          <a:xfrm>
            <a:off x="98257" y="2183982"/>
            <a:ext cx="4074152" cy="4560659"/>
          </a:xfrm>
          <a:prstGeom prst="rect">
            <a:avLst/>
          </a:prstGeom>
        </p:spPr>
      </p:pic>
      <p:grpSp>
        <p:nvGrpSpPr>
          <p:cNvPr id="17" name="组合 154">
            <a:extLst>
              <a:ext uri="{FF2B5EF4-FFF2-40B4-BE49-F238E27FC236}">
                <a16:creationId xmlns="" xmlns:a16="http://schemas.microsoft.com/office/drawing/2014/main" id="{A5EB3C98-5E3A-4437-9802-66BAE61EEC1A}"/>
              </a:ext>
            </a:extLst>
          </p:cNvPr>
          <p:cNvGrpSpPr/>
          <p:nvPr/>
        </p:nvGrpSpPr>
        <p:grpSpPr>
          <a:xfrm>
            <a:off x="4188738" y="2183982"/>
            <a:ext cx="4906274" cy="4560659"/>
            <a:chOff x="-44858" y="1909942"/>
            <a:chExt cx="6397757" cy="4903434"/>
          </a:xfrm>
        </p:grpSpPr>
        <p:sp>
          <p:nvSpPr>
            <p:cNvPr id="18" name="任意多边形: 形状 155">
              <a:extLst>
                <a:ext uri="{FF2B5EF4-FFF2-40B4-BE49-F238E27FC236}">
                  <a16:creationId xmlns="" xmlns:a16="http://schemas.microsoft.com/office/drawing/2014/main" id="{4F9E6D69-8C46-43B7-9FAC-7F6F0736DB31}"/>
                </a:ext>
              </a:extLst>
            </p:cNvPr>
            <p:cNvSpPr/>
            <p:nvPr/>
          </p:nvSpPr>
          <p:spPr bwMode="auto">
            <a:xfrm>
              <a:off x="5315683" y="3366490"/>
              <a:ext cx="1024531" cy="2616876"/>
            </a:xfrm>
            <a:custGeom>
              <a:avLst/>
              <a:gdLst>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3677 w 3387969"/>
                <a:gd name="connsiteY39" fmla="*/ 2725616 h 3294185"/>
                <a:gd name="connsiteX40" fmla="*/ 1289538 w 3387969"/>
                <a:gd name="connsiteY40" fmla="*/ 2778370 h 3294185"/>
                <a:gd name="connsiteX41" fmla="*/ 1301261 w 3387969"/>
                <a:gd name="connsiteY41" fmla="*/ 2819400 h 3294185"/>
                <a:gd name="connsiteX42" fmla="*/ 1354015 w 3387969"/>
                <a:gd name="connsiteY42" fmla="*/ 2907324 h 3294185"/>
                <a:gd name="connsiteX43" fmla="*/ 1377461 w 3387969"/>
                <a:gd name="connsiteY43" fmla="*/ 2983524 h 3294185"/>
                <a:gd name="connsiteX44" fmla="*/ 1389184 w 3387969"/>
                <a:gd name="connsiteY44" fmla="*/ 3012831 h 3294185"/>
                <a:gd name="connsiteX45" fmla="*/ 1365738 w 3387969"/>
                <a:gd name="connsiteY45" fmla="*/ 3100754 h 3294185"/>
                <a:gd name="connsiteX46" fmla="*/ 1412631 w 3387969"/>
                <a:gd name="connsiteY46" fmla="*/ 3171093 h 3294185"/>
                <a:gd name="connsiteX47" fmla="*/ 1441938 w 3387969"/>
                <a:gd name="connsiteY47" fmla="*/ 3264877 h 3294185"/>
                <a:gd name="connsiteX48" fmla="*/ 1482969 w 3387969"/>
                <a:gd name="connsiteY48" fmla="*/ 3294185 h 3294185"/>
                <a:gd name="connsiteX49" fmla="*/ 3387969 w 3387969"/>
                <a:gd name="connsiteY49" fmla="*/ 3270739 h 3294185"/>
                <a:gd name="connsiteX50" fmla="*/ 3323492 w 3387969"/>
                <a:gd name="connsiteY50" fmla="*/ 2930770 h 3294185"/>
                <a:gd name="connsiteX51" fmla="*/ 3253154 w 3387969"/>
                <a:gd name="connsiteY51" fmla="*/ 2719754 h 3294185"/>
                <a:gd name="connsiteX52" fmla="*/ 3106615 w 3387969"/>
                <a:gd name="connsiteY52" fmla="*/ 2584939 h 3294185"/>
                <a:gd name="connsiteX53" fmla="*/ 2919046 w 3387969"/>
                <a:gd name="connsiteY53" fmla="*/ 2438400 h 3294185"/>
                <a:gd name="connsiteX54" fmla="*/ 2878015 w 3387969"/>
                <a:gd name="connsiteY54" fmla="*/ 2350477 h 3294185"/>
                <a:gd name="connsiteX55" fmla="*/ 2737338 w 3387969"/>
                <a:gd name="connsiteY55" fmla="*/ 2239108 h 3294185"/>
                <a:gd name="connsiteX56" fmla="*/ 2655277 w 3387969"/>
                <a:gd name="connsiteY56" fmla="*/ 2116016 h 3294185"/>
                <a:gd name="connsiteX57" fmla="*/ 2538046 w 3387969"/>
                <a:gd name="connsiteY57" fmla="*/ 2045677 h 3294185"/>
                <a:gd name="connsiteX58" fmla="*/ 2479431 w 3387969"/>
                <a:gd name="connsiteY58" fmla="*/ 1940170 h 3294185"/>
                <a:gd name="connsiteX59" fmla="*/ 2385646 w 3387969"/>
                <a:gd name="connsiteY59" fmla="*/ 1846385 h 3294185"/>
                <a:gd name="connsiteX60" fmla="*/ 2262554 w 3387969"/>
                <a:gd name="connsiteY60" fmla="*/ 1705708 h 3294185"/>
                <a:gd name="connsiteX61" fmla="*/ 2116015 w 3387969"/>
                <a:gd name="connsiteY61" fmla="*/ 1600200 h 3294185"/>
                <a:gd name="connsiteX62" fmla="*/ 1992923 w 3387969"/>
                <a:gd name="connsiteY62" fmla="*/ 1482970 h 3294185"/>
                <a:gd name="connsiteX63" fmla="*/ 1858108 w 3387969"/>
                <a:gd name="connsiteY63" fmla="*/ 1383324 h 3294185"/>
                <a:gd name="connsiteX64" fmla="*/ 1729154 w 3387969"/>
                <a:gd name="connsiteY64" fmla="*/ 1184031 h 3294185"/>
                <a:gd name="connsiteX65" fmla="*/ 1647092 w 3387969"/>
                <a:gd name="connsiteY65" fmla="*/ 949570 h 3294185"/>
                <a:gd name="connsiteX66" fmla="*/ 1488831 w 3387969"/>
                <a:gd name="connsiteY66" fmla="*/ 685800 h 3294185"/>
                <a:gd name="connsiteX67" fmla="*/ 1365738 w 3387969"/>
                <a:gd name="connsiteY67" fmla="*/ 422031 h 3294185"/>
                <a:gd name="connsiteX68" fmla="*/ 1248508 w 3387969"/>
                <a:gd name="connsiteY68" fmla="*/ 128954 h 3294185"/>
                <a:gd name="connsiteX69" fmla="*/ 1166446 w 3387969"/>
                <a:gd name="connsiteY69" fmla="*/ 46893 h 3294185"/>
                <a:gd name="connsiteX70" fmla="*/ 0 w 3387969"/>
                <a:gd name="connsiteY70"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3677 w 3387969"/>
                <a:gd name="connsiteY39" fmla="*/ 2725616 h 3294185"/>
                <a:gd name="connsiteX40" fmla="*/ 1289538 w 3387969"/>
                <a:gd name="connsiteY40" fmla="*/ 2778370 h 3294185"/>
                <a:gd name="connsiteX41" fmla="*/ 1301261 w 3387969"/>
                <a:gd name="connsiteY41" fmla="*/ 2819400 h 3294185"/>
                <a:gd name="connsiteX42" fmla="*/ 1354015 w 3387969"/>
                <a:gd name="connsiteY42" fmla="*/ 2907324 h 3294185"/>
                <a:gd name="connsiteX43" fmla="*/ 1377461 w 3387969"/>
                <a:gd name="connsiteY43" fmla="*/ 2983524 h 3294185"/>
                <a:gd name="connsiteX44" fmla="*/ 1389184 w 3387969"/>
                <a:gd name="connsiteY44" fmla="*/ 3012831 h 3294185"/>
                <a:gd name="connsiteX45" fmla="*/ 1365738 w 3387969"/>
                <a:gd name="connsiteY45" fmla="*/ 3100754 h 3294185"/>
                <a:gd name="connsiteX46" fmla="*/ 1412631 w 3387969"/>
                <a:gd name="connsiteY46" fmla="*/ 3171093 h 3294185"/>
                <a:gd name="connsiteX47" fmla="*/ 1441938 w 3387969"/>
                <a:gd name="connsiteY47" fmla="*/ 3264877 h 3294185"/>
                <a:gd name="connsiteX48" fmla="*/ 1482969 w 3387969"/>
                <a:gd name="connsiteY48" fmla="*/ 3294185 h 3294185"/>
                <a:gd name="connsiteX49" fmla="*/ 3387969 w 3387969"/>
                <a:gd name="connsiteY49" fmla="*/ 3270739 h 3294185"/>
                <a:gd name="connsiteX50" fmla="*/ 3323492 w 3387969"/>
                <a:gd name="connsiteY50" fmla="*/ 2930770 h 3294185"/>
                <a:gd name="connsiteX51" fmla="*/ 3253154 w 3387969"/>
                <a:gd name="connsiteY51" fmla="*/ 2719754 h 3294185"/>
                <a:gd name="connsiteX52" fmla="*/ 3106615 w 3387969"/>
                <a:gd name="connsiteY52" fmla="*/ 2584939 h 3294185"/>
                <a:gd name="connsiteX53" fmla="*/ 2919046 w 3387969"/>
                <a:gd name="connsiteY53" fmla="*/ 2438400 h 3294185"/>
                <a:gd name="connsiteX54" fmla="*/ 2878015 w 3387969"/>
                <a:gd name="connsiteY54" fmla="*/ 2350477 h 3294185"/>
                <a:gd name="connsiteX55" fmla="*/ 2737338 w 3387969"/>
                <a:gd name="connsiteY55" fmla="*/ 2239108 h 3294185"/>
                <a:gd name="connsiteX56" fmla="*/ 2655277 w 3387969"/>
                <a:gd name="connsiteY56" fmla="*/ 2116016 h 3294185"/>
                <a:gd name="connsiteX57" fmla="*/ 2538046 w 3387969"/>
                <a:gd name="connsiteY57" fmla="*/ 2045677 h 3294185"/>
                <a:gd name="connsiteX58" fmla="*/ 2479431 w 3387969"/>
                <a:gd name="connsiteY58" fmla="*/ 1940170 h 3294185"/>
                <a:gd name="connsiteX59" fmla="*/ 2385646 w 3387969"/>
                <a:gd name="connsiteY59" fmla="*/ 1846385 h 3294185"/>
                <a:gd name="connsiteX60" fmla="*/ 2262554 w 3387969"/>
                <a:gd name="connsiteY60" fmla="*/ 1705708 h 3294185"/>
                <a:gd name="connsiteX61" fmla="*/ 2116015 w 3387969"/>
                <a:gd name="connsiteY61" fmla="*/ 1600200 h 3294185"/>
                <a:gd name="connsiteX62" fmla="*/ 1992923 w 3387969"/>
                <a:gd name="connsiteY62" fmla="*/ 1482970 h 3294185"/>
                <a:gd name="connsiteX63" fmla="*/ 1858108 w 3387969"/>
                <a:gd name="connsiteY63" fmla="*/ 1383324 h 3294185"/>
                <a:gd name="connsiteX64" fmla="*/ 1729154 w 3387969"/>
                <a:gd name="connsiteY64" fmla="*/ 1184031 h 3294185"/>
                <a:gd name="connsiteX65" fmla="*/ 1488831 w 3387969"/>
                <a:gd name="connsiteY65" fmla="*/ 685800 h 3294185"/>
                <a:gd name="connsiteX66" fmla="*/ 1365738 w 3387969"/>
                <a:gd name="connsiteY66" fmla="*/ 422031 h 3294185"/>
                <a:gd name="connsiteX67" fmla="*/ 1248508 w 3387969"/>
                <a:gd name="connsiteY67" fmla="*/ 128954 h 3294185"/>
                <a:gd name="connsiteX68" fmla="*/ 1166446 w 3387969"/>
                <a:gd name="connsiteY68" fmla="*/ 46893 h 3294185"/>
                <a:gd name="connsiteX69" fmla="*/ 0 w 3387969"/>
                <a:gd name="connsiteY69"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3677 w 3387969"/>
                <a:gd name="connsiteY39" fmla="*/ 2725616 h 3294185"/>
                <a:gd name="connsiteX40" fmla="*/ 1289538 w 3387969"/>
                <a:gd name="connsiteY40" fmla="*/ 2778370 h 3294185"/>
                <a:gd name="connsiteX41" fmla="*/ 1301261 w 3387969"/>
                <a:gd name="connsiteY41" fmla="*/ 2819400 h 3294185"/>
                <a:gd name="connsiteX42" fmla="*/ 1354015 w 3387969"/>
                <a:gd name="connsiteY42" fmla="*/ 2907324 h 3294185"/>
                <a:gd name="connsiteX43" fmla="*/ 1377461 w 3387969"/>
                <a:gd name="connsiteY43" fmla="*/ 2983524 h 3294185"/>
                <a:gd name="connsiteX44" fmla="*/ 1389184 w 3387969"/>
                <a:gd name="connsiteY44" fmla="*/ 3012831 h 3294185"/>
                <a:gd name="connsiteX45" fmla="*/ 1365738 w 3387969"/>
                <a:gd name="connsiteY45" fmla="*/ 3100754 h 3294185"/>
                <a:gd name="connsiteX46" fmla="*/ 1412631 w 3387969"/>
                <a:gd name="connsiteY46" fmla="*/ 3171093 h 3294185"/>
                <a:gd name="connsiteX47" fmla="*/ 1441938 w 3387969"/>
                <a:gd name="connsiteY47" fmla="*/ 3264877 h 3294185"/>
                <a:gd name="connsiteX48" fmla="*/ 1482969 w 3387969"/>
                <a:gd name="connsiteY48" fmla="*/ 3294185 h 3294185"/>
                <a:gd name="connsiteX49" fmla="*/ 3387969 w 3387969"/>
                <a:gd name="connsiteY49" fmla="*/ 3270739 h 3294185"/>
                <a:gd name="connsiteX50" fmla="*/ 3323492 w 3387969"/>
                <a:gd name="connsiteY50" fmla="*/ 2930770 h 3294185"/>
                <a:gd name="connsiteX51" fmla="*/ 3253154 w 3387969"/>
                <a:gd name="connsiteY51" fmla="*/ 2719754 h 3294185"/>
                <a:gd name="connsiteX52" fmla="*/ 3106615 w 3387969"/>
                <a:gd name="connsiteY52" fmla="*/ 2584939 h 3294185"/>
                <a:gd name="connsiteX53" fmla="*/ 2919046 w 3387969"/>
                <a:gd name="connsiteY53" fmla="*/ 2438400 h 3294185"/>
                <a:gd name="connsiteX54" fmla="*/ 2878015 w 3387969"/>
                <a:gd name="connsiteY54" fmla="*/ 2350477 h 3294185"/>
                <a:gd name="connsiteX55" fmla="*/ 2737338 w 3387969"/>
                <a:gd name="connsiteY55" fmla="*/ 2239108 h 3294185"/>
                <a:gd name="connsiteX56" fmla="*/ 2655277 w 3387969"/>
                <a:gd name="connsiteY56" fmla="*/ 2116016 h 3294185"/>
                <a:gd name="connsiteX57" fmla="*/ 2538046 w 3387969"/>
                <a:gd name="connsiteY57" fmla="*/ 2045677 h 3294185"/>
                <a:gd name="connsiteX58" fmla="*/ 2479431 w 3387969"/>
                <a:gd name="connsiteY58" fmla="*/ 1940170 h 3294185"/>
                <a:gd name="connsiteX59" fmla="*/ 2385646 w 3387969"/>
                <a:gd name="connsiteY59" fmla="*/ 1846385 h 3294185"/>
                <a:gd name="connsiteX60" fmla="*/ 2262554 w 3387969"/>
                <a:gd name="connsiteY60" fmla="*/ 1705708 h 3294185"/>
                <a:gd name="connsiteX61" fmla="*/ 2116015 w 3387969"/>
                <a:gd name="connsiteY61" fmla="*/ 1600200 h 3294185"/>
                <a:gd name="connsiteX62" fmla="*/ 1992923 w 3387969"/>
                <a:gd name="connsiteY62" fmla="*/ 1482970 h 3294185"/>
                <a:gd name="connsiteX63" fmla="*/ 1858108 w 3387969"/>
                <a:gd name="connsiteY63" fmla="*/ 1383324 h 3294185"/>
                <a:gd name="connsiteX64" fmla="*/ 1729154 w 3387969"/>
                <a:gd name="connsiteY64" fmla="*/ 1184031 h 3294185"/>
                <a:gd name="connsiteX65" fmla="*/ 1488831 w 3387969"/>
                <a:gd name="connsiteY65" fmla="*/ 685800 h 3294185"/>
                <a:gd name="connsiteX66" fmla="*/ 1248508 w 3387969"/>
                <a:gd name="connsiteY66" fmla="*/ 128954 h 3294185"/>
                <a:gd name="connsiteX67" fmla="*/ 1166446 w 3387969"/>
                <a:gd name="connsiteY67" fmla="*/ 46893 h 3294185"/>
                <a:gd name="connsiteX68" fmla="*/ 0 w 3387969"/>
                <a:gd name="connsiteY68"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3677 w 3387969"/>
                <a:gd name="connsiteY39" fmla="*/ 2725616 h 3294185"/>
                <a:gd name="connsiteX40" fmla="*/ 1289538 w 3387969"/>
                <a:gd name="connsiteY40" fmla="*/ 2778370 h 3294185"/>
                <a:gd name="connsiteX41" fmla="*/ 1301261 w 3387969"/>
                <a:gd name="connsiteY41" fmla="*/ 2819400 h 3294185"/>
                <a:gd name="connsiteX42" fmla="*/ 1354015 w 3387969"/>
                <a:gd name="connsiteY42" fmla="*/ 2907324 h 3294185"/>
                <a:gd name="connsiteX43" fmla="*/ 1377461 w 3387969"/>
                <a:gd name="connsiteY43" fmla="*/ 2983524 h 3294185"/>
                <a:gd name="connsiteX44" fmla="*/ 1389184 w 3387969"/>
                <a:gd name="connsiteY44" fmla="*/ 3012831 h 3294185"/>
                <a:gd name="connsiteX45" fmla="*/ 1365738 w 3387969"/>
                <a:gd name="connsiteY45" fmla="*/ 3100754 h 3294185"/>
                <a:gd name="connsiteX46" fmla="*/ 1412631 w 3387969"/>
                <a:gd name="connsiteY46" fmla="*/ 3171093 h 3294185"/>
                <a:gd name="connsiteX47" fmla="*/ 1441938 w 3387969"/>
                <a:gd name="connsiteY47" fmla="*/ 3264877 h 3294185"/>
                <a:gd name="connsiteX48" fmla="*/ 1482969 w 3387969"/>
                <a:gd name="connsiteY48" fmla="*/ 3294185 h 3294185"/>
                <a:gd name="connsiteX49" fmla="*/ 3387969 w 3387969"/>
                <a:gd name="connsiteY49" fmla="*/ 3270739 h 3294185"/>
                <a:gd name="connsiteX50" fmla="*/ 3323492 w 3387969"/>
                <a:gd name="connsiteY50" fmla="*/ 2930770 h 3294185"/>
                <a:gd name="connsiteX51" fmla="*/ 3253154 w 3387969"/>
                <a:gd name="connsiteY51" fmla="*/ 2719754 h 3294185"/>
                <a:gd name="connsiteX52" fmla="*/ 3106615 w 3387969"/>
                <a:gd name="connsiteY52" fmla="*/ 2584939 h 3294185"/>
                <a:gd name="connsiteX53" fmla="*/ 2919046 w 3387969"/>
                <a:gd name="connsiteY53" fmla="*/ 2438400 h 3294185"/>
                <a:gd name="connsiteX54" fmla="*/ 2878015 w 3387969"/>
                <a:gd name="connsiteY54" fmla="*/ 2350477 h 3294185"/>
                <a:gd name="connsiteX55" fmla="*/ 2737338 w 3387969"/>
                <a:gd name="connsiteY55" fmla="*/ 2239108 h 3294185"/>
                <a:gd name="connsiteX56" fmla="*/ 2655277 w 3387969"/>
                <a:gd name="connsiteY56" fmla="*/ 2116016 h 3294185"/>
                <a:gd name="connsiteX57" fmla="*/ 2538046 w 3387969"/>
                <a:gd name="connsiteY57" fmla="*/ 2045677 h 3294185"/>
                <a:gd name="connsiteX58" fmla="*/ 2479431 w 3387969"/>
                <a:gd name="connsiteY58" fmla="*/ 1940170 h 3294185"/>
                <a:gd name="connsiteX59" fmla="*/ 2385646 w 3387969"/>
                <a:gd name="connsiteY59" fmla="*/ 1846385 h 3294185"/>
                <a:gd name="connsiteX60" fmla="*/ 2262554 w 3387969"/>
                <a:gd name="connsiteY60" fmla="*/ 1705708 h 3294185"/>
                <a:gd name="connsiteX61" fmla="*/ 2116015 w 3387969"/>
                <a:gd name="connsiteY61" fmla="*/ 1600200 h 3294185"/>
                <a:gd name="connsiteX62" fmla="*/ 1992923 w 3387969"/>
                <a:gd name="connsiteY62" fmla="*/ 1482970 h 3294185"/>
                <a:gd name="connsiteX63" fmla="*/ 1858108 w 3387969"/>
                <a:gd name="connsiteY63" fmla="*/ 1383324 h 3294185"/>
                <a:gd name="connsiteX64" fmla="*/ 1729154 w 3387969"/>
                <a:gd name="connsiteY64" fmla="*/ 1184031 h 3294185"/>
                <a:gd name="connsiteX65" fmla="*/ 1488831 w 3387969"/>
                <a:gd name="connsiteY65" fmla="*/ 685800 h 3294185"/>
                <a:gd name="connsiteX66" fmla="*/ 1166446 w 3387969"/>
                <a:gd name="connsiteY66" fmla="*/ 46893 h 3294185"/>
                <a:gd name="connsiteX67" fmla="*/ 0 w 3387969"/>
                <a:gd name="connsiteY67"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3677 w 3387969"/>
                <a:gd name="connsiteY39" fmla="*/ 2725616 h 3294185"/>
                <a:gd name="connsiteX40" fmla="*/ 1289538 w 3387969"/>
                <a:gd name="connsiteY40" fmla="*/ 2778370 h 3294185"/>
                <a:gd name="connsiteX41" fmla="*/ 1301261 w 3387969"/>
                <a:gd name="connsiteY41" fmla="*/ 2819400 h 3294185"/>
                <a:gd name="connsiteX42" fmla="*/ 1354015 w 3387969"/>
                <a:gd name="connsiteY42" fmla="*/ 2907324 h 3294185"/>
                <a:gd name="connsiteX43" fmla="*/ 1377461 w 3387969"/>
                <a:gd name="connsiteY43" fmla="*/ 2983524 h 3294185"/>
                <a:gd name="connsiteX44" fmla="*/ 1389184 w 3387969"/>
                <a:gd name="connsiteY44" fmla="*/ 3012831 h 3294185"/>
                <a:gd name="connsiteX45" fmla="*/ 1365738 w 3387969"/>
                <a:gd name="connsiteY45" fmla="*/ 3100754 h 3294185"/>
                <a:gd name="connsiteX46" fmla="*/ 1412631 w 3387969"/>
                <a:gd name="connsiteY46" fmla="*/ 3171093 h 3294185"/>
                <a:gd name="connsiteX47" fmla="*/ 1441938 w 3387969"/>
                <a:gd name="connsiteY47" fmla="*/ 3264877 h 3294185"/>
                <a:gd name="connsiteX48" fmla="*/ 1482969 w 3387969"/>
                <a:gd name="connsiteY48" fmla="*/ 3294185 h 3294185"/>
                <a:gd name="connsiteX49" fmla="*/ 3387969 w 3387969"/>
                <a:gd name="connsiteY49" fmla="*/ 3270739 h 3294185"/>
                <a:gd name="connsiteX50" fmla="*/ 3323492 w 3387969"/>
                <a:gd name="connsiteY50" fmla="*/ 2930770 h 3294185"/>
                <a:gd name="connsiteX51" fmla="*/ 3253154 w 3387969"/>
                <a:gd name="connsiteY51" fmla="*/ 2719754 h 3294185"/>
                <a:gd name="connsiteX52" fmla="*/ 3106615 w 3387969"/>
                <a:gd name="connsiteY52" fmla="*/ 2584939 h 3294185"/>
                <a:gd name="connsiteX53" fmla="*/ 2919046 w 3387969"/>
                <a:gd name="connsiteY53" fmla="*/ 2438400 h 3294185"/>
                <a:gd name="connsiteX54" fmla="*/ 2878015 w 3387969"/>
                <a:gd name="connsiteY54" fmla="*/ 2350477 h 3294185"/>
                <a:gd name="connsiteX55" fmla="*/ 2737338 w 3387969"/>
                <a:gd name="connsiteY55" fmla="*/ 2239108 h 3294185"/>
                <a:gd name="connsiteX56" fmla="*/ 2655277 w 3387969"/>
                <a:gd name="connsiteY56" fmla="*/ 2116016 h 3294185"/>
                <a:gd name="connsiteX57" fmla="*/ 2538046 w 3387969"/>
                <a:gd name="connsiteY57" fmla="*/ 2045677 h 3294185"/>
                <a:gd name="connsiteX58" fmla="*/ 2479431 w 3387969"/>
                <a:gd name="connsiteY58" fmla="*/ 1940170 h 3294185"/>
                <a:gd name="connsiteX59" fmla="*/ 2385646 w 3387969"/>
                <a:gd name="connsiteY59" fmla="*/ 1846385 h 3294185"/>
                <a:gd name="connsiteX60" fmla="*/ 2262554 w 3387969"/>
                <a:gd name="connsiteY60" fmla="*/ 1705708 h 3294185"/>
                <a:gd name="connsiteX61" fmla="*/ 2116015 w 3387969"/>
                <a:gd name="connsiteY61" fmla="*/ 1600200 h 3294185"/>
                <a:gd name="connsiteX62" fmla="*/ 1992923 w 3387969"/>
                <a:gd name="connsiteY62" fmla="*/ 1482970 h 3294185"/>
                <a:gd name="connsiteX63" fmla="*/ 1858108 w 3387969"/>
                <a:gd name="connsiteY63" fmla="*/ 1383324 h 3294185"/>
                <a:gd name="connsiteX64" fmla="*/ 1729154 w 3387969"/>
                <a:gd name="connsiteY64" fmla="*/ 1184031 h 3294185"/>
                <a:gd name="connsiteX65" fmla="*/ 1166446 w 3387969"/>
                <a:gd name="connsiteY65" fmla="*/ 46893 h 3294185"/>
                <a:gd name="connsiteX66" fmla="*/ 0 w 3387969"/>
                <a:gd name="connsiteY66"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3677 w 3387969"/>
                <a:gd name="connsiteY39" fmla="*/ 2725616 h 3294185"/>
                <a:gd name="connsiteX40" fmla="*/ 1289538 w 3387969"/>
                <a:gd name="connsiteY40" fmla="*/ 2778370 h 3294185"/>
                <a:gd name="connsiteX41" fmla="*/ 1301261 w 3387969"/>
                <a:gd name="connsiteY41" fmla="*/ 2819400 h 3294185"/>
                <a:gd name="connsiteX42" fmla="*/ 1354015 w 3387969"/>
                <a:gd name="connsiteY42" fmla="*/ 2907324 h 3294185"/>
                <a:gd name="connsiteX43" fmla="*/ 1377461 w 3387969"/>
                <a:gd name="connsiteY43" fmla="*/ 2983524 h 3294185"/>
                <a:gd name="connsiteX44" fmla="*/ 1389184 w 3387969"/>
                <a:gd name="connsiteY44" fmla="*/ 3012831 h 3294185"/>
                <a:gd name="connsiteX45" fmla="*/ 1365738 w 3387969"/>
                <a:gd name="connsiteY45" fmla="*/ 3100754 h 3294185"/>
                <a:gd name="connsiteX46" fmla="*/ 1412631 w 3387969"/>
                <a:gd name="connsiteY46" fmla="*/ 3171093 h 3294185"/>
                <a:gd name="connsiteX47" fmla="*/ 1441938 w 3387969"/>
                <a:gd name="connsiteY47" fmla="*/ 3264877 h 3294185"/>
                <a:gd name="connsiteX48" fmla="*/ 1482969 w 3387969"/>
                <a:gd name="connsiteY48" fmla="*/ 3294185 h 3294185"/>
                <a:gd name="connsiteX49" fmla="*/ 3387969 w 3387969"/>
                <a:gd name="connsiteY49" fmla="*/ 3270739 h 3294185"/>
                <a:gd name="connsiteX50" fmla="*/ 3323492 w 3387969"/>
                <a:gd name="connsiteY50" fmla="*/ 2930770 h 3294185"/>
                <a:gd name="connsiteX51" fmla="*/ 3253154 w 3387969"/>
                <a:gd name="connsiteY51" fmla="*/ 2719754 h 3294185"/>
                <a:gd name="connsiteX52" fmla="*/ 3106615 w 3387969"/>
                <a:gd name="connsiteY52" fmla="*/ 2584939 h 3294185"/>
                <a:gd name="connsiteX53" fmla="*/ 2919046 w 3387969"/>
                <a:gd name="connsiteY53" fmla="*/ 2438400 h 3294185"/>
                <a:gd name="connsiteX54" fmla="*/ 2878015 w 3387969"/>
                <a:gd name="connsiteY54" fmla="*/ 2350477 h 3294185"/>
                <a:gd name="connsiteX55" fmla="*/ 2737338 w 3387969"/>
                <a:gd name="connsiteY55" fmla="*/ 2239108 h 3294185"/>
                <a:gd name="connsiteX56" fmla="*/ 2655277 w 3387969"/>
                <a:gd name="connsiteY56" fmla="*/ 2116016 h 3294185"/>
                <a:gd name="connsiteX57" fmla="*/ 2538046 w 3387969"/>
                <a:gd name="connsiteY57" fmla="*/ 2045677 h 3294185"/>
                <a:gd name="connsiteX58" fmla="*/ 2479431 w 3387969"/>
                <a:gd name="connsiteY58" fmla="*/ 1940170 h 3294185"/>
                <a:gd name="connsiteX59" fmla="*/ 2385646 w 3387969"/>
                <a:gd name="connsiteY59" fmla="*/ 1846385 h 3294185"/>
                <a:gd name="connsiteX60" fmla="*/ 2262554 w 3387969"/>
                <a:gd name="connsiteY60" fmla="*/ 1705708 h 3294185"/>
                <a:gd name="connsiteX61" fmla="*/ 2116015 w 3387969"/>
                <a:gd name="connsiteY61" fmla="*/ 1600200 h 3294185"/>
                <a:gd name="connsiteX62" fmla="*/ 1992923 w 3387969"/>
                <a:gd name="connsiteY62" fmla="*/ 1482970 h 3294185"/>
                <a:gd name="connsiteX63" fmla="*/ 1729154 w 3387969"/>
                <a:gd name="connsiteY63" fmla="*/ 1184031 h 3294185"/>
                <a:gd name="connsiteX64" fmla="*/ 1166446 w 3387969"/>
                <a:gd name="connsiteY64" fmla="*/ 46893 h 3294185"/>
                <a:gd name="connsiteX65" fmla="*/ 0 w 3387969"/>
                <a:gd name="connsiteY65"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3677 w 3387969"/>
                <a:gd name="connsiteY39" fmla="*/ 2725616 h 3294185"/>
                <a:gd name="connsiteX40" fmla="*/ 1289538 w 3387969"/>
                <a:gd name="connsiteY40" fmla="*/ 2778370 h 3294185"/>
                <a:gd name="connsiteX41" fmla="*/ 1301261 w 3387969"/>
                <a:gd name="connsiteY41" fmla="*/ 2819400 h 3294185"/>
                <a:gd name="connsiteX42" fmla="*/ 1354015 w 3387969"/>
                <a:gd name="connsiteY42" fmla="*/ 2907324 h 3294185"/>
                <a:gd name="connsiteX43" fmla="*/ 1377461 w 3387969"/>
                <a:gd name="connsiteY43" fmla="*/ 2983524 h 3294185"/>
                <a:gd name="connsiteX44" fmla="*/ 1389184 w 3387969"/>
                <a:gd name="connsiteY44" fmla="*/ 3012831 h 3294185"/>
                <a:gd name="connsiteX45" fmla="*/ 1365738 w 3387969"/>
                <a:gd name="connsiteY45" fmla="*/ 3100754 h 3294185"/>
                <a:gd name="connsiteX46" fmla="*/ 1412631 w 3387969"/>
                <a:gd name="connsiteY46" fmla="*/ 3171093 h 3294185"/>
                <a:gd name="connsiteX47" fmla="*/ 1441938 w 3387969"/>
                <a:gd name="connsiteY47" fmla="*/ 3264877 h 3294185"/>
                <a:gd name="connsiteX48" fmla="*/ 1482969 w 3387969"/>
                <a:gd name="connsiteY48" fmla="*/ 3294185 h 3294185"/>
                <a:gd name="connsiteX49" fmla="*/ 3387969 w 3387969"/>
                <a:gd name="connsiteY49" fmla="*/ 3270739 h 3294185"/>
                <a:gd name="connsiteX50" fmla="*/ 3323492 w 3387969"/>
                <a:gd name="connsiteY50" fmla="*/ 2930770 h 3294185"/>
                <a:gd name="connsiteX51" fmla="*/ 3253154 w 3387969"/>
                <a:gd name="connsiteY51" fmla="*/ 2719754 h 3294185"/>
                <a:gd name="connsiteX52" fmla="*/ 3106615 w 3387969"/>
                <a:gd name="connsiteY52" fmla="*/ 2584939 h 3294185"/>
                <a:gd name="connsiteX53" fmla="*/ 2919046 w 3387969"/>
                <a:gd name="connsiteY53" fmla="*/ 2438400 h 3294185"/>
                <a:gd name="connsiteX54" fmla="*/ 2878015 w 3387969"/>
                <a:gd name="connsiteY54" fmla="*/ 2350477 h 3294185"/>
                <a:gd name="connsiteX55" fmla="*/ 2737338 w 3387969"/>
                <a:gd name="connsiteY55" fmla="*/ 2239108 h 3294185"/>
                <a:gd name="connsiteX56" fmla="*/ 2655277 w 3387969"/>
                <a:gd name="connsiteY56" fmla="*/ 2116016 h 3294185"/>
                <a:gd name="connsiteX57" fmla="*/ 2538046 w 3387969"/>
                <a:gd name="connsiteY57" fmla="*/ 2045677 h 3294185"/>
                <a:gd name="connsiteX58" fmla="*/ 2479431 w 3387969"/>
                <a:gd name="connsiteY58" fmla="*/ 1940170 h 3294185"/>
                <a:gd name="connsiteX59" fmla="*/ 2385646 w 3387969"/>
                <a:gd name="connsiteY59" fmla="*/ 1846385 h 3294185"/>
                <a:gd name="connsiteX60" fmla="*/ 2262554 w 3387969"/>
                <a:gd name="connsiteY60" fmla="*/ 1705708 h 3294185"/>
                <a:gd name="connsiteX61" fmla="*/ 2116015 w 3387969"/>
                <a:gd name="connsiteY61" fmla="*/ 1600200 h 3294185"/>
                <a:gd name="connsiteX62" fmla="*/ 1729154 w 3387969"/>
                <a:gd name="connsiteY62" fmla="*/ 1184031 h 3294185"/>
                <a:gd name="connsiteX63" fmla="*/ 1166446 w 3387969"/>
                <a:gd name="connsiteY63" fmla="*/ 46893 h 3294185"/>
                <a:gd name="connsiteX64" fmla="*/ 0 w 3387969"/>
                <a:gd name="connsiteY64"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3677 w 3387969"/>
                <a:gd name="connsiteY39" fmla="*/ 2725616 h 3294185"/>
                <a:gd name="connsiteX40" fmla="*/ 1289538 w 3387969"/>
                <a:gd name="connsiteY40" fmla="*/ 2778370 h 3294185"/>
                <a:gd name="connsiteX41" fmla="*/ 1301261 w 3387969"/>
                <a:gd name="connsiteY41" fmla="*/ 2819400 h 3294185"/>
                <a:gd name="connsiteX42" fmla="*/ 1354015 w 3387969"/>
                <a:gd name="connsiteY42" fmla="*/ 2907324 h 3294185"/>
                <a:gd name="connsiteX43" fmla="*/ 1377461 w 3387969"/>
                <a:gd name="connsiteY43" fmla="*/ 2983524 h 3294185"/>
                <a:gd name="connsiteX44" fmla="*/ 1389184 w 3387969"/>
                <a:gd name="connsiteY44" fmla="*/ 3012831 h 3294185"/>
                <a:gd name="connsiteX45" fmla="*/ 1365738 w 3387969"/>
                <a:gd name="connsiteY45" fmla="*/ 3100754 h 3294185"/>
                <a:gd name="connsiteX46" fmla="*/ 1412631 w 3387969"/>
                <a:gd name="connsiteY46" fmla="*/ 3171093 h 3294185"/>
                <a:gd name="connsiteX47" fmla="*/ 1441938 w 3387969"/>
                <a:gd name="connsiteY47" fmla="*/ 3264877 h 3294185"/>
                <a:gd name="connsiteX48" fmla="*/ 1482969 w 3387969"/>
                <a:gd name="connsiteY48" fmla="*/ 3294185 h 3294185"/>
                <a:gd name="connsiteX49" fmla="*/ 3387969 w 3387969"/>
                <a:gd name="connsiteY49" fmla="*/ 3270739 h 3294185"/>
                <a:gd name="connsiteX50" fmla="*/ 3323492 w 3387969"/>
                <a:gd name="connsiteY50" fmla="*/ 2930770 h 3294185"/>
                <a:gd name="connsiteX51" fmla="*/ 3253154 w 3387969"/>
                <a:gd name="connsiteY51" fmla="*/ 2719754 h 3294185"/>
                <a:gd name="connsiteX52" fmla="*/ 3106615 w 3387969"/>
                <a:gd name="connsiteY52" fmla="*/ 2584939 h 3294185"/>
                <a:gd name="connsiteX53" fmla="*/ 2919046 w 3387969"/>
                <a:gd name="connsiteY53" fmla="*/ 2438400 h 3294185"/>
                <a:gd name="connsiteX54" fmla="*/ 2878015 w 3387969"/>
                <a:gd name="connsiteY54" fmla="*/ 2350477 h 3294185"/>
                <a:gd name="connsiteX55" fmla="*/ 2737338 w 3387969"/>
                <a:gd name="connsiteY55" fmla="*/ 2239108 h 3294185"/>
                <a:gd name="connsiteX56" fmla="*/ 2655277 w 3387969"/>
                <a:gd name="connsiteY56" fmla="*/ 2116016 h 3294185"/>
                <a:gd name="connsiteX57" fmla="*/ 2538046 w 3387969"/>
                <a:gd name="connsiteY57" fmla="*/ 2045677 h 3294185"/>
                <a:gd name="connsiteX58" fmla="*/ 2479431 w 3387969"/>
                <a:gd name="connsiteY58" fmla="*/ 1940170 h 3294185"/>
                <a:gd name="connsiteX59" fmla="*/ 2262554 w 3387969"/>
                <a:gd name="connsiteY59" fmla="*/ 1705708 h 3294185"/>
                <a:gd name="connsiteX60" fmla="*/ 2116015 w 3387969"/>
                <a:gd name="connsiteY60" fmla="*/ 1600200 h 3294185"/>
                <a:gd name="connsiteX61" fmla="*/ 1729154 w 3387969"/>
                <a:gd name="connsiteY61" fmla="*/ 1184031 h 3294185"/>
                <a:gd name="connsiteX62" fmla="*/ 1166446 w 3387969"/>
                <a:gd name="connsiteY62" fmla="*/ 46893 h 3294185"/>
                <a:gd name="connsiteX63" fmla="*/ 0 w 3387969"/>
                <a:gd name="connsiteY63"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3677 w 3387969"/>
                <a:gd name="connsiteY39" fmla="*/ 2725616 h 3294185"/>
                <a:gd name="connsiteX40" fmla="*/ 1289538 w 3387969"/>
                <a:gd name="connsiteY40" fmla="*/ 2778370 h 3294185"/>
                <a:gd name="connsiteX41" fmla="*/ 1301261 w 3387969"/>
                <a:gd name="connsiteY41" fmla="*/ 2819400 h 3294185"/>
                <a:gd name="connsiteX42" fmla="*/ 1354015 w 3387969"/>
                <a:gd name="connsiteY42" fmla="*/ 2907324 h 3294185"/>
                <a:gd name="connsiteX43" fmla="*/ 1377461 w 3387969"/>
                <a:gd name="connsiteY43" fmla="*/ 2983524 h 3294185"/>
                <a:gd name="connsiteX44" fmla="*/ 1389184 w 3387969"/>
                <a:gd name="connsiteY44" fmla="*/ 3012831 h 3294185"/>
                <a:gd name="connsiteX45" fmla="*/ 1365738 w 3387969"/>
                <a:gd name="connsiteY45" fmla="*/ 3100754 h 3294185"/>
                <a:gd name="connsiteX46" fmla="*/ 1412631 w 3387969"/>
                <a:gd name="connsiteY46" fmla="*/ 3171093 h 3294185"/>
                <a:gd name="connsiteX47" fmla="*/ 1441938 w 3387969"/>
                <a:gd name="connsiteY47" fmla="*/ 3264877 h 3294185"/>
                <a:gd name="connsiteX48" fmla="*/ 1482969 w 3387969"/>
                <a:gd name="connsiteY48" fmla="*/ 3294185 h 3294185"/>
                <a:gd name="connsiteX49" fmla="*/ 3387969 w 3387969"/>
                <a:gd name="connsiteY49" fmla="*/ 3270739 h 3294185"/>
                <a:gd name="connsiteX50" fmla="*/ 3323492 w 3387969"/>
                <a:gd name="connsiteY50" fmla="*/ 2930770 h 3294185"/>
                <a:gd name="connsiteX51" fmla="*/ 3253154 w 3387969"/>
                <a:gd name="connsiteY51" fmla="*/ 2719754 h 3294185"/>
                <a:gd name="connsiteX52" fmla="*/ 3106615 w 3387969"/>
                <a:gd name="connsiteY52" fmla="*/ 2584939 h 3294185"/>
                <a:gd name="connsiteX53" fmla="*/ 2919046 w 3387969"/>
                <a:gd name="connsiteY53" fmla="*/ 2438400 h 3294185"/>
                <a:gd name="connsiteX54" fmla="*/ 2878015 w 3387969"/>
                <a:gd name="connsiteY54" fmla="*/ 2350477 h 3294185"/>
                <a:gd name="connsiteX55" fmla="*/ 2737338 w 3387969"/>
                <a:gd name="connsiteY55" fmla="*/ 2239108 h 3294185"/>
                <a:gd name="connsiteX56" fmla="*/ 2655277 w 3387969"/>
                <a:gd name="connsiteY56" fmla="*/ 2116016 h 3294185"/>
                <a:gd name="connsiteX57" fmla="*/ 2538046 w 3387969"/>
                <a:gd name="connsiteY57" fmla="*/ 2045677 h 3294185"/>
                <a:gd name="connsiteX58" fmla="*/ 2262554 w 3387969"/>
                <a:gd name="connsiteY58" fmla="*/ 1705708 h 3294185"/>
                <a:gd name="connsiteX59" fmla="*/ 2116015 w 3387969"/>
                <a:gd name="connsiteY59" fmla="*/ 1600200 h 3294185"/>
                <a:gd name="connsiteX60" fmla="*/ 1729154 w 3387969"/>
                <a:gd name="connsiteY60" fmla="*/ 1184031 h 3294185"/>
                <a:gd name="connsiteX61" fmla="*/ 1166446 w 3387969"/>
                <a:gd name="connsiteY61" fmla="*/ 46893 h 3294185"/>
                <a:gd name="connsiteX62" fmla="*/ 0 w 3387969"/>
                <a:gd name="connsiteY62"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3677 w 3387969"/>
                <a:gd name="connsiteY39" fmla="*/ 2725616 h 3294185"/>
                <a:gd name="connsiteX40" fmla="*/ 1289538 w 3387969"/>
                <a:gd name="connsiteY40" fmla="*/ 2778370 h 3294185"/>
                <a:gd name="connsiteX41" fmla="*/ 1301261 w 3387969"/>
                <a:gd name="connsiteY41" fmla="*/ 2819400 h 3294185"/>
                <a:gd name="connsiteX42" fmla="*/ 1354015 w 3387969"/>
                <a:gd name="connsiteY42" fmla="*/ 2907324 h 3294185"/>
                <a:gd name="connsiteX43" fmla="*/ 1377461 w 3387969"/>
                <a:gd name="connsiteY43" fmla="*/ 2983524 h 3294185"/>
                <a:gd name="connsiteX44" fmla="*/ 1389184 w 3387969"/>
                <a:gd name="connsiteY44" fmla="*/ 3012831 h 3294185"/>
                <a:gd name="connsiteX45" fmla="*/ 1365738 w 3387969"/>
                <a:gd name="connsiteY45" fmla="*/ 3100754 h 3294185"/>
                <a:gd name="connsiteX46" fmla="*/ 1412631 w 3387969"/>
                <a:gd name="connsiteY46" fmla="*/ 3171093 h 3294185"/>
                <a:gd name="connsiteX47" fmla="*/ 1441938 w 3387969"/>
                <a:gd name="connsiteY47" fmla="*/ 3264877 h 3294185"/>
                <a:gd name="connsiteX48" fmla="*/ 1482969 w 3387969"/>
                <a:gd name="connsiteY48" fmla="*/ 3294185 h 3294185"/>
                <a:gd name="connsiteX49" fmla="*/ 3387969 w 3387969"/>
                <a:gd name="connsiteY49" fmla="*/ 3270739 h 3294185"/>
                <a:gd name="connsiteX50" fmla="*/ 3323492 w 3387969"/>
                <a:gd name="connsiteY50" fmla="*/ 2930770 h 3294185"/>
                <a:gd name="connsiteX51" fmla="*/ 3253154 w 3387969"/>
                <a:gd name="connsiteY51" fmla="*/ 2719754 h 3294185"/>
                <a:gd name="connsiteX52" fmla="*/ 3106615 w 3387969"/>
                <a:gd name="connsiteY52" fmla="*/ 2584939 h 3294185"/>
                <a:gd name="connsiteX53" fmla="*/ 2919046 w 3387969"/>
                <a:gd name="connsiteY53" fmla="*/ 2438400 h 3294185"/>
                <a:gd name="connsiteX54" fmla="*/ 2737338 w 3387969"/>
                <a:gd name="connsiteY54" fmla="*/ 2239108 h 3294185"/>
                <a:gd name="connsiteX55" fmla="*/ 2655277 w 3387969"/>
                <a:gd name="connsiteY55" fmla="*/ 2116016 h 3294185"/>
                <a:gd name="connsiteX56" fmla="*/ 2538046 w 3387969"/>
                <a:gd name="connsiteY56" fmla="*/ 2045677 h 3294185"/>
                <a:gd name="connsiteX57" fmla="*/ 2262554 w 3387969"/>
                <a:gd name="connsiteY57" fmla="*/ 1705708 h 3294185"/>
                <a:gd name="connsiteX58" fmla="*/ 2116015 w 3387969"/>
                <a:gd name="connsiteY58" fmla="*/ 1600200 h 3294185"/>
                <a:gd name="connsiteX59" fmla="*/ 1729154 w 3387969"/>
                <a:gd name="connsiteY59" fmla="*/ 1184031 h 3294185"/>
                <a:gd name="connsiteX60" fmla="*/ 1166446 w 3387969"/>
                <a:gd name="connsiteY60" fmla="*/ 46893 h 3294185"/>
                <a:gd name="connsiteX61" fmla="*/ 0 w 3387969"/>
                <a:gd name="connsiteY61"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9538 w 3387969"/>
                <a:gd name="connsiteY39" fmla="*/ 2778370 h 3294185"/>
                <a:gd name="connsiteX40" fmla="*/ 1301261 w 3387969"/>
                <a:gd name="connsiteY40" fmla="*/ 2819400 h 3294185"/>
                <a:gd name="connsiteX41" fmla="*/ 1354015 w 3387969"/>
                <a:gd name="connsiteY41" fmla="*/ 2907324 h 3294185"/>
                <a:gd name="connsiteX42" fmla="*/ 1377461 w 3387969"/>
                <a:gd name="connsiteY42" fmla="*/ 2983524 h 3294185"/>
                <a:gd name="connsiteX43" fmla="*/ 1389184 w 3387969"/>
                <a:gd name="connsiteY43" fmla="*/ 3012831 h 3294185"/>
                <a:gd name="connsiteX44" fmla="*/ 1365738 w 3387969"/>
                <a:gd name="connsiteY44" fmla="*/ 3100754 h 3294185"/>
                <a:gd name="connsiteX45" fmla="*/ 1412631 w 3387969"/>
                <a:gd name="connsiteY45" fmla="*/ 3171093 h 3294185"/>
                <a:gd name="connsiteX46" fmla="*/ 1441938 w 3387969"/>
                <a:gd name="connsiteY46" fmla="*/ 3264877 h 3294185"/>
                <a:gd name="connsiteX47" fmla="*/ 1482969 w 3387969"/>
                <a:gd name="connsiteY47" fmla="*/ 3294185 h 3294185"/>
                <a:gd name="connsiteX48" fmla="*/ 3387969 w 3387969"/>
                <a:gd name="connsiteY48" fmla="*/ 3270739 h 3294185"/>
                <a:gd name="connsiteX49" fmla="*/ 3323492 w 3387969"/>
                <a:gd name="connsiteY49" fmla="*/ 2930770 h 3294185"/>
                <a:gd name="connsiteX50" fmla="*/ 3253154 w 3387969"/>
                <a:gd name="connsiteY50" fmla="*/ 2719754 h 3294185"/>
                <a:gd name="connsiteX51" fmla="*/ 3106615 w 3387969"/>
                <a:gd name="connsiteY51" fmla="*/ 2584939 h 3294185"/>
                <a:gd name="connsiteX52" fmla="*/ 2919046 w 3387969"/>
                <a:gd name="connsiteY52" fmla="*/ 2438400 h 3294185"/>
                <a:gd name="connsiteX53" fmla="*/ 2737338 w 3387969"/>
                <a:gd name="connsiteY53" fmla="*/ 2239108 h 3294185"/>
                <a:gd name="connsiteX54" fmla="*/ 2655277 w 3387969"/>
                <a:gd name="connsiteY54" fmla="*/ 2116016 h 3294185"/>
                <a:gd name="connsiteX55" fmla="*/ 2538046 w 3387969"/>
                <a:gd name="connsiteY55" fmla="*/ 2045677 h 3294185"/>
                <a:gd name="connsiteX56" fmla="*/ 2262554 w 3387969"/>
                <a:gd name="connsiteY56" fmla="*/ 1705708 h 3294185"/>
                <a:gd name="connsiteX57" fmla="*/ 2116015 w 3387969"/>
                <a:gd name="connsiteY57" fmla="*/ 1600200 h 3294185"/>
                <a:gd name="connsiteX58" fmla="*/ 1729154 w 3387969"/>
                <a:gd name="connsiteY58" fmla="*/ 1184031 h 3294185"/>
                <a:gd name="connsiteX59" fmla="*/ 1166446 w 3387969"/>
                <a:gd name="connsiteY59" fmla="*/ 46893 h 3294185"/>
                <a:gd name="connsiteX60" fmla="*/ 0 w 3387969"/>
                <a:gd name="connsiteY60"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289538 w 3387969"/>
                <a:gd name="connsiteY39" fmla="*/ 2778370 h 3294185"/>
                <a:gd name="connsiteX40" fmla="*/ 1354015 w 3387969"/>
                <a:gd name="connsiteY40" fmla="*/ 2907324 h 3294185"/>
                <a:gd name="connsiteX41" fmla="*/ 1377461 w 3387969"/>
                <a:gd name="connsiteY41" fmla="*/ 2983524 h 3294185"/>
                <a:gd name="connsiteX42" fmla="*/ 1389184 w 3387969"/>
                <a:gd name="connsiteY42" fmla="*/ 3012831 h 3294185"/>
                <a:gd name="connsiteX43" fmla="*/ 1365738 w 3387969"/>
                <a:gd name="connsiteY43" fmla="*/ 3100754 h 3294185"/>
                <a:gd name="connsiteX44" fmla="*/ 1412631 w 3387969"/>
                <a:gd name="connsiteY44" fmla="*/ 3171093 h 3294185"/>
                <a:gd name="connsiteX45" fmla="*/ 1441938 w 3387969"/>
                <a:gd name="connsiteY45" fmla="*/ 3264877 h 3294185"/>
                <a:gd name="connsiteX46" fmla="*/ 1482969 w 3387969"/>
                <a:gd name="connsiteY46" fmla="*/ 3294185 h 3294185"/>
                <a:gd name="connsiteX47" fmla="*/ 3387969 w 3387969"/>
                <a:gd name="connsiteY47" fmla="*/ 3270739 h 3294185"/>
                <a:gd name="connsiteX48" fmla="*/ 3323492 w 3387969"/>
                <a:gd name="connsiteY48" fmla="*/ 2930770 h 3294185"/>
                <a:gd name="connsiteX49" fmla="*/ 3253154 w 3387969"/>
                <a:gd name="connsiteY49" fmla="*/ 2719754 h 3294185"/>
                <a:gd name="connsiteX50" fmla="*/ 3106615 w 3387969"/>
                <a:gd name="connsiteY50" fmla="*/ 2584939 h 3294185"/>
                <a:gd name="connsiteX51" fmla="*/ 2919046 w 3387969"/>
                <a:gd name="connsiteY51" fmla="*/ 2438400 h 3294185"/>
                <a:gd name="connsiteX52" fmla="*/ 2737338 w 3387969"/>
                <a:gd name="connsiteY52" fmla="*/ 2239108 h 3294185"/>
                <a:gd name="connsiteX53" fmla="*/ 2655277 w 3387969"/>
                <a:gd name="connsiteY53" fmla="*/ 2116016 h 3294185"/>
                <a:gd name="connsiteX54" fmla="*/ 2538046 w 3387969"/>
                <a:gd name="connsiteY54" fmla="*/ 2045677 h 3294185"/>
                <a:gd name="connsiteX55" fmla="*/ 2262554 w 3387969"/>
                <a:gd name="connsiteY55" fmla="*/ 1705708 h 3294185"/>
                <a:gd name="connsiteX56" fmla="*/ 2116015 w 3387969"/>
                <a:gd name="connsiteY56" fmla="*/ 1600200 h 3294185"/>
                <a:gd name="connsiteX57" fmla="*/ 1729154 w 3387969"/>
                <a:gd name="connsiteY57" fmla="*/ 1184031 h 3294185"/>
                <a:gd name="connsiteX58" fmla="*/ 1166446 w 3387969"/>
                <a:gd name="connsiteY58" fmla="*/ 46893 h 3294185"/>
                <a:gd name="connsiteX59" fmla="*/ 0 w 3387969"/>
                <a:gd name="connsiteY59"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354015 w 3387969"/>
                <a:gd name="connsiteY39" fmla="*/ 2907324 h 3294185"/>
                <a:gd name="connsiteX40" fmla="*/ 1377461 w 3387969"/>
                <a:gd name="connsiteY40" fmla="*/ 2983524 h 3294185"/>
                <a:gd name="connsiteX41" fmla="*/ 1389184 w 3387969"/>
                <a:gd name="connsiteY41" fmla="*/ 3012831 h 3294185"/>
                <a:gd name="connsiteX42" fmla="*/ 1365738 w 3387969"/>
                <a:gd name="connsiteY42" fmla="*/ 3100754 h 3294185"/>
                <a:gd name="connsiteX43" fmla="*/ 1412631 w 3387969"/>
                <a:gd name="connsiteY43" fmla="*/ 3171093 h 3294185"/>
                <a:gd name="connsiteX44" fmla="*/ 1441938 w 3387969"/>
                <a:gd name="connsiteY44" fmla="*/ 3264877 h 3294185"/>
                <a:gd name="connsiteX45" fmla="*/ 1482969 w 3387969"/>
                <a:gd name="connsiteY45" fmla="*/ 3294185 h 3294185"/>
                <a:gd name="connsiteX46" fmla="*/ 3387969 w 3387969"/>
                <a:gd name="connsiteY46" fmla="*/ 3270739 h 3294185"/>
                <a:gd name="connsiteX47" fmla="*/ 3323492 w 3387969"/>
                <a:gd name="connsiteY47" fmla="*/ 2930770 h 3294185"/>
                <a:gd name="connsiteX48" fmla="*/ 3253154 w 3387969"/>
                <a:gd name="connsiteY48" fmla="*/ 2719754 h 3294185"/>
                <a:gd name="connsiteX49" fmla="*/ 3106615 w 3387969"/>
                <a:gd name="connsiteY49" fmla="*/ 2584939 h 3294185"/>
                <a:gd name="connsiteX50" fmla="*/ 2919046 w 3387969"/>
                <a:gd name="connsiteY50" fmla="*/ 2438400 h 3294185"/>
                <a:gd name="connsiteX51" fmla="*/ 2737338 w 3387969"/>
                <a:gd name="connsiteY51" fmla="*/ 2239108 h 3294185"/>
                <a:gd name="connsiteX52" fmla="*/ 2655277 w 3387969"/>
                <a:gd name="connsiteY52" fmla="*/ 2116016 h 3294185"/>
                <a:gd name="connsiteX53" fmla="*/ 2538046 w 3387969"/>
                <a:gd name="connsiteY53" fmla="*/ 2045677 h 3294185"/>
                <a:gd name="connsiteX54" fmla="*/ 2262554 w 3387969"/>
                <a:gd name="connsiteY54" fmla="*/ 1705708 h 3294185"/>
                <a:gd name="connsiteX55" fmla="*/ 2116015 w 3387969"/>
                <a:gd name="connsiteY55" fmla="*/ 1600200 h 3294185"/>
                <a:gd name="connsiteX56" fmla="*/ 1729154 w 3387969"/>
                <a:gd name="connsiteY56" fmla="*/ 1184031 h 3294185"/>
                <a:gd name="connsiteX57" fmla="*/ 1166446 w 3387969"/>
                <a:gd name="connsiteY57" fmla="*/ 46893 h 3294185"/>
                <a:gd name="connsiteX58" fmla="*/ 0 w 3387969"/>
                <a:gd name="connsiteY58"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354015 w 3387969"/>
                <a:gd name="connsiteY39" fmla="*/ 2907324 h 3294185"/>
                <a:gd name="connsiteX40" fmla="*/ 1377461 w 3387969"/>
                <a:gd name="connsiteY40" fmla="*/ 2983524 h 3294185"/>
                <a:gd name="connsiteX41" fmla="*/ 1365738 w 3387969"/>
                <a:gd name="connsiteY41" fmla="*/ 3100754 h 3294185"/>
                <a:gd name="connsiteX42" fmla="*/ 1412631 w 3387969"/>
                <a:gd name="connsiteY42" fmla="*/ 3171093 h 3294185"/>
                <a:gd name="connsiteX43" fmla="*/ 1441938 w 3387969"/>
                <a:gd name="connsiteY43" fmla="*/ 3264877 h 3294185"/>
                <a:gd name="connsiteX44" fmla="*/ 1482969 w 3387969"/>
                <a:gd name="connsiteY44" fmla="*/ 3294185 h 3294185"/>
                <a:gd name="connsiteX45" fmla="*/ 3387969 w 3387969"/>
                <a:gd name="connsiteY45" fmla="*/ 3270739 h 3294185"/>
                <a:gd name="connsiteX46" fmla="*/ 3323492 w 3387969"/>
                <a:gd name="connsiteY46" fmla="*/ 2930770 h 3294185"/>
                <a:gd name="connsiteX47" fmla="*/ 3253154 w 3387969"/>
                <a:gd name="connsiteY47" fmla="*/ 2719754 h 3294185"/>
                <a:gd name="connsiteX48" fmla="*/ 3106615 w 3387969"/>
                <a:gd name="connsiteY48" fmla="*/ 2584939 h 3294185"/>
                <a:gd name="connsiteX49" fmla="*/ 2919046 w 3387969"/>
                <a:gd name="connsiteY49" fmla="*/ 2438400 h 3294185"/>
                <a:gd name="connsiteX50" fmla="*/ 2737338 w 3387969"/>
                <a:gd name="connsiteY50" fmla="*/ 2239108 h 3294185"/>
                <a:gd name="connsiteX51" fmla="*/ 2655277 w 3387969"/>
                <a:gd name="connsiteY51" fmla="*/ 2116016 h 3294185"/>
                <a:gd name="connsiteX52" fmla="*/ 2538046 w 3387969"/>
                <a:gd name="connsiteY52" fmla="*/ 2045677 h 3294185"/>
                <a:gd name="connsiteX53" fmla="*/ 2262554 w 3387969"/>
                <a:gd name="connsiteY53" fmla="*/ 1705708 h 3294185"/>
                <a:gd name="connsiteX54" fmla="*/ 2116015 w 3387969"/>
                <a:gd name="connsiteY54" fmla="*/ 1600200 h 3294185"/>
                <a:gd name="connsiteX55" fmla="*/ 1729154 w 3387969"/>
                <a:gd name="connsiteY55" fmla="*/ 1184031 h 3294185"/>
                <a:gd name="connsiteX56" fmla="*/ 1166446 w 3387969"/>
                <a:gd name="connsiteY56" fmla="*/ 46893 h 3294185"/>
                <a:gd name="connsiteX57" fmla="*/ 0 w 3387969"/>
                <a:gd name="connsiteY57"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354015 w 3387969"/>
                <a:gd name="connsiteY39" fmla="*/ 2907324 h 3294185"/>
                <a:gd name="connsiteX40" fmla="*/ 1365738 w 3387969"/>
                <a:gd name="connsiteY40" fmla="*/ 3100754 h 3294185"/>
                <a:gd name="connsiteX41" fmla="*/ 1412631 w 3387969"/>
                <a:gd name="connsiteY41" fmla="*/ 3171093 h 3294185"/>
                <a:gd name="connsiteX42" fmla="*/ 1441938 w 3387969"/>
                <a:gd name="connsiteY42" fmla="*/ 3264877 h 3294185"/>
                <a:gd name="connsiteX43" fmla="*/ 1482969 w 3387969"/>
                <a:gd name="connsiteY43" fmla="*/ 3294185 h 3294185"/>
                <a:gd name="connsiteX44" fmla="*/ 3387969 w 3387969"/>
                <a:gd name="connsiteY44" fmla="*/ 3270739 h 3294185"/>
                <a:gd name="connsiteX45" fmla="*/ 3323492 w 3387969"/>
                <a:gd name="connsiteY45" fmla="*/ 2930770 h 3294185"/>
                <a:gd name="connsiteX46" fmla="*/ 3253154 w 3387969"/>
                <a:gd name="connsiteY46" fmla="*/ 2719754 h 3294185"/>
                <a:gd name="connsiteX47" fmla="*/ 3106615 w 3387969"/>
                <a:gd name="connsiteY47" fmla="*/ 2584939 h 3294185"/>
                <a:gd name="connsiteX48" fmla="*/ 2919046 w 3387969"/>
                <a:gd name="connsiteY48" fmla="*/ 2438400 h 3294185"/>
                <a:gd name="connsiteX49" fmla="*/ 2737338 w 3387969"/>
                <a:gd name="connsiteY49" fmla="*/ 2239108 h 3294185"/>
                <a:gd name="connsiteX50" fmla="*/ 2655277 w 3387969"/>
                <a:gd name="connsiteY50" fmla="*/ 2116016 h 3294185"/>
                <a:gd name="connsiteX51" fmla="*/ 2538046 w 3387969"/>
                <a:gd name="connsiteY51" fmla="*/ 2045677 h 3294185"/>
                <a:gd name="connsiteX52" fmla="*/ 2262554 w 3387969"/>
                <a:gd name="connsiteY52" fmla="*/ 1705708 h 3294185"/>
                <a:gd name="connsiteX53" fmla="*/ 2116015 w 3387969"/>
                <a:gd name="connsiteY53" fmla="*/ 1600200 h 3294185"/>
                <a:gd name="connsiteX54" fmla="*/ 1729154 w 3387969"/>
                <a:gd name="connsiteY54" fmla="*/ 1184031 h 3294185"/>
                <a:gd name="connsiteX55" fmla="*/ 1166446 w 3387969"/>
                <a:gd name="connsiteY55" fmla="*/ 46893 h 3294185"/>
                <a:gd name="connsiteX56" fmla="*/ 0 w 3387969"/>
                <a:gd name="connsiteY56"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365738 w 3387969"/>
                <a:gd name="connsiteY39" fmla="*/ 3100754 h 3294185"/>
                <a:gd name="connsiteX40" fmla="*/ 1412631 w 3387969"/>
                <a:gd name="connsiteY40" fmla="*/ 3171093 h 3294185"/>
                <a:gd name="connsiteX41" fmla="*/ 1441938 w 3387969"/>
                <a:gd name="connsiteY41" fmla="*/ 3264877 h 3294185"/>
                <a:gd name="connsiteX42" fmla="*/ 1482969 w 3387969"/>
                <a:gd name="connsiteY42" fmla="*/ 3294185 h 3294185"/>
                <a:gd name="connsiteX43" fmla="*/ 3387969 w 3387969"/>
                <a:gd name="connsiteY43" fmla="*/ 3270739 h 3294185"/>
                <a:gd name="connsiteX44" fmla="*/ 3323492 w 3387969"/>
                <a:gd name="connsiteY44" fmla="*/ 2930770 h 3294185"/>
                <a:gd name="connsiteX45" fmla="*/ 3253154 w 3387969"/>
                <a:gd name="connsiteY45" fmla="*/ 2719754 h 3294185"/>
                <a:gd name="connsiteX46" fmla="*/ 3106615 w 3387969"/>
                <a:gd name="connsiteY46" fmla="*/ 2584939 h 3294185"/>
                <a:gd name="connsiteX47" fmla="*/ 2919046 w 3387969"/>
                <a:gd name="connsiteY47" fmla="*/ 2438400 h 3294185"/>
                <a:gd name="connsiteX48" fmla="*/ 2737338 w 3387969"/>
                <a:gd name="connsiteY48" fmla="*/ 2239108 h 3294185"/>
                <a:gd name="connsiteX49" fmla="*/ 2655277 w 3387969"/>
                <a:gd name="connsiteY49" fmla="*/ 2116016 h 3294185"/>
                <a:gd name="connsiteX50" fmla="*/ 2538046 w 3387969"/>
                <a:gd name="connsiteY50" fmla="*/ 2045677 h 3294185"/>
                <a:gd name="connsiteX51" fmla="*/ 2262554 w 3387969"/>
                <a:gd name="connsiteY51" fmla="*/ 1705708 h 3294185"/>
                <a:gd name="connsiteX52" fmla="*/ 2116015 w 3387969"/>
                <a:gd name="connsiteY52" fmla="*/ 1600200 h 3294185"/>
                <a:gd name="connsiteX53" fmla="*/ 1729154 w 3387969"/>
                <a:gd name="connsiteY53" fmla="*/ 1184031 h 3294185"/>
                <a:gd name="connsiteX54" fmla="*/ 1166446 w 3387969"/>
                <a:gd name="connsiteY54" fmla="*/ 46893 h 3294185"/>
                <a:gd name="connsiteX55" fmla="*/ 0 w 3387969"/>
                <a:gd name="connsiteY55" fmla="*/ 0 h 3294185"/>
                <a:gd name="connsiteX0" fmla="*/ 0 w 3387969"/>
                <a:gd name="connsiteY0" fmla="*/ 0 h 3294185"/>
                <a:gd name="connsiteX1" fmla="*/ 5861 w 3387969"/>
                <a:gd name="connsiteY1" fmla="*/ 117231 h 3294185"/>
                <a:gd name="connsiteX2" fmla="*/ 46892 w 3387969"/>
                <a:gd name="connsiteY2" fmla="*/ 205154 h 3294185"/>
                <a:gd name="connsiteX3" fmla="*/ 35169 w 3387969"/>
                <a:gd name="connsiteY3" fmla="*/ 269631 h 3294185"/>
                <a:gd name="connsiteX4" fmla="*/ 99646 w 3387969"/>
                <a:gd name="connsiteY4" fmla="*/ 263770 h 3294185"/>
                <a:gd name="connsiteX5" fmla="*/ 158261 w 3387969"/>
                <a:gd name="connsiteY5" fmla="*/ 252047 h 3294185"/>
                <a:gd name="connsiteX6" fmla="*/ 211015 w 3387969"/>
                <a:gd name="connsiteY6" fmla="*/ 252047 h 3294185"/>
                <a:gd name="connsiteX7" fmla="*/ 246184 w 3387969"/>
                <a:gd name="connsiteY7" fmla="*/ 351693 h 3294185"/>
                <a:gd name="connsiteX8" fmla="*/ 252046 w 3387969"/>
                <a:gd name="connsiteY8" fmla="*/ 427893 h 3294185"/>
                <a:gd name="connsiteX9" fmla="*/ 281354 w 3387969"/>
                <a:gd name="connsiteY9" fmla="*/ 550985 h 3294185"/>
                <a:gd name="connsiteX10" fmla="*/ 334108 w 3387969"/>
                <a:gd name="connsiteY10" fmla="*/ 732693 h 3294185"/>
                <a:gd name="connsiteX11" fmla="*/ 351692 w 3387969"/>
                <a:gd name="connsiteY11" fmla="*/ 814754 h 3294185"/>
                <a:gd name="connsiteX12" fmla="*/ 398584 w 3387969"/>
                <a:gd name="connsiteY12" fmla="*/ 908539 h 3294185"/>
                <a:gd name="connsiteX13" fmla="*/ 416169 w 3387969"/>
                <a:gd name="connsiteY13" fmla="*/ 984739 h 3294185"/>
                <a:gd name="connsiteX14" fmla="*/ 451338 w 3387969"/>
                <a:gd name="connsiteY14" fmla="*/ 1066800 h 3294185"/>
                <a:gd name="connsiteX15" fmla="*/ 492369 w 3387969"/>
                <a:gd name="connsiteY15" fmla="*/ 1166447 h 3294185"/>
                <a:gd name="connsiteX16" fmla="*/ 533400 w 3387969"/>
                <a:gd name="connsiteY16" fmla="*/ 1266093 h 3294185"/>
                <a:gd name="connsiteX17" fmla="*/ 521677 w 3387969"/>
                <a:gd name="connsiteY17" fmla="*/ 1330570 h 3294185"/>
                <a:gd name="connsiteX18" fmla="*/ 527538 w 3387969"/>
                <a:gd name="connsiteY18" fmla="*/ 1389185 h 3294185"/>
                <a:gd name="connsiteX19" fmla="*/ 539261 w 3387969"/>
                <a:gd name="connsiteY19" fmla="*/ 1447800 h 3294185"/>
                <a:gd name="connsiteX20" fmla="*/ 562708 w 3387969"/>
                <a:gd name="connsiteY20" fmla="*/ 1500554 h 3294185"/>
                <a:gd name="connsiteX21" fmla="*/ 580292 w 3387969"/>
                <a:gd name="connsiteY21" fmla="*/ 1576754 h 3294185"/>
                <a:gd name="connsiteX22" fmla="*/ 650631 w 3387969"/>
                <a:gd name="connsiteY22" fmla="*/ 1658816 h 3294185"/>
                <a:gd name="connsiteX23" fmla="*/ 709246 w 3387969"/>
                <a:gd name="connsiteY23" fmla="*/ 1723293 h 3294185"/>
                <a:gd name="connsiteX24" fmla="*/ 744415 w 3387969"/>
                <a:gd name="connsiteY24" fmla="*/ 1840524 h 3294185"/>
                <a:gd name="connsiteX25" fmla="*/ 791308 w 3387969"/>
                <a:gd name="connsiteY25" fmla="*/ 1858108 h 3294185"/>
                <a:gd name="connsiteX26" fmla="*/ 826477 w 3387969"/>
                <a:gd name="connsiteY26" fmla="*/ 1905000 h 3294185"/>
                <a:gd name="connsiteX27" fmla="*/ 808892 w 3387969"/>
                <a:gd name="connsiteY27" fmla="*/ 1969477 h 3294185"/>
                <a:gd name="connsiteX28" fmla="*/ 803031 w 3387969"/>
                <a:gd name="connsiteY28" fmla="*/ 1998785 h 3294185"/>
                <a:gd name="connsiteX29" fmla="*/ 803031 w 3387969"/>
                <a:gd name="connsiteY29" fmla="*/ 2063262 h 3294185"/>
                <a:gd name="connsiteX30" fmla="*/ 814754 w 3387969"/>
                <a:gd name="connsiteY30" fmla="*/ 2116016 h 3294185"/>
                <a:gd name="connsiteX31" fmla="*/ 844061 w 3387969"/>
                <a:gd name="connsiteY31" fmla="*/ 2168770 h 3294185"/>
                <a:gd name="connsiteX32" fmla="*/ 914400 w 3387969"/>
                <a:gd name="connsiteY32" fmla="*/ 2262554 h 3294185"/>
                <a:gd name="connsiteX33" fmla="*/ 1031631 w 3387969"/>
                <a:gd name="connsiteY33" fmla="*/ 2391508 h 3294185"/>
                <a:gd name="connsiteX34" fmla="*/ 1072661 w 3387969"/>
                <a:gd name="connsiteY34" fmla="*/ 2450124 h 3294185"/>
                <a:gd name="connsiteX35" fmla="*/ 1160584 w 3387969"/>
                <a:gd name="connsiteY35" fmla="*/ 2514600 h 3294185"/>
                <a:gd name="connsiteX36" fmla="*/ 1219200 w 3387969"/>
                <a:gd name="connsiteY36" fmla="*/ 2555631 h 3294185"/>
                <a:gd name="connsiteX37" fmla="*/ 1219200 w 3387969"/>
                <a:gd name="connsiteY37" fmla="*/ 2596662 h 3294185"/>
                <a:gd name="connsiteX38" fmla="*/ 1219200 w 3387969"/>
                <a:gd name="connsiteY38" fmla="*/ 2678724 h 3294185"/>
                <a:gd name="connsiteX39" fmla="*/ 1365738 w 3387969"/>
                <a:gd name="connsiteY39" fmla="*/ 3100754 h 3294185"/>
                <a:gd name="connsiteX40" fmla="*/ 1441938 w 3387969"/>
                <a:gd name="connsiteY40" fmla="*/ 3264877 h 3294185"/>
                <a:gd name="connsiteX41" fmla="*/ 1482969 w 3387969"/>
                <a:gd name="connsiteY41" fmla="*/ 3294185 h 3294185"/>
                <a:gd name="connsiteX42" fmla="*/ 3387969 w 3387969"/>
                <a:gd name="connsiteY42" fmla="*/ 3270739 h 3294185"/>
                <a:gd name="connsiteX43" fmla="*/ 3323492 w 3387969"/>
                <a:gd name="connsiteY43" fmla="*/ 2930770 h 3294185"/>
                <a:gd name="connsiteX44" fmla="*/ 3253154 w 3387969"/>
                <a:gd name="connsiteY44" fmla="*/ 2719754 h 3294185"/>
                <a:gd name="connsiteX45" fmla="*/ 3106615 w 3387969"/>
                <a:gd name="connsiteY45" fmla="*/ 2584939 h 3294185"/>
                <a:gd name="connsiteX46" fmla="*/ 2919046 w 3387969"/>
                <a:gd name="connsiteY46" fmla="*/ 2438400 h 3294185"/>
                <a:gd name="connsiteX47" fmla="*/ 2737338 w 3387969"/>
                <a:gd name="connsiteY47" fmla="*/ 2239108 h 3294185"/>
                <a:gd name="connsiteX48" fmla="*/ 2655277 w 3387969"/>
                <a:gd name="connsiteY48" fmla="*/ 2116016 h 3294185"/>
                <a:gd name="connsiteX49" fmla="*/ 2538046 w 3387969"/>
                <a:gd name="connsiteY49" fmla="*/ 2045677 h 3294185"/>
                <a:gd name="connsiteX50" fmla="*/ 2262554 w 3387969"/>
                <a:gd name="connsiteY50" fmla="*/ 1705708 h 3294185"/>
                <a:gd name="connsiteX51" fmla="*/ 2116015 w 3387969"/>
                <a:gd name="connsiteY51" fmla="*/ 1600200 h 3294185"/>
                <a:gd name="connsiteX52" fmla="*/ 1729154 w 3387969"/>
                <a:gd name="connsiteY52" fmla="*/ 1184031 h 3294185"/>
                <a:gd name="connsiteX53" fmla="*/ 1166446 w 3387969"/>
                <a:gd name="connsiteY53" fmla="*/ 46893 h 3294185"/>
                <a:gd name="connsiteX54" fmla="*/ 0 w 3387969"/>
                <a:gd name="connsiteY54" fmla="*/ 0 h 3294185"/>
                <a:gd name="connsiteX0" fmla="*/ 0 w 3387969"/>
                <a:gd name="connsiteY0" fmla="*/ 0 h 3270739"/>
                <a:gd name="connsiteX1" fmla="*/ 5861 w 3387969"/>
                <a:gd name="connsiteY1" fmla="*/ 117231 h 3270739"/>
                <a:gd name="connsiteX2" fmla="*/ 46892 w 3387969"/>
                <a:gd name="connsiteY2" fmla="*/ 205154 h 3270739"/>
                <a:gd name="connsiteX3" fmla="*/ 35169 w 3387969"/>
                <a:gd name="connsiteY3" fmla="*/ 269631 h 3270739"/>
                <a:gd name="connsiteX4" fmla="*/ 99646 w 3387969"/>
                <a:gd name="connsiteY4" fmla="*/ 263770 h 3270739"/>
                <a:gd name="connsiteX5" fmla="*/ 158261 w 3387969"/>
                <a:gd name="connsiteY5" fmla="*/ 252047 h 3270739"/>
                <a:gd name="connsiteX6" fmla="*/ 211015 w 3387969"/>
                <a:gd name="connsiteY6" fmla="*/ 252047 h 3270739"/>
                <a:gd name="connsiteX7" fmla="*/ 246184 w 3387969"/>
                <a:gd name="connsiteY7" fmla="*/ 351693 h 3270739"/>
                <a:gd name="connsiteX8" fmla="*/ 252046 w 3387969"/>
                <a:gd name="connsiteY8" fmla="*/ 427893 h 3270739"/>
                <a:gd name="connsiteX9" fmla="*/ 281354 w 3387969"/>
                <a:gd name="connsiteY9" fmla="*/ 550985 h 3270739"/>
                <a:gd name="connsiteX10" fmla="*/ 334108 w 3387969"/>
                <a:gd name="connsiteY10" fmla="*/ 732693 h 3270739"/>
                <a:gd name="connsiteX11" fmla="*/ 351692 w 3387969"/>
                <a:gd name="connsiteY11" fmla="*/ 814754 h 3270739"/>
                <a:gd name="connsiteX12" fmla="*/ 398584 w 3387969"/>
                <a:gd name="connsiteY12" fmla="*/ 908539 h 3270739"/>
                <a:gd name="connsiteX13" fmla="*/ 416169 w 3387969"/>
                <a:gd name="connsiteY13" fmla="*/ 984739 h 3270739"/>
                <a:gd name="connsiteX14" fmla="*/ 451338 w 3387969"/>
                <a:gd name="connsiteY14" fmla="*/ 1066800 h 3270739"/>
                <a:gd name="connsiteX15" fmla="*/ 492369 w 3387969"/>
                <a:gd name="connsiteY15" fmla="*/ 1166447 h 3270739"/>
                <a:gd name="connsiteX16" fmla="*/ 533400 w 3387969"/>
                <a:gd name="connsiteY16" fmla="*/ 1266093 h 3270739"/>
                <a:gd name="connsiteX17" fmla="*/ 521677 w 3387969"/>
                <a:gd name="connsiteY17" fmla="*/ 1330570 h 3270739"/>
                <a:gd name="connsiteX18" fmla="*/ 527538 w 3387969"/>
                <a:gd name="connsiteY18" fmla="*/ 1389185 h 3270739"/>
                <a:gd name="connsiteX19" fmla="*/ 539261 w 3387969"/>
                <a:gd name="connsiteY19" fmla="*/ 1447800 h 3270739"/>
                <a:gd name="connsiteX20" fmla="*/ 562708 w 3387969"/>
                <a:gd name="connsiteY20" fmla="*/ 1500554 h 3270739"/>
                <a:gd name="connsiteX21" fmla="*/ 580292 w 3387969"/>
                <a:gd name="connsiteY21" fmla="*/ 1576754 h 3270739"/>
                <a:gd name="connsiteX22" fmla="*/ 650631 w 3387969"/>
                <a:gd name="connsiteY22" fmla="*/ 1658816 h 3270739"/>
                <a:gd name="connsiteX23" fmla="*/ 709246 w 3387969"/>
                <a:gd name="connsiteY23" fmla="*/ 1723293 h 3270739"/>
                <a:gd name="connsiteX24" fmla="*/ 744415 w 3387969"/>
                <a:gd name="connsiteY24" fmla="*/ 1840524 h 3270739"/>
                <a:gd name="connsiteX25" fmla="*/ 791308 w 3387969"/>
                <a:gd name="connsiteY25" fmla="*/ 1858108 h 3270739"/>
                <a:gd name="connsiteX26" fmla="*/ 826477 w 3387969"/>
                <a:gd name="connsiteY26" fmla="*/ 1905000 h 3270739"/>
                <a:gd name="connsiteX27" fmla="*/ 808892 w 3387969"/>
                <a:gd name="connsiteY27" fmla="*/ 1969477 h 3270739"/>
                <a:gd name="connsiteX28" fmla="*/ 803031 w 3387969"/>
                <a:gd name="connsiteY28" fmla="*/ 1998785 h 3270739"/>
                <a:gd name="connsiteX29" fmla="*/ 803031 w 3387969"/>
                <a:gd name="connsiteY29" fmla="*/ 2063262 h 3270739"/>
                <a:gd name="connsiteX30" fmla="*/ 814754 w 3387969"/>
                <a:gd name="connsiteY30" fmla="*/ 2116016 h 3270739"/>
                <a:gd name="connsiteX31" fmla="*/ 844061 w 3387969"/>
                <a:gd name="connsiteY31" fmla="*/ 2168770 h 3270739"/>
                <a:gd name="connsiteX32" fmla="*/ 914400 w 3387969"/>
                <a:gd name="connsiteY32" fmla="*/ 2262554 h 3270739"/>
                <a:gd name="connsiteX33" fmla="*/ 1031631 w 3387969"/>
                <a:gd name="connsiteY33" fmla="*/ 2391508 h 3270739"/>
                <a:gd name="connsiteX34" fmla="*/ 1072661 w 3387969"/>
                <a:gd name="connsiteY34" fmla="*/ 2450124 h 3270739"/>
                <a:gd name="connsiteX35" fmla="*/ 1160584 w 3387969"/>
                <a:gd name="connsiteY35" fmla="*/ 2514600 h 3270739"/>
                <a:gd name="connsiteX36" fmla="*/ 1219200 w 3387969"/>
                <a:gd name="connsiteY36" fmla="*/ 2555631 h 3270739"/>
                <a:gd name="connsiteX37" fmla="*/ 1219200 w 3387969"/>
                <a:gd name="connsiteY37" fmla="*/ 2596662 h 3270739"/>
                <a:gd name="connsiteX38" fmla="*/ 1219200 w 3387969"/>
                <a:gd name="connsiteY38" fmla="*/ 2678724 h 3270739"/>
                <a:gd name="connsiteX39" fmla="*/ 1365738 w 3387969"/>
                <a:gd name="connsiteY39" fmla="*/ 3100754 h 3270739"/>
                <a:gd name="connsiteX40" fmla="*/ 1441938 w 3387969"/>
                <a:gd name="connsiteY40" fmla="*/ 3264877 h 3270739"/>
                <a:gd name="connsiteX41" fmla="*/ 3387969 w 3387969"/>
                <a:gd name="connsiteY41" fmla="*/ 3270739 h 3270739"/>
                <a:gd name="connsiteX42" fmla="*/ 3323492 w 3387969"/>
                <a:gd name="connsiteY42" fmla="*/ 2930770 h 3270739"/>
                <a:gd name="connsiteX43" fmla="*/ 3253154 w 3387969"/>
                <a:gd name="connsiteY43" fmla="*/ 2719754 h 3270739"/>
                <a:gd name="connsiteX44" fmla="*/ 3106615 w 3387969"/>
                <a:gd name="connsiteY44" fmla="*/ 2584939 h 3270739"/>
                <a:gd name="connsiteX45" fmla="*/ 2919046 w 3387969"/>
                <a:gd name="connsiteY45" fmla="*/ 2438400 h 3270739"/>
                <a:gd name="connsiteX46" fmla="*/ 2737338 w 3387969"/>
                <a:gd name="connsiteY46" fmla="*/ 2239108 h 3270739"/>
                <a:gd name="connsiteX47" fmla="*/ 2655277 w 3387969"/>
                <a:gd name="connsiteY47" fmla="*/ 2116016 h 3270739"/>
                <a:gd name="connsiteX48" fmla="*/ 2538046 w 3387969"/>
                <a:gd name="connsiteY48" fmla="*/ 2045677 h 3270739"/>
                <a:gd name="connsiteX49" fmla="*/ 2262554 w 3387969"/>
                <a:gd name="connsiteY49" fmla="*/ 1705708 h 3270739"/>
                <a:gd name="connsiteX50" fmla="*/ 2116015 w 3387969"/>
                <a:gd name="connsiteY50" fmla="*/ 1600200 h 3270739"/>
                <a:gd name="connsiteX51" fmla="*/ 1729154 w 3387969"/>
                <a:gd name="connsiteY51" fmla="*/ 1184031 h 3270739"/>
                <a:gd name="connsiteX52" fmla="*/ 1166446 w 3387969"/>
                <a:gd name="connsiteY52" fmla="*/ 46893 h 3270739"/>
                <a:gd name="connsiteX53" fmla="*/ 0 w 3387969"/>
                <a:gd name="connsiteY53" fmla="*/ 0 h 3270739"/>
                <a:gd name="connsiteX0" fmla="*/ 0 w 3387969"/>
                <a:gd name="connsiteY0" fmla="*/ 0 h 3270739"/>
                <a:gd name="connsiteX1" fmla="*/ 5861 w 3387969"/>
                <a:gd name="connsiteY1" fmla="*/ 117231 h 3270739"/>
                <a:gd name="connsiteX2" fmla="*/ 46892 w 3387969"/>
                <a:gd name="connsiteY2" fmla="*/ 205154 h 3270739"/>
                <a:gd name="connsiteX3" fmla="*/ 35169 w 3387969"/>
                <a:gd name="connsiteY3" fmla="*/ 269631 h 3270739"/>
                <a:gd name="connsiteX4" fmla="*/ 99646 w 3387969"/>
                <a:gd name="connsiteY4" fmla="*/ 263770 h 3270739"/>
                <a:gd name="connsiteX5" fmla="*/ 158261 w 3387969"/>
                <a:gd name="connsiteY5" fmla="*/ 252047 h 3270739"/>
                <a:gd name="connsiteX6" fmla="*/ 211015 w 3387969"/>
                <a:gd name="connsiteY6" fmla="*/ 252047 h 3270739"/>
                <a:gd name="connsiteX7" fmla="*/ 246184 w 3387969"/>
                <a:gd name="connsiteY7" fmla="*/ 351693 h 3270739"/>
                <a:gd name="connsiteX8" fmla="*/ 252046 w 3387969"/>
                <a:gd name="connsiteY8" fmla="*/ 427893 h 3270739"/>
                <a:gd name="connsiteX9" fmla="*/ 281354 w 3387969"/>
                <a:gd name="connsiteY9" fmla="*/ 550985 h 3270739"/>
                <a:gd name="connsiteX10" fmla="*/ 334108 w 3387969"/>
                <a:gd name="connsiteY10" fmla="*/ 732693 h 3270739"/>
                <a:gd name="connsiteX11" fmla="*/ 351692 w 3387969"/>
                <a:gd name="connsiteY11" fmla="*/ 814754 h 3270739"/>
                <a:gd name="connsiteX12" fmla="*/ 398584 w 3387969"/>
                <a:gd name="connsiteY12" fmla="*/ 908539 h 3270739"/>
                <a:gd name="connsiteX13" fmla="*/ 416169 w 3387969"/>
                <a:gd name="connsiteY13" fmla="*/ 984739 h 3270739"/>
                <a:gd name="connsiteX14" fmla="*/ 451338 w 3387969"/>
                <a:gd name="connsiteY14" fmla="*/ 1066800 h 3270739"/>
                <a:gd name="connsiteX15" fmla="*/ 492369 w 3387969"/>
                <a:gd name="connsiteY15" fmla="*/ 1166447 h 3270739"/>
                <a:gd name="connsiteX16" fmla="*/ 533400 w 3387969"/>
                <a:gd name="connsiteY16" fmla="*/ 1266093 h 3270739"/>
                <a:gd name="connsiteX17" fmla="*/ 521677 w 3387969"/>
                <a:gd name="connsiteY17" fmla="*/ 1330570 h 3270739"/>
                <a:gd name="connsiteX18" fmla="*/ 527538 w 3387969"/>
                <a:gd name="connsiteY18" fmla="*/ 1389185 h 3270739"/>
                <a:gd name="connsiteX19" fmla="*/ 539261 w 3387969"/>
                <a:gd name="connsiteY19" fmla="*/ 1447800 h 3270739"/>
                <a:gd name="connsiteX20" fmla="*/ 562708 w 3387969"/>
                <a:gd name="connsiteY20" fmla="*/ 1500554 h 3270739"/>
                <a:gd name="connsiteX21" fmla="*/ 580292 w 3387969"/>
                <a:gd name="connsiteY21" fmla="*/ 1576754 h 3270739"/>
                <a:gd name="connsiteX22" fmla="*/ 650631 w 3387969"/>
                <a:gd name="connsiteY22" fmla="*/ 1658816 h 3270739"/>
                <a:gd name="connsiteX23" fmla="*/ 709246 w 3387969"/>
                <a:gd name="connsiteY23" fmla="*/ 1723293 h 3270739"/>
                <a:gd name="connsiteX24" fmla="*/ 744415 w 3387969"/>
                <a:gd name="connsiteY24" fmla="*/ 1840524 h 3270739"/>
                <a:gd name="connsiteX25" fmla="*/ 791308 w 3387969"/>
                <a:gd name="connsiteY25" fmla="*/ 1858108 h 3270739"/>
                <a:gd name="connsiteX26" fmla="*/ 826477 w 3387969"/>
                <a:gd name="connsiteY26" fmla="*/ 1905000 h 3270739"/>
                <a:gd name="connsiteX27" fmla="*/ 808892 w 3387969"/>
                <a:gd name="connsiteY27" fmla="*/ 1969477 h 3270739"/>
                <a:gd name="connsiteX28" fmla="*/ 803031 w 3387969"/>
                <a:gd name="connsiteY28" fmla="*/ 1998785 h 3270739"/>
                <a:gd name="connsiteX29" fmla="*/ 803031 w 3387969"/>
                <a:gd name="connsiteY29" fmla="*/ 2063262 h 3270739"/>
                <a:gd name="connsiteX30" fmla="*/ 814754 w 3387969"/>
                <a:gd name="connsiteY30" fmla="*/ 2116016 h 3270739"/>
                <a:gd name="connsiteX31" fmla="*/ 844061 w 3387969"/>
                <a:gd name="connsiteY31" fmla="*/ 2168770 h 3270739"/>
                <a:gd name="connsiteX32" fmla="*/ 914400 w 3387969"/>
                <a:gd name="connsiteY32" fmla="*/ 2262554 h 3270739"/>
                <a:gd name="connsiteX33" fmla="*/ 1031631 w 3387969"/>
                <a:gd name="connsiteY33" fmla="*/ 2391508 h 3270739"/>
                <a:gd name="connsiteX34" fmla="*/ 1072661 w 3387969"/>
                <a:gd name="connsiteY34" fmla="*/ 2450124 h 3270739"/>
                <a:gd name="connsiteX35" fmla="*/ 1160584 w 3387969"/>
                <a:gd name="connsiteY35" fmla="*/ 2514600 h 3270739"/>
                <a:gd name="connsiteX36" fmla="*/ 1219200 w 3387969"/>
                <a:gd name="connsiteY36" fmla="*/ 2555631 h 3270739"/>
                <a:gd name="connsiteX37" fmla="*/ 1219200 w 3387969"/>
                <a:gd name="connsiteY37" fmla="*/ 2596662 h 3270739"/>
                <a:gd name="connsiteX38" fmla="*/ 1219200 w 3387969"/>
                <a:gd name="connsiteY38" fmla="*/ 2678724 h 3270739"/>
                <a:gd name="connsiteX39" fmla="*/ 1441938 w 3387969"/>
                <a:gd name="connsiteY39" fmla="*/ 3264877 h 3270739"/>
                <a:gd name="connsiteX40" fmla="*/ 3387969 w 3387969"/>
                <a:gd name="connsiteY40" fmla="*/ 3270739 h 3270739"/>
                <a:gd name="connsiteX41" fmla="*/ 3323492 w 3387969"/>
                <a:gd name="connsiteY41" fmla="*/ 2930770 h 3270739"/>
                <a:gd name="connsiteX42" fmla="*/ 3253154 w 3387969"/>
                <a:gd name="connsiteY42" fmla="*/ 2719754 h 3270739"/>
                <a:gd name="connsiteX43" fmla="*/ 3106615 w 3387969"/>
                <a:gd name="connsiteY43" fmla="*/ 2584939 h 3270739"/>
                <a:gd name="connsiteX44" fmla="*/ 2919046 w 3387969"/>
                <a:gd name="connsiteY44" fmla="*/ 2438400 h 3270739"/>
                <a:gd name="connsiteX45" fmla="*/ 2737338 w 3387969"/>
                <a:gd name="connsiteY45" fmla="*/ 2239108 h 3270739"/>
                <a:gd name="connsiteX46" fmla="*/ 2655277 w 3387969"/>
                <a:gd name="connsiteY46" fmla="*/ 2116016 h 3270739"/>
                <a:gd name="connsiteX47" fmla="*/ 2538046 w 3387969"/>
                <a:gd name="connsiteY47" fmla="*/ 2045677 h 3270739"/>
                <a:gd name="connsiteX48" fmla="*/ 2262554 w 3387969"/>
                <a:gd name="connsiteY48" fmla="*/ 1705708 h 3270739"/>
                <a:gd name="connsiteX49" fmla="*/ 2116015 w 3387969"/>
                <a:gd name="connsiteY49" fmla="*/ 1600200 h 3270739"/>
                <a:gd name="connsiteX50" fmla="*/ 1729154 w 3387969"/>
                <a:gd name="connsiteY50" fmla="*/ 1184031 h 3270739"/>
                <a:gd name="connsiteX51" fmla="*/ 1166446 w 3387969"/>
                <a:gd name="connsiteY51" fmla="*/ 46893 h 3270739"/>
                <a:gd name="connsiteX52" fmla="*/ 0 w 3387969"/>
                <a:gd name="connsiteY52" fmla="*/ 0 h 3270739"/>
                <a:gd name="connsiteX0" fmla="*/ 0 w 3387969"/>
                <a:gd name="connsiteY0" fmla="*/ 0 h 3270739"/>
                <a:gd name="connsiteX1" fmla="*/ 5861 w 3387969"/>
                <a:gd name="connsiteY1" fmla="*/ 117231 h 3270739"/>
                <a:gd name="connsiteX2" fmla="*/ 46892 w 3387969"/>
                <a:gd name="connsiteY2" fmla="*/ 205154 h 3270739"/>
                <a:gd name="connsiteX3" fmla="*/ 35169 w 3387969"/>
                <a:gd name="connsiteY3" fmla="*/ 269631 h 3270739"/>
                <a:gd name="connsiteX4" fmla="*/ 99646 w 3387969"/>
                <a:gd name="connsiteY4" fmla="*/ 263770 h 3270739"/>
                <a:gd name="connsiteX5" fmla="*/ 158261 w 3387969"/>
                <a:gd name="connsiteY5" fmla="*/ 252047 h 3270739"/>
                <a:gd name="connsiteX6" fmla="*/ 211015 w 3387969"/>
                <a:gd name="connsiteY6" fmla="*/ 252047 h 3270739"/>
                <a:gd name="connsiteX7" fmla="*/ 246184 w 3387969"/>
                <a:gd name="connsiteY7" fmla="*/ 351693 h 3270739"/>
                <a:gd name="connsiteX8" fmla="*/ 252046 w 3387969"/>
                <a:gd name="connsiteY8" fmla="*/ 427893 h 3270739"/>
                <a:gd name="connsiteX9" fmla="*/ 281354 w 3387969"/>
                <a:gd name="connsiteY9" fmla="*/ 550985 h 3270739"/>
                <a:gd name="connsiteX10" fmla="*/ 334108 w 3387969"/>
                <a:gd name="connsiteY10" fmla="*/ 732693 h 3270739"/>
                <a:gd name="connsiteX11" fmla="*/ 351692 w 3387969"/>
                <a:gd name="connsiteY11" fmla="*/ 814754 h 3270739"/>
                <a:gd name="connsiteX12" fmla="*/ 398584 w 3387969"/>
                <a:gd name="connsiteY12" fmla="*/ 908539 h 3270739"/>
                <a:gd name="connsiteX13" fmla="*/ 416169 w 3387969"/>
                <a:gd name="connsiteY13" fmla="*/ 984739 h 3270739"/>
                <a:gd name="connsiteX14" fmla="*/ 451338 w 3387969"/>
                <a:gd name="connsiteY14" fmla="*/ 1066800 h 3270739"/>
                <a:gd name="connsiteX15" fmla="*/ 492369 w 3387969"/>
                <a:gd name="connsiteY15" fmla="*/ 1166447 h 3270739"/>
                <a:gd name="connsiteX16" fmla="*/ 533400 w 3387969"/>
                <a:gd name="connsiteY16" fmla="*/ 1266093 h 3270739"/>
                <a:gd name="connsiteX17" fmla="*/ 521677 w 3387969"/>
                <a:gd name="connsiteY17" fmla="*/ 1330570 h 3270739"/>
                <a:gd name="connsiteX18" fmla="*/ 527538 w 3387969"/>
                <a:gd name="connsiteY18" fmla="*/ 1389185 h 3270739"/>
                <a:gd name="connsiteX19" fmla="*/ 539261 w 3387969"/>
                <a:gd name="connsiteY19" fmla="*/ 1447800 h 3270739"/>
                <a:gd name="connsiteX20" fmla="*/ 562708 w 3387969"/>
                <a:gd name="connsiteY20" fmla="*/ 1500554 h 3270739"/>
                <a:gd name="connsiteX21" fmla="*/ 580292 w 3387969"/>
                <a:gd name="connsiteY21" fmla="*/ 1576754 h 3270739"/>
                <a:gd name="connsiteX22" fmla="*/ 650631 w 3387969"/>
                <a:gd name="connsiteY22" fmla="*/ 1658816 h 3270739"/>
                <a:gd name="connsiteX23" fmla="*/ 709246 w 3387969"/>
                <a:gd name="connsiteY23" fmla="*/ 1723293 h 3270739"/>
                <a:gd name="connsiteX24" fmla="*/ 744415 w 3387969"/>
                <a:gd name="connsiteY24" fmla="*/ 1840524 h 3270739"/>
                <a:gd name="connsiteX25" fmla="*/ 791308 w 3387969"/>
                <a:gd name="connsiteY25" fmla="*/ 1858108 h 3270739"/>
                <a:gd name="connsiteX26" fmla="*/ 826477 w 3387969"/>
                <a:gd name="connsiteY26" fmla="*/ 1905000 h 3270739"/>
                <a:gd name="connsiteX27" fmla="*/ 808892 w 3387969"/>
                <a:gd name="connsiteY27" fmla="*/ 1969477 h 3270739"/>
                <a:gd name="connsiteX28" fmla="*/ 803031 w 3387969"/>
                <a:gd name="connsiteY28" fmla="*/ 1998785 h 3270739"/>
                <a:gd name="connsiteX29" fmla="*/ 803031 w 3387969"/>
                <a:gd name="connsiteY29" fmla="*/ 2063262 h 3270739"/>
                <a:gd name="connsiteX30" fmla="*/ 814754 w 3387969"/>
                <a:gd name="connsiteY30" fmla="*/ 2116016 h 3270739"/>
                <a:gd name="connsiteX31" fmla="*/ 844061 w 3387969"/>
                <a:gd name="connsiteY31" fmla="*/ 2168770 h 3270739"/>
                <a:gd name="connsiteX32" fmla="*/ 914400 w 3387969"/>
                <a:gd name="connsiteY32" fmla="*/ 2262554 h 3270739"/>
                <a:gd name="connsiteX33" fmla="*/ 1031631 w 3387969"/>
                <a:gd name="connsiteY33" fmla="*/ 2391508 h 3270739"/>
                <a:gd name="connsiteX34" fmla="*/ 1072661 w 3387969"/>
                <a:gd name="connsiteY34" fmla="*/ 2450124 h 3270739"/>
                <a:gd name="connsiteX35" fmla="*/ 1160584 w 3387969"/>
                <a:gd name="connsiteY35" fmla="*/ 2514600 h 3270739"/>
                <a:gd name="connsiteX36" fmla="*/ 1219200 w 3387969"/>
                <a:gd name="connsiteY36" fmla="*/ 2555631 h 3270739"/>
                <a:gd name="connsiteX37" fmla="*/ 1219200 w 3387969"/>
                <a:gd name="connsiteY37" fmla="*/ 2678724 h 3270739"/>
                <a:gd name="connsiteX38" fmla="*/ 1441938 w 3387969"/>
                <a:gd name="connsiteY38" fmla="*/ 3264877 h 3270739"/>
                <a:gd name="connsiteX39" fmla="*/ 3387969 w 3387969"/>
                <a:gd name="connsiteY39" fmla="*/ 3270739 h 3270739"/>
                <a:gd name="connsiteX40" fmla="*/ 3323492 w 3387969"/>
                <a:gd name="connsiteY40" fmla="*/ 2930770 h 3270739"/>
                <a:gd name="connsiteX41" fmla="*/ 3253154 w 3387969"/>
                <a:gd name="connsiteY41" fmla="*/ 2719754 h 3270739"/>
                <a:gd name="connsiteX42" fmla="*/ 3106615 w 3387969"/>
                <a:gd name="connsiteY42" fmla="*/ 2584939 h 3270739"/>
                <a:gd name="connsiteX43" fmla="*/ 2919046 w 3387969"/>
                <a:gd name="connsiteY43" fmla="*/ 2438400 h 3270739"/>
                <a:gd name="connsiteX44" fmla="*/ 2737338 w 3387969"/>
                <a:gd name="connsiteY44" fmla="*/ 2239108 h 3270739"/>
                <a:gd name="connsiteX45" fmla="*/ 2655277 w 3387969"/>
                <a:gd name="connsiteY45" fmla="*/ 2116016 h 3270739"/>
                <a:gd name="connsiteX46" fmla="*/ 2538046 w 3387969"/>
                <a:gd name="connsiteY46" fmla="*/ 2045677 h 3270739"/>
                <a:gd name="connsiteX47" fmla="*/ 2262554 w 3387969"/>
                <a:gd name="connsiteY47" fmla="*/ 1705708 h 3270739"/>
                <a:gd name="connsiteX48" fmla="*/ 2116015 w 3387969"/>
                <a:gd name="connsiteY48" fmla="*/ 1600200 h 3270739"/>
                <a:gd name="connsiteX49" fmla="*/ 1729154 w 3387969"/>
                <a:gd name="connsiteY49" fmla="*/ 1184031 h 3270739"/>
                <a:gd name="connsiteX50" fmla="*/ 1166446 w 3387969"/>
                <a:gd name="connsiteY50" fmla="*/ 46893 h 3270739"/>
                <a:gd name="connsiteX51" fmla="*/ 0 w 3387969"/>
                <a:gd name="connsiteY51" fmla="*/ 0 h 3270739"/>
                <a:gd name="connsiteX0" fmla="*/ 0 w 3387969"/>
                <a:gd name="connsiteY0" fmla="*/ 0 h 3270739"/>
                <a:gd name="connsiteX1" fmla="*/ 5861 w 3387969"/>
                <a:gd name="connsiteY1" fmla="*/ 117231 h 3270739"/>
                <a:gd name="connsiteX2" fmla="*/ 46892 w 3387969"/>
                <a:gd name="connsiteY2" fmla="*/ 205154 h 3270739"/>
                <a:gd name="connsiteX3" fmla="*/ 35169 w 3387969"/>
                <a:gd name="connsiteY3" fmla="*/ 269631 h 3270739"/>
                <a:gd name="connsiteX4" fmla="*/ 99646 w 3387969"/>
                <a:gd name="connsiteY4" fmla="*/ 263770 h 3270739"/>
                <a:gd name="connsiteX5" fmla="*/ 158261 w 3387969"/>
                <a:gd name="connsiteY5" fmla="*/ 252047 h 3270739"/>
                <a:gd name="connsiteX6" fmla="*/ 211015 w 3387969"/>
                <a:gd name="connsiteY6" fmla="*/ 252047 h 3270739"/>
                <a:gd name="connsiteX7" fmla="*/ 246184 w 3387969"/>
                <a:gd name="connsiteY7" fmla="*/ 351693 h 3270739"/>
                <a:gd name="connsiteX8" fmla="*/ 252046 w 3387969"/>
                <a:gd name="connsiteY8" fmla="*/ 427893 h 3270739"/>
                <a:gd name="connsiteX9" fmla="*/ 281354 w 3387969"/>
                <a:gd name="connsiteY9" fmla="*/ 550985 h 3270739"/>
                <a:gd name="connsiteX10" fmla="*/ 334108 w 3387969"/>
                <a:gd name="connsiteY10" fmla="*/ 732693 h 3270739"/>
                <a:gd name="connsiteX11" fmla="*/ 351692 w 3387969"/>
                <a:gd name="connsiteY11" fmla="*/ 814754 h 3270739"/>
                <a:gd name="connsiteX12" fmla="*/ 398584 w 3387969"/>
                <a:gd name="connsiteY12" fmla="*/ 908539 h 3270739"/>
                <a:gd name="connsiteX13" fmla="*/ 416169 w 3387969"/>
                <a:gd name="connsiteY13" fmla="*/ 984739 h 3270739"/>
                <a:gd name="connsiteX14" fmla="*/ 451338 w 3387969"/>
                <a:gd name="connsiteY14" fmla="*/ 1066800 h 3270739"/>
                <a:gd name="connsiteX15" fmla="*/ 492369 w 3387969"/>
                <a:gd name="connsiteY15" fmla="*/ 1166447 h 3270739"/>
                <a:gd name="connsiteX16" fmla="*/ 533400 w 3387969"/>
                <a:gd name="connsiteY16" fmla="*/ 1266093 h 3270739"/>
                <a:gd name="connsiteX17" fmla="*/ 521677 w 3387969"/>
                <a:gd name="connsiteY17" fmla="*/ 1330570 h 3270739"/>
                <a:gd name="connsiteX18" fmla="*/ 527538 w 3387969"/>
                <a:gd name="connsiteY18" fmla="*/ 1389185 h 3270739"/>
                <a:gd name="connsiteX19" fmla="*/ 539261 w 3387969"/>
                <a:gd name="connsiteY19" fmla="*/ 1447800 h 3270739"/>
                <a:gd name="connsiteX20" fmla="*/ 562708 w 3387969"/>
                <a:gd name="connsiteY20" fmla="*/ 1500554 h 3270739"/>
                <a:gd name="connsiteX21" fmla="*/ 580292 w 3387969"/>
                <a:gd name="connsiteY21" fmla="*/ 1576754 h 3270739"/>
                <a:gd name="connsiteX22" fmla="*/ 650631 w 3387969"/>
                <a:gd name="connsiteY22" fmla="*/ 1658816 h 3270739"/>
                <a:gd name="connsiteX23" fmla="*/ 709246 w 3387969"/>
                <a:gd name="connsiteY23" fmla="*/ 1723293 h 3270739"/>
                <a:gd name="connsiteX24" fmla="*/ 744415 w 3387969"/>
                <a:gd name="connsiteY24" fmla="*/ 1840524 h 3270739"/>
                <a:gd name="connsiteX25" fmla="*/ 791308 w 3387969"/>
                <a:gd name="connsiteY25" fmla="*/ 1858108 h 3270739"/>
                <a:gd name="connsiteX26" fmla="*/ 826477 w 3387969"/>
                <a:gd name="connsiteY26" fmla="*/ 1905000 h 3270739"/>
                <a:gd name="connsiteX27" fmla="*/ 808892 w 3387969"/>
                <a:gd name="connsiteY27" fmla="*/ 1969477 h 3270739"/>
                <a:gd name="connsiteX28" fmla="*/ 803031 w 3387969"/>
                <a:gd name="connsiteY28" fmla="*/ 1998785 h 3270739"/>
                <a:gd name="connsiteX29" fmla="*/ 803031 w 3387969"/>
                <a:gd name="connsiteY29" fmla="*/ 2063262 h 3270739"/>
                <a:gd name="connsiteX30" fmla="*/ 814754 w 3387969"/>
                <a:gd name="connsiteY30" fmla="*/ 2116016 h 3270739"/>
                <a:gd name="connsiteX31" fmla="*/ 844061 w 3387969"/>
                <a:gd name="connsiteY31" fmla="*/ 2168770 h 3270739"/>
                <a:gd name="connsiteX32" fmla="*/ 914400 w 3387969"/>
                <a:gd name="connsiteY32" fmla="*/ 2262554 h 3270739"/>
                <a:gd name="connsiteX33" fmla="*/ 1031631 w 3387969"/>
                <a:gd name="connsiteY33" fmla="*/ 2391508 h 3270739"/>
                <a:gd name="connsiteX34" fmla="*/ 1072661 w 3387969"/>
                <a:gd name="connsiteY34" fmla="*/ 2450124 h 3270739"/>
                <a:gd name="connsiteX35" fmla="*/ 1160584 w 3387969"/>
                <a:gd name="connsiteY35" fmla="*/ 2514600 h 3270739"/>
                <a:gd name="connsiteX36" fmla="*/ 1219200 w 3387969"/>
                <a:gd name="connsiteY36" fmla="*/ 2555631 h 3270739"/>
                <a:gd name="connsiteX37" fmla="*/ 1441938 w 3387969"/>
                <a:gd name="connsiteY37" fmla="*/ 3264877 h 3270739"/>
                <a:gd name="connsiteX38" fmla="*/ 3387969 w 3387969"/>
                <a:gd name="connsiteY38" fmla="*/ 3270739 h 3270739"/>
                <a:gd name="connsiteX39" fmla="*/ 3323492 w 3387969"/>
                <a:gd name="connsiteY39" fmla="*/ 2930770 h 3270739"/>
                <a:gd name="connsiteX40" fmla="*/ 3253154 w 3387969"/>
                <a:gd name="connsiteY40" fmla="*/ 2719754 h 3270739"/>
                <a:gd name="connsiteX41" fmla="*/ 3106615 w 3387969"/>
                <a:gd name="connsiteY41" fmla="*/ 2584939 h 3270739"/>
                <a:gd name="connsiteX42" fmla="*/ 2919046 w 3387969"/>
                <a:gd name="connsiteY42" fmla="*/ 2438400 h 3270739"/>
                <a:gd name="connsiteX43" fmla="*/ 2737338 w 3387969"/>
                <a:gd name="connsiteY43" fmla="*/ 2239108 h 3270739"/>
                <a:gd name="connsiteX44" fmla="*/ 2655277 w 3387969"/>
                <a:gd name="connsiteY44" fmla="*/ 2116016 h 3270739"/>
                <a:gd name="connsiteX45" fmla="*/ 2538046 w 3387969"/>
                <a:gd name="connsiteY45" fmla="*/ 2045677 h 3270739"/>
                <a:gd name="connsiteX46" fmla="*/ 2262554 w 3387969"/>
                <a:gd name="connsiteY46" fmla="*/ 1705708 h 3270739"/>
                <a:gd name="connsiteX47" fmla="*/ 2116015 w 3387969"/>
                <a:gd name="connsiteY47" fmla="*/ 1600200 h 3270739"/>
                <a:gd name="connsiteX48" fmla="*/ 1729154 w 3387969"/>
                <a:gd name="connsiteY48" fmla="*/ 1184031 h 3270739"/>
                <a:gd name="connsiteX49" fmla="*/ 1166446 w 3387969"/>
                <a:gd name="connsiteY49" fmla="*/ 46893 h 3270739"/>
                <a:gd name="connsiteX50" fmla="*/ 0 w 3387969"/>
                <a:gd name="connsiteY50" fmla="*/ 0 h 3270739"/>
                <a:gd name="connsiteX0" fmla="*/ 0 w 3387969"/>
                <a:gd name="connsiteY0" fmla="*/ 0 h 3270739"/>
                <a:gd name="connsiteX1" fmla="*/ 5861 w 3387969"/>
                <a:gd name="connsiteY1" fmla="*/ 117231 h 3270739"/>
                <a:gd name="connsiteX2" fmla="*/ 46892 w 3387969"/>
                <a:gd name="connsiteY2" fmla="*/ 205154 h 3270739"/>
                <a:gd name="connsiteX3" fmla="*/ 35169 w 3387969"/>
                <a:gd name="connsiteY3" fmla="*/ 269631 h 3270739"/>
                <a:gd name="connsiteX4" fmla="*/ 99646 w 3387969"/>
                <a:gd name="connsiteY4" fmla="*/ 263770 h 3270739"/>
                <a:gd name="connsiteX5" fmla="*/ 158261 w 3387969"/>
                <a:gd name="connsiteY5" fmla="*/ 252047 h 3270739"/>
                <a:gd name="connsiteX6" fmla="*/ 211015 w 3387969"/>
                <a:gd name="connsiteY6" fmla="*/ 252047 h 3270739"/>
                <a:gd name="connsiteX7" fmla="*/ 246184 w 3387969"/>
                <a:gd name="connsiteY7" fmla="*/ 351693 h 3270739"/>
                <a:gd name="connsiteX8" fmla="*/ 252046 w 3387969"/>
                <a:gd name="connsiteY8" fmla="*/ 427893 h 3270739"/>
                <a:gd name="connsiteX9" fmla="*/ 281354 w 3387969"/>
                <a:gd name="connsiteY9" fmla="*/ 550985 h 3270739"/>
                <a:gd name="connsiteX10" fmla="*/ 334108 w 3387969"/>
                <a:gd name="connsiteY10" fmla="*/ 732693 h 3270739"/>
                <a:gd name="connsiteX11" fmla="*/ 351692 w 3387969"/>
                <a:gd name="connsiteY11" fmla="*/ 814754 h 3270739"/>
                <a:gd name="connsiteX12" fmla="*/ 398584 w 3387969"/>
                <a:gd name="connsiteY12" fmla="*/ 908539 h 3270739"/>
                <a:gd name="connsiteX13" fmla="*/ 416169 w 3387969"/>
                <a:gd name="connsiteY13" fmla="*/ 984739 h 3270739"/>
                <a:gd name="connsiteX14" fmla="*/ 451338 w 3387969"/>
                <a:gd name="connsiteY14" fmla="*/ 1066800 h 3270739"/>
                <a:gd name="connsiteX15" fmla="*/ 492369 w 3387969"/>
                <a:gd name="connsiteY15" fmla="*/ 1166447 h 3270739"/>
                <a:gd name="connsiteX16" fmla="*/ 533400 w 3387969"/>
                <a:gd name="connsiteY16" fmla="*/ 1266093 h 3270739"/>
                <a:gd name="connsiteX17" fmla="*/ 521677 w 3387969"/>
                <a:gd name="connsiteY17" fmla="*/ 1330570 h 3270739"/>
                <a:gd name="connsiteX18" fmla="*/ 527538 w 3387969"/>
                <a:gd name="connsiteY18" fmla="*/ 1389185 h 3270739"/>
                <a:gd name="connsiteX19" fmla="*/ 539261 w 3387969"/>
                <a:gd name="connsiteY19" fmla="*/ 1447800 h 3270739"/>
                <a:gd name="connsiteX20" fmla="*/ 562708 w 3387969"/>
                <a:gd name="connsiteY20" fmla="*/ 1500554 h 3270739"/>
                <a:gd name="connsiteX21" fmla="*/ 580292 w 3387969"/>
                <a:gd name="connsiteY21" fmla="*/ 1576754 h 3270739"/>
                <a:gd name="connsiteX22" fmla="*/ 650631 w 3387969"/>
                <a:gd name="connsiteY22" fmla="*/ 1658816 h 3270739"/>
                <a:gd name="connsiteX23" fmla="*/ 709246 w 3387969"/>
                <a:gd name="connsiteY23" fmla="*/ 1723293 h 3270739"/>
                <a:gd name="connsiteX24" fmla="*/ 744415 w 3387969"/>
                <a:gd name="connsiteY24" fmla="*/ 1840524 h 3270739"/>
                <a:gd name="connsiteX25" fmla="*/ 791308 w 3387969"/>
                <a:gd name="connsiteY25" fmla="*/ 1858108 h 3270739"/>
                <a:gd name="connsiteX26" fmla="*/ 826477 w 3387969"/>
                <a:gd name="connsiteY26" fmla="*/ 1905000 h 3270739"/>
                <a:gd name="connsiteX27" fmla="*/ 808892 w 3387969"/>
                <a:gd name="connsiteY27" fmla="*/ 1969477 h 3270739"/>
                <a:gd name="connsiteX28" fmla="*/ 803031 w 3387969"/>
                <a:gd name="connsiteY28" fmla="*/ 1998785 h 3270739"/>
                <a:gd name="connsiteX29" fmla="*/ 803031 w 3387969"/>
                <a:gd name="connsiteY29" fmla="*/ 2063262 h 3270739"/>
                <a:gd name="connsiteX30" fmla="*/ 814754 w 3387969"/>
                <a:gd name="connsiteY30" fmla="*/ 2116016 h 3270739"/>
                <a:gd name="connsiteX31" fmla="*/ 844061 w 3387969"/>
                <a:gd name="connsiteY31" fmla="*/ 2168770 h 3270739"/>
                <a:gd name="connsiteX32" fmla="*/ 914400 w 3387969"/>
                <a:gd name="connsiteY32" fmla="*/ 2262554 h 3270739"/>
                <a:gd name="connsiteX33" fmla="*/ 1031631 w 3387969"/>
                <a:gd name="connsiteY33" fmla="*/ 2391508 h 3270739"/>
                <a:gd name="connsiteX34" fmla="*/ 1072661 w 3387969"/>
                <a:gd name="connsiteY34" fmla="*/ 2450124 h 3270739"/>
                <a:gd name="connsiteX35" fmla="*/ 1160584 w 3387969"/>
                <a:gd name="connsiteY35" fmla="*/ 2514600 h 3270739"/>
                <a:gd name="connsiteX36" fmla="*/ 1441938 w 3387969"/>
                <a:gd name="connsiteY36" fmla="*/ 3264877 h 3270739"/>
                <a:gd name="connsiteX37" fmla="*/ 3387969 w 3387969"/>
                <a:gd name="connsiteY37" fmla="*/ 3270739 h 3270739"/>
                <a:gd name="connsiteX38" fmla="*/ 3323492 w 3387969"/>
                <a:gd name="connsiteY38" fmla="*/ 2930770 h 3270739"/>
                <a:gd name="connsiteX39" fmla="*/ 3253154 w 3387969"/>
                <a:gd name="connsiteY39" fmla="*/ 2719754 h 3270739"/>
                <a:gd name="connsiteX40" fmla="*/ 3106615 w 3387969"/>
                <a:gd name="connsiteY40" fmla="*/ 2584939 h 3270739"/>
                <a:gd name="connsiteX41" fmla="*/ 2919046 w 3387969"/>
                <a:gd name="connsiteY41" fmla="*/ 2438400 h 3270739"/>
                <a:gd name="connsiteX42" fmla="*/ 2737338 w 3387969"/>
                <a:gd name="connsiteY42" fmla="*/ 2239108 h 3270739"/>
                <a:gd name="connsiteX43" fmla="*/ 2655277 w 3387969"/>
                <a:gd name="connsiteY43" fmla="*/ 2116016 h 3270739"/>
                <a:gd name="connsiteX44" fmla="*/ 2538046 w 3387969"/>
                <a:gd name="connsiteY44" fmla="*/ 2045677 h 3270739"/>
                <a:gd name="connsiteX45" fmla="*/ 2262554 w 3387969"/>
                <a:gd name="connsiteY45" fmla="*/ 1705708 h 3270739"/>
                <a:gd name="connsiteX46" fmla="*/ 2116015 w 3387969"/>
                <a:gd name="connsiteY46" fmla="*/ 1600200 h 3270739"/>
                <a:gd name="connsiteX47" fmla="*/ 1729154 w 3387969"/>
                <a:gd name="connsiteY47" fmla="*/ 1184031 h 3270739"/>
                <a:gd name="connsiteX48" fmla="*/ 1166446 w 3387969"/>
                <a:gd name="connsiteY48" fmla="*/ 46893 h 3270739"/>
                <a:gd name="connsiteX49" fmla="*/ 0 w 3387969"/>
                <a:gd name="connsiteY49" fmla="*/ 0 h 3270739"/>
                <a:gd name="connsiteX0" fmla="*/ 0 w 3387969"/>
                <a:gd name="connsiteY0" fmla="*/ 0 h 3270739"/>
                <a:gd name="connsiteX1" fmla="*/ 5861 w 3387969"/>
                <a:gd name="connsiteY1" fmla="*/ 117231 h 3270739"/>
                <a:gd name="connsiteX2" fmla="*/ 46892 w 3387969"/>
                <a:gd name="connsiteY2" fmla="*/ 205154 h 3270739"/>
                <a:gd name="connsiteX3" fmla="*/ 35169 w 3387969"/>
                <a:gd name="connsiteY3" fmla="*/ 269631 h 3270739"/>
                <a:gd name="connsiteX4" fmla="*/ 99646 w 3387969"/>
                <a:gd name="connsiteY4" fmla="*/ 263770 h 3270739"/>
                <a:gd name="connsiteX5" fmla="*/ 158261 w 3387969"/>
                <a:gd name="connsiteY5" fmla="*/ 252047 h 3270739"/>
                <a:gd name="connsiteX6" fmla="*/ 211015 w 3387969"/>
                <a:gd name="connsiteY6" fmla="*/ 252047 h 3270739"/>
                <a:gd name="connsiteX7" fmla="*/ 246184 w 3387969"/>
                <a:gd name="connsiteY7" fmla="*/ 351693 h 3270739"/>
                <a:gd name="connsiteX8" fmla="*/ 252046 w 3387969"/>
                <a:gd name="connsiteY8" fmla="*/ 427893 h 3270739"/>
                <a:gd name="connsiteX9" fmla="*/ 281354 w 3387969"/>
                <a:gd name="connsiteY9" fmla="*/ 550985 h 3270739"/>
                <a:gd name="connsiteX10" fmla="*/ 334108 w 3387969"/>
                <a:gd name="connsiteY10" fmla="*/ 732693 h 3270739"/>
                <a:gd name="connsiteX11" fmla="*/ 351692 w 3387969"/>
                <a:gd name="connsiteY11" fmla="*/ 814754 h 3270739"/>
                <a:gd name="connsiteX12" fmla="*/ 398584 w 3387969"/>
                <a:gd name="connsiteY12" fmla="*/ 908539 h 3270739"/>
                <a:gd name="connsiteX13" fmla="*/ 416169 w 3387969"/>
                <a:gd name="connsiteY13" fmla="*/ 984739 h 3270739"/>
                <a:gd name="connsiteX14" fmla="*/ 451338 w 3387969"/>
                <a:gd name="connsiteY14" fmla="*/ 1066800 h 3270739"/>
                <a:gd name="connsiteX15" fmla="*/ 492369 w 3387969"/>
                <a:gd name="connsiteY15" fmla="*/ 1166447 h 3270739"/>
                <a:gd name="connsiteX16" fmla="*/ 533400 w 3387969"/>
                <a:gd name="connsiteY16" fmla="*/ 1266093 h 3270739"/>
                <a:gd name="connsiteX17" fmla="*/ 521677 w 3387969"/>
                <a:gd name="connsiteY17" fmla="*/ 1330570 h 3270739"/>
                <a:gd name="connsiteX18" fmla="*/ 527538 w 3387969"/>
                <a:gd name="connsiteY18" fmla="*/ 1389185 h 3270739"/>
                <a:gd name="connsiteX19" fmla="*/ 539261 w 3387969"/>
                <a:gd name="connsiteY19" fmla="*/ 1447800 h 3270739"/>
                <a:gd name="connsiteX20" fmla="*/ 562708 w 3387969"/>
                <a:gd name="connsiteY20" fmla="*/ 1500554 h 3270739"/>
                <a:gd name="connsiteX21" fmla="*/ 580292 w 3387969"/>
                <a:gd name="connsiteY21" fmla="*/ 1576754 h 3270739"/>
                <a:gd name="connsiteX22" fmla="*/ 650631 w 3387969"/>
                <a:gd name="connsiteY22" fmla="*/ 1658816 h 3270739"/>
                <a:gd name="connsiteX23" fmla="*/ 709246 w 3387969"/>
                <a:gd name="connsiteY23" fmla="*/ 1723293 h 3270739"/>
                <a:gd name="connsiteX24" fmla="*/ 744415 w 3387969"/>
                <a:gd name="connsiteY24" fmla="*/ 1840524 h 3270739"/>
                <a:gd name="connsiteX25" fmla="*/ 791308 w 3387969"/>
                <a:gd name="connsiteY25" fmla="*/ 1858108 h 3270739"/>
                <a:gd name="connsiteX26" fmla="*/ 826477 w 3387969"/>
                <a:gd name="connsiteY26" fmla="*/ 1905000 h 3270739"/>
                <a:gd name="connsiteX27" fmla="*/ 808892 w 3387969"/>
                <a:gd name="connsiteY27" fmla="*/ 1969477 h 3270739"/>
                <a:gd name="connsiteX28" fmla="*/ 803031 w 3387969"/>
                <a:gd name="connsiteY28" fmla="*/ 1998785 h 3270739"/>
                <a:gd name="connsiteX29" fmla="*/ 803031 w 3387969"/>
                <a:gd name="connsiteY29" fmla="*/ 2063262 h 3270739"/>
                <a:gd name="connsiteX30" fmla="*/ 814754 w 3387969"/>
                <a:gd name="connsiteY30" fmla="*/ 2116016 h 3270739"/>
                <a:gd name="connsiteX31" fmla="*/ 844061 w 3387969"/>
                <a:gd name="connsiteY31" fmla="*/ 2168770 h 3270739"/>
                <a:gd name="connsiteX32" fmla="*/ 914400 w 3387969"/>
                <a:gd name="connsiteY32" fmla="*/ 2262554 h 3270739"/>
                <a:gd name="connsiteX33" fmla="*/ 1031631 w 3387969"/>
                <a:gd name="connsiteY33" fmla="*/ 2391508 h 3270739"/>
                <a:gd name="connsiteX34" fmla="*/ 1072661 w 3387969"/>
                <a:gd name="connsiteY34" fmla="*/ 2450124 h 3270739"/>
                <a:gd name="connsiteX35" fmla="*/ 1160584 w 3387969"/>
                <a:gd name="connsiteY35" fmla="*/ 2514600 h 3270739"/>
                <a:gd name="connsiteX36" fmla="*/ 1180787 w 3387969"/>
                <a:gd name="connsiteY36" fmla="*/ 1629205 h 3270739"/>
                <a:gd name="connsiteX37" fmla="*/ 3387969 w 3387969"/>
                <a:gd name="connsiteY37" fmla="*/ 3270739 h 3270739"/>
                <a:gd name="connsiteX38" fmla="*/ 3323492 w 3387969"/>
                <a:gd name="connsiteY38" fmla="*/ 2930770 h 3270739"/>
                <a:gd name="connsiteX39" fmla="*/ 3253154 w 3387969"/>
                <a:gd name="connsiteY39" fmla="*/ 2719754 h 3270739"/>
                <a:gd name="connsiteX40" fmla="*/ 3106615 w 3387969"/>
                <a:gd name="connsiteY40" fmla="*/ 2584939 h 3270739"/>
                <a:gd name="connsiteX41" fmla="*/ 2919046 w 3387969"/>
                <a:gd name="connsiteY41" fmla="*/ 2438400 h 3270739"/>
                <a:gd name="connsiteX42" fmla="*/ 2737338 w 3387969"/>
                <a:gd name="connsiteY42" fmla="*/ 2239108 h 3270739"/>
                <a:gd name="connsiteX43" fmla="*/ 2655277 w 3387969"/>
                <a:gd name="connsiteY43" fmla="*/ 2116016 h 3270739"/>
                <a:gd name="connsiteX44" fmla="*/ 2538046 w 3387969"/>
                <a:gd name="connsiteY44" fmla="*/ 2045677 h 3270739"/>
                <a:gd name="connsiteX45" fmla="*/ 2262554 w 3387969"/>
                <a:gd name="connsiteY45" fmla="*/ 1705708 h 3270739"/>
                <a:gd name="connsiteX46" fmla="*/ 2116015 w 3387969"/>
                <a:gd name="connsiteY46" fmla="*/ 1600200 h 3270739"/>
                <a:gd name="connsiteX47" fmla="*/ 1729154 w 3387969"/>
                <a:gd name="connsiteY47" fmla="*/ 1184031 h 3270739"/>
                <a:gd name="connsiteX48" fmla="*/ 1166446 w 3387969"/>
                <a:gd name="connsiteY48" fmla="*/ 46893 h 3270739"/>
                <a:gd name="connsiteX49" fmla="*/ 0 w 3387969"/>
                <a:gd name="connsiteY49" fmla="*/ 0 h 3270739"/>
                <a:gd name="connsiteX0" fmla="*/ 0 w 3323492"/>
                <a:gd name="connsiteY0" fmla="*/ 0 h 2930770"/>
                <a:gd name="connsiteX1" fmla="*/ 5861 w 3323492"/>
                <a:gd name="connsiteY1" fmla="*/ 117231 h 2930770"/>
                <a:gd name="connsiteX2" fmla="*/ 46892 w 3323492"/>
                <a:gd name="connsiteY2" fmla="*/ 205154 h 2930770"/>
                <a:gd name="connsiteX3" fmla="*/ 35169 w 3323492"/>
                <a:gd name="connsiteY3" fmla="*/ 269631 h 2930770"/>
                <a:gd name="connsiteX4" fmla="*/ 99646 w 3323492"/>
                <a:gd name="connsiteY4" fmla="*/ 263770 h 2930770"/>
                <a:gd name="connsiteX5" fmla="*/ 158261 w 3323492"/>
                <a:gd name="connsiteY5" fmla="*/ 252047 h 2930770"/>
                <a:gd name="connsiteX6" fmla="*/ 211015 w 3323492"/>
                <a:gd name="connsiteY6" fmla="*/ 252047 h 2930770"/>
                <a:gd name="connsiteX7" fmla="*/ 246184 w 3323492"/>
                <a:gd name="connsiteY7" fmla="*/ 351693 h 2930770"/>
                <a:gd name="connsiteX8" fmla="*/ 252046 w 3323492"/>
                <a:gd name="connsiteY8" fmla="*/ 427893 h 2930770"/>
                <a:gd name="connsiteX9" fmla="*/ 281354 w 3323492"/>
                <a:gd name="connsiteY9" fmla="*/ 550985 h 2930770"/>
                <a:gd name="connsiteX10" fmla="*/ 334108 w 3323492"/>
                <a:gd name="connsiteY10" fmla="*/ 732693 h 2930770"/>
                <a:gd name="connsiteX11" fmla="*/ 351692 w 3323492"/>
                <a:gd name="connsiteY11" fmla="*/ 814754 h 2930770"/>
                <a:gd name="connsiteX12" fmla="*/ 398584 w 3323492"/>
                <a:gd name="connsiteY12" fmla="*/ 908539 h 2930770"/>
                <a:gd name="connsiteX13" fmla="*/ 416169 w 3323492"/>
                <a:gd name="connsiteY13" fmla="*/ 984739 h 2930770"/>
                <a:gd name="connsiteX14" fmla="*/ 451338 w 3323492"/>
                <a:gd name="connsiteY14" fmla="*/ 1066800 h 2930770"/>
                <a:gd name="connsiteX15" fmla="*/ 492369 w 3323492"/>
                <a:gd name="connsiteY15" fmla="*/ 1166447 h 2930770"/>
                <a:gd name="connsiteX16" fmla="*/ 533400 w 3323492"/>
                <a:gd name="connsiteY16" fmla="*/ 1266093 h 2930770"/>
                <a:gd name="connsiteX17" fmla="*/ 521677 w 3323492"/>
                <a:gd name="connsiteY17" fmla="*/ 1330570 h 2930770"/>
                <a:gd name="connsiteX18" fmla="*/ 527538 w 3323492"/>
                <a:gd name="connsiteY18" fmla="*/ 1389185 h 2930770"/>
                <a:gd name="connsiteX19" fmla="*/ 539261 w 3323492"/>
                <a:gd name="connsiteY19" fmla="*/ 1447800 h 2930770"/>
                <a:gd name="connsiteX20" fmla="*/ 562708 w 3323492"/>
                <a:gd name="connsiteY20" fmla="*/ 1500554 h 2930770"/>
                <a:gd name="connsiteX21" fmla="*/ 580292 w 3323492"/>
                <a:gd name="connsiteY21" fmla="*/ 1576754 h 2930770"/>
                <a:gd name="connsiteX22" fmla="*/ 650631 w 3323492"/>
                <a:gd name="connsiteY22" fmla="*/ 1658816 h 2930770"/>
                <a:gd name="connsiteX23" fmla="*/ 709246 w 3323492"/>
                <a:gd name="connsiteY23" fmla="*/ 1723293 h 2930770"/>
                <a:gd name="connsiteX24" fmla="*/ 744415 w 3323492"/>
                <a:gd name="connsiteY24" fmla="*/ 1840524 h 2930770"/>
                <a:gd name="connsiteX25" fmla="*/ 791308 w 3323492"/>
                <a:gd name="connsiteY25" fmla="*/ 1858108 h 2930770"/>
                <a:gd name="connsiteX26" fmla="*/ 826477 w 3323492"/>
                <a:gd name="connsiteY26" fmla="*/ 1905000 h 2930770"/>
                <a:gd name="connsiteX27" fmla="*/ 808892 w 3323492"/>
                <a:gd name="connsiteY27" fmla="*/ 1969477 h 2930770"/>
                <a:gd name="connsiteX28" fmla="*/ 803031 w 3323492"/>
                <a:gd name="connsiteY28" fmla="*/ 1998785 h 2930770"/>
                <a:gd name="connsiteX29" fmla="*/ 803031 w 3323492"/>
                <a:gd name="connsiteY29" fmla="*/ 2063262 h 2930770"/>
                <a:gd name="connsiteX30" fmla="*/ 814754 w 3323492"/>
                <a:gd name="connsiteY30" fmla="*/ 2116016 h 2930770"/>
                <a:gd name="connsiteX31" fmla="*/ 844061 w 3323492"/>
                <a:gd name="connsiteY31" fmla="*/ 2168770 h 2930770"/>
                <a:gd name="connsiteX32" fmla="*/ 914400 w 3323492"/>
                <a:gd name="connsiteY32" fmla="*/ 2262554 h 2930770"/>
                <a:gd name="connsiteX33" fmla="*/ 1031631 w 3323492"/>
                <a:gd name="connsiteY33" fmla="*/ 2391508 h 2930770"/>
                <a:gd name="connsiteX34" fmla="*/ 1072661 w 3323492"/>
                <a:gd name="connsiteY34" fmla="*/ 2450124 h 2930770"/>
                <a:gd name="connsiteX35" fmla="*/ 1160584 w 3323492"/>
                <a:gd name="connsiteY35" fmla="*/ 2514600 h 2930770"/>
                <a:gd name="connsiteX36" fmla="*/ 1180787 w 3323492"/>
                <a:gd name="connsiteY36" fmla="*/ 1629205 h 2930770"/>
                <a:gd name="connsiteX37" fmla="*/ 3323492 w 3323492"/>
                <a:gd name="connsiteY37" fmla="*/ 2930770 h 2930770"/>
                <a:gd name="connsiteX38" fmla="*/ 3253154 w 3323492"/>
                <a:gd name="connsiteY38" fmla="*/ 2719754 h 2930770"/>
                <a:gd name="connsiteX39" fmla="*/ 3106615 w 3323492"/>
                <a:gd name="connsiteY39" fmla="*/ 2584939 h 2930770"/>
                <a:gd name="connsiteX40" fmla="*/ 2919046 w 3323492"/>
                <a:gd name="connsiteY40" fmla="*/ 2438400 h 2930770"/>
                <a:gd name="connsiteX41" fmla="*/ 2737338 w 3323492"/>
                <a:gd name="connsiteY41" fmla="*/ 2239108 h 2930770"/>
                <a:gd name="connsiteX42" fmla="*/ 2655277 w 3323492"/>
                <a:gd name="connsiteY42" fmla="*/ 2116016 h 2930770"/>
                <a:gd name="connsiteX43" fmla="*/ 2538046 w 3323492"/>
                <a:gd name="connsiteY43" fmla="*/ 2045677 h 2930770"/>
                <a:gd name="connsiteX44" fmla="*/ 2262554 w 3323492"/>
                <a:gd name="connsiteY44" fmla="*/ 1705708 h 2930770"/>
                <a:gd name="connsiteX45" fmla="*/ 2116015 w 3323492"/>
                <a:gd name="connsiteY45" fmla="*/ 1600200 h 2930770"/>
                <a:gd name="connsiteX46" fmla="*/ 1729154 w 3323492"/>
                <a:gd name="connsiteY46" fmla="*/ 1184031 h 2930770"/>
                <a:gd name="connsiteX47" fmla="*/ 1166446 w 3323492"/>
                <a:gd name="connsiteY47" fmla="*/ 46893 h 2930770"/>
                <a:gd name="connsiteX48" fmla="*/ 0 w 3323492"/>
                <a:gd name="connsiteY48" fmla="*/ 0 h 2930770"/>
                <a:gd name="connsiteX0" fmla="*/ 0 w 3323492"/>
                <a:gd name="connsiteY0" fmla="*/ 0 h 2930770"/>
                <a:gd name="connsiteX1" fmla="*/ 5861 w 3323492"/>
                <a:gd name="connsiteY1" fmla="*/ 117231 h 2930770"/>
                <a:gd name="connsiteX2" fmla="*/ 46892 w 3323492"/>
                <a:gd name="connsiteY2" fmla="*/ 205154 h 2930770"/>
                <a:gd name="connsiteX3" fmla="*/ 35169 w 3323492"/>
                <a:gd name="connsiteY3" fmla="*/ 269631 h 2930770"/>
                <a:gd name="connsiteX4" fmla="*/ 99646 w 3323492"/>
                <a:gd name="connsiteY4" fmla="*/ 263770 h 2930770"/>
                <a:gd name="connsiteX5" fmla="*/ 158261 w 3323492"/>
                <a:gd name="connsiteY5" fmla="*/ 252047 h 2930770"/>
                <a:gd name="connsiteX6" fmla="*/ 211015 w 3323492"/>
                <a:gd name="connsiteY6" fmla="*/ 252047 h 2930770"/>
                <a:gd name="connsiteX7" fmla="*/ 246184 w 3323492"/>
                <a:gd name="connsiteY7" fmla="*/ 351693 h 2930770"/>
                <a:gd name="connsiteX8" fmla="*/ 252046 w 3323492"/>
                <a:gd name="connsiteY8" fmla="*/ 427893 h 2930770"/>
                <a:gd name="connsiteX9" fmla="*/ 281354 w 3323492"/>
                <a:gd name="connsiteY9" fmla="*/ 550985 h 2930770"/>
                <a:gd name="connsiteX10" fmla="*/ 334108 w 3323492"/>
                <a:gd name="connsiteY10" fmla="*/ 732693 h 2930770"/>
                <a:gd name="connsiteX11" fmla="*/ 351692 w 3323492"/>
                <a:gd name="connsiteY11" fmla="*/ 814754 h 2930770"/>
                <a:gd name="connsiteX12" fmla="*/ 398584 w 3323492"/>
                <a:gd name="connsiteY12" fmla="*/ 908539 h 2930770"/>
                <a:gd name="connsiteX13" fmla="*/ 416169 w 3323492"/>
                <a:gd name="connsiteY13" fmla="*/ 984739 h 2930770"/>
                <a:gd name="connsiteX14" fmla="*/ 451338 w 3323492"/>
                <a:gd name="connsiteY14" fmla="*/ 1066800 h 2930770"/>
                <a:gd name="connsiteX15" fmla="*/ 492369 w 3323492"/>
                <a:gd name="connsiteY15" fmla="*/ 1166447 h 2930770"/>
                <a:gd name="connsiteX16" fmla="*/ 533400 w 3323492"/>
                <a:gd name="connsiteY16" fmla="*/ 1266093 h 2930770"/>
                <a:gd name="connsiteX17" fmla="*/ 521677 w 3323492"/>
                <a:gd name="connsiteY17" fmla="*/ 1330570 h 2930770"/>
                <a:gd name="connsiteX18" fmla="*/ 527538 w 3323492"/>
                <a:gd name="connsiteY18" fmla="*/ 1389185 h 2930770"/>
                <a:gd name="connsiteX19" fmla="*/ 539261 w 3323492"/>
                <a:gd name="connsiteY19" fmla="*/ 1447800 h 2930770"/>
                <a:gd name="connsiteX20" fmla="*/ 562708 w 3323492"/>
                <a:gd name="connsiteY20" fmla="*/ 1500554 h 2930770"/>
                <a:gd name="connsiteX21" fmla="*/ 580292 w 3323492"/>
                <a:gd name="connsiteY21" fmla="*/ 1576754 h 2930770"/>
                <a:gd name="connsiteX22" fmla="*/ 650631 w 3323492"/>
                <a:gd name="connsiteY22" fmla="*/ 1658816 h 2930770"/>
                <a:gd name="connsiteX23" fmla="*/ 709246 w 3323492"/>
                <a:gd name="connsiteY23" fmla="*/ 1723293 h 2930770"/>
                <a:gd name="connsiteX24" fmla="*/ 744415 w 3323492"/>
                <a:gd name="connsiteY24" fmla="*/ 1840524 h 2930770"/>
                <a:gd name="connsiteX25" fmla="*/ 791308 w 3323492"/>
                <a:gd name="connsiteY25" fmla="*/ 1858108 h 2930770"/>
                <a:gd name="connsiteX26" fmla="*/ 826477 w 3323492"/>
                <a:gd name="connsiteY26" fmla="*/ 1905000 h 2930770"/>
                <a:gd name="connsiteX27" fmla="*/ 808892 w 3323492"/>
                <a:gd name="connsiteY27" fmla="*/ 1969477 h 2930770"/>
                <a:gd name="connsiteX28" fmla="*/ 803031 w 3323492"/>
                <a:gd name="connsiteY28" fmla="*/ 1998785 h 2930770"/>
                <a:gd name="connsiteX29" fmla="*/ 803031 w 3323492"/>
                <a:gd name="connsiteY29" fmla="*/ 2063262 h 2930770"/>
                <a:gd name="connsiteX30" fmla="*/ 814754 w 3323492"/>
                <a:gd name="connsiteY30" fmla="*/ 2116016 h 2930770"/>
                <a:gd name="connsiteX31" fmla="*/ 844061 w 3323492"/>
                <a:gd name="connsiteY31" fmla="*/ 2168770 h 2930770"/>
                <a:gd name="connsiteX32" fmla="*/ 914400 w 3323492"/>
                <a:gd name="connsiteY32" fmla="*/ 2262554 h 2930770"/>
                <a:gd name="connsiteX33" fmla="*/ 1031631 w 3323492"/>
                <a:gd name="connsiteY33" fmla="*/ 2391508 h 2930770"/>
                <a:gd name="connsiteX34" fmla="*/ 1072661 w 3323492"/>
                <a:gd name="connsiteY34" fmla="*/ 2450124 h 2930770"/>
                <a:gd name="connsiteX35" fmla="*/ 1160584 w 3323492"/>
                <a:gd name="connsiteY35" fmla="*/ 2514600 h 2930770"/>
                <a:gd name="connsiteX36" fmla="*/ 1180787 w 3323492"/>
                <a:gd name="connsiteY36" fmla="*/ 1629205 h 2930770"/>
                <a:gd name="connsiteX37" fmla="*/ 3323492 w 3323492"/>
                <a:gd name="connsiteY37" fmla="*/ 2930770 h 2930770"/>
                <a:gd name="connsiteX38" fmla="*/ 3253154 w 3323492"/>
                <a:gd name="connsiteY38" fmla="*/ 2719754 h 2930770"/>
                <a:gd name="connsiteX39" fmla="*/ 3106615 w 3323492"/>
                <a:gd name="connsiteY39" fmla="*/ 2584939 h 2930770"/>
                <a:gd name="connsiteX40" fmla="*/ 2737338 w 3323492"/>
                <a:gd name="connsiteY40" fmla="*/ 2239108 h 2930770"/>
                <a:gd name="connsiteX41" fmla="*/ 2655277 w 3323492"/>
                <a:gd name="connsiteY41" fmla="*/ 2116016 h 2930770"/>
                <a:gd name="connsiteX42" fmla="*/ 2538046 w 3323492"/>
                <a:gd name="connsiteY42" fmla="*/ 2045677 h 2930770"/>
                <a:gd name="connsiteX43" fmla="*/ 2262554 w 3323492"/>
                <a:gd name="connsiteY43" fmla="*/ 1705708 h 2930770"/>
                <a:gd name="connsiteX44" fmla="*/ 2116015 w 3323492"/>
                <a:gd name="connsiteY44" fmla="*/ 1600200 h 2930770"/>
                <a:gd name="connsiteX45" fmla="*/ 1729154 w 3323492"/>
                <a:gd name="connsiteY45" fmla="*/ 1184031 h 2930770"/>
                <a:gd name="connsiteX46" fmla="*/ 1166446 w 3323492"/>
                <a:gd name="connsiteY46" fmla="*/ 46893 h 2930770"/>
                <a:gd name="connsiteX47" fmla="*/ 0 w 3323492"/>
                <a:gd name="connsiteY47" fmla="*/ 0 h 2930770"/>
                <a:gd name="connsiteX0" fmla="*/ 0 w 3253154"/>
                <a:gd name="connsiteY0" fmla="*/ 0 h 2719754"/>
                <a:gd name="connsiteX1" fmla="*/ 5861 w 3253154"/>
                <a:gd name="connsiteY1" fmla="*/ 117231 h 2719754"/>
                <a:gd name="connsiteX2" fmla="*/ 46892 w 3253154"/>
                <a:gd name="connsiteY2" fmla="*/ 205154 h 2719754"/>
                <a:gd name="connsiteX3" fmla="*/ 35169 w 3253154"/>
                <a:gd name="connsiteY3" fmla="*/ 269631 h 2719754"/>
                <a:gd name="connsiteX4" fmla="*/ 99646 w 3253154"/>
                <a:gd name="connsiteY4" fmla="*/ 263770 h 2719754"/>
                <a:gd name="connsiteX5" fmla="*/ 158261 w 3253154"/>
                <a:gd name="connsiteY5" fmla="*/ 252047 h 2719754"/>
                <a:gd name="connsiteX6" fmla="*/ 211015 w 3253154"/>
                <a:gd name="connsiteY6" fmla="*/ 252047 h 2719754"/>
                <a:gd name="connsiteX7" fmla="*/ 246184 w 3253154"/>
                <a:gd name="connsiteY7" fmla="*/ 351693 h 2719754"/>
                <a:gd name="connsiteX8" fmla="*/ 252046 w 3253154"/>
                <a:gd name="connsiteY8" fmla="*/ 427893 h 2719754"/>
                <a:gd name="connsiteX9" fmla="*/ 281354 w 3253154"/>
                <a:gd name="connsiteY9" fmla="*/ 550985 h 2719754"/>
                <a:gd name="connsiteX10" fmla="*/ 334108 w 3253154"/>
                <a:gd name="connsiteY10" fmla="*/ 732693 h 2719754"/>
                <a:gd name="connsiteX11" fmla="*/ 351692 w 3253154"/>
                <a:gd name="connsiteY11" fmla="*/ 814754 h 2719754"/>
                <a:gd name="connsiteX12" fmla="*/ 398584 w 3253154"/>
                <a:gd name="connsiteY12" fmla="*/ 908539 h 2719754"/>
                <a:gd name="connsiteX13" fmla="*/ 416169 w 3253154"/>
                <a:gd name="connsiteY13" fmla="*/ 984739 h 2719754"/>
                <a:gd name="connsiteX14" fmla="*/ 451338 w 3253154"/>
                <a:gd name="connsiteY14" fmla="*/ 1066800 h 2719754"/>
                <a:gd name="connsiteX15" fmla="*/ 492369 w 3253154"/>
                <a:gd name="connsiteY15" fmla="*/ 1166447 h 2719754"/>
                <a:gd name="connsiteX16" fmla="*/ 533400 w 3253154"/>
                <a:gd name="connsiteY16" fmla="*/ 1266093 h 2719754"/>
                <a:gd name="connsiteX17" fmla="*/ 521677 w 3253154"/>
                <a:gd name="connsiteY17" fmla="*/ 1330570 h 2719754"/>
                <a:gd name="connsiteX18" fmla="*/ 527538 w 3253154"/>
                <a:gd name="connsiteY18" fmla="*/ 1389185 h 2719754"/>
                <a:gd name="connsiteX19" fmla="*/ 539261 w 3253154"/>
                <a:gd name="connsiteY19" fmla="*/ 1447800 h 2719754"/>
                <a:gd name="connsiteX20" fmla="*/ 562708 w 3253154"/>
                <a:gd name="connsiteY20" fmla="*/ 1500554 h 2719754"/>
                <a:gd name="connsiteX21" fmla="*/ 580292 w 3253154"/>
                <a:gd name="connsiteY21" fmla="*/ 1576754 h 2719754"/>
                <a:gd name="connsiteX22" fmla="*/ 650631 w 3253154"/>
                <a:gd name="connsiteY22" fmla="*/ 1658816 h 2719754"/>
                <a:gd name="connsiteX23" fmla="*/ 709246 w 3253154"/>
                <a:gd name="connsiteY23" fmla="*/ 1723293 h 2719754"/>
                <a:gd name="connsiteX24" fmla="*/ 744415 w 3253154"/>
                <a:gd name="connsiteY24" fmla="*/ 1840524 h 2719754"/>
                <a:gd name="connsiteX25" fmla="*/ 791308 w 3253154"/>
                <a:gd name="connsiteY25" fmla="*/ 1858108 h 2719754"/>
                <a:gd name="connsiteX26" fmla="*/ 826477 w 3253154"/>
                <a:gd name="connsiteY26" fmla="*/ 1905000 h 2719754"/>
                <a:gd name="connsiteX27" fmla="*/ 808892 w 3253154"/>
                <a:gd name="connsiteY27" fmla="*/ 1969477 h 2719754"/>
                <a:gd name="connsiteX28" fmla="*/ 803031 w 3253154"/>
                <a:gd name="connsiteY28" fmla="*/ 1998785 h 2719754"/>
                <a:gd name="connsiteX29" fmla="*/ 803031 w 3253154"/>
                <a:gd name="connsiteY29" fmla="*/ 2063262 h 2719754"/>
                <a:gd name="connsiteX30" fmla="*/ 814754 w 3253154"/>
                <a:gd name="connsiteY30" fmla="*/ 2116016 h 2719754"/>
                <a:gd name="connsiteX31" fmla="*/ 844061 w 3253154"/>
                <a:gd name="connsiteY31" fmla="*/ 2168770 h 2719754"/>
                <a:gd name="connsiteX32" fmla="*/ 914400 w 3253154"/>
                <a:gd name="connsiteY32" fmla="*/ 2262554 h 2719754"/>
                <a:gd name="connsiteX33" fmla="*/ 1031631 w 3253154"/>
                <a:gd name="connsiteY33" fmla="*/ 2391508 h 2719754"/>
                <a:gd name="connsiteX34" fmla="*/ 1072661 w 3253154"/>
                <a:gd name="connsiteY34" fmla="*/ 2450124 h 2719754"/>
                <a:gd name="connsiteX35" fmla="*/ 1160584 w 3253154"/>
                <a:gd name="connsiteY35" fmla="*/ 2514600 h 2719754"/>
                <a:gd name="connsiteX36" fmla="*/ 1180787 w 3253154"/>
                <a:gd name="connsiteY36" fmla="*/ 1629205 h 2719754"/>
                <a:gd name="connsiteX37" fmla="*/ 3253154 w 3253154"/>
                <a:gd name="connsiteY37" fmla="*/ 2719754 h 2719754"/>
                <a:gd name="connsiteX38" fmla="*/ 3106615 w 3253154"/>
                <a:gd name="connsiteY38" fmla="*/ 2584939 h 2719754"/>
                <a:gd name="connsiteX39" fmla="*/ 2737338 w 3253154"/>
                <a:gd name="connsiteY39" fmla="*/ 2239108 h 2719754"/>
                <a:gd name="connsiteX40" fmla="*/ 2655277 w 3253154"/>
                <a:gd name="connsiteY40" fmla="*/ 2116016 h 2719754"/>
                <a:gd name="connsiteX41" fmla="*/ 2538046 w 3253154"/>
                <a:gd name="connsiteY41" fmla="*/ 2045677 h 2719754"/>
                <a:gd name="connsiteX42" fmla="*/ 2262554 w 3253154"/>
                <a:gd name="connsiteY42" fmla="*/ 1705708 h 2719754"/>
                <a:gd name="connsiteX43" fmla="*/ 2116015 w 3253154"/>
                <a:gd name="connsiteY43" fmla="*/ 1600200 h 2719754"/>
                <a:gd name="connsiteX44" fmla="*/ 1729154 w 3253154"/>
                <a:gd name="connsiteY44" fmla="*/ 1184031 h 2719754"/>
                <a:gd name="connsiteX45" fmla="*/ 1166446 w 3253154"/>
                <a:gd name="connsiteY45" fmla="*/ 46893 h 2719754"/>
                <a:gd name="connsiteX46" fmla="*/ 0 w 3253154"/>
                <a:gd name="connsiteY46" fmla="*/ 0 h 2719754"/>
                <a:gd name="connsiteX0" fmla="*/ 0 w 3106615"/>
                <a:gd name="connsiteY0" fmla="*/ 0 h 2584939"/>
                <a:gd name="connsiteX1" fmla="*/ 5861 w 3106615"/>
                <a:gd name="connsiteY1" fmla="*/ 117231 h 2584939"/>
                <a:gd name="connsiteX2" fmla="*/ 46892 w 3106615"/>
                <a:gd name="connsiteY2" fmla="*/ 205154 h 2584939"/>
                <a:gd name="connsiteX3" fmla="*/ 35169 w 3106615"/>
                <a:gd name="connsiteY3" fmla="*/ 269631 h 2584939"/>
                <a:gd name="connsiteX4" fmla="*/ 99646 w 3106615"/>
                <a:gd name="connsiteY4" fmla="*/ 263770 h 2584939"/>
                <a:gd name="connsiteX5" fmla="*/ 158261 w 3106615"/>
                <a:gd name="connsiteY5" fmla="*/ 252047 h 2584939"/>
                <a:gd name="connsiteX6" fmla="*/ 211015 w 3106615"/>
                <a:gd name="connsiteY6" fmla="*/ 252047 h 2584939"/>
                <a:gd name="connsiteX7" fmla="*/ 246184 w 3106615"/>
                <a:gd name="connsiteY7" fmla="*/ 351693 h 2584939"/>
                <a:gd name="connsiteX8" fmla="*/ 252046 w 3106615"/>
                <a:gd name="connsiteY8" fmla="*/ 427893 h 2584939"/>
                <a:gd name="connsiteX9" fmla="*/ 281354 w 3106615"/>
                <a:gd name="connsiteY9" fmla="*/ 550985 h 2584939"/>
                <a:gd name="connsiteX10" fmla="*/ 334108 w 3106615"/>
                <a:gd name="connsiteY10" fmla="*/ 732693 h 2584939"/>
                <a:gd name="connsiteX11" fmla="*/ 351692 w 3106615"/>
                <a:gd name="connsiteY11" fmla="*/ 814754 h 2584939"/>
                <a:gd name="connsiteX12" fmla="*/ 398584 w 3106615"/>
                <a:gd name="connsiteY12" fmla="*/ 908539 h 2584939"/>
                <a:gd name="connsiteX13" fmla="*/ 416169 w 3106615"/>
                <a:gd name="connsiteY13" fmla="*/ 984739 h 2584939"/>
                <a:gd name="connsiteX14" fmla="*/ 451338 w 3106615"/>
                <a:gd name="connsiteY14" fmla="*/ 1066800 h 2584939"/>
                <a:gd name="connsiteX15" fmla="*/ 492369 w 3106615"/>
                <a:gd name="connsiteY15" fmla="*/ 1166447 h 2584939"/>
                <a:gd name="connsiteX16" fmla="*/ 533400 w 3106615"/>
                <a:gd name="connsiteY16" fmla="*/ 1266093 h 2584939"/>
                <a:gd name="connsiteX17" fmla="*/ 521677 w 3106615"/>
                <a:gd name="connsiteY17" fmla="*/ 1330570 h 2584939"/>
                <a:gd name="connsiteX18" fmla="*/ 527538 w 3106615"/>
                <a:gd name="connsiteY18" fmla="*/ 1389185 h 2584939"/>
                <a:gd name="connsiteX19" fmla="*/ 539261 w 3106615"/>
                <a:gd name="connsiteY19" fmla="*/ 1447800 h 2584939"/>
                <a:gd name="connsiteX20" fmla="*/ 562708 w 3106615"/>
                <a:gd name="connsiteY20" fmla="*/ 1500554 h 2584939"/>
                <a:gd name="connsiteX21" fmla="*/ 580292 w 3106615"/>
                <a:gd name="connsiteY21" fmla="*/ 1576754 h 2584939"/>
                <a:gd name="connsiteX22" fmla="*/ 650631 w 3106615"/>
                <a:gd name="connsiteY22" fmla="*/ 1658816 h 2584939"/>
                <a:gd name="connsiteX23" fmla="*/ 709246 w 3106615"/>
                <a:gd name="connsiteY23" fmla="*/ 1723293 h 2584939"/>
                <a:gd name="connsiteX24" fmla="*/ 744415 w 3106615"/>
                <a:gd name="connsiteY24" fmla="*/ 1840524 h 2584939"/>
                <a:gd name="connsiteX25" fmla="*/ 791308 w 3106615"/>
                <a:gd name="connsiteY25" fmla="*/ 1858108 h 2584939"/>
                <a:gd name="connsiteX26" fmla="*/ 826477 w 3106615"/>
                <a:gd name="connsiteY26" fmla="*/ 1905000 h 2584939"/>
                <a:gd name="connsiteX27" fmla="*/ 808892 w 3106615"/>
                <a:gd name="connsiteY27" fmla="*/ 1969477 h 2584939"/>
                <a:gd name="connsiteX28" fmla="*/ 803031 w 3106615"/>
                <a:gd name="connsiteY28" fmla="*/ 1998785 h 2584939"/>
                <a:gd name="connsiteX29" fmla="*/ 803031 w 3106615"/>
                <a:gd name="connsiteY29" fmla="*/ 2063262 h 2584939"/>
                <a:gd name="connsiteX30" fmla="*/ 814754 w 3106615"/>
                <a:gd name="connsiteY30" fmla="*/ 2116016 h 2584939"/>
                <a:gd name="connsiteX31" fmla="*/ 844061 w 3106615"/>
                <a:gd name="connsiteY31" fmla="*/ 2168770 h 2584939"/>
                <a:gd name="connsiteX32" fmla="*/ 914400 w 3106615"/>
                <a:gd name="connsiteY32" fmla="*/ 2262554 h 2584939"/>
                <a:gd name="connsiteX33" fmla="*/ 1031631 w 3106615"/>
                <a:gd name="connsiteY33" fmla="*/ 2391508 h 2584939"/>
                <a:gd name="connsiteX34" fmla="*/ 1072661 w 3106615"/>
                <a:gd name="connsiteY34" fmla="*/ 2450124 h 2584939"/>
                <a:gd name="connsiteX35" fmla="*/ 1160584 w 3106615"/>
                <a:gd name="connsiteY35" fmla="*/ 2514600 h 2584939"/>
                <a:gd name="connsiteX36" fmla="*/ 1180787 w 3106615"/>
                <a:gd name="connsiteY36" fmla="*/ 1629205 h 2584939"/>
                <a:gd name="connsiteX37" fmla="*/ 3106615 w 3106615"/>
                <a:gd name="connsiteY37" fmla="*/ 2584939 h 2584939"/>
                <a:gd name="connsiteX38" fmla="*/ 2737338 w 3106615"/>
                <a:gd name="connsiteY38" fmla="*/ 2239108 h 2584939"/>
                <a:gd name="connsiteX39" fmla="*/ 2655277 w 3106615"/>
                <a:gd name="connsiteY39" fmla="*/ 2116016 h 2584939"/>
                <a:gd name="connsiteX40" fmla="*/ 2538046 w 3106615"/>
                <a:gd name="connsiteY40" fmla="*/ 2045677 h 2584939"/>
                <a:gd name="connsiteX41" fmla="*/ 2262554 w 3106615"/>
                <a:gd name="connsiteY41" fmla="*/ 1705708 h 2584939"/>
                <a:gd name="connsiteX42" fmla="*/ 2116015 w 3106615"/>
                <a:gd name="connsiteY42" fmla="*/ 1600200 h 2584939"/>
                <a:gd name="connsiteX43" fmla="*/ 1729154 w 3106615"/>
                <a:gd name="connsiteY43" fmla="*/ 1184031 h 2584939"/>
                <a:gd name="connsiteX44" fmla="*/ 1166446 w 3106615"/>
                <a:gd name="connsiteY44" fmla="*/ 46893 h 2584939"/>
                <a:gd name="connsiteX45" fmla="*/ 0 w 3106615"/>
                <a:gd name="connsiteY45" fmla="*/ 0 h 2584939"/>
                <a:gd name="connsiteX0" fmla="*/ 0 w 2737338"/>
                <a:gd name="connsiteY0" fmla="*/ 0 h 2514600"/>
                <a:gd name="connsiteX1" fmla="*/ 5861 w 2737338"/>
                <a:gd name="connsiteY1" fmla="*/ 117231 h 2514600"/>
                <a:gd name="connsiteX2" fmla="*/ 46892 w 2737338"/>
                <a:gd name="connsiteY2" fmla="*/ 205154 h 2514600"/>
                <a:gd name="connsiteX3" fmla="*/ 35169 w 2737338"/>
                <a:gd name="connsiteY3" fmla="*/ 269631 h 2514600"/>
                <a:gd name="connsiteX4" fmla="*/ 99646 w 2737338"/>
                <a:gd name="connsiteY4" fmla="*/ 263770 h 2514600"/>
                <a:gd name="connsiteX5" fmla="*/ 158261 w 2737338"/>
                <a:gd name="connsiteY5" fmla="*/ 252047 h 2514600"/>
                <a:gd name="connsiteX6" fmla="*/ 211015 w 2737338"/>
                <a:gd name="connsiteY6" fmla="*/ 252047 h 2514600"/>
                <a:gd name="connsiteX7" fmla="*/ 246184 w 2737338"/>
                <a:gd name="connsiteY7" fmla="*/ 351693 h 2514600"/>
                <a:gd name="connsiteX8" fmla="*/ 252046 w 2737338"/>
                <a:gd name="connsiteY8" fmla="*/ 427893 h 2514600"/>
                <a:gd name="connsiteX9" fmla="*/ 281354 w 2737338"/>
                <a:gd name="connsiteY9" fmla="*/ 550985 h 2514600"/>
                <a:gd name="connsiteX10" fmla="*/ 334108 w 2737338"/>
                <a:gd name="connsiteY10" fmla="*/ 732693 h 2514600"/>
                <a:gd name="connsiteX11" fmla="*/ 351692 w 2737338"/>
                <a:gd name="connsiteY11" fmla="*/ 814754 h 2514600"/>
                <a:gd name="connsiteX12" fmla="*/ 398584 w 2737338"/>
                <a:gd name="connsiteY12" fmla="*/ 908539 h 2514600"/>
                <a:gd name="connsiteX13" fmla="*/ 416169 w 2737338"/>
                <a:gd name="connsiteY13" fmla="*/ 984739 h 2514600"/>
                <a:gd name="connsiteX14" fmla="*/ 451338 w 2737338"/>
                <a:gd name="connsiteY14" fmla="*/ 1066800 h 2514600"/>
                <a:gd name="connsiteX15" fmla="*/ 492369 w 2737338"/>
                <a:gd name="connsiteY15" fmla="*/ 1166447 h 2514600"/>
                <a:gd name="connsiteX16" fmla="*/ 533400 w 2737338"/>
                <a:gd name="connsiteY16" fmla="*/ 1266093 h 2514600"/>
                <a:gd name="connsiteX17" fmla="*/ 521677 w 2737338"/>
                <a:gd name="connsiteY17" fmla="*/ 1330570 h 2514600"/>
                <a:gd name="connsiteX18" fmla="*/ 527538 w 2737338"/>
                <a:gd name="connsiteY18" fmla="*/ 1389185 h 2514600"/>
                <a:gd name="connsiteX19" fmla="*/ 539261 w 2737338"/>
                <a:gd name="connsiteY19" fmla="*/ 1447800 h 2514600"/>
                <a:gd name="connsiteX20" fmla="*/ 562708 w 2737338"/>
                <a:gd name="connsiteY20" fmla="*/ 1500554 h 2514600"/>
                <a:gd name="connsiteX21" fmla="*/ 580292 w 2737338"/>
                <a:gd name="connsiteY21" fmla="*/ 1576754 h 2514600"/>
                <a:gd name="connsiteX22" fmla="*/ 650631 w 2737338"/>
                <a:gd name="connsiteY22" fmla="*/ 1658816 h 2514600"/>
                <a:gd name="connsiteX23" fmla="*/ 709246 w 2737338"/>
                <a:gd name="connsiteY23" fmla="*/ 1723293 h 2514600"/>
                <a:gd name="connsiteX24" fmla="*/ 744415 w 2737338"/>
                <a:gd name="connsiteY24" fmla="*/ 1840524 h 2514600"/>
                <a:gd name="connsiteX25" fmla="*/ 791308 w 2737338"/>
                <a:gd name="connsiteY25" fmla="*/ 1858108 h 2514600"/>
                <a:gd name="connsiteX26" fmla="*/ 826477 w 2737338"/>
                <a:gd name="connsiteY26" fmla="*/ 1905000 h 2514600"/>
                <a:gd name="connsiteX27" fmla="*/ 808892 w 2737338"/>
                <a:gd name="connsiteY27" fmla="*/ 1969477 h 2514600"/>
                <a:gd name="connsiteX28" fmla="*/ 803031 w 2737338"/>
                <a:gd name="connsiteY28" fmla="*/ 1998785 h 2514600"/>
                <a:gd name="connsiteX29" fmla="*/ 803031 w 2737338"/>
                <a:gd name="connsiteY29" fmla="*/ 2063262 h 2514600"/>
                <a:gd name="connsiteX30" fmla="*/ 814754 w 2737338"/>
                <a:gd name="connsiteY30" fmla="*/ 2116016 h 2514600"/>
                <a:gd name="connsiteX31" fmla="*/ 844061 w 2737338"/>
                <a:gd name="connsiteY31" fmla="*/ 2168770 h 2514600"/>
                <a:gd name="connsiteX32" fmla="*/ 914400 w 2737338"/>
                <a:gd name="connsiteY32" fmla="*/ 2262554 h 2514600"/>
                <a:gd name="connsiteX33" fmla="*/ 1031631 w 2737338"/>
                <a:gd name="connsiteY33" fmla="*/ 2391508 h 2514600"/>
                <a:gd name="connsiteX34" fmla="*/ 1072661 w 2737338"/>
                <a:gd name="connsiteY34" fmla="*/ 2450124 h 2514600"/>
                <a:gd name="connsiteX35" fmla="*/ 1160584 w 2737338"/>
                <a:gd name="connsiteY35" fmla="*/ 2514600 h 2514600"/>
                <a:gd name="connsiteX36" fmla="*/ 1180787 w 2737338"/>
                <a:gd name="connsiteY36" fmla="*/ 1629205 h 2514600"/>
                <a:gd name="connsiteX37" fmla="*/ 2737338 w 2737338"/>
                <a:gd name="connsiteY37" fmla="*/ 2239108 h 2514600"/>
                <a:gd name="connsiteX38" fmla="*/ 2655277 w 2737338"/>
                <a:gd name="connsiteY38" fmla="*/ 2116016 h 2514600"/>
                <a:gd name="connsiteX39" fmla="*/ 2538046 w 2737338"/>
                <a:gd name="connsiteY39" fmla="*/ 2045677 h 2514600"/>
                <a:gd name="connsiteX40" fmla="*/ 2262554 w 2737338"/>
                <a:gd name="connsiteY40" fmla="*/ 1705708 h 2514600"/>
                <a:gd name="connsiteX41" fmla="*/ 2116015 w 2737338"/>
                <a:gd name="connsiteY41" fmla="*/ 1600200 h 2514600"/>
                <a:gd name="connsiteX42" fmla="*/ 1729154 w 2737338"/>
                <a:gd name="connsiteY42" fmla="*/ 1184031 h 2514600"/>
                <a:gd name="connsiteX43" fmla="*/ 1166446 w 2737338"/>
                <a:gd name="connsiteY43" fmla="*/ 46893 h 2514600"/>
                <a:gd name="connsiteX44" fmla="*/ 0 w 2737338"/>
                <a:gd name="connsiteY44" fmla="*/ 0 h 2514600"/>
                <a:gd name="connsiteX0" fmla="*/ 0 w 2655277"/>
                <a:gd name="connsiteY0" fmla="*/ 0 h 2514600"/>
                <a:gd name="connsiteX1" fmla="*/ 5861 w 2655277"/>
                <a:gd name="connsiteY1" fmla="*/ 117231 h 2514600"/>
                <a:gd name="connsiteX2" fmla="*/ 46892 w 2655277"/>
                <a:gd name="connsiteY2" fmla="*/ 205154 h 2514600"/>
                <a:gd name="connsiteX3" fmla="*/ 35169 w 2655277"/>
                <a:gd name="connsiteY3" fmla="*/ 269631 h 2514600"/>
                <a:gd name="connsiteX4" fmla="*/ 99646 w 2655277"/>
                <a:gd name="connsiteY4" fmla="*/ 263770 h 2514600"/>
                <a:gd name="connsiteX5" fmla="*/ 158261 w 2655277"/>
                <a:gd name="connsiteY5" fmla="*/ 252047 h 2514600"/>
                <a:gd name="connsiteX6" fmla="*/ 211015 w 2655277"/>
                <a:gd name="connsiteY6" fmla="*/ 252047 h 2514600"/>
                <a:gd name="connsiteX7" fmla="*/ 246184 w 2655277"/>
                <a:gd name="connsiteY7" fmla="*/ 351693 h 2514600"/>
                <a:gd name="connsiteX8" fmla="*/ 252046 w 2655277"/>
                <a:gd name="connsiteY8" fmla="*/ 427893 h 2514600"/>
                <a:gd name="connsiteX9" fmla="*/ 281354 w 2655277"/>
                <a:gd name="connsiteY9" fmla="*/ 550985 h 2514600"/>
                <a:gd name="connsiteX10" fmla="*/ 334108 w 2655277"/>
                <a:gd name="connsiteY10" fmla="*/ 732693 h 2514600"/>
                <a:gd name="connsiteX11" fmla="*/ 351692 w 2655277"/>
                <a:gd name="connsiteY11" fmla="*/ 814754 h 2514600"/>
                <a:gd name="connsiteX12" fmla="*/ 398584 w 2655277"/>
                <a:gd name="connsiteY12" fmla="*/ 908539 h 2514600"/>
                <a:gd name="connsiteX13" fmla="*/ 416169 w 2655277"/>
                <a:gd name="connsiteY13" fmla="*/ 984739 h 2514600"/>
                <a:gd name="connsiteX14" fmla="*/ 451338 w 2655277"/>
                <a:gd name="connsiteY14" fmla="*/ 1066800 h 2514600"/>
                <a:gd name="connsiteX15" fmla="*/ 492369 w 2655277"/>
                <a:gd name="connsiteY15" fmla="*/ 1166447 h 2514600"/>
                <a:gd name="connsiteX16" fmla="*/ 533400 w 2655277"/>
                <a:gd name="connsiteY16" fmla="*/ 1266093 h 2514600"/>
                <a:gd name="connsiteX17" fmla="*/ 521677 w 2655277"/>
                <a:gd name="connsiteY17" fmla="*/ 1330570 h 2514600"/>
                <a:gd name="connsiteX18" fmla="*/ 527538 w 2655277"/>
                <a:gd name="connsiteY18" fmla="*/ 1389185 h 2514600"/>
                <a:gd name="connsiteX19" fmla="*/ 539261 w 2655277"/>
                <a:gd name="connsiteY19" fmla="*/ 1447800 h 2514600"/>
                <a:gd name="connsiteX20" fmla="*/ 562708 w 2655277"/>
                <a:gd name="connsiteY20" fmla="*/ 1500554 h 2514600"/>
                <a:gd name="connsiteX21" fmla="*/ 580292 w 2655277"/>
                <a:gd name="connsiteY21" fmla="*/ 1576754 h 2514600"/>
                <a:gd name="connsiteX22" fmla="*/ 650631 w 2655277"/>
                <a:gd name="connsiteY22" fmla="*/ 1658816 h 2514600"/>
                <a:gd name="connsiteX23" fmla="*/ 709246 w 2655277"/>
                <a:gd name="connsiteY23" fmla="*/ 1723293 h 2514600"/>
                <a:gd name="connsiteX24" fmla="*/ 744415 w 2655277"/>
                <a:gd name="connsiteY24" fmla="*/ 1840524 h 2514600"/>
                <a:gd name="connsiteX25" fmla="*/ 791308 w 2655277"/>
                <a:gd name="connsiteY25" fmla="*/ 1858108 h 2514600"/>
                <a:gd name="connsiteX26" fmla="*/ 826477 w 2655277"/>
                <a:gd name="connsiteY26" fmla="*/ 1905000 h 2514600"/>
                <a:gd name="connsiteX27" fmla="*/ 808892 w 2655277"/>
                <a:gd name="connsiteY27" fmla="*/ 1969477 h 2514600"/>
                <a:gd name="connsiteX28" fmla="*/ 803031 w 2655277"/>
                <a:gd name="connsiteY28" fmla="*/ 1998785 h 2514600"/>
                <a:gd name="connsiteX29" fmla="*/ 803031 w 2655277"/>
                <a:gd name="connsiteY29" fmla="*/ 2063262 h 2514600"/>
                <a:gd name="connsiteX30" fmla="*/ 814754 w 2655277"/>
                <a:gd name="connsiteY30" fmla="*/ 2116016 h 2514600"/>
                <a:gd name="connsiteX31" fmla="*/ 844061 w 2655277"/>
                <a:gd name="connsiteY31" fmla="*/ 2168770 h 2514600"/>
                <a:gd name="connsiteX32" fmla="*/ 914400 w 2655277"/>
                <a:gd name="connsiteY32" fmla="*/ 2262554 h 2514600"/>
                <a:gd name="connsiteX33" fmla="*/ 1031631 w 2655277"/>
                <a:gd name="connsiteY33" fmla="*/ 2391508 h 2514600"/>
                <a:gd name="connsiteX34" fmla="*/ 1072661 w 2655277"/>
                <a:gd name="connsiteY34" fmla="*/ 2450124 h 2514600"/>
                <a:gd name="connsiteX35" fmla="*/ 1160584 w 2655277"/>
                <a:gd name="connsiteY35" fmla="*/ 2514600 h 2514600"/>
                <a:gd name="connsiteX36" fmla="*/ 1180787 w 2655277"/>
                <a:gd name="connsiteY36" fmla="*/ 1629205 h 2514600"/>
                <a:gd name="connsiteX37" fmla="*/ 2655277 w 2655277"/>
                <a:gd name="connsiteY37" fmla="*/ 2116016 h 2514600"/>
                <a:gd name="connsiteX38" fmla="*/ 2538046 w 2655277"/>
                <a:gd name="connsiteY38" fmla="*/ 2045677 h 2514600"/>
                <a:gd name="connsiteX39" fmla="*/ 2262554 w 2655277"/>
                <a:gd name="connsiteY39" fmla="*/ 1705708 h 2514600"/>
                <a:gd name="connsiteX40" fmla="*/ 2116015 w 2655277"/>
                <a:gd name="connsiteY40" fmla="*/ 1600200 h 2514600"/>
                <a:gd name="connsiteX41" fmla="*/ 1729154 w 2655277"/>
                <a:gd name="connsiteY41" fmla="*/ 1184031 h 2514600"/>
                <a:gd name="connsiteX42" fmla="*/ 1166446 w 2655277"/>
                <a:gd name="connsiteY42" fmla="*/ 46893 h 2514600"/>
                <a:gd name="connsiteX43" fmla="*/ 0 w 2655277"/>
                <a:gd name="connsiteY43" fmla="*/ 0 h 2514600"/>
                <a:gd name="connsiteX0" fmla="*/ 0 w 2655277"/>
                <a:gd name="connsiteY0" fmla="*/ 0 h 2514600"/>
                <a:gd name="connsiteX1" fmla="*/ 5861 w 2655277"/>
                <a:gd name="connsiteY1" fmla="*/ 117231 h 2514600"/>
                <a:gd name="connsiteX2" fmla="*/ 46892 w 2655277"/>
                <a:gd name="connsiteY2" fmla="*/ 205154 h 2514600"/>
                <a:gd name="connsiteX3" fmla="*/ 35169 w 2655277"/>
                <a:gd name="connsiteY3" fmla="*/ 269631 h 2514600"/>
                <a:gd name="connsiteX4" fmla="*/ 99646 w 2655277"/>
                <a:gd name="connsiteY4" fmla="*/ 263770 h 2514600"/>
                <a:gd name="connsiteX5" fmla="*/ 158261 w 2655277"/>
                <a:gd name="connsiteY5" fmla="*/ 252047 h 2514600"/>
                <a:gd name="connsiteX6" fmla="*/ 211015 w 2655277"/>
                <a:gd name="connsiteY6" fmla="*/ 252047 h 2514600"/>
                <a:gd name="connsiteX7" fmla="*/ 246184 w 2655277"/>
                <a:gd name="connsiteY7" fmla="*/ 351693 h 2514600"/>
                <a:gd name="connsiteX8" fmla="*/ 252046 w 2655277"/>
                <a:gd name="connsiteY8" fmla="*/ 427893 h 2514600"/>
                <a:gd name="connsiteX9" fmla="*/ 281354 w 2655277"/>
                <a:gd name="connsiteY9" fmla="*/ 550985 h 2514600"/>
                <a:gd name="connsiteX10" fmla="*/ 334108 w 2655277"/>
                <a:gd name="connsiteY10" fmla="*/ 732693 h 2514600"/>
                <a:gd name="connsiteX11" fmla="*/ 351692 w 2655277"/>
                <a:gd name="connsiteY11" fmla="*/ 814754 h 2514600"/>
                <a:gd name="connsiteX12" fmla="*/ 398584 w 2655277"/>
                <a:gd name="connsiteY12" fmla="*/ 908539 h 2514600"/>
                <a:gd name="connsiteX13" fmla="*/ 416169 w 2655277"/>
                <a:gd name="connsiteY13" fmla="*/ 984739 h 2514600"/>
                <a:gd name="connsiteX14" fmla="*/ 451338 w 2655277"/>
                <a:gd name="connsiteY14" fmla="*/ 1066800 h 2514600"/>
                <a:gd name="connsiteX15" fmla="*/ 492369 w 2655277"/>
                <a:gd name="connsiteY15" fmla="*/ 1166447 h 2514600"/>
                <a:gd name="connsiteX16" fmla="*/ 533400 w 2655277"/>
                <a:gd name="connsiteY16" fmla="*/ 1266093 h 2514600"/>
                <a:gd name="connsiteX17" fmla="*/ 521677 w 2655277"/>
                <a:gd name="connsiteY17" fmla="*/ 1330570 h 2514600"/>
                <a:gd name="connsiteX18" fmla="*/ 527538 w 2655277"/>
                <a:gd name="connsiteY18" fmla="*/ 1389185 h 2514600"/>
                <a:gd name="connsiteX19" fmla="*/ 539261 w 2655277"/>
                <a:gd name="connsiteY19" fmla="*/ 1447800 h 2514600"/>
                <a:gd name="connsiteX20" fmla="*/ 562708 w 2655277"/>
                <a:gd name="connsiteY20" fmla="*/ 1500554 h 2514600"/>
                <a:gd name="connsiteX21" fmla="*/ 580292 w 2655277"/>
                <a:gd name="connsiteY21" fmla="*/ 1576754 h 2514600"/>
                <a:gd name="connsiteX22" fmla="*/ 650631 w 2655277"/>
                <a:gd name="connsiteY22" fmla="*/ 1658816 h 2514600"/>
                <a:gd name="connsiteX23" fmla="*/ 709246 w 2655277"/>
                <a:gd name="connsiteY23" fmla="*/ 1723293 h 2514600"/>
                <a:gd name="connsiteX24" fmla="*/ 744415 w 2655277"/>
                <a:gd name="connsiteY24" fmla="*/ 1840524 h 2514600"/>
                <a:gd name="connsiteX25" fmla="*/ 791308 w 2655277"/>
                <a:gd name="connsiteY25" fmla="*/ 1858108 h 2514600"/>
                <a:gd name="connsiteX26" fmla="*/ 826477 w 2655277"/>
                <a:gd name="connsiteY26" fmla="*/ 1905000 h 2514600"/>
                <a:gd name="connsiteX27" fmla="*/ 808892 w 2655277"/>
                <a:gd name="connsiteY27" fmla="*/ 1969477 h 2514600"/>
                <a:gd name="connsiteX28" fmla="*/ 803031 w 2655277"/>
                <a:gd name="connsiteY28" fmla="*/ 1998785 h 2514600"/>
                <a:gd name="connsiteX29" fmla="*/ 803031 w 2655277"/>
                <a:gd name="connsiteY29" fmla="*/ 2063262 h 2514600"/>
                <a:gd name="connsiteX30" fmla="*/ 814754 w 2655277"/>
                <a:gd name="connsiteY30" fmla="*/ 2116016 h 2514600"/>
                <a:gd name="connsiteX31" fmla="*/ 844061 w 2655277"/>
                <a:gd name="connsiteY31" fmla="*/ 2168770 h 2514600"/>
                <a:gd name="connsiteX32" fmla="*/ 914400 w 2655277"/>
                <a:gd name="connsiteY32" fmla="*/ 2262554 h 2514600"/>
                <a:gd name="connsiteX33" fmla="*/ 1031631 w 2655277"/>
                <a:gd name="connsiteY33" fmla="*/ 2391508 h 2514600"/>
                <a:gd name="connsiteX34" fmla="*/ 1072661 w 2655277"/>
                <a:gd name="connsiteY34" fmla="*/ 2450124 h 2514600"/>
                <a:gd name="connsiteX35" fmla="*/ 1160584 w 2655277"/>
                <a:gd name="connsiteY35" fmla="*/ 2514600 h 2514600"/>
                <a:gd name="connsiteX36" fmla="*/ 1180787 w 2655277"/>
                <a:gd name="connsiteY36" fmla="*/ 1629205 h 2514600"/>
                <a:gd name="connsiteX37" fmla="*/ 2655277 w 2655277"/>
                <a:gd name="connsiteY37" fmla="*/ 2116016 h 2514600"/>
                <a:gd name="connsiteX38" fmla="*/ 2262554 w 2655277"/>
                <a:gd name="connsiteY38" fmla="*/ 1705708 h 2514600"/>
                <a:gd name="connsiteX39" fmla="*/ 2116015 w 2655277"/>
                <a:gd name="connsiteY39" fmla="*/ 1600200 h 2514600"/>
                <a:gd name="connsiteX40" fmla="*/ 1729154 w 2655277"/>
                <a:gd name="connsiteY40" fmla="*/ 1184031 h 2514600"/>
                <a:gd name="connsiteX41" fmla="*/ 1166446 w 2655277"/>
                <a:gd name="connsiteY41" fmla="*/ 46893 h 2514600"/>
                <a:gd name="connsiteX42" fmla="*/ 0 w 2655277"/>
                <a:gd name="connsiteY42" fmla="*/ 0 h 2514600"/>
                <a:gd name="connsiteX0" fmla="*/ 0 w 2262554"/>
                <a:gd name="connsiteY0" fmla="*/ 0 h 2514600"/>
                <a:gd name="connsiteX1" fmla="*/ 5861 w 2262554"/>
                <a:gd name="connsiteY1" fmla="*/ 117231 h 2514600"/>
                <a:gd name="connsiteX2" fmla="*/ 46892 w 2262554"/>
                <a:gd name="connsiteY2" fmla="*/ 205154 h 2514600"/>
                <a:gd name="connsiteX3" fmla="*/ 35169 w 2262554"/>
                <a:gd name="connsiteY3" fmla="*/ 269631 h 2514600"/>
                <a:gd name="connsiteX4" fmla="*/ 99646 w 2262554"/>
                <a:gd name="connsiteY4" fmla="*/ 263770 h 2514600"/>
                <a:gd name="connsiteX5" fmla="*/ 158261 w 2262554"/>
                <a:gd name="connsiteY5" fmla="*/ 252047 h 2514600"/>
                <a:gd name="connsiteX6" fmla="*/ 211015 w 2262554"/>
                <a:gd name="connsiteY6" fmla="*/ 252047 h 2514600"/>
                <a:gd name="connsiteX7" fmla="*/ 246184 w 2262554"/>
                <a:gd name="connsiteY7" fmla="*/ 351693 h 2514600"/>
                <a:gd name="connsiteX8" fmla="*/ 252046 w 2262554"/>
                <a:gd name="connsiteY8" fmla="*/ 427893 h 2514600"/>
                <a:gd name="connsiteX9" fmla="*/ 281354 w 2262554"/>
                <a:gd name="connsiteY9" fmla="*/ 550985 h 2514600"/>
                <a:gd name="connsiteX10" fmla="*/ 334108 w 2262554"/>
                <a:gd name="connsiteY10" fmla="*/ 732693 h 2514600"/>
                <a:gd name="connsiteX11" fmla="*/ 351692 w 2262554"/>
                <a:gd name="connsiteY11" fmla="*/ 814754 h 2514600"/>
                <a:gd name="connsiteX12" fmla="*/ 398584 w 2262554"/>
                <a:gd name="connsiteY12" fmla="*/ 908539 h 2514600"/>
                <a:gd name="connsiteX13" fmla="*/ 416169 w 2262554"/>
                <a:gd name="connsiteY13" fmla="*/ 984739 h 2514600"/>
                <a:gd name="connsiteX14" fmla="*/ 451338 w 2262554"/>
                <a:gd name="connsiteY14" fmla="*/ 1066800 h 2514600"/>
                <a:gd name="connsiteX15" fmla="*/ 492369 w 2262554"/>
                <a:gd name="connsiteY15" fmla="*/ 1166447 h 2514600"/>
                <a:gd name="connsiteX16" fmla="*/ 533400 w 2262554"/>
                <a:gd name="connsiteY16" fmla="*/ 1266093 h 2514600"/>
                <a:gd name="connsiteX17" fmla="*/ 521677 w 2262554"/>
                <a:gd name="connsiteY17" fmla="*/ 1330570 h 2514600"/>
                <a:gd name="connsiteX18" fmla="*/ 527538 w 2262554"/>
                <a:gd name="connsiteY18" fmla="*/ 1389185 h 2514600"/>
                <a:gd name="connsiteX19" fmla="*/ 539261 w 2262554"/>
                <a:gd name="connsiteY19" fmla="*/ 1447800 h 2514600"/>
                <a:gd name="connsiteX20" fmla="*/ 562708 w 2262554"/>
                <a:gd name="connsiteY20" fmla="*/ 1500554 h 2514600"/>
                <a:gd name="connsiteX21" fmla="*/ 580292 w 2262554"/>
                <a:gd name="connsiteY21" fmla="*/ 1576754 h 2514600"/>
                <a:gd name="connsiteX22" fmla="*/ 650631 w 2262554"/>
                <a:gd name="connsiteY22" fmla="*/ 1658816 h 2514600"/>
                <a:gd name="connsiteX23" fmla="*/ 709246 w 2262554"/>
                <a:gd name="connsiteY23" fmla="*/ 1723293 h 2514600"/>
                <a:gd name="connsiteX24" fmla="*/ 744415 w 2262554"/>
                <a:gd name="connsiteY24" fmla="*/ 1840524 h 2514600"/>
                <a:gd name="connsiteX25" fmla="*/ 791308 w 2262554"/>
                <a:gd name="connsiteY25" fmla="*/ 1858108 h 2514600"/>
                <a:gd name="connsiteX26" fmla="*/ 826477 w 2262554"/>
                <a:gd name="connsiteY26" fmla="*/ 1905000 h 2514600"/>
                <a:gd name="connsiteX27" fmla="*/ 808892 w 2262554"/>
                <a:gd name="connsiteY27" fmla="*/ 1969477 h 2514600"/>
                <a:gd name="connsiteX28" fmla="*/ 803031 w 2262554"/>
                <a:gd name="connsiteY28" fmla="*/ 1998785 h 2514600"/>
                <a:gd name="connsiteX29" fmla="*/ 803031 w 2262554"/>
                <a:gd name="connsiteY29" fmla="*/ 2063262 h 2514600"/>
                <a:gd name="connsiteX30" fmla="*/ 814754 w 2262554"/>
                <a:gd name="connsiteY30" fmla="*/ 2116016 h 2514600"/>
                <a:gd name="connsiteX31" fmla="*/ 844061 w 2262554"/>
                <a:gd name="connsiteY31" fmla="*/ 2168770 h 2514600"/>
                <a:gd name="connsiteX32" fmla="*/ 914400 w 2262554"/>
                <a:gd name="connsiteY32" fmla="*/ 2262554 h 2514600"/>
                <a:gd name="connsiteX33" fmla="*/ 1031631 w 2262554"/>
                <a:gd name="connsiteY33" fmla="*/ 2391508 h 2514600"/>
                <a:gd name="connsiteX34" fmla="*/ 1072661 w 2262554"/>
                <a:gd name="connsiteY34" fmla="*/ 2450124 h 2514600"/>
                <a:gd name="connsiteX35" fmla="*/ 1160584 w 2262554"/>
                <a:gd name="connsiteY35" fmla="*/ 2514600 h 2514600"/>
                <a:gd name="connsiteX36" fmla="*/ 1180787 w 2262554"/>
                <a:gd name="connsiteY36" fmla="*/ 1629205 h 2514600"/>
                <a:gd name="connsiteX37" fmla="*/ 2262554 w 2262554"/>
                <a:gd name="connsiteY37" fmla="*/ 1705708 h 2514600"/>
                <a:gd name="connsiteX38" fmla="*/ 2116015 w 2262554"/>
                <a:gd name="connsiteY38" fmla="*/ 1600200 h 2514600"/>
                <a:gd name="connsiteX39" fmla="*/ 1729154 w 2262554"/>
                <a:gd name="connsiteY39" fmla="*/ 1184031 h 2514600"/>
                <a:gd name="connsiteX40" fmla="*/ 1166446 w 2262554"/>
                <a:gd name="connsiteY40" fmla="*/ 46893 h 2514600"/>
                <a:gd name="connsiteX41" fmla="*/ 0 w 2262554"/>
                <a:gd name="connsiteY41" fmla="*/ 0 h 2514600"/>
                <a:gd name="connsiteX0" fmla="*/ 0 w 2116015"/>
                <a:gd name="connsiteY0" fmla="*/ 0 h 2514600"/>
                <a:gd name="connsiteX1" fmla="*/ 5861 w 2116015"/>
                <a:gd name="connsiteY1" fmla="*/ 117231 h 2514600"/>
                <a:gd name="connsiteX2" fmla="*/ 46892 w 2116015"/>
                <a:gd name="connsiteY2" fmla="*/ 205154 h 2514600"/>
                <a:gd name="connsiteX3" fmla="*/ 35169 w 2116015"/>
                <a:gd name="connsiteY3" fmla="*/ 269631 h 2514600"/>
                <a:gd name="connsiteX4" fmla="*/ 99646 w 2116015"/>
                <a:gd name="connsiteY4" fmla="*/ 263770 h 2514600"/>
                <a:gd name="connsiteX5" fmla="*/ 158261 w 2116015"/>
                <a:gd name="connsiteY5" fmla="*/ 252047 h 2514600"/>
                <a:gd name="connsiteX6" fmla="*/ 211015 w 2116015"/>
                <a:gd name="connsiteY6" fmla="*/ 252047 h 2514600"/>
                <a:gd name="connsiteX7" fmla="*/ 246184 w 2116015"/>
                <a:gd name="connsiteY7" fmla="*/ 351693 h 2514600"/>
                <a:gd name="connsiteX8" fmla="*/ 252046 w 2116015"/>
                <a:gd name="connsiteY8" fmla="*/ 427893 h 2514600"/>
                <a:gd name="connsiteX9" fmla="*/ 281354 w 2116015"/>
                <a:gd name="connsiteY9" fmla="*/ 550985 h 2514600"/>
                <a:gd name="connsiteX10" fmla="*/ 334108 w 2116015"/>
                <a:gd name="connsiteY10" fmla="*/ 732693 h 2514600"/>
                <a:gd name="connsiteX11" fmla="*/ 351692 w 2116015"/>
                <a:gd name="connsiteY11" fmla="*/ 814754 h 2514600"/>
                <a:gd name="connsiteX12" fmla="*/ 398584 w 2116015"/>
                <a:gd name="connsiteY12" fmla="*/ 908539 h 2514600"/>
                <a:gd name="connsiteX13" fmla="*/ 416169 w 2116015"/>
                <a:gd name="connsiteY13" fmla="*/ 984739 h 2514600"/>
                <a:gd name="connsiteX14" fmla="*/ 451338 w 2116015"/>
                <a:gd name="connsiteY14" fmla="*/ 1066800 h 2514600"/>
                <a:gd name="connsiteX15" fmla="*/ 492369 w 2116015"/>
                <a:gd name="connsiteY15" fmla="*/ 1166447 h 2514600"/>
                <a:gd name="connsiteX16" fmla="*/ 533400 w 2116015"/>
                <a:gd name="connsiteY16" fmla="*/ 1266093 h 2514600"/>
                <a:gd name="connsiteX17" fmla="*/ 521677 w 2116015"/>
                <a:gd name="connsiteY17" fmla="*/ 1330570 h 2514600"/>
                <a:gd name="connsiteX18" fmla="*/ 527538 w 2116015"/>
                <a:gd name="connsiteY18" fmla="*/ 1389185 h 2514600"/>
                <a:gd name="connsiteX19" fmla="*/ 539261 w 2116015"/>
                <a:gd name="connsiteY19" fmla="*/ 1447800 h 2514600"/>
                <a:gd name="connsiteX20" fmla="*/ 562708 w 2116015"/>
                <a:gd name="connsiteY20" fmla="*/ 1500554 h 2514600"/>
                <a:gd name="connsiteX21" fmla="*/ 580292 w 2116015"/>
                <a:gd name="connsiteY21" fmla="*/ 1576754 h 2514600"/>
                <a:gd name="connsiteX22" fmla="*/ 650631 w 2116015"/>
                <a:gd name="connsiteY22" fmla="*/ 1658816 h 2514600"/>
                <a:gd name="connsiteX23" fmla="*/ 709246 w 2116015"/>
                <a:gd name="connsiteY23" fmla="*/ 1723293 h 2514600"/>
                <a:gd name="connsiteX24" fmla="*/ 744415 w 2116015"/>
                <a:gd name="connsiteY24" fmla="*/ 1840524 h 2514600"/>
                <a:gd name="connsiteX25" fmla="*/ 791308 w 2116015"/>
                <a:gd name="connsiteY25" fmla="*/ 1858108 h 2514600"/>
                <a:gd name="connsiteX26" fmla="*/ 826477 w 2116015"/>
                <a:gd name="connsiteY26" fmla="*/ 1905000 h 2514600"/>
                <a:gd name="connsiteX27" fmla="*/ 808892 w 2116015"/>
                <a:gd name="connsiteY27" fmla="*/ 1969477 h 2514600"/>
                <a:gd name="connsiteX28" fmla="*/ 803031 w 2116015"/>
                <a:gd name="connsiteY28" fmla="*/ 1998785 h 2514600"/>
                <a:gd name="connsiteX29" fmla="*/ 803031 w 2116015"/>
                <a:gd name="connsiteY29" fmla="*/ 2063262 h 2514600"/>
                <a:gd name="connsiteX30" fmla="*/ 814754 w 2116015"/>
                <a:gd name="connsiteY30" fmla="*/ 2116016 h 2514600"/>
                <a:gd name="connsiteX31" fmla="*/ 844061 w 2116015"/>
                <a:gd name="connsiteY31" fmla="*/ 2168770 h 2514600"/>
                <a:gd name="connsiteX32" fmla="*/ 914400 w 2116015"/>
                <a:gd name="connsiteY32" fmla="*/ 2262554 h 2514600"/>
                <a:gd name="connsiteX33" fmla="*/ 1031631 w 2116015"/>
                <a:gd name="connsiteY33" fmla="*/ 2391508 h 2514600"/>
                <a:gd name="connsiteX34" fmla="*/ 1072661 w 2116015"/>
                <a:gd name="connsiteY34" fmla="*/ 2450124 h 2514600"/>
                <a:gd name="connsiteX35" fmla="*/ 1160584 w 2116015"/>
                <a:gd name="connsiteY35" fmla="*/ 2514600 h 2514600"/>
                <a:gd name="connsiteX36" fmla="*/ 1180787 w 2116015"/>
                <a:gd name="connsiteY36" fmla="*/ 1629205 h 2514600"/>
                <a:gd name="connsiteX37" fmla="*/ 2116015 w 2116015"/>
                <a:gd name="connsiteY37" fmla="*/ 1600200 h 2514600"/>
                <a:gd name="connsiteX38" fmla="*/ 1729154 w 2116015"/>
                <a:gd name="connsiteY38" fmla="*/ 1184031 h 2514600"/>
                <a:gd name="connsiteX39" fmla="*/ 1166446 w 2116015"/>
                <a:gd name="connsiteY39" fmla="*/ 46893 h 2514600"/>
                <a:gd name="connsiteX40" fmla="*/ 0 w 2116015"/>
                <a:gd name="connsiteY40" fmla="*/ 0 h 2514600"/>
                <a:gd name="connsiteX0" fmla="*/ 0 w 1729154"/>
                <a:gd name="connsiteY0" fmla="*/ 0 h 2514600"/>
                <a:gd name="connsiteX1" fmla="*/ 5861 w 1729154"/>
                <a:gd name="connsiteY1" fmla="*/ 117231 h 2514600"/>
                <a:gd name="connsiteX2" fmla="*/ 46892 w 1729154"/>
                <a:gd name="connsiteY2" fmla="*/ 205154 h 2514600"/>
                <a:gd name="connsiteX3" fmla="*/ 35169 w 1729154"/>
                <a:gd name="connsiteY3" fmla="*/ 269631 h 2514600"/>
                <a:gd name="connsiteX4" fmla="*/ 99646 w 1729154"/>
                <a:gd name="connsiteY4" fmla="*/ 263770 h 2514600"/>
                <a:gd name="connsiteX5" fmla="*/ 158261 w 1729154"/>
                <a:gd name="connsiteY5" fmla="*/ 252047 h 2514600"/>
                <a:gd name="connsiteX6" fmla="*/ 211015 w 1729154"/>
                <a:gd name="connsiteY6" fmla="*/ 252047 h 2514600"/>
                <a:gd name="connsiteX7" fmla="*/ 246184 w 1729154"/>
                <a:gd name="connsiteY7" fmla="*/ 351693 h 2514600"/>
                <a:gd name="connsiteX8" fmla="*/ 252046 w 1729154"/>
                <a:gd name="connsiteY8" fmla="*/ 427893 h 2514600"/>
                <a:gd name="connsiteX9" fmla="*/ 281354 w 1729154"/>
                <a:gd name="connsiteY9" fmla="*/ 550985 h 2514600"/>
                <a:gd name="connsiteX10" fmla="*/ 334108 w 1729154"/>
                <a:gd name="connsiteY10" fmla="*/ 732693 h 2514600"/>
                <a:gd name="connsiteX11" fmla="*/ 351692 w 1729154"/>
                <a:gd name="connsiteY11" fmla="*/ 814754 h 2514600"/>
                <a:gd name="connsiteX12" fmla="*/ 398584 w 1729154"/>
                <a:gd name="connsiteY12" fmla="*/ 908539 h 2514600"/>
                <a:gd name="connsiteX13" fmla="*/ 416169 w 1729154"/>
                <a:gd name="connsiteY13" fmla="*/ 984739 h 2514600"/>
                <a:gd name="connsiteX14" fmla="*/ 451338 w 1729154"/>
                <a:gd name="connsiteY14" fmla="*/ 1066800 h 2514600"/>
                <a:gd name="connsiteX15" fmla="*/ 492369 w 1729154"/>
                <a:gd name="connsiteY15" fmla="*/ 1166447 h 2514600"/>
                <a:gd name="connsiteX16" fmla="*/ 533400 w 1729154"/>
                <a:gd name="connsiteY16" fmla="*/ 1266093 h 2514600"/>
                <a:gd name="connsiteX17" fmla="*/ 521677 w 1729154"/>
                <a:gd name="connsiteY17" fmla="*/ 1330570 h 2514600"/>
                <a:gd name="connsiteX18" fmla="*/ 527538 w 1729154"/>
                <a:gd name="connsiteY18" fmla="*/ 1389185 h 2514600"/>
                <a:gd name="connsiteX19" fmla="*/ 539261 w 1729154"/>
                <a:gd name="connsiteY19" fmla="*/ 1447800 h 2514600"/>
                <a:gd name="connsiteX20" fmla="*/ 562708 w 1729154"/>
                <a:gd name="connsiteY20" fmla="*/ 1500554 h 2514600"/>
                <a:gd name="connsiteX21" fmla="*/ 580292 w 1729154"/>
                <a:gd name="connsiteY21" fmla="*/ 1576754 h 2514600"/>
                <a:gd name="connsiteX22" fmla="*/ 650631 w 1729154"/>
                <a:gd name="connsiteY22" fmla="*/ 1658816 h 2514600"/>
                <a:gd name="connsiteX23" fmla="*/ 709246 w 1729154"/>
                <a:gd name="connsiteY23" fmla="*/ 1723293 h 2514600"/>
                <a:gd name="connsiteX24" fmla="*/ 744415 w 1729154"/>
                <a:gd name="connsiteY24" fmla="*/ 1840524 h 2514600"/>
                <a:gd name="connsiteX25" fmla="*/ 791308 w 1729154"/>
                <a:gd name="connsiteY25" fmla="*/ 1858108 h 2514600"/>
                <a:gd name="connsiteX26" fmla="*/ 826477 w 1729154"/>
                <a:gd name="connsiteY26" fmla="*/ 1905000 h 2514600"/>
                <a:gd name="connsiteX27" fmla="*/ 808892 w 1729154"/>
                <a:gd name="connsiteY27" fmla="*/ 1969477 h 2514600"/>
                <a:gd name="connsiteX28" fmla="*/ 803031 w 1729154"/>
                <a:gd name="connsiteY28" fmla="*/ 1998785 h 2514600"/>
                <a:gd name="connsiteX29" fmla="*/ 803031 w 1729154"/>
                <a:gd name="connsiteY29" fmla="*/ 2063262 h 2514600"/>
                <a:gd name="connsiteX30" fmla="*/ 814754 w 1729154"/>
                <a:gd name="connsiteY30" fmla="*/ 2116016 h 2514600"/>
                <a:gd name="connsiteX31" fmla="*/ 844061 w 1729154"/>
                <a:gd name="connsiteY31" fmla="*/ 2168770 h 2514600"/>
                <a:gd name="connsiteX32" fmla="*/ 914400 w 1729154"/>
                <a:gd name="connsiteY32" fmla="*/ 2262554 h 2514600"/>
                <a:gd name="connsiteX33" fmla="*/ 1031631 w 1729154"/>
                <a:gd name="connsiteY33" fmla="*/ 2391508 h 2514600"/>
                <a:gd name="connsiteX34" fmla="*/ 1072661 w 1729154"/>
                <a:gd name="connsiteY34" fmla="*/ 2450124 h 2514600"/>
                <a:gd name="connsiteX35" fmla="*/ 1160584 w 1729154"/>
                <a:gd name="connsiteY35" fmla="*/ 2514600 h 2514600"/>
                <a:gd name="connsiteX36" fmla="*/ 1180787 w 1729154"/>
                <a:gd name="connsiteY36" fmla="*/ 1629205 h 2514600"/>
                <a:gd name="connsiteX37" fmla="*/ 1729154 w 1729154"/>
                <a:gd name="connsiteY37" fmla="*/ 1184031 h 2514600"/>
                <a:gd name="connsiteX38" fmla="*/ 1166446 w 1729154"/>
                <a:gd name="connsiteY38" fmla="*/ 46893 h 2514600"/>
                <a:gd name="connsiteX39" fmla="*/ 0 w 1729154"/>
                <a:gd name="connsiteY39" fmla="*/ 0 h 2514600"/>
                <a:gd name="connsiteX0" fmla="*/ 0 w 1180787"/>
                <a:gd name="connsiteY0" fmla="*/ 0 h 2514600"/>
                <a:gd name="connsiteX1" fmla="*/ 5861 w 1180787"/>
                <a:gd name="connsiteY1" fmla="*/ 117231 h 2514600"/>
                <a:gd name="connsiteX2" fmla="*/ 46892 w 1180787"/>
                <a:gd name="connsiteY2" fmla="*/ 205154 h 2514600"/>
                <a:gd name="connsiteX3" fmla="*/ 35169 w 1180787"/>
                <a:gd name="connsiteY3" fmla="*/ 269631 h 2514600"/>
                <a:gd name="connsiteX4" fmla="*/ 99646 w 1180787"/>
                <a:gd name="connsiteY4" fmla="*/ 263770 h 2514600"/>
                <a:gd name="connsiteX5" fmla="*/ 158261 w 1180787"/>
                <a:gd name="connsiteY5" fmla="*/ 252047 h 2514600"/>
                <a:gd name="connsiteX6" fmla="*/ 211015 w 1180787"/>
                <a:gd name="connsiteY6" fmla="*/ 252047 h 2514600"/>
                <a:gd name="connsiteX7" fmla="*/ 246184 w 1180787"/>
                <a:gd name="connsiteY7" fmla="*/ 351693 h 2514600"/>
                <a:gd name="connsiteX8" fmla="*/ 252046 w 1180787"/>
                <a:gd name="connsiteY8" fmla="*/ 427893 h 2514600"/>
                <a:gd name="connsiteX9" fmla="*/ 281354 w 1180787"/>
                <a:gd name="connsiteY9" fmla="*/ 550985 h 2514600"/>
                <a:gd name="connsiteX10" fmla="*/ 334108 w 1180787"/>
                <a:gd name="connsiteY10" fmla="*/ 732693 h 2514600"/>
                <a:gd name="connsiteX11" fmla="*/ 351692 w 1180787"/>
                <a:gd name="connsiteY11" fmla="*/ 814754 h 2514600"/>
                <a:gd name="connsiteX12" fmla="*/ 398584 w 1180787"/>
                <a:gd name="connsiteY12" fmla="*/ 908539 h 2514600"/>
                <a:gd name="connsiteX13" fmla="*/ 416169 w 1180787"/>
                <a:gd name="connsiteY13" fmla="*/ 984739 h 2514600"/>
                <a:gd name="connsiteX14" fmla="*/ 451338 w 1180787"/>
                <a:gd name="connsiteY14" fmla="*/ 1066800 h 2514600"/>
                <a:gd name="connsiteX15" fmla="*/ 492369 w 1180787"/>
                <a:gd name="connsiteY15" fmla="*/ 1166447 h 2514600"/>
                <a:gd name="connsiteX16" fmla="*/ 533400 w 1180787"/>
                <a:gd name="connsiteY16" fmla="*/ 1266093 h 2514600"/>
                <a:gd name="connsiteX17" fmla="*/ 521677 w 1180787"/>
                <a:gd name="connsiteY17" fmla="*/ 1330570 h 2514600"/>
                <a:gd name="connsiteX18" fmla="*/ 527538 w 1180787"/>
                <a:gd name="connsiteY18" fmla="*/ 1389185 h 2514600"/>
                <a:gd name="connsiteX19" fmla="*/ 539261 w 1180787"/>
                <a:gd name="connsiteY19" fmla="*/ 1447800 h 2514600"/>
                <a:gd name="connsiteX20" fmla="*/ 562708 w 1180787"/>
                <a:gd name="connsiteY20" fmla="*/ 1500554 h 2514600"/>
                <a:gd name="connsiteX21" fmla="*/ 580292 w 1180787"/>
                <a:gd name="connsiteY21" fmla="*/ 1576754 h 2514600"/>
                <a:gd name="connsiteX22" fmla="*/ 650631 w 1180787"/>
                <a:gd name="connsiteY22" fmla="*/ 1658816 h 2514600"/>
                <a:gd name="connsiteX23" fmla="*/ 709246 w 1180787"/>
                <a:gd name="connsiteY23" fmla="*/ 1723293 h 2514600"/>
                <a:gd name="connsiteX24" fmla="*/ 744415 w 1180787"/>
                <a:gd name="connsiteY24" fmla="*/ 1840524 h 2514600"/>
                <a:gd name="connsiteX25" fmla="*/ 791308 w 1180787"/>
                <a:gd name="connsiteY25" fmla="*/ 1858108 h 2514600"/>
                <a:gd name="connsiteX26" fmla="*/ 826477 w 1180787"/>
                <a:gd name="connsiteY26" fmla="*/ 1905000 h 2514600"/>
                <a:gd name="connsiteX27" fmla="*/ 808892 w 1180787"/>
                <a:gd name="connsiteY27" fmla="*/ 1969477 h 2514600"/>
                <a:gd name="connsiteX28" fmla="*/ 803031 w 1180787"/>
                <a:gd name="connsiteY28" fmla="*/ 1998785 h 2514600"/>
                <a:gd name="connsiteX29" fmla="*/ 803031 w 1180787"/>
                <a:gd name="connsiteY29" fmla="*/ 2063262 h 2514600"/>
                <a:gd name="connsiteX30" fmla="*/ 814754 w 1180787"/>
                <a:gd name="connsiteY30" fmla="*/ 2116016 h 2514600"/>
                <a:gd name="connsiteX31" fmla="*/ 844061 w 1180787"/>
                <a:gd name="connsiteY31" fmla="*/ 2168770 h 2514600"/>
                <a:gd name="connsiteX32" fmla="*/ 914400 w 1180787"/>
                <a:gd name="connsiteY32" fmla="*/ 2262554 h 2514600"/>
                <a:gd name="connsiteX33" fmla="*/ 1031631 w 1180787"/>
                <a:gd name="connsiteY33" fmla="*/ 2391508 h 2514600"/>
                <a:gd name="connsiteX34" fmla="*/ 1072661 w 1180787"/>
                <a:gd name="connsiteY34" fmla="*/ 2450124 h 2514600"/>
                <a:gd name="connsiteX35" fmla="*/ 1160584 w 1180787"/>
                <a:gd name="connsiteY35" fmla="*/ 2514600 h 2514600"/>
                <a:gd name="connsiteX36" fmla="*/ 1180787 w 1180787"/>
                <a:gd name="connsiteY36" fmla="*/ 1629205 h 2514600"/>
                <a:gd name="connsiteX37" fmla="*/ 1166446 w 1180787"/>
                <a:gd name="connsiteY37" fmla="*/ 46893 h 2514600"/>
                <a:gd name="connsiteX38" fmla="*/ 0 w 1180787"/>
                <a:gd name="connsiteY38" fmla="*/ 0 h 2514600"/>
                <a:gd name="connsiteX0" fmla="*/ 0 w 1180787"/>
                <a:gd name="connsiteY0" fmla="*/ 0 h 2450124"/>
                <a:gd name="connsiteX1" fmla="*/ 5861 w 1180787"/>
                <a:gd name="connsiteY1" fmla="*/ 117231 h 2450124"/>
                <a:gd name="connsiteX2" fmla="*/ 46892 w 1180787"/>
                <a:gd name="connsiteY2" fmla="*/ 205154 h 2450124"/>
                <a:gd name="connsiteX3" fmla="*/ 35169 w 1180787"/>
                <a:gd name="connsiteY3" fmla="*/ 269631 h 2450124"/>
                <a:gd name="connsiteX4" fmla="*/ 99646 w 1180787"/>
                <a:gd name="connsiteY4" fmla="*/ 263770 h 2450124"/>
                <a:gd name="connsiteX5" fmla="*/ 158261 w 1180787"/>
                <a:gd name="connsiteY5" fmla="*/ 252047 h 2450124"/>
                <a:gd name="connsiteX6" fmla="*/ 211015 w 1180787"/>
                <a:gd name="connsiteY6" fmla="*/ 252047 h 2450124"/>
                <a:gd name="connsiteX7" fmla="*/ 246184 w 1180787"/>
                <a:gd name="connsiteY7" fmla="*/ 351693 h 2450124"/>
                <a:gd name="connsiteX8" fmla="*/ 252046 w 1180787"/>
                <a:gd name="connsiteY8" fmla="*/ 427893 h 2450124"/>
                <a:gd name="connsiteX9" fmla="*/ 281354 w 1180787"/>
                <a:gd name="connsiteY9" fmla="*/ 550985 h 2450124"/>
                <a:gd name="connsiteX10" fmla="*/ 334108 w 1180787"/>
                <a:gd name="connsiteY10" fmla="*/ 732693 h 2450124"/>
                <a:gd name="connsiteX11" fmla="*/ 351692 w 1180787"/>
                <a:gd name="connsiteY11" fmla="*/ 814754 h 2450124"/>
                <a:gd name="connsiteX12" fmla="*/ 398584 w 1180787"/>
                <a:gd name="connsiteY12" fmla="*/ 908539 h 2450124"/>
                <a:gd name="connsiteX13" fmla="*/ 416169 w 1180787"/>
                <a:gd name="connsiteY13" fmla="*/ 984739 h 2450124"/>
                <a:gd name="connsiteX14" fmla="*/ 451338 w 1180787"/>
                <a:gd name="connsiteY14" fmla="*/ 1066800 h 2450124"/>
                <a:gd name="connsiteX15" fmla="*/ 492369 w 1180787"/>
                <a:gd name="connsiteY15" fmla="*/ 1166447 h 2450124"/>
                <a:gd name="connsiteX16" fmla="*/ 533400 w 1180787"/>
                <a:gd name="connsiteY16" fmla="*/ 1266093 h 2450124"/>
                <a:gd name="connsiteX17" fmla="*/ 521677 w 1180787"/>
                <a:gd name="connsiteY17" fmla="*/ 1330570 h 2450124"/>
                <a:gd name="connsiteX18" fmla="*/ 527538 w 1180787"/>
                <a:gd name="connsiteY18" fmla="*/ 1389185 h 2450124"/>
                <a:gd name="connsiteX19" fmla="*/ 539261 w 1180787"/>
                <a:gd name="connsiteY19" fmla="*/ 1447800 h 2450124"/>
                <a:gd name="connsiteX20" fmla="*/ 562708 w 1180787"/>
                <a:gd name="connsiteY20" fmla="*/ 1500554 h 2450124"/>
                <a:gd name="connsiteX21" fmla="*/ 580292 w 1180787"/>
                <a:gd name="connsiteY21" fmla="*/ 1576754 h 2450124"/>
                <a:gd name="connsiteX22" fmla="*/ 650631 w 1180787"/>
                <a:gd name="connsiteY22" fmla="*/ 1658816 h 2450124"/>
                <a:gd name="connsiteX23" fmla="*/ 709246 w 1180787"/>
                <a:gd name="connsiteY23" fmla="*/ 1723293 h 2450124"/>
                <a:gd name="connsiteX24" fmla="*/ 744415 w 1180787"/>
                <a:gd name="connsiteY24" fmla="*/ 1840524 h 2450124"/>
                <a:gd name="connsiteX25" fmla="*/ 791308 w 1180787"/>
                <a:gd name="connsiteY25" fmla="*/ 1858108 h 2450124"/>
                <a:gd name="connsiteX26" fmla="*/ 826477 w 1180787"/>
                <a:gd name="connsiteY26" fmla="*/ 1905000 h 2450124"/>
                <a:gd name="connsiteX27" fmla="*/ 808892 w 1180787"/>
                <a:gd name="connsiteY27" fmla="*/ 1969477 h 2450124"/>
                <a:gd name="connsiteX28" fmla="*/ 803031 w 1180787"/>
                <a:gd name="connsiteY28" fmla="*/ 1998785 h 2450124"/>
                <a:gd name="connsiteX29" fmla="*/ 803031 w 1180787"/>
                <a:gd name="connsiteY29" fmla="*/ 2063262 h 2450124"/>
                <a:gd name="connsiteX30" fmla="*/ 814754 w 1180787"/>
                <a:gd name="connsiteY30" fmla="*/ 2116016 h 2450124"/>
                <a:gd name="connsiteX31" fmla="*/ 844061 w 1180787"/>
                <a:gd name="connsiteY31" fmla="*/ 2168770 h 2450124"/>
                <a:gd name="connsiteX32" fmla="*/ 914400 w 1180787"/>
                <a:gd name="connsiteY32" fmla="*/ 2262554 h 2450124"/>
                <a:gd name="connsiteX33" fmla="*/ 1031631 w 1180787"/>
                <a:gd name="connsiteY33" fmla="*/ 2391508 h 2450124"/>
                <a:gd name="connsiteX34" fmla="*/ 1072661 w 1180787"/>
                <a:gd name="connsiteY34" fmla="*/ 2450124 h 2450124"/>
                <a:gd name="connsiteX35" fmla="*/ 1180787 w 1180787"/>
                <a:gd name="connsiteY35" fmla="*/ 1629205 h 2450124"/>
                <a:gd name="connsiteX36" fmla="*/ 1166446 w 1180787"/>
                <a:gd name="connsiteY36" fmla="*/ 46893 h 2450124"/>
                <a:gd name="connsiteX37" fmla="*/ 0 w 1180787"/>
                <a:gd name="connsiteY37" fmla="*/ 0 h 2450124"/>
                <a:gd name="connsiteX0" fmla="*/ 0 w 1180787"/>
                <a:gd name="connsiteY0" fmla="*/ 0 h 2490411"/>
                <a:gd name="connsiteX1" fmla="*/ 5861 w 1180787"/>
                <a:gd name="connsiteY1" fmla="*/ 117231 h 2490411"/>
                <a:gd name="connsiteX2" fmla="*/ 46892 w 1180787"/>
                <a:gd name="connsiteY2" fmla="*/ 205154 h 2490411"/>
                <a:gd name="connsiteX3" fmla="*/ 35169 w 1180787"/>
                <a:gd name="connsiteY3" fmla="*/ 269631 h 2490411"/>
                <a:gd name="connsiteX4" fmla="*/ 99646 w 1180787"/>
                <a:gd name="connsiteY4" fmla="*/ 263770 h 2490411"/>
                <a:gd name="connsiteX5" fmla="*/ 158261 w 1180787"/>
                <a:gd name="connsiteY5" fmla="*/ 252047 h 2490411"/>
                <a:gd name="connsiteX6" fmla="*/ 211015 w 1180787"/>
                <a:gd name="connsiteY6" fmla="*/ 252047 h 2490411"/>
                <a:gd name="connsiteX7" fmla="*/ 246184 w 1180787"/>
                <a:gd name="connsiteY7" fmla="*/ 351693 h 2490411"/>
                <a:gd name="connsiteX8" fmla="*/ 252046 w 1180787"/>
                <a:gd name="connsiteY8" fmla="*/ 427893 h 2490411"/>
                <a:gd name="connsiteX9" fmla="*/ 281354 w 1180787"/>
                <a:gd name="connsiteY9" fmla="*/ 550985 h 2490411"/>
                <a:gd name="connsiteX10" fmla="*/ 334108 w 1180787"/>
                <a:gd name="connsiteY10" fmla="*/ 732693 h 2490411"/>
                <a:gd name="connsiteX11" fmla="*/ 351692 w 1180787"/>
                <a:gd name="connsiteY11" fmla="*/ 814754 h 2490411"/>
                <a:gd name="connsiteX12" fmla="*/ 398584 w 1180787"/>
                <a:gd name="connsiteY12" fmla="*/ 908539 h 2490411"/>
                <a:gd name="connsiteX13" fmla="*/ 416169 w 1180787"/>
                <a:gd name="connsiteY13" fmla="*/ 984739 h 2490411"/>
                <a:gd name="connsiteX14" fmla="*/ 451338 w 1180787"/>
                <a:gd name="connsiteY14" fmla="*/ 1066800 h 2490411"/>
                <a:gd name="connsiteX15" fmla="*/ 492369 w 1180787"/>
                <a:gd name="connsiteY15" fmla="*/ 1166447 h 2490411"/>
                <a:gd name="connsiteX16" fmla="*/ 533400 w 1180787"/>
                <a:gd name="connsiteY16" fmla="*/ 1266093 h 2490411"/>
                <a:gd name="connsiteX17" fmla="*/ 521677 w 1180787"/>
                <a:gd name="connsiteY17" fmla="*/ 1330570 h 2490411"/>
                <a:gd name="connsiteX18" fmla="*/ 527538 w 1180787"/>
                <a:gd name="connsiteY18" fmla="*/ 1389185 h 2490411"/>
                <a:gd name="connsiteX19" fmla="*/ 539261 w 1180787"/>
                <a:gd name="connsiteY19" fmla="*/ 1447800 h 2490411"/>
                <a:gd name="connsiteX20" fmla="*/ 562708 w 1180787"/>
                <a:gd name="connsiteY20" fmla="*/ 1500554 h 2490411"/>
                <a:gd name="connsiteX21" fmla="*/ 580292 w 1180787"/>
                <a:gd name="connsiteY21" fmla="*/ 1576754 h 2490411"/>
                <a:gd name="connsiteX22" fmla="*/ 650631 w 1180787"/>
                <a:gd name="connsiteY22" fmla="*/ 1658816 h 2490411"/>
                <a:gd name="connsiteX23" fmla="*/ 709246 w 1180787"/>
                <a:gd name="connsiteY23" fmla="*/ 1723293 h 2490411"/>
                <a:gd name="connsiteX24" fmla="*/ 744415 w 1180787"/>
                <a:gd name="connsiteY24" fmla="*/ 1840524 h 2490411"/>
                <a:gd name="connsiteX25" fmla="*/ 791308 w 1180787"/>
                <a:gd name="connsiteY25" fmla="*/ 1858108 h 2490411"/>
                <a:gd name="connsiteX26" fmla="*/ 826477 w 1180787"/>
                <a:gd name="connsiteY26" fmla="*/ 1905000 h 2490411"/>
                <a:gd name="connsiteX27" fmla="*/ 808892 w 1180787"/>
                <a:gd name="connsiteY27" fmla="*/ 1969477 h 2490411"/>
                <a:gd name="connsiteX28" fmla="*/ 803031 w 1180787"/>
                <a:gd name="connsiteY28" fmla="*/ 1998785 h 2490411"/>
                <a:gd name="connsiteX29" fmla="*/ 803031 w 1180787"/>
                <a:gd name="connsiteY29" fmla="*/ 2063262 h 2490411"/>
                <a:gd name="connsiteX30" fmla="*/ 814754 w 1180787"/>
                <a:gd name="connsiteY30" fmla="*/ 2116016 h 2490411"/>
                <a:gd name="connsiteX31" fmla="*/ 844061 w 1180787"/>
                <a:gd name="connsiteY31" fmla="*/ 2168770 h 2490411"/>
                <a:gd name="connsiteX32" fmla="*/ 914400 w 1180787"/>
                <a:gd name="connsiteY32" fmla="*/ 2262554 h 2490411"/>
                <a:gd name="connsiteX33" fmla="*/ 1031631 w 1180787"/>
                <a:gd name="connsiteY33" fmla="*/ 2391508 h 2490411"/>
                <a:gd name="connsiteX34" fmla="*/ 1128622 w 1180787"/>
                <a:gd name="connsiteY34" fmla="*/ 2490411 h 2490411"/>
                <a:gd name="connsiteX35" fmla="*/ 1180787 w 1180787"/>
                <a:gd name="connsiteY35" fmla="*/ 1629205 h 2490411"/>
                <a:gd name="connsiteX36" fmla="*/ 1166446 w 1180787"/>
                <a:gd name="connsiteY36" fmla="*/ 46893 h 2490411"/>
                <a:gd name="connsiteX37" fmla="*/ 0 w 1180787"/>
                <a:gd name="connsiteY37" fmla="*/ 0 h 2490411"/>
                <a:gd name="connsiteX0" fmla="*/ 0 w 1166446"/>
                <a:gd name="connsiteY0" fmla="*/ 0 h 2490411"/>
                <a:gd name="connsiteX1" fmla="*/ 5861 w 1166446"/>
                <a:gd name="connsiteY1" fmla="*/ 117231 h 2490411"/>
                <a:gd name="connsiteX2" fmla="*/ 46892 w 1166446"/>
                <a:gd name="connsiteY2" fmla="*/ 205154 h 2490411"/>
                <a:gd name="connsiteX3" fmla="*/ 35169 w 1166446"/>
                <a:gd name="connsiteY3" fmla="*/ 269631 h 2490411"/>
                <a:gd name="connsiteX4" fmla="*/ 99646 w 1166446"/>
                <a:gd name="connsiteY4" fmla="*/ 263770 h 2490411"/>
                <a:gd name="connsiteX5" fmla="*/ 158261 w 1166446"/>
                <a:gd name="connsiteY5" fmla="*/ 252047 h 2490411"/>
                <a:gd name="connsiteX6" fmla="*/ 211015 w 1166446"/>
                <a:gd name="connsiteY6" fmla="*/ 252047 h 2490411"/>
                <a:gd name="connsiteX7" fmla="*/ 246184 w 1166446"/>
                <a:gd name="connsiteY7" fmla="*/ 351693 h 2490411"/>
                <a:gd name="connsiteX8" fmla="*/ 252046 w 1166446"/>
                <a:gd name="connsiteY8" fmla="*/ 427893 h 2490411"/>
                <a:gd name="connsiteX9" fmla="*/ 281354 w 1166446"/>
                <a:gd name="connsiteY9" fmla="*/ 550985 h 2490411"/>
                <a:gd name="connsiteX10" fmla="*/ 334108 w 1166446"/>
                <a:gd name="connsiteY10" fmla="*/ 732693 h 2490411"/>
                <a:gd name="connsiteX11" fmla="*/ 351692 w 1166446"/>
                <a:gd name="connsiteY11" fmla="*/ 814754 h 2490411"/>
                <a:gd name="connsiteX12" fmla="*/ 398584 w 1166446"/>
                <a:gd name="connsiteY12" fmla="*/ 908539 h 2490411"/>
                <a:gd name="connsiteX13" fmla="*/ 416169 w 1166446"/>
                <a:gd name="connsiteY13" fmla="*/ 984739 h 2490411"/>
                <a:gd name="connsiteX14" fmla="*/ 451338 w 1166446"/>
                <a:gd name="connsiteY14" fmla="*/ 1066800 h 2490411"/>
                <a:gd name="connsiteX15" fmla="*/ 492369 w 1166446"/>
                <a:gd name="connsiteY15" fmla="*/ 1166447 h 2490411"/>
                <a:gd name="connsiteX16" fmla="*/ 533400 w 1166446"/>
                <a:gd name="connsiteY16" fmla="*/ 1266093 h 2490411"/>
                <a:gd name="connsiteX17" fmla="*/ 521677 w 1166446"/>
                <a:gd name="connsiteY17" fmla="*/ 1330570 h 2490411"/>
                <a:gd name="connsiteX18" fmla="*/ 527538 w 1166446"/>
                <a:gd name="connsiteY18" fmla="*/ 1389185 h 2490411"/>
                <a:gd name="connsiteX19" fmla="*/ 539261 w 1166446"/>
                <a:gd name="connsiteY19" fmla="*/ 1447800 h 2490411"/>
                <a:gd name="connsiteX20" fmla="*/ 562708 w 1166446"/>
                <a:gd name="connsiteY20" fmla="*/ 1500554 h 2490411"/>
                <a:gd name="connsiteX21" fmla="*/ 580292 w 1166446"/>
                <a:gd name="connsiteY21" fmla="*/ 1576754 h 2490411"/>
                <a:gd name="connsiteX22" fmla="*/ 650631 w 1166446"/>
                <a:gd name="connsiteY22" fmla="*/ 1658816 h 2490411"/>
                <a:gd name="connsiteX23" fmla="*/ 709246 w 1166446"/>
                <a:gd name="connsiteY23" fmla="*/ 1723293 h 2490411"/>
                <a:gd name="connsiteX24" fmla="*/ 744415 w 1166446"/>
                <a:gd name="connsiteY24" fmla="*/ 1840524 h 2490411"/>
                <a:gd name="connsiteX25" fmla="*/ 791308 w 1166446"/>
                <a:gd name="connsiteY25" fmla="*/ 1858108 h 2490411"/>
                <a:gd name="connsiteX26" fmla="*/ 826477 w 1166446"/>
                <a:gd name="connsiteY26" fmla="*/ 1905000 h 2490411"/>
                <a:gd name="connsiteX27" fmla="*/ 808892 w 1166446"/>
                <a:gd name="connsiteY27" fmla="*/ 1969477 h 2490411"/>
                <a:gd name="connsiteX28" fmla="*/ 803031 w 1166446"/>
                <a:gd name="connsiteY28" fmla="*/ 1998785 h 2490411"/>
                <a:gd name="connsiteX29" fmla="*/ 803031 w 1166446"/>
                <a:gd name="connsiteY29" fmla="*/ 2063262 h 2490411"/>
                <a:gd name="connsiteX30" fmla="*/ 814754 w 1166446"/>
                <a:gd name="connsiteY30" fmla="*/ 2116016 h 2490411"/>
                <a:gd name="connsiteX31" fmla="*/ 844061 w 1166446"/>
                <a:gd name="connsiteY31" fmla="*/ 2168770 h 2490411"/>
                <a:gd name="connsiteX32" fmla="*/ 914400 w 1166446"/>
                <a:gd name="connsiteY32" fmla="*/ 2262554 h 2490411"/>
                <a:gd name="connsiteX33" fmla="*/ 1031631 w 1166446"/>
                <a:gd name="connsiteY33" fmla="*/ 2391508 h 2490411"/>
                <a:gd name="connsiteX34" fmla="*/ 1128622 w 1166446"/>
                <a:gd name="connsiteY34" fmla="*/ 2490411 h 2490411"/>
                <a:gd name="connsiteX35" fmla="*/ 1166446 w 1166446"/>
                <a:gd name="connsiteY35" fmla="*/ 46893 h 2490411"/>
                <a:gd name="connsiteX36" fmla="*/ 0 w 1166446"/>
                <a:gd name="connsiteY36" fmla="*/ 0 h 2490411"/>
                <a:gd name="connsiteX0" fmla="*/ 0 w 1128622"/>
                <a:gd name="connsiteY0" fmla="*/ 0 h 2490411"/>
                <a:gd name="connsiteX1" fmla="*/ 5861 w 1128622"/>
                <a:gd name="connsiteY1" fmla="*/ 117231 h 2490411"/>
                <a:gd name="connsiteX2" fmla="*/ 46892 w 1128622"/>
                <a:gd name="connsiteY2" fmla="*/ 205154 h 2490411"/>
                <a:gd name="connsiteX3" fmla="*/ 35169 w 1128622"/>
                <a:gd name="connsiteY3" fmla="*/ 269631 h 2490411"/>
                <a:gd name="connsiteX4" fmla="*/ 99646 w 1128622"/>
                <a:gd name="connsiteY4" fmla="*/ 263770 h 2490411"/>
                <a:gd name="connsiteX5" fmla="*/ 158261 w 1128622"/>
                <a:gd name="connsiteY5" fmla="*/ 252047 h 2490411"/>
                <a:gd name="connsiteX6" fmla="*/ 211015 w 1128622"/>
                <a:gd name="connsiteY6" fmla="*/ 252047 h 2490411"/>
                <a:gd name="connsiteX7" fmla="*/ 246184 w 1128622"/>
                <a:gd name="connsiteY7" fmla="*/ 351693 h 2490411"/>
                <a:gd name="connsiteX8" fmla="*/ 252046 w 1128622"/>
                <a:gd name="connsiteY8" fmla="*/ 427893 h 2490411"/>
                <a:gd name="connsiteX9" fmla="*/ 281354 w 1128622"/>
                <a:gd name="connsiteY9" fmla="*/ 550985 h 2490411"/>
                <a:gd name="connsiteX10" fmla="*/ 334108 w 1128622"/>
                <a:gd name="connsiteY10" fmla="*/ 732693 h 2490411"/>
                <a:gd name="connsiteX11" fmla="*/ 351692 w 1128622"/>
                <a:gd name="connsiteY11" fmla="*/ 814754 h 2490411"/>
                <a:gd name="connsiteX12" fmla="*/ 398584 w 1128622"/>
                <a:gd name="connsiteY12" fmla="*/ 908539 h 2490411"/>
                <a:gd name="connsiteX13" fmla="*/ 416169 w 1128622"/>
                <a:gd name="connsiteY13" fmla="*/ 984739 h 2490411"/>
                <a:gd name="connsiteX14" fmla="*/ 451338 w 1128622"/>
                <a:gd name="connsiteY14" fmla="*/ 1066800 h 2490411"/>
                <a:gd name="connsiteX15" fmla="*/ 492369 w 1128622"/>
                <a:gd name="connsiteY15" fmla="*/ 1166447 h 2490411"/>
                <a:gd name="connsiteX16" fmla="*/ 533400 w 1128622"/>
                <a:gd name="connsiteY16" fmla="*/ 1266093 h 2490411"/>
                <a:gd name="connsiteX17" fmla="*/ 521677 w 1128622"/>
                <a:gd name="connsiteY17" fmla="*/ 1330570 h 2490411"/>
                <a:gd name="connsiteX18" fmla="*/ 527538 w 1128622"/>
                <a:gd name="connsiteY18" fmla="*/ 1389185 h 2490411"/>
                <a:gd name="connsiteX19" fmla="*/ 539261 w 1128622"/>
                <a:gd name="connsiteY19" fmla="*/ 1447800 h 2490411"/>
                <a:gd name="connsiteX20" fmla="*/ 562708 w 1128622"/>
                <a:gd name="connsiteY20" fmla="*/ 1500554 h 2490411"/>
                <a:gd name="connsiteX21" fmla="*/ 580292 w 1128622"/>
                <a:gd name="connsiteY21" fmla="*/ 1576754 h 2490411"/>
                <a:gd name="connsiteX22" fmla="*/ 650631 w 1128622"/>
                <a:gd name="connsiteY22" fmla="*/ 1658816 h 2490411"/>
                <a:gd name="connsiteX23" fmla="*/ 709246 w 1128622"/>
                <a:gd name="connsiteY23" fmla="*/ 1723293 h 2490411"/>
                <a:gd name="connsiteX24" fmla="*/ 744415 w 1128622"/>
                <a:gd name="connsiteY24" fmla="*/ 1840524 h 2490411"/>
                <a:gd name="connsiteX25" fmla="*/ 791308 w 1128622"/>
                <a:gd name="connsiteY25" fmla="*/ 1858108 h 2490411"/>
                <a:gd name="connsiteX26" fmla="*/ 826477 w 1128622"/>
                <a:gd name="connsiteY26" fmla="*/ 1905000 h 2490411"/>
                <a:gd name="connsiteX27" fmla="*/ 808892 w 1128622"/>
                <a:gd name="connsiteY27" fmla="*/ 1969477 h 2490411"/>
                <a:gd name="connsiteX28" fmla="*/ 803031 w 1128622"/>
                <a:gd name="connsiteY28" fmla="*/ 1998785 h 2490411"/>
                <a:gd name="connsiteX29" fmla="*/ 803031 w 1128622"/>
                <a:gd name="connsiteY29" fmla="*/ 2063262 h 2490411"/>
                <a:gd name="connsiteX30" fmla="*/ 814754 w 1128622"/>
                <a:gd name="connsiteY30" fmla="*/ 2116016 h 2490411"/>
                <a:gd name="connsiteX31" fmla="*/ 844061 w 1128622"/>
                <a:gd name="connsiteY31" fmla="*/ 2168770 h 2490411"/>
                <a:gd name="connsiteX32" fmla="*/ 914400 w 1128622"/>
                <a:gd name="connsiteY32" fmla="*/ 2262554 h 2490411"/>
                <a:gd name="connsiteX33" fmla="*/ 1031631 w 1128622"/>
                <a:gd name="connsiteY33" fmla="*/ 2391508 h 2490411"/>
                <a:gd name="connsiteX34" fmla="*/ 1128622 w 1128622"/>
                <a:gd name="connsiteY34" fmla="*/ 2490411 h 2490411"/>
                <a:gd name="connsiteX35" fmla="*/ 1110485 w 1128622"/>
                <a:gd name="connsiteY35" fmla="*/ 46893 h 2490411"/>
                <a:gd name="connsiteX36" fmla="*/ 0 w 1128622"/>
                <a:gd name="connsiteY36" fmla="*/ 0 h 2490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28622" h="2490411">
                  <a:moveTo>
                    <a:pt x="0" y="0"/>
                  </a:moveTo>
                  <a:lnTo>
                    <a:pt x="5861" y="117231"/>
                  </a:lnTo>
                  <a:lnTo>
                    <a:pt x="46892" y="205154"/>
                  </a:lnTo>
                  <a:lnTo>
                    <a:pt x="35169" y="269631"/>
                  </a:lnTo>
                  <a:lnTo>
                    <a:pt x="99646" y="263770"/>
                  </a:lnTo>
                  <a:lnTo>
                    <a:pt x="158261" y="252047"/>
                  </a:lnTo>
                  <a:lnTo>
                    <a:pt x="211015" y="252047"/>
                  </a:lnTo>
                  <a:lnTo>
                    <a:pt x="246184" y="351693"/>
                  </a:lnTo>
                  <a:lnTo>
                    <a:pt x="252046" y="427893"/>
                  </a:lnTo>
                  <a:lnTo>
                    <a:pt x="281354" y="550985"/>
                  </a:lnTo>
                  <a:lnTo>
                    <a:pt x="334108" y="732693"/>
                  </a:lnTo>
                  <a:lnTo>
                    <a:pt x="351692" y="814754"/>
                  </a:lnTo>
                  <a:lnTo>
                    <a:pt x="398584" y="908539"/>
                  </a:lnTo>
                  <a:lnTo>
                    <a:pt x="416169" y="984739"/>
                  </a:lnTo>
                  <a:lnTo>
                    <a:pt x="451338" y="1066800"/>
                  </a:lnTo>
                  <a:lnTo>
                    <a:pt x="492369" y="1166447"/>
                  </a:lnTo>
                  <a:lnTo>
                    <a:pt x="533400" y="1266093"/>
                  </a:lnTo>
                  <a:lnTo>
                    <a:pt x="521677" y="1330570"/>
                  </a:lnTo>
                  <a:lnTo>
                    <a:pt x="527538" y="1389185"/>
                  </a:lnTo>
                  <a:lnTo>
                    <a:pt x="539261" y="1447800"/>
                  </a:lnTo>
                  <a:lnTo>
                    <a:pt x="562708" y="1500554"/>
                  </a:lnTo>
                  <a:lnTo>
                    <a:pt x="580292" y="1576754"/>
                  </a:lnTo>
                  <a:lnTo>
                    <a:pt x="650631" y="1658816"/>
                  </a:lnTo>
                  <a:lnTo>
                    <a:pt x="709246" y="1723293"/>
                  </a:lnTo>
                  <a:lnTo>
                    <a:pt x="744415" y="1840524"/>
                  </a:lnTo>
                  <a:lnTo>
                    <a:pt x="791308" y="1858108"/>
                  </a:lnTo>
                  <a:lnTo>
                    <a:pt x="826477" y="1905000"/>
                  </a:lnTo>
                  <a:lnTo>
                    <a:pt x="808892" y="1969477"/>
                  </a:lnTo>
                  <a:lnTo>
                    <a:pt x="803031" y="1998785"/>
                  </a:lnTo>
                  <a:lnTo>
                    <a:pt x="803031" y="2063262"/>
                  </a:lnTo>
                  <a:lnTo>
                    <a:pt x="814754" y="2116016"/>
                  </a:lnTo>
                  <a:lnTo>
                    <a:pt x="844061" y="2168770"/>
                  </a:lnTo>
                  <a:lnTo>
                    <a:pt x="914400" y="2262554"/>
                  </a:lnTo>
                  <a:lnTo>
                    <a:pt x="1031631" y="2391508"/>
                  </a:lnTo>
                  <a:lnTo>
                    <a:pt x="1128622" y="2490411"/>
                  </a:lnTo>
                  <a:lnTo>
                    <a:pt x="1110485" y="46893"/>
                  </a:lnTo>
                  <a:lnTo>
                    <a:pt x="0" y="0"/>
                  </a:lnTo>
                  <a:close/>
                </a:path>
              </a:pathLst>
            </a:custGeom>
            <a:solidFill>
              <a:srgbClr val="00B0F0">
                <a:alpha val="70000"/>
              </a:srgbClr>
            </a:solidFill>
            <a:ln w="9525" cap="flat" cmpd="sng" algn="ctr">
              <a:solidFill>
                <a:srgbClr val="00B0F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grpSp>
          <p:nvGrpSpPr>
            <p:cNvPr id="19" name="组合 156">
              <a:extLst>
                <a:ext uri="{FF2B5EF4-FFF2-40B4-BE49-F238E27FC236}">
                  <a16:creationId xmlns="" xmlns:a16="http://schemas.microsoft.com/office/drawing/2014/main" id="{D3013771-3EAA-41AE-829A-51BF18E8E5AE}"/>
                </a:ext>
              </a:extLst>
            </p:cNvPr>
            <p:cNvGrpSpPr/>
            <p:nvPr/>
          </p:nvGrpSpPr>
          <p:grpSpPr>
            <a:xfrm>
              <a:off x="-44858" y="1909942"/>
              <a:ext cx="6397757" cy="4903434"/>
              <a:chOff x="-59711" y="2197355"/>
              <a:chExt cx="6863554" cy="4660649"/>
            </a:xfrm>
          </p:grpSpPr>
          <p:sp>
            <p:nvSpPr>
              <p:cNvPr id="20" name="任意多边形: 形状 157">
                <a:extLst>
                  <a:ext uri="{FF2B5EF4-FFF2-40B4-BE49-F238E27FC236}">
                    <a16:creationId xmlns="" xmlns:a16="http://schemas.microsoft.com/office/drawing/2014/main" id="{15156210-9DD5-41C3-9D7D-7930A27A552C}"/>
                  </a:ext>
                </a:extLst>
              </p:cNvPr>
              <p:cNvSpPr/>
              <p:nvPr/>
            </p:nvSpPr>
            <p:spPr>
              <a:xfrm>
                <a:off x="2913386" y="2799697"/>
                <a:ext cx="330304" cy="457311"/>
              </a:xfrm>
              <a:custGeom>
                <a:avLst/>
                <a:gdLst>
                  <a:gd name="connsiteX0" fmla="*/ 48918 w 440266"/>
                  <a:gd name="connsiteY0" fmla="*/ 613363 h 673571"/>
                  <a:gd name="connsiteX1" fmla="*/ 41392 w 440266"/>
                  <a:gd name="connsiteY1" fmla="*/ 534341 h 673571"/>
                  <a:gd name="connsiteX2" fmla="*/ 48918 w 440266"/>
                  <a:gd name="connsiteY2" fmla="*/ 428978 h 673571"/>
                  <a:gd name="connsiteX3" fmla="*/ 7526 w 440266"/>
                  <a:gd name="connsiteY3" fmla="*/ 428978 h 673571"/>
                  <a:gd name="connsiteX4" fmla="*/ 0 w 440266"/>
                  <a:gd name="connsiteY4" fmla="*/ 319852 h 673571"/>
                  <a:gd name="connsiteX5" fmla="*/ 3763 w 440266"/>
                  <a:gd name="connsiteY5" fmla="*/ 240830 h 673571"/>
                  <a:gd name="connsiteX6" fmla="*/ 60207 w 440266"/>
                  <a:gd name="connsiteY6" fmla="*/ 225778 h 673571"/>
                  <a:gd name="connsiteX7" fmla="*/ 90311 w 440266"/>
                  <a:gd name="connsiteY7" fmla="*/ 240830 h 673571"/>
                  <a:gd name="connsiteX8" fmla="*/ 116652 w 440266"/>
                  <a:gd name="connsiteY8" fmla="*/ 259645 h 673571"/>
                  <a:gd name="connsiteX9" fmla="*/ 146755 w 440266"/>
                  <a:gd name="connsiteY9" fmla="*/ 154282 h 673571"/>
                  <a:gd name="connsiteX10" fmla="*/ 165570 w 440266"/>
                  <a:gd name="connsiteY10" fmla="*/ 97837 h 673571"/>
                  <a:gd name="connsiteX11" fmla="*/ 195674 w 440266"/>
                  <a:gd name="connsiteY11" fmla="*/ 67734 h 673571"/>
                  <a:gd name="connsiteX12" fmla="*/ 233303 w 440266"/>
                  <a:gd name="connsiteY12" fmla="*/ 33867 h 673571"/>
                  <a:gd name="connsiteX13" fmla="*/ 240829 w 440266"/>
                  <a:gd name="connsiteY13" fmla="*/ 0 h 673571"/>
                  <a:gd name="connsiteX14" fmla="*/ 259644 w 440266"/>
                  <a:gd name="connsiteY14" fmla="*/ 48919 h 673571"/>
                  <a:gd name="connsiteX15" fmla="*/ 304800 w 440266"/>
                  <a:gd name="connsiteY15" fmla="*/ 71497 h 673571"/>
                  <a:gd name="connsiteX16" fmla="*/ 334903 w 440266"/>
                  <a:gd name="connsiteY16" fmla="*/ 71497 h 673571"/>
                  <a:gd name="connsiteX17" fmla="*/ 346192 w 440266"/>
                  <a:gd name="connsiteY17" fmla="*/ 105363 h 673571"/>
                  <a:gd name="connsiteX18" fmla="*/ 353718 w 440266"/>
                  <a:gd name="connsiteY18" fmla="*/ 135467 h 673571"/>
                  <a:gd name="connsiteX19" fmla="*/ 380059 w 440266"/>
                  <a:gd name="connsiteY19" fmla="*/ 158045 h 673571"/>
                  <a:gd name="connsiteX20" fmla="*/ 398874 w 440266"/>
                  <a:gd name="connsiteY20" fmla="*/ 176860 h 673571"/>
                  <a:gd name="connsiteX21" fmla="*/ 417689 w 440266"/>
                  <a:gd name="connsiteY21" fmla="*/ 191911 h 673571"/>
                  <a:gd name="connsiteX22" fmla="*/ 440266 w 440266"/>
                  <a:gd name="connsiteY22" fmla="*/ 203200 h 673571"/>
                  <a:gd name="connsiteX23" fmla="*/ 436503 w 440266"/>
                  <a:gd name="connsiteY23" fmla="*/ 244593 h 673571"/>
                  <a:gd name="connsiteX24" fmla="*/ 421452 w 440266"/>
                  <a:gd name="connsiteY24" fmla="*/ 323615 h 673571"/>
                  <a:gd name="connsiteX25" fmla="*/ 406400 w 440266"/>
                  <a:gd name="connsiteY25" fmla="*/ 383823 h 673571"/>
                  <a:gd name="connsiteX26" fmla="*/ 406400 w 440266"/>
                  <a:gd name="connsiteY26" fmla="*/ 428978 h 673571"/>
                  <a:gd name="connsiteX27" fmla="*/ 395111 w 440266"/>
                  <a:gd name="connsiteY27" fmla="*/ 474134 h 673571"/>
                  <a:gd name="connsiteX28" fmla="*/ 376296 w 440266"/>
                  <a:gd name="connsiteY28" fmla="*/ 549393 h 673571"/>
                  <a:gd name="connsiteX29" fmla="*/ 383822 w 440266"/>
                  <a:gd name="connsiteY29" fmla="*/ 590786 h 673571"/>
                  <a:gd name="connsiteX30" fmla="*/ 323615 w 440266"/>
                  <a:gd name="connsiteY30" fmla="*/ 602074 h 673571"/>
                  <a:gd name="connsiteX31" fmla="*/ 289748 w 440266"/>
                  <a:gd name="connsiteY31" fmla="*/ 643467 h 673571"/>
                  <a:gd name="connsiteX32" fmla="*/ 237066 w 440266"/>
                  <a:gd name="connsiteY32" fmla="*/ 673571 h 673571"/>
                  <a:gd name="connsiteX33" fmla="*/ 169333 w 440266"/>
                  <a:gd name="connsiteY33" fmla="*/ 662282 h 673571"/>
                  <a:gd name="connsiteX34" fmla="*/ 142992 w 440266"/>
                  <a:gd name="connsiteY34" fmla="*/ 643467 h 673571"/>
                  <a:gd name="connsiteX35" fmla="*/ 94074 w 440266"/>
                  <a:gd name="connsiteY35" fmla="*/ 639704 h 673571"/>
                  <a:gd name="connsiteX36" fmla="*/ 48918 w 440266"/>
                  <a:gd name="connsiteY36" fmla="*/ 613363 h 673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40266" h="673571">
                    <a:moveTo>
                      <a:pt x="48918" y="613363"/>
                    </a:moveTo>
                    <a:lnTo>
                      <a:pt x="41392" y="534341"/>
                    </a:lnTo>
                    <a:lnTo>
                      <a:pt x="48918" y="428978"/>
                    </a:lnTo>
                    <a:lnTo>
                      <a:pt x="7526" y="428978"/>
                    </a:lnTo>
                    <a:lnTo>
                      <a:pt x="0" y="319852"/>
                    </a:lnTo>
                    <a:lnTo>
                      <a:pt x="3763" y="240830"/>
                    </a:lnTo>
                    <a:lnTo>
                      <a:pt x="60207" y="225778"/>
                    </a:lnTo>
                    <a:lnTo>
                      <a:pt x="90311" y="240830"/>
                    </a:lnTo>
                    <a:lnTo>
                      <a:pt x="116652" y="259645"/>
                    </a:lnTo>
                    <a:lnTo>
                      <a:pt x="146755" y="154282"/>
                    </a:lnTo>
                    <a:lnTo>
                      <a:pt x="165570" y="97837"/>
                    </a:lnTo>
                    <a:lnTo>
                      <a:pt x="195674" y="67734"/>
                    </a:lnTo>
                    <a:lnTo>
                      <a:pt x="233303" y="33867"/>
                    </a:lnTo>
                    <a:lnTo>
                      <a:pt x="240829" y="0"/>
                    </a:lnTo>
                    <a:lnTo>
                      <a:pt x="259644" y="48919"/>
                    </a:lnTo>
                    <a:lnTo>
                      <a:pt x="304800" y="71497"/>
                    </a:lnTo>
                    <a:lnTo>
                      <a:pt x="334903" y="71497"/>
                    </a:lnTo>
                    <a:lnTo>
                      <a:pt x="346192" y="105363"/>
                    </a:lnTo>
                    <a:lnTo>
                      <a:pt x="353718" y="135467"/>
                    </a:lnTo>
                    <a:lnTo>
                      <a:pt x="380059" y="158045"/>
                    </a:lnTo>
                    <a:lnTo>
                      <a:pt x="398874" y="176860"/>
                    </a:lnTo>
                    <a:lnTo>
                      <a:pt x="417689" y="191911"/>
                    </a:lnTo>
                    <a:lnTo>
                      <a:pt x="440266" y="203200"/>
                    </a:lnTo>
                    <a:lnTo>
                      <a:pt x="436503" y="244593"/>
                    </a:lnTo>
                    <a:lnTo>
                      <a:pt x="421452" y="323615"/>
                    </a:lnTo>
                    <a:lnTo>
                      <a:pt x="406400" y="383823"/>
                    </a:lnTo>
                    <a:lnTo>
                      <a:pt x="406400" y="428978"/>
                    </a:lnTo>
                    <a:lnTo>
                      <a:pt x="395111" y="474134"/>
                    </a:lnTo>
                    <a:lnTo>
                      <a:pt x="376296" y="549393"/>
                    </a:lnTo>
                    <a:lnTo>
                      <a:pt x="383822" y="590786"/>
                    </a:lnTo>
                    <a:lnTo>
                      <a:pt x="323615" y="602074"/>
                    </a:lnTo>
                    <a:lnTo>
                      <a:pt x="289748" y="643467"/>
                    </a:lnTo>
                    <a:lnTo>
                      <a:pt x="237066" y="673571"/>
                    </a:lnTo>
                    <a:lnTo>
                      <a:pt x="169333" y="662282"/>
                    </a:lnTo>
                    <a:lnTo>
                      <a:pt x="142992" y="643467"/>
                    </a:lnTo>
                    <a:lnTo>
                      <a:pt x="94074" y="639704"/>
                    </a:lnTo>
                    <a:lnTo>
                      <a:pt x="48918" y="613363"/>
                    </a:lnTo>
                    <a:close/>
                  </a:path>
                </a:pathLst>
              </a:custGeom>
              <a:solidFill>
                <a:srgbClr val="FFF100">
                  <a:alpha val="70000"/>
                </a:srgbClr>
              </a:solidFill>
              <a:ln w="12700" cap="flat" cmpd="sng" algn="ctr">
                <a:solidFill>
                  <a:srgbClr val="FFC000"/>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158">
                <a:extLst>
                  <a:ext uri="{FF2B5EF4-FFF2-40B4-BE49-F238E27FC236}">
                    <a16:creationId xmlns="" xmlns:a16="http://schemas.microsoft.com/office/drawing/2014/main" id="{F42785FA-96EB-45A4-9E47-B310BF7C2514}"/>
                  </a:ext>
                </a:extLst>
              </p:cNvPr>
              <p:cNvGrpSpPr/>
              <p:nvPr/>
            </p:nvGrpSpPr>
            <p:grpSpPr>
              <a:xfrm>
                <a:off x="4728" y="2198640"/>
                <a:ext cx="5873549" cy="4651086"/>
                <a:chOff x="10160" y="-4764"/>
                <a:chExt cx="7828916" cy="6850567"/>
              </a:xfrm>
            </p:grpSpPr>
            <p:sp>
              <p:nvSpPr>
                <p:cNvPr id="80" name="任意多边形: 形状 218">
                  <a:extLst>
                    <a:ext uri="{FF2B5EF4-FFF2-40B4-BE49-F238E27FC236}">
                      <a16:creationId xmlns="" xmlns:a16="http://schemas.microsoft.com/office/drawing/2014/main" id="{B67D00DA-FB22-4765-9CC9-6D439C638977}"/>
                    </a:ext>
                  </a:extLst>
                </p:cNvPr>
                <p:cNvSpPr/>
                <p:nvPr/>
              </p:nvSpPr>
              <p:spPr>
                <a:xfrm>
                  <a:off x="82785" y="3349035"/>
                  <a:ext cx="4944534" cy="2592681"/>
                </a:xfrm>
                <a:custGeom>
                  <a:avLst/>
                  <a:gdLst>
                    <a:gd name="connsiteX0" fmla="*/ 906874 w 4944534"/>
                    <a:gd name="connsiteY0" fmla="*/ 0 h 2592682"/>
                    <a:gd name="connsiteX1" fmla="*/ 0 w 4944534"/>
                    <a:gd name="connsiteY1" fmla="*/ 2178756 h 2592682"/>
                    <a:gd name="connsiteX2" fmla="*/ 184385 w 4944534"/>
                    <a:gd name="connsiteY2" fmla="*/ 2205096 h 2592682"/>
                    <a:gd name="connsiteX3" fmla="*/ 297274 w 4944534"/>
                    <a:gd name="connsiteY3" fmla="*/ 2257778 h 2592682"/>
                    <a:gd name="connsiteX4" fmla="*/ 489185 w 4944534"/>
                    <a:gd name="connsiteY4" fmla="*/ 2212622 h 2592682"/>
                    <a:gd name="connsiteX5" fmla="*/ 568208 w 4944534"/>
                    <a:gd name="connsiteY5" fmla="*/ 2058341 h 2592682"/>
                    <a:gd name="connsiteX6" fmla="*/ 632178 w 4944534"/>
                    <a:gd name="connsiteY6" fmla="*/ 1994370 h 2592682"/>
                    <a:gd name="connsiteX7" fmla="*/ 797748 w 4944534"/>
                    <a:gd name="connsiteY7" fmla="*/ 1757304 h 2592682"/>
                    <a:gd name="connsiteX8" fmla="*/ 835378 w 4944534"/>
                    <a:gd name="connsiteY8" fmla="*/ 1587970 h 2592682"/>
                    <a:gd name="connsiteX9" fmla="*/ 884296 w 4944534"/>
                    <a:gd name="connsiteY9" fmla="*/ 1478844 h 2592682"/>
                    <a:gd name="connsiteX10" fmla="*/ 1087496 w 4944534"/>
                    <a:gd name="connsiteY10" fmla="*/ 1471319 h 2592682"/>
                    <a:gd name="connsiteX11" fmla="*/ 1091259 w 4944534"/>
                    <a:gd name="connsiteY11" fmla="*/ 1580444 h 2592682"/>
                    <a:gd name="connsiteX12" fmla="*/ 1004711 w 4944534"/>
                    <a:gd name="connsiteY12" fmla="*/ 1772356 h 2592682"/>
                    <a:gd name="connsiteX13" fmla="*/ 1121363 w 4944534"/>
                    <a:gd name="connsiteY13" fmla="*/ 1776119 h 2592682"/>
                    <a:gd name="connsiteX14" fmla="*/ 820326 w 4944534"/>
                    <a:gd name="connsiteY14" fmla="*/ 2551289 h 2592682"/>
                    <a:gd name="connsiteX15" fmla="*/ 1068682 w 4944534"/>
                    <a:gd name="connsiteY15" fmla="*/ 2558815 h 2592682"/>
                    <a:gd name="connsiteX16" fmla="*/ 1260593 w 4944534"/>
                    <a:gd name="connsiteY16" fmla="*/ 2013185 h 2592682"/>
                    <a:gd name="connsiteX17" fmla="*/ 1512711 w 4944534"/>
                    <a:gd name="connsiteY17" fmla="*/ 2005659 h 2592682"/>
                    <a:gd name="connsiteX18" fmla="*/ 1456267 w 4944534"/>
                    <a:gd name="connsiteY18" fmla="*/ 2254015 h 2592682"/>
                    <a:gd name="connsiteX19" fmla="*/ 1700859 w 4944534"/>
                    <a:gd name="connsiteY19" fmla="*/ 2257778 h 2592682"/>
                    <a:gd name="connsiteX20" fmla="*/ 1896534 w 4944534"/>
                    <a:gd name="connsiteY20" fmla="*/ 1862667 h 2592682"/>
                    <a:gd name="connsiteX21" fmla="*/ 2013185 w 4944534"/>
                    <a:gd name="connsiteY21" fmla="*/ 1877719 h 2592682"/>
                    <a:gd name="connsiteX22" fmla="*/ 2069630 w 4944534"/>
                    <a:gd name="connsiteY22" fmla="*/ 1873956 h 2592682"/>
                    <a:gd name="connsiteX23" fmla="*/ 2020711 w 4944534"/>
                    <a:gd name="connsiteY23" fmla="*/ 2028237 h 2592682"/>
                    <a:gd name="connsiteX24" fmla="*/ 2231437 w 4944534"/>
                    <a:gd name="connsiteY24" fmla="*/ 2043289 h 2592682"/>
                    <a:gd name="connsiteX25" fmla="*/ 2133600 w 4944534"/>
                    <a:gd name="connsiteY25" fmla="*/ 2532474 h 2592682"/>
                    <a:gd name="connsiteX26" fmla="*/ 2419585 w 4944534"/>
                    <a:gd name="connsiteY26" fmla="*/ 2551289 h 2592682"/>
                    <a:gd name="connsiteX27" fmla="*/ 2540000 w 4944534"/>
                    <a:gd name="connsiteY27" fmla="*/ 2032000 h 2592682"/>
                    <a:gd name="connsiteX28" fmla="*/ 2476030 w 4944534"/>
                    <a:gd name="connsiteY28" fmla="*/ 1813748 h 2592682"/>
                    <a:gd name="connsiteX29" fmla="*/ 2498608 w 4944534"/>
                    <a:gd name="connsiteY29" fmla="*/ 1772356 h 2592682"/>
                    <a:gd name="connsiteX30" fmla="*/ 3311408 w 4944534"/>
                    <a:gd name="connsiteY30" fmla="*/ 1791170 h 2592682"/>
                    <a:gd name="connsiteX31" fmla="*/ 3394193 w 4944534"/>
                    <a:gd name="connsiteY31" fmla="*/ 1843852 h 2592682"/>
                    <a:gd name="connsiteX32" fmla="*/ 3221096 w 4944534"/>
                    <a:gd name="connsiteY32" fmla="*/ 2577630 h 2592682"/>
                    <a:gd name="connsiteX33" fmla="*/ 3416771 w 4944534"/>
                    <a:gd name="connsiteY33" fmla="*/ 2592682 h 2592682"/>
                    <a:gd name="connsiteX34" fmla="*/ 4316119 w 4944534"/>
                    <a:gd name="connsiteY34" fmla="*/ 2592682 h 2592682"/>
                    <a:gd name="connsiteX35" fmla="*/ 4398904 w 4944534"/>
                    <a:gd name="connsiteY35" fmla="*/ 2573867 h 2592682"/>
                    <a:gd name="connsiteX36" fmla="*/ 4906904 w 4944534"/>
                    <a:gd name="connsiteY36" fmla="*/ 910637 h 2592682"/>
                    <a:gd name="connsiteX37" fmla="*/ 4944534 w 4944534"/>
                    <a:gd name="connsiteY37" fmla="*/ 462844 h 2592682"/>
                    <a:gd name="connsiteX38" fmla="*/ 4169363 w 4944534"/>
                    <a:gd name="connsiteY38" fmla="*/ 477896 h 2592682"/>
                    <a:gd name="connsiteX39" fmla="*/ 4199467 w 4944534"/>
                    <a:gd name="connsiteY39" fmla="*/ 289748 h 2592682"/>
                    <a:gd name="connsiteX40" fmla="*/ 3778015 w 4944534"/>
                    <a:gd name="connsiteY40" fmla="*/ 338667 h 2592682"/>
                    <a:gd name="connsiteX41" fmla="*/ 3420534 w 4944534"/>
                    <a:gd name="connsiteY41" fmla="*/ 289748 h 2592682"/>
                    <a:gd name="connsiteX42" fmla="*/ 3469452 w 4944534"/>
                    <a:gd name="connsiteY42" fmla="*/ 203200 h 2592682"/>
                    <a:gd name="connsiteX43" fmla="*/ 3439348 w 4944534"/>
                    <a:gd name="connsiteY43" fmla="*/ 45156 h 2592682"/>
                    <a:gd name="connsiteX44" fmla="*/ 3386667 w 4944534"/>
                    <a:gd name="connsiteY44" fmla="*/ 22578 h 2592682"/>
                    <a:gd name="connsiteX45" fmla="*/ 906874 w 4944534"/>
                    <a:gd name="connsiteY45" fmla="*/ 0 h 2592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944534" h="2592682">
                      <a:moveTo>
                        <a:pt x="906874" y="0"/>
                      </a:moveTo>
                      <a:lnTo>
                        <a:pt x="0" y="2178756"/>
                      </a:lnTo>
                      <a:lnTo>
                        <a:pt x="184385" y="2205096"/>
                      </a:lnTo>
                      <a:lnTo>
                        <a:pt x="297274" y="2257778"/>
                      </a:lnTo>
                      <a:lnTo>
                        <a:pt x="489185" y="2212622"/>
                      </a:lnTo>
                      <a:lnTo>
                        <a:pt x="568208" y="2058341"/>
                      </a:lnTo>
                      <a:lnTo>
                        <a:pt x="632178" y="1994370"/>
                      </a:lnTo>
                      <a:lnTo>
                        <a:pt x="797748" y="1757304"/>
                      </a:lnTo>
                      <a:lnTo>
                        <a:pt x="835378" y="1587970"/>
                      </a:lnTo>
                      <a:lnTo>
                        <a:pt x="884296" y="1478844"/>
                      </a:lnTo>
                      <a:lnTo>
                        <a:pt x="1087496" y="1471319"/>
                      </a:lnTo>
                      <a:lnTo>
                        <a:pt x="1091259" y="1580444"/>
                      </a:lnTo>
                      <a:lnTo>
                        <a:pt x="1004711" y="1772356"/>
                      </a:lnTo>
                      <a:lnTo>
                        <a:pt x="1121363" y="1776119"/>
                      </a:lnTo>
                      <a:lnTo>
                        <a:pt x="820326" y="2551289"/>
                      </a:lnTo>
                      <a:lnTo>
                        <a:pt x="1068682" y="2558815"/>
                      </a:lnTo>
                      <a:lnTo>
                        <a:pt x="1260593" y="2013185"/>
                      </a:lnTo>
                      <a:lnTo>
                        <a:pt x="1512711" y="2005659"/>
                      </a:lnTo>
                      <a:lnTo>
                        <a:pt x="1456267" y="2254015"/>
                      </a:lnTo>
                      <a:lnTo>
                        <a:pt x="1700859" y="2257778"/>
                      </a:lnTo>
                      <a:lnTo>
                        <a:pt x="1896534" y="1862667"/>
                      </a:lnTo>
                      <a:lnTo>
                        <a:pt x="2013185" y="1877719"/>
                      </a:lnTo>
                      <a:lnTo>
                        <a:pt x="2069630" y="1873956"/>
                      </a:lnTo>
                      <a:lnTo>
                        <a:pt x="2020711" y="2028237"/>
                      </a:lnTo>
                      <a:lnTo>
                        <a:pt x="2231437" y="2043289"/>
                      </a:lnTo>
                      <a:lnTo>
                        <a:pt x="2133600" y="2532474"/>
                      </a:lnTo>
                      <a:lnTo>
                        <a:pt x="2419585" y="2551289"/>
                      </a:lnTo>
                      <a:lnTo>
                        <a:pt x="2540000" y="2032000"/>
                      </a:lnTo>
                      <a:lnTo>
                        <a:pt x="2476030" y="1813748"/>
                      </a:lnTo>
                      <a:lnTo>
                        <a:pt x="2498608" y="1772356"/>
                      </a:lnTo>
                      <a:lnTo>
                        <a:pt x="3311408" y="1791170"/>
                      </a:lnTo>
                      <a:lnTo>
                        <a:pt x="3394193" y="1843852"/>
                      </a:lnTo>
                      <a:lnTo>
                        <a:pt x="3221096" y="2577630"/>
                      </a:lnTo>
                      <a:lnTo>
                        <a:pt x="3416771" y="2592682"/>
                      </a:lnTo>
                      <a:lnTo>
                        <a:pt x="4316119" y="2592682"/>
                      </a:lnTo>
                      <a:lnTo>
                        <a:pt x="4398904" y="2573867"/>
                      </a:lnTo>
                      <a:lnTo>
                        <a:pt x="4906904" y="910637"/>
                      </a:lnTo>
                      <a:lnTo>
                        <a:pt x="4944534" y="462844"/>
                      </a:lnTo>
                      <a:lnTo>
                        <a:pt x="4169363" y="477896"/>
                      </a:lnTo>
                      <a:lnTo>
                        <a:pt x="4199467" y="289748"/>
                      </a:lnTo>
                      <a:lnTo>
                        <a:pt x="3778015" y="338667"/>
                      </a:lnTo>
                      <a:lnTo>
                        <a:pt x="3420534" y="289748"/>
                      </a:lnTo>
                      <a:lnTo>
                        <a:pt x="3469452" y="203200"/>
                      </a:lnTo>
                      <a:lnTo>
                        <a:pt x="3439348" y="45156"/>
                      </a:lnTo>
                      <a:lnTo>
                        <a:pt x="3386667" y="22578"/>
                      </a:lnTo>
                      <a:lnTo>
                        <a:pt x="906874" y="0"/>
                      </a:lnTo>
                      <a:close/>
                    </a:path>
                  </a:pathLst>
                </a:custGeom>
                <a:solidFill>
                  <a:srgbClr val="70AD47">
                    <a:alpha val="70000"/>
                  </a:srgbClr>
                </a:solidFill>
                <a:ln w="12700" cap="flat" cmpd="sng" algn="ctr">
                  <a:solidFill>
                    <a:srgbClr val="70AD47">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1" name="任意多边形: 形状 219">
                  <a:extLst>
                    <a:ext uri="{FF2B5EF4-FFF2-40B4-BE49-F238E27FC236}">
                      <a16:creationId xmlns="" xmlns:a16="http://schemas.microsoft.com/office/drawing/2014/main" id="{88A11D14-7C5F-4413-A713-94CEB6FCEADD}"/>
                    </a:ext>
                  </a:extLst>
                </p:cNvPr>
                <p:cNvSpPr/>
                <p:nvPr/>
              </p:nvSpPr>
              <p:spPr>
                <a:xfrm>
                  <a:off x="10160" y="8773"/>
                  <a:ext cx="2118360" cy="844664"/>
                </a:xfrm>
                <a:custGeom>
                  <a:avLst/>
                  <a:gdLst>
                    <a:gd name="connsiteX0" fmla="*/ 2118360 w 2118360"/>
                    <a:gd name="connsiteY0" fmla="*/ 5080 h 802640"/>
                    <a:gd name="connsiteX1" fmla="*/ 1722120 w 2118360"/>
                    <a:gd name="connsiteY1" fmla="*/ 716280 h 802640"/>
                    <a:gd name="connsiteX2" fmla="*/ 1666240 w 2118360"/>
                    <a:gd name="connsiteY2" fmla="*/ 690880 h 802640"/>
                    <a:gd name="connsiteX3" fmla="*/ 1610360 w 2118360"/>
                    <a:gd name="connsiteY3" fmla="*/ 675640 h 802640"/>
                    <a:gd name="connsiteX4" fmla="*/ 1503680 w 2118360"/>
                    <a:gd name="connsiteY4" fmla="*/ 731520 h 802640"/>
                    <a:gd name="connsiteX5" fmla="*/ 1056640 w 2118360"/>
                    <a:gd name="connsiteY5" fmla="*/ 741680 h 802640"/>
                    <a:gd name="connsiteX6" fmla="*/ 924560 w 2118360"/>
                    <a:gd name="connsiteY6" fmla="*/ 802640 h 802640"/>
                    <a:gd name="connsiteX7" fmla="*/ 843280 w 2118360"/>
                    <a:gd name="connsiteY7" fmla="*/ 767080 h 802640"/>
                    <a:gd name="connsiteX8" fmla="*/ 822960 w 2118360"/>
                    <a:gd name="connsiteY8" fmla="*/ 741680 h 802640"/>
                    <a:gd name="connsiteX9" fmla="*/ 802640 w 2118360"/>
                    <a:gd name="connsiteY9" fmla="*/ 614680 h 802640"/>
                    <a:gd name="connsiteX10" fmla="*/ 787400 w 2118360"/>
                    <a:gd name="connsiteY10" fmla="*/ 604520 h 802640"/>
                    <a:gd name="connsiteX11" fmla="*/ 624840 w 2118360"/>
                    <a:gd name="connsiteY11" fmla="*/ 584200 h 802640"/>
                    <a:gd name="connsiteX12" fmla="*/ 548640 w 2118360"/>
                    <a:gd name="connsiteY12" fmla="*/ 751840 h 802640"/>
                    <a:gd name="connsiteX13" fmla="*/ 396240 w 2118360"/>
                    <a:gd name="connsiteY13" fmla="*/ 706120 h 802640"/>
                    <a:gd name="connsiteX14" fmla="*/ 238760 w 2118360"/>
                    <a:gd name="connsiteY14" fmla="*/ 736600 h 802640"/>
                    <a:gd name="connsiteX15" fmla="*/ 167640 w 2118360"/>
                    <a:gd name="connsiteY15" fmla="*/ 736600 h 802640"/>
                    <a:gd name="connsiteX16" fmla="*/ 86360 w 2118360"/>
                    <a:gd name="connsiteY16" fmla="*/ 792480 h 802640"/>
                    <a:gd name="connsiteX17" fmla="*/ 5080 w 2118360"/>
                    <a:gd name="connsiteY17" fmla="*/ 624840 h 802640"/>
                    <a:gd name="connsiteX18" fmla="*/ 0 w 2118360"/>
                    <a:gd name="connsiteY18" fmla="*/ 0 h 802640"/>
                    <a:gd name="connsiteX19" fmla="*/ 2118360 w 2118360"/>
                    <a:gd name="connsiteY19" fmla="*/ 5080 h 802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118360" h="802640">
                      <a:moveTo>
                        <a:pt x="2118360" y="5080"/>
                      </a:moveTo>
                      <a:lnTo>
                        <a:pt x="1722120" y="716280"/>
                      </a:lnTo>
                      <a:lnTo>
                        <a:pt x="1666240" y="690880"/>
                      </a:lnTo>
                      <a:lnTo>
                        <a:pt x="1610360" y="675640"/>
                      </a:lnTo>
                      <a:lnTo>
                        <a:pt x="1503680" y="731520"/>
                      </a:lnTo>
                      <a:lnTo>
                        <a:pt x="1056640" y="741680"/>
                      </a:lnTo>
                      <a:lnTo>
                        <a:pt x="924560" y="802640"/>
                      </a:lnTo>
                      <a:lnTo>
                        <a:pt x="843280" y="767080"/>
                      </a:lnTo>
                      <a:lnTo>
                        <a:pt x="822960" y="741680"/>
                      </a:lnTo>
                      <a:lnTo>
                        <a:pt x="802640" y="614680"/>
                      </a:lnTo>
                      <a:lnTo>
                        <a:pt x="787400" y="604520"/>
                      </a:lnTo>
                      <a:lnTo>
                        <a:pt x="624840" y="584200"/>
                      </a:lnTo>
                      <a:lnTo>
                        <a:pt x="548640" y="751840"/>
                      </a:lnTo>
                      <a:lnTo>
                        <a:pt x="396240" y="706120"/>
                      </a:lnTo>
                      <a:lnTo>
                        <a:pt x="238760" y="736600"/>
                      </a:lnTo>
                      <a:lnTo>
                        <a:pt x="167640" y="736600"/>
                      </a:lnTo>
                      <a:lnTo>
                        <a:pt x="86360" y="792480"/>
                      </a:lnTo>
                      <a:lnTo>
                        <a:pt x="5080" y="624840"/>
                      </a:lnTo>
                      <a:cubicBezTo>
                        <a:pt x="3387" y="416560"/>
                        <a:pt x="1693" y="208280"/>
                        <a:pt x="0" y="0"/>
                      </a:cubicBezTo>
                      <a:lnTo>
                        <a:pt x="2118360" y="5080"/>
                      </a:lnTo>
                      <a:close/>
                    </a:path>
                  </a:pathLst>
                </a:custGeom>
                <a:solidFill>
                  <a:srgbClr val="70AD47">
                    <a:alpha val="70000"/>
                  </a:srgbClr>
                </a:solidFill>
                <a:ln w="12700" cap="flat" cmpd="sng" algn="ctr">
                  <a:solidFill>
                    <a:srgbClr val="70AD47">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2" name="任意多边形: 形状 220">
                  <a:extLst>
                    <a:ext uri="{FF2B5EF4-FFF2-40B4-BE49-F238E27FC236}">
                      <a16:creationId xmlns="" xmlns:a16="http://schemas.microsoft.com/office/drawing/2014/main" id="{E78CA23F-44E1-4B2D-9FA5-1C357B333F89}"/>
                    </a:ext>
                  </a:extLst>
                </p:cNvPr>
                <p:cNvSpPr/>
                <p:nvPr/>
              </p:nvSpPr>
              <p:spPr>
                <a:xfrm>
                  <a:off x="4760977" y="3401566"/>
                  <a:ext cx="1310640" cy="3444237"/>
                </a:xfrm>
                <a:custGeom>
                  <a:avLst/>
                  <a:gdLst>
                    <a:gd name="connsiteX0" fmla="*/ 1310640 w 1310640"/>
                    <a:gd name="connsiteY0" fmla="*/ 60960 h 3444240"/>
                    <a:gd name="connsiteX1" fmla="*/ 1085088 w 1310640"/>
                    <a:gd name="connsiteY1" fmla="*/ 0 h 3444240"/>
                    <a:gd name="connsiteX2" fmla="*/ 1085088 w 1310640"/>
                    <a:gd name="connsiteY2" fmla="*/ 67056 h 3444240"/>
                    <a:gd name="connsiteX3" fmla="*/ 883920 w 1310640"/>
                    <a:gd name="connsiteY3" fmla="*/ 438912 h 3444240"/>
                    <a:gd name="connsiteX4" fmla="*/ 713232 w 1310640"/>
                    <a:gd name="connsiteY4" fmla="*/ 579120 h 3444240"/>
                    <a:gd name="connsiteX5" fmla="*/ 573024 w 1310640"/>
                    <a:gd name="connsiteY5" fmla="*/ 993648 h 3444240"/>
                    <a:gd name="connsiteX6" fmla="*/ 493776 w 1310640"/>
                    <a:gd name="connsiteY6" fmla="*/ 1328928 h 3444240"/>
                    <a:gd name="connsiteX7" fmla="*/ 359664 w 1310640"/>
                    <a:gd name="connsiteY7" fmla="*/ 1987296 h 3444240"/>
                    <a:gd name="connsiteX8" fmla="*/ 188976 w 1310640"/>
                    <a:gd name="connsiteY8" fmla="*/ 2761488 h 3444240"/>
                    <a:gd name="connsiteX9" fmla="*/ 152400 w 1310640"/>
                    <a:gd name="connsiteY9" fmla="*/ 2980944 h 3444240"/>
                    <a:gd name="connsiteX10" fmla="*/ 0 w 1310640"/>
                    <a:gd name="connsiteY10" fmla="*/ 3444240 h 3444240"/>
                    <a:gd name="connsiteX11" fmla="*/ 390144 w 1310640"/>
                    <a:gd name="connsiteY11" fmla="*/ 3438144 h 3444240"/>
                    <a:gd name="connsiteX12" fmla="*/ 384048 w 1310640"/>
                    <a:gd name="connsiteY12" fmla="*/ 3407664 h 3444240"/>
                    <a:gd name="connsiteX13" fmla="*/ 432816 w 1310640"/>
                    <a:gd name="connsiteY13" fmla="*/ 3072384 h 3444240"/>
                    <a:gd name="connsiteX14" fmla="*/ 536448 w 1310640"/>
                    <a:gd name="connsiteY14" fmla="*/ 2706624 h 3444240"/>
                    <a:gd name="connsiteX15" fmla="*/ 585216 w 1310640"/>
                    <a:gd name="connsiteY15" fmla="*/ 2609088 h 3444240"/>
                    <a:gd name="connsiteX16" fmla="*/ 615696 w 1310640"/>
                    <a:gd name="connsiteY16" fmla="*/ 2322576 h 3444240"/>
                    <a:gd name="connsiteX17" fmla="*/ 615696 w 1310640"/>
                    <a:gd name="connsiteY17" fmla="*/ 2170176 h 3444240"/>
                    <a:gd name="connsiteX18" fmla="*/ 633984 w 1310640"/>
                    <a:gd name="connsiteY18" fmla="*/ 1950720 h 3444240"/>
                    <a:gd name="connsiteX19" fmla="*/ 719328 w 1310640"/>
                    <a:gd name="connsiteY19" fmla="*/ 1737360 h 3444240"/>
                    <a:gd name="connsiteX20" fmla="*/ 743712 w 1310640"/>
                    <a:gd name="connsiteY20" fmla="*/ 1530096 h 3444240"/>
                    <a:gd name="connsiteX21" fmla="*/ 865632 w 1310640"/>
                    <a:gd name="connsiteY21" fmla="*/ 1164336 h 3444240"/>
                    <a:gd name="connsiteX22" fmla="*/ 865632 w 1310640"/>
                    <a:gd name="connsiteY22" fmla="*/ 1048512 h 3444240"/>
                    <a:gd name="connsiteX23" fmla="*/ 950976 w 1310640"/>
                    <a:gd name="connsiteY23" fmla="*/ 883920 h 3444240"/>
                    <a:gd name="connsiteX24" fmla="*/ 1042416 w 1310640"/>
                    <a:gd name="connsiteY24" fmla="*/ 566928 h 3444240"/>
                    <a:gd name="connsiteX25" fmla="*/ 1164336 w 1310640"/>
                    <a:gd name="connsiteY25" fmla="*/ 274320 h 3444240"/>
                    <a:gd name="connsiteX26" fmla="*/ 1219200 w 1310640"/>
                    <a:gd name="connsiteY26" fmla="*/ 182880 h 3444240"/>
                    <a:gd name="connsiteX27" fmla="*/ 1310640 w 1310640"/>
                    <a:gd name="connsiteY27" fmla="*/ 60960 h 3444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10640" h="3444240">
                      <a:moveTo>
                        <a:pt x="1310640" y="60960"/>
                      </a:moveTo>
                      <a:lnTo>
                        <a:pt x="1085088" y="0"/>
                      </a:lnTo>
                      <a:lnTo>
                        <a:pt x="1085088" y="67056"/>
                      </a:lnTo>
                      <a:lnTo>
                        <a:pt x="883920" y="438912"/>
                      </a:lnTo>
                      <a:lnTo>
                        <a:pt x="713232" y="579120"/>
                      </a:lnTo>
                      <a:lnTo>
                        <a:pt x="573024" y="993648"/>
                      </a:lnTo>
                      <a:lnTo>
                        <a:pt x="493776" y="1328928"/>
                      </a:lnTo>
                      <a:lnTo>
                        <a:pt x="359664" y="1987296"/>
                      </a:lnTo>
                      <a:lnTo>
                        <a:pt x="188976" y="2761488"/>
                      </a:lnTo>
                      <a:lnTo>
                        <a:pt x="152400" y="2980944"/>
                      </a:lnTo>
                      <a:lnTo>
                        <a:pt x="0" y="3444240"/>
                      </a:lnTo>
                      <a:lnTo>
                        <a:pt x="390144" y="3438144"/>
                      </a:lnTo>
                      <a:lnTo>
                        <a:pt x="384048" y="3407664"/>
                      </a:lnTo>
                      <a:lnTo>
                        <a:pt x="432816" y="3072384"/>
                      </a:lnTo>
                      <a:lnTo>
                        <a:pt x="536448" y="2706624"/>
                      </a:lnTo>
                      <a:lnTo>
                        <a:pt x="585216" y="2609088"/>
                      </a:lnTo>
                      <a:lnTo>
                        <a:pt x="615696" y="2322576"/>
                      </a:lnTo>
                      <a:lnTo>
                        <a:pt x="615696" y="2170176"/>
                      </a:lnTo>
                      <a:lnTo>
                        <a:pt x="633984" y="1950720"/>
                      </a:lnTo>
                      <a:lnTo>
                        <a:pt x="719328" y="1737360"/>
                      </a:lnTo>
                      <a:lnTo>
                        <a:pt x="743712" y="1530096"/>
                      </a:lnTo>
                      <a:lnTo>
                        <a:pt x="865632" y="1164336"/>
                      </a:lnTo>
                      <a:lnTo>
                        <a:pt x="865632" y="1048512"/>
                      </a:lnTo>
                      <a:lnTo>
                        <a:pt x="950976" y="883920"/>
                      </a:lnTo>
                      <a:lnTo>
                        <a:pt x="1042416" y="566928"/>
                      </a:lnTo>
                      <a:lnTo>
                        <a:pt x="1164336" y="274320"/>
                      </a:lnTo>
                      <a:lnTo>
                        <a:pt x="1219200" y="182880"/>
                      </a:lnTo>
                      <a:lnTo>
                        <a:pt x="1310640" y="60960"/>
                      </a:lnTo>
                      <a:close/>
                    </a:path>
                  </a:pathLst>
                </a:custGeom>
                <a:solidFill>
                  <a:srgbClr val="70AD47">
                    <a:alpha val="70000"/>
                  </a:srgbClr>
                </a:solidFill>
                <a:ln w="12700" cap="flat" cmpd="sng" algn="ctr">
                  <a:solidFill>
                    <a:srgbClr val="70AD47">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3" name="任意多边形: 形状 221">
                  <a:extLst>
                    <a:ext uri="{FF2B5EF4-FFF2-40B4-BE49-F238E27FC236}">
                      <a16:creationId xmlns="" xmlns:a16="http://schemas.microsoft.com/office/drawing/2014/main" id="{9C3BEE92-285E-45F4-B2C9-E136599C93D5}"/>
                    </a:ext>
                  </a:extLst>
                </p:cNvPr>
                <p:cNvSpPr/>
                <p:nvPr/>
              </p:nvSpPr>
              <p:spPr>
                <a:xfrm>
                  <a:off x="7110415" y="-4764"/>
                  <a:ext cx="728661" cy="952501"/>
                </a:xfrm>
                <a:custGeom>
                  <a:avLst/>
                  <a:gdLst>
                    <a:gd name="connsiteX0" fmla="*/ 190500 w 728662"/>
                    <a:gd name="connsiteY0" fmla="*/ 952501 h 952501"/>
                    <a:gd name="connsiteX1" fmla="*/ 100012 w 728662"/>
                    <a:gd name="connsiteY1" fmla="*/ 928688 h 952501"/>
                    <a:gd name="connsiteX2" fmla="*/ 157162 w 728662"/>
                    <a:gd name="connsiteY2" fmla="*/ 657226 h 952501"/>
                    <a:gd name="connsiteX3" fmla="*/ 23812 w 728662"/>
                    <a:gd name="connsiteY3" fmla="*/ 619126 h 952501"/>
                    <a:gd name="connsiteX4" fmla="*/ 0 w 728662"/>
                    <a:gd name="connsiteY4" fmla="*/ 514351 h 952501"/>
                    <a:gd name="connsiteX5" fmla="*/ 42862 w 728662"/>
                    <a:gd name="connsiteY5" fmla="*/ 476251 h 952501"/>
                    <a:gd name="connsiteX6" fmla="*/ 114300 w 728662"/>
                    <a:gd name="connsiteY6" fmla="*/ 509588 h 952501"/>
                    <a:gd name="connsiteX7" fmla="*/ 185737 w 728662"/>
                    <a:gd name="connsiteY7" fmla="*/ 409576 h 952501"/>
                    <a:gd name="connsiteX8" fmla="*/ 161925 w 728662"/>
                    <a:gd name="connsiteY8" fmla="*/ 342901 h 952501"/>
                    <a:gd name="connsiteX9" fmla="*/ 109537 w 728662"/>
                    <a:gd name="connsiteY9" fmla="*/ 242888 h 952501"/>
                    <a:gd name="connsiteX10" fmla="*/ 95250 w 728662"/>
                    <a:gd name="connsiteY10" fmla="*/ 204788 h 952501"/>
                    <a:gd name="connsiteX11" fmla="*/ 104775 w 728662"/>
                    <a:gd name="connsiteY11" fmla="*/ 171451 h 952501"/>
                    <a:gd name="connsiteX12" fmla="*/ 147637 w 728662"/>
                    <a:gd name="connsiteY12" fmla="*/ 23813 h 952501"/>
                    <a:gd name="connsiteX13" fmla="*/ 142875 w 728662"/>
                    <a:gd name="connsiteY13" fmla="*/ 0 h 952501"/>
                    <a:gd name="connsiteX14" fmla="*/ 728662 w 728662"/>
                    <a:gd name="connsiteY14" fmla="*/ 9526 h 952501"/>
                    <a:gd name="connsiteX15" fmla="*/ 190500 w 728662"/>
                    <a:gd name="connsiteY15" fmla="*/ 952501 h 952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8662" h="952501">
                      <a:moveTo>
                        <a:pt x="190500" y="952501"/>
                      </a:moveTo>
                      <a:lnTo>
                        <a:pt x="100012" y="928688"/>
                      </a:lnTo>
                      <a:lnTo>
                        <a:pt x="157162" y="657226"/>
                      </a:lnTo>
                      <a:lnTo>
                        <a:pt x="23812" y="619126"/>
                      </a:lnTo>
                      <a:lnTo>
                        <a:pt x="0" y="514351"/>
                      </a:lnTo>
                      <a:lnTo>
                        <a:pt x="42862" y="476251"/>
                      </a:lnTo>
                      <a:lnTo>
                        <a:pt x="114300" y="509588"/>
                      </a:lnTo>
                      <a:lnTo>
                        <a:pt x="185737" y="409576"/>
                      </a:lnTo>
                      <a:lnTo>
                        <a:pt x="161925" y="342901"/>
                      </a:lnTo>
                      <a:lnTo>
                        <a:pt x="109537" y="242888"/>
                      </a:lnTo>
                      <a:lnTo>
                        <a:pt x="95250" y="204788"/>
                      </a:lnTo>
                      <a:lnTo>
                        <a:pt x="104775" y="171451"/>
                      </a:lnTo>
                      <a:lnTo>
                        <a:pt x="147637" y="23813"/>
                      </a:lnTo>
                      <a:lnTo>
                        <a:pt x="142875" y="0"/>
                      </a:lnTo>
                      <a:lnTo>
                        <a:pt x="728662" y="9526"/>
                      </a:lnTo>
                      <a:lnTo>
                        <a:pt x="190500" y="952501"/>
                      </a:lnTo>
                      <a:close/>
                    </a:path>
                  </a:pathLst>
                </a:custGeom>
                <a:solidFill>
                  <a:srgbClr val="70AD47">
                    <a:alpha val="70000"/>
                  </a:srgbClr>
                </a:solidFill>
                <a:ln w="12700" cap="flat" cmpd="sng" algn="ctr">
                  <a:solidFill>
                    <a:srgbClr val="70AD47">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4" name="任意多边形: 形状 222">
                  <a:extLst>
                    <a:ext uri="{FF2B5EF4-FFF2-40B4-BE49-F238E27FC236}">
                      <a16:creationId xmlns="" xmlns:a16="http://schemas.microsoft.com/office/drawing/2014/main" id="{D4CEE5A6-BAD6-4B28-BF5E-C8EB95826529}"/>
                    </a:ext>
                  </a:extLst>
                </p:cNvPr>
                <p:cNvSpPr/>
                <p:nvPr/>
              </p:nvSpPr>
              <p:spPr>
                <a:xfrm>
                  <a:off x="7002781" y="2042158"/>
                  <a:ext cx="739139" cy="918210"/>
                </a:xfrm>
                <a:custGeom>
                  <a:avLst/>
                  <a:gdLst>
                    <a:gd name="connsiteX0" fmla="*/ 274320 w 739140"/>
                    <a:gd name="connsiteY0" fmla="*/ 0 h 918210"/>
                    <a:gd name="connsiteX1" fmla="*/ 579120 w 739140"/>
                    <a:gd name="connsiteY1" fmla="*/ 3810 h 918210"/>
                    <a:gd name="connsiteX2" fmla="*/ 598170 w 739140"/>
                    <a:gd name="connsiteY2" fmla="*/ 205740 h 918210"/>
                    <a:gd name="connsiteX3" fmla="*/ 643890 w 739140"/>
                    <a:gd name="connsiteY3" fmla="*/ 384810 h 918210"/>
                    <a:gd name="connsiteX4" fmla="*/ 739140 w 739140"/>
                    <a:gd name="connsiteY4" fmla="*/ 906780 h 918210"/>
                    <a:gd name="connsiteX5" fmla="*/ 662940 w 739140"/>
                    <a:gd name="connsiteY5" fmla="*/ 918210 h 918210"/>
                    <a:gd name="connsiteX6" fmla="*/ 624840 w 739140"/>
                    <a:gd name="connsiteY6" fmla="*/ 918210 h 918210"/>
                    <a:gd name="connsiteX7" fmla="*/ 605790 w 739140"/>
                    <a:gd name="connsiteY7" fmla="*/ 872490 h 918210"/>
                    <a:gd name="connsiteX8" fmla="*/ 449580 w 739140"/>
                    <a:gd name="connsiteY8" fmla="*/ 792480 h 918210"/>
                    <a:gd name="connsiteX9" fmla="*/ 388620 w 739140"/>
                    <a:gd name="connsiteY9" fmla="*/ 784860 h 918210"/>
                    <a:gd name="connsiteX10" fmla="*/ 331470 w 739140"/>
                    <a:gd name="connsiteY10" fmla="*/ 758190 h 918210"/>
                    <a:gd name="connsiteX11" fmla="*/ 251460 w 739140"/>
                    <a:gd name="connsiteY11" fmla="*/ 739140 h 918210"/>
                    <a:gd name="connsiteX12" fmla="*/ 129540 w 739140"/>
                    <a:gd name="connsiteY12" fmla="*/ 742950 h 918210"/>
                    <a:gd name="connsiteX13" fmla="*/ 60960 w 739140"/>
                    <a:gd name="connsiteY13" fmla="*/ 754380 h 918210"/>
                    <a:gd name="connsiteX14" fmla="*/ 0 w 739140"/>
                    <a:gd name="connsiteY14" fmla="*/ 758190 h 918210"/>
                    <a:gd name="connsiteX15" fmla="*/ 0 w 739140"/>
                    <a:gd name="connsiteY15" fmla="*/ 731520 h 918210"/>
                    <a:gd name="connsiteX16" fmla="*/ 11430 w 739140"/>
                    <a:gd name="connsiteY16" fmla="*/ 621030 h 918210"/>
                    <a:gd name="connsiteX17" fmla="*/ 72390 w 739140"/>
                    <a:gd name="connsiteY17" fmla="*/ 521970 h 918210"/>
                    <a:gd name="connsiteX18" fmla="*/ 102870 w 739140"/>
                    <a:gd name="connsiteY18" fmla="*/ 461010 h 918210"/>
                    <a:gd name="connsiteX19" fmla="*/ 152400 w 739140"/>
                    <a:gd name="connsiteY19" fmla="*/ 320040 h 918210"/>
                    <a:gd name="connsiteX20" fmla="*/ 194310 w 739140"/>
                    <a:gd name="connsiteY20" fmla="*/ 205740 h 918210"/>
                    <a:gd name="connsiteX21" fmla="*/ 217170 w 739140"/>
                    <a:gd name="connsiteY21" fmla="*/ 148590 h 918210"/>
                    <a:gd name="connsiteX22" fmla="*/ 259080 w 739140"/>
                    <a:gd name="connsiteY22" fmla="*/ 91440 h 918210"/>
                    <a:gd name="connsiteX23" fmla="*/ 274320 w 739140"/>
                    <a:gd name="connsiteY23" fmla="*/ 0 h 918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39140" h="918210">
                      <a:moveTo>
                        <a:pt x="274320" y="0"/>
                      </a:moveTo>
                      <a:lnTo>
                        <a:pt x="579120" y="3810"/>
                      </a:lnTo>
                      <a:lnTo>
                        <a:pt x="598170" y="205740"/>
                      </a:lnTo>
                      <a:lnTo>
                        <a:pt x="643890" y="384810"/>
                      </a:lnTo>
                      <a:lnTo>
                        <a:pt x="739140" y="906780"/>
                      </a:lnTo>
                      <a:lnTo>
                        <a:pt x="662940" y="918210"/>
                      </a:lnTo>
                      <a:lnTo>
                        <a:pt x="624840" y="918210"/>
                      </a:lnTo>
                      <a:lnTo>
                        <a:pt x="605790" y="872490"/>
                      </a:lnTo>
                      <a:lnTo>
                        <a:pt x="449580" y="792480"/>
                      </a:lnTo>
                      <a:lnTo>
                        <a:pt x="388620" y="784860"/>
                      </a:lnTo>
                      <a:lnTo>
                        <a:pt x="331470" y="758190"/>
                      </a:lnTo>
                      <a:lnTo>
                        <a:pt x="251460" y="739140"/>
                      </a:lnTo>
                      <a:lnTo>
                        <a:pt x="129540" y="742950"/>
                      </a:lnTo>
                      <a:lnTo>
                        <a:pt x="60960" y="754380"/>
                      </a:lnTo>
                      <a:lnTo>
                        <a:pt x="0" y="758190"/>
                      </a:lnTo>
                      <a:lnTo>
                        <a:pt x="0" y="731520"/>
                      </a:lnTo>
                      <a:lnTo>
                        <a:pt x="11430" y="621030"/>
                      </a:lnTo>
                      <a:lnTo>
                        <a:pt x="72390" y="521970"/>
                      </a:lnTo>
                      <a:lnTo>
                        <a:pt x="102870" y="461010"/>
                      </a:lnTo>
                      <a:lnTo>
                        <a:pt x="152400" y="320040"/>
                      </a:lnTo>
                      <a:lnTo>
                        <a:pt x="194310" y="205740"/>
                      </a:lnTo>
                      <a:lnTo>
                        <a:pt x="217170" y="148590"/>
                      </a:lnTo>
                      <a:lnTo>
                        <a:pt x="259080" y="91440"/>
                      </a:lnTo>
                      <a:lnTo>
                        <a:pt x="274320" y="0"/>
                      </a:lnTo>
                      <a:close/>
                    </a:path>
                  </a:pathLst>
                </a:custGeom>
                <a:solidFill>
                  <a:srgbClr val="70AD47">
                    <a:alpha val="70000"/>
                  </a:srgbClr>
                </a:solidFill>
                <a:ln w="12700" cap="flat" cmpd="sng" algn="ctr">
                  <a:solidFill>
                    <a:srgbClr val="70AD47">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5" name="文本框 84">
                  <a:extLst>
                    <a:ext uri="{FF2B5EF4-FFF2-40B4-BE49-F238E27FC236}">
                      <a16:creationId xmlns="" xmlns:a16="http://schemas.microsoft.com/office/drawing/2014/main" id="{C28D6509-AD33-46C4-B3ED-87D6FDADFF54}"/>
                    </a:ext>
                  </a:extLst>
                </p:cNvPr>
                <p:cNvSpPr txBox="1"/>
                <p:nvPr/>
              </p:nvSpPr>
              <p:spPr>
                <a:xfrm>
                  <a:off x="801363" y="4005666"/>
                  <a:ext cx="4064344" cy="517053"/>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sz="1800" dirty="0"/>
                    <a:t>公共管理与公共服务用地</a:t>
                  </a:r>
                </a:p>
              </p:txBody>
            </p:sp>
          </p:grpSp>
          <p:grpSp>
            <p:nvGrpSpPr>
              <p:cNvPr id="22" name="组合 159">
                <a:extLst>
                  <a:ext uri="{FF2B5EF4-FFF2-40B4-BE49-F238E27FC236}">
                    <a16:creationId xmlns="" xmlns:a16="http://schemas.microsoft.com/office/drawing/2014/main" id="{868FD156-4C8F-4D97-9D21-DF6984DC6057}"/>
                  </a:ext>
                </a:extLst>
              </p:cNvPr>
              <p:cNvGrpSpPr/>
              <p:nvPr/>
            </p:nvGrpSpPr>
            <p:grpSpPr>
              <a:xfrm>
                <a:off x="-2894" y="2199287"/>
                <a:ext cx="4728947" cy="4655268"/>
                <a:chOff x="1" y="-3810"/>
                <a:chExt cx="6303263" cy="6856724"/>
              </a:xfrm>
            </p:grpSpPr>
            <p:sp>
              <p:nvSpPr>
                <p:cNvPr id="74" name="任意多边形: 形状 211">
                  <a:extLst>
                    <a:ext uri="{FF2B5EF4-FFF2-40B4-BE49-F238E27FC236}">
                      <a16:creationId xmlns="" xmlns:a16="http://schemas.microsoft.com/office/drawing/2014/main" id="{4BCBD4FE-296F-4660-8DEB-06E69B7D0A5C}"/>
                    </a:ext>
                  </a:extLst>
                </p:cNvPr>
                <p:cNvSpPr/>
                <p:nvPr/>
              </p:nvSpPr>
              <p:spPr>
                <a:xfrm>
                  <a:off x="1964267" y="-3763"/>
                  <a:ext cx="2408296" cy="1113835"/>
                </a:xfrm>
                <a:custGeom>
                  <a:avLst/>
                  <a:gdLst>
                    <a:gd name="connsiteX0" fmla="*/ 534340 w 2408296"/>
                    <a:gd name="connsiteY0" fmla="*/ 0 h 1113837"/>
                    <a:gd name="connsiteX1" fmla="*/ 248355 w 2408296"/>
                    <a:gd name="connsiteY1" fmla="*/ 639704 h 1113837"/>
                    <a:gd name="connsiteX2" fmla="*/ 3763 w 2408296"/>
                    <a:gd name="connsiteY2" fmla="*/ 1083733 h 1113837"/>
                    <a:gd name="connsiteX3" fmla="*/ 0 w 2408296"/>
                    <a:gd name="connsiteY3" fmla="*/ 1113837 h 1113837"/>
                    <a:gd name="connsiteX4" fmla="*/ 240829 w 2408296"/>
                    <a:gd name="connsiteY4" fmla="*/ 1113837 h 1113837"/>
                    <a:gd name="connsiteX5" fmla="*/ 316089 w 2408296"/>
                    <a:gd name="connsiteY5" fmla="*/ 1113837 h 1113837"/>
                    <a:gd name="connsiteX6" fmla="*/ 361244 w 2408296"/>
                    <a:gd name="connsiteY6" fmla="*/ 1023526 h 1113837"/>
                    <a:gd name="connsiteX7" fmla="*/ 481659 w 2408296"/>
                    <a:gd name="connsiteY7" fmla="*/ 982133 h 1113837"/>
                    <a:gd name="connsiteX8" fmla="*/ 571970 w 2408296"/>
                    <a:gd name="connsiteY8" fmla="*/ 1004711 h 1113837"/>
                    <a:gd name="connsiteX9" fmla="*/ 673570 w 2408296"/>
                    <a:gd name="connsiteY9" fmla="*/ 767644 h 1113837"/>
                    <a:gd name="connsiteX10" fmla="*/ 888059 w 2408296"/>
                    <a:gd name="connsiteY10" fmla="*/ 767644 h 1113837"/>
                    <a:gd name="connsiteX11" fmla="*/ 1527763 w 2408296"/>
                    <a:gd name="connsiteY11" fmla="*/ 760119 h 1113837"/>
                    <a:gd name="connsiteX12" fmla="*/ 2065866 w 2408296"/>
                    <a:gd name="connsiteY12" fmla="*/ 756356 h 1113837"/>
                    <a:gd name="connsiteX13" fmla="*/ 2227674 w 2408296"/>
                    <a:gd name="connsiteY13" fmla="*/ 767644 h 1113837"/>
                    <a:gd name="connsiteX14" fmla="*/ 2340563 w 2408296"/>
                    <a:gd name="connsiteY14" fmla="*/ 327378 h 1113837"/>
                    <a:gd name="connsiteX15" fmla="*/ 2366903 w 2408296"/>
                    <a:gd name="connsiteY15" fmla="*/ 176859 h 1113837"/>
                    <a:gd name="connsiteX16" fmla="*/ 2408296 w 2408296"/>
                    <a:gd name="connsiteY16" fmla="*/ 3763 h 1113837"/>
                    <a:gd name="connsiteX17" fmla="*/ 534340 w 2408296"/>
                    <a:gd name="connsiteY17" fmla="*/ 0 h 1113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08296" h="1113837">
                      <a:moveTo>
                        <a:pt x="534340" y="0"/>
                      </a:moveTo>
                      <a:lnTo>
                        <a:pt x="248355" y="639704"/>
                      </a:lnTo>
                      <a:lnTo>
                        <a:pt x="3763" y="1083733"/>
                      </a:lnTo>
                      <a:lnTo>
                        <a:pt x="0" y="1113837"/>
                      </a:lnTo>
                      <a:lnTo>
                        <a:pt x="240829" y="1113837"/>
                      </a:lnTo>
                      <a:lnTo>
                        <a:pt x="316089" y="1113837"/>
                      </a:lnTo>
                      <a:lnTo>
                        <a:pt x="361244" y="1023526"/>
                      </a:lnTo>
                      <a:lnTo>
                        <a:pt x="481659" y="982133"/>
                      </a:lnTo>
                      <a:lnTo>
                        <a:pt x="571970" y="1004711"/>
                      </a:lnTo>
                      <a:lnTo>
                        <a:pt x="673570" y="767644"/>
                      </a:lnTo>
                      <a:lnTo>
                        <a:pt x="888059" y="767644"/>
                      </a:lnTo>
                      <a:lnTo>
                        <a:pt x="1527763" y="760119"/>
                      </a:lnTo>
                      <a:lnTo>
                        <a:pt x="2065866" y="756356"/>
                      </a:lnTo>
                      <a:lnTo>
                        <a:pt x="2227674" y="767644"/>
                      </a:lnTo>
                      <a:lnTo>
                        <a:pt x="2340563" y="327378"/>
                      </a:lnTo>
                      <a:lnTo>
                        <a:pt x="2366903" y="176859"/>
                      </a:lnTo>
                      <a:lnTo>
                        <a:pt x="2408296" y="3763"/>
                      </a:lnTo>
                      <a:lnTo>
                        <a:pt x="534340" y="0"/>
                      </a:lnTo>
                      <a:close/>
                    </a:path>
                  </a:pathLst>
                </a:custGeom>
                <a:solidFill>
                  <a:srgbClr val="E59505">
                    <a:alpha val="70000"/>
                  </a:srgbClr>
                </a:solidFill>
                <a:ln w="12700" cap="flat" cmpd="sng" algn="ctr">
                  <a:solidFill>
                    <a:srgbClr val="E59505"/>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5" name="任意多边形: 形状 212">
                  <a:extLst>
                    <a:ext uri="{FF2B5EF4-FFF2-40B4-BE49-F238E27FC236}">
                      <a16:creationId xmlns="" xmlns:a16="http://schemas.microsoft.com/office/drawing/2014/main" id="{A8661FF5-1B1F-4575-A9F0-60A2F630757E}"/>
                    </a:ext>
                  </a:extLst>
                </p:cNvPr>
                <p:cNvSpPr/>
                <p:nvPr/>
              </p:nvSpPr>
              <p:spPr>
                <a:xfrm>
                  <a:off x="1" y="4815836"/>
                  <a:ext cx="4476749" cy="1501139"/>
                </a:xfrm>
                <a:custGeom>
                  <a:avLst/>
                  <a:gdLst>
                    <a:gd name="connsiteX0" fmla="*/ 0 w 4476750"/>
                    <a:gd name="connsiteY0" fmla="*/ 742950 h 1501140"/>
                    <a:gd name="connsiteX1" fmla="*/ 80010 w 4476750"/>
                    <a:gd name="connsiteY1" fmla="*/ 720090 h 1501140"/>
                    <a:gd name="connsiteX2" fmla="*/ 255270 w 4476750"/>
                    <a:gd name="connsiteY2" fmla="*/ 742950 h 1501140"/>
                    <a:gd name="connsiteX3" fmla="*/ 381000 w 4476750"/>
                    <a:gd name="connsiteY3" fmla="*/ 792480 h 1501140"/>
                    <a:gd name="connsiteX4" fmla="*/ 571500 w 4476750"/>
                    <a:gd name="connsiteY4" fmla="*/ 746760 h 1501140"/>
                    <a:gd name="connsiteX5" fmla="*/ 666750 w 4476750"/>
                    <a:gd name="connsiteY5" fmla="*/ 567690 h 1501140"/>
                    <a:gd name="connsiteX6" fmla="*/ 765810 w 4476750"/>
                    <a:gd name="connsiteY6" fmla="*/ 472440 h 1501140"/>
                    <a:gd name="connsiteX7" fmla="*/ 876300 w 4476750"/>
                    <a:gd name="connsiteY7" fmla="*/ 300990 h 1501140"/>
                    <a:gd name="connsiteX8" fmla="*/ 906780 w 4476750"/>
                    <a:gd name="connsiteY8" fmla="*/ 201930 h 1501140"/>
                    <a:gd name="connsiteX9" fmla="*/ 922020 w 4476750"/>
                    <a:gd name="connsiteY9" fmla="*/ 110490 h 1501140"/>
                    <a:gd name="connsiteX10" fmla="*/ 975360 w 4476750"/>
                    <a:gd name="connsiteY10" fmla="*/ 0 h 1501140"/>
                    <a:gd name="connsiteX11" fmla="*/ 1165860 w 4476750"/>
                    <a:gd name="connsiteY11" fmla="*/ 3810 h 1501140"/>
                    <a:gd name="connsiteX12" fmla="*/ 1177290 w 4476750"/>
                    <a:gd name="connsiteY12" fmla="*/ 118110 h 1501140"/>
                    <a:gd name="connsiteX13" fmla="*/ 1078230 w 4476750"/>
                    <a:gd name="connsiteY13" fmla="*/ 316230 h 1501140"/>
                    <a:gd name="connsiteX14" fmla="*/ 1211580 w 4476750"/>
                    <a:gd name="connsiteY14" fmla="*/ 300990 h 1501140"/>
                    <a:gd name="connsiteX15" fmla="*/ 914400 w 4476750"/>
                    <a:gd name="connsiteY15" fmla="*/ 1082040 h 1501140"/>
                    <a:gd name="connsiteX16" fmla="*/ 1146810 w 4476750"/>
                    <a:gd name="connsiteY16" fmla="*/ 1093470 h 1501140"/>
                    <a:gd name="connsiteX17" fmla="*/ 1348740 w 4476750"/>
                    <a:gd name="connsiteY17" fmla="*/ 548640 h 1501140"/>
                    <a:gd name="connsiteX18" fmla="*/ 1607820 w 4476750"/>
                    <a:gd name="connsiteY18" fmla="*/ 541020 h 1501140"/>
                    <a:gd name="connsiteX19" fmla="*/ 1531620 w 4476750"/>
                    <a:gd name="connsiteY19" fmla="*/ 784860 h 1501140"/>
                    <a:gd name="connsiteX20" fmla="*/ 1798320 w 4476750"/>
                    <a:gd name="connsiteY20" fmla="*/ 792480 h 1501140"/>
                    <a:gd name="connsiteX21" fmla="*/ 1973580 w 4476750"/>
                    <a:gd name="connsiteY21" fmla="*/ 400050 h 1501140"/>
                    <a:gd name="connsiteX22" fmla="*/ 2103120 w 4476750"/>
                    <a:gd name="connsiteY22" fmla="*/ 411480 h 1501140"/>
                    <a:gd name="connsiteX23" fmla="*/ 2152650 w 4476750"/>
                    <a:gd name="connsiteY23" fmla="*/ 411480 h 1501140"/>
                    <a:gd name="connsiteX24" fmla="*/ 2084070 w 4476750"/>
                    <a:gd name="connsiteY24" fmla="*/ 563880 h 1501140"/>
                    <a:gd name="connsiteX25" fmla="*/ 2320290 w 4476750"/>
                    <a:gd name="connsiteY25" fmla="*/ 582930 h 1501140"/>
                    <a:gd name="connsiteX26" fmla="*/ 2213610 w 4476750"/>
                    <a:gd name="connsiteY26" fmla="*/ 1066800 h 1501140"/>
                    <a:gd name="connsiteX27" fmla="*/ 2503170 w 4476750"/>
                    <a:gd name="connsiteY27" fmla="*/ 1085850 h 1501140"/>
                    <a:gd name="connsiteX28" fmla="*/ 2625090 w 4476750"/>
                    <a:gd name="connsiteY28" fmla="*/ 560070 h 1501140"/>
                    <a:gd name="connsiteX29" fmla="*/ 2564130 w 4476750"/>
                    <a:gd name="connsiteY29" fmla="*/ 350520 h 1501140"/>
                    <a:gd name="connsiteX30" fmla="*/ 2579370 w 4476750"/>
                    <a:gd name="connsiteY30" fmla="*/ 308610 h 1501140"/>
                    <a:gd name="connsiteX31" fmla="*/ 3017520 w 4476750"/>
                    <a:gd name="connsiteY31" fmla="*/ 331470 h 1501140"/>
                    <a:gd name="connsiteX32" fmla="*/ 3398520 w 4476750"/>
                    <a:gd name="connsiteY32" fmla="*/ 327660 h 1501140"/>
                    <a:gd name="connsiteX33" fmla="*/ 3482340 w 4476750"/>
                    <a:gd name="connsiteY33" fmla="*/ 384810 h 1501140"/>
                    <a:gd name="connsiteX34" fmla="*/ 3314700 w 4476750"/>
                    <a:gd name="connsiteY34" fmla="*/ 1097280 h 1501140"/>
                    <a:gd name="connsiteX35" fmla="*/ 3520440 w 4476750"/>
                    <a:gd name="connsiteY35" fmla="*/ 1139190 h 1501140"/>
                    <a:gd name="connsiteX36" fmla="*/ 3878580 w 4476750"/>
                    <a:gd name="connsiteY36" fmla="*/ 1143000 h 1501140"/>
                    <a:gd name="connsiteX37" fmla="*/ 4149090 w 4476750"/>
                    <a:gd name="connsiteY37" fmla="*/ 1139190 h 1501140"/>
                    <a:gd name="connsiteX38" fmla="*/ 4328160 w 4476750"/>
                    <a:gd name="connsiteY38" fmla="*/ 1131570 h 1501140"/>
                    <a:gd name="connsiteX39" fmla="*/ 4476750 w 4476750"/>
                    <a:gd name="connsiteY39" fmla="*/ 1112520 h 1501140"/>
                    <a:gd name="connsiteX40" fmla="*/ 4267200 w 4476750"/>
                    <a:gd name="connsiteY40" fmla="*/ 1497330 h 1501140"/>
                    <a:gd name="connsiteX41" fmla="*/ 3810 w 4476750"/>
                    <a:gd name="connsiteY41" fmla="*/ 1501140 h 1501140"/>
                    <a:gd name="connsiteX42" fmla="*/ 0 w 4476750"/>
                    <a:gd name="connsiteY42" fmla="*/ 742950 h 1501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476750" h="1501140">
                      <a:moveTo>
                        <a:pt x="0" y="742950"/>
                      </a:moveTo>
                      <a:lnTo>
                        <a:pt x="80010" y="720090"/>
                      </a:lnTo>
                      <a:lnTo>
                        <a:pt x="255270" y="742950"/>
                      </a:lnTo>
                      <a:lnTo>
                        <a:pt x="381000" y="792480"/>
                      </a:lnTo>
                      <a:lnTo>
                        <a:pt x="571500" y="746760"/>
                      </a:lnTo>
                      <a:lnTo>
                        <a:pt x="666750" y="567690"/>
                      </a:lnTo>
                      <a:lnTo>
                        <a:pt x="765810" y="472440"/>
                      </a:lnTo>
                      <a:lnTo>
                        <a:pt x="876300" y="300990"/>
                      </a:lnTo>
                      <a:lnTo>
                        <a:pt x="906780" y="201930"/>
                      </a:lnTo>
                      <a:lnTo>
                        <a:pt x="922020" y="110490"/>
                      </a:lnTo>
                      <a:lnTo>
                        <a:pt x="975360" y="0"/>
                      </a:lnTo>
                      <a:lnTo>
                        <a:pt x="1165860" y="3810"/>
                      </a:lnTo>
                      <a:lnTo>
                        <a:pt x="1177290" y="118110"/>
                      </a:lnTo>
                      <a:lnTo>
                        <a:pt x="1078230" y="316230"/>
                      </a:lnTo>
                      <a:lnTo>
                        <a:pt x="1211580" y="300990"/>
                      </a:lnTo>
                      <a:lnTo>
                        <a:pt x="914400" y="1082040"/>
                      </a:lnTo>
                      <a:lnTo>
                        <a:pt x="1146810" y="1093470"/>
                      </a:lnTo>
                      <a:lnTo>
                        <a:pt x="1348740" y="548640"/>
                      </a:lnTo>
                      <a:lnTo>
                        <a:pt x="1607820" y="541020"/>
                      </a:lnTo>
                      <a:lnTo>
                        <a:pt x="1531620" y="784860"/>
                      </a:lnTo>
                      <a:lnTo>
                        <a:pt x="1798320" y="792480"/>
                      </a:lnTo>
                      <a:lnTo>
                        <a:pt x="1973580" y="400050"/>
                      </a:lnTo>
                      <a:lnTo>
                        <a:pt x="2103120" y="411480"/>
                      </a:lnTo>
                      <a:lnTo>
                        <a:pt x="2152650" y="411480"/>
                      </a:lnTo>
                      <a:lnTo>
                        <a:pt x="2084070" y="563880"/>
                      </a:lnTo>
                      <a:lnTo>
                        <a:pt x="2320290" y="582930"/>
                      </a:lnTo>
                      <a:lnTo>
                        <a:pt x="2213610" y="1066800"/>
                      </a:lnTo>
                      <a:lnTo>
                        <a:pt x="2503170" y="1085850"/>
                      </a:lnTo>
                      <a:lnTo>
                        <a:pt x="2625090" y="560070"/>
                      </a:lnTo>
                      <a:lnTo>
                        <a:pt x="2564130" y="350520"/>
                      </a:lnTo>
                      <a:lnTo>
                        <a:pt x="2579370" y="308610"/>
                      </a:lnTo>
                      <a:lnTo>
                        <a:pt x="3017520" y="331470"/>
                      </a:lnTo>
                      <a:lnTo>
                        <a:pt x="3398520" y="327660"/>
                      </a:lnTo>
                      <a:lnTo>
                        <a:pt x="3482340" y="384810"/>
                      </a:lnTo>
                      <a:lnTo>
                        <a:pt x="3314700" y="1097280"/>
                      </a:lnTo>
                      <a:lnTo>
                        <a:pt x="3520440" y="1139190"/>
                      </a:lnTo>
                      <a:lnTo>
                        <a:pt x="3878580" y="1143000"/>
                      </a:lnTo>
                      <a:lnTo>
                        <a:pt x="4149090" y="1139190"/>
                      </a:lnTo>
                      <a:lnTo>
                        <a:pt x="4328160" y="1131570"/>
                      </a:lnTo>
                      <a:lnTo>
                        <a:pt x="4476750" y="1112520"/>
                      </a:lnTo>
                      <a:lnTo>
                        <a:pt x="4267200" y="1497330"/>
                      </a:lnTo>
                      <a:lnTo>
                        <a:pt x="3810" y="1501140"/>
                      </a:lnTo>
                      <a:lnTo>
                        <a:pt x="0" y="742950"/>
                      </a:lnTo>
                      <a:close/>
                    </a:path>
                  </a:pathLst>
                </a:custGeom>
                <a:solidFill>
                  <a:srgbClr val="E59505">
                    <a:alpha val="70000"/>
                  </a:srgbClr>
                </a:solidFill>
                <a:ln w="12700" cap="flat" cmpd="sng" algn="ctr">
                  <a:solidFill>
                    <a:srgbClr val="E59505"/>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6" name="任意多边形: 形状 213">
                  <a:extLst>
                    <a:ext uri="{FF2B5EF4-FFF2-40B4-BE49-F238E27FC236}">
                      <a16:creationId xmlns="" xmlns:a16="http://schemas.microsoft.com/office/drawing/2014/main" id="{D8050A6A-18A2-46AF-A446-74ACC5758CEE}"/>
                    </a:ext>
                  </a:extLst>
                </p:cNvPr>
                <p:cNvSpPr/>
                <p:nvPr/>
              </p:nvSpPr>
              <p:spPr>
                <a:xfrm>
                  <a:off x="1" y="6309355"/>
                  <a:ext cx="4267200" cy="543559"/>
                </a:xfrm>
                <a:custGeom>
                  <a:avLst/>
                  <a:gdLst>
                    <a:gd name="connsiteX0" fmla="*/ 4267200 w 4267200"/>
                    <a:gd name="connsiteY0" fmla="*/ 0 h 543560"/>
                    <a:gd name="connsiteX1" fmla="*/ 4155440 w 4267200"/>
                    <a:gd name="connsiteY1" fmla="*/ 264160 h 543560"/>
                    <a:gd name="connsiteX2" fmla="*/ 4109720 w 4267200"/>
                    <a:gd name="connsiteY2" fmla="*/ 482600 h 543560"/>
                    <a:gd name="connsiteX3" fmla="*/ 4069080 w 4267200"/>
                    <a:gd name="connsiteY3" fmla="*/ 543560 h 543560"/>
                    <a:gd name="connsiteX4" fmla="*/ 5080 w 4267200"/>
                    <a:gd name="connsiteY4" fmla="*/ 543560 h 543560"/>
                    <a:gd name="connsiteX5" fmla="*/ 0 w 4267200"/>
                    <a:gd name="connsiteY5" fmla="*/ 5080 h 543560"/>
                    <a:gd name="connsiteX6" fmla="*/ 4267200 w 4267200"/>
                    <a:gd name="connsiteY6" fmla="*/ 0 h 54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67200" h="543560">
                      <a:moveTo>
                        <a:pt x="4267200" y="0"/>
                      </a:moveTo>
                      <a:lnTo>
                        <a:pt x="4155440" y="264160"/>
                      </a:lnTo>
                      <a:lnTo>
                        <a:pt x="4109720" y="482600"/>
                      </a:lnTo>
                      <a:lnTo>
                        <a:pt x="4069080" y="543560"/>
                      </a:lnTo>
                      <a:lnTo>
                        <a:pt x="5080" y="543560"/>
                      </a:lnTo>
                      <a:cubicBezTo>
                        <a:pt x="3387" y="364067"/>
                        <a:pt x="1693" y="184573"/>
                        <a:pt x="0" y="5080"/>
                      </a:cubicBezTo>
                      <a:lnTo>
                        <a:pt x="4267200" y="0"/>
                      </a:lnTo>
                      <a:close/>
                    </a:path>
                  </a:pathLst>
                </a:custGeom>
                <a:solidFill>
                  <a:srgbClr val="E59505">
                    <a:alpha val="70000"/>
                  </a:srgbClr>
                </a:solidFill>
                <a:ln w="12700" cap="flat" cmpd="sng" algn="ctr">
                  <a:solidFill>
                    <a:srgbClr val="E59505"/>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7" name="任意多边形: 形状 214">
                  <a:extLst>
                    <a:ext uri="{FF2B5EF4-FFF2-40B4-BE49-F238E27FC236}">
                      <a16:creationId xmlns="" xmlns:a16="http://schemas.microsoft.com/office/drawing/2014/main" id="{1EDB0DEA-DCCE-4F5E-BB81-F24094DC4B8F}"/>
                    </a:ext>
                  </a:extLst>
                </p:cNvPr>
                <p:cNvSpPr/>
                <p:nvPr/>
              </p:nvSpPr>
              <p:spPr>
                <a:xfrm>
                  <a:off x="4191001" y="-3810"/>
                  <a:ext cx="1101090" cy="1767838"/>
                </a:xfrm>
                <a:custGeom>
                  <a:avLst/>
                  <a:gdLst>
                    <a:gd name="connsiteX0" fmla="*/ 175260 w 1101090"/>
                    <a:gd name="connsiteY0" fmla="*/ 0 h 1767840"/>
                    <a:gd name="connsiteX1" fmla="*/ 175260 w 1101090"/>
                    <a:gd name="connsiteY1" fmla="*/ 114300 h 1767840"/>
                    <a:gd name="connsiteX2" fmla="*/ 0 w 1101090"/>
                    <a:gd name="connsiteY2" fmla="*/ 773430 h 1767840"/>
                    <a:gd name="connsiteX3" fmla="*/ 125730 w 1101090"/>
                    <a:gd name="connsiteY3" fmla="*/ 777240 h 1767840"/>
                    <a:gd name="connsiteX4" fmla="*/ 240030 w 1101090"/>
                    <a:gd name="connsiteY4" fmla="*/ 784860 h 1767840"/>
                    <a:gd name="connsiteX5" fmla="*/ 201930 w 1101090"/>
                    <a:gd name="connsiteY5" fmla="*/ 941070 h 1767840"/>
                    <a:gd name="connsiteX6" fmla="*/ 213360 w 1101090"/>
                    <a:gd name="connsiteY6" fmla="*/ 1040130 h 1767840"/>
                    <a:gd name="connsiteX7" fmla="*/ 198120 w 1101090"/>
                    <a:gd name="connsiteY7" fmla="*/ 1066800 h 1767840"/>
                    <a:gd name="connsiteX8" fmla="*/ 99060 w 1101090"/>
                    <a:gd name="connsiteY8" fmla="*/ 1546860 h 1767840"/>
                    <a:gd name="connsiteX9" fmla="*/ 121920 w 1101090"/>
                    <a:gd name="connsiteY9" fmla="*/ 1638300 h 1767840"/>
                    <a:gd name="connsiteX10" fmla="*/ 106680 w 1101090"/>
                    <a:gd name="connsiteY10" fmla="*/ 1764030 h 1767840"/>
                    <a:gd name="connsiteX11" fmla="*/ 396240 w 1101090"/>
                    <a:gd name="connsiteY11" fmla="*/ 1767840 h 1767840"/>
                    <a:gd name="connsiteX12" fmla="*/ 449580 w 1101090"/>
                    <a:gd name="connsiteY12" fmla="*/ 1280160 h 1767840"/>
                    <a:gd name="connsiteX13" fmla="*/ 384810 w 1101090"/>
                    <a:gd name="connsiteY13" fmla="*/ 807720 h 1767840"/>
                    <a:gd name="connsiteX14" fmla="*/ 464820 w 1101090"/>
                    <a:gd name="connsiteY14" fmla="*/ 647700 h 1767840"/>
                    <a:gd name="connsiteX15" fmla="*/ 796290 w 1101090"/>
                    <a:gd name="connsiteY15" fmla="*/ 670560 h 1767840"/>
                    <a:gd name="connsiteX16" fmla="*/ 803910 w 1101090"/>
                    <a:gd name="connsiteY16" fmla="*/ 895350 h 1767840"/>
                    <a:gd name="connsiteX17" fmla="*/ 864870 w 1101090"/>
                    <a:gd name="connsiteY17" fmla="*/ 895350 h 1767840"/>
                    <a:gd name="connsiteX18" fmla="*/ 925830 w 1101090"/>
                    <a:gd name="connsiteY18" fmla="*/ 876300 h 1767840"/>
                    <a:gd name="connsiteX19" fmla="*/ 922020 w 1101090"/>
                    <a:gd name="connsiteY19" fmla="*/ 571500 h 1767840"/>
                    <a:gd name="connsiteX20" fmla="*/ 1059180 w 1101090"/>
                    <a:gd name="connsiteY20" fmla="*/ 529590 h 1767840"/>
                    <a:gd name="connsiteX21" fmla="*/ 1093470 w 1101090"/>
                    <a:gd name="connsiteY21" fmla="*/ 514350 h 1767840"/>
                    <a:gd name="connsiteX22" fmla="*/ 1085850 w 1101090"/>
                    <a:gd name="connsiteY22" fmla="*/ 76200 h 1767840"/>
                    <a:gd name="connsiteX23" fmla="*/ 1101090 w 1101090"/>
                    <a:gd name="connsiteY23" fmla="*/ 11430 h 1767840"/>
                    <a:gd name="connsiteX24" fmla="*/ 175260 w 1101090"/>
                    <a:gd name="connsiteY24" fmla="*/ 0 h 1767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01090" h="1767840">
                      <a:moveTo>
                        <a:pt x="175260" y="0"/>
                      </a:moveTo>
                      <a:lnTo>
                        <a:pt x="175260" y="114300"/>
                      </a:lnTo>
                      <a:lnTo>
                        <a:pt x="0" y="773430"/>
                      </a:lnTo>
                      <a:lnTo>
                        <a:pt x="125730" y="777240"/>
                      </a:lnTo>
                      <a:lnTo>
                        <a:pt x="240030" y="784860"/>
                      </a:lnTo>
                      <a:lnTo>
                        <a:pt x="201930" y="941070"/>
                      </a:lnTo>
                      <a:lnTo>
                        <a:pt x="213360" y="1040130"/>
                      </a:lnTo>
                      <a:lnTo>
                        <a:pt x="198120" y="1066800"/>
                      </a:lnTo>
                      <a:lnTo>
                        <a:pt x="99060" y="1546860"/>
                      </a:lnTo>
                      <a:lnTo>
                        <a:pt x="121920" y="1638300"/>
                      </a:lnTo>
                      <a:lnTo>
                        <a:pt x="106680" y="1764030"/>
                      </a:lnTo>
                      <a:lnTo>
                        <a:pt x="396240" y="1767840"/>
                      </a:lnTo>
                      <a:lnTo>
                        <a:pt x="449580" y="1280160"/>
                      </a:lnTo>
                      <a:lnTo>
                        <a:pt x="384810" y="807720"/>
                      </a:lnTo>
                      <a:lnTo>
                        <a:pt x="464820" y="647700"/>
                      </a:lnTo>
                      <a:lnTo>
                        <a:pt x="796290" y="670560"/>
                      </a:lnTo>
                      <a:lnTo>
                        <a:pt x="803910" y="895350"/>
                      </a:lnTo>
                      <a:lnTo>
                        <a:pt x="864870" y="895350"/>
                      </a:lnTo>
                      <a:lnTo>
                        <a:pt x="925830" y="876300"/>
                      </a:lnTo>
                      <a:lnTo>
                        <a:pt x="922020" y="571500"/>
                      </a:lnTo>
                      <a:lnTo>
                        <a:pt x="1059180" y="529590"/>
                      </a:lnTo>
                      <a:lnTo>
                        <a:pt x="1093470" y="514350"/>
                      </a:lnTo>
                      <a:lnTo>
                        <a:pt x="1085850" y="76200"/>
                      </a:lnTo>
                      <a:lnTo>
                        <a:pt x="1101090" y="11430"/>
                      </a:lnTo>
                      <a:lnTo>
                        <a:pt x="175260" y="0"/>
                      </a:lnTo>
                      <a:close/>
                    </a:path>
                  </a:pathLst>
                </a:custGeom>
                <a:solidFill>
                  <a:srgbClr val="E59505">
                    <a:alpha val="70000"/>
                  </a:srgbClr>
                </a:solidFill>
                <a:ln w="12700" cap="flat" cmpd="sng" algn="ctr">
                  <a:solidFill>
                    <a:srgbClr val="E59505"/>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8" name="任意多边形: 形状 215">
                  <a:extLst>
                    <a:ext uri="{FF2B5EF4-FFF2-40B4-BE49-F238E27FC236}">
                      <a16:creationId xmlns="" xmlns:a16="http://schemas.microsoft.com/office/drawing/2014/main" id="{DBD3963B-A18D-450A-9F2B-BBA8B7B7F621}"/>
                    </a:ext>
                  </a:extLst>
                </p:cNvPr>
                <p:cNvSpPr/>
                <p:nvPr/>
              </p:nvSpPr>
              <p:spPr>
                <a:xfrm>
                  <a:off x="4096512" y="2901694"/>
                  <a:ext cx="2206752" cy="3950204"/>
                </a:xfrm>
                <a:custGeom>
                  <a:avLst/>
                  <a:gdLst>
                    <a:gd name="connsiteX0" fmla="*/ 1030224 w 2206752"/>
                    <a:gd name="connsiteY0" fmla="*/ 310896 h 3950208"/>
                    <a:gd name="connsiteX1" fmla="*/ 957072 w 2206752"/>
                    <a:gd name="connsiteY1" fmla="*/ 573024 h 3950208"/>
                    <a:gd name="connsiteX2" fmla="*/ 914400 w 2206752"/>
                    <a:gd name="connsiteY2" fmla="*/ 1066800 h 3950208"/>
                    <a:gd name="connsiteX3" fmla="*/ 908304 w 2206752"/>
                    <a:gd name="connsiteY3" fmla="*/ 1371600 h 3950208"/>
                    <a:gd name="connsiteX4" fmla="*/ 890016 w 2206752"/>
                    <a:gd name="connsiteY4" fmla="*/ 1371600 h 3950208"/>
                    <a:gd name="connsiteX5" fmla="*/ 359664 w 2206752"/>
                    <a:gd name="connsiteY5" fmla="*/ 3054096 h 3950208"/>
                    <a:gd name="connsiteX6" fmla="*/ 60960 w 2206752"/>
                    <a:gd name="connsiteY6" fmla="*/ 3669792 h 3950208"/>
                    <a:gd name="connsiteX7" fmla="*/ 0 w 2206752"/>
                    <a:gd name="connsiteY7" fmla="*/ 3950208 h 3950208"/>
                    <a:gd name="connsiteX8" fmla="*/ 664464 w 2206752"/>
                    <a:gd name="connsiteY8" fmla="*/ 3944112 h 3950208"/>
                    <a:gd name="connsiteX9" fmla="*/ 798576 w 2206752"/>
                    <a:gd name="connsiteY9" fmla="*/ 3547872 h 3950208"/>
                    <a:gd name="connsiteX10" fmla="*/ 865632 w 2206752"/>
                    <a:gd name="connsiteY10" fmla="*/ 3297936 h 3950208"/>
                    <a:gd name="connsiteX11" fmla="*/ 896112 w 2206752"/>
                    <a:gd name="connsiteY11" fmla="*/ 3078480 h 3950208"/>
                    <a:gd name="connsiteX12" fmla="*/ 969264 w 2206752"/>
                    <a:gd name="connsiteY12" fmla="*/ 2731008 h 3950208"/>
                    <a:gd name="connsiteX13" fmla="*/ 1005840 w 2206752"/>
                    <a:gd name="connsiteY13" fmla="*/ 2468880 h 3950208"/>
                    <a:gd name="connsiteX14" fmla="*/ 1091184 w 2206752"/>
                    <a:gd name="connsiteY14" fmla="*/ 2127504 h 3950208"/>
                    <a:gd name="connsiteX15" fmla="*/ 1127760 w 2206752"/>
                    <a:gd name="connsiteY15" fmla="*/ 1883664 h 3950208"/>
                    <a:gd name="connsiteX16" fmla="*/ 1225296 w 2206752"/>
                    <a:gd name="connsiteY16" fmla="*/ 1584960 h 3950208"/>
                    <a:gd name="connsiteX17" fmla="*/ 1249680 w 2206752"/>
                    <a:gd name="connsiteY17" fmla="*/ 1456944 h 3950208"/>
                    <a:gd name="connsiteX18" fmla="*/ 1316736 w 2206752"/>
                    <a:gd name="connsiteY18" fmla="*/ 1286256 h 3950208"/>
                    <a:gd name="connsiteX19" fmla="*/ 1383792 w 2206752"/>
                    <a:gd name="connsiteY19" fmla="*/ 1085088 h 3950208"/>
                    <a:gd name="connsiteX20" fmla="*/ 1463040 w 2206752"/>
                    <a:gd name="connsiteY20" fmla="*/ 1005840 h 3950208"/>
                    <a:gd name="connsiteX21" fmla="*/ 1548384 w 2206752"/>
                    <a:gd name="connsiteY21" fmla="*/ 908304 h 3950208"/>
                    <a:gd name="connsiteX22" fmla="*/ 1645920 w 2206752"/>
                    <a:gd name="connsiteY22" fmla="*/ 755904 h 3950208"/>
                    <a:gd name="connsiteX23" fmla="*/ 1749552 w 2206752"/>
                    <a:gd name="connsiteY23" fmla="*/ 585216 h 3950208"/>
                    <a:gd name="connsiteX24" fmla="*/ 1749552 w 2206752"/>
                    <a:gd name="connsiteY24" fmla="*/ 512064 h 3950208"/>
                    <a:gd name="connsiteX25" fmla="*/ 1950720 w 2206752"/>
                    <a:gd name="connsiteY25" fmla="*/ 554736 h 3950208"/>
                    <a:gd name="connsiteX26" fmla="*/ 2206752 w 2206752"/>
                    <a:gd name="connsiteY26" fmla="*/ 6096 h 3950208"/>
                    <a:gd name="connsiteX27" fmla="*/ 1956816 w 2206752"/>
                    <a:gd name="connsiteY27" fmla="*/ 0 h 3950208"/>
                    <a:gd name="connsiteX28" fmla="*/ 1901952 w 2206752"/>
                    <a:gd name="connsiteY28" fmla="*/ 152400 h 3950208"/>
                    <a:gd name="connsiteX29" fmla="*/ 1030224 w 2206752"/>
                    <a:gd name="connsiteY29" fmla="*/ 310896 h 3950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206752" h="3950208">
                      <a:moveTo>
                        <a:pt x="1030224" y="310896"/>
                      </a:moveTo>
                      <a:lnTo>
                        <a:pt x="957072" y="573024"/>
                      </a:lnTo>
                      <a:lnTo>
                        <a:pt x="914400" y="1066800"/>
                      </a:lnTo>
                      <a:lnTo>
                        <a:pt x="908304" y="1371600"/>
                      </a:lnTo>
                      <a:lnTo>
                        <a:pt x="890016" y="1371600"/>
                      </a:lnTo>
                      <a:lnTo>
                        <a:pt x="359664" y="3054096"/>
                      </a:lnTo>
                      <a:lnTo>
                        <a:pt x="60960" y="3669792"/>
                      </a:lnTo>
                      <a:lnTo>
                        <a:pt x="0" y="3950208"/>
                      </a:lnTo>
                      <a:lnTo>
                        <a:pt x="664464" y="3944112"/>
                      </a:lnTo>
                      <a:lnTo>
                        <a:pt x="798576" y="3547872"/>
                      </a:lnTo>
                      <a:lnTo>
                        <a:pt x="865632" y="3297936"/>
                      </a:lnTo>
                      <a:lnTo>
                        <a:pt x="896112" y="3078480"/>
                      </a:lnTo>
                      <a:lnTo>
                        <a:pt x="969264" y="2731008"/>
                      </a:lnTo>
                      <a:lnTo>
                        <a:pt x="1005840" y="2468880"/>
                      </a:lnTo>
                      <a:lnTo>
                        <a:pt x="1091184" y="2127504"/>
                      </a:lnTo>
                      <a:lnTo>
                        <a:pt x="1127760" y="1883664"/>
                      </a:lnTo>
                      <a:lnTo>
                        <a:pt x="1225296" y="1584960"/>
                      </a:lnTo>
                      <a:lnTo>
                        <a:pt x="1249680" y="1456944"/>
                      </a:lnTo>
                      <a:lnTo>
                        <a:pt x="1316736" y="1286256"/>
                      </a:lnTo>
                      <a:lnTo>
                        <a:pt x="1383792" y="1085088"/>
                      </a:lnTo>
                      <a:lnTo>
                        <a:pt x="1463040" y="1005840"/>
                      </a:lnTo>
                      <a:lnTo>
                        <a:pt x="1548384" y="908304"/>
                      </a:lnTo>
                      <a:lnTo>
                        <a:pt x="1645920" y="755904"/>
                      </a:lnTo>
                      <a:lnTo>
                        <a:pt x="1749552" y="585216"/>
                      </a:lnTo>
                      <a:lnTo>
                        <a:pt x="1749552" y="512064"/>
                      </a:lnTo>
                      <a:lnTo>
                        <a:pt x="1950720" y="554736"/>
                      </a:lnTo>
                      <a:lnTo>
                        <a:pt x="2206752" y="6096"/>
                      </a:lnTo>
                      <a:lnTo>
                        <a:pt x="1956816" y="0"/>
                      </a:lnTo>
                      <a:lnTo>
                        <a:pt x="1901952" y="152400"/>
                      </a:lnTo>
                      <a:lnTo>
                        <a:pt x="1030224" y="310896"/>
                      </a:lnTo>
                      <a:close/>
                    </a:path>
                  </a:pathLst>
                </a:custGeom>
                <a:solidFill>
                  <a:srgbClr val="E59505">
                    <a:alpha val="70000"/>
                  </a:srgbClr>
                </a:solidFill>
                <a:ln w="12700" cap="flat" cmpd="sng" algn="ctr">
                  <a:solidFill>
                    <a:srgbClr val="E59505"/>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9" name="文本框 78">
                  <a:extLst>
                    <a:ext uri="{FF2B5EF4-FFF2-40B4-BE49-F238E27FC236}">
                      <a16:creationId xmlns="" xmlns:a16="http://schemas.microsoft.com/office/drawing/2014/main" id="{444CEFEA-6435-4FA4-99DD-45756FD00CFB}"/>
                    </a:ext>
                  </a:extLst>
                </p:cNvPr>
                <p:cNvSpPr txBox="1"/>
                <p:nvPr/>
              </p:nvSpPr>
              <p:spPr>
                <a:xfrm>
                  <a:off x="1849790" y="6095393"/>
                  <a:ext cx="1960209" cy="517053"/>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sz="1800" dirty="0"/>
                    <a:t>住宅用地</a:t>
                  </a:r>
                </a:p>
              </p:txBody>
            </p:sp>
          </p:grpSp>
          <p:grpSp>
            <p:nvGrpSpPr>
              <p:cNvPr id="23" name="组合 160">
                <a:extLst>
                  <a:ext uri="{FF2B5EF4-FFF2-40B4-BE49-F238E27FC236}">
                    <a16:creationId xmlns="" xmlns:a16="http://schemas.microsoft.com/office/drawing/2014/main" id="{12979AF6-098C-48FB-A50D-DC9DD8B2B058}"/>
                  </a:ext>
                </a:extLst>
              </p:cNvPr>
              <p:cNvGrpSpPr/>
              <p:nvPr/>
            </p:nvGrpSpPr>
            <p:grpSpPr>
              <a:xfrm>
                <a:off x="-59711" y="2199319"/>
                <a:ext cx="5528018" cy="2820376"/>
                <a:chOff x="-75732" y="-3764"/>
                <a:chExt cx="7368354" cy="4154126"/>
              </a:xfrm>
            </p:grpSpPr>
            <p:sp>
              <p:nvSpPr>
                <p:cNvPr id="68" name="任意多边形: 形状 205">
                  <a:extLst>
                    <a:ext uri="{FF2B5EF4-FFF2-40B4-BE49-F238E27FC236}">
                      <a16:creationId xmlns="" xmlns:a16="http://schemas.microsoft.com/office/drawing/2014/main" id="{FA413350-814D-47D6-868C-65D8FAD5F5DA}"/>
                    </a:ext>
                  </a:extLst>
                </p:cNvPr>
                <p:cNvSpPr/>
                <p:nvPr/>
              </p:nvSpPr>
              <p:spPr>
                <a:xfrm>
                  <a:off x="4575764" y="-3764"/>
                  <a:ext cx="2716858" cy="1779882"/>
                </a:xfrm>
                <a:custGeom>
                  <a:avLst/>
                  <a:gdLst>
                    <a:gd name="connsiteX0" fmla="*/ 2310459 w 2716859"/>
                    <a:gd name="connsiteY0" fmla="*/ 1776119 h 1779882"/>
                    <a:gd name="connsiteX1" fmla="*/ 2566341 w 2716859"/>
                    <a:gd name="connsiteY1" fmla="*/ 1343378 h 1779882"/>
                    <a:gd name="connsiteX2" fmla="*/ 2716859 w 2716859"/>
                    <a:gd name="connsiteY2" fmla="*/ 955793 h 1779882"/>
                    <a:gd name="connsiteX3" fmla="*/ 2622785 w 2716859"/>
                    <a:gd name="connsiteY3" fmla="*/ 918163 h 1779882"/>
                    <a:gd name="connsiteX4" fmla="*/ 2686756 w 2716859"/>
                    <a:gd name="connsiteY4" fmla="*/ 669807 h 1779882"/>
                    <a:gd name="connsiteX5" fmla="*/ 2551289 w 2716859"/>
                    <a:gd name="connsiteY5" fmla="*/ 620889 h 1779882"/>
                    <a:gd name="connsiteX6" fmla="*/ 2543763 w 2716859"/>
                    <a:gd name="connsiteY6" fmla="*/ 515526 h 1779882"/>
                    <a:gd name="connsiteX7" fmla="*/ 2577630 w 2716859"/>
                    <a:gd name="connsiteY7" fmla="*/ 489185 h 1779882"/>
                    <a:gd name="connsiteX8" fmla="*/ 2664178 w 2716859"/>
                    <a:gd name="connsiteY8" fmla="*/ 508000 h 1779882"/>
                    <a:gd name="connsiteX9" fmla="*/ 2709333 w 2716859"/>
                    <a:gd name="connsiteY9" fmla="*/ 410163 h 1779882"/>
                    <a:gd name="connsiteX10" fmla="*/ 2671704 w 2716859"/>
                    <a:gd name="connsiteY10" fmla="*/ 267170 h 1779882"/>
                    <a:gd name="connsiteX11" fmla="*/ 2619022 w 2716859"/>
                    <a:gd name="connsiteY11" fmla="*/ 203200 h 1779882"/>
                    <a:gd name="connsiteX12" fmla="*/ 2649126 w 2716859"/>
                    <a:gd name="connsiteY12" fmla="*/ 184385 h 1779882"/>
                    <a:gd name="connsiteX13" fmla="*/ 2675467 w 2716859"/>
                    <a:gd name="connsiteY13" fmla="*/ 71496 h 1779882"/>
                    <a:gd name="connsiteX14" fmla="*/ 2679230 w 2716859"/>
                    <a:gd name="connsiteY14" fmla="*/ 7526 h 1779882"/>
                    <a:gd name="connsiteX15" fmla="*/ 2630311 w 2716859"/>
                    <a:gd name="connsiteY15" fmla="*/ 0 h 1779882"/>
                    <a:gd name="connsiteX16" fmla="*/ 711200 w 2716859"/>
                    <a:gd name="connsiteY16" fmla="*/ 3763 h 1779882"/>
                    <a:gd name="connsiteX17" fmla="*/ 696148 w 2716859"/>
                    <a:gd name="connsiteY17" fmla="*/ 63970 h 1779882"/>
                    <a:gd name="connsiteX18" fmla="*/ 707437 w 2716859"/>
                    <a:gd name="connsiteY18" fmla="*/ 515526 h 1779882"/>
                    <a:gd name="connsiteX19" fmla="*/ 673570 w 2716859"/>
                    <a:gd name="connsiteY19" fmla="*/ 541867 h 1779882"/>
                    <a:gd name="connsiteX20" fmla="*/ 538104 w 2716859"/>
                    <a:gd name="connsiteY20" fmla="*/ 575733 h 1779882"/>
                    <a:gd name="connsiteX21" fmla="*/ 534341 w 2716859"/>
                    <a:gd name="connsiteY21" fmla="*/ 869244 h 1779882"/>
                    <a:gd name="connsiteX22" fmla="*/ 481659 w 2716859"/>
                    <a:gd name="connsiteY22" fmla="*/ 895585 h 1779882"/>
                    <a:gd name="connsiteX23" fmla="*/ 421452 w 2716859"/>
                    <a:gd name="connsiteY23" fmla="*/ 899348 h 1779882"/>
                    <a:gd name="connsiteX24" fmla="*/ 417689 w 2716859"/>
                    <a:gd name="connsiteY24" fmla="*/ 669807 h 1779882"/>
                    <a:gd name="connsiteX25" fmla="*/ 71496 w 2716859"/>
                    <a:gd name="connsiteY25" fmla="*/ 662282 h 1779882"/>
                    <a:gd name="connsiteX26" fmla="*/ 0 w 2716859"/>
                    <a:gd name="connsiteY26" fmla="*/ 809037 h 1779882"/>
                    <a:gd name="connsiteX27" fmla="*/ 63970 w 2716859"/>
                    <a:gd name="connsiteY27" fmla="*/ 1298222 h 1779882"/>
                    <a:gd name="connsiteX28" fmla="*/ 26341 w 2716859"/>
                    <a:gd name="connsiteY28" fmla="*/ 1606785 h 1779882"/>
                    <a:gd name="connsiteX29" fmla="*/ 7526 w 2716859"/>
                    <a:gd name="connsiteY29" fmla="*/ 1779882 h 1779882"/>
                    <a:gd name="connsiteX30" fmla="*/ 2310459 w 2716859"/>
                    <a:gd name="connsiteY30" fmla="*/ 1776119 h 1779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716859" h="1779882">
                      <a:moveTo>
                        <a:pt x="2310459" y="1776119"/>
                      </a:moveTo>
                      <a:lnTo>
                        <a:pt x="2566341" y="1343378"/>
                      </a:lnTo>
                      <a:lnTo>
                        <a:pt x="2716859" y="955793"/>
                      </a:lnTo>
                      <a:lnTo>
                        <a:pt x="2622785" y="918163"/>
                      </a:lnTo>
                      <a:lnTo>
                        <a:pt x="2686756" y="669807"/>
                      </a:lnTo>
                      <a:lnTo>
                        <a:pt x="2551289" y="620889"/>
                      </a:lnTo>
                      <a:lnTo>
                        <a:pt x="2543763" y="515526"/>
                      </a:lnTo>
                      <a:lnTo>
                        <a:pt x="2577630" y="489185"/>
                      </a:lnTo>
                      <a:lnTo>
                        <a:pt x="2664178" y="508000"/>
                      </a:lnTo>
                      <a:lnTo>
                        <a:pt x="2709333" y="410163"/>
                      </a:lnTo>
                      <a:lnTo>
                        <a:pt x="2671704" y="267170"/>
                      </a:lnTo>
                      <a:lnTo>
                        <a:pt x="2619022" y="203200"/>
                      </a:lnTo>
                      <a:lnTo>
                        <a:pt x="2649126" y="184385"/>
                      </a:lnTo>
                      <a:lnTo>
                        <a:pt x="2675467" y="71496"/>
                      </a:lnTo>
                      <a:lnTo>
                        <a:pt x="2679230" y="7526"/>
                      </a:lnTo>
                      <a:lnTo>
                        <a:pt x="2630311" y="0"/>
                      </a:lnTo>
                      <a:lnTo>
                        <a:pt x="711200" y="3763"/>
                      </a:lnTo>
                      <a:lnTo>
                        <a:pt x="696148" y="63970"/>
                      </a:lnTo>
                      <a:lnTo>
                        <a:pt x="707437" y="515526"/>
                      </a:lnTo>
                      <a:lnTo>
                        <a:pt x="673570" y="541867"/>
                      </a:lnTo>
                      <a:lnTo>
                        <a:pt x="538104" y="575733"/>
                      </a:lnTo>
                      <a:cubicBezTo>
                        <a:pt x="536850" y="673570"/>
                        <a:pt x="535595" y="771407"/>
                        <a:pt x="534341" y="869244"/>
                      </a:cubicBezTo>
                      <a:lnTo>
                        <a:pt x="481659" y="895585"/>
                      </a:lnTo>
                      <a:lnTo>
                        <a:pt x="421452" y="899348"/>
                      </a:lnTo>
                      <a:cubicBezTo>
                        <a:pt x="420198" y="822834"/>
                        <a:pt x="418943" y="746321"/>
                        <a:pt x="417689" y="669807"/>
                      </a:cubicBezTo>
                      <a:lnTo>
                        <a:pt x="71496" y="662282"/>
                      </a:lnTo>
                      <a:lnTo>
                        <a:pt x="0" y="809037"/>
                      </a:lnTo>
                      <a:lnTo>
                        <a:pt x="63970" y="1298222"/>
                      </a:lnTo>
                      <a:lnTo>
                        <a:pt x="26341" y="1606785"/>
                      </a:lnTo>
                      <a:lnTo>
                        <a:pt x="7526" y="1779882"/>
                      </a:lnTo>
                      <a:lnTo>
                        <a:pt x="2310459" y="1776119"/>
                      </a:lnTo>
                      <a:close/>
                    </a:path>
                  </a:pathLst>
                </a:custGeom>
                <a:solidFill>
                  <a:srgbClr val="E59505">
                    <a:alpha val="70000"/>
                  </a:srgbClr>
                </a:solidFill>
                <a:ln w="12700" cap="flat" cmpd="sng" algn="ctr">
                  <a:solidFill>
                    <a:srgbClr val="E59505"/>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69" name="任意多边形: 形状 206">
                  <a:extLst>
                    <a:ext uri="{FF2B5EF4-FFF2-40B4-BE49-F238E27FC236}">
                      <a16:creationId xmlns="" xmlns:a16="http://schemas.microsoft.com/office/drawing/2014/main" id="{6F7A8AE3-09A3-4F59-B5AA-1EBDA70C3327}"/>
                    </a:ext>
                  </a:extLst>
                </p:cNvPr>
                <p:cNvSpPr/>
                <p:nvPr/>
              </p:nvSpPr>
              <p:spPr>
                <a:xfrm>
                  <a:off x="5080" y="635001"/>
                  <a:ext cx="1732280" cy="1219201"/>
                </a:xfrm>
                <a:custGeom>
                  <a:avLst/>
                  <a:gdLst>
                    <a:gd name="connsiteX0" fmla="*/ 0 w 1732280"/>
                    <a:gd name="connsiteY0" fmla="*/ 50800 h 1219200"/>
                    <a:gd name="connsiteX1" fmla="*/ 101600 w 1732280"/>
                    <a:gd name="connsiteY1" fmla="*/ 172720 h 1219200"/>
                    <a:gd name="connsiteX2" fmla="*/ 101600 w 1732280"/>
                    <a:gd name="connsiteY2" fmla="*/ 203200 h 1219200"/>
                    <a:gd name="connsiteX3" fmla="*/ 157480 w 1732280"/>
                    <a:gd name="connsiteY3" fmla="*/ 142240 h 1219200"/>
                    <a:gd name="connsiteX4" fmla="*/ 243840 w 1732280"/>
                    <a:gd name="connsiteY4" fmla="*/ 152400 h 1219200"/>
                    <a:gd name="connsiteX5" fmla="*/ 355600 w 1732280"/>
                    <a:gd name="connsiteY5" fmla="*/ 137160 h 1219200"/>
                    <a:gd name="connsiteX6" fmla="*/ 401320 w 1732280"/>
                    <a:gd name="connsiteY6" fmla="*/ 111760 h 1219200"/>
                    <a:gd name="connsiteX7" fmla="*/ 457200 w 1732280"/>
                    <a:gd name="connsiteY7" fmla="*/ 137160 h 1219200"/>
                    <a:gd name="connsiteX8" fmla="*/ 513080 w 1732280"/>
                    <a:gd name="connsiteY8" fmla="*/ 152400 h 1219200"/>
                    <a:gd name="connsiteX9" fmla="*/ 568960 w 1732280"/>
                    <a:gd name="connsiteY9" fmla="*/ 147320 h 1219200"/>
                    <a:gd name="connsiteX10" fmla="*/ 645160 w 1732280"/>
                    <a:gd name="connsiteY10" fmla="*/ 0 h 1219200"/>
                    <a:gd name="connsiteX11" fmla="*/ 782320 w 1732280"/>
                    <a:gd name="connsiteY11" fmla="*/ 0 h 1219200"/>
                    <a:gd name="connsiteX12" fmla="*/ 828040 w 1732280"/>
                    <a:gd name="connsiteY12" fmla="*/ 20320 h 1219200"/>
                    <a:gd name="connsiteX13" fmla="*/ 822960 w 1732280"/>
                    <a:gd name="connsiteY13" fmla="*/ 86360 h 1219200"/>
                    <a:gd name="connsiteX14" fmla="*/ 822960 w 1732280"/>
                    <a:gd name="connsiteY14" fmla="*/ 137160 h 1219200"/>
                    <a:gd name="connsiteX15" fmla="*/ 848360 w 1732280"/>
                    <a:gd name="connsiteY15" fmla="*/ 182880 h 1219200"/>
                    <a:gd name="connsiteX16" fmla="*/ 924560 w 1732280"/>
                    <a:gd name="connsiteY16" fmla="*/ 208280 h 1219200"/>
                    <a:gd name="connsiteX17" fmla="*/ 1026160 w 1732280"/>
                    <a:gd name="connsiteY17" fmla="*/ 167640 h 1219200"/>
                    <a:gd name="connsiteX18" fmla="*/ 1300480 w 1732280"/>
                    <a:gd name="connsiteY18" fmla="*/ 147320 h 1219200"/>
                    <a:gd name="connsiteX19" fmla="*/ 1513840 w 1732280"/>
                    <a:gd name="connsiteY19" fmla="*/ 137160 h 1219200"/>
                    <a:gd name="connsiteX20" fmla="*/ 1615440 w 1732280"/>
                    <a:gd name="connsiteY20" fmla="*/ 101600 h 1219200"/>
                    <a:gd name="connsiteX21" fmla="*/ 1676400 w 1732280"/>
                    <a:gd name="connsiteY21" fmla="*/ 96520 h 1219200"/>
                    <a:gd name="connsiteX22" fmla="*/ 1732280 w 1732280"/>
                    <a:gd name="connsiteY22" fmla="*/ 121920 h 1219200"/>
                    <a:gd name="connsiteX23" fmla="*/ 1625600 w 1732280"/>
                    <a:gd name="connsiteY23" fmla="*/ 304800 h 1219200"/>
                    <a:gd name="connsiteX24" fmla="*/ 1513840 w 1732280"/>
                    <a:gd name="connsiteY24" fmla="*/ 497840 h 1219200"/>
                    <a:gd name="connsiteX25" fmla="*/ 1452880 w 1732280"/>
                    <a:gd name="connsiteY25" fmla="*/ 665480 h 1219200"/>
                    <a:gd name="connsiteX26" fmla="*/ 1376680 w 1732280"/>
                    <a:gd name="connsiteY26" fmla="*/ 767080 h 1219200"/>
                    <a:gd name="connsiteX27" fmla="*/ 1346200 w 1732280"/>
                    <a:gd name="connsiteY27" fmla="*/ 833120 h 1219200"/>
                    <a:gd name="connsiteX28" fmla="*/ 1295400 w 1732280"/>
                    <a:gd name="connsiteY28" fmla="*/ 960120 h 1219200"/>
                    <a:gd name="connsiteX29" fmla="*/ 1270000 w 1732280"/>
                    <a:gd name="connsiteY29" fmla="*/ 1102360 h 1219200"/>
                    <a:gd name="connsiteX30" fmla="*/ 1224280 w 1732280"/>
                    <a:gd name="connsiteY30" fmla="*/ 1163320 h 1219200"/>
                    <a:gd name="connsiteX31" fmla="*/ 1183640 w 1732280"/>
                    <a:gd name="connsiteY31" fmla="*/ 1183640 h 1219200"/>
                    <a:gd name="connsiteX32" fmla="*/ 889000 w 1732280"/>
                    <a:gd name="connsiteY32" fmla="*/ 1178560 h 1219200"/>
                    <a:gd name="connsiteX33" fmla="*/ 594360 w 1732280"/>
                    <a:gd name="connsiteY33" fmla="*/ 1193800 h 1219200"/>
                    <a:gd name="connsiteX34" fmla="*/ 533400 w 1732280"/>
                    <a:gd name="connsiteY34" fmla="*/ 1183640 h 1219200"/>
                    <a:gd name="connsiteX35" fmla="*/ 309880 w 1732280"/>
                    <a:gd name="connsiteY35" fmla="*/ 1209040 h 1219200"/>
                    <a:gd name="connsiteX36" fmla="*/ 142240 w 1732280"/>
                    <a:gd name="connsiteY36" fmla="*/ 1193800 h 1219200"/>
                    <a:gd name="connsiteX37" fmla="*/ 10160 w 1732280"/>
                    <a:gd name="connsiteY37" fmla="*/ 1219200 h 1219200"/>
                    <a:gd name="connsiteX38" fmla="*/ 0 w 1732280"/>
                    <a:gd name="connsiteY38" fmla="*/ 5080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732280" h="1219200">
                      <a:moveTo>
                        <a:pt x="0" y="50800"/>
                      </a:moveTo>
                      <a:lnTo>
                        <a:pt x="101600" y="172720"/>
                      </a:lnTo>
                      <a:lnTo>
                        <a:pt x="101600" y="203200"/>
                      </a:lnTo>
                      <a:lnTo>
                        <a:pt x="157480" y="142240"/>
                      </a:lnTo>
                      <a:lnTo>
                        <a:pt x="243840" y="152400"/>
                      </a:lnTo>
                      <a:lnTo>
                        <a:pt x="355600" y="137160"/>
                      </a:lnTo>
                      <a:lnTo>
                        <a:pt x="401320" y="111760"/>
                      </a:lnTo>
                      <a:lnTo>
                        <a:pt x="457200" y="137160"/>
                      </a:lnTo>
                      <a:lnTo>
                        <a:pt x="513080" y="152400"/>
                      </a:lnTo>
                      <a:lnTo>
                        <a:pt x="568960" y="147320"/>
                      </a:lnTo>
                      <a:lnTo>
                        <a:pt x="645160" y="0"/>
                      </a:lnTo>
                      <a:lnTo>
                        <a:pt x="782320" y="0"/>
                      </a:lnTo>
                      <a:lnTo>
                        <a:pt x="828040" y="20320"/>
                      </a:lnTo>
                      <a:lnTo>
                        <a:pt x="822960" y="86360"/>
                      </a:lnTo>
                      <a:lnTo>
                        <a:pt x="822960" y="137160"/>
                      </a:lnTo>
                      <a:lnTo>
                        <a:pt x="848360" y="182880"/>
                      </a:lnTo>
                      <a:lnTo>
                        <a:pt x="924560" y="208280"/>
                      </a:lnTo>
                      <a:lnTo>
                        <a:pt x="1026160" y="167640"/>
                      </a:lnTo>
                      <a:lnTo>
                        <a:pt x="1300480" y="147320"/>
                      </a:lnTo>
                      <a:lnTo>
                        <a:pt x="1513840" y="137160"/>
                      </a:lnTo>
                      <a:lnTo>
                        <a:pt x="1615440" y="101600"/>
                      </a:lnTo>
                      <a:lnTo>
                        <a:pt x="1676400" y="96520"/>
                      </a:lnTo>
                      <a:lnTo>
                        <a:pt x="1732280" y="121920"/>
                      </a:lnTo>
                      <a:lnTo>
                        <a:pt x="1625600" y="304800"/>
                      </a:lnTo>
                      <a:lnTo>
                        <a:pt x="1513840" y="497840"/>
                      </a:lnTo>
                      <a:lnTo>
                        <a:pt x="1452880" y="665480"/>
                      </a:lnTo>
                      <a:lnTo>
                        <a:pt x="1376680" y="767080"/>
                      </a:lnTo>
                      <a:lnTo>
                        <a:pt x="1346200" y="833120"/>
                      </a:lnTo>
                      <a:lnTo>
                        <a:pt x="1295400" y="960120"/>
                      </a:lnTo>
                      <a:lnTo>
                        <a:pt x="1270000" y="1102360"/>
                      </a:lnTo>
                      <a:lnTo>
                        <a:pt x="1224280" y="1163320"/>
                      </a:lnTo>
                      <a:lnTo>
                        <a:pt x="1183640" y="1183640"/>
                      </a:lnTo>
                      <a:lnTo>
                        <a:pt x="889000" y="1178560"/>
                      </a:lnTo>
                      <a:lnTo>
                        <a:pt x="594360" y="1193800"/>
                      </a:lnTo>
                      <a:lnTo>
                        <a:pt x="533400" y="1183640"/>
                      </a:lnTo>
                      <a:lnTo>
                        <a:pt x="309880" y="1209040"/>
                      </a:lnTo>
                      <a:lnTo>
                        <a:pt x="142240" y="1193800"/>
                      </a:lnTo>
                      <a:lnTo>
                        <a:pt x="10160" y="1219200"/>
                      </a:lnTo>
                      <a:cubicBezTo>
                        <a:pt x="6773" y="829733"/>
                        <a:pt x="3387" y="440267"/>
                        <a:pt x="0" y="50800"/>
                      </a:cubicBezTo>
                      <a:close/>
                    </a:path>
                  </a:pathLst>
                </a:custGeom>
                <a:solidFill>
                  <a:srgbClr val="E59505">
                    <a:alpha val="70000"/>
                  </a:srgbClr>
                </a:solidFill>
                <a:ln w="12700" cap="flat" cmpd="sng" algn="ctr">
                  <a:solidFill>
                    <a:srgbClr val="E59505"/>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70" name="任意多边形: 形状 207">
                  <a:extLst>
                    <a:ext uri="{FF2B5EF4-FFF2-40B4-BE49-F238E27FC236}">
                      <a16:creationId xmlns="" xmlns:a16="http://schemas.microsoft.com/office/drawing/2014/main" id="{C5194C11-C6DD-4654-A767-AB5973AD9E7F}"/>
                    </a:ext>
                  </a:extLst>
                </p:cNvPr>
                <p:cNvSpPr/>
                <p:nvPr/>
              </p:nvSpPr>
              <p:spPr>
                <a:xfrm>
                  <a:off x="0" y="1879602"/>
                  <a:ext cx="1076961" cy="2270760"/>
                </a:xfrm>
                <a:custGeom>
                  <a:avLst/>
                  <a:gdLst>
                    <a:gd name="connsiteX0" fmla="*/ 0 w 1076960"/>
                    <a:gd name="connsiteY0" fmla="*/ 106680 h 2270760"/>
                    <a:gd name="connsiteX1" fmla="*/ 157480 w 1076960"/>
                    <a:gd name="connsiteY1" fmla="*/ 121920 h 2270760"/>
                    <a:gd name="connsiteX2" fmla="*/ 391160 w 1076960"/>
                    <a:gd name="connsiteY2" fmla="*/ 101600 h 2270760"/>
                    <a:gd name="connsiteX3" fmla="*/ 609600 w 1076960"/>
                    <a:gd name="connsiteY3" fmla="*/ 81280 h 2270760"/>
                    <a:gd name="connsiteX4" fmla="*/ 731520 w 1076960"/>
                    <a:gd name="connsiteY4" fmla="*/ 25400 h 2270760"/>
                    <a:gd name="connsiteX5" fmla="*/ 858520 w 1076960"/>
                    <a:gd name="connsiteY5" fmla="*/ 5080 h 2270760"/>
                    <a:gd name="connsiteX6" fmla="*/ 965200 w 1076960"/>
                    <a:gd name="connsiteY6" fmla="*/ 0 h 2270760"/>
                    <a:gd name="connsiteX7" fmla="*/ 995680 w 1076960"/>
                    <a:gd name="connsiteY7" fmla="*/ 96520 h 2270760"/>
                    <a:gd name="connsiteX8" fmla="*/ 1076960 w 1076960"/>
                    <a:gd name="connsiteY8" fmla="*/ 147320 h 2270760"/>
                    <a:gd name="connsiteX9" fmla="*/ 1071880 w 1076960"/>
                    <a:gd name="connsiteY9" fmla="*/ 203200 h 2270760"/>
                    <a:gd name="connsiteX10" fmla="*/ 955040 w 1076960"/>
                    <a:gd name="connsiteY10" fmla="*/ 325120 h 2270760"/>
                    <a:gd name="connsiteX11" fmla="*/ 762000 w 1076960"/>
                    <a:gd name="connsiteY11" fmla="*/ 695960 h 2270760"/>
                    <a:gd name="connsiteX12" fmla="*/ 680720 w 1076960"/>
                    <a:gd name="connsiteY12" fmla="*/ 894080 h 2270760"/>
                    <a:gd name="connsiteX13" fmla="*/ 538480 w 1076960"/>
                    <a:gd name="connsiteY13" fmla="*/ 1214120 h 2270760"/>
                    <a:gd name="connsiteX14" fmla="*/ 391160 w 1076960"/>
                    <a:gd name="connsiteY14" fmla="*/ 1518920 h 2270760"/>
                    <a:gd name="connsiteX15" fmla="*/ 284480 w 1076960"/>
                    <a:gd name="connsiteY15" fmla="*/ 1681480 h 2270760"/>
                    <a:gd name="connsiteX16" fmla="*/ 152400 w 1076960"/>
                    <a:gd name="connsiteY16" fmla="*/ 1935480 h 2270760"/>
                    <a:gd name="connsiteX17" fmla="*/ 71120 w 1076960"/>
                    <a:gd name="connsiteY17" fmla="*/ 2118360 h 2270760"/>
                    <a:gd name="connsiteX18" fmla="*/ 20320 w 1076960"/>
                    <a:gd name="connsiteY18" fmla="*/ 2270760 h 2270760"/>
                    <a:gd name="connsiteX19" fmla="*/ 0 w 1076960"/>
                    <a:gd name="connsiteY19" fmla="*/ 106680 h 227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76960" h="2270760">
                      <a:moveTo>
                        <a:pt x="0" y="106680"/>
                      </a:moveTo>
                      <a:lnTo>
                        <a:pt x="157480" y="121920"/>
                      </a:lnTo>
                      <a:lnTo>
                        <a:pt x="391160" y="101600"/>
                      </a:lnTo>
                      <a:lnTo>
                        <a:pt x="609600" y="81280"/>
                      </a:lnTo>
                      <a:lnTo>
                        <a:pt x="731520" y="25400"/>
                      </a:lnTo>
                      <a:lnTo>
                        <a:pt x="858520" y="5080"/>
                      </a:lnTo>
                      <a:lnTo>
                        <a:pt x="965200" y="0"/>
                      </a:lnTo>
                      <a:lnTo>
                        <a:pt x="995680" y="96520"/>
                      </a:lnTo>
                      <a:lnTo>
                        <a:pt x="1076960" y="147320"/>
                      </a:lnTo>
                      <a:lnTo>
                        <a:pt x="1071880" y="203200"/>
                      </a:lnTo>
                      <a:lnTo>
                        <a:pt x="955040" y="325120"/>
                      </a:lnTo>
                      <a:lnTo>
                        <a:pt x="762000" y="695960"/>
                      </a:lnTo>
                      <a:lnTo>
                        <a:pt x="680720" y="894080"/>
                      </a:lnTo>
                      <a:lnTo>
                        <a:pt x="538480" y="1214120"/>
                      </a:lnTo>
                      <a:lnTo>
                        <a:pt x="391160" y="1518920"/>
                      </a:lnTo>
                      <a:lnTo>
                        <a:pt x="284480" y="1681480"/>
                      </a:lnTo>
                      <a:lnTo>
                        <a:pt x="152400" y="1935480"/>
                      </a:lnTo>
                      <a:lnTo>
                        <a:pt x="71120" y="2118360"/>
                      </a:lnTo>
                      <a:lnTo>
                        <a:pt x="20320" y="2270760"/>
                      </a:lnTo>
                      <a:cubicBezTo>
                        <a:pt x="16933" y="1551093"/>
                        <a:pt x="13547" y="831427"/>
                        <a:pt x="0" y="106680"/>
                      </a:cubicBezTo>
                      <a:close/>
                    </a:path>
                  </a:pathLst>
                </a:custGeom>
                <a:solidFill>
                  <a:srgbClr val="E59505">
                    <a:alpha val="70000"/>
                  </a:srgbClr>
                </a:solidFill>
                <a:ln w="12700" cap="flat" cmpd="sng" algn="ctr">
                  <a:solidFill>
                    <a:srgbClr val="E59505"/>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1" name="文本框 70">
                  <a:extLst>
                    <a:ext uri="{FF2B5EF4-FFF2-40B4-BE49-F238E27FC236}">
                      <a16:creationId xmlns="" xmlns:a16="http://schemas.microsoft.com/office/drawing/2014/main" id="{B46FF4C9-7873-4A08-A73E-77BE494B9C9E}"/>
                    </a:ext>
                  </a:extLst>
                </p:cNvPr>
                <p:cNvSpPr txBox="1"/>
                <p:nvPr/>
              </p:nvSpPr>
              <p:spPr>
                <a:xfrm>
                  <a:off x="4986411" y="702699"/>
                  <a:ext cx="2033513" cy="517054"/>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sz="1800" dirty="0"/>
                    <a:t>住宅用地</a:t>
                  </a:r>
                </a:p>
              </p:txBody>
            </p:sp>
            <p:sp>
              <p:nvSpPr>
                <p:cNvPr id="72" name="文本框 71">
                  <a:extLst>
                    <a:ext uri="{FF2B5EF4-FFF2-40B4-BE49-F238E27FC236}">
                      <a16:creationId xmlns="" xmlns:a16="http://schemas.microsoft.com/office/drawing/2014/main" id="{6B124D7B-5483-4CAB-BE02-947125BFCDF8}"/>
                    </a:ext>
                  </a:extLst>
                </p:cNvPr>
                <p:cNvSpPr txBox="1"/>
                <p:nvPr/>
              </p:nvSpPr>
              <p:spPr>
                <a:xfrm>
                  <a:off x="-75732" y="982625"/>
                  <a:ext cx="1633505" cy="517054"/>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sz="1800" dirty="0"/>
                    <a:t>住宅用地</a:t>
                  </a:r>
                </a:p>
              </p:txBody>
            </p:sp>
            <p:sp>
              <p:nvSpPr>
                <p:cNvPr id="73" name="文本框 72">
                  <a:extLst>
                    <a:ext uri="{FF2B5EF4-FFF2-40B4-BE49-F238E27FC236}">
                      <a16:creationId xmlns="" xmlns:a16="http://schemas.microsoft.com/office/drawing/2014/main" id="{EB90B3DC-DEF5-49FF-8838-3A117E163DF6}"/>
                    </a:ext>
                  </a:extLst>
                </p:cNvPr>
                <p:cNvSpPr txBox="1"/>
                <p:nvPr/>
              </p:nvSpPr>
              <p:spPr>
                <a:xfrm>
                  <a:off x="-11587" y="2160336"/>
                  <a:ext cx="746441" cy="770650"/>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dirty="0"/>
                    <a:t>住宅用地</a:t>
                  </a:r>
                </a:p>
              </p:txBody>
            </p:sp>
          </p:grpSp>
          <p:grpSp>
            <p:nvGrpSpPr>
              <p:cNvPr id="24" name="组合 161">
                <a:extLst>
                  <a:ext uri="{FF2B5EF4-FFF2-40B4-BE49-F238E27FC236}">
                    <a16:creationId xmlns="" xmlns:a16="http://schemas.microsoft.com/office/drawing/2014/main" id="{CD388CF0-6981-46D3-B4C2-37F70236825E}"/>
                  </a:ext>
                </a:extLst>
              </p:cNvPr>
              <p:cNvGrpSpPr/>
              <p:nvPr/>
            </p:nvGrpSpPr>
            <p:grpSpPr>
              <a:xfrm>
                <a:off x="3855165" y="2198640"/>
                <a:ext cx="2308953" cy="4656518"/>
                <a:chOff x="5142451" y="-4762"/>
                <a:chExt cx="3077629" cy="6858568"/>
              </a:xfrm>
            </p:grpSpPr>
            <p:sp>
              <p:nvSpPr>
                <p:cNvPr id="63" name="任意多边形: 形状 200">
                  <a:extLst>
                    <a:ext uri="{FF2B5EF4-FFF2-40B4-BE49-F238E27FC236}">
                      <a16:creationId xmlns="" xmlns:a16="http://schemas.microsoft.com/office/drawing/2014/main" id="{F10CD5DC-B862-4A31-8AF2-D8FD97250456}"/>
                    </a:ext>
                  </a:extLst>
                </p:cNvPr>
                <p:cNvSpPr/>
                <p:nvPr/>
              </p:nvSpPr>
              <p:spPr>
                <a:xfrm>
                  <a:off x="6896105" y="-4762"/>
                  <a:ext cx="1323975" cy="1795462"/>
                </a:xfrm>
                <a:custGeom>
                  <a:avLst/>
                  <a:gdLst>
                    <a:gd name="connsiteX0" fmla="*/ 0 w 1323975"/>
                    <a:gd name="connsiteY0" fmla="*/ 1766888 h 1795463"/>
                    <a:gd name="connsiteX1" fmla="*/ 257175 w 1323975"/>
                    <a:gd name="connsiteY1" fmla="*/ 1333501 h 1795463"/>
                    <a:gd name="connsiteX2" fmla="*/ 395288 w 1323975"/>
                    <a:gd name="connsiteY2" fmla="*/ 952501 h 1795463"/>
                    <a:gd name="connsiteX3" fmla="*/ 952500 w 1323975"/>
                    <a:gd name="connsiteY3" fmla="*/ 9526 h 1795463"/>
                    <a:gd name="connsiteX4" fmla="*/ 1323975 w 1323975"/>
                    <a:gd name="connsiteY4" fmla="*/ 0 h 1795463"/>
                    <a:gd name="connsiteX5" fmla="*/ 795338 w 1323975"/>
                    <a:gd name="connsiteY5" fmla="*/ 1166813 h 1795463"/>
                    <a:gd name="connsiteX6" fmla="*/ 771525 w 1323975"/>
                    <a:gd name="connsiteY6" fmla="*/ 1262063 h 1795463"/>
                    <a:gd name="connsiteX7" fmla="*/ 690563 w 1323975"/>
                    <a:gd name="connsiteY7" fmla="*/ 1571626 h 1795463"/>
                    <a:gd name="connsiteX8" fmla="*/ 695325 w 1323975"/>
                    <a:gd name="connsiteY8" fmla="*/ 1795463 h 1795463"/>
                    <a:gd name="connsiteX9" fmla="*/ 0 w 1323975"/>
                    <a:gd name="connsiteY9" fmla="*/ 1766888 h 1795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23975" h="1795463">
                      <a:moveTo>
                        <a:pt x="0" y="1766888"/>
                      </a:moveTo>
                      <a:lnTo>
                        <a:pt x="257175" y="1333501"/>
                      </a:lnTo>
                      <a:lnTo>
                        <a:pt x="395288" y="952501"/>
                      </a:lnTo>
                      <a:lnTo>
                        <a:pt x="952500" y="9526"/>
                      </a:lnTo>
                      <a:lnTo>
                        <a:pt x="1323975" y="0"/>
                      </a:lnTo>
                      <a:lnTo>
                        <a:pt x="795338" y="1166813"/>
                      </a:lnTo>
                      <a:lnTo>
                        <a:pt x="771525" y="1262063"/>
                      </a:lnTo>
                      <a:lnTo>
                        <a:pt x="690563" y="1571626"/>
                      </a:lnTo>
                      <a:lnTo>
                        <a:pt x="695325" y="1795463"/>
                      </a:lnTo>
                      <a:lnTo>
                        <a:pt x="0" y="1766888"/>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4" name="任意多边形: 形状 201">
                  <a:extLst>
                    <a:ext uri="{FF2B5EF4-FFF2-40B4-BE49-F238E27FC236}">
                      <a16:creationId xmlns="" xmlns:a16="http://schemas.microsoft.com/office/drawing/2014/main" id="{951E858A-2C0E-452A-BDA3-F6FB98D2EE98}"/>
                    </a:ext>
                  </a:extLst>
                </p:cNvPr>
                <p:cNvSpPr/>
                <p:nvPr/>
              </p:nvSpPr>
              <p:spPr>
                <a:xfrm>
                  <a:off x="6526639" y="2038525"/>
                  <a:ext cx="742427" cy="734036"/>
                </a:xfrm>
                <a:custGeom>
                  <a:avLst/>
                  <a:gdLst>
                    <a:gd name="connsiteX0" fmla="*/ 0 w 742426"/>
                    <a:gd name="connsiteY0" fmla="*/ 729842 h 734036"/>
                    <a:gd name="connsiteX1" fmla="*/ 33556 w 742426"/>
                    <a:gd name="connsiteY1" fmla="*/ 599813 h 734036"/>
                    <a:gd name="connsiteX2" fmla="*/ 79695 w 742426"/>
                    <a:gd name="connsiteY2" fmla="*/ 482367 h 734036"/>
                    <a:gd name="connsiteX3" fmla="*/ 171974 w 742426"/>
                    <a:gd name="connsiteY3" fmla="*/ 352337 h 734036"/>
                    <a:gd name="connsiteX4" fmla="*/ 243281 w 742426"/>
                    <a:gd name="connsiteY4" fmla="*/ 272642 h 734036"/>
                    <a:gd name="connsiteX5" fmla="*/ 356532 w 742426"/>
                    <a:gd name="connsiteY5" fmla="*/ 54528 h 734036"/>
                    <a:gd name="connsiteX6" fmla="*/ 369115 w 742426"/>
                    <a:gd name="connsiteY6" fmla="*/ 0 h 734036"/>
                    <a:gd name="connsiteX7" fmla="*/ 742426 w 742426"/>
                    <a:gd name="connsiteY7" fmla="*/ 12583 h 734036"/>
                    <a:gd name="connsiteX8" fmla="*/ 713064 w 742426"/>
                    <a:gd name="connsiteY8" fmla="*/ 113251 h 734036"/>
                    <a:gd name="connsiteX9" fmla="*/ 662730 w 742426"/>
                    <a:gd name="connsiteY9" fmla="*/ 209725 h 734036"/>
                    <a:gd name="connsiteX10" fmla="*/ 612396 w 742426"/>
                    <a:gd name="connsiteY10" fmla="*/ 352337 h 734036"/>
                    <a:gd name="connsiteX11" fmla="*/ 549479 w 742426"/>
                    <a:gd name="connsiteY11" fmla="*/ 520117 h 734036"/>
                    <a:gd name="connsiteX12" fmla="*/ 486561 w 742426"/>
                    <a:gd name="connsiteY12" fmla="*/ 637563 h 734036"/>
                    <a:gd name="connsiteX13" fmla="*/ 478172 w 742426"/>
                    <a:gd name="connsiteY13" fmla="*/ 734036 h 734036"/>
                    <a:gd name="connsiteX14" fmla="*/ 0 w 742426"/>
                    <a:gd name="connsiteY14" fmla="*/ 729842 h 734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2426" h="734036">
                      <a:moveTo>
                        <a:pt x="0" y="729842"/>
                      </a:moveTo>
                      <a:lnTo>
                        <a:pt x="33556" y="599813"/>
                      </a:lnTo>
                      <a:lnTo>
                        <a:pt x="79695" y="482367"/>
                      </a:lnTo>
                      <a:lnTo>
                        <a:pt x="171974" y="352337"/>
                      </a:lnTo>
                      <a:lnTo>
                        <a:pt x="243281" y="272642"/>
                      </a:lnTo>
                      <a:lnTo>
                        <a:pt x="356532" y="54528"/>
                      </a:lnTo>
                      <a:lnTo>
                        <a:pt x="369115" y="0"/>
                      </a:lnTo>
                      <a:lnTo>
                        <a:pt x="742426" y="12583"/>
                      </a:lnTo>
                      <a:lnTo>
                        <a:pt x="713064" y="113251"/>
                      </a:lnTo>
                      <a:lnTo>
                        <a:pt x="662730" y="209725"/>
                      </a:lnTo>
                      <a:lnTo>
                        <a:pt x="612396" y="352337"/>
                      </a:lnTo>
                      <a:lnTo>
                        <a:pt x="549479" y="520117"/>
                      </a:lnTo>
                      <a:lnTo>
                        <a:pt x="486561" y="637563"/>
                      </a:lnTo>
                      <a:lnTo>
                        <a:pt x="478172" y="734036"/>
                      </a:lnTo>
                      <a:lnTo>
                        <a:pt x="0" y="729842"/>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65" name="任意多边形: 形状 202">
                  <a:extLst>
                    <a:ext uri="{FF2B5EF4-FFF2-40B4-BE49-F238E27FC236}">
                      <a16:creationId xmlns="" xmlns:a16="http://schemas.microsoft.com/office/drawing/2014/main" id="{C5F47CB5-1FF1-4B5F-9DA1-48FE348C5E1B}"/>
                    </a:ext>
                  </a:extLst>
                </p:cNvPr>
                <p:cNvSpPr/>
                <p:nvPr/>
              </p:nvSpPr>
              <p:spPr>
                <a:xfrm>
                  <a:off x="5666764" y="2919369"/>
                  <a:ext cx="1317073" cy="1564547"/>
                </a:xfrm>
                <a:custGeom>
                  <a:avLst/>
                  <a:gdLst>
                    <a:gd name="connsiteX0" fmla="*/ 645953 w 1317072"/>
                    <a:gd name="connsiteY0" fmla="*/ 0 h 1564547"/>
                    <a:gd name="connsiteX1" fmla="*/ 486562 w 1317072"/>
                    <a:gd name="connsiteY1" fmla="*/ 369115 h 1564547"/>
                    <a:gd name="connsiteX2" fmla="*/ 297809 w 1317072"/>
                    <a:gd name="connsiteY2" fmla="*/ 759203 h 1564547"/>
                    <a:gd name="connsiteX3" fmla="*/ 134224 w 1317072"/>
                    <a:gd name="connsiteY3" fmla="*/ 1044429 h 1564547"/>
                    <a:gd name="connsiteX4" fmla="*/ 79696 w 1317072"/>
                    <a:gd name="connsiteY4" fmla="*/ 1224792 h 1564547"/>
                    <a:gd name="connsiteX5" fmla="*/ 0 w 1317072"/>
                    <a:gd name="connsiteY5" fmla="*/ 1522602 h 1564547"/>
                    <a:gd name="connsiteX6" fmla="*/ 838899 w 1317072"/>
                    <a:gd name="connsiteY6" fmla="*/ 1564547 h 1564547"/>
                    <a:gd name="connsiteX7" fmla="*/ 893428 w 1317072"/>
                    <a:gd name="connsiteY7" fmla="*/ 1325460 h 1564547"/>
                    <a:gd name="connsiteX8" fmla="*/ 931178 w 1317072"/>
                    <a:gd name="connsiteY8" fmla="*/ 1191237 h 1564547"/>
                    <a:gd name="connsiteX9" fmla="*/ 910206 w 1317072"/>
                    <a:gd name="connsiteY9" fmla="*/ 1103152 h 1564547"/>
                    <a:gd name="connsiteX10" fmla="*/ 985707 w 1317072"/>
                    <a:gd name="connsiteY10" fmla="*/ 855677 h 1564547"/>
                    <a:gd name="connsiteX11" fmla="*/ 1052819 w 1317072"/>
                    <a:gd name="connsiteY11" fmla="*/ 662730 h 1564547"/>
                    <a:gd name="connsiteX12" fmla="*/ 1044430 w 1317072"/>
                    <a:gd name="connsiteY12" fmla="*/ 595618 h 1564547"/>
                    <a:gd name="connsiteX13" fmla="*/ 1153487 w 1317072"/>
                    <a:gd name="connsiteY13" fmla="*/ 234892 h 1564547"/>
                    <a:gd name="connsiteX14" fmla="*/ 1178654 w 1317072"/>
                    <a:gd name="connsiteY14" fmla="*/ 163585 h 1564547"/>
                    <a:gd name="connsiteX15" fmla="*/ 1228987 w 1317072"/>
                    <a:gd name="connsiteY15" fmla="*/ 163585 h 1564547"/>
                    <a:gd name="connsiteX16" fmla="*/ 1317072 w 1317072"/>
                    <a:gd name="connsiteY16" fmla="*/ 0 h 1564547"/>
                    <a:gd name="connsiteX17" fmla="*/ 645953 w 1317072"/>
                    <a:gd name="connsiteY17" fmla="*/ 0 h 1564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17072" h="1564547">
                      <a:moveTo>
                        <a:pt x="645953" y="0"/>
                      </a:moveTo>
                      <a:lnTo>
                        <a:pt x="486562" y="369115"/>
                      </a:lnTo>
                      <a:lnTo>
                        <a:pt x="297809" y="759203"/>
                      </a:lnTo>
                      <a:lnTo>
                        <a:pt x="134224" y="1044429"/>
                      </a:lnTo>
                      <a:lnTo>
                        <a:pt x="79696" y="1224792"/>
                      </a:lnTo>
                      <a:lnTo>
                        <a:pt x="0" y="1522602"/>
                      </a:lnTo>
                      <a:lnTo>
                        <a:pt x="838899" y="1564547"/>
                      </a:lnTo>
                      <a:lnTo>
                        <a:pt x="893428" y="1325460"/>
                      </a:lnTo>
                      <a:lnTo>
                        <a:pt x="931178" y="1191237"/>
                      </a:lnTo>
                      <a:lnTo>
                        <a:pt x="910206" y="1103152"/>
                      </a:lnTo>
                      <a:lnTo>
                        <a:pt x="985707" y="855677"/>
                      </a:lnTo>
                      <a:lnTo>
                        <a:pt x="1052819" y="662730"/>
                      </a:lnTo>
                      <a:lnTo>
                        <a:pt x="1044430" y="595618"/>
                      </a:lnTo>
                      <a:lnTo>
                        <a:pt x="1153487" y="234892"/>
                      </a:lnTo>
                      <a:lnTo>
                        <a:pt x="1178654" y="163585"/>
                      </a:lnTo>
                      <a:lnTo>
                        <a:pt x="1228987" y="163585"/>
                      </a:lnTo>
                      <a:lnTo>
                        <a:pt x="1317072" y="0"/>
                      </a:lnTo>
                      <a:lnTo>
                        <a:pt x="645953" y="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66" name="任意多边形: 形状 203">
                  <a:extLst>
                    <a:ext uri="{FF2B5EF4-FFF2-40B4-BE49-F238E27FC236}">
                      <a16:creationId xmlns="" xmlns:a16="http://schemas.microsoft.com/office/drawing/2014/main" id="{442D0F72-B112-4FC0-A4CF-D2D56BC5890B}"/>
                    </a:ext>
                  </a:extLst>
                </p:cNvPr>
                <p:cNvSpPr/>
                <p:nvPr/>
              </p:nvSpPr>
              <p:spPr>
                <a:xfrm>
                  <a:off x="5285065" y="4441969"/>
                  <a:ext cx="1216404" cy="1891717"/>
                </a:xfrm>
                <a:custGeom>
                  <a:avLst/>
                  <a:gdLst>
                    <a:gd name="connsiteX0" fmla="*/ 356532 w 1216404"/>
                    <a:gd name="connsiteY0" fmla="*/ 0 h 1891717"/>
                    <a:gd name="connsiteX1" fmla="*/ 343949 w 1216404"/>
                    <a:gd name="connsiteY1" fmla="*/ 130029 h 1891717"/>
                    <a:gd name="connsiteX2" fmla="*/ 297809 w 1216404"/>
                    <a:gd name="connsiteY2" fmla="*/ 264253 h 1891717"/>
                    <a:gd name="connsiteX3" fmla="*/ 234892 w 1216404"/>
                    <a:gd name="connsiteY3" fmla="*/ 457200 h 1891717"/>
                    <a:gd name="connsiteX4" fmla="*/ 205530 w 1216404"/>
                    <a:gd name="connsiteY4" fmla="*/ 662730 h 1891717"/>
                    <a:gd name="connsiteX5" fmla="*/ 113252 w 1216404"/>
                    <a:gd name="connsiteY5" fmla="*/ 926983 h 1891717"/>
                    <a:gd name="connsiteX6" fmla="*/ 96474 w 1216404"/>
                    <a:gd name="connsiteY6" fmla="*/ 1103152 h 1891717"/>
                    <a:gd name="connsiteX7" fmla="*/ 88085 w 1216404"/>
                    <a:gd name="connsiteY7" fmla="*/ 1333849 h 1891717"/>
                    <a:gd name="connsiteX8" fmla="*/ 54529 w 1216404"/>
                    <a:gd name="connsiteY8" fmla="*/ 1568741 h 1891717"/>
                    <a:gd name="connsiteX9" fmla="*/ 4195 w 1216404"/>
                    <a:gd name="connsiteY9" fmla="*/ 1711354 h 1891717"/>
                    <a:gd name="connsiteX10" fmla="*/ 0 w 1216404"/>
                    <a:gd name="connsiteY10" fmla="*/ 1757493 h 1891717"/>
                    <a:gd name="connsiteX11" fmla="*/ 759204 w 1216404"/>
                    <a:gd name="connsiteY11" fmla="*/ 1858161 h 1891717"/>
                    <a:gd name="connsiteX12" fmla="*/ 931178 w 1216404"/>
                    <a:gd name="connsiteY12" fmla="*/ 1891717 h 1891717"/>
                    <a:gd name="connsiteX13" fmla="*/ 956345 w 1216404"/>
                    <a:gd name="connsiteY13" fmla="*/ 1392572 h 1891717"/>
                    <a:gd name="connsiteX14" fmla="*/ 977318 w 1216404"/>
                    <a:gd name="connsiteY14" fmla="*/ 1325460 h 1891717"/>
                    <a:gd name="connsiteX15" fmla="*/ 1057013 w 1216404"/>
                    <a:gd name="connsiteY15" fmla="*/ 943761 h 1891717"/>
                    <a:gd name="connsiteX16" fmla="*/ 1061208 w 1216404"/>
                    <a:gd name="connsiteY16" fmla="*/ 704675 h 1891717"/>
                    <a:gd name="connsiteX17" fmla="*/ 1119930 w 1216404"/>
                    <a:gd name="connsiteY17" fmla="*/ 494950 h 1891717"/>
                    <a:gd name="connsiteX18" fmla="*/ 1182848 w 1216404"/>
                    <a:gd name="connsiteY18" fmla="*/ 230697 h 1891717"/>
                    <a:gd name="connsiteX19" fmla="*/ 1216404 w 1216404"/>
                    <a:gd name="connsiteY19" fmla="*/ 29361 h 1891717"/>
                    <a:gd name="connsiteX20" fmla="*/ 356532 w 1216404"/>
                    <a:gd name="connsiteY20" fmla="*/ 0 h 189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16404" h="1891717">
                      <a:moveTo>
                        <a:pt x="356532" y="0"/>
                      </a:moveTo>
                      <a:lnTo>
                        <a:pt x="343949" y="130029"/>
                      </a:lnTo>
                      <a:lnTo>
                        <a:pt x="297809" y="264253"/>
                      </a:lnTo>
                      <a:lnTo>
                        <a:pt x="234892" y="457200"/>
                      </a:lnTo>
                      <a:lnTo>
                        <a:pt x="205530" y="662730"/>
                      </a:lnTo>
                      <a:lnTo>
                        <a:pt x="113252" y="926983"/>
                      </a:lnTo>
                      <a:lnTo>
                        <a:pt x="96474" y="1103152"/>
                      </a:lnTo>
                      <a:lnTo>
                        <a:pt x="88085" y="1333849"/>
                      </a:lnTo>
                      <a:lnTo>
                        <a:pt x="54529" y="1568741"/>
                      </a:lnTo>
                      <a:lnTo>
                        <a:pt x="4195" y="1711354"/>
                      </a:lnTo>
                      <a:lnTo>
                        <a:pt x="0" y="1757493"/>
                      </a:lnTo>
                      <a:lnTo>
                        <a:pt x="759204" y="1858161"/>
                      </a:lnTo>
                      <a:lnTo>
                        <a:pt x="931178" y="1891717"/>
                      </a:lnTo>
                      <a:lnTo>
                        <a:pt x="956345" y="1392572"/>
                      </a:lnTo>
                      <a:lnTo>
                        <a:pt x="977318" y="1325460"/>
                      </a:lnTo>
                      <a:lnTo>
                        <a:pt x="1057013" y="943761"/>
                      </a:lnTo>
                      <a:cubicBezTo>
                        <a:pt x="1058411" y="864066"/>
                        <a:pt x="1059810" y="784370"/>
                        <a:pt x="1061208" y="704675"/>
                      </a:cubicBezTo>
                      <a:lnTo>
                        <a:pt x="1119930" y="494950"/>
                      </a:lnTo>
                      <a:lnTo>
                        <a:pt x="1182848" y="230697"/>
                      </a:lnTo>
                      <a:lnTo>
                        <a:pt x="1216404" y="29361"/>
                      </a:lnTo>
                      <a:lnTo>
                        <a:pt x="356532" y="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7" name="任意多边形: 形状 204">
                  <a:extLst>
                    <a:ext uri="{FF2B5EF4-FFF2-40B4-BE49-F238E27FC236}">
                      <a16:creationId xmlns="" xmlns:a16="http://schemas.microsoft.com/office/drawing/2014/main" id="{C3D74A4D-D34A-4889-BC52-34DB35FB2C81}"/>
                    </a:ext>
                  </a:extLst>
                </p:cNvPr>
                <p:cNvSpPr/>
                <p:nvPr/>
              </p:nvSpPr>
              <p:spPr>
                <a:xfrm>
                  <a:off x="5142451" y="6476301"/>
                  <a:ext cx="1048624" cy="377505"/>
                </a:xfrm>
                <a:custGeom>
                  <a:avLst/>
                  <a:gdLst>
                    <a:gd name="connsiteX0" fmla="*/ 62918 w 1048624"/>
                    <a:gd name="connsiteY0" fmla="*/ 0 h 377505"/>
                    <a:gd name="connsiteX1" fmla="*/ 33556 w 1048624"/>
                    <a:gd name="connsiteY1" fmla="*/ 176169 h 377505"/>
                    <a:gd name="connsiteX2" fmla="*/ 0 w 1048624"/>
                    <a:gd name="connsiteY2" fmla="*/ 322976 h 377505"/>
                    <a:gd name="connsiteX3" fmla="*/ 12584 w 1048624"/>
                    <a:gd name="connsiteY3" fmla="*/ 377505 h 377505"/>
                    <a:gd name="connsiteX4" fmla="*/ 998290 w 1048624"/>
                    <a:gd name="connsiteY4" fmla="*/ 377505 h 377505"/>
                    <a:gd name="connsiteX5" fmla="*/ 1031846 w 1048624"/>
                    <a:gd name="connsiteY5" fmla="*/ 197141 h 377505"/>
                    <a:gd name="connsiteX6" fmla="*/ 1048624 w 1048624"/>
                    <a:gd name="connsiteY6" fmla="*/ 167780 h 377505"/>
                    <a:gd name="connsiteX7" fmla="*/ 864066 w 1048624"/>
                    <a:gd name="connsiteY7" fmla="*/ 134224 h 377505"/>
                    <a:gd name="connsiteX8" fmla="*/ 746621 w 1048624"/>
                    <a:gd name="connsiteY8" fmla="*/ 109057 h 377505"/>
                    <a:gd name="connsiteX9" fmla="*/ 624980 w 1048624"/>
                    <a:gd name="connsiteY9" fmla="*/ 83890 h 377505"/>
                    <a:gd name="connsiteX10" fmla="*/ 532701 w 1048624"/>
                    <a:gd name="connsiteY10" fmla="*/ 79695 h 377505"/>
                    <a:gd name="connsiteX11" fmla="*/ 402672 w 1048624"/>
                    <a:gd name="connsiteY11" fmla="*/ 67112 h 377505"/>
                    <a:gd name="connsiteX12" fmla="*/ 159391 w 1048624"/>
                    <a:gd name="connsiteY12" fmla="*/ 29361 h 377505"/>
                    <a:gd name="connsiteX13" fmla="*/ 62918 w 1048624"/>
                    <a:gd name="connsiteY13" fmla="*/ 0 h 377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48624" h="377505">
                      <a:moveTo>
                        <a:pt x="62918" y="0"/>
                      </a:moveTo>
                      <a:lnTo>
                        <a:pt x="33556" y="176169"/>
                      </a:lnTo>
                      <a:lnTo>
                        <a:pt x="0" y="322976"/>
                      </a:lnTo>
                      <a:lnTo>
                        <a:pt x="12584" y="377505"/>
                      </a:lnTo>
                      <a:lnTo>
                        <a:pt x="998290" y="377505"/>
                      </a:lnTo>
                      <a:lnTo>
                        <a:pt x="1031846" y="197141"/>
                      </a:lnTo>
                      <a:lnTo>
                        <a:pt x="1048624" y="167780"/>
                      </a:lnTo>
                      <a:lnTo>
                        <a:pt x="864066" y="134224"/>
                      </a:lnTo>
                      <a:lnTo>
                        <a:pt x="746621" y="109057"/>
                      </a:lnTo>
                      <a:lnTo>
                        <a:pt x="624980" y="83890"/>
                      </a:lnTo>
                      <a:lnTo>
                        <a:pt x="532701" y="79695"/>
                      </a:lnTo>
                      <a:lnTo>
                        <a:pt x="402672" y="67112"/>
                      </a:lnTo>
                      <a:lnTo>
                        <a:pt x="159391" y="29361"/>
                      </a:lnTo>
                      <a:lnTo>
                        <a:pt x="62918" y="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5" name="组合 162">
                <a:extLst>
                  <a:ext uri="{FF2B5EF4-FFF2-40B4-BE49-F238E27FC236}">
                    <a16:creationId xmlns="" xmlns:a16="http://schemas.microsoft.com/office/drawing/2014/main" id="{12655D1A-FCD5-4062-803D-842C16C9963E}"/>
                  </a:ext>
                </a:extLst>
              </p:cNvPr>
              <p:cNvGrpSpPr/>
              <p:nvPr/>
            </p:nvGrpSpPr>
            <p:grpSpPr>
              <a:xfrm>
                <a:off x="751725" y="2714048"/>
                <a:ext cx="5233742" cy="4143956"/>
                <a:chOff x="1005839" y="754381"/>
                <a:chExt cx="6976114" cy="6103622"/>
              </a:xfrm>
            </p:grpSpPr>
            <p:sp>
              <p:nvSpPr>
                <p:cNvPr id="54" name="任意多边形: 形状 191">
                  <a:extLst>
                    <a:ext uri="{FF2B5EF4-FFF2-40B4-BE49-F238E27FC236}">
                      <a16:creationId xmlns="" xmlns:a16="http://schemas.microsoft.com/office/drawing/2014/main" id="{0A65CB38-9074-41D7-A40D-F59FEAF6415D}"/>
                    </a:ext>
                  </a:extLst>
                </p:cNvPr>
                <p:cNvSpPr/>
                <p:nvPr/>
              </p:nvSpPr>
              <p:spPr>
                <a:xfrm>
                  <a:off x="1005839" y="1508761"/>
                  <a:ext cx="5420362" cy="2321560"/>
                </a:xfrm>
                <a:custGeom>
                  <a:avLst/>
                  <a:gdLst>
                    <a:gd name="connsiteX0" fmla="*/ 2463800 w 5420360"/>
                    <a:gd name="connsiteY0" fmla="*/ 487680 h 2321560"/>
                    <a:gd name="connsiteX1" fmla="*/ 2326640 w 5420360"/>
                    <a:gd name="connsiteY1" fmla="*/ 25400 h 2321560"/>
                    <a:gd name="connsiteX2" fmla="*/ 2057400 w 5420360"/>
                    <a:gd name="connsiteY2" fmla="*/ 0 h 2321560"/>
                    <a:gd name="connsiteX3" fmla="*/ 1986280 w 5420360"/>
                    <a:gd name="connsiteY3" fmla="*/ 55880 h 2321560"/>
                    <a:gd name="connsiteX4" fmla="*/ 1965960 w 5420360"/>
                    <a:gd name="connsiteY4" fmla="*/ 223520 h 2321560"/>
                    <a:gd name="connsiteX5" fmla="*/ 2032000 w 5420360"/>
                    <a:gd name="connsiteY5" fmla="*/ 523240 h 2321560"/>
                    <a:gd name="connsiteX6" fmla="*/ 1711960 w 5420360"/>
                    <a:gd name="connsiteY6" fmla="*/ 548640 h 2321560"/>
                    <a:gd name="connsiteX7" fmla="*/ 1427480 w 5420360"/>
                    <a:gd name="connsiteY7" fmla="*/ 543560 h 2321560"/>
                    <a:gd name="connsiteX8" fmla="*/ 1361440 w 5420360"/>
                    <a:gd name="connsiteY8" fmla="*/ 533400 h 2321560"/>
                    <a:gd name="connsiteX9" fmla="*/ 1361440 w 5420360"/>
                    <a:gd name="connsiteY9" fmla="*/ 533400 h 2321560"/>
                    <a:gd name="connsiteX10" fmla="*/ 1214120 w 5420360"/>
                    <a:gd name="connsiteY10" fmla="*/ 152400 h 2321560"/>
                    <a:gd name="connsiteX11" fmla="*/ 817880 w 5420360"/>
                    <a:gd name="connsiteY11" fmla="*/ 91440 h 2321560"/>
                    <a:gd name="connsiteX12" fmla="*/ 762000 w 5420360"/>
                    <a:gd name="connsiteY12" fmla="*/ 172720 h 2321560"/>
                    <a:gd name="connsiteX13" fmla="*/ 721360 w 5420360"/>
                    <a:gd name="connsiteY13" fmla="*/ 309880 h 2321560"/>
                    <a:gd name="connsiteX14" fmla="*/ 838200 w 5420360"/>
                    <a:gd name="connsiteY14" fmla="*/ 624840 h 2321560"/>
                    <a:gd name="connsiteX15" fmla="*/ 563880 w 5420360"/>
                    <a:gd name="connsiteY15" fmla="*/ 624840 h 2321560"/>
                    <a:gd name="connsiteX16" fmla="*/ 304800 w 5420360"/>
                    <a:gd name="connsiteY16" fmla="*/ 1143000 h 2321560"/>
                    <a:gd name="connsiteX17" fmla="*/ 60960 w 5420360"/>
                    <a:gd name="connsiteY17" fmla="*/ 1605280 h 2321560"/>
                    <a:gd name="connsiteX18" fmla="*/ 0 w 5420360"/>
                    <a:gd name="connsiteY18" fmla="*/ 1849120 h 2321560"/>
                    <a:gd name="connsiteX19" fmla="*/ 2473960 w 5420360"/>
                    <a:gd name="connsiteY19" fmla="*/ 1869440 h 2321560"/>
                    <a:gd name="connsiteX20" fmla="*/ 2519680 w 5420360"/>
                    <a:gd name="connsiteY20" fmla="*/ 1894840 h 2321560"/>
                    <a:gd name="connsiteX21" fmla="*/ 2550160 w 5420360"/>
                    <a:gd name="connsiteY21" fmla="*/ 2047240 h 2321560"/>
                    <a:gd name="connsiteX22" fmla="*/ 2499360 w 5420360"/>
                    <a:gd name="connsiteY22" fmla="*/ 2133600 h 2321560"/>
                    <a:gd name="connsiteX23" fmla="*/ 2865120 w 5420360"/>
                    <a:gd name="connsiteY23" fmla="*/ 2174240 h 2321560"/>
                    <a:gd name="connsiteX24" fmla="*/ 3276600 w 5420360"/>
                    <a:gd name="connsiteY24" fmla="*/ 2128520 h 2321560"/>
                    <a:gd name="connsiteX25" fmla="*/ 3246120 w 5420360"/>
                    <a:gd name="connsiteY25" fmla="*/ 2321560 h 2321560"/>
                    <a:gd name="connsiteX26" fmla="*/ 4018280 w 5420360"/>
                    <a:gd name="connsiteY26" fmla="*/ 2306320 h 2321560"/>
                    <a:gd name="connsiteX27" fmla="*/ 4048760 w 5420360"/>
                    <a:gd name="connsiteY27" fmla="*/ 1960880 h 2321560"/>
                    <a:gd name="connsiteX28" fmla="*/ 4119880 w 5420360"/>
                    <a:gd name="connsiteY28" fmla="*/ 1701800 h 2321560"/>
                    <a:gd name="connsiteX29" fmla="*/ 4419600 w 5420360"/>
                    <a:gd name="connsiteY29" fmla="*/ 1640840 h 2321560"/>
                    <a:gd name="connsiteX30" fmla="*/ 4988560 w 5420360"/>
                    <a:gd name="connsiteY30" fmla="*/ 1534160 h 2321560"/>
                    <a:gd name="connsiteX31" fmla="*/ 5069840 w 5420360"/>
                    <a:gd name="connsiteY31" fmla="*/ 1254760 h 2321560"/>
                    <a:gd name="connsiteX32" fmla="*/ 5151120 w 5420360"/>
                    <a:gd name="connsiteY32" fmla="*/ 1153160 h 2321560"/>
                    <a:gd name="connsiteX33" fmla="*/ 5283200 w 5420360"/>
                    <a:gd name="connsiteY33" fmla="*/ 843280 h 2321560"/>
                    <a:gd name="connsiteX34" fmla="*/ 5420360 w 5420360"/>
                    <a:gd name="connsiteY34" fmla="*/ 523240 h 2321560"/>
                    <a:gd name="connsiteX35" fmla="*/ 5400040 w 5420360"/>
                    <a:gd name="connsiteY35" fmla="*/ 482600 h 2321560"/>
                    <a:gd name="connsiteX36" fmla="*/ 5359400 w 5420360"/>
                    <a:gd name="connsiteY36" fmla="*/ 350520 h 2321560"/>
                    <a:gd name="connsiteX37" fmla="*/ 5247640 w 5420360"/>
                    <a:gd name="connsiteY37" fmla="*/ 330200 h 2321560"/>
                    <a:gd name="connsiteX38" fmla="*/ 5085080 w 5420360"/>
                    <a:gd name="connsiteY38" fmla="*/ 330200 h 2321560"/>
                    <a:gd name="connsiteX39" fmla="*/ 4968240 w 5420360"/>
                    <a:gd name="connsiteY39" fmla="*/ 345440 h 2321560"/>
                    <a:gd name="connsiteX40" fmla="*/ 4820920 w 5420360"/>
                    <a:gd name="connsiteY40" fmla="*/ 365760 h 2321560"/>
                    <a:gd name="connsiteX41" fmla="*/ 4445000 w 5420360"/>
                    <a:gd name="connsiteY41" fmla="*/ 309880 h 2321560"/>
                    <a:gd name="connsiteX42" fmla="*/ 4348480 w 5420360"/>
                    <a:gd name="connsiteY42" fmla="*/ 447040 h 2321560"/>
                    <a:gd name="connsiteX43" fmla="*/ 4348480 w 5420360"/>
                    <a:gd name="connsiteY43" fmla="*/ 467360 h 2321560"/>
                    <a:gd name="connsiteX44" fmla="*/ 2463800 w 5420360"/>
                    <a:gd name="connsiteY44" fmla="*/ 487680 h 2321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5420360" h="2321560">
                      <a:moveTo>
                        <a:pt x="2463800" y="487680"/>
                      </a:moveTo>
                      <a:lnTo>
                        <a:pt x="2326640" y="25400"/>
                      </a:lnTo>
                      <a:lnTo>
                        <a:pt x="2057400" y="0"/>
                      </a:lnTo>
                      <a:lnTo>
                        <a:pt x="1986280" y="55880"/>
                      </a:lnTo>
                      <a:lnTo>
                        <a:pt x="1965960" y="223520"/>
                      </a:lnTo>
                      <a:lnTo>
                        <a:pt x="2032000" y="523240"/>
                      </a:lnTo>
                      <a:lnTo>
                        <a:pt x="1711960" y="548640"/>
                      </a:lnTo>
                      <a:lnTo>
                        <a:pt x="1427480" y="543560"/>
                      </a:lnTo>
                      <a:lnTo>
                        <a:pt x="1361440" y="533400"/>
                      </a:lnTo>
                      <a:lnTo>
                        <a:pt x="1361440" y="533400"/>
                      </a:lnTo>
                      <a:lnTo>
                        <a:pt x="1214120" y="152400"/>
                      </a:lnTo>
                      <a:lnTo>
                        <a:pt x="817880" y="91440"/>
                      </a:lnTo>
                      <a:lnTo>
                        <a:pt x="762000" y="172720"/>
                      </a:lnTo>
                      <a:lnTo>
                        <a:pt x="721360" y="309880"/>
                      </a:lnTo>
                      <a:lnTo>
                        <a:pt x="838200" y="624840"/>
                      </a:lnTo>
                      <a:lnTo>
                        <a:pt x="563880" y="624840"/>
                      </a:lnTo>
                      <a:lnTo>
                        <a:pt x="304800" y="1143000"/>
                      </a:lnTo>
                      <a:lnTo>
                        <a:pt x="60960" y="1605280"/>
                      </a:lnTo>
                      <a:lnTo>
                        <a:pt x="0" y="1849120"/>
                      </a:lnTo>
                      <a:lnTo>
                        <a:pt x="2473960" y="1869440"/>
                      </a:lnTo>
                      <a:lnTo>
                        <a:pt x="2519680" y="1894840"/>
                      </a:lnTo>
                      <a:lnTo>
                        <a:pt x="2550160" y="2047240"/>
                      </a:lnTo>
                      <a:lnTo>
                        <a:pt x="2499360" y="2133600"/>
                      </a:lnTo>
                      <a:lnTo>
                        <a:pt x="2865120" y="2174240"/>
                      </a:lnTo>
                      <a:lnTo>
                        <a:pt x="3276600" y="2128520"/>
                      </a:lnTo>
                      <a:lnTo>
                        <a:pt x="3246120" y="2321560"/>
                      </a:lnTo>
                      <a:lnTo>
                        <a:pt x="4018280" y="2306320"/>
                      </a:lnTo>
                      <a:lnTo>
                        <a:pt x="4048760" y="1960880"/>
                      </a:lnTo>
                      <a:lnTo>
                        <a:pt x="4119880" y="1701800"/>
                      </a:lnTo>
                      <a:lnTo>
                        <a:pt x="4419600" y="1640840"/>
                      </a:lnTo>
                      <a:lnTo>
                        <a:pt x="4988560" y="1534160"/>
                      </a:lnTo>
                      <a:lnTo>
                        <a:pt x="5069840" y="1254760"/>
                      </a:lnTo>
                      <a:lnTo>
                        <a:pt x="5151120" y="1153160"/>
                      </a:lnTo>
                      <a:lnTo>
                        <a:pt x="5283200" y="843280"/>
                      </a:lnTo>
                      <a:lnTo>
                        <a:pt x="5420360" y="523240"/>
                      </a:lnTo>
                      <a:lnTo>
                        <a:pt x="5400040" y="482600"/>
                      </a:lnTo>
                      <a:lnTo>
                        <a:pt x="5359400" y="350520"/>
                      </a:lnTo>
                      <a:lnTo>
                        <a:pt x="5247640" y="330200"/>
                      </a:lnTo>
                      <a:lnTo>
                        <a:pt x="5085080" y="330200"/>
                      </a:lnTo>
                      <a:lnTo>
                        <a:pt x="4968240" y="345440"/>
                      </a:lnTo>
                      <a:lnTo>
                        <a:pt x="4820920" y="365760"/>
                      </a:lnTo>
                      <a:lnTo>
                        <a:pt x="4445000" y="309880"/>
                      </a:lnTo>
                      <a:lnTo>
                        <a:pt x="4348480" y="447040"/>
                      </a:lnTo>
                      <a:lnTo>
                        <a:pt x="4348480" y="467360"/>
                      </a:lnTo>
                      <a:lnTo>
                        <a:pt x="2463800" y="487680"/>
                      </a:lnTo>
                      <a:close/>
                    </a:path>
                  </a:pathLst>
                </a:custGeom>
                <a:solidFill>
                  <a:srgbClr val="FFF100">
                    <a:alpha val="69804"/>
                  </a:srgbClr>
                </a:solidFill>
                <a:ln w="12700" cap="flat" cmpd="sng" algn="ctr">
                  <a:solidFill>
                    <a:srgbClr val="FFC000">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5" name="任意多边形: 形状 192">
                  <a:extLst>
                    <a:ext uri="{FF2B5EF4-FFF2-40B4-BE49-F238E27FC236}">
                      <a16:creationId xmlns="" xmlns:a16="http://schemas.microsoft.com/office/drawing/2014/main" id="{7364FE3D-781D-4453-8A29-8FFD5EA3706B}"/>
                    </a:ext>
                  </a:extLst>
                </p:cNvPr>
                <p:cNvSpPr/>
                <p:nvPr/>
              </p:nvSpPr>
              <p:spPr>
                <a:xfrm>
                  <a:off x="1786890" y="754381"/>
                  <a:ext cx="2225041" cy="1040130"/>
                </a:xfrm>
                <a:custGeom>
                  <a:avLst/>
                  <a:gdLst>
                    <a:gd name="connsiteX0" fmla="*/ 175260 w 2225040"/>
                    <a:gd name="connsiteY0" fmla="*/ 358140 h 1040130"/>
                    <a:gd name="connsiteX1" fmla="*/ 110490 w 2225040"/>
                    <a:gd name="connsiteY1" fmla="*/ 342900 h 1040130"/>
                    <a:gd name="connsiteX2" fmla="*/ 0 w 2225040"/>
                    <a:gd name="connsiteY2" fmla="*/ 582930 h 1040130"/>
                    <a:gd name="connsiteX3" fmla="*/ 102870 w 2225040"/>
                    <a:gd name="connsiteY3" fmla="*/ 857250 h 1040130"/>
                    <a:gd name="connsiteX4" fmla="*/ 415290 w 2225040"/>
                    <a:gd name="connsiteY4" fmla="*/ 868680 h 1040130"/>
                    <a:gd name="connsiteX5" fmla="*/ 449580 w 2225040"/>
                    <a:gd name="connsiteY5" fmla="*/ 948690 h 1040130"/>
                    <a:gd name="connsiteX6" fmla="*/ 689610 w 2225040"/>
                    <a:gd name="connsiteY6" fmla="*/ 960120 h 1040130"/>
                    <a:gd name="connsiteX7" fmla="*/ 1181100 w 2225040"/>
                    <a:gd name="connsiteY7" fmla="*/ 971550 h 1040130"/>
                    <a:gd name="connsiteX8" fmla="*/ 1207770 w 2225040"/>
                    <a:gd name="connsiteY8" fmla="*/ 807720 h 1040130"/>
                    <a:gd name="connsiteX9" fmla="*/ 1257300 w 2225040"/>
                    <a:gd name="connsiteY9" fmla="*/ 758190 h 1040130"/>
                    <a:gd name="connsiteX10" fmla="*/ 1546860 w 2225040"/>
                    <a:gd name="connsiteY10" fmla="*/ 769620 h 1040130"/>
                    <a:gd name="connsiteX11" fmla="*/ 1638300 w 2225040"/>
                    <a:gd name="connsiteY11" fmla="*/ 1040130 h 1040130"/>
                    <a:gd name="connsiteX12" fmla="*/ 2030730 w 2225040"/>
                    <a:gd name="connsiteY12" fmla="*/ 1009650 h 1040130"/>
                    <a:gd name="connsiteX13" fmla="*/ 2068830 w 2225040"/>
                    <a:gd name="connsiteY13" fmla="*/ 876300 h 1040130"/>
                    <a:gd name="connsiteX14" fmla="*/ 2068830 w 2225040"/>
                    <a:gd name="connsiteY14" fmla="*/ 800100 h 1040130"/>
                    <a:gd name="connsiteX15" fmla="*/ 2106930 w 2225040"/>
                    <a:gd name="connsiteY15" fmla="*/ 601980 h 1040130"/>
                    <a:gd name="connsiteX16" fmla="*/ 2106930 w 2225040"/>
                    <a:gd name="connsiteY16" fmla="*/ 537210 h 1040130"/>
                    <a:gd name="connsiteX17" fmla="*/ 2084070 w 2225040"/>
                    <a:gd name="connsiteY17" fmla="*/ 377190 h 1040130"/>
                    <a:gd name="connsiteX18" fmla="*/ 2095500 w 2225040"/>
                    <a:gd name="connsiteY18" fmla="*/ 346710 h 1040130"/>
                    <a:gd name="connsiteX19" fmla="*/ 2156460 w 2225040"/>
                    <a:gd name="connsiteY19" fmla="*/ 354330 h 1040130"/>
                    <a:gd name="connsiteX20" fmla="*/ 2205990 w 2225040"/>
                    <a:gd name="connsiteY20" fmla="*/ 140970 h 1040130"/>
                    <a:gd name="connsiteX21" fmla="*/ 2225040 w 2225040"/>
                    <a:gd name="connsiteY21" fmla="*/ 3810 h 1040130"/>
                    <a:gd name="connsiteX22" fmla="*/ 842010 w 2225040"/>
                    <a:gd name="connsiteY22" fmla="*/ 0 h 1040130"/>
                    <a:gd name="connsiteX23" fmla="*/ 750570 w 2225040"/>
                    <a:gd name="connsiteY23" fmla="*/ 262890 h 1040130"/>
                    <a:gd name="connsiteX24" fmla="*/ 681990 w 2225040"/>
                    <a:gd name="connsiteY24" fmla="*/ 213360 h 1040130"/>
                    <a:gd name="connsiteX25" fmla="*/ 533400 w 2225040"/>
                    <a:gd name="connsiteY25" fmla="*/ 266700 h 1040130"/>
                    <a:gd name="connsiteX26" fmla="*/ 499110 w 2225040"/>
                    <a:gd name="connsiteY26" fmla="*/ 358140 h 1040130"/>
                    <a:gd name="connsiteX27" fmla="*/ 175260 w 2225040"/>
                    <a:gd name="connsiteY27" fmla="*/ 358140 h 1040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225040" h="1040130">
                      <a:moveTo>
                        <a:pt x="175260" y="358140"/>
                      </a:moveTo>
                      <a:lnTo>
                        <a:pt x="110490" y="342900"/>
                      </a:lnTo>
                      <a:lnTo>
                        <a:pt x="0" y="582930"/>
                      </a:lnTo>
                      <a:lnTo>
                        <a:pt x="102870" y="857250"/>
                      </a:lnTo>
                      <a:lnTo>
                        <a:pt x="415290" y="868680"/>
                      </a:lnTo>
                      <a:lnTo>
                        <a:pt x="449580" y="948690"/>
                      </a:lnTo>
                      <a:lnTo>
                        <a:pt x="689610" y="960120"/>
                      </a:lnTo>
                      <a:lnTo>
                        <a:pt x="1181100" y="971550"/>
                      </a:lnTo>
                      <a:lnTo>
                        <a:pt x="1207770" y="807720"/>
                      </a:lnTo>
                      <a:lnTo>
                        <a:pt x="1257300" y="758190"/>
                      </a:lnTo>
                      <a:lnTo>
                        <a:pt x="1546860" y="769620"/>
                      </a:lnTo>
                      <a:lnTo>
                        <a:pt x="1638300" y="1040130"/>
                      </a:lnTo>
                      <a:lnTo>
                        <a:pt x="2030730" y="1009650"/>
                      </a:lnTo>
                      <a:lnTo>
                        <a:pt x="2068830" y="876300"/>
                      </a:lnTo>
                      <a:lnTo>
                        <a:pt x="2068830" y="800100"/>
                      </a:lnTo>
                      <a:lnTo>
                        <a:pt x="2106930" y="601980"/>
                      </a:lnTo>
                      <a:lnTo>
                        <a:pt x="2106930" y="537210"/>
                      </a:lnTo>
                      <a:lnTo>
                        <a:pt x="2084070" y="377190"/>
                      </a:lnTo>
                      <a:lnTo>
                        <a:pt x="2095500" y="346710"/>
                      </a:lnTo>
                      <a:lnTo>
                        <a:pt x="2156460" y="354330"/>
                      </a:lnTo>
                      <a:lnTo>
                        <a:pt x="2205990" y="140970"/>
                      </a:lnTo>
                      <a:lnTo>
                        <a:pt x="2225040" y="3810"/>
                      </a:lnTo>
                      <a:lnTo>
                        <a:pt x="842010" y="0"/>
                      </a:lnTo>
                      <a:lnTo>
                        <a:pt x="750570" y="262890"/>
                      </a:lnTo>
                      <a:lnTo>
                        <a:pt x="681990" y="213360"/>
                      </a:lnTo>
                      <a:lnTo>
                        <a:pt x="533400" y="266700"/>
                      </a:lnTo>
                      <a:lnTo>
                        <a:pt x="499110" y="358140"/>
                      </a:lnTo>
                      <a:lnTo>
                        <a:pt x="175260" y="358140"/>
                      </a:lnTo>
                      <a:close/>
                    </a:path>
                  </a:pathLst>
                </a:custGeom>
                <a:solidFill>
                  <a:srgbClr val="FFF100">
                    <a:alpha val="70000"/>
                  </a:srgbClr>
                </a:solidFill>
                <a:ln w="12700" cap="flat" cmpd="sng" algn="ctr">
                  <a:solidFill>
                    <a:srgbClr val="FFF100"/>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6" name="任意多边形: 形状 193">
                  <a:extLst>
                    <a:ext uri="{FF2B5EF4-FFF2-40B4-BE49-F238E27FC236}">
                      <a16:creationId xmlns="" xmlns:a16="http://schemas.microsoft.com/office/drawing/2014/main" id="{64F76354-0ED2-48E6-BCC2-6CA2B8C530C3}"/>
                    </a:ext>
                  </a:extLst>
                </p:cNvPr>
                <p:cNvSpPr/>
                <p:nvPr/>
              </p:nvSpPr>
              <p:spPr>
                <a:xfrm>
                  <a:off x="6091240" y="1990726"/>
                  <a:ext cx="795337" cy="781050"/>
                </a:xfrm>
                <a:custGeom>
                  <a:avLst/>
                  <a:gdLst>
                    <a:gd name="connsiteX0" fmla="*/ 338137 w 795337"/>
                    <a:gd name="connsiteY0" fmla="*/ 33338 h 781050"/>
                    <a:gd name="connsiteX1" fmla="*/ 633412 w 795337"/>
                    <a:gd name="connsiteY1" fmla="*/ 0 h 781050"/>
                    <a:gd name="connsiteX2" fmla="*/ 795337 w 795337"/>
                    <a:gd name="connsiteY2" fmla="*/ 38100 h 781050"/>
                    <a:gd name="connsiteX3" fmla="*/ 762000 w 795337"/>
                    <a:gd name="connsiteY3" fmla="*/ 152400 h 781050"/>
                    <a:gd name="connsiteX4" fmla="*/ 695325 w 795337"/>
                    <a:gd name="connsiteY4" fmla="*/ 280988 h 781050"/>
                    <a:gd name="connsiteX5" fmla="*/ 676275 w 795337"/>
                    <a:gd name="connsiteY5" fmla="*/ 328613 h 781050"/>
                    <a:gd name="connsiteX6" fmla="*/ 604837 w 795337"/>
                    <a:gd name="connsiteY6" fmla="*/ 414338 h 781050"/>
                    <a:gd name="connsiteX7" fmla="*/ 533400 w 795337"/>
                    <a:gd name="connsiteY7" fmla="*/ 490538 h 781050"/>
                    <a:gd name="connsiteX8" fmla="*/ 514350 w 795337"/>
                    <a:gd name="connsiteY8" fmla="*/ 538163 h 781050"/>
                    <a:gd name="connsiteX9" fmla="*/ 457200 w 795337"/>
                    <a:gd name="connsiteY9" fmla="*/ 628650 h 781050"/>
                    <a:gd name="connsiteX10" fmla="*/ 452437 w 795337"/>
                    <a:gd name="connsiteY10" fmla="*/ 704850 h 781050"/>
                    <a:gd name="connsiteX11" fmla="*/ 438150 w 795337"/>
                    <a:gd name="connsiteY11" fmla="*/ 781050 h 781050"/>
                    <a:gd name="connsiteX12" fmla="*/ 0 w 795337"/>
                    <a:gd name="connsiteY12" fmla="*/ 747713 h 781050"/>
                    <a:gd name="connsiteX13" fmla="*/ 42862 w 795337"/>
                    <a:gd name="connsiteY13" fmla="*/ 733425 h 781050"/>
                    <a:gd name="connsiteX14" fmla="*/ 61912 w 795337"/>
                    <a:gd name="connsiteY14" fmla="*/ 709613 h 781050"/>
                    <a:gd name="connsiteX15" fmla="*/ 71437 w 795337"/>
                    <a:gd name="connsiteY15" fmla="*/ 671513 h 781050"/>
                    <a:gd name="connsiteX16" fmla="*/ 338137 w 795337"/>
                    <a:gd name="connsiteY16" fmla="*/ 33338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95337" h="781050">
                      <a:moveTo>
                        <a:pt x="338137" y="33338"/>
                      </a:moveTo>
                      <a:lnTo>
                        <a:pt x="633412" y="0"/>
                      </a:lnTo>
                      <a:lnTo>
                        <a:pt x="795337" y="38100"/>
                      </a:lnTo>
                      <a:lnTo>
                        <a:pt x="762000" y="152400"/>
                      </a:lnTo>
                      <a:lnTo>
                        <a:pt x="695325" y="280988"/>
                      </a:lnTo>
                      <a:lnTo>
                        <a:pt x="676275" y="328613"/>
                      </a:lnTo>
                      <a:lnTo>
                        <a:pt x="604837" y="414338"/>
                      </a:lnTo>
                      <a:lnTo>
                        <a:pt x="533400" y="490538"/>
                      </a:lnTo>
                      <a:lnTo>
                        <a:pt x="514350" y="538163"/>
                      </a:lnTo>
                      <a:lnTo>
                        <a:pt x="457200" y="628650"/>
                      </a:lnTo>
                      <a:lnTo>
                        <a:pt x="452437" y="704850"/>
                      </a:lnTo>
                      <a:lnTo>
                        <a:pt x="438150" y="781050"/>
                      </a:lnTo>
                      <a:lnTo>
                        <a:pt x="0" y="747713"/>
                      </a:lnTo>
                      <a:lnTo>
                        <a:pt x="42862" y="733425"/>
                      </a:lnTo>
                      <a:lnTo>
                        <a:pt x="61912" y="709613"/>
                      </a:lnTo>
                      <a:lnTo>
                        <a:pt x="71437" y="671513"/>
                      </a:lnTo>
                      <a:lnTo>
                        <a:pt x="338137" y="33338"/>
                      </a:lnTo>
                      <a:close/>
                    </a:path>
                  </a:pathLst>
                </a:custGeom>
                <a:solidFill>
                  <a:srgbClr val="FFC000">
                    <a:alpha val="70000"/>
                  </a:srgbClr>
                </a:solidFill>
                <a:ln w="12700" cap="flat" cmpd="sng" algn="ctr">
                  <a:solidFill>
                    <a:srgbClr val="FFC000">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7" name="任意多边形: 形状 194">
                  <a:extLst>
                    <a:ext uri="{FF2B5EF4-FFF2-40B4-BE49-F238E27FC236}">
                      <a16:creationId xmlns="" xmlns:a16="http://schemas.microsoft.com/office/drawing/2014/main" id="{0C74C63C-FF20-42FA-9625-5BB24F8E1C47}"/>
                    </a:ext>
                  </a:extLst>
                </p:cNvPr>
                <p:cNvSpPr/>
                <p:nvPr/>
              </p:nvSpPr>
              <p:spPr>
                <a:xfrm>
                  <a:off x="6579872" y="2880361"/>
                  <a:ext cx="868680" cy="1291591"/>
                </a:xfrm>
                <a:custGeom>
                  <a:avLst/>
                  <a:gdLst>
                    <a:gd name="connsiteX0" fmla="*/ 396240 w 868680"/>
                    <a:gd name="connsiteY0" fmla="*/ 49530 h 1291590"/>
                    <a:gd name="connsiteX1" fmla="*/ 483870 w 868680"/>
                    <a:gd name="connsiteY1" fmla="*/ 0 h 1291590"/>
                    <a:gd name="connsiteX2" fmla="*/ 655320 w 868680"/>
                    <a:gd name="connsiteY2" fmla="*/ 45720 h 1291590"/>
                    <a:gd name="connsiteX3" fmla="*/ 681990 w 868680"/>
                    <a:gd name="connsiteY3" fmla="*/ 11430 h 1291590"/>
                    <a:gd name="connsiteX4" fmla="*/ 861060 w 868680"/>
                    <a:gd name="connsiteY4" fmla="*/ 217170 h 1291590"/>
                    <a:gd name="connsiteX5" fmla="*/ 868680 w 868680"/>
                    <a:gd name="connsiteY5" fmla="*/ 255270 h 1291590"/>
                    <a:gd name="connsiteX6" fmla="*/ 773430 w 868680"/>
                    <a:gd name="connsiteY6" fmla="*/ 788670 h 1291590"/>
                    <a:gd name="connsiteX7" fmla="*/ 674370 w 868680"/>
                    <a:gd name="connsiteY7" fmla="*/ 1291590 h 1291590"/>
                    <a:gd name="connsiteX8" fmla="*/ 53340 w 868680"/>
                    <a:gd name="connsiteY8" fmla="*/ 1200150 h 1291590"/>
                    <a:gd name="connsiteX9" fmla="*/ 15240 w 868680"/>
                    <a:gd name="connsiteY9" fmla="*/ 1272540 h 1291590"/>
                    <a:gd name="connsiteX10" fmla="*/ 15240 w 868680"/>
                    <a:gd name="connsiteY10" fmla="*/ 1211580 h 1291590"/>
                    <a:gd name="connsiteX11" fmla="*/ 0 w 868680"/>
                    <a:gd name="connsiteY11" fmla="*/ 1165860 h 1291590"/>
                    <a:gd name="connsiteX12" fmla="*/ 140970 w 868680"/>
                    <a:gd name="connsiteY12" fmla="*/ 708660 h 1291590"/>
                    <a:gd name="connsiteX13" fmla="*/ 140970 w 868680"/>
                    <a:gd name="connsiteY13" fmla="*/ 655320 h 1291590"/>
                    <a:gd name="connsiteX14" fmla="*/ 262890 w 868680"/>
                    <a:gd name="connsiteY14" fmla="*/ 201930 h 1291590"/>
                    <a:gd name="connsiteX15" fmla="*/ 331470 w 868680"/>
                    <a:gd name="connsiteY15" fmla="*/ 205740 h 1291590"/>
                    <a:gd name="connsiteX16" fmla="*/ 396240 w 868680"/>
                    <a:gd name="connsiteY16" fmla="*/ 49530 h 1291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68680" h="1291590">
                      <a:moveTo>
                        <a:pt x="396240" y="49530"/>
                      </a:moveTo>
                      <a:lnTo>
                        <a:pt x="483870" y="0"/>
                      </a:lnTo>
                      <a:lnTo>
                        <a:pt x="655320" y="45720"/>
                      </a:lnTo>
                      <a:lnTo>
                        <a:pt x="681990" y="11430"/>
                      </a:lnTo>
                      <a:lnTo>
                        <a:pt x="861060" y="217170"/>
                      </a:lnTo>
                      <a:lnTo>
                        <a:pt x="868680" y="255270"/>
                      </a:lnTo>
                      <a:lnTo>
                        <a:pt x="773430" y="788670"/>
                      </a:lnTo>
                      <a:lnTo>
                        <a:pt x="674370" y="1291590"/>
                      </a:lnTo>
                      <a:lnTo>
                        <a:pt x="53340" y="1200150"/>
                      </a:lnTo>
                      <a:lnTo>
                        <a:pt x="15240" y="1272540"/>
                      </a:lnTo>
                      <a:lnTo>
                        <a:pt x="15240" y="1211580"/>
                      </a:lnTo>
                      <a:lnTo>
                        <a:pt x="0" y="1165860"/>
                      </a:lnTo>
                      <a:lnTo>
                        <a:pt x="140970" y="708660"/>
                      </a:lnTo>
                      <a:lnTo>
                        <a:pt x="140970" y="655320"/>
                      </a:lnTo>
                      <a:lnTo>
                        <a:pt x="262890" y="201930"/>
                      </a:lnTo>
                      <a:lnTo>
                        <a:pt x="331470" y="205740"/>
                      </a:lnTo>
                      <a:lnTo>
                        <a:pt x="396240" y="49530"/>
                      </a:lnTo>
                      <a:close/>
                    </a:path>
                  </a:pathLst>
                </a:custGeom>
                <a:solidFill>
                  <a:srgbClr val="FFF100">
                    <a:alpha val="70000"/>
                  </a:srgbClr>
                </a:solidFill>
                <a:ln w="12700" cap="flat" cmpd="sng" algn="ctr">
                  <a:solidFill>
                    <a:srgbClr val="FFF100"/>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8" name="任意多边形: 形状 195">
                  <a:extLst>
                    <a:ext uri="{FF2B5EF4-FFF2-40B4-BE49-F238E27FC236}">
                      <a16:creationId xmlns="" xmlns:a16="http://schemas.microsoft.com/office/drawing/2014/main" id="{668F29D4-73A4-4DF7-AE6C-547909C76472}"/>
                    </a:ext>
                  </a:extLst>
                </p:cNvPr>
                <p:cNvSpPr/>
                <p:nvPr/>
              </p:nvSpPr>
              <p:spPr>
                <a:xfrm>
                  <a:off x="7498083" y="4145282"/>
                  <a:ext cx="483870" cy="643891"/>
                </a:xfrm>
                <a:custGeom>
                  <a:avLst/>
                  <a:gdLst>
                    <a:gd name="connsiteX0" fmla="*/ 0 w 483870"/>
                    <a:gd name="connsiteY0" fmla="*/ 0 h 643890"/>
                    <a:gd name="connsiteX1" fmla="*/ 3810 w 483870"/>
                    <a:gd name="connsiteY1" fmla="*/ 148590 h 643890"/>
                    <a:gd name="connsiteX2" fmla="*/ 0 w 483870"/>
                    <a:gd name="connsiteY2" fmla="*/ 213360 h 643890"/>
                    <a:gd name="connsiteX3" fmla="*/ 7620 w 483870"/>
                    <a:gd name="connsiteY3" fmla="*/ 403860 h 643890"/>
                    <a:gd name="connsiteX4" fmla="*/ 15240 w 483870"/>
                    <a:gd name="connsiteY4" fmla="*/ 567690 h 643890"/>
                    <a:gd name="connsiteX5" fmla="*/ 26670 w 483870"/>
                    <a:gd name="connsiteY5" fmla="*/ 613410 h 643890"/>
                    <a:gd name="connsiteX6" fmla="*/ 483870 w 483870"/>
                    <a:gd name="connsiteY6" fmla="*/ 643890 h 643890"/>
                    <a:gd name="connsiteX7" fmla="*/ 483870 w 483870"/>
                    <a:gd name="connsiteY7" fmla="*/ 563880 h 643890"/>
                    <a:gd name="connsiteX8" fmla="*/ 430530 w 483870"/>
                    <a:gd name="connsiteY8" fmla="*/ 449580 h 643890"/>
                    <a:gd name="connsiteX9" fmla="*/ 468630 w 483870"/>
                    <a:gd name="connsiteY9" fmla="*/ 285750 h 643890"/>
                    <a:gd name="connsiteX10" fmla="*/ 400050 w 483870"/>
                    <a:gd name="connsiteY10" fmla="*/ 114300 h 643890"/>
                    <a:gd name="connsiteX11" fmla="*/ 339090 w 483870"/>
                    <a:gd name="connsiteY11" fmla="*/ 11430 h 643890"/>
                    <a:gd name="connsiteX12" fmla="*/ 0 w 483870"/>
                    <a:gd name="connsiteY12" fmla="*/ 0 h 643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83870" h="643890">
                      <a:moveTo>
                        <a:pt x="0" y="0"/>
                      </a:moveTo>
                      <a:lnTo>
                        <a:pt x="3810" y="148590"/>
                      </a:lnTo>
                      <a:lnTo>
                        <a:pt x="0" y="213360"/>
                      </a:lnTo>
                      <a:lnTo>
                        <a:pt x="7620" y="403860"/>
                      </a:lnTo>
                      <a:lnTo>
                        <a:pt x="15240" y="567690"/>
                      </a:lnTo>
                      <a:lnTo>
                        <a:pt x="26670" y="613410"/>
                      </a:lnTo>
                      <a:lnTo>
                        <a:pt x="483870" y="643890"/>
                      </a:lnTo>
                      <a:lnTo>
                        <a:pt x="483870" y="563880"/>
                      </a:lnTo>
                      <a:lnTo>
                        <a:pt x="430530" y="449580"/>
                      </a:lnTo>
                      <a:lnTo>
                        <a:pt x="468630" y="285750"/>
                      </a:lnTo>
                      <a:lnTo>
                        <a:pt x="400050" y="114300"/>
                      </a:lnTo>
                      <a:lnTo>
                        <a:pt x="339090" y="11430"/>
                      </a:lnTo>
                      <a:lnTo>
                        <a:pt x="0" y="0"/>
                      </a:lnTo>
                      <a:close/>
                    </a:path>
                  </a:pathLst>
                </a:custGeom>
                <a:solidFill>
                  <a:srgbClr val="FFF100">
                    <a:alpha val="70000"/>
                  </a:srgbClr>
                </a:solidFill>
                <a:ln w="12700" cap="flat" cmpd="sng" algn="ctr">
                  <a:solidFill>
                    <a:srgbClr val="FFF100"/>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9" name="任意多边形: 形状 196">
                  <a:extLst>
                    <a:ext uri="{FF2B5EF4-FFF2-40B4-BE49-F238E27FC236}">
                      <a16:creationId xmlns="" xmlns:a16="http://schemas.microsoft.com/office/drawing/2014/main" id="{9E2AD211-441B-46DD-BC09-DB77E614A0E1}"/>
                    </a:ext>
                  </a:extLst>
                </p:cNvPr>
                <p:cNvSpPr/>
                <p:nvPr/>
              </p:nvSpPr>
              <p:spPr>
                <a:xfrm>
                  <a:off x="6151035" y="6341536"/>
                  <a:ext cx="1223435" cy="516467"/>
                </a:xfrm>
                <a:custGeom>
                  <a:avLst/>
                  <a:gdLst>
                    <a:gd name="connsiteX0" fmla="*/ 131234 w 1223434"/>
                    <a:gd name="connsiteY0" fmla="*/ 0 h 516467"/>
                    <a:gd name="connsiteX1" fmla="*/ 165100 w 1223434"/>
                    <a:gd name="connsiteY1" fmla="*/ 59267 h 516467"/>
                    <a:gd name="connsiteX2" fmla="*/ 76200 w 1223434"/>
                    <a:gd name="connsiteY2" fmla="*/ 313267 h 516467"/>
                    <a:gd name="connsiteX3" fmla="*/ 42334 w 1223434"/>
                    <a:gd name="connsiteY3" fmla="*/ 309034 h 516467"/>
                    <a:gd name="connsiteX4" fmla="*/ 0 w 1223434"/>
                    <a:gd name="connsiteY4" fmla="*/ 516467 h 516467"/>
                    <a:gd name="connsiteX5" fmla="*/ 1206500 w 1223434"/>
                    <a:gd name="connsiteY5" fmla="*/ 503767 h 516467"/>
                    <a:gd name="connsiteX6" fmla="*/ 1198034 w 1223434"/>
                    <a:gd name="connsiteY6" fmla="*/ 292100 h 516467"/>
                    <a:gd name="connsiteX7" fmla="*/ 1223434 w 1223434"/>
                    <a:gd name="connsiteY7" fmla="*/ 232834 h 516467"/>
                    <a:gd name="connsiteX8" fmla="*/ 1092200 w 1223434"/>
                    <a:gd name="connsiteY8" fmla="*/ 296334 h 516467"/>
                    <a:gd name="connsiteX9" fmla="*/ 550334 w 1223434"/>
                    <a:gd name="connsiteY9" fmla="*/ 190500 h 516467"/>
                    <a:gd name="connsiteX10" fmla="*/ 355600 w 1223434"/>
                    <a:gd name="connsiteY10" fmla="*/ 105834 h 516467"/>
                    <a:gd name="connsiteX11" fmla="*/ 317500 w 1223434"/>
                    <a:gd name="connsiteY11" fmla="*/ 71967 h 516467"/>
                    <a:gd name="connsiteX12" fmla="*/ 131234 w 1223434"/>
                    <a:gd name="connsiteY12" fmla="*/ 0 h 51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3434" h="516467">
                      <a:moveTo>
                        <a:pt x="131234" y="0"/>
                      </a:moveTo>
                      <a:lnTo>
                        <a:pt x="165100" y="59267"/>
                      </a:lnTo>
                      <a:lnTo>
                        <a:pt x="76200" y="313267"/>
                      </a:lnTo>
                      <a:lnTo>
                        <a:pt x="42334" y="309034"/>
                      </a:lnTo>
                      <a:lnTo>
                        <a:pt x="0" y="516467"/>
                      </a:lnTo>
                      <a:lnTo>
                        <a:pt x="1206500" y="503767"/>
                      </a:lnTo>
                      <a:lnTo>
                        <a:pt x="1198034" y="292100"/>
                      </a:lnTo>
                      <a:lnTo>
                        <a:pt x="1223434" y="232834"/>
                      </a:lnTo>
                      <a:lnTo>
                        <a:pt x="1092200" y="296334"/>
                      </a:lnTo>
                      <a:lnTo>
                        <a:pt x="550334" y="190500"/>
                      </a:lnTo>
                      <a:lnTo>
                        <a:pt x="355600" y="105834"/>
                      </a:lnTo>
                      <a:lnTo>
                        <a:pt x="317500" y="71967"/>
                      </a:lnTo>
                      <a:lnTo>
                        <a:pt x="131234" y="0"/>
                      </a:lnTo>
                      <a:close/>
                    </a:path>
                  </a:pathLst>
                </a:custGeom>
                <a:solidFill>
                  <a:srgbClr val="FFF100">
                    <a:alpha val="70000"/>
                  </a:srgbClr>
                </a:solidFill>
                <a:ln w="12700" cap="flat" cmpd="sng" algn="ctr">
                  <a:solidFill>
                    <a:srgbClr val="FFF100"/>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0" name="文本框 59">
                  <a:extLst>
                    <a:ext uri="{FF2B5EF4-FFF2-40B4-BE49-F238E27FC236}">
                      <a16:creationId xmlns="" xmlns:a16="http://schemas.microsoft.com/office/drawing/2014/main" id="{DBE09E49-CA09-454D-BB1E-2B5A55BC3362}"/>
                    </a:ext>
                  </a:extLst>
                </p:cNvPr>
                <p:cNvSpPr txBox="1"/>
                <p:nvPr/>
              </p:nvSpPr>
              <p:spPr>
                <a:xfrm>
                  <a:off x="3363297" y="2486947"/>
                  <a:ext cx="1594825" cy="517054"/>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sz="1800" dirty="0"/>
                    <a:t>商服用地</a:t>
                  </a:r>
                </a:p>
              </p:txBody>
            </p:sp>
            <p:sp>
              <p:nvSpPr>
                <p:cNvPr id="61" name="文本框 60">
                  <a:extLst>
                    <a:ext uri="{FF2B5EF4-FFF2-40B4-BE49-F238E27FC236}">
                      <a16:creationId xmlns="" xmlns:a16="http://schemas.microsoft.com/office/drawing/2014/main" id="{B2766CDC-AF3F-41C8-B9A7-9401E1308E70}"/>
                    </a:ext>
                  </a:extLst>
                </p:cNvPr>
                <p:cNvSpPr txBox="1"/>
                <p:nvPr/>
              </p:nvSpPr>
              <p:spPr>
                <a:xfrm>
                  <a:off x="2272414" y="1014364"/>
                  <a:ext cx="1594825" cy="517054"/>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sz="1800" dirty="0"/>
                    <a:t>商服用地</a:t>
                  </a:r>
                </a:p>
              </p:txBody>
            </p:sp>
            <p:sp>
              <p:nvSpPr>
                <p:cNvPr id="62" name="文本框 61">
                  <a:extLst>
                    <a:ext uri="{FF2B5EF4-FFF2-40B4-BE49-F238E27FC236}">
                      <a16:creationId xmlns="" xmlns:a16="http://schemas.microsoft.com/office/drawing/2014/main" id="{5C2DD063-A9B9-4C16-9D8A-8F6C4C71B869}"/>
                    </a:ext>
                  </a:extLst>
                </p:cNvPr>
                <p:cNvSpPr txBox="1"/>
                <p:nvPr/>
              </p:nvSpPr>
              <p:spPr>
                <a:xfrm>
                  <a:off x="6704162" y="3177900"/>
                  <a:ext cx="778330" cy="770650"/>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dirty="0"/>
                    <a:t>商服用地</a:t>
                  </a:r>
                </a:p>
              </p:txBody>
            </p:sp>
          </p:grpSp>
          <p:grpSp>
            <p:nvGrpSpPr>
              <p:cNvPr id="26" name="组合 163">
                <a:extLst>
                  <a:ext uri="{FF2B5EF4-FFF2-40B4-BE49-F238E27FC236}">
                    <a16:creationId xmlns="" xmlns:a16="http://schemas.microsoft.com/office/drawing/2014/main" id="{0BE86ED1-1F4F-479B-B1AC-EFBA7807648C}"/>
                  </a:ext>
                </a:extLst>
              </p:cNvPr>
              <p:cNvGrpSpPr/>
              <p:nvPr/>
            </p:nvGrpSpPr>
            <p:grpSpPr>
              <a:xfrm>
                <a:off x="3891684" y="3311804"/>
                <a:ext cx="2907101" cy="3403931"/>
                <a:chOff x="5191124" y="1634814"/>
                <a:chExt cx="3874905" cy="5013643"/>
              </a:xfrm>
            </p:grpSpPr>
            <p:sp>
              <p:nvSpPr>
                <p:cNvPr id="50" name="任意多边形: 形状 187">
                  <a:extLst>
                    <a:ext uri="{FF2B5EF4-FFF2-40B4-BE49-F238E27FC236}">
                      <a16:creationId xmlns="" xmlns:a16="http://schemas.microsoft.com/office/drawing/2014/main" id="{70938783-D403-49B8-B020-4F92FFA1CF31}"/>
                    </a:ext>
                  </a:extLst>
                </p:cNvPr>
                <p:cNvSpPr/>
                <p:nvPr/>
              </p:nvSpPr>
              <p:spPr>
                <a:xfrm>
                  <a:off x="6743703" y="1776414"/>
                  <a:ext cx="2322326" cy="336115"/>
                </a:xfrm>
                <a:custGeom>
                  <a:avLst/>
                  <a:gdLst>
                    <a:gd name="connsiteX0" fmla="*/ 0 w 2538413"/>
                    <a:gd name="connsiteY0" fmla="*/ 214312 h 323850"/>
                    <a:gd name="connsiteX1" fmla="*/ 133350 w 2538413"/>
                    <a:gd name="connsiteY1" fmla="*/ 257175 h 323850"/>
                    <a:gd name="connsiteX2" fmla="*/ 857250 w 2538413"/>
                    <a:gd name="connsiteY2" fmla="*/ 266700 h 323850"/>
                    <a:gd name="connsiteX3" fmla="*/ 2538413 w 2538413"/>
                    <a:gd name="connsiteY3" fmla="*/ 323850 h 323850"/>
                    <a:gd name="connsiteX4" fmla="*/ 2500313 w 2538413"/>
                    <a:gd name="connsiteY4" fmla="*/ 71437 h 323850"/>
                    <a:gd name="connsiteX5" fmla="*/ 2481263 w 2538413"/>
                    <a:gd name="connsiteY5" fmla="*/ 52387 h 323850"/>
                    <a:gd name="connsiteX6" fmla="*/ 157163 w 2538413"/>
                    <a:gd name="connsiteY6" fmla="*/ 0 h 323850"/>
                    <a:gd name="connsiteX7" fmla="*/ 0 w 2538413"/>
                    <a:gd name="connsiteY7" fmla="*/ 214312 h 323850"/>
                    <a:gd name="connsiteX0" fmla="*/ 0 w 2538413"/>
                    <a:gd name="connsiteY0" fmla="*/ 214312 h 323850"/>
                    <a:gd name="connsiteX1" fmla="*/ 133350 w 2538413"/>
                    <a:gd name="connsiteY1" fmla="*/ 257175 h 323850"/>
                    <a:gd name="connsiteX2" fmla="*/ 857250 w 2538413"/>
                    <a:gd name="connsiteY2" fmla="*/ 266700 h 323850"/>
                    <a:gd name="connsiteX3" fmla="*/ 2538413 w 2538413"/>
                    <a:gd name="connsiteY3" fmla="*/ 323850 h 323850"/>
                    <a:gd name="connsiteX4" fmla="*/ 2500313 w 2538413"/>
                    <a:gd name="connsiteY4" fmla="*/ 71437 h 323850"/>
                    <a:gd name="connsiteX5" fmla="*/ 157163 w 2538413"/>
                    <a:gd name="connsiteY5" fmla="*/ 0 h 323850"/>
                    <a:gd name="connsiteX6" fmla="*/ 0 w 2538413"/>
                    <a:gd name="connsiteY6" fmla="*/ 214312 h 323850"/>
                    <a:gd name="connsiteX0" fmla="*/ 0 w 2538413"/>
                    <a:gd name="connsiteY0" fmla="*/ 214312 h 323850"/>
                    <a:gd name="connsiteX1" fmla="*/ 133350 w 2538413"/>
                    <a:gd name="connsiteY1" fmla="*/ 257175 h 323850"/>
                    <a:gd name="connsiteX2" fmla="*/ 857250 w 2538413"/>
                    <a:gd name="connsiteY2" fmla="*/ 266700 h 323850"/>
                    <a:gd name="connsiteX3" fmla="*/ 2538413 w 2538413"/>
                    <a:gd name="connsiteY3" fmla="*/ 323850 h 323850"/>
                    <a:gd name="connsiteX4" fmla="*/ 1711668 w 2538413"/>
                    <a:gd name="connsiteY4" fmla="*/ 33787 h 323850"/>
                    <a:gd name="connsiteX5" fmla="*/ 157163 w 2538413"/>
                    <a:gd name="connsiteY5" fmla="*/ 0 h 323850"/>
                    <a:gd name="connsiteX6" fmla="*/ 0 w 2538413"/>
                    <a:gd name="connsiteY6" fmla="*/ 214312 h 323850"/>
                    <a:gd name="connsiteX0" fmla="*/ 0 w 1711668"/>
                    <a:gd name="connsiteY0" fmla="*/ 214312 h 308163"/>
                    <a:gd name="connsiteX1" fmla="*/ 133350 w 1711668"/>
                    <a:gd name="connsiteY1" fmla="*/ 257175 h 308163"/>
                    <a:gd name="connsiteX2" fmla="*/ 857250 w 1711668"/>
                    <a:gd name="connsiteY2" fmla="*/ 266700 h 308163"/>
                    <a:gd name="connsiteX3" fmla="*/ 1704958 w 1711668"/>
                    <a:gd name="connsiteY3" fmla="*/ 308163 h 308163"/>
                    <a:gd name="connsiteX4" fmla="*/ 1711668 w 1711668"/>
                    <a:gd name="connsiteY4" fmla="*/ 33787 h 308163"/>
                    <a:gd name="connsiteX5" fmla="*/ 157163 w 1711668"/>
                    <a:gd name="connsiteY5" fmla="*/ 0 h 308163"/>
                    <a:gd name="connsiteX6" fmla="*/ 0 w 1711668"/>
                    <a:gd name="connsiteY6" fmla="*/ 214312 h 308163"/>
                    <a:gd name="connsiteX0" fmla="*/ 0 w 2208767"/>
                    <a:gd name="connsiteY0" fmla="*/ 214312 h 308163"/>
                    <a:gd name="connsiteX1" fmla="*/ 133350 w 2208767"/>
                    <a:gd name="connsiteY1" fmla="*/ 257175 h 308163"/>
                    <a:gd name="connsiteX2" fmla="*/ 857250 w 2208767"/>
                    <a:gd name="connsiteY2" fmla="*/ 266700 h 308163"/>
                    <a:gd name="connsiteX3" fmla="*/ 1704958 w 2208767"/>
                    <a:gd name="connsiteY3" fmla="*/ 308163 h 308163"/>
                    <a:gd name="connsiteX4" fmla="*/ 2208767 w 2208767"/>
                    <a:gd name="connsiteY4" fmla="*/ 72917 h 308163"/>
                    <a:gd name="connsiteX5" fmla="*/ 157163 w 2208767"/>
                    <a:gd name="connsiteY5" fmla="*/ 0 h 308163"/>
                    <a:gd name="connsiteX6" fmla="*/ 0 w 2208767"/>
                    <a:gd name="connsiteY6" fmla="*/ 214312 h 308163"/>
                    <a:gd name="connsiteX0" fmla="*/ 0 w 2230301"/>
                    <a:gd name="connsiteY0" fmla="*/ 214312 h 336113"/>
                    <a:gd name="connsiteX1" fmla="*/ 133350 w 2230301"/>
                    <a:gd name="connsiteY1" fmla="*/ 257175 h 336113"/>
                    <a:gd name="connsiteX2" fmla="*/ 857250 w 2230301"/>
                    <a:gd name="connsiteY2" fmla="*/ 266700 h 336113"/>
                    <a:gd name="connsiteX3" fmla="*/ 2230301 w 2230301"/>
                    <a:gd name="connsiteY3" fmla="*/ 336113 h 336113"/>
                    <a:gd name="connsiteX4" fmla="*/ 2208767 w 2230301"/>
                    <a:gd name="connsiteY4" fmla="*/ 72917 h 336113"/>
                    <a:gd name="connsiteX5" fmla="*/ 157163 w 2230301"/>
                    <a:gd name="connsiteY5" fmla="*/ 0 h 336113"/>
                    <a:gd name="connsiteX6" fmla="*/ 0 w 2230301"/>
                    <a:gd name="connsiteY6" fmla="*/ 214312 h 336113"/>
                    <a:gd name="connsiteX0" fmla="*/ 0 w 2231362"/>
                    <a:gd name="connsiteY0" fmla="*/ 214312 h 336113"/>
                    <a:gd name="connsiteX1" fmla="*/ 133350 w 2231362"/>
                    <a:gd name="connsiteY1" fmla="*/ 257175 h 336113"/>
                    <a:gd name="connsiteX2" fmla="*/ 857250 w 2231362"/>
                    <a:gd name="connsiteY2" fmla="*/ 266700 h 336113"/>
                    <a:gd name="connsiteX3" fmla="*/ 2230301 w 2231362"/>
                    <a:gd name="connsiteY3" fmla="*/ 336113 h 336113"/>
                    <a:gd name="connsiteX4" fmla="*/ 2231362 w 2231362"/>
                    <a:gd name="connsiteY4" fmla="*/ 67327 h 336113"/>
                    <a:gd name="connsiteX5" fmla="*/ 157163 w 2231362"/>
                    <a:gd name="connsiteY5" fmla="*/ 0 h 336113"/>
                    <a:gd name="connsiteX6" fmla="*/ 0 w 2231362"/>
                    <a:gd name="connsiteY6" fmla="*/ 214312 h 336113"/>
                    <a:gd name="connsiteX0" fmla="*/ 0 w 2231362"/>
                    <a:gd name="connsiteY0" fmla="*/ 214312 h 336113"/>
                    <a:gd name="connsiteX1" fmla="*/ 133350 w 2231362"/>
                    <a:gd name="connsiteY1" fmla="*/ 257175 h 336113"/>
                    <a:gd name="connsiteX2" fmla="*/ 857250 w 2231362"/>
                    <a:gd name="connsiteY2" fmla="*/ 266700 h 336113"/>
                    <a:gd name="connsiteX3" fmla="*/ 2213354 w 2231362"/>
                    <a:gd name="connsiteY3" fmla="*/ 336113 h 336113"/>
                    <a:gd name="connsiteX4" fmla="*/ 2231362 w 2231362"/>
                    <a:gd name="connsiteY4" fmla="*/ 67327 h 336113"/>
                    <a:gd name="connsiteX5" fmla="*/ 157163 w 2231362"/>
                    <a:gd name="connsiteY5" fmla="*/ 0 h 336113"/>
                    <a:gd name="connsiteX6" fmla="*/ 0 w 2231362"/>
                    <a:gd name="connsiteY6" fmla="*/ 214312 h 336113"/>
                    <a:gd name="connsiteX0" fmla="*/ 0 w 2213371"/>
                    <a:gd name="connsiteY0" fmla="*/ 214312 h 336113"/>
                    <a:gd name="connsiteX1" fmla="*/ 133350 w 2213371"/>
                    <a:gd name="connsiteY1" fmla="*/ 257175 h 336113"/>
                    <a:gd name="connsiteX2" fmla="*/ 857250 w 2213371"/>
                    <a:gd name="connsiteY2" fmla="*/ 266700 h 336113"/>
                    <a:gd name="connsiteX3" fmla="*/ 2213354 w 2213371"/>
                    <a:gd name="connsiteY3" fmla="*/ 336113 h 336113"/>
                    <a:gd name="connsiteX4" fmla="*/ 2208767 w 2213371"/>
                    <a:gd name="connsiteY4" fmla="*/ 67327 h 336113"/>
                    <a:gd name="connsiteX5" fmla="*/ 157163 w 2213371"/>
                    <a:gd name="connsiteY5" fmla="*/ 0 h 336113"/>
                    <a:gd name="connsiteX6" fmla="*/ 0 w 2213371"/>
                    <a:gd name="connsiteY6" fmla="*/ 214312 h 336113"/>
                    <a:gd name="connsiteX0" fmla="*/ 0 w 2305622"/>
                    <a:gd name="connsiteY0" fmla="*/ 214312 h 336113"/>
                    <a:gd name="connsiteX1" fmla="*/ 133350 w 2305622"/>
                    <a:gd name="connsiteY1" fmla="*/ 257175 h 336113"/>
                    <a:gd name="connsiteX2" fmla="*/ 857250 w 2305622"/>
                    <a:gd name="connsiteY2" fmla="*/ 266700 h 336113"/>
                    <a:gd name="connsiteX3" fmla="*/ 2213354 w 2305622"/>
                    <a:gd name="connsiteY3" fmla="*/ 336113 h 336113"/>
                    <a:gd name="connsiteX4" fmla="*/ 2305622 w 2305622"/>
                    <a:gd name="connsiteY4" fmla="*/ 55474 h 336113"/>
                    <a:gd name="connsiteX5" fmla="*/ 157163 w 2305622"/>
                    <a:gd name="connsiteY5" fmla="*/ 0 h 336113"/>
                    <a:gd name="connsiteX6" fmla="*/ 0 w 2305622"/>
                    <a:gd name="connsiteY6" fmla="*/ 214312 h 336113"/>
                    <a:gd name="connsiteX0" fmla="*/ 0 w 2322322"/>
                    <a:gd name="connsiteY0" fmla="*/ 214312 h 336113"/>
                    <a:gd name="connsiteX1" fmla="*/ 133350 w 2322322"/>
                    <a:gd name="connsiteY1" fmla="*/ 257175 h 336113"/>
                    <a:gd name="connsiteX2" fmla="*/ 857250 w 2322322"/>
                    <a:gd name="connsiteY2" fmla="*/ 266700 h 336113"/>
                    <a:gd name="connsiteX3" fmla="*/ 2322317 w 2322322"/>
                    <a:gd name="connsiteY3" fmla="*/ 336113 h 336113"/>
                    <a:gd name="connsiteX4" fmla="*/ 2305622 w 2322322"/>
                    <a:gd name="connsiteY4" fmla="*/ 55474 h 336113"/>
                    <a:gd name="connsiteX5" fmla="*/ 157163 w 2322322"/>
                    <a:gd name="connsiteY5" fmla="*/ 0 h 336113"/>
                    <a:gd name="connsiteX6" fmla="*/ 0 w 2322322"/>
                    <a:gd name="connsiteY6" fmla="*/ 214312 h 336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22322" h="336113">
                      <a:moveTo>
                        <a:pt x="0" y="214312"/>
                      </a:moveTo>
                      <a:lnTo>
                        <a:pt x="133350" y="257175"/>
                      </a:lnTo>
                      <a:lnTo>
                        <a:pt x="857250" y="266700"/>
                      </a:lnTo>
                      <a:lnTo>
                        <a:pt x="2322317" y="336113"/>
                      </a:lnTo>
                      <a:cubicBezTo>
                        <a:pt x="2322671" y="246518"/>
                        <a:pt x="2305268" y="145069"/>
                        <a:pt x="2305622" y="55474"/>
                      </a:cubicBezTo>
                      <a:lnTo>
                        <a:pt x="157163" y="0"/>
                      </a:lnTo>
                      <a:lnTo>
                        <a:pt x="0" y="214312"/>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1" name="任意多边形: 形状 188">
                  <a:extLst>
                    <a:ext uri="{FF2B5EF4-FFF2-40B4-BE49-F238E27FC236}">
                      <a16:creationId xmlns="" xmlns:a16="http://schemas.microsoft.com/office/drawing/2014/main" id="{7E007AAA-04DE-426F-B9AE-BC9BA8CC3636}"/>
                    </a:ext>
                  </a:extLst>
                </p:cNvPr>
                <p:cNvSpPr/>
                <p:nvPr/>
              </p:nvSpPr>
              <p:spPr>
                <a:xfrm>
                  <a:off x="6029325" y="2747965"/>
                  <a:ext cx="990600" cy="171450"/>
                </a:xfrm>
                <a:custGeom>
                  <a:avLst/>
                  <a:gdLst>
                    <a:gd name="connsiteX0" fmla="*/ 47625 w 990600"/>
                    <a:gd name="connsiteY0" fmla="*/ 0 h 171450"/>
                    <a:gd name="connsiteX1" fmla="*/ 304800 w 990600"/>
                    <a:gd name="connsiteY1" fmla="*/ 9525 h 171450"/>
                    <a:gd name="connsiteX2" fmla="*/ 504825 w 990600"/>
                    <a:gd name="connsiteY2" fmla="*/ 19050 h 171450"/>
                    <a:gd name="connsiteX3" fmla="*/ 990600 w 990600"/>
                    <a:gd name="connsiteY3" fmla="*/ 28575 h 171450"/>
                    <a:gd name="connsiteX4" fmla="*/ 952500 w 990600"/>
                    <a:gd name="connsiteY4" fmla="*/ 166687 h 171450"/>
                    <a:gd name="connsiteX5" fmla="*/ 276225 w 990600"/>
                    <a:gd name="connsiteY5" fmla="*/ 171450 h 171450"/>
                    <a:gd name="connsiteX6" fmla="*/ 304800 w 990600"/>
                    <a:gd name="connsiteY6" fmla="*/ 152400 h 171450"/>
                    <a:gd name="connsiteX7" fmla="*/ 0 w 990600"/>
                    <a:gd name="connsiteY7" fmla="*/ 157162 h 171450"/>
                    <a:gd name="connsiteX8" fmla="*/ 47625 w 990600"/>
                    <a:gd name="connsiteY8" fmla="*/ 0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0600" h="171450">
                      <a:moveTo>
                        <a:pt x="47625" y="0"/>
                      </a:moveTo>
                      <a:lnTo>
                        <a:pt x="304800" y="9525"/>
                      </a:lnTo>
                      <a:lnTo>
                        <a:pt x="504825" y="19050"/>
                      </a:lnTo>
                      <a:lnTo>
                        <a:pt x="990600" y="28575"/>
                      </a:lnTo>
                      <a:lnTo>
                        <a:pt x="952500" y="166687"/>
                      </a:lnTo>
                      <a:lnTo>
                        <a:pt x="276225" y="171450"/>
                      </a:lnTo>
                      <a:lnTo>
                        <a:pt x="304800" y="152400"/>
                      </a:lnTo>
                      <a:lnTo>
                        <a:pt x="0" y="157162"/>
                      </a:lnTo>
                      <a:lnTo>
                        <a:pt x="47625" y="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2" name="任意多边形: 形状 189">
                  <a:extLst>
                    <a:ext uri="{FF2B5EF4-FFF2-40B4-BE49-F238E27FC236}">
                      <a16:creationId xmlns="" xmlns:a16="http://schemas.microsoft.com/office/drawing/2014/main" id="{3FB92D7C-BFD6-486E-8CA6-7477C105CBCA}"/>
                    </a:ext>
                  </a:extLst>
                </p:cNvPr>
                <p:cNvSpPr/>
                <p:nvPr/>
              </p:nvSpPr>
              <p:spPr>
                <a:xfrm>
                  <a:off x="5191124" y="6205544"/>
                  <a:ext cx="1128713" cy="442913"/>
                </a:xfrm>
                <a:custGeom>
                  <a:avLst/>
                  <a:gdLst>
                    <a:gd name="connsiteX0" fmla="*/ 85725 w 1128713"/>
                    <a:gd name="connsiteY0" fmla="*/ 0 h 442912"/>
                    <a:gd name="connsiteX1" fmla="*/ 0 w 1128713"/>
                    <a:gd name="connsiteY1" fmla="*/ 276225 h 442912"/>
                    <a:gd name="connsiteX2" fmla="*/ 1042988 w 1128713"/>
                    <a:gd name="connsiteY2" fmla="*/ 442912 h 442912"/>
                    <a:gd name="connsiteX3" fmla="*/ 1128713 w 1128713"/>
                    <a:gd name="connsiteY3" fmla="*/ 190500 h 442912"/>
                    <a:gd name="connsiteX4" fmla="*/ 1071563 w 1128713"/>
                    <a:gd name="connsiteY4" fmla="*/ 138112 h 442912"/>
                    <a:gd name="connsiteX5" fmla="*/ 1023938 w 1128713"/>
                    <a:gd name="connsiteY5" fmla="*/ 128587 h 442912"/>
                    <a:gd name="connsiteX6" fmla="*/ 85725 w 1128713"/>
                    <a:gd name="connsiteY6" fmla="*/ 0 h 442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28713" h="442912">
                      <a:moveTo>
                        <a:pt x="85725" y="0"/>
                      </a:moveTo>
                      <a:lnTo>
                        <a:pt x="0" y="276225"/>
                      </a:lnTo>
                      <a:lnTo>
                        <a:pt x="1042988" y="442912"/>
                      </a:lnTo>
                      <a:lnTo>
                        <a:pt x="1128713" y="190500"/>
                      </a:lnTo>
                      <a:lnTo>
                        <a:pt x="1071563" y="138112"/>
                      </a:lnTo>
                      <a:lnTo>
                        <a:pt x="1023938" y="128587"/>
                      </a:lnTo>
                      <a:lnTo>
                        <a:pt x="85725" y="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3" name="文本框 52">
                  <a:extLst>
                    <a:ext uri="{FF2B5EF4-FFF2-40B4-BE49-F238E27FC236}">
                      <a16:creationId xmlns="" xmlns:a16="http://schemas.microsoft.com/office/drawing/2014/main" id="{E2488EEA-4D8D-4174-B04B-566EA435A1AD}"/>
                    </a:ext>
                  </a:extLst>
                </p:cNvPr>
                <p:cNvSpPr txBox="1"/>
                <p:nvPr/>
              </p:nvSpPr>
              <p:spPr>
                <a:xfrm>
                  <a:off x="6738769" y="1634814"/>
                  <a:ext cx="1482460" cy="4308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kern="0" dirty="0">
                      <a:solidFill>
                        <a:prstClr val="white"/>
                      </a:solidFill>
                      <a:latin typeface="方正兰亭粗黑简体" panose="02000000000000000000" pitchFamily="2" charset="-122"/>
                      <a:ea typeface="方正兰亭粗黑简体" panose="02000000000000000000" pitchFamily="2" charset="-122"/>
                    </a:rPr>
                    <a:t>交通用地</a:t>
                  </a:r>
                </a:p>
              </p:txBody>
            </p:sp>
          </p:grpSp>
          <p:grpSp>
            <p:nvGrpSpPr>
              <p:cNvPr id="27" name="组合 164">
                <a:extLst>
                  <a:ext uri="{FF2B5EF4-FFF2-40B4-BE49-F238E27FC236}">
                    <a16:creationId xmlns="" xmlns:a16="http://schemas.microsoft.com/office/drawing/2014/main" id="{638DA61B-606C-4C8B-888A-6A169CEF34BE}"/>
                  </a:ext>
                </a:extLst>
              </p:cNvPr>
              <p:cNvGrpSpPr/>
              <p:nvPr/>
            </p:nvGrpSpPr>
            <p:grpSpPr>
              <a:xfrm>
                <a:off x="5692484" y="3068431"/>
                <a:ext cx="1111359" cy="3259293"/>
                <a:chOff x="7591424" y="1276351"/>
                <a:chExt cx="1481341" cy="4800602"/>
              </a:xfrm>
            </p:grpSpPr>
            <p:sp>
              <p:nvSpPr>
                <p:cNvPr id="47" name="任意多边形: 形状 184">
                  <a:extLst>
                    <a:ext uri="{FF2B5EF4-FFF2-40B4-BE49-F238E27FC236}">
                      <a16:creationId xmlns="" xmlns:a16="http://schemas.microsoft.com/office/drawing/2014/main" id="{0095C2F1-F4C0-4FBA-B2C9-040E787FA2AF}"/>
                    </a:ext>
                  </a:extLst>
                </p:cNvPr>
                <p:cNvSpPr/>
                <p:nvPr/>
              </p:nvSpPr>
              <p:spPr>
                <a:xfrm>
                  <a:off x="7591424" y="1276351"/>
                  <a:ext cx="314325" cy="371475"/>
                </a:xfrm>
                <a:custGeom>
                  <a:avLst/>
                  <a:gdLst>
                    <a:gd name="connsiteX0" fmla="*/ 90488 w 314325"/>
                    <a:gd name="connsiteY0" fmla="*/ 0 h 371475"/>
                    <a:gd name="connsiteX1" fmla="*/ 271463 w 314325"/>
                    <a:gd name="connsiteY1" fmla="*/ 4763 h 371475"/>
                    <a:gd name="connsiteX2" fmla="*/ 314325 w 314325"/>
                    <a:gd name="connsiteY2" fmla="*/ 33338 h 371475"/>
                    <a:gd name="connsiteX3" fmla="*/ 242888 w 314325"/>
                    <a:gd name="connsiteY3" fmla="*/ 371475 h 371475"/>
                    <a:gd name="connsiteX4" fmla="*/ 0 w 314325"/>
                    <a:gd name="connsiteY4" fmla="*/ 352425 h 371475"/>
                    <a:gd name="connsiteX5" fmla="*/ 4763 w 314325"/>
                    <a:gd name="connsiteY5" fmla="*/ 300038 h 371475"/>
                    <a:gd name="connsiteX6" fmla="*/ 90488 w 314325"/>
                    <a:gd name="connsiteY6" fmla="*/ 0 h 37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4325" h="371475">
                      <a:moveTo>
                        <a:pt x="90488" y="0"/>
                      </a:moveTo>
                      <a:lnTo>
                        <a:pt x="271463" y="4763"/>
                      </a:lnTo>
                      <a:lnTo>
                        <a:pt x="314325" y="33338"/>
                      </a:lnTo>
                      <a:lnTo>
                        <a:pt x="242888" y="371475"/>
                      </a:lnTo>
                      <a:lnTo>
                        <a:pt x="0" y="352425"/>
                      </a:lnTo>
                      <a:lnTo>
                        <a:pt x="4763" y="300038"/>
                      </a:lnTo>
                      <a:lnTo>
                        <a:pt x="90488" y="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8" name="任意多边形: 形状 185">
                  <a:extLst>
                    <a:ext uri="{FF2B5EF4-FFF2-40B4-BE49-F238E27FC236}">
                      <a16:creationId xmlns="" xmlns:a16="http://schemas.microsoft.com/office/drawing/2014/main" id="{2BA83886-AE37-4E6E-843E-BED6E9D76F75}"/>
                    </a:ext>
                  </a:extLst>
                </p:cNvPr>
                <p:cNvSpPr/>
                <p:nvPr/>
              </p:nvSpPr>
              <p:spPr>
                <a:xfrm>
                  <a:off x="7643810" y="2395538"/>
                  <a:ext cx="533400" cy="1343025"/>
                </a:xfrm>
                <a:custGeom>
                  <a:avLst/>
                  <a:gdLst>
                    <a:gd name="connsiteX0" fmla="*/ 0 w 533400"/>
                    <a:gd name="connsiteY0" fmla="*/ 23812 h 1343025"/>
                    <a:gd name="connsiteX1" fmla="*/ 176212 w 533400"/>
                    <a:gd name="connsiteY1" fmla="*/ 0 h 1343025"/>
                    <a:gd name="connsiteX2" fmla="*/ 228600 w 533400"/>
                    <a:gd name="connsiteY2" fmla="*/ 19050 h 1343025"/>
                    <a:gd name="connsiteX3" fmla="*/ 385762 w 533400"/>
                    <a:gd name="connsiteY3" fmla="*/ 742950 h 1343025"/>
                    <a:gd name="connsiteX4" fmla="*/ 428625 w 533400"/>
                    <a:gd name="connsiteY4" fmla="*/ 919162 h 1343025"/>
                    <a:gd name="connsiteX5" fmla="*/ 533400 w 533400"/>
                    <a:gd name="connsiteY5" fmla="*/ 1243012 h 1343025"/>
                    <a:gd name="connsiteX6" fmla="*/ 514350 w 533400"/>
                    <a:gd name="connsiteY6" fmla="*/ 1343025 h 1343025"/>
                    <a:gd name="connsiteX7" fmla="*/ 361950 w 533400"/>
                    <a:gd name="connsiteY7" fmla="*/ 1328737 h 1343025"/>
                    <a:gd name="connsiteX8" fmla="*/ 242887 w 533400"/>
                    <a:gd name="connsiteY8" fmla="*/ 1304925 h 1343025"/>
                    <a:gd name="connsiteX9" fmla="*/ 161925 w 533400"/>
                    <a:gd name="connsiteY9" fmla="*/ 952500 h 1343025"/>
                    <a:gd name="connsiteX10" fmla="*/ 157162 w 533400"/>
                    <a:gd name="connsiteY10" fmla="*/ 871537 h 1343025"/>
                    <a:gd name="connsiteX11" fmla="*/ 157162 w 533400"/>
                    <a:gd name="connsiteY11" fmla="*/ 800100 h 1343025"/>
                    <a:gd name="connsiteX12" fmla="*/ 114300 w 533400"/>
                    <a:gd name="connsiteY12" fmla="*/ 647700 h 1343025"/>
                    <a:gd name="connsiteX13" fmla="*/ 0 w 533400"/>
                    <a:gd name="connsiteY13" fmla="*/ 23812 h 1343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33400" h="1343025">
                      <a:moveTo>
                        <a:pt x="0" y="23812"/>
                      </a:moveTo>
                      <a:lnTo>
                        <a:pt x="176212" y="0"/>
                      </a:lnTo>
                      <a:lnTo>
                        <a:pt x="228600" y="19050"/>
                      </a:lnTo>
                      <a:lnTo>
                        <a:pt x="385762" y="742950"/>
                      </a:lnTo>
                      <a:lnTo>
                        <a:pt x="428625" y="919162"/>
                      </a:lnTo>
                      <a:lnTo>
                        <a:pt x="533400" y="1243012"/>
                      </a:lnTo>
                      <a:lnTo>
                        <a:pt x="514350" y="1343025"/>
                      </a:lnTo>
                      <a:lnTo>
                        <a:pt x="361950" y="1328737"/>
                      </a:lnTo>
                      <a:lnTo>
                        <a:pt x="242887" y="1304925"/>
                      </a:lnTo>
                      <a:lnTo>
                        <a:pt x="161925" y="952500"/>
                      </a:lnTo>
                      <a:lnTo>
                        <a:pt x="157162" y="871537"/>
                      </a:lnTo>
                      <a:lnTo>
                        <a:pt x="157162" y="800100"/>
                      </a:lnTo>
                      <a:lnTo>
                        <a:pt x="114300" y="647700"/>
                      </a:lnTo>
                      <a:lnTo>
                        <a:pt x="0" y="23812"/>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9" name="任意多边形: 形状 186">
                  <a:extLst>
                    <a:ext uri="{FF2B5EF4-FFF2-40B4-BE49-F238E27FC236}">
                      <a16:creationId xmlns="" xmlns:a16="http://schemas.microsoft.com/office/drawing/2014/main" id="{1DF7EE73-635E-4A4B-8F8D-98A1F7DA6891}"/>
                    </a:ext>
                  </a:extLst>
                </p:cNvPr>
                <p:cNvSpPr/>
                <p:nvPr/>
              </p:nvSpPr>
              <p:spPr>
                <a:xfrm>
                  <a:off x="7886698" y="3695701"/>
                  <a:ext cx="1186067" cy="2381252"/>
                </a:xfrm>
                <a:custGeom>
                  <a:avLst/>
                  <a:gdLst>
                    <a:gd name="connsiteX0" fmla="*/ 0 w 1562100"/>
                    <a:gd name="connsiteY0" fmla="*/ 0 h 2857500"/>
                    <a:gd name="connsiteX1" fmla="*/ 252413 w 1562100"/>
                    <a:gd name="connsiteY1" fmla="*/ 42863 h 2857500"/>
                    <a:gd name="connsiteX2" fmla="*/ 295275 w 1562100"/>
                    <a:gd name="connsiteY2" fmla="*/ 42863 h 2857500"/>
                    <a:gd name="connsiteX3" fmla="*/ 319088 w 1562100"/>
                    <a:gd name="connsiteY3" fmla="*/ 71438 h 2857500"/>
                    <a:gd name="connsiteX4" fmla="*/ 438150 w 1562100"/>
                    <a:gd name="connsiteY4" fmla="*/ 604838 h 2857500"/>
                    <a:gd name="connsiteX5" fmla="*/ 500063 w 1562100"/>
                    <a:gd name="connsiteY5" fmla="*/ 742950 h 2857500"/>
                    <a:gd name="connsiteX6" fmla="*/ 576263 w 1562100"/>
                    <a:gd name="connsiteY6" fmla="*/ 895350 h 2857500"/>
                    <a:gd name="connsiteX7" fmla="*/ 690563 w 1562100"/>
                    <a:gd name="connsiteY7" fmla="*/ 1066800 h 2857500"/>
                    <a:gd name="connsiteX8" fmla="*/ 752475 w 1562100"/>
                    <a:gd name="connsiteY8" fmla="*/ 1176338 h 2857500"/>
                    <a:gd name="connsiteX9" fmla="*/ 719138 w 1562100"/>
                    <a:gd name="connsiteY9" fmla="*/ 1262063 h 2857500"/>
                    <a:gd name="connsiteX10" fmla="*/ 714375 w 1562100"/>
                    <a:gd name="connsiteY10" fmla="*/ 1309688 h 2857500"/>
                    <a:gd name="connsiteX11" fmla="*/ 838200 w 1562100"/>
                    <a:gd name="connsiteY11" fmla="*/ 1552575 h 2857500"/>
                    <a:gd name="connsiteX12" fmla="*/ 962025 w 1562100"/>
                    <a:gd name="connsiteY12" fmla="*/ 1781175 h 2857500"/>
                    <a:gd name="connsiteX13" fmla="*/ 1028700 w 1562100"/>
                    <a:gd name="connsiteY13" fmla="*/ 1866900 h 2857500"/>
                    <a:gd name="connsiteX14" fmla="*/ 1200150 w 1562100"/>
                    <a:gd name="connsiteY14" fmla="*/ 2024063 h 2857500"/>
                    <a:gd name="connsiteX15" fmla="*/ 1290638 w 1562100"/>
                    <a:gd name="connsiteY15" fmla="*/ 2071688 h 2857500"/>
                    <a:gd name="connsiteX16" fmla="*/ 1295400 w 1562100"/>
                    <a:gd name="connsiteY16" fmla="*/ 2200275 h 2857500"/>
                    <a:gd name="connsiteX17" fmla="*/ 1347788 w 1562100"/>
                    <a:gd name="connsiteY17" fmla="*/ 2314575 h 2857500"/>
                    <a:gd name="connsiteX18" fmla="*/ 1447800 w 1562100"/>
                    <a:gd name="connsiteY18" fmla="*/ 2505075 h 2857500"/>
                    <a:gd name="connsiteX19" fmla="*/ 1528763 w 1562100"/>
                    <a:gd name="connsiteY19" fmla="*/ 2643188 h 2857500"/>
                    <a:gd name="connsiteX20" fmla="*/ 1562100 w 1562100"/>
                    <a:gd name="connsiteY20" fmla="*/ 2743200 h 2857500"/>
                    <a:gd name="connsiteX21" fmla="*/ 1552575 w 1562100"/>
                    <a:gd name="connsiteY21" fmla="*/ 2795588 h 2857500"/>
                    <a:gd name="connsiteX22" fmla="*/ 1471613 w 1562100"/>
                    <a:gd name="connsiteY22" fmla="*/ 2857500 h 2857500"/>
                    <a:gd name="connsiteX23" fmla="*/ 1371600 w 1562100"/>
                    <a:gd name="connsiteY23" fmla="*/ 2752725 h 2857500"/>
                    <a:gd name="connsiteX24" fmla="*/ 1304925 w 1562100"/>
                    <a:gd name="connsiteY24" fmla="*/ 2562225 h 2857500"/>
                    <a:gd name="connsiteX25" fmla="*/ 1195388 w 1562100"/>
                    <a:gd name="connsiteY25" fmla="*/ 2381250 h 2857500"/>
                    <a:gd name="connsiteX26" fmla="*/ 1062038 w 1562100"/>
                    <a:gd name="connsiteY26" fmla="*/ 2162175 h 2857500"/>
                    <a:gd name="connsiteX27" fmla="*/ 976313 w 1562100"/>
                    <a:gd name="connsiteY27" fmla="*/ 1990725 h 2857500"/>
                    <a:gd name="connsiteX28" fmla="*/ 942975 w 1562100"/>
                    <a:gd name="connsiteY28" fmla="*/ 1924050 h 2857500"/>
                    <a:gd name="connsiteX29" fmla="*/ 871538 w 1562100"/>
                    <a:gd name="connsiteY29" fmla="*/ 1781175 h 2857500"/>
                    <a:gd name="connsiteX30" fmla="*/ 642938 w 1562100"/>
                    <a:gd name="connsiteY30" fmla="*/ 1414463 h 2857500"/>
                    <a:gd name="connsiteX31" fmla="*/ 571500 w 1562100"/>
                    <a:gd name="connsiteY31" fmla="*/ 1304925 h 2857500"/>
                    <a:gd name="connsiteX32" fmla="*/ 452438 w 1562100"/>
                    <a:gd name="connsiteY32" fmla="*/ 1062038 h 2857500"/>
                    <a:gd name="connsiteX33" fmla="*/ 328613 w 1562100"/>
                    <a:gd name="connsiteY33" fmla="*/ 852488 h 2857500"/>
                    <a:gd name="connsiteX34" fmla="*/ 271463 w 1562100"/>
                    <a:gd name="connsiteY34" fmla="*/ 785813 h 2857500"/>
                    <a:gd name="connsiteX35" fmla="*/ 209550 w 1562100"/>
                    <a:gd name="connsiteY35" fmla="*/ 785813 h 2857500"/>
                    <a:gd name="connsiteX36" fmla="*/ 176213 w 1562100"/>
                    <a:gd name="connsiteY36" fmla="*/ 776288 h 2857500"/>
                    <a:gd name="connsiteX37" fmla="*/ 109538 w 1562100"/>
                    <a:gd name="connsiteY37" fmla="*/ 609600 h 2857500"/>
                    <a:gd name="connsiteX38" fmla="*/ 147638 w 1562100"/>
                    <a:gd name="connsiteY38" fmla="*/ 576263 h 2857500"/>
                    <a:gd name="connsiteX39" fmla="*/ 0 w 1562100"/>
                    <a:gd name="connsiteY39" fmla="*/ 0 h 2857500"/>
                    <a:gd name="connsiteX0" fmla="*/ 0 w 1562100"/>
                    <a:gd name="connsiteY0" fmla="*/ 0 h 2857500"/>
                    <a:gd name="connsiteX1" fmla="*/ 252413 w 1562100"/>
                    <a:gd name="connsiteY1" fmla="*/ 42863 h 2857500"/>
                    <a:gd name="connsiteX2" fmla="*/ 295275 w 1562100"/>
                    <a:gd name="connsiteY2" fmla="*/ 42863 h 2857500"/>
                    <a:gd name="connsiteX3" fmla="*/ 319088 w 1562100"/>
                    <a:gd name="connsiteY3" fmla="*/ 71438 h 2857500"/>
                    <a:gd name="connsiteX4" fmla="*/ 438150 w 1562100"/>
                    <a:gd name="connsiteY4" fmla="*/ 604838 h 2857500"/>
                    <a:gd name="connsiteX5" fmla="*/ 500063 w 1562100"/>
                    <a:gd name="connsiteY5" fmla="*/ 742950 h 2857500"/>
                    <a:gd name="connsiteX6" fmla="*/ 576263 w 1562100"/>
                    <a:gd name="connsiteY6" fmla="*/ 895350 h 2857500"/>
                    <a:gd name="connsiteX7" fmla="*/ 690563 w 1562100"/>
                    <a:gd name="connsiteY7" fmla="*/ 1066800 h 2857500"/>
                    <a:gd name="connsiteX8" fmla="*/ 752475 w 1562100"/>
                    <a:gd name="connsiteY8" fmla="*/ 1176338 h 2857500"/>
                    <a:gd name="connsiteX9" fmla="*/ 719138 w 1562100"/>
                    <a:gd name="connsiteY9" fmla="*/ 1262063 h 2857500"/>
                    <a:gd name="connsiteX10" fmla="*/ 714375 w 1562100"/>
                    <a:gd name="connsiteY10" fmla="*/ 1309688 h 2857500"/>
                    <a:gd name="connsiteX11" fmla="*/ 838200 w 1562100"/>
                    <a:gd name="connsiteY11" fmla="*/ 1552575 h 2857500"/>
                    <a:gd name="connsiteX12" fmla="*/ 962025 w 1562100"/>
                    <a:gd name="connsiteY12" fmla="*/ 1781175 h 2857500"/>
                    <a:gd name="connsiteX13" fmla="*/ 1028700 w 1562100"/>
                    <a:gd name="connsiteY13" fmla="*/ 1866900 h 2857500"/>
                    <a:gd name="connsiteX14" fmla="*/ 1200150 w 1562100"/>
                    <a:gd name="connsiteY14" fmla="*/ 2024063 h 2857500"/>
                    <a:gd name="connsiteX15" fmla="*/ 1290638 w 1562100"/>
                    <a:gd name="connsiteY15" fmla="*/ 2071688 h 2857500"/>
                    <a:gd name="connsiteX16" fmla="*/ 1295400 w 1562100"/>
                    <a:gd name="connsiteY16" fmla="*/ 2200275 h 2857500"/>
                    <a:gd name="connsiteX17" fmla="*/ 1347788 w 1562100"/>
                    <a:gd name="connsiteY17" fmla="*/ 2314575 h 2857500"/>
                    <a:gd name="connsiteX18" fmla="*/ 1528763 w 1562100"/>
                    <a:gd name="connsiteY18" fmla="*/ 2643188 h 2857500"/>
                    <a:gd name="connsiteX19" fmla="*/ 1562100 w 1562100"/>
                    <a:gd name="connsiteY19" fmla="*/ 2743200 h 2857500"/>
                    <a:gd name="connsiteX20" fmla="*/ 1552575 w 1562100"/>
                    <a:gd name="connsiteY20" fmla="*/ 2795588 h 2857500"/>
                    <a:gd name="connsiteX21" fmla="*/ 1471613 w 1562100"/>
                    <a:gd name="connsiteY21" fmla="*/ 2857500 h 2857500"/>
                    <a:gd name="connsiteX22" fmla="*/ 1371600 w 1562100"/>
                    <a:gd name="connsiteY22" fmla="*/ 2752725 h 2857500"/>
                    <a:gd name="connsiteX23" fmla="*/ 1304925 w 1562100"/>
                    <a:gd name="connsiteY23" fmla="*/ 2562225 h 2857500"/>
                    <a:gd name="connsiteX24" fmla="*/ 1195388 w 1562100"/>
                    <a:gd name="connsiteY24" fmla="*/ 2381250 h 2857500"/>
                    <a:gd name="connsiteX25" fmla="*/ 1062038 w 1562100"/>
                    <a:gd name="connsiteY25" fmla="*/ 2162175 h 2857500"/>
                    <a:gd name="connsiteX26" fmla="*/ 976313 w 1562100"/>
                    <a:gd name="connsiteY26" fmla="*/ 1990725 h 2857500"/>
                    <a:gd name="connsiteX27" fmla="*/ 942975 w 1562100"/>
                    <a:gd name="connsiteY27" fmla="*/ 1924050 h 2857500"/>
                    <a:gd name="connsiteX28" fmla="*/ 871538 w 1562100"/>
                    <a:gd name="connsiteY28" fmla="*/ 1781175 h 2857500"/>
                    <a:gd name="connsiteX29" fmla="*/ 642938 w 1562100"/>
                    <a:gd name="connsiteY29" fmla="*/ 1414463 h 2857500"/>
                    <a:gd name="connsiteX30" fmla="*/ 571500 w 1562100"/>
                    <a:gd name="connsiteY30" fmla="*/ 1304925 h 2857500"/>
                    <a:gd name="connsiteX31" fmla="*/ 452438 w 1562100"/>
                    <a:gd name="connsiteY31" fmla="*/ 1062038 h 2857500"/>
                    <a:gd name="connsiteX32" fmla="*/ 328613 w 1562100"/>
                    <a:gd name="connsiteY32" fmla="*/ 852488 h 2857500"/>
                    <a:gd name="connsiteX33" fmla="*/ 271463 w 1562100"/>
                    <a:gd name="connsiteY33" fmla="*/ 785813 h 2857500"/>
                    <a:gd name="connsiteX34" fmla="*/ 209550 w 1562100"/>
                    <a:gd name="connsiteY34" fmla="*/ 785813 h 2857500"/>
                    <a:gd name="connsiteX35" fmla="*/ 176213 w 1562100"/>
                    <a:gd name="connsiteY35" fmla="*/ 776288 h 2857500"/>
                    <a:gd name="connsiteX36" fmla="*/ 109538 w 1562100"/>
                    <a:gd name="connsiteY36" fmla="*/ 609600 h 2857500"/>
                    <a:gd name="connsiteX37" fmla="*/ 147638 w 1562100"/>
                    <a:gd name="connsiteY37" fmla="*/ 576263 h 2857500"/>
                    <a:gd name="connsiteX38" fmla="*/ 0 w 1562100"/>
                    <a:gd name="connsiteY38" fmla="*/ 0 h 2857500"/>
                    <a:gd name="connsiteX0" fmla="*/ 0 w 1552575"/>
                    <a:gd name="connsiteY0" fmla="*/ 0 h 2857500"/>
                    <a:gd name="connsiteX1" fmla="*/ 252413 w 1552575"/>
                    <a:gd name="connsiteY1" fmla="*/ 42863 h 2857500"/>
                    <a:gd name="connsiteX2" fmla="*/ 295275 w 1552575"/>
                    <a:gd name="connsiteY2" fmla="*/ 42863 h 2857500"/>
                    <a:gd name="connsiteX3" fmla="*/ 319088 w 1552575"/>
                    <a:gd name="connsiteY3" fmla="*/ 71438 h 2857500"/>
                    <a:gd name="connsiteX4" fmla="*/ 438150 w 1552575"/>
                    <a:gd name="connsiteY4" fmla="*/ 604838 h 2857500"/>
                    <a:gd name="connsiteX5" fmla="*/ 500063 w 1552575"/>
                    <a:gd name="connsiteY5" fmla="*/ 742950 h 2857500"/>
                    <a:gd name="connsiteX6" fmla="*/ 576263 w 1552575"/>
                    <a:gd name="connsiteY6" fmla="*/ 895350 h 2857500"/>
                    <a:gd name="connsiteX7" fmla="*/ 690563 w 1552575"/>
                    <a:gd name="connsiteY7" fmla="*/ 1066800 h 2857500"/>
                    <a:gd name="connsiteX8" fmla="*/ 752475 w 1552575"/>
                    <a:gd name="connsiteY8" fmla="*/ 1176338 h 2857500"/>
                    <a:gd name="connsiteX9" fmla="*/ 719138 w 1552575"/>
                    <a:gd name="connsiteY9" fmla="*/ 1262063 h 2857500"/>
                    <a:gd name="connsiteX10" fmla="*/ 714375 w 1552575"/>
                    <a:gd name="connsiteY10" fmla="*/ 1309688 h 2857500"/>
                    <a:gd name="connsiteX11" fmla="*/ 838200 w 1552575"/>
                    <a:gd name="connsiteY11" fmla="*/ 1552575 h 2857500"/>
                    <a:gd name="connsiteX12" fmla="*/ 962025 w 1552575"/>
                    <a:gd name="connsiteY12" fmla="*/ 1781175 h 2857500"/>
                    <a:gd name="connsiteX13" fmla="*/ 1028700 w 1552575"/>
                    <a:gd name="connsiteY13" fmla="*/ 1866900 h 2857500"/>
                    <a:gd name="connsiteX14" fmla="*/ 1200150 w 1552575"/>
                    <a:gd name="connsiteY14" fmla="*/ 2024063 h 2857500"/>
                    <a:gd name="connsiteX15" fmla="*/ 1290638 w 1552575"/>
                    <a:gd name="connsiteY15" fmla="*/ 2071688 h 2857500"/>
                    <a:gd name="connsiteX16" fmla="*/ 1295400 w 1552575"/>
                    <a:gd name="connsiteY16" fmla="*/ 2200275 h 2857500"/>
                    <a:gd name="connsiteX17" fmla="*/ 1347788 w 1552575"/>
                    <a:gd name="connsiteY17" fmla="*/ 2314575 h 2857500"/>
                    <a:gd name="connsiteX18" fmla="*/ 1528763 w 1552575"/>
                    <a:gd name="connsiteY18" fmla="*/ 2643188 h 2857500"/>
                    <a:gd name="connsiteX19" fmla="*/ 1552575 w 1552575"/>
                    <a:gd name="connsiteY19" fmla="*/ 2795588 h 2857500"/>
                    <a:gd name="connsiteX20" fmla="*/ 1471613 w 1552575"/>
                    <a:gd name="connsiteY20" fmla="*/ 2857500 h 2857500"/>
                    <a:gd name="connsiteX21" fmla="*/ 1371600 w 1552575"/>
                    <a:gd name="connsiteY21" fmla="*/ 2752725 h 2857500"/>
                    <a:gd name="connsiteX22" fmla="*/ 1304925 w 1552575"/>
                    <a:gd name="connsiteY22" fmla="*/ 2562225 h 2857500"/>
                    <a:gd name="connsiteX23" fmla="*/ 1195388 w 1552575"/>
                    <a:gd name="connsiteY23" fmla="*/ 2381250 h 2857500"/>
                    <a:gd name="connsiteX24" fmla="*/ 1062038 w 1552575"/>
                    <a:gd name="connsiteY24" fmla="*/ 2162175 h 2857500"/>
                    <a:gd name="connsiteX25" fmla="*/ 976313 w 1552575"/>
                    <a:gd name="connsiteY25" fmla="*/ 1990725 h 2857500"/>
                    <a:gd name="connsiteX26" fmla="*/ 942975 w 1552575"/>
                    <a:gd name="connsiteY26" fmla="*/ 1924050 h 2857500"/>
                    <a:gd name="connsiteX27" fmla="*/ 871538 w 1552575"/>
                    <a:gd name="connsiteY27" fmla="*/ 1781175 h 2857500"/>
                    <a:gd name="connsiteX28" fmla="*/ 642938 w 1552575"/>
                    <a:gd name="connsiteY28" fmla="*/ 1414463 h 2857500"/>
                    <a:gd name="connsiteX29" fmla="*/ 571500 w 1552575"/>
                    <a:gd name="connsiteY29" fmla="*/ 1304925 h 2857500"/>
                    <a:gd name="connsiteX30" fmla="*/ 452438 w 1552575"/>
                    <a:gd name="connsiteY30" fmla="*/ 1062038 h 2857500"/>
                    <a:gd name="connsiteX31" fmla="*/ 328613 w 1552575"/>
                    <a:gd name="connsiteY31" fmla="*/ 852488 h 2857500"/>
                    <a:gd name="connsiteX32" fmla="*/ 271463 w 1552575"/>
                    <a:gd name="connsiteY32" fmla="*/ 785813 h 2857500"/>
                    <a:gd name="connsiteX33" fmla="*/ 209550 w 1552575"/>
                    <a:gd name="connsiteY33" fmla="*/ 785813 h 2857500"/>
                    <a:gd name="connsiteX34" fmla="*/ 176213 w 1552575"/>
                    <a:gd name="connsiteY34" fmla="*/ 776288 h 2857500"/>
                    <a:gd name="connsiteX35" fmla="*/ 109538 w 1552575"/>
                    <a:gd name="connsiteY35" fmla="*/ 609600 h 2857500"/>
                    <a:gd name="connsiteX36" fmla="*/ 147638 w 1552575"/>
                    <a:gd name="connsiteY36" fmla="*/ 576263 h 2857500"/>
                    <a:gd name="connsiteX37" fmla="*/ 0 w 1552575"/>
                    <a:gd name="connsiteY37" fmla="*/ 0 h 2857500"/>
                    <a:gd name="connsiteX0" fmla="*/ 0 w 1552575"/>
                    <a:gd name="connsiteY0" fmla="*/ 0 h 2857500"/>
                    <a:gd name="connsiteX1" fmla="*/ 252413 w 1552575"/>
                    <a:gd name="connsiteY1" fmla="*/ 42863 h 2857500"/>
                    <a:gd name="connsiteX2" fmla="*/ 295275 w 1552575"/>
                    <a:gd name="connsiteY2" fmla="*/ 42863 h 2857500"/>
                    <a:gd name="connsiteX3" fmla="*/ 319088 w 1552575"/>
                    <a:gd name="connsiteY3" fmla="*/ 71438 h 2857500"/>
                    <a:gd name="connsiteX4" fmla="*/ 438150 w 1552575"/>
                    <a:gd name="connsiteY4" fmla="*/ 604838 h 2857500"/>
                    <a:gd name="connsiteX5" fmla="*/ 500063 w 1552575"/>
                    <a:gd name="connsiteY5" fmla="*/ 742950 h 2857500"/>
                    <a:gd name="connsiteX6" fmla="*/ 576263 w 1552575"/>
                    <a:gd name="connsiteY6" fmla="*/ 895350 h 2857500"/>
                    <a:gd name="connsiteX7" fmla="*/ 690563 w 1552575"/>
                    <a:gd name="connsiteY7" fmla="*/ 1066800 h 2857500"/>
                    <a:gd name="connsiteX8" fmla="*/ 752475 w 1552575"/>
                    <a:gd name="connsiteY8" fmla="*/ 1176338 h 2857500"/>
                    <a:gd name="connsiteX9" fmla="*/ 719138 w 1552575"/>
                    <a:gd name="connsiteY9" fmla="*/ 1262063 h 2857500"/>
                    <a:gd name="connsiteX10" fmla="*/ 714375 w 1552575"/>
                    <a:gd name="connsiteY10" fmla="*/ 1309688 h 2857500"/>
                    <a:gd name="connsiteX11" fmla="*/ 838200 w 1552575"/>
                    <a:gd name="connsiteY11" fmla="*/ 1552575 h 2857500"/>
                    <a:gd name="connsiteX12" fmla="*/ 962025 w 1552575"/>
                    <a:gd name="connsiteY12" fmla="*/ 1781175 h 2857500"/>
                    <a:gd name="connsiteX13" fmla="*/ 1028700 w 1552575"/>
                    <a:gd name="connsiteY13" fmla="*/ 1866900 h 2857500"/>
                    <a:gd name="connsiteX14" fmla="*/ 1200150 w 1552575"/>
                    <a:gd name="connsiteY14" fmla="*/ 2024063 h 2857500"/>
                    <a:gd name="connsiteX15" fmla="*/ 1290638 w 1552575"/>
                    <a:gd name="connsiteY15" fmla="*/ 2071688 h 2857500"/>
                    <a:gd name="connsiteX16" fmla="*/ 1295400 w 1552575"/>
                    <a:gd name="connsiteY16" fmla="*/ 2200275 h 2857500"/>
                    <a:gd name="connsiteX17" fmla="*/ 1347788 w 1552575"/>
                    <a:gd name="connsiteY17" fmla="*/ 2314575 h 2857500"/>
                    <a:gd name="connsiteX18" fmla="*/ 1552575 w 1552575"/>
                    <a:gd name="connsiteY18" fmla="*/ 2795588 h 2857500"/>
                    <a:gd name="connsiteX19" fmla="*/ 1471613 w 1552575"/>
                    <a:gd name="connsiteY19" fmla="*/ 2857500 h 2857500"/>
                    <a:gd name="connsiteX20" fmla="*/ 1371600 w 1552575"/>
                    <a:gd name="connsiteY20" fmla="*/ 2752725 h 2857500"/>
                    <a:gd name="connsiteX21" fmla="*/ 1304925 w 1552575"/>
                    <a:gd name="connsiteY21" fmla="*/ 2562225 h 2857500"/>
                    <a:gd name="connsiteX22" fmla="*/ 1195388 w 1552575"/>
                    <a:gd name="connsiteY22" fmla="*/ 2381250 h 2857500"/>
                    <a:gd name="connsiteX23" fmla="*/ 1062038 w 1552575"/>
                    <a:gd name="connsiteY23" fmla="*/ 2162175 h 2857500"/>
                    <a:gd name="connsiteX24" fmla="*/ 976313 w 1552575"/>
                    <a:gd name="connsiteY24" fmla="*/ 1990725 h 2857500"/>
                    <a:gd name="connsiteX25" fmla="*/ 942975 w 1552575"/>
                    <a:gd name="connsiteY25" fmla="*/ 1924050 h 2857500"/>
                    <a:gd name="connsiteX26" fmla="*/ 871538 w 1552575"/>
                    <a:gd name="connsiteY26" fmla="*/ 1781175 h 2857500"/>
                    <a:gd name="connsiteX27" fmla="*/ 642938 w 1552575"/>
                    <a:gd name="connsiteY27" fmla="*/ 1414463 h 2857500"/>
                    <a:gd name="connsiteX28" fmla="*/ 571500 w 1552575"/>
                    <a:gd name="connsiteY28" fmla="*/ 1304925 h 2857500"/>
                    <a:gd name="connsiteX29" fmla="*/ 452438 w 1552575"/>
                    <a:gd name="connsiteY29" fmla="*/ 1062038 h 2857500"/>
                    <a:gd name="connsiteX30" fmla="*/ 328613 w 1552575"/>
                    <a:gd name="connsiteY30" fmla="*/ 852488 h 2857500"/>
                    <a:gd name="connsiteX31" fmla="*/ 271463 w 1552575"/>
                    <a:gd name="connsiteY31" fmla="*/ 785813 h 2857500"/>
                    <a:gd name="connsiteX32" fmla="*/ 209550 w 1552575"/>
                    <a:gd name="connsiteY32" fmla="*/ 785813 h 2857500"/>
                    <a:gd name="connsiteX33" fmla="*/ 176213 w 1552575"/>
                    <a:gd name="connsiteY33" fmla="*/ 776288 h 2857500"/>
                    <a:gd name="connsiteX34" fmla="*/ 109538 w 1552575"/>
                    <a:gd name="connsiteY34" fmla="*/ 609600 h 2857500"/>
                    <a:gd name="connsiteX35" fmla="*/ 147638 w 1552575"/>
                    <a:gd name="connsiteY35" fmla="*/ 576263 h 2857500"/>
                    <a:gd name="connsiteX36" fmla="*/ 0 w 1552575"/>
                    <a:gd name="connsiteY36" fmla="*/ 0 h 2857500"/>
                    <a:gd name="connsiteX0" fmla="*/ 0 w 1471612"/>
                    <a:gd name="connsiteY0" fmla="*/ 0 h 2857500"/>
                    <a:gd name="connsiteX1" fmla="*/ 252413 w 1471612"/>
                    <a:gd name="connsiteY1" fmla="*/ 42863 h 2857500"/>
                    <a:gd name="connsiteX2" fmla="*/ 295275 w 1471612"/>
                    <a:gd name="connsiteY2" fmla="*/ 42863 h 2857500"/>
                    <a:gd name="connsiteX3" fmla="*/ 319088 w 1471612"/>
                    <a:gd name="connsiteY3" fmla="*/ 71438 h 2857500"/>
                    <a:gd name="connsiteX4" fmla="*/ 438150 w 1471612"/>
                    <a:gd name="connsiteY4" fmla="*/ 604838 h 2857500"/>
                    <a:gd name="connsiteX5" fmla="*/ 500063 w 1471612"/>
                    <a:gd name="connsiteY5" fmla="*/ 742950 h 2857500"/>
                    <a:gd name="connsiteX6" fmla="*/ 576263 w 1471612"/>
                    <a:gd name="connsiteY6" fmla="*/ 895350 h 2857500"/>
                    <a:gd name="connsiteX7" fmla="*/ 690563 w 1471612"/>
                    <a:gd name="connsiteY7" fmla="*/ 1066800 h 2857500"/>
                    <a:gd name="connsiteX8" fmla="*/ 752475 w 1471612"/>
                    <a:gd name="connsiteY8" fmla="*/ 1176338 h 2857500"/>
                    <a:gd name="connsiteX9" fmla="*/ 719138 w 1471612"/>
                    <a:gd name="connsiteY9" fmla="*/ 1262063 h 2857500"/>
                    <a:gd name="connsiteX10" fmla="*/ 714375 w 1471612"/>
                    <a:gd name="connsiteY10" fmla="*/ 1309688 h 2857500"/>
                    <a:gd name="connsiteX11" fmla="*/ 838200 w 1471612"/>
                    <a:gd name="connsiteY11" fmla="*/ 1552575 h 2857500"/>
                    <a:gd name="connsiteX12" fmla="*/ 962025 w 1471612"/>
                    <a:gd name="connsiteY12" fmla="*/ 1781175 h 2857500"/>
                    <a:gd name="connsiteX13" fmla="*/ 1028700 w 1471612"/>
                    <a:gd name="connsiteY13" fmla="*/ 1866900 h 2857500"/>
                    <a:gd name="connsiteX14" fmla="*/ 1200150 w 1471612"/>
                    <a:gd name="connsiteY14" fmla="*/ 2024063 h 2857500"/>
                    <a:gd name="connsiteX15" fmla="*/ 1290638 w 1471612"/>
                    <a:gd name="connsiteY15" fmla="*/ 2071688 h 2857500"/>
                    <a:gd name="connsiteX16" fmla="*/ 1295400 w 1471612"/>
                    <a:gd name="connsiteY16" fmla="*/ 2200275 h 2857500"/>
                    <a:gd name="connsiteX17" fmla="*/ 1347788 w 1471612"/>
                    <a:gd name="connsiteY17" fmla="*/ 2314575 h 2857500"/>
                    <a:gd name="connsiteX18" fmla="*/ 1471613 w 1471612"/>
                    <a:gd name="connsiteY18" fmla="*/ 2857500 h 2857500"/>
                    <a:gd name="connsiteX19" fmla="*/ 1371600 w 1471612"/>
                    <a:gd name="connsiteY19" fmla="*/ 2752725 h 2857500"/>
                    <a:gd name="connsiteX20" fmla="*/ 1304925 w 1471612"/>
                    <a:gd name="connsiteY20" fmla="*/ 2562225 h 2857500"/>
                    <a:gd name="connsiteX21" fmla="*/ 1195388 w 1471612"/>
                    <a:gd name="connsiteY21" fmla="*/ 2381250 h 2857500"/>
                    <a:gd name="connsiteX22" fmla="*/ 1062038 w 1471612"/>
                    <a:gd name="connsiteY22" fmla="*/ 2162175 h 2857500"/>
                    <a:gd name="connsiteX23" fmla="*/ 976313 w 1471612"/>
                    <a:gd name="connsiteY23" fmla="*/ 1990725 h 2857500"/>
                    <a:gd name="connsiteX24" fmla="*/ 942975 w 1471612"/>
                    <a:gd name="connsiteY24" fmla="*/ 1924050 h 2857500"/>
                    <a:gd name="connsiteX25" fmla="*/ 871538 w 1471612"/>
                    <a:gd name="connsiteY25" fmla="*/ 1781175 h 2857500"/>
                    <a:gd name="connsiteX26" fmla="*/ 642938 w 1471612"/>
                    <a:gd name="connsiteY26" fmla="*/ 1414463 h 2857500"/>
                    <a:gd name="connsiteX27" fmla="*/ 571500 w 1471612"/>
                    <a:gd name="connsiteY27" fmla="*/ 1304925 h 2857500"/>
                    <a:gd name="connsiteX28" fmla="*/ 452438 w 1471612"/>
                    <a:gd name="connsiteY28" fmla="*/ 1062038 h 2857500"/>
                    <a:gd name="connsiteX29" fmla="*/ 328613 w 1471612"/>
                    <a:gd name="connsiteY29" fmla="*/ 852488 h 2857500"/>
                    <a:gd name="connsiteX30" fmla="*/ 271463 w 1471612"/>
                    <a:gd name="connsiteY30" fmla="*/ 785813 h 2857500"/>
                    <a:gd name="connsiteX31" fmla="*/ 209550 w 1471612"/>
                    <a:gd name="connsiteY31" fmla="*/ 785813 h 2857500"/>
                    <a:gd name="connsiteX32" fmla="*/ 176213 w 1471612"/>
                    <a:gd name="connsiteY32" fmla="*/ 776288 h 2857500"/>
                    <a:gd name="connsiteX33" fmla="*/ 109538 w 1471612"/>
                    <a:gd name="connsiteY33" fmla="*/ 609600 h 2857500"/>
                    <a:gd name="connsiteX34" fmla="*/ 147638 w 1471612"/>
                    <a:gd name="connsiteY34" fmla="*/ 576263 h 2857500"/>
                    <a:gd name="connsiteX35" fmla="*/ 0 w 1471612"/>
                    <a:gd name="connsiteY35" fmla="*/ 0 h 2857500"/>
                    <a:gd name="connsiteX0" fmla="*/ 0 w 1471613"/>
                    <a:gd name="connsiteY0" fmla="*/ 0 h 2857500"/>
                    <a:gd name="connsiteX1" fmla="*/ 252413 w 1471613"/>
                    <a:gd name="connsiteY1" fmla="*/ 42863 h 2857500"/>
                    <a:gd name="connsiteX2" fmla="*/ 295275 w 1471613"/>
                    <a:gd name="connsiteY2" fmla="*/ 42863 h 2857500"/>
                    <a:gd name="connsiteX3" fmla="*/ 319088 w 1471613"/>
                    <a:gd name="connsiteY3" fmla="*/ 71438 h 2857500"/>
                    <a:gd name="connsiteX4" fmla="*/ 438150 w 1471613"/>
                    <a:gd name="connsiteY4" fmla="*/ 604838 h 2857500"/>
                    <a:gd name="connsiteX5" fmla="*/ 500063 w 1471613"/>
                    <a:gd name="connsiteY5" fmla="*/ 742950 h 2857500"/>
                    <a:gd name="connsiteX6" fmla="*/ 576263 w 1471613"/>
                    <a:gd name="connsiteY6" fmla="*/ 895350 h 2857500"/>
                    <a:gd name="connsiteX7" fmla="*/ 690563 w 1471613"/>
                    <a:gd name="connsiteY7" fmla="*/ 1066800 h 2857500"/>
                    <a:gd name="connsiteX8" fmla="*/ 752475 w 1471613"/>
                    <a:gd name="connsiteY8" fmla="*/ 1176338 h 2857500"/>
                    <a:gd name="connsiteX9" fmla="*/ 719138 w 1471613"/>
                    <a:gd name="connsiteY9" fmla="*/ 1262063 h 2857500"/>
                    <a:gd name="connsiteX10" fmla="*/ 714375 w 1471613"/>
                    <a:gd name="connsiteY10" fmla="*/ 1309688 h 2857500"/>
                    <a:gd name="connsiteX11" fmla="*/ 838200 w 1471613"/>
                    <a:gd name="connsiteY11" fmla="*/ 1552575 h 2857500"/>
                    <a:gd name="connsiteX12" fmla="*/ 962025 w 1471613"/>
                    <a:gd name="connsiteY12" fmla="*/ 1781175 h 2857500"/>
                    <a:gd name="connsiteX13" fmla="*/ 1028700 w 1471613"/>
                    <a:gd name="connsiteY13" fmla="*/ 1866900 h 2857500"/>
                    <a:gd name="connsiteX14" fmla="*/ 1200150 w 1471613"/>
                    <a:gd name="connsiteY14" fmla="*/ 2024063 h 2857500"/>
                    <a:gd name="connsiteX15" fmla="*/ 1290638 w 1471613"/>
                    <a:gd name="connsiteY15" fmla="*/ 2071688 h 2857500"/>
                    <a:gd name="connsiteX16" fmla="*/ 1295400 w 1471613"/>
                    <a:gd name="connsiteY16" fmla="*/ 2200275 h 2857500"/>
                    <a:gd name="connsiteX17" fmla="*/ 1347788 w 1471613"/>
                    <a:gd name="connsiteY17" fmla="*/ 2314575 h 2857500"/>
                    <a:gd name="connsiteX18" fmla="*/ 1471613 w 1471613"/>
                    <a:gd name="connsiteY18" fmla="*/ 2857500 h 2857500"/>
                    <a:gd name="connsiteX19" fmla="*/ 1304925 w 1471613"/>
                    <a:gd name="connsiteY19" fmla="*/ 2562225 h 2857500"/>
                    <a:gd name="connsiteX20" fmla="*/ 1195388 w 1471613"/>
                    <a:gd name="connsiteY20" fmla="*/ 2381250 h 2857500"/>
                    <a:gd name="connsiteX21" fmla="*/ 1062038 w 1471613"/>
                    <a:gd name="connsiteY21" fmla="*/ 2162175 h 2857500"/>
                    <a:gd name="connsiteX22" fmla="*/ 976313 w 1471613"/>
                    <a:gd name="connsiteY22" fmla="*/ 1990725 h 2857500"/>
                    <a:gd name="connsiteX23" fmla="*/ 942975 w 1471613"/>
                    <a:gd name="connsiteY23" fmla="*/ 1924050 h 2857500"/>
                    <a:gd name="connsiteX24" fmla="*/ 871538 w 1471613"/>
                    <a:gd name="connsiteY24" fmla="*/ 1781175 h 2857500"/>
                    <a:gd name="connsiteX25" fmla="*/ 642938 w 1471613"/>
                    <a:gd name="connsiteY25" fmla="*/ 1414463 h 2857500"/>
                    <a:gd name="connsiteX26" fmla="*/ 571500 w 1471613"/>
                    <a:gd name="connsiteY26" fmla="*/ 1304925 h 2857500"/>
                    <a:gd name="connsiteX27" fmla="*/ 452438 w 1471613"/>
                    <a:gd name="connsiteY27" fmla="*/ 1062038 h 2857500"/>
                    <a:gd name="connsiteX28" fmla="*/ 328613 w 1471613"/>
                    <a:gd name="connsiteY28" fmla="*/ 852488 h 2857500"/>
                    <a:gd name="connsiteX29" fmla="*/ 271463 w 1471613"/>
                    <a:gd name="connsiteY29" fmla="*/ 785813 h 2857500"/>
                    <a:gd name="connsiteX30" fmla="*/ 209550 w 1471613"/>
                    <a:gd name="connsiteY30" fmla="*/ 785813 h 2857500"/>
                    <a:gd name="connsiteX31" fmla="*/ 176213 w 1471613"/>
                    <a:gd name="connsiteY31" fmla="*/ 776288 h 2857500"/>
                    <a:gd name="connsiteX32" fmla="*/ 109538 w 1471613"/>
                    <a:gd name="connsiteY32" fmla="*/ 609600 h 2857500"/>
                    <a:gd name="connsiteX33" fmla="*/ 147638 w 1471613"/>
                    <a:gd name="connsiteY33" fmla="*/ 576263 h 2857500"/>
                    <a:gd name="connsiteX34" fmla="*/ 0 w 1471613"/>
                    <a:gd name="connsiteY34" fmla="*/ 0 h 2857500"/>
                    <a:gd name="connsiteX0" fmla="*/ 0 w 1347788"/>
                    <a:gd name="connsiteY0" fmla="*/ 0 h 2562226"/>
                    <a:gd name="connsiteX1" fmla="*/ 252413 w 1347788"/>
                    <a:gd name="connsiteY1" fmla="*/ 42863 h 2562226"/>
                    <a:gd name="connsiteX2" fmla="*/ 295275 w 1347788"/>
                    <a:gd name="connsiteY2" fmla="*/ 42863 h 2562226"/>
                    <a:gd name="connsiteX3" fmla="*/ 319088 w 1347788"/>
                    <a:gd name="connsiteY3" fmla="*/ 71438 h 2562226"/>
                    <a:gd name="connsiteX4" fmla="*/ 438150 w 1347788"/>
                    <a:gd name="connsiteY4" fmla="*/ 604838 h 2562226"/>
                    <a:gd name="connsiteX5" fmla="*/ 500063 w 1347788"/>
                    <a:gd name="connsiteY5" fmla="*/ 742950 h 2562226"/>
                    <a:gd name="connsiteX6" fmla="*/ 576263 w 1347788"/>
                    <a:gd name="connsiteY6" fmla="*/ 895350 h 2562226"/>
                    <a:gd name="connsiteX7" fmla="*/ 690563 w 1347788"/>
                    <a:gd name="connsiteY7" fmla="*/ 1066800 h 2562226"/>
                    <a:gd name="connsiteX8" fmla="*/ 752475 w 1347788"/>
                    <a:gd name="connsiteY8" fmla="*/ 1176338 h 2562226"/>
                    <a:gd name="connsiteX9" fmla="*/ 719138 w 1347788"/>
                    <a:gd name="connsiteY9" fmla="*/ 1262063 h 2562226"/>
                    <a:gd name="connsiteX10" fmla="*/ 714375 w 1347788"/>
                    <a:gd name="connsiteY10" fmla="*/ 1309688 h 2562226"/>
                    <a:gd name="connsiteX11" fmla="*/ 838200 w 1347788"/>
                    <a:gd name="connsiteY11" fmla="*/ 1552575 h 2562226"/>
                    <a:gd name="connsiteX12" fmla="*/ 962025 w 1347788"/>
                    <a:gd name="connsiteY12" fmla="*/ 1781175 h 2562226"/>
                    <a:gd name="connsiteX13" fmla="*/ 1028700 w 1347788"/>
                    <a:gd name="connsiteY13" fmla="*/ 1866900 h 2562226"/>
                    <a:gd name="connsiteX14" fmla="*/ 1200150 w 1347788"/>
                    <a:gd name="connsiteY14" fmla="*/ 2024063 h 2562226"/>
                    <a:gd name="connsiteX15" fmla="*/ 1290638 w 1347788"/>
                    <a:gd name="connsiteY15" fmla="*/ 2071688 h 2562226"/>
                    <a:gd name="connsiteX16" fmla="*/ 1295400 w 1347788"/>
                    <a:gd name="connsiteY16" fmla="*/ 2200275 h 2562226"/>
                    <a:gd name="connsiteX17" fmla="*/ 1347788 w 1347788"/>
                    <a:gd name="connsiteY17" fmla="*/ 2314575 h 2562226"/>
                    <a:gd name="connsiteX18" fmla="*/ 1304925 w 1347788"/>
                    <a:gd name="connsiteY18" fmla="*/ 2562225 h 2562226"/>
                    <a:gd name="connsiteX19" fmla="*/ 1195388 w 1347788"/>
                    <a:gd name="connsiteY19" fmla="*/ 2381250 h 2562226"/>
                    <a:gd name="connsiteX20" fmla="*/ 1062038 w 1347788"/>
                    <a:gd name="connsiteY20" fmla="*/ 2162175 h 2562226"/>
                    <a:gd name="connsiteX21" fmla="*/ 976313 w 1347788"/>
                    <a:gd name="connsiteY21" fmla="*/ 1990725 h 2562226"/>
                    <a:gd name="connsiteX22" fmla="*/ 942975 w 1347788"/>
                    <a:gd name="connsiteY22" fmla="*/ 1924050 h 2562226"/>
                    <a:gd name="connsiteX23" fmla="*/ 871538 w 1347788"/>
                    <a:gd name="connsiteY23" fmla="*/ 1781175 h 2562226"/>
                    <a:gd name="connsiteX24" fmla="*/ 642938 w 1347788"/>
                    <a:gd name="connsiteY24" fmla="*/ 1414463 h 2562226"/>
                    <a:gd name="connsiteX25" fmla="*/ 571500 w 1347788"/>
                    <a:gd name="connsiteY25" fmla="*/ 1304925 h 2562226"/>
                    <a:gd name="connsiteX26" fmla="*/ 452438 w 1347788"/>
                    <a:gd name="connsiteY26" fmla="*/ 1062038 h 2562226"/>
                    <a:gd name="connsiteX27" fmla="*/ 328613 w 1347788"/>
                    <a:gd name="connsiteY27" fmla="*/ 852488 h 2562226"/>
                    <a:gd name="connsiteX28" fmla="*/ 271463 w 1347788"/>
                    <a:gd name="connsiteY28" fmla="*/ 785813 h 2562226"/>
                    <a:gd name="connsiteX29" fmla="*/ 209550 w 1347788"/>
                    <a:gd name="connsiteY29" fmla="*/ 785813 h 2562226"/>
                    <a:gd name="connsiteX30" fmla="*/ 176213 w 1347788"/>
                    <a:gd name="connsiteY30" fmla="*/ 776288 h 2562226"/>
                    <a:gd name="connsiteX31" fmla="*/ 109538 w 1347788"/>
                    <a:gd name="connsiteY31" fmla="*/ 609600 h 2562226"/>
                    <a:gd name="connsiteX32" fmla="*/ 147638 w 1347788"/>
                    <a:gd name="connsiteY32" fmla="*/ 576263 h 2562226"/>
                    <a:gd name="connsiteX33" fmla="*/ 0 w 1347788"/>
                    <a:gd name="connsiteY33" fmla="*/ 0 h 2562226"/>
                    <a:gd name="connsiteX0" fmla="*/ 0 w 1347788"/>
                    <a:gd name="connsiteY0" fmla="*/ 0 h 2381249"/>
                    <a:gd name="connsiteX1" fmla="*/ 252413 w 1347788"/>
                    <a:gd name="connsiteY1" fmla="*/ 42863 h 2381249"/>
                    <a:gd name="connsiteX2" fmla="*/ 295275 w 1347788"/>
                    <a:gd name="connsiteY2" fmla="*/ 42863 h 2381249"/>
                    <a:gd name="connsiteX3" fmla="*/ 319088 w 1347788"/>
                    <a:gd name="connsiteY3" fmla="*/ 71438 h 2381249"/>
                    <a:gd name="connsiteX4" fmla="*/ 438150 w 1347788"/>
                    <a:gd name="connsiteY4" fmla="*/ 604838 h 2381249"/>
                    <a:gd name="connsiteX5" fmla="*/ 500063 w 1347788"/>
                    <a:gd name="connsiteY5" fmla="*/ 742950 h 2381249"/>
                    <a:gd name="connsiteX6" fmla="*/ 576263 w 1347788"/>
                    <a:gd name="connsiteY6" fmla="*/ 895350 h 2381249"/>
                    <a:gd name="connsiteX7" fmla="*/ 690563 w 1347788"/>
                    <a:gd name="connsiteY7" fmla="*/ 1066800 h 2381249"/>
                    <a:gd name="connsiteX8" fmla="*/ 752475 w 1347788"/>
                    <a:gd name="connsiteY8" fmla="*/ 1176338 h 2381249"/>
                    <a:gd name="connsiteX9" fmla="*/ 719138 w 1347788"/>
                    <a:gd name="connsiteY9" fmla="*/ 1262063 h 2381249"/>
                    <a:gd name="connsiteX10" fmla="*/ 714375 w 1347788"/>
                    <a:gd name="connsiteY10" fmla="*/ 1309688 h 2381249"/>
                    <a:gd name="connsiteX11" fmla="*/ 838200 w 1347788"/>
                    <a:gd name="connsiteY11" fmla="*/ 1552575 h 2381249"/>
                    <a:gd name="connsiteX12" fmla="*/ 962025 w 1347788"/>
                    <a:gd name="connsiteY12" fmla="*/ 1781175 h 2381249"/>
                    <a:gd name="connsiteX13" fmla="*/ 1028700 w 1347788"/>
                    <a:gd name="connsiteY13" fmla="*/ 1866900 h 2381249"/>
                    <a:gd name="connsiteX14" fmla="*/ 1200150 w 1347788"/>
                    <a:gd name="connsiteY14" fmla="*/ 2024063 h 2381249"/>
                    <a:gd name="connsiteX15" fmla="*/ 1290638 w 1347788"/>
                    <a:gd name="connsiteY15" fmla="*/ 2071688 h 2381249"/>
                    <a:gd name="connsiteX16" fmla="*/ 1295400 w 1347788"/>
                    <a:gd name="connsiteY16" fmla="*/ 2200275 h 2381249"/>
                    <a:gd name="connsiteX17" fmla="*/ 1347788 w 1347788"/>
                    <a:gd name="connsiteY17" fmla="*/ 2314575 h 2381249"/>
                    <a:gd name="connsiteX18" fmla="*/ 1195388 w 1347788"/>
                    <a:gd name="connsiteY18" fmla="*/ 2381250 h 2381249"/>
                    <a:gd name="connsiteX19" fmla="*/ 1062038 w 1347788"/>
                    <a:gd name="connsiteY19" fmla="*/ 2162175 h 2381249"/>
                    <a:gd name="connsiteX20" fmla="*/ 976313 w 1347788"/>
                    <a:gd name="connsiteY20" fmla="*/ 1990725 h 2381249"/>
                    <a:gd name="connsiteX21" fmla="*/ 942975 w 1347788"/>
                    <a:gd name="connsiteY21" fmla="*/ 1924050 h 2381249"/>
                    <a:gd name="connsiteX22" fmla="*/ 871538 w 1347788"/>
                    <a:gd name="connsiteY22" fmla="*/ 1781175 h 2381249"/>
                    <a:gd name="connsiteX23" fmla="*/ 642938 w 1347788"/>
                    <a:gd name="connsiteY23" fmla="*/ 1414463 h 2381249"/>
                    <a:gd name="connsiteX24" fmla="*/ 571500 w 1347788"/>
                    <a:gd name="connsiteY24" fmla="*/ 1304925 h 2381249"/>
                    <a:gd name="connsiteX25" fmla="*/ 452438 w 1347788"/>
                    <a:gd name="connsiteY25" fmla="*/ 1062038 h 2381249"/>
                    <a:gd name="connsiteX26" fmla="*/ 328613 w 1347788"/>
                    <a:gd name="connsiteY26" fmla="*/ 852488 h 2381249"/>
                    <a:gd name="connsiteX27" fmla="*/ 271463 w 1347788"/>
                    <a:gd name="connsiteY27" fmla="*/ 785813 h 2381249"/>
                    <a:gd name="connsiteX28" fmla="*/ 209550 w 1347788"/>
                    <a:gd name="connsiteY28" fmla="*/ 785813 h 2381249"/>
                    <a:gd name="connsiteX29" fmla="*/ 176213 w 1347788"/>
                    <a:gd name="connsiteY29" fmla="*/ 776288 h 2381249"/>
                    <a:gd name="connsiteX30" fmla="*/ 109538 w 1347788"/>
                    <a:gd name="connsiteY30" fmla="*/ 609600 h 2381249"/>
                    <a:gd name="connsiteX31" fmla="*/ 147638 w 1347788"/>
                    <a:gd name="connsiteY31" fmla="*/ 576263 h 2381249"/>
                    <a:gd name="connsiteX32" fmla="*/ 0 w 1347788"/>
                    <a:gd name="connsiteY32" fmla="*/ 0 h 2381249"/>
                    <a:gd name="connsiteX0" fmla="*/ 0 w 1295400"/>
                    <a:gd name="connsiteY0" fmla="*/ 0 h 2381250"/>
                    <a:gd name="connsiteX1" fmla="*/ 252413 w 1295400"/>
                    <a:gd name="connsiteY1" fmla="*/ 42863 h 2381250"/>
                    <a:gd name="connsiteX2" fmla="*/ 295275 w 1295400"/>
                    <a:gd name="connsiteY2" fmla="*/ 42863 h 2381250"/>
                    <a:gd name="connsiteX3" fmla="*/ 319088 w 1295400"/>
                    <a:gd name="connsiteY3" fmla="*/ 71438 h 2381250"/>
                    <a:gd name="connsiteX4" fmla="*/ 438150 w 1295400"/>
                    <a:gd name="connsiteY4" fmla="*/ 604838 h 2381250"/>
                    <a:gd name="connsiteX5" fmla="*/ 500063 w 1295400"/>
                    <a:gd name="connsiteY5" fmla="*/ 742950 h 2381250"/>
                    <a:gd name="connsiteX6" fmla="*/ 576263 w 1295400"/>
                    <a:gd name="connsiteY6" fmla="*/ 895350 h 2381250"/>
                    <a:gd name="connsiteX7" fmla="*/ 690563 w 1295400"/>
                    <a:gd name="connsiteY7" fmla="*/ 1066800 h 2381250"/>
                    <a:gd name="connsiteX8" fmla="*/ 752475 w 1295400"/>
                    <a:gd name="connsiteY8" fmla="*/ 1176338 h 2381250"/>
                    <a:gd name="connsiteX9" fmla="*/ 719138 w 1295400"/>
                    <a:gd name="connsiteY9" fmla="*/ 1262063 h 2381250"/>
                    <a:gd name="connsiteX10" fmla="*/ 714375 w 1295400"/>
                    <a:gd name="connsiteY10" fmla="*/ 1309688 h 2381250"/>
                    <a:gd name="connsiteX11" fmla="*/ 838200 w 1295400"/>
                    <a:gd name="connsiteY11" fmla="*/ 1552575 h 2381250"/>
                    <a:gd name="connsiteX12" fmla="*/ 962025 w 1295400"/>
                    <a:gd name="connsiteY12" fmla="*/ 1781175 h 2381250"/>
                    <a:gd name="connsiteX13" fmla="*/ 1028700 w 1295400"/>
                    <a:gd name="connsiteY13" fmla="*/ 1866900 h 2381250"/>
                    <a:gd name="connsiteX14" fmla="*/ 1200150 w 1295400"/>
                    <a:gd name="connsiteY14" fmla="*/ 2024063 h 2381250"/>
                    <a:gd name="connsiteX15" fmla="*/ 1290638 w 1295400"/>
                    <a:gd name="connsiteY15" fmla="*/ 2071688 h 2381250"/>
                    <a:gd name="connsiteX16" fmla="*/ 1295400 w 1295400"/>
                    <a:gd name="connsiteY16" fmla="*/ 2200275 h 2381250"/>
                    <a:gd name="connsiteX17" fmla="*/ 1195388 w 1295400"/>
                    <a:gd name="connsiteY17" fmla="*/ 2381250 h 2381250"/>
                    <a:gd name="connsiteX18" fmla="*/ 1062038 w 1295400"/>
                    <a:gd name="connsiteY18" fmla="*/ 2162175 h 2381250"/>
                    <a:gd name="connsiteX19" fmla="*/ 976313 w 1295400"/>
                    <a:gd name="connsiteY19" fmla="*/ 1990725 h 2381250"/>
                    <a:gd name="connsiteX20" fmla="*/ 942975 w 1295400"/>
                    <a:gd name="connsiteY20" fmla="*/ 1924050 h 2381250"/>
                    <a:gd name="connsiteX21" fmla="*/ 871538 w 1295400"/>
                    <a:gd name="connsiteY21" fmla="*/ 1781175 h 2381250"/>
                    <a:gd name="connsiteX22" fmla="*/ 642938 w 1295400"/>
                    <a:gd name="connsiteY22" fmla="*/ 1414463 h 2381250"/>
                    <a:gd name="connsiteX23" fmla="*/ 571500 w 1295400"/>
                    <a:gd name="connsiteY23" fmla="*/ 1304925 h 2381250"/>
                    <a:gd name="connsiteX24" fmla="*/ 452438 w 1295400"/>
                    <a:gd name="connsiteY24" fmla="*/ 1062038 h 2381250"/>
                    <a:gd name="connsiteX25" fmla="*/ 328613 w 1295400"/>
                    <a:gd name="connsiteY25" fmla="*/ 852488 h 2381250"/>
                    <a:gd name="connsiteX26" fmla="*/ 271463 w 1295400"/>
                    <a:gd name="connsiteY26" fmla="*/ 785813 h 2381250"/>
                    <a:gd name="connsiteX27" fmla="*/ 209550 w 1295400"/>
                    <a:gd name="connsiteY27" fmla="*/ 785813 h 2381250"/>
                    <a:gd name="connsiteX28" fmla="*/ 176213 w 1295400"/>
                    <a:gd name="connsiteY28" fmla="*/ 776288 h 2381250"/>
                    <a:gd name="connsiteX29" fmla="*/ 109538 w 1295400"/>
                    <a:gd name="connsiteY29" fmla="*/ 609600 h 2381250"/>
                    <a:gd name="connsiteX30" fmla="*/ 147638 w 1295400"/>
                    <a:gd name="connsiteY30" fmla="*/ 576263 h 2381250"/>
                    <a:gd name="connsiteX31" fmla="*/ 0 w 1295400"/>
                    <a:gd name="connsiteY31" fmla="*/ 0 h 2381250"/>
                    <a:gd name="connsiteX0" fmla="*/ 0 w 1290638"/>
                    <a:gd name="connsiteY0" fmla="*/ 0 h 2381250"/>
                    <a:gd name="connsiteX1" fmla="*/ 252413 w 1290638"/>
                    <a:gd name="connsiteY1" fmla="*/ 42863 h 2381250"/>
                    <a:gd name="connsiteX2" fmla="*/ 295275 w 1290638"/>
                    <a:gd name="connsiteY2" fmla="*/ 42863 h 2381250"/>
                    <a:gd name="connsiteX3" fmla="*/ 319088 w 1290638"/>
                    <a:gd name="connsiteY3" fmla="*/ 71438 h 2381250"/>
                    <a:gd name="connsiteX4" fmla="*/ 438150 w 1290638"/>
                    <a:gd name="connsiteY4" fmla="*/ 604838 h 2381250"/>
                    <a:gd name="connsiteX5" fmla="*/ 500063 w 1290638"/>
                    <a:gd name="connsiteY5" fmla="*/ 742950 h 2381250"/>
                    <a:gd name="connsiteX6" fmla="*/ 576263 w 1290638"/>
                    <a:gd name="connsiteY6" fmla="*/ 895350 h 2381250"/>
                    <a:gd name="connsiteX7" fmla="*/ 690563 w 1290638"/>
                    <a:gd name="connsiteY7" fmla="*/ 1066800 h 2381250"/>
                    <a:gd name="connsiteX8" fmla="*/ 752475 w 1290638"/>
                    <a:gd name="connsiteY8" fmla="*/ 1176338 h 2381250"/>
                    <a:gd name="connsiteX9" fmla="*/ 719138 w 1290638"/>
                    <a:gd name="connsiteY9" fmla="*/ 1262063 h 2381250"/>
                    <a:gd name="connsiteX10" fmla="*/ 714375 w 1290638"/>
                    <a:gd name="connsiteY10" fmla="*/ 1309688 h 2381250"/>
                    <a:gd name="connsiteX11" fmla="*/ 838200 w 1290638"/>
                    <a:gd name="connsiteY11" fmla="*/ 1552575 h 2381250"/>
                    <a:gd name="connsiteX12" fmla="*/ 962025 w 1290638"/>
                    <a:gd name="connsiteY12" fmla="*/ 1781175 h 2381250"/>
                    <a:gd name="connsiteX13" fmla="*/ 1028700 w 1290638"/>
                    <a:gd name="connsiteY13" fmla="*/ 1866900 h 2381250"/>
                    <a:gd name="connsiteX14" fmla="*/ 1200150 w 1290638"/>
                    <a:gd name="connsiteY14" fmla="*/ 2024063 h 2381250"/>
                    <a:gd name="connsiteX15" fmla="*/ 1290638 w 1290638"/>
                    <a:gd name="connsiteY15" fmla="*/ 2071688 h 2381250"/>
                    <a:gd name="connsiteX16" fmla="*/ 1195388 w 1290638"/>
                    <a:gd name="connsiteY16" fmla="*/ 2381250 h 2381250"/>
                    <a:gd name="connsiteX17" fmla="*/ 1062038 w 1290638"/>
                    <a:gd name="connsiteY17" fmla="*/ 2162175 h 2381250"/>
                    <a:gd name="connsiteX18" fmla="*/ 976313 w 1290638"/>
                    <a:gd name="connsiteY18" fmla="*/ 1990725 h 2381250"/>
                    <a:gd name="connsiteX19" fmla="*/ 942975 w 1290638"/>
                    <a:gd name="connsiteY19" fmla="*/ 1924050 h 2381250"/>
                    <a:gd name="connsiteX20" fmla="*/ 871538 w 1290638"/>
                    <a:gd name="connsiteY20" fmla="*/ 1781175 h 2381250"/>
                    <a:gd name="connsiteX21" fmla="*/ 642938 w 1290638"/>
                    <a:gd name="connsiteY21" fmla="*/ 1414463 h 2381250"/>
                    <a:gd name="connsiteX22" fmla="*/ 571500 w 1290638"/>
                    <a:gd name="connsiteY22" fmla="*/ 1304925 h 2381250"/>
                    <a:gd name="connsiteX23" fmla="*/ 452438 w 1290638"/>
                    <a:gd name="connsiteY23" fmla="*/ 1062038 h 2381250"/>
                    <a:gd name="connsiteX24" fmla="*/ 328613 w 1290638"/>
                    <a:gd name="connsiteY24" fmla="*/ 852488 h 2381250"/>
                    <a:gd name="connsiteX25" fmla="*/ 271463 w 1290638"/>
                    <a:gd name="connsiteY25" fmla="*/ 785813 h 2381250"/>
                    <a:gd name="connsiteX26" fmla="*/ 209550 w 1290638"/>
                    <a:gd name="connsiteY26" fmla="*/ 785813 h 2381250"/>
                    <a:gd name="connsiteX27" fmla="*/ 176213 w 1290638"/>
                    <a:gd name="connsiteY27" fmla="*/ 776288 h 2381250"/>
                    <a:gd name="connsiteX28" fmla="*/ 109538 w 1290638"/>
                    <a:gd name="connsiteY28" fmla="*/ 609600 h 2381250"/>
                    <a:gd name="connsiteX29" fmla="*/ 147638 w 1290638"/>
                    <a:gd name="connsiteY29" fmla="*/ 576263 h 2381250"/>
                    <a:gd name="connsiteX30" fmla="*/ 0 w 1290638"/>
                    <a:gd name="connsiteY30" fmla="*/ 0 h 2381250"/>
                    <a:gd name="connsiteX0" fmla="*/ 0 w 1200151"/>
                    <a:gd name="connsiteY0" fmla="*/ 0 h 2381250"/>
                    <a:gd name="connsiteX1" fmla="*/ 252413 w 1200151"/>
                    <a:gd name="connsiteY1" fmla="*/ 42863 h 2381250"/>
                    <a:gd name="connsiteX2" fmla="*/ 295275 w 1200151"/>
                    <a:gd name="connsiteY2" fmla="*/ 42863 h 2381250"/>
                    <a:gd name="connsiteX3" fmla="*/ 319088 w 1200151"/>
                    <a:gd name="connsiteY3" fmla="*/ 71438 h 2381250"/>
                    <a:gd name="connsiteX4" fmla="*/ 438150 w 1200151"/>
                    <a:gd name="connsiteY4" fmla="*/ 604838 h 2381250"/>
                    <a:gd name="connsiteX5" fmla="*/ 500063 w 1200151"/>
                    <a:gd name="connsiteY5" fmla="*/ 742950 h 2381250"/>
                    <a:gd name="connsiteX6" fmla="*/ 576263 w 1200151"/>
                    <a:gd name="connsiteY6" fmla="*/ 895350 h 2381250"/>
                    <a:gd name="connsiteX7" fmla="*/ 690563 w 1200151"/>
                    <a:gd name="connsiteY7" fmla="*/ 1066800 h 2381250"/>
                    <a:gd name="connsiteX8" fmla="*/ 752475 w 1200151"/>
                    <a:gd name="connsiteY8" fmla="*/ 1176338 h 2381250"/>
                    <a:gd name="connsiteX9" fmla="*/ 719138 w 1200151"/>
                    <a:gd name="connsiteY9" fmla="*/ 1262063 h 2381250"/>
                    <a:gd name="connsiteX10" fmla="*/ 714375 w 1200151"/>
                    <a:gd name="connsiteY10" fmla="*/ 1309688 h 2381250"/>
                    <a:gd name="connsiteX11" fmla="*/ 838200 w 1200151"/>
                    <a:gd name="connsiteY11" fmla="*/ 1552575 h 2381250"/>
                    <a:gd name="connsiteX12" fmla="*/ 962025 w 1200151"/>
                    <a:gd name="connsiteY12" fmla="*/ 1781175 h 2381250"/>
                    <a:gd name="connsiteX13" fmla="*/ 1028700 w 1200151"/>
                    <a:gd name="connsiteY13" fmla="*/ 1866900 h 2381250"/>
                    <a:gd name="connsiteX14" fmla="*/ 1200150 w 1200151"/>
                    <a:gd name="connsiteY14" fmla="*/ 2024063 h 2381250"/>
                    <a:gd name="connsiteX15" fmla="*/ 1195388 w 1200151"/>
                    <a:gd name="connsiteY15" fmla="*/ 2381250 h 2381250"/>
                    <a:gd name="connsiteX16" fmla="*/ 1062038 w 1200151"/>
                    <a:gd name="connsiteY16" fmla="*/ 2162175 h 2381250"/>
                    <a:gd name="connsiteX17" fmla="*/ 976313 w 1200151"/>
                    <a:gd name="connsiteY17" fmla="*/ 1990725 h 2381250"/>
                    <a:gd name="connsiteX18" fmla="*/ 942975 w 1200151"/>
                    <a:gd name="connsiteY18" fmla="*/ 1924050 h 2381250"/>
                    <a:gd name="connsiteX19" fmla="*/ 871538 w 1200151"/>
                    <a:gd name="connsiteY19" fmla="*/ 1781175 h 2381250"/>
                    <a:gd name="connsiteX20" fmla="*/ 642938 w 1200151"/>
                    <a:gd name="connsiteY20" fmla="*/ 1414463 h 2381250"/>
                    <a:gd name="connsiteX21" fmla="*/ 571500 w 1200151"/>
                    <a:gd name="connsiteY21" fmla="*/ 1304925 h 2381250"/>
                    <a:gd name="connsiteX22" fmla="*/ 452438 w 1200151"/>
                    <a:gd name="connsiteY22" fmla="*/ 1062038 h 2381250"/>
                    <a:gd name="connsiteX23" fmla="*/ 328613 w 1200151"/>
                    <a:gd name="connsiteY23" fmla="*/ 852488 h 2381250"/>
                    <a:gd name="connsiteX24" fmla="*/ 271463 w 1200151"/>
                    <a:gd name="connsiteY24" fmla="*/ 785813 h 2381250"/>
                    <a:gd name="connsiteX25" fmla="*/ 209550 w 1200151"/>
                    <a:gd name="connsiteY25" fmla="*/ 785813 h 2381250"/>
                    <a:gd name="connsiteX26" fmla="*/ 176213 w 1200151"/>
                    <a:gd name="connsiteY26" fmla="*/ 776288 h 2381250"/>
                    <a:gd name="connsiteX27" fmla="*/ 109538 w 1200151"/>
                    <a:gd name="connsiteY27" fmla="*/ 609600 h 2381250"/>
                    <a:gd name="connsiteX28" fmla="*/ 147638 w 1200151"/>
                    <a:gd name="connsiteY28" fmla="*/ 576263 h 2381250"/>
                    <a:gd name="connsiteX29" fmla="*/ 0 w 1200151"/>
                    <a:gd name="connsiteY29" fmla="*/ 0 h 2381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200151" h="2381250">
                      <a:moveTo>
                        <a:pt x="0" y="0"/>
                      </a:moveTo>
                      <a:lnTo>
                        <a:pt x="252413" y="42863"/>
                      </a:lnTo>
                      <a:lnTo>
                        <a:pt x="295275" y="42863"/>
                      </a:lnTo>
                      <a:lnTo>
                        <a:pt x="319088" y="71438"/>
                      </a:lnTo>
                      <a:lnTo>
                        <a:pt x="438150" y="604838"/>
                      </a:lnTo>
                      <a:lnTo>
                        <a:pt x="500063" y="742950"/>
                      </a:lnTo>
                      <a:lnTo>
                        <a:pt x="576263" y="895350"/>
                      </a:lnTo>
                      <a:lnTo>
                        <a:pt x="690563" y="1066800"/>
                      </a:lnTo>
                      <a:lnTo>
                        <a:pt x="752475" y="1176338"/>
                      </a:lnTo>
                      <a:lnTo>
                        <a:pt x="719138" y="1262063"/>
                      </a:lnTo>
                      <a:lnTo>
                        <a:pt x="714375" y="1309688"/>
                      </a:lnTo>
                      <a:lnTo>
                        <a:pt x="838200" y="1552575"/>
                      </a:lnTo>
                      <a:lnTo>
                        <a:pt x="962025" y="1781175"/>
                      </a:lnTo>
                      <a:lnTo>
                        <a:pt x="1028700" y="1866900"/>
                      </a:lnTo>
                      <a:lnTo>
                        <a:pt x="1200150" y="2024063"/>
                      </a:lnTo>
                      <a:cubicBezTo>
                        <a:pt x="1198563" y="2143125"/>
                        <a:pt x="1196975" y="2262188"/>
                        <a:pt x="1195388" y="2381250"/>
                      </a:cubicBezTo>
                      <a:lnTo>
                        <a:pt x="1062038" y="2162175"/>
                      </a:lnTo>
                      <a:lnTo>
                        <a:pt x="976313" y="1990725"/>
                      </a:lnTo>
                      <a:lnTo>
                        <a:pt x="942975" y="1924050"/>
                      </a:lnTo>
                      <a:lnTo>
                        <a:pt x="871538" y="1781175"/>
                      </a:lnTo>
                      <a:lnTo>
                        <a:pt x="642938" y="1414463"/>
                      </a:lnTo>
                      <a:lnTo>
                        <a:pt x="571500" y="1304925"/>
                      </a:lnTo>
                      <a:lnTo>
                        <a:pt x="452438" y="1062038"/>
                      </a:lnTo>
                      <a:lnTo>
                        <a:pt x="328613" y="852488"/>
                      </a:lnTo>
                      <a:lnTo>
                        <a:pt x="271463" y="785813"/>
                      </a:lnTo>
                      <a:lnTo>
                        <a:pt x="209550" y="785813"/>
                      </a:lnTo>
                      <a:lnTo>
                        <a:pt x="176213" y="776288"/>
                      </a:lnTo>
                      <a:lnTo>
                        <a:pt x="109538" y="609600"/>
                      </a:lnTo>
                      <a:lnTo>
                        <a:pt x="147638" y="576263"/>
                      </a:lnTo>
                      <a:lnTo>
                        <a:pt x="0" y="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8" name="组合 165">
                <a:extLst>
                  <a:ext uri="{FF2B5EF4-FFF2-40B4-BE49-F238E27FC236}">
                    <a16:creationId xmlns="" xmlns:a16="http://schemas.microsoft.com/office/drawing/2014/main" id="{1D8D2B77-AD68-4AC3-BD2B-0F7BECBD5107}"/>
                  </a:ext>
                </a:extLst>
              </p:cNvPr>
              <p:cNvGrpSpPr/>
              <p:nvPr/>
            </p:nvGrpSpPr>
            <p:grpSpPr>
              <a:xfrm>
                <a:off x="-2894" y="2211280"/>
                <a:ext cx="6022662" cy="4641550"/>
                <a:chOff x="1" y="13856"/>
                <a:chExt cx="8027663" cy="6836526"/>
              </a:xfrm>
            </p:grpSpPr>
            <p:sp>
              <p:nvSpPr>
                <p:cNvPr id="39" name="任意多边形: 形状 176">
                  <a:extLst>
                    <a:ext uri="{FF2B5EF4-FFF2-40B4-BE49-F238E27FC236}">
                      <a16:creationId xmlns="" xmlns:a16="http://schemas.microsoft.com/office/drawing/2014/main" id="{B86EC863-A16C-43E3-9229-8887C201C268}"/>
                    </a:ext>
                  </a:extLst>
                </p:cNvPr>
                <p:cNvSpPr/>
                <p:nvPr/>
              </p:nvSpPr>
              <p:spPr>
                <a:xfrm>
                  <a:off x="3428998" y="1772921"/>
                  <a:ext cx="3464556" cy="243840"/>
                </a:xfrm>
                <a:custGeom>
                  <a:avLst/>
                  <a:gdLst>
                    <a:gd name="connsiteX0" fmla="*/ 0 w 3464560"/>
                    <a:gd name="connsiteY0" fmla="*/ 30480 h 243840"/>
                    <a:gd name="connsiteX1" fmla="*/ 391160 w 3464560"/>
                    <a:gd name="connsiteY1" fmla="*/ 0 h 243840"/>
                    <a:gd name="connsiteX2" fmla="*/ 3464560 w 3464560"/>
                    <a:gd name="connsiteY2" fmla="*/ 5080 h 243840"/>
                    <a:gd name="connsiteX3" fmla="*/ 3312160 w 3464560"/>
                    <a:gd name="connsiteY3" fmla="*/ 213360 h 243840"/>
                    <a:gd name="connsiteX4" fmla="*/ 2992120 w 3464560"/>
                    <a:gd name="connsiteY4" fmla="*/ 243840 h 243840"/>
                    <a:gd name="connsiteX5" fmla="*/ 2936240 w 3464560"/>
                    <a:gd name="connsiteY5" fmla="*/ 96520 h 243840"/>
                    <a:gd name="connsiteX6" fmla="*/ 2844800 w 3464560"/>
                    <a:gd name="connsiteY6" fmla="*/ 71120 h 243840"/>
                    <a:gd name="connsiteX7" fmla="*/ 2667000 w 3464560"/>
                    <a:gd name="connsiteY7" fmla="*/ 55880 h 243840"/>
                    <a:gd name="connsiteX8" fmla="*/ 2407920 w 3464560"/>
                    <a:gd name="connsiteY8" fmla="*/ 101600 h 243840"/>
                    <a:gd name="connsiteX9" fmla="*/ 2026920 w 3464560"/>
                    <a:gd name="connsiteY9" fmla="*/ 45720 h 243840"/>
                    <a:gd name="connsiteX10" fmla="*/ 1910080 w 3464560"/>
                    <a:gd name="connsiteY10" fmla="*/ 193040 h 243840"/>
                    <a:gd name="connsiteX11" fmla="*/ 45720 w 3464560"/>
                    <a:gd name="connsiteY11" fmla="*/ 203200 h 243840"/>
                    <a:gd name="connsiteX12" fmla="*/ 0 w 3464560"/>
                    <a:gd name="connsiteY12" fmla="*/ 30480 h 243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64560" h="243840">
                      <a:moveTo>
                        <a:pt x="0" y="30480"/>
                      </a:moveTo>
                      <a:lnTo>
                        <a:pt x="391160" y="0"/>
                      </a:lnTo>
                      <a:lnTo>
                        <a:pt x="3464560" y="5080"/>
                      </a:lnTo>
                      <a:lnTo>
                        <a:pt x="3312160" y="213360"/>
                      </a:lnTo>
                      <a:lnTo>
                        <a:pt x="2992120" y="243840"/>
                      </a:lnTo>
                      <a:lnTo>
                        <a:pt x="2936240" y="96520"/>
                      </a:lnTo>
                      <a:lnTo>
                        <a:pt x="2844800" y="71120"/>
                      </a:lnTo>
                      <a:lnTo>
                        <a:pt x="2667000" y="55880"/>
                      </a:lnTo>
                      <a:lnTo>
                        <a:pt x="2407920" y="101600"/>
                      </a:lnTo>
                      <a:lnTo>
                        <a:pt x="2026920" y="45720"/>
                      </a:lnTo>
                      <a:lnTo>
                        <a:pt x="1910080" y="193040"/>
                      </a:lnTo>
                      <a:lnTo>
                        <a:pt x="45720" y="203200"/>
                      </a:lnTo>
                      <a:lnTo>
                        <a:pt x="0" y="3048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algn="ctr"/>
                  <a:endParaRPr lang="zh-CN" altLang="en-US" kern="0">
                    <a:solidFill>
                      <a:prstClr val="white"/>
                    </a:solidFill>
                    <a:latin typeface="等线" panose="020F0502020204030204"/>
                    <a:ea typeface="等线" panose="02010600030101010101" pitchFamily="2" charset="-122"/>
                  </a:endParaRPr>
                </a:p>
              </p:txBody>
            </p:sp>
            <p:sp>
              <p:nvSpPr>
                <p:cNvPr id="40" name="任意多边形: 形状 177">
                  <a:extLst>
                    <a:ext uri="{FF2B5EF4-FFF2-40B4-BE49-F238E27FC236}">
                      <a16:creationId xmlns="" xmlns:a16="http://schemas.microsoft.com/office/drawing/2014/main" id="{79A9F3C7-500C-420F-8FFE-6F06B3A77653}"/>
                    </a:ext>
                  </a:extLst>
                </p:cNvPr>
                <p:cNvSpPr/>
                <p:nvPr/>
              </p:nvSpPr>
              <p:spPr>
                <a:xfrm>
                  <a:off x="1" y="13856"/>
                  <a:ext cx="2486888" cy="5527963"/>
                </a:xfrm>
                <a:custGeom>
                  <a:avLst/>
                  <a:gdLst>
                    <a:gd name="connsiteX0" fmla="*/ 2161309 w 2486891"/>
                    <a:gd name="connsiteY0" fmla="*/ 0 h 5527963"/>
                    <a:gd name="connsiteX1" fmla="*/ 1717964 w 2486891"/>
                    <a:gd name="connsiteY1" fmla="*/ 796636 h 5527963"/>
                    <a:gd name="connsiteX2" fmla="*/ 1440873 w 2486891"/>
                    <a:gd name="connsiteY2" fmla="*/ 1336963 h 5527963"/>
                    <a:gd name="connsiteX3" fmla="*/ 1343891 w 2486891"/>
                    <a:gd name="connsiteY3" fmla="*/ 1496290 h 5527963"/>
                    <a:gd name="connsiteX4" fmla="*/ 1316182 w 2486891"/>
                    <a:gd name="connsiteY4" fmla="*/ 1572490 h 5527963"/>
                    <a:gd name="connsiteX5" fmla="*/ 1281545 w 2486891"/>
                    <a:gd name="connsiteY5" fmla="*/ 1648690 h 5527963"/>
                    <a:gd name="connsiteX6" fmla="*/ 1274618 w 2486891"/>
                    <a:gd name="connsiteY6" fmla="*/ 1780309 h 5527963"/>
                    <a:gd name="connsiteX7" fmla="*/ 1205345 w 2486891"/>
                    <a:gd name="connsiteY7" fmla="*/ 1787236 h 5527963"/>
                    <a:gd name="connsiteX8" fmla="*/ 1073727 w 2486891"/>
                    <a:gd name="connsiteY8" fmla="*/ 1814945 h 5527963"/>
                    <a:gd name="connsiteX9" fmla="*/ 955964 w 2486891"/>
                    <a:gd name="connsiteY9" fmla="*/ 1787236 h 5527963"/>
                    <a:gd name="connsiteX10" fmla="*/ 762000 w 2486891"/>
                    <a:gd name="connsiteY10" fmla="*/ 1801090 h 5527963"/>
                    <a:gd name="connsiteX11" fmla="*/ 581891 w 2486891"/>
                    <a:gd name="connsiteY11" fmla="*/ 1801090 h 5527963"/>
                    <a:gd name="connsiteX12" fmla="*/ 491836 w 2486891"/>
                    <a:gd name="connsiteY12" fmla="*/ 1801090 h 5527963"/>
                    <a:gd name="connsiteX13" fmla="*/ 381000 w 2486891"/>
                    <a:gd name="connsiteY13" fmla="*/ 1828800 h 5527963"/>
                    <a:gd name="connsiteX14" fmla="*/ 270164 w 2486891"/>
                    <a:gd name="connsiteY14" fmla="*/ 1821872 h 5527963"/>
                    <a:gd name="connsiteX15" fmla="*/ 124691 w 2486891"/>
                    <a:gd name="connsiteY15" fmla="*/ 1814945 h 5527963"/>
                    <a:gd name="connsiteX16" fmla="*/ 13855 w 2486891"/>
                    <a:gd name="connsiteY16" fmla="*/ 1828800 h 5527963"/>
                    <a:gd name="connsiteX17" fmla="*/ 6927 w 2486891"/>
                    <a:gd name="connsiteY17" fmla="*/ 1981200 h 5527963"/>
                    <a:gd name="connsiteX18" fmla="*/ 173182 w 2486891"/>
                    <a:gd name="connsiteY18" fmla="*/ 1981200 h 5527963"/>
                    <a:gd name="connsiteX19" fmla="*/ 491836 w 2486891"/>
                    <a:gd name="connsiteY19" fmla="*/ 1960418 h 5527963"/>
                    <a:gd name="connsiteX20" fmla="*/ 637309 w 2486891"/>
                    <a:gd name="connsiteY20" fmla="*/ 1932709 h 5527963"/>
                    <a:gd name="connsiteX21" fmla="*/ 699655 w 2486891"/>
                    <a:gd name="connsiteY21" fmla="*/ 1891145 h 5527963"/>
                    <a:gd name="connsiteX22" fmla="*/ 831273 w 2486891"/>
                    <a:gd name="connsiteY22" fmla="*/ 1884218 h 5527963"/>
                    <a:gd name="connsiteX23" fmla="*/ 955964 w 2486891"/>
                    <a:gd name="connsiteY23" fmla="*/ 1835727 h 5527963"/>
                    <a:gd name="connsiteX24" fmla="*/ 990600 w 2486891"/>
                    <a:gd name="connsiteY24" fmla="*/ 1891145 h 5527963"/>
                    <a:gd name="connsiteX25" fmla="*/ 997527 w 2486891"/>
                    <a:gd name="connsiteY25" fmla="*/ 1953490 h 5527963"/>
                    <a:gd name="connsiteX26" fmla="*/ 1052945 w 2486891"/>
                    <a:gd name="connsiteY26" fmla="*/ 2015836 h 5527963"/>
                    <a:gd name="connsiteX27" fmla="*/ 1032164 w 2486891"/>
                    <a:gd name="connsiteY27" fmla="*/ 2078181 h 5527963"/>
                    <a:gd name="connsiteX28" fmla="*/ 949036 w 2486891"/>
                    <a:gd name="connsiteY28" fmla="*/ 2182090 h 5527963"/>
                    <a:gd name="connsiteX29" fmla="*/ 817418 w 2486891"/>
                    <a:gd name="connsiteY29" fmla="*/ 2424545 h 5527963"/>
                    <a:gd name="connsiteX30" fmla="*/ 755073 w 2486891"/>
                    <a:gd name="connsiteY30" fmla="*/ 2597727 h 5527963"/>
                    <a:gd name="connsiteX31" fmla="*/ 644236 w 2486891"/>
                    <a:gd name="connsiteY31" fmla="*/ 2833254 h 5527963"/>
                    <a:gd name="connsiteX32" fmla="*/ 574964 w 2486891"/>
                    <a:gd name="connsiteY32" fmla="*/ 2992581 h 5527963"/>
                    <a:gd name="connsiteX33" fmla="*/ 512618 w 2486891"/>
                    <a:gd name="connsiteY33" fmla="*/ 3144981 h 5527963"/>
                    <a:gd name="connsiteX34" fmla="*/ 443345 w 2486891"/>
                    <a:gd name="connsiteY34" fmla="*/ 3269672 h 5527963"/>
                    <a:gd name="connsiteX35" fmla="*/ 374073 w 2486891"/>
                    <a:gd name="connsiteY35" fmla="*/ 3422072 h 5527963"/>
                    <a:gd name="connsiteX36" fmla="*/ 221673 w 2486891"/>
                    <a:gd name="connsiteY36" fmla="*/ 3629890 h 5527963"/>
                    <a:gd name="connsiteX37" fmla="*/ 124691 w 2486891"/>
                    <a:gd name="connsiteY37" fmla="*/ 3830781 h 5527963"/>
                    <a:gd name="connsiteX38" fmla="*/ 62345 w 2486891"/>
                    <a:gd name="connsiteY38" fmla="*/ 4031672 h 5527963"/>
                    <a:gd name="connsiteX39" fmla="*/ 6927 w 2486891"/>
                    <a:gd name="connsiteY39" fmla="*/ 4184072 h 5527963"/>
                    <a:gd name="connsiteX40" fmla="*/ 0 w 2486891"/>
                    <a:gd name="connsiteY40" fmla="*/ 5527963 h 5527963"/>
                    <a:gd name="connsiteX41" fmla="*/ 90055 w 2486891"/>
                    <a:gd name="connsiteY41" fmla="*/ 5507181 h 5527963"/>
                    <a:gd name="connsiteX42" fmla="*/ 976745 w 2486891"/>
                    <a:gd name="connsiteY42" fmla="*/ 3332018 h 5527963"/>
                    <a:gd name="connsiteX43" fmla="*/ 1059873 w 2486891"/>
                    <a:gd name="connsiteY43" fmla="*/ 3054927 h 5527963"/>
                    <a:gd name="connsiteX44" fmla="*/ 1108364 w 2486891"/>
                    <a:gd name="connsiteY44" fmla="*/ 2978727 h 5527963"/>
                    <a:gd name="connsiteX45" fmla="*/ 1558636 w 2486891"/>
                    <a:gd name="connsiteY45" fmla="*/ 2105890 h 5527963"/>
                    <a:gd name="connsiteX46" fmla="*/ 1821873 w 2486891"/>
                    <a:gd name="connsiteY46" fmla="*/ 2105890 h 5527963"/>
                    <a:gd name="connsiteX47" fmla="*/ 1731818 w 2486891"/>
                    <a:gd name="connsiteY47" fmla="*/ 1835727 h 5527963"/>
                    <a:gd name="connsiteX48" fmla="*/ 1711036 w 2486891"/>
                    <a:gd name="connsiteY48" fmla="*/ 1766454 h 5527963"/>
                    <a:gd name="connsiteX49" fmla="*/ 1814945 w 2486891"/>
                    <a:gd name="connsiteY49" fmla="*/ 1558636 h 5527963"/>
                    <a:gd name="connsiteX50" fmla="*/ 1870364 w 2486891"/>
                    <a:gd name="connsiteY50" fmla="*/ 1565563 h 5527963"/>
                    <a:gd name="connsiteX51" fmla="*/ 1780309 w 2486891"/>
                    <a:gd name="connsiteY51" fmla="*/ 1323109 h 5527963"/>
                    <a:gd name="connsiteX52" fmla="*/ 1884218 w 2486891"/>
                    <a:gd name="connsiteY52" fmla="*/ 1039090 h 5527963"/>
                    <a:gd name="connsiteX53" fmla="*/ 1960418 w 2486891"/>
                    <a:gd name="connsiteY53" fmla="*/ 1080654 h 5527963"/>
                    <a:gd name="connsiteX54" fmla="*/ 2140527 w 2486891"/>
                    <a:gd name="connsiteY54" fmla="*/ 741218 h 5527963"/>
                    <a:gd name="connsiteX55" fmla="*/ 2244436 w 2486891"/>
                    <a:gd name="connsiteY55" fmla="*/ 540327 h 5527963"/>
                    <a:gd name="connsiteX56" fmla="*/ 2486891 w 2486891"/>
                    <a:gd name="connsiteY56" fmla="*/ 0 h 5527963"/>
                    <a:gd name="connsiteX57" fmla="*/ 2161309 w 2486891"/>
                    <a:gd name="connsiteY57" fmla="*/ 0 h 5527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2486891" h="5527963">
                      <a:moveTo>
                        <a:pt x="2161309" y="0"/>
                      </a:moveTo>
                      <a:lnTo>
                        <a:pt x="1717964" y="796636"/>
                      </a:lnTo>
                      <a:lnTo>
                        <a:pt x="1440873" y="1336963"/>
                      </a:lnTo>
                      <a:lnTo>
                        <a:pt x="1343891" y="1496290"/>
                      </a:lnTo>
                      <a:lnTo>
                        <a:pt x="1316182" y="1572490"/>
                      </a:lnTo>
                      <a:lnTo>
                        <a:pt x="1281545" y="1648690"/>
                      </a:lnTo>
                      <a:lnTo>
                        <a:pt x="1274618" y="1780309"/>
                      </a:lnTo>
                      <a:lnTo>
                        <a:pt x="1205345" y="1787236"/>
                      </a:lnTo>
                      <a:lnTo>
                        <a:pt x="1073727" y="1814945"/>
                      </a:lnTo>
                      <a:lnTo>
                        <a:pt x="955964" y="1787236"/>
                      </a:lnTo>
                      <a:lnTo>
                        <a:pt x="762000" y="1801090"/>
                      </a:lnTo>
                      <a:lnTo>
                        <a:pt x="581891" y="1801090"/>
                      </a:lnTo>
                      <a:lnTo>
                        <a:pt x="491836" y="1801090"/>
                      </a:lnTo>
                      <a:lnTo>
                        <a:pt x="381000" y="1828800"/>
                      </a:lnTo>
                      <a:lnTo>
                        <a:pt x="270164" y="1821872"/>
                      </a:lnTo>
                      <a:lnTo>
                        <a:pt x="124691" y="1814945"/>
                      </a:lnTo>
                      <a:lnTo>
                        <a:pt x="13855" y="1828800"/>
                      </a:lnTo>
                      <a:lnTo>
                        <a:pt x="6927" y="1981200"/>
                      </a:lnTo>
                      <a:lnTo>
                        <a:pt x="173182" y="1981200"/>
                      </a:lnTo>
                      <a:lnTo>
                        <a:pt x="491836" y="1960418"/>
                      </a:lnTo>
                      <a:lnTo>
                        <a:pt x="637309" y="1932709"/>
                      </a:lnTo>
                      <a:lnTo>
                        <a:pt x="699655" y="1891145"/>
                      </a:lnTo>
                      <a:lnTo>
                        <a:pt x="831273" y="1884218"/>
                      </a:lnTo>
                      <a:lnTo>
                        <a:pt x="955964" y="1835727"/>
                      </a:lnTo>
                      <a:lnTo>
                        <a:pt x="990600" y="1891145"/>
                      </a:lnTo>
                      <a:lnTo>
                        <a:pt x="997527" y="1953490"/>
                      </a:lnTo>
                      <a:lnTo>
                        <a:pt x="1052945" y="2015836"/>
                      </a:lnTo>
                      <a:lnTo>
                        <a:pt x="1032164" y="2078181"/>
                      </a:lnTo>
                      <a:lnTo>
                        <a:pt x="949036" y="2182090"/>
                      </a:lnTo>
                      <a:lnTo>
                        <a:pt x="817418" y="2424545"/>
                      </a:lnTo>
                      <a:lnTo>
                        <a:pt x="755073" y="2597727"/>
                      </a:lnTo>
                      <a:lnTo>
                        <a:pt x="644236" y="2833254"/>
                      </a:lnTo>
                      <a:lnTo>
                        <a:pt x="574964" y="2992581"/>
                      </a:lnTo>
                      <a:lnTo>
                        <a:pt x="512618" y="3144981"/>
                      </a:lnTo>
                      <a:lnTo>
                        <a:pt x="443345" y="3269672"/>
                      </a:lnTo>
                      <a:lnTo>
                        <a:pt x="374073" y="3422072"/>
                      </a:lnTo>
                      <a:lnTo>
                        <a:pt x="221673" y="3629890"/>
                      </a:lnTo>
                      <a:lnTo>
                        <a:pt x="124691" y="3830781"/>
                      </a:lnTo>
                      <a:lnTo>
                        <a:pt x="62345" y="4031672"/>
                      </a:lnTo>
                      <a:lnTo>
                        <a:pt x="6927" y="4184072"/>
                      </a:lnTo>
                      <a:lnTo>
                        <a:pt x="0" y="5527963"/>
                      </a:lnTo>
                      <a:lnTo>
                        <a:pt x="90055" y="5507181"/>
                      </a:lnTo>
                      <a:lnTo>
                        <a:pt x="976745" y="3332018"/>
                      </a:lnTo>
                      <a:lnTo>
                        <a:pt x="1059873" y="3054927"/>
                      </a:lnTo>
                      <a:lnTo>
                        <a:pt x="1108364" y="2978727"/>
                      </a:lnTo>
                      <a:lnTo>
                        <a:pt x="1558636" y="2105890"/>
                      </a:lnTo>
                      <a:lnTo>
                        <a:pt x="1821873" y="2105890"/>
                      </a:lnTo>
                      <a:lnTo>
                        <a:pt x="1731818" y="1835727"/>
                      </a:lnTo>
                      <a:lnTo>
                        <a:pt x="1711036" y="1766454"/>
                      </a:lnTo>
                      <a:lnTo>
                        <a:pt x="1814945" y="1558636"/>
                      </a:lnTo>
                      <a:lnTo>
                        <a:pt x="1870364" y="1565563"/>
                      </a:lnTo>
                      <a:lnTo>
                        <a:pt x="1780309" y="1323109"/>
                      </a:lnTo>
                      <a:lnTo>
                        <a:pt x="1884218" y="1039090"/>
                      </a:lnTo>
                      <a:lnTo>
                        <a:pt x="1960418" y="1080654"/>
                      </a:lnTo>
                      <a:lnTo>
                        <a:pt x="2140527" y="741218"/>
                      </a:lnTo>
                      <a:lnTo>
                        <a:pt x="2244436" y="540327"/>
                      </a:lnTo>
                      <a:lnTo>
                        <a:pt x="2486891" y="0"/>
                      </a:lnTo>
                      <a:lnTo>
                        <a:pt x="2161309" y="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41" name="任意多边形: 形状 178">
                  <a:extLst>
                    <a:ext uri="{FF2B5EF4-FFF2-40B4-BE49-F238E27FC236}">
                      <a16:creationId xmlns="" xmlns:a16="http://schemas.microsoft.com/office/drawing/2014/main" id="{A9B3C78F-9F77-4743-838C-BAD4C309D5B8}"/>
                    </a:ext>
                  </a:extLst>
                </p:cNvPr>
                <p:cNvSpPr/>
                <p:nvPr/>
              </p:nvSpPr>
              <p:spPr>
                <a:xfrm>
                  <a:off x="2241175" y="1698813"/>
                  <a:ext cx="793376" cy="358587"/>
                </a:xfrm>
                <a:custGeom>
                  <a:avLst/>
                  <a:gdLst>
                    <a:gd name="connsiteX0" fmla="*/ 0 w 793377"/>
                    <a:gd name="connsiteY0" fmla="*/ 0 h 358588"/>
                    <a:gd name="connsiteX1" fmla="*/ 246530 w 793377"/>
                    <a:gd name="connsiteY1" fmla="*/ 26894 h 358588"/>
                    <a:gd name="connsiteX2" fmla="*/ 510989 w 793377"/>
                    <a:gd name="connsiteY2" fmla="*/ 26894 h 358588"/>
                    <a:gd name="connsiteX3" fmla="*/ 721659 w 793377"/>
                    <a:gd name="connsiteY3" fmla="*/ 22412 h 358588"/>
                    <a:gd name="connsiteX4" fmla="*/ 730624 w 793377"/>
                    <a:gd name="connsiteY4" fmla="*/ 76200 h 358588"/>
                    <a:gd name="connsiteX5" fmla="*/ 793377 w 793377"/>
                    <a:gd name="connsiteY5" fmla="*/ 345141 h 358588"/>
                    <a:gd name="connsiteX6" fmla="*/ 394448 w 793377"/>
                    <a:gd name="connsiteY6" fmla="*/ 358588 h 358588"/>
                    <a:gd name="connsiteX7" fmla="*/ 129989 w 793377"/>
                    <a:gd name="connsiteY7" fmla="*/ 345141 h 358588"/>
                    <a:gd name="connsiteX8" fmla="*/ 0 w 793377"/>
                    <a:gd name="connsiteY8" fmla="*/ 0 h 358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3377" h="358588">
                      <a:moveTo>
                        <a:pt x="0" y="0"/>
                      </a:moveTo>
                      <a:lnTo>
                        <a:pt x="246530" y="26894"/>
                      </a:lnTo>
                      <a:lnTo>
                        <a:pt x="510989" y="26894"/>
                      </a:lnTo>
                      <a:lnTo>
                        <a:pt x="721659" y="22412"/>
                      </a:lnTo>
                      <a:lnTo>
                        <a:pt x="730624" y="76200"/>
                      </a:lnTo>
                      <a:lnTo>
                        <a:pt x="793377" y="345141"/>
                      </a:lnTo>
                      <a:lnTo>
                        <a:pt x="394448" y="358588"/>
                      </a:lnTo>
                      <a:lnTo>
                        <a:pt x="129989" y="345141"/>
                      </a:lnTo>
                      <a:lnTo>
                        <a:pt x="0" y="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algn="ctr"/>
                  <a:endParaRPr lang="zh-CN" altLang="en-US" kern="0">
                    <a:solidFill>
                      <a:prstClr val="white"/>
                    </a:solidFill>
                    <a:latin typeface="等线" panose="020F0502020204030204"/>
                    <a:ea typeface="等线" panose="02010600030101010101" pitchFamily="2" charset="-122"/>
                  </a:endParaRPr>
                </a:p>
              </p:txBody>
            </p:sp>
            <p:sp>
              <p:nvSpPr>
                <p:cNvPr id="42" name="任意多边形: 形状 179">
                  <a:extLst>
                    <a:ext uri="{FF2B5EF4-FFF2-40B4-BE49-F238E27FC236}">
                      <a16:creationId xmlns="" xmlns:a16="http://schemas.microsoft.com/office/drawing/2014/main" id="{C934618A-9281-4F01-A809-82047164C5BA}"/>
                    </a:ext>
                  </a:extLst>
                </p:cNvPr>
                <p:cNvSpPr/>
                <p:nvPr/>
              </p:nvSpPr>
              <p:spPr>
                <a:xfrm>
                  <a:off x="6976104" y="2773681"/>
                  <a:ext cx="1051560" cy="1577340"/>
                </a:xfrm>
                <a:custGeom>
                  <a:avLst/>
                  <a:gdLst>
                    <a:gd name="connsiteX0" fmla="*/ 0 w 1051560"/>
                    <a:gd name="connsiteY0" fmla="*/ 144780 h 1577340"/>
                    <a:gd name="connsiteX1" fmla="*/ 38100 w 1051560"/>
                    <a:gd name="connsiteY1" fmla="*/ 34290 h 1577340"/>
                    <a:gd name="connsiteX2" fmla="*/ 72390 w 1051560"/>
                    <a:gd name="connsiteY2" fmla="*/ 15240 h 1577340"/>
                    <a:gd name="connsiteX3" fmla="*/ 243840 w 1051560"/>
                    <a:gd name="connsiteY3" fmla="*/ 0 h 1577340"/>
                    <a:gd name="connsiteX4" fmla="*/ 396240 w 1051560"/>
                    <a:gd name="connsiteY4" fmla="*/ 38100 h 1577340"/>
                    <a:gd name="connsiteX5" fmla="*/ 438150 w 1051560"/>
                    <a:gd name="connsiteY5" fmla="*/ 38100 h 1577340"/>
                    <a:gd name="connsiteX6" fmla="*/ 525780 w 1051560"/>
                    <a:gd name="connsiteY6" fmla="*/ 80010 h 1577340"/>
                    <a:gd name="connsiteX7" fmla="*/ 621030 w 1051560"/>
                    <a:gd name="connsiteY7" fmla="*/ 125730 h 1577340"/>
                    <a:gd name="connsiteX8" fmla="*/ 651510 w 1051560"/>
                    <a:gd name="connsiteY8" fmla="*/ 182880 h 1577340"/>
                    <a:gd name="connsiteX9" fmla="*/ 689610 w 1051560"/>
                    <a:gd name="connsiteY9" fmla="*/ 171450 h 1577340"/>
                    <a:gd name="connsiteX10" fmla="*/ 765810 w 1051560"/>
                    <a:gd name="connsiteY10" fmla="*/ 171450 h 1577340"/>
                    <a:gd name="connsiteX11" fmla="*/ 777240 w 1051560"/>
                    <a:gd name="connsiteY11" fmla="*/ 274320 h 1577340"/>
                    <a:gd name="connsiteX12" fmla="*/ 807720 w 1051560"/>
                    <a:gd name="connsiteY12" fmla="*/ 373380 h 1577340"/>
                    <a:gd name="connsiteX13" fmla="*/ 822960 w 1051560"/>
                    <a:gd name="connsiteY13" fmla="*/ 434340 h 1577340"/>
                    <a:gd name="connsiteX14" fmla="*/ 811530 w 1051560"/>
                    <a:gd name="connsiteY14" fmla="*/ 537210 h 1577340"/>
                    <a:gd name="connsiteX15" fmla="*/ 1051560 w 1051560"/>
                    <a:gd name="connsiteY15" fmla="*/ 1466850 h 1577340"/>
                    <a:gd name="connsiteX16" fmla="*/ 1028700 w 1051560"/>
                    <a:gd name="connsiteY16" fmla="*/ 1539240 h 1577340"/>
                    <a:gd name="connsiteX17" fmla="*/ 1002030 w 1051560"/>
                    <a:gd name="connsiteY17" fmla="*/ 1539240 h 1577340"/>
                    <a:gd name="connsiteX18" fmla="*/ 944880 w 1051560"/>
                    <a:gd name="connsiteY18" fmla="*/ 1516380 h 1577340"/>
                    <a:gd name="connsiteX19" fmla="*/ 887730 w 1051560"/>
                    <a:gd name="connsiteY19" fmla="*/ 1413510 h 1577340"/>
                    <a:gd name="connsiteX20" fmla="*/ 857250 w 1051560"/>
                    <a:gd name="connsiteY20" fmla="*/ 1375410 h 1577340"/>
                    <a:gd name="connsiteX21" fmla="*/ 552450 w 1051560"/>
                    <a:gd name="connsiteY21" fmla="*/ 1383030 h 1577340"/>
                    <a:gd name="connsiteX22" fmla="*/ 521970 w 1051560"/>
                    <a:gd name="connsiteY22" fmla="*/ 1386840 h 1577340"/>
                    <a:gd name="connsiteX23" fmla="*/ 499110 w 1051560"/>
                    <a:gd name="connsiteY23" fmla="*/ 1577340 h 1577340"/>
                    <a:gd name="connsiteX24" fmla="*/ 274320 w 1051560"/>
                    <a:gd name="connsiteY24" fmla="*/ 1573530 h 1577340"/>
                    <a:gd name="connsiteX25" fmla="*/ 278130 w 1051560"/>
                    <a:gd name="connsiteY25" fmla="*/ 1390650 h 1577340"/>
                    <a:gd name="connsiteX26" fmla="*/ 361950 w 1051560"/>
                    <a:gd name="connsiteY26" fmla="*/ 956310 h 1577340"/>
                    <a:gd name="connsiteX27" fmla="*/ 426720 w 1051560"/>
                    <a:gd name="connsiteY27" fmla="*/ 674370 h 1577340"/>
                    <a:gd name="connsiteX28" fmla="*/ 476250 w 1051560"/>
                    <a:gd name="connsiteY28" fmla="*/ 415290 h 1577340"/>
                    <a:gd name="connsiteX29" fmla="*/ 476250 w 1051560"/>
                    <a:gd name="connsiteY29" fmla="*/ 327660 h 1577340"/>
                    <a:gd name="connsiteX30" fmla="*/ 358140 w 1051560"/>
                    <a:gd name="connsiteY30" fmla="*/ 186690 h 1577340"/>
                    <a:gd name="connsiteX31" fmla="*/ 281940 w 1051560"/>
                    <a:gd name="connsiteY31" fmla="*/ 110490 h 1577340"/>
                    <a:gd name="connsiteX32" fmla="*/ 278130 w 1051560"/>
                    <a:gd name="connsiteY32" fmla="*/ 148590 h 1577340"/>
                    <a:gd name="connsiteX33" fmla="*/ 152400 w 1051560"/>
                    <a:gd name="connsiteY33" fmla="*/ 125730 h 1577340"/>
                    <a:gd name="connsiteX34" fmla="*/ 91440 w 1051560"/>
                    <a:gd name="connsiteY34" fmla="*/ 114300 h 1577340"/>
                    <a:gd name="connsiteX35" fmla="*/ 0 w 1051560"/>
                    <a:gd name="connsiteY35" fmla="*/ 144780 h 1577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 h="1577340">
                      <a:moveTo>
                        <a:pt x="0" y="144780"/>
                      </a:moveTo>
                      <a:lnTo>
                        <a:pt x="38100" y="34290"/>
                      </a:lnTo>
                      <a:lnTo>
                        <a:pt x="72390" y="15240"/>
                      </a:lnTo>
                      <a:lnTo>
                        <a:pt x="243840" y="0"/>
                      </a:lnTo>
                      <a:lnTo>
                        <a:pt x="396240" y="38100"/>
                      </a:lnTo>
                      <a:lnTo>
                        <a:pt x="438150" y="38100"/>
                      </a:lnTo>
                      <a:lnTo>
                        <a:pt x="525780" y="80010"/>
                      </a:lnTo>
                      <a:lnTo>
                        <a:pt x="621030" y="125730"/>
                      </a:lnTo>
                      <a:lnTo>
                        <a:pt x="651510" y="182880"/>
                      </a:lnTo>
                      <a:lnTo>
                        <a:pt x="689610" y="171450"/>
                      </a:lnTo>
                      <a:lnTo>
                        <a:pt x="765810" y="171450"/>
                      </a:lnTo>
                      <a:lnTo>
                        <a:pt x="777240" y="274320"/>
                      </a:lnTo>
                      <a:lnTo>
                        <a:pt x="807720" y="373380"/>
                      </a:lnTo>
                      <a:lnTo>
                        <a:pt x="822960" y="434340"/>
                      </a:lnTo>
                      <a:lnTo>
                        <a:pt x="811530" y="537210"/>
                      </a:lnTo>
                      <a:lnTo>
                        <a:pt x="1051560" y="1466850"/>
                      </a:lnTo>
                      <a:lnTo>
                        <a:pt x="1028700" y="1539240"/>
                      </a:lnTo>
                      <a:lnTo>
                        <a:pt x="1002030" y="1539240"/>
                      </a:lnTo>
                      <a:lnTo>
                        <a:pt x="944880" y="1516380"/>
                      </a:lnTo>
                      <a:lnTo>
                        <a:pt x="887730" y="1413510"/>
                      </a:lnTo>
                      <a:lnTo>
                        <a:pt x="857250" y="1375410"/>
                      </a:lnTo>
                      <a:lnTo>
                        <a:pt x="552450" y="1383030"/>
                      </a:lnTo>
                      <a:lnTo>
                        <a:pt x="521970" y="1386840"/>
                      </a:lnTo>
                      <a:lnTo>
                        <a:pt x="499110" y="1577340"/>
                      </a:lnTo>
                      <a:lnTo>
                        <a:pt x="274320" y="1573530"/>
                      </a:lnTo>
                      <a:lnTo>
                        <a:pt x="278130" y="1390650"/>
                      </a:lnTo>
                      <a:lnTo>
                        <a:pt x="361950" y="956310"/>
                      </a:lnTo>
                      <a:lnTo>
                        <a:pt x="426720" y="674370"/>
                      </a:lnTo>
                      <a:lnTo>
                        <a:pt x="476250" y="415290"/>
                      </a:lnTo>
                      <a:lnTo>
                        <a:pt x="476250" y="327660"/>
                      </a:lnTo>
                      <a:lnTo>
                        <a:pt x="358140" y="186690"/>
                      </a:lnTo>
                      <a:lnTo>
                        <a:pt x="281940" y="110490"/>
                      </a:lnTo>
                      <a:lnTo>
                        <a:pt x="278130" y="148590"/>
                      </a:lnTo>
                      <a:lnTo>
                        <a:pt x="152400" y="125730"/>
                      </a:lnTo>
                      <a:lnTo>
                        <a:pt x="91440" y="114300"/>
                      </a:lnTo>
                      <a:lnTo>
                        <a:pt x="0" y="14478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algn="ctr"/>
                  <a:endParaRPr lang="zh-CN" altLang="en-US" kern="0">
                    <a:solidFill>
                      <a:prstClr val="white"/>
                    </a:solidFill>
                    <a:latin typeface="等线" panose="020F0502020204030204"/>
                    <a:ea typeface="等线" panose="02010600030101010101" pitchFamily="2" charset="-122"/>
                  </a:endParaRPr>
                </a:p>
              </p:txBody>
            </p:sp>
            <p:sp>
              <p:nvSpPr>
                <p:cNvPr id="43" name="任意多边形: 形状 180">
                  <a:extLst>
                    <a:ext uri="{FF2B5EF4-FFF2-40B4-BE49-F238E27FC236}">
                      <a16:creationId xmlns="" xmlns:a16="http://schemas.microsoft.com/office/drawing/2014/main" id="{ADB72AB6-24DA-4C4F-A206-7C2BF834B44F}"/>
                    </a:ext>
                  </a:extLst>
                </p:cNvPr>
                <p:cNvSpPr/>
                <p:nvPr/>
              </p:nvSpPr>
              <p:spPr>
                <a:xfrm>
                  <a:off x="7227563" y="4335781"/>
                  <a:ext cx="430530" cy="2514601"/>
                </a:xfrm>
                <a:custGeom>
                  <a:avLst/>
                  <a:gdLst>
                    <a:gd name="connsiteX0" fmla="*/ 19050 w 430530"/>
                    <a:gd name="connsiteY0" fmla="*/ 0 h 2514600"/>
                    <a:gd name="connsiteX1" fmla="*/ 266700 w 430530"/>
                    <a:gd name="connsiteY1" fmla="*/ 11430 h 2514600"/>
                    <a:gd name="connsiteX2" fmla="*/ 281940 w 430530"/>
                    <a:gd name="connsiteY2" fmla="*/ 449580 h 2514600"/>
                    <a:gd name="connsiteX3" fmla="*/ 400050 w 430530"/>
                    <a:gd name="connsiteY3" fmla="*/ 2152650 h 2514600"/>
                    <a:gd name="connsiteX4" fmla="*/ 430530 w 430530"/>
                    <a:gd name="connsiteY4" fmla="*/ 2514600 h 2514600"/>
                    <a:gd name="connsiteX5" fmla="*/ 125730 w 430530"/>
                    <a:gd name="connsiteY5" fmla="*/ 2514600 h 2514600"/>
                    <a:gd name="connsiteX6" fmla="*/ 110490 w 430530"/>
                    <a:gd name="connsiteY6" fmla="*/ 2297430 h 2514600"/>
                    <a:gd name="connsiteX7" fmla="*/ 167640 w 430530"/>
                    <a:gd name="connsiteY7" fmla="*/ 2217420 h 2514600"/>
                    <a:gd name="connsiteX8" fmla="*/ 68580 w 430530"/>
                    <a:gd name="connsiteY8" fmla="*/ 1310640 h 2514600"/>
                    <a:gd name="connsiteX9" fmla="*/ 0 w 430530"/>
                    <a:gd name="connsiteY9" fmla="*/ 57150 h 2514600"/>
                    <a:gd name="connsiteX10" fmla="*/ 19050 w 430530"/>
                    <a:gd name="connsiteY10"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0530" h="2514600">
                      <a:moveTo>
                        <a:pt x="19050" y="0"/>
                      </a:moveTo>
                      <a:lnTo>
                        <a:pt x="266700" y="11430"/>
                      </a:lnTo>
                      <a:lnTo>
                        <a:pt x="281940" y="449580"/>
                      </a:lnTo>
                      <a:lnTo>
                        <a:pt x="400050" y="2152650"/>
                      </a:lnTo>
                      <a:lnTo>
                        <a:pt x="430530" y="2514600"/>
                      </a:lnTo>
                      <a:lnTo>
                        <a:pt x="125730" y="2514600"/>
                      </a:lnTo>
                      <a:lnTo>
                        <a:pt x="110490" y="2297430"/>
                      </a:lnTo>
                      <a:lnTo>
                        <a:pt x="167640" y="2217420"/>
                      </a:lnTo>
                      <a:lnTo>
                        <a:pt x="68580" y="1310640"/>
                      </a:lnTo>
                      <a:lnTo>
                        <a:pt x="0" y="57150"/>
                      </a:lnTo>
                      <a:lnTo>
                        <a:pt x="19050" y="0"/>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algn="ctr"/>
                  <a:endParaRPr lang="zh-CN" altLang="en-US" kern="0">
                    <a:solidFill>
                      <a:prstClr val="white"/>
                    </a:solidFill>
                    <a:latin typeface="等线" panose="020F0502020204030204"/>
                    <a:ea typeface="等线" panose="02010600030101010101" pitchFamily="2" charset="-122"/>
                  </a:endParaRPr>
                </a:p>
              </p:txBody>
            </p:sp>
            <p:sp>
              <p:nvSpPr>
                <p:cNvPr id="44" name="任意多边形: 形状 181">
                  <a:extLst>
                    <a:ext uri="{FF2B5EF4-FFF2-40B4-BE49-F238E27FC236}">
                      <a16:creationId xmlns="" xmlns:a16="http://schemas.microsoft.com/office/drawing/2014/main" id="{F48DF40C-53DD-4B0E-8532-AB9D468F40EE}"/>
                    </a:ext>
                  </a:extLst>
                </p:cNvPr>
                <p:cNvSpPr/>
                <p:nvPr/>
              </p:nvSpPr>
              <p:spPr>
                <a:xfrm>
                  <a:off x="3946355" y="753980"/>
                  <a:ext cx="505325" cy="376990"/>
                </a:xfrm>
                <a:custGeom>
                  <a:avLst/>
                  <a:gdLst>
                    <a:gd name="connsiteX0" fmla="*/ 0 w 505326"/>
                    <a:gd name="connsiteY0" fmla="*/ 332874 h 376989"/>
                    <a:gd name="connsiteX1" fmla="*/ 68179 w 505326"/>
                    <a:gd name="connsiteY1" fmla="*/ 0 h 376989"/>
                    <a:gd name="connsiteX2" fmla="*/ 112295 w 505326"/>
                    <a:gd name="connsiteY2" fmla="*/ 0 h 376989"/>
                    <a:gd name="connsiteX3" fmla="*/ 124326 w 505326"/>
                    <a:gd name="connsiteY3" fmla="*/ 32084 h 376989"/>
                    <a:gd name="connsiteX4" fmla="*/ 284747 w 505326"/>
                    <a:gd name="connsiteY4" fmla="*/ 20053 h 376989"/>
                    <a:gd name="connsiteX5" fmla="*/ 397042 w 505326"/>
                    <a:gd name="connsiteY5" fmla="*/ 16042 h 376989"/>
                    <a:gd name="connsiteX6" fmla="*/ 477253 w 505326"/>
                    <a:gd name="connsiteY6" fmla="*/ 24063 h 376989"/>
                    <a:gd name="connsiteX7" fmla="*/ 505326 w 505326"/>
                    <a:gd name="connsiteY7" fmla="*/ 44116 h 376989"/>
                    <a:gd name="connsiteX8" fmla="*/ 493295 w 505326"/>
                    <a:gd name="connsiteY8" fmla="*/ 48126 h 376989"/>
                    <a:gd name="connsiteX9" fmla="*/ 473242 w 505326"/>
                    <a:gd name="connsiteY9" fmla="*/ 112295 h 376989"/>
                    <a:gd name="connsiteX10" fmla="*/ 453189 w 505326"/>
                    <a:gd name="connsiteY10" fmla="*/ 192505 h 376989"/>
                    <a:gd name="connsiteX11" fmla="*/ 453189 w 505326"/>
                    <a:gd name="connsiteY11" fmla="*/ 268705 h 376989"/>
                    <a:gd name="connsiteX12" fmla="*/ 437147 w 505326"/>
                    <a:gd name="connsiteY12" fmla="*/ 312821 h 376989"/>
                    <a:gd name="connsiteX13" fmla="*/ 429126 w 505326"/>
                    <a:gd name="connsiteY13" fmla="*/ 316832 h 376989"/>
                    <a:gd name="connsiteX14" fmla="*/ 385010 w 505326"/>
                    <a:gd name="connsiteY14" fmla="*/ 332874 h 376989"/>
                    <a:gd name="connsiteX15" fmla="*/ 308810 w 505326"/>
                    <a:gd name="connsiteY15" fmla="*/ 268705 h 376989"/>
                    <a:gd name="connsiteX16" fmla="*/ 296779 w 505326"/>
                    <a:gd name="connsiteY16" fmla="*/ 264695 h 376989"/>
                    <a:gd name="connsiteX17" fmla="*/ 264695 w 505326"/>
                    <a:gd name="connsiteY17" fmla="*/ 208547 h 376989"/>
                    <a:gd name="connsiteX18" fmla="*/ 224589 w 505326"/>
                    <a:gd name="connsiteY18" fmla="*/ 188495 h 376989"/>
                    <a:gd name="connsiteX19" fmla="*/ 180474 w 505326"/>
                    <a:gd name="connsiteY19" fmla="*/ 164432 h 376989"/>
                    <a:gd name="connsiteX20" fmla="*/ 192505 w 505326"/>
                    <a:gd name="connsiteY20" fmla="*/ 108284 h 376989"/>
                    <a:gd name="connsiteX21" fmla="*/ 128337 w 505326"/>
                    <a:gd name="connsiteY21" fmla="*/ 192505 h 376989"/>
                    <a:gd name="connsiteX22" fmla="*/ 120316 w 505326"/>
                    <a:gd name="connsiteY22" fmla="*/ 216568 h 376989"/>
                    <a:gd name="connsiteX23" fmla="*/ 88231 w 505326"/>
                    <a:gd name="connsiteY23" fmla="*/ 240632 h 376989"/>
                    <a:gd name="connsiteX24" fmla="*/ 64168 w 505326"/>
                    <a:gd name="connsiteY24" fmla="*/ 340895 h 376989"/>
                    <a:gd name="connsiteX25" fmla="*/ 56147 w 505326"/>
                    <a:gd name="connsiteY25" fmla="*/ 376989 h 376989"/>
                    <a:gd name="connsiteX26" fmla="*/ 0 w 505326"/>
                    <a:gd name="connsiteY26" fmla="*/ 332874 h 376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5326" h="376989">
                      <a:moveTo>
                        <a:pt x="0" y="332874"/>
                      </a:moveTo>
                      <a:lnTo>
                        <a:pt x="68179" y="0"/>
                      </a:lnTo>
                      <a:lnTo>
                        <a:pt x="112295" y="0"/>
                      </a:lnTo>
                      <a:lnTo>
                        <a:pt x="124326" y="32084"/>
                      </a:lnTo>
                      <a:lnTo>
                        <a:pt x="284747" y="20053"/>
                      </a:lnTo>
                      <a:lnTo>
                        <a:pt x="397042" y="16042"/>
                      </a:lnTo>
                      <a:lnTo>
                        <a:pt x="477253" y="24063"/>
                      </a:lnTo>
                      <a:lnTo>
                        <a:pt x="505326" y="44116"/>
                      </a:lnTo>
                      <a:lnTo>
                        <a:pt x="493295" y="48126"/>
                      </a:lnTo>
                      <a:lnTo>
                        <a:pt x="473242" y="112295"/>
                      </a:lnTo>
                      <a:lnTo>
                        <a:pt x="453189" y="192505"/>
                      </a:lnTo>
                      <a:lnTo>
                        <a:pt x="453189" y="268705"/>
                      </a:lnTo>
                      <a:lnTo>
                        <a:pt x="437147" y="312821"/>
                      </a:lnTo>
                      <a:lnTo>
                        <a:pt x="429126" y="316832"/>
                      </a:lnTo>
                      <a:lnTo>
                        <a:pt x="385010" y="332874"/>
                      </a:lnTo>
                      <a:lnTo>
                        <a:pt x="308810" y="268705"/>
                      </a:lnTo>
                      <a:lnTo>
                        <a:pt x="296779" y="264695"/>
                      </a:lnTo>
                      <a:lnTo>
                        <a:pt x="264695" y="208547"/>
                      </a:lnTo>
                      <a:lnTo>
                        <a:pt x="224589" y="188495"/>
                      </a:lnTo>
                      <a:lnTo>
                        <a:pt x="180474" y="164432"/>
                      </a:lnTo>
                      <a:lnTo>
                        <a:pt x="192505" y="108284"/>
                      </a:lnTo>
                      <a:lnTo>
                        <a:pt x="128337" y="192505"/>
                      </a:lnTo>
                      <a:lnTo>
                        <a:pt x="120316" y="216568"/>
                      </a:lnTo>
                      <a:lnTo>
                        <a:pt x="88231" y="240632"/>
                      </a:lnTo>
                      <a:lnTo>
                        <a:pt x="64168" y="340895"/>
                      </a:lnTo>
                      <a:lnTo>
                        <a:pt x="56147" y="376989"/>
                      </a:lnTo>
                      <a:lnTo>
                        <a:pt x="0" y="332874"/>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5" name="任意多边形: 形状 182">
                  <a:extLst>
                    <a:ext uri="{FF2B5EF4-FFF2-40B4-BE49-F238E27FC236}">
                      <a16:creationId xmlns="" xmlns:a16="http://schemas.microsoft.com/office/drawing/2014/main" id="{B3093960-AE60-46DF-8392-AC201A1DF777}"/>
                    </a:ext>
                  </a:extLst>
                </p:cNvPr>
                <p:cNvSpPr/>
                <p:nvPr/>
              </p:nvSpPr>
              <p:spPr>
                <a:xfrm>
                  <a:off x="3809998" y="1066800"/>
                  <a:ext cx="577516" cy="693820"/>
                </a:xfrm>
                <a:custGeom>
                  <a:avLst/>
                  <a:gdLst>
                    <a:gd name="connsiteX0" fmla="*/ 76200 w 577516"/>
                    <a:gd name="connsiteY0" fmla="*/ 248653 h 693821"/>
                    <a:gd name="connsiteX1" fmla="*/ 76200 w 577516"/>
                    <a:gd name="connsiteY1" fmla="*/ 368968 h 693821"/>
                    <a:gd name="connsiteX2" fmla="*/ 56147 w 577516"/>
                    <a:gd name="connsiteY2" fmla="*/ 449179 h 693821"/>
                    <a:gd name="connsiteX3" fmla="*/ 56147 w 577516"/>
                    <a:gd name="connsiteY3" fmla="*/ 521368 h 693821"/>
                    <a:gd name="connsiteX4" fmla="*/ 52137 w 577516"/>
                    <a:gd name="connsiteY4" fmla="*/ 549442 h 693821"/>
                    <a:gd name="connsiteX5" fmla="*/ 20053 w 577516"/>
                    <a:gd name="connsiteY5" fmla="*/ 641684 h 693821"/>
                    <a:gd name="connsiteX6" fmla="*/ 0 w 577516"/>
                    <a:gd name="connsiteY6" fmla="*/ 693821 h 693821"/>
                    <a:gd name="connsiteX7" fmla="*/ 120316 w 577516"/>
                    <a:gd name="connsiteY7" fmla="*/ 693821 h 693821"/>
                    <a:gd name="connsiteX8" fmla="*/ 240632 w 577516"/>
                    <a:gd name="connsiteY8" fmla="*/ 689811 h 693821"/>
                    <a:gd name="connsiteX9" fmla="*/ 393032 w 577516"/>
                    <a:gd name="connsiteY9" fmla="*/ 689811 h 693821"/>
                    <a:gd name="connsiteX10" fmla="*/ 481263 w 577516"/>
                    <a:gd name="connsiteY10" fmla="*/ 689811 h 693821"/>
                    <a:gd name="connsiteX11" fmla="*/ 497305 w 577516"/>
                    <a:gd name="connsiteY11" fmla="*/ 633663 h 693821"/>
                    <a:gd name="connsiteX12" fmla="*/ 501316 w 577516"/>
                    <a:gd name="connsiteY12" fmla="*/ 557463 h 693821"/>
                    <a:gd name="connsiteX13" fmla="*/ 469232 w 577516"/>
                    <a:gd name="connsiteY13" fmla="*/ 477253 h 693821"/>
                    <a:gd name="connsiteX14" fmla="*/ 577516 w 577516"/>
                    <a:gd name="connsiteY14" fmla="*/ 0 h 693821"/>
                    <a:gd name="connsiteX15" fmla="*/ 521368 w 577516"/>
                    <a:gd name="connsiteY15" fmla="*/ 28074 h 693821"/>
                    <a:gd name="connsiteX16" fmla="*/ 473242 w 577516"/>
                    <a:gd name="connsiteY16" fmla="*/ 252663 h 693821"/>
                    <a:gd name="connsiteX17" fmla="*/ 477253 w 577516"/>
                    <a:gd name="connsiteY17" fmla="*/ 316832 h 693821"/>
                    <a:gd name="connsiteX18" fmla="*/ 457200 w 577516"/>
                    <a:gd name="connsiteY18" fmla="*/ 393032 h 693821"/>
                    <a:gd name="connsiteX19" fmla="*/ 457200 w 577516"/>
                    <a:gd name="connsiteY19" fmla="*/ 425116 h 693821"/>
                    <a:gd name="connsiteX20" fmla="*/ 457200 w 577516"/>
                    <a:gd name="connsiteY20" fmla="*/ 425116 h 693821"/>
                    <a:gd name="connsiteX21" fmla="*/ 360947 w 577516"/>
                    <a:gd name="connsiteY21" fmla="*/ 433137 h 693821"/>
                    <a:gd name="connsiteX22" fmla="*/ 348916 w 577516"/>
                    <a:gd name="connsiteY22" fmla="*/ 465221 h 693821"/>
                    <a:gd name="connsiteX23" fmla="*/ 324853 w 577516"/>
                    <a:gd name="connsiteY23" fmla="*/ 485274 h 693821"/>
                    <a:gd name="connsiteX24" fmla="*/ 272716 w 577516"/>
                    <a:gd name="connsiteY24" fmla="*/ 489284 h 693821"/>
                    <a:gd name="connsiteX25" fmla="*/ 208547 w 577516"/>
                    <a:gd name="connsiteY25" fmla="*/ 461211 h 693821"/>
                    <a:gd name="connsiteX26" fmla="*/ 176463 w 577516"/>
                    <a:gd name="connsiteY26" fmla="*/ 441158 h 693821"/>
                    <a:gd name="connsiteX27" fmla="*/ 124326 w 577516"/>
                    <a:gd name="connsiteY27" fmla="*/ 429126 h 693821"/>
                    <a:gd name="connsiteX28" fmla="*/ 112295 w 577516"/>
                    <a:gd name="connsiteY28" fmla="*/ 360947 h 693821"/>
                    <a:gd name="connsiteX29" fmla="*/ 76200 w 577516"/>
                    <a:gd name="connsiteY29" fmla="*/ 248653 h 693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77516" h="693821">
                      <a:moveTo>
                        <a:pt x="76200" y="248653"/>
                      </a:moveTo>
                      <a:lnTo>
                        <a:pt x="76200" y="368968"/>
                      </a:lnTo>
                      <a:lnTo>
                        <a:pt x="56147" y="449179"/>
                      </a:lnTo>
                      <a:lnTo>
                        <a:pt x="56147" y="521368"/>
                      </a:lnTo>
                      <a:lnTo>
                        <a:pt x="52137" y="549442"/>
                      </a:lnTo>
                      <a:lnTo>
                        <a:pt x="20053" y="641684"/>
                      </a:lnTo>
                      <a:lnTo>
                        <a:pt x="0" y="693821"/>
                      </a:lnTo>
                      <a:lnTo>
                        <a:pt x="120316" y="693821"/>
                      </a:lnTo>
                      <a:lnTo>
                        <a:pt x="240632" y="689811"/>
                      </a:lnTo>
                      <a:lnTo>
                        <a:pt x="393032" y="689811"/>
                      </a:lnTo>
                      <a:lnTo>
                        <a:pt x="481263" y="689811"/>
                      </a:lnTo>
                      <a:lnTo>
                        <a:pt x="497305" y="633663"/>
                      </a:lnTo>
                      <a:lnTo>
                        <a:pt x="501316" y="557463"/>
                      </a:lnTo>
                      <a:lnTo>
                        <a:pt x="469232" y="477253"/>
                      </a:lnTo>
                      <a:lnTo>
                        <a:pt x="577516" y="0"/>
                      </a:lnTo>
                      <a:lnTo>
                        <a:pt x="521368" y="28074"/>
                      </a:lnTo>
                      <a:lnTo>
                        <a:pt x="473242" y="252663"/>
                      </a:lnTo>
                      <a:lnTo>
                        <a:pt x="477253" y="316832"/>
                      </a:lnTo>
                      <a:lnTo>
                        <a:pt x="457200" y="393032"/>
                      </a:lnTo>
                      <a:lnTo>
                        <a:pt x="457200" y="425116"/>
                      </a:lnTo>
                      <a:lnTo>
                        <a:pt x="457200" y="425116"/>
                      </a:lnTo>
                      <a:lnTo>
                        <a:pt x="360947" y="433137"/>
                      </a:lnTo>
                      <a:lnTo>
                        <a:pt x="348916" y="465221"/>
                      </a:lnTo>
                      <a:lnTo>
                        <a:pt x="324853" y="485274"/>
                      </a:lnTo>
                      <a:lnTo>
                        <a:pt x="272716" y="489284"/>
                      </a:lnTo>
                      <a:lnTo>
                        <a:pt x="208547" y="461211"/>
                      </a:lnTo>
                      <a:lnTo>
                        <a:pt x="176463" y="441158"/>
                      </a:lnTo>
                      <a:lnTo>
                        <a:pt x="124326" y="429126"/>
                      </a:lnTo>
                      <a:lnTo>
                        <a:pt x="112295" y="360947"/>
                      </a:lnTo>
                      <a:lnTo>
                        <a:pt x="76200" y="248653"/>
                      </a:lnTo>
                      <a:close/>
                    </a:path>
                  </a:pathLst>
                </a:custGeom>
                <a:solidFill>
                  <a:schemeClr val="bg2">
                    <a:lumMod val="75000"/>
                    <a:alpha val="70000"/>
                  </a:schemeClr>
                </a:solidFill>
                <a:ln w="12700" cap="flat" cmpd="sng" algn="ctr">
                  <a:solidFill>
                    <a:schemeClr val="bg2">
                      <a:lumMod val="7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6" name="文本框 45">
                  <a:extLst>
                    <a:ext uri="{FF2B5EF4-FFF2-40B4-BE49-F238E27FC236}">
                      <a16:creationId xmlns="" xmlns:a16="http://schemas.microsoft.com/office/drawing/2014/main" id="{9684EB57-4D6C-4232-8834-590D6111A3C0}"/>
                    </a:ext>
                  </a:extLst>
                </p:cNvPr>
                <p:cNvSpPr txBox="1"/>
                <p:nvPr/>
              </p:nvSpPr>
              <p:spPr>
                <a:xfrm rot="1617652">
                  <a:off x="1014520" y="1474095"/>
                  <a:ext cx="601324" cy="1405302"/>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dirty="0"/>
                    <a:t>交通用地</a:t>
                  </a:r>
                </a:p>
              </p:txBody>
            </p:sp>
          </p:grpSp>
          <p:grpSp>
            <p:nvGrpSpPr>
              <p:cNvPr id="29" name="组合 166">
                <a:extLst>
                  <a:ext uri="{FF2B5EF4-FFF2-40B4-BE49-F238E27FC236}">
                    <a16:creationId xmlns="" xmlns:a16="http://schemas.microsoft.com/office/drawing/2014/main" id="{C304076B-BB13-4135-91FA-2353D1E03CE5}"/>
                  </a:ext>
                </a:extLst>
              </p:cNvPr>
              <p:cNvGrpSpPr/>
              <p:nvPr/>
            </p:nvGrpSpPr>
            <p:grpSpPr>
              <a:xfrm>
                <a:off x="4659886" y="4972917"/>
                <a:ext cx="2140940" cy="1885086"/>
                <a:chOff x="6215068" y="4081463"/>
                <a:chExt cx="2853683" cy="2776540"/>
              </a:xfrm>
            </p:grpSpPr>
            <p:sp>
              <p:nvSpPr>
                <p:cNvPr id="34" name="任意多边形: 形状 171">
                  <a:extLst>
                    <a:ext uri="{FF2B5EF4-FFF2-40B4-BE49-F238E27FC236}">
                      <a16:creationId xmlns="" xmlns:a16="http://schemas.microsoft.com/office/drawing/2014/main" id="{7FA94562-9299-49FE-98DB-5E3D7AEB0FEC}"/>
                    </a:ext>
                  </a:extLst>
                </p:cNvPr>
                <p:cNvSpPr/>
                <p:nvPr/>
              </p:nvSpPr>
              <p:spPr>
                <a:xfrm>
                  <a:off x="6215068" y="4081463"/>
                  <a:ext cx="1176338" cy="2557465"/>
                </a:xfrm>
                <a:custGeom>
                  <a:avLst/>
                  <a:gdLst>
                    <a:gd name="connsiteX0" fmla="*/ 0 w 1176337"/>
                    <a:gd name="connsiteY0" fmla="*/ 2233612 h 2557462"/>
                    <a:gd name="connsiteX1" fmla="*/ 42862 w 1176337"/>
                    <a:gd name="connsiteY1" fmla="*/ 1847850 h 2557462"/>
                    <a:gd name="connsiteX2" fmla="*/ 33337 w 1176337"/>
                    <a:gd name="connsiteY2" fmla="*/ 1762125 h 2557462"/>
                    <a:gd name="connsiteX3" fmla="*/ 47625 w 1176337"/>
                    <a:gd name="connsiteY3" fmla="*/ 1690687 h 2557462"/>
                    <a:gd name="connsiteX4" fmla="*/ 76200 w 1176337"/>
                    <a:gd name="connsiteY4" fmla="*/ 1604962 h 2557462"/>
                    <a:gd name="connsiteX5" fmla="*/ 109537 w 1176337"/>
                    <a:gd name="connsiteY5" fmla="*/ 1443037 h 2557462"/>
                    <a:gd name="connsiteX6" fmla="*/ 128587 w 1176337"/>
                    <a:gd name="connsiteY6" fmla="*/ 1247775 h 2557462"/>
                    <a:gd name="connsiteX7" fmla="*/ 133350 w 1176337"/>
                    <a:gd name="connsiteY7" fmla="*/ 1095375 h 2557462"/>
                    <a:gd name="connsiteX8" fmla="*/ 161925 w 1176337"/>
                    <a:gd name="connsiteY8" fmla="*/ 957262 h 2557462"/>
                    <a:gd name="connsiteX9" fmla="*/ 209550 w 1176337"/>
                    <a:gd name="connsiteY9" fmla="*/ 804862 h 2557462"/>
                    <a:gd name="connsiteX10" fmla="*/ 228600 w 1176337"/>
                    <a:gd name="connsiteY10" fmla="*/ 671512 h 2557462"/>
                    <a:gd name="connsiteX11" fmla="*/ 271462 w 1176337"/>
                    <a:gd name="connsiteY11" fmla="*/ 576262 h 2557462"/>
                    <a:gd name="connsiteX12" fmla="*/ 276225 w 1176337"/>
                    <a:gd name="connsiteY12" fmla="*/ 419100 h 2557462"/>
                    <a:gd name="connsiteX13" fmla="*/ 304800 w 1176337"/>
                    <a:gd name="connsiteY13" fmla="*/ 328612 h 2557462"/>
                    <a:gd name="connsiteX14" fmla="*/ 371475 w 1176337"/>
                    <a:gd name="connsiteY14" fmla="*/ 100012 h 2557462"/>
                    <a:gd name="connsiteX15" fmla="*/ 404812 w 1176337"/>
                    <a:gd name="connsiteY15" fmla="*/ 23812 h 2557462"/>
                    <a:gd name="connsiteX16" fmla="*/ 423862 w 1176337"/>
                    <a:gd name="connsiteY16" fmla="*/ 0 h 2557462"/>
                    <a:gd name="connsiteX17" fmla="*/ 1023937 w 1176337"/>
                    <a:gd name="connsiteY17" fmla="*/ 90487 h 2557462"/>
                    <a:gd name="connsiteX18" fmla="*/ 1042987 w 1176337"/>
                    <a:gd name="connsiteY18" fmla="*/ 95250 h 2557462"/>
                    <a:gd name="connsiteX19" fmla="*/ 1009650 w 1176337"/>
                    <a:gd name="connsiteY19" fmla="*/ 290512 h 2557462"/>
                    <a:gd name="connsiteX20" fmla="*/ 1076325 w 1176337"/>
                    <a:gd name="connsiteY20" fmla="*/ 1519237 h 2557462"/>
                    <a:gd name="connsiteX21" fmla="*/ 1166812 w 1176337"/>
                    <a:gd name="connsiteY21" fmla="*/ 2390775 h 2557462"/>
                    <a:gd name="connsiteX22" fmla="*/ 1176337 w 1176337"/>
                    <a:gd name="connsiteY22" fmla="*/ 2481262 h 2557462"/>
                    <a:gd name="connsiteX23" fmla="*/ 1062037 w 1176337"/>
                    <a:gd name="connsiteY23" fmla="*/ 2552700 h 2557462"/>
                    <a:gd name="connsiteX24" fmla="*/ 1014412 w 1176337"/>
                    <a:gd name="connsiteY24" fmla="*/ 2557462 h 2557462"/>
                    <a:gd name="connsiteX25" fmla="*/ 795337 w 1176337"/>
                    <a:gd name="connsiteY25" fmla="*/ 2519362 h 2557462"/>
                    <a:gd name="connsiteX26" fmla="*/ 481012 w 1176337"/>
                    <a:gd name="connsiteY26" fmla="*/ 2452687 h 2557462"/>
                    <a:gd name="connsiteX27" fmla="*/ 304800 w 1176337"/>
                    <a:gd name="connsiteY27" fmla="*/ 2352675 h 2557462"/>
                    <a:gd name="connsiteX28" fmla="*/ 0 w 1176337"/>
                    <a:gd name="connsiteY28" fmla="*/ 2233612 h 255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176337" h="2557462">
                      <a:moveTo>
                        <a:pt x="0" y="2233612"/>
                      </a:moveTo>
                      <a:lnTo>
                        <a:pt x="42862" y="1847850"/>
                      </a:lnTo>
                      <a:lnTo>
                        <a:pt x="33337" y="1762125"/>
                      </a:lnTo>
                      <a:lnTo>
                        <a:pt x="47625" y="1690687"/>
                      </a:lnTo>
                      <a:lnTo>
                        <a:pt x="76200" y="1604962"/>
                      </a:lnTo>
                      <a:lnTo>
                        <a:pt x="109537" y="1443037"/>
                      </a:lnTo>
                      <a:lnTo>
                        <a:pt x="128587" y="1247775"/>
                      </a:lnTo>
                      <a:lnTo>
                        <a:pt x="133350" y="1095375"/>
                      </a:lnTo>
                      <a:lnTo>
                        <a:pt x="161925" y="957262"/>
                      </a:lnTo>
                      <a:lnTo>
                        <a:pt x="209550" y="804862"/>
                      </a:lnTo>
                      <a:lnTo>
                        <a:pt x="228600" y="671512"/>
                      </a:lnTo>
                      <a:lnTo>
                        <a:pt x="271462" y="576262"/>
                      </a:lnTo>
                      <a:lnTo>
                        <a:pt x="276225" y="419100"/>
                      </a:lnTo>
                      <a:lnTo>
                        <a:pt x="304800" y="328612"/>
                      </a:lnTo>
                      <a:lnTo>
                        <a:pt x="371475" y="100012"/>
                      </a:lnTo>
                      <a:lnTo>
                        <a:pt x="404812" y="23812"/>
                      </a:lnTo>
                      <a:lnTo>
                        <a:pt x="423862" y="0"/>
                      </a:lnTo>
                      <a:lnTo>
                        <a:pt x="1023937" y="90487"/>
                      </a:lnTo>
                      <a:lnTo>
                        <a:pt x="1042987" y="95250"/>
                      </a:lnTo>
                      <a:lnTo>
                        <a:pt x="1009650" y="290512"/>
                      </a:lnTo>
                      <a:lnTo>
                        <a:pt x="1076325" y="1519237"/>
                      </a:lnTo>
                      <a:lnTo>
                        <a:pt x="1166812" y="2390775"/>
                      </a:lnTo>
                      <a:lnTo>
                        <a:pt x="1176337" y="2481262"/>
                      </a:lnTo>
                      <a:lnTo>
                        <a:pt x="1062037" y="2552700"/>
                      </a:lnTo>
                      <a:lnTo>
                        <a:pt x="1014412" y="2557462"/>
                      </a:lnTo>
                      <a:lnTo>
                        <a:pt x="795337" y="2519362"/>
                      </a:lnTo>
                      <a:lnTo>
                        <a:pt x="481012" y="2452687"/>
                      </a:lnTo>
                      <a:lnTo>
                        <a:pt x="304800" y="2352675"/>
                      </a:lnTo>
                      <a:lnTo>
                        <a:pt x="0" y="2233612"/>
                      </a:lnTo>
                      <a:close/>
                    </a:path>
                  </a:pathLst>
                </a:custGeom>
                <a:solidFill>
                  <a:srgbClr val="7030A0">
                    <a:alpha val="70000"/>
                  </a:srgbClr>
                </a:solidFill>
                <a:ln w="12700" cap="flat" cmpd="sng" algn="ctr">
                  <a:solidFill>
                    <a:srgbClr val="7030A0"/>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5" name="任意多边形: 形状 172">
                  <a:extLst>
                    <a:ext uri="{FF2B5EF4-FFF2-40B4-BE49-F238E27FC236}">
                      <a16:creationId xmlns="" xmlns:a16="http://schemas.microsoft.com/office/drawing/2014/main" id="{B970024A-4E82-4238-9195-E589709483DE}"/>
                    </a:ext>
                  </a:extLst>
                </p:cNvPr>
                <p:cNvSpPr/>
                <p:nvPr/>
              </p:nvSpPr>
              <p:spPr>
                <a:xfrm>
                  <a:off x="7524756" y="4762502"/>
                  <a:ext cx="1104900" cy="1790700"/>
                </a:xfrm>
                <a:custGeom>
                  <a:avLst/>
                  <a:gdLst>
                    <a:gd name="connsiteX0" fmla="*/ 0 w 1104900"/>
                    <a:gd name="connsiteY0" fmla="*/ 0 h 1790700"/>
                    <a:gd name="connsiteX1" fmla="*/ 457200 w 1104900"/>
                    <a:gd name="connsiteY1" fmla="*/ 28575 h 1790700"/>
                    <a:gd name="connsiteX2" fmla="*/ 766763 w 1104900"/>
                    <a:gd name="connsiteY2" fmla="*/ 804863 h 1790700"/>
                    <a:gd name="connsiteX3" fmla="*/ 1052513 w 1104900"/>
                    <a:gd name="connsiteY3" fmla="*/ 1600200 h 1790700"/>
                    <a:gd name="connsiteX4" fmla="*/ 1104900 w 1104900"/>
                    <a:gd name="connsiteY4" fmla="*/ 1790700 h 1790700"/>
                    <a:gd name="connsiteX5" fmla="*/ 909638 w 1104900"/>
                    <a:gd name="connsiteY5" fmla="*/ 1771650 h 1790700"/>
                    <a:gd name="connsiteX6" fmla="*/ 866775 w 1104900"/>
                    <a:gd name="connsiteY6" fmla="*/ 1719263 h 1790700"/>
                    <a:gd name="connsiteX7" fmla="*/ 100013 w 1104900"/>
                    <a:gd name="connsiteY7" fmla="*/ 1700213 h 1790700"/>
                    <a:gd name="connsiteX8" fmla="*/ 80963 w 1104900"/>
                    <a:gd name="connsiteY8" fmla="*/ 1504950 h 1790700"/>
                    <a:gd name="connsiteX9" fmla="*/ 0 w 1104900"/>
                    <a:gd name="connsiteY9" fmla="*/ 0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4900" h="1790700">
                      <a:moveTo>
                        <a:pt x="0" y="0"/>
                      </a:moveTo>
                      <a:lnTo>
                        <a:pt x="457200" y="28575"/>
                      </a:lnTo>
                      <a:lnTo>
                        <a:pt x="766763" y="804863"/>
                      </a:lnTo>
                      <a:lnTo>
                        <a:pt x="1052513" y="1600200"/>
                      </a:lnTo>
                      <a:lnTo>
                        <a:pt x="1104900" y="1790700"/>
                      </a:lnTo>
                      <a:lnTo>
                        <a:pt x="909638" y="1771650"/>
                      </a:lnTo>
                      <a:lnTo>
                        <a:pt x="866775" y="1719263"/>
                      </a:lnTo>
                      <a:lnTo>
                        <a:pt x="100013" y="1700213"/>
                      </a:lnTo>
                      <a:lnTo>
                        <a:pt x="80963" y="1504950"/>
                      </a:lnTo>
                      <a:lnTo>
                        <a:pt x="0" y="0"/>
                      </a:lnTo>
                      <a:close/>
                    </a:path>
                  </a:pathLst>
                </a:custGeom>
                <a:solidFill>
                  <a:srgbClr val="7030A0">
                    <a:alpha val="70000"/>
                  </a:srgbClr>
                </a:solidFill>
                <a:ln w="12700" cap="flat" cmpd="sng" algn="ctr">
                  <a:solidFill>
                    <a:srgbClr val="7030A0"/>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6" name="任意多边形: 形状 173">
                  <a:extLst>
                    <a:ext uri="{FF2B5EF4-FFF2-40B4-BE49-F238E27FC236}">
                      <a16:creationId xmlns="" xmlns:a16="http://schemas.microsoft.com/office/drawing/2014/main" id="{2B9F2E39-380C-48F9-AE11-0CD59F5DE790}"/>
                    </a:ext>
                  </a:extLst>
                </p:cNvPr>
                <p:cNvSpPr/>
                <p:nvPr/>
              </p:nvSpPr>
              <p:spPr>
                <a:xfrm>
                  <a:off x="7639053" y="4282441"/>
                  <a:ext cx="1429698" cy="2575562"/>
                </a:xfrm>
                <a:custGeom>
                  <a:avLst/>
                  <a:gdLst>
                    <a:gd name="connsiteX0" fmla="*/ 0 w 1889760"/>
                    <a:gd name="connsiteY0" fmla="*/ 2186940 h 2575560"/>
                    <a:gd name="connsiteX1" fmla="*/ 3810 w 1889760"/>
                    <a:gd name="connsiteY1" fmla="*/ 2366010 h 2575560"/>
                    <a:gd name="connsiteX2" fmla="*/ 22860 w 1889760"/>
                    <a:gd name="connsiteY2" fmla="*/ 2529840 h 2575560"/>
                    <a:gd name="connsiteX3" fmla="*/ 30480 w 1889760"/>
                    <a:gd name="connsiteY3" fmla="*/ 2575560 h 2575560"/>
                    <a:gd name="connsiteX4" fmla="*/ 1889760 w 1889760"/>
                    <a:gd name="connsiteY4" fmla="*/ 2575560 h 2575560"/>
                    <a:gd name="connsiteX5" fmla="*/ 1821180 w 1889760"/>
                    <a:gd name="connsiteY5" fmla="*/ 2457450 h 2575560"/>
                    <a:gd name="connsiteX6" fmla="*/ 1725930 w 1889760"/>
                    <a:gd name="connsiteY6" fmla="*/ 2270760 h 2575560"/>
                    <a:gd name="connsiteX7" fmla="*/ 1615440 w 1889760"/>
                    <a:gd name="connsiteY7" fmla="*/ 2171700 h 2575560"/>
                    <a:gd name="connsiteX8" fmla="*/ 1569720 w 1889760"/>
                    <a:gd name="connsiteY8" fmla="*/ 1992630 h 2575560"/>
                    <a:gd name="connsiteX9" fmla="*/ 1413510 w 1889760"/>
                    <a:gd name="connsiteY9" fmla="*/ 1764030 h 2575560"/>
                    <a:gd name="connsiteX10" fmla="*/ 1314450 w 1889760"/>
                    <a:gd name="connsiteY10" fmla="*/ 1577340 h 2575560"/>
                    <a:gd name="connsiteX11" fmla="*/ 842010 w 1889760"/>
                    <a:gd name="connsiteY11" fmla="*/ 742950 h 2575560"/>
                    <a:gd name="connsiteX12" fmla="*/ 781050 w 1889760"/>
                    <a:gd name="connsiteY12" fmla="*/ 647700 h 2575560"/>
                    <a:gd name="connsiteX13" fmla="*/ 533400 w 1889760"/>
                    <a:gd name="connsiteY13" fmla="*/ 205740 h 2575560"/>
                    <a:gd name="connsiteX14" fmla="*/ 419100 w 1889760"/>
                    <a:gd name="connsiteY14" fmla="*/ 190500 h 2575560"/>
                    <a:gd name="connsiteX15" fmla="*/ 365760 w 1889760"/>
                    <a:gd name="connsiteY15" fmla="*/ 26670 h 2575560"/>
                    <a:gd name="connsiteX16" fmla="*/ 281940 w 1889760"/>
                    <a:gd name="connsiteY16" fmla="*/ 0 h 2575560"/>
                    <a:gd name="connsiteX17" fmla="*/ 331470 w 1889760"/>
                    <a:gd name="connsiteY17" fmla="*/ 152400 h 2575560"/>
                    <a:gd name="connsiteX18" fmla="*/ 293370 w 1889760"/>
                    <a:gd name="connsiteY18" fmla="*/ 304800 h 2575560"/>
                    <a:gd name="connsiteX19" fmla="*/ 350520 w 1889760"/>
                    <a:gd name="connsiteY19" fmla="*/ 441960 h 2575560"/>
                    <a:gd name="connsiteX20" fmla="*/ 346710 w 1889760"/>
                    <a:gd name="connsiteY20" fmla="*/ 510540 h 2575560"/>
                    <a:gd name="connsiteX21" fmla="*/ 769620 w 1889760"/>
                    <a:gd name="connsiteY21" fmla="*/ 1573530 h 2575560"/>
                    <a:gd name="connsiteX22" fmla="*/ 918210 w 1889760"/>
                    <a:gd name="connsiteY22" fmla="*/ 1988820 h 2575560"/>
                    <a:gd name="connsiteX23" fmla="*/ 990600 w 1889760"/>
                    <a:gd name="connsiteY23" fmla="*/ 2278380 h 2575560"/>
                    <a:gd name="connsiteX24" fmla="*/ 803910 w 1889760"/>
                    <a:gd name="connsiteY24" fmla="*/ 2251710 h 2575560"/>
                    <a:gd name="connsiteX25" fmla="*/ 754380 w 1889760"/>
                    <a:gd name="connsiteY25" fmla="*/ 2205990 h 2575560"/>
                    <a:gd name="connsiteX26" fmla="*/ 0 w 1889760"/>
                    <a:gd name="connsiteY26" fmla="*/ 2186940 h 2575560"/>
                    <a:gd name="connsiteX0" fmla="*/ 0 w 1889760"/>
                    <a:gd name="connsiteY0" fmla="*/ 2186940 h 2575560"/>
                    <a:gd name="connsiteX1" fmla="*/ 3810 w 1889760"/>
                    <a:gd name="connsiteY1" fmla="*/ 2366010 h 2575560"/>
                    <a:gd name="connsiteX2" fmla="*/ 22860 w 1889760"/>
                    <a:gd name="connsiteY2" fmla="*/ 2529840 h 2575560"/>
                    <a:gd name="connsiteX3" fmla="*/ 30480 w 1889760"/>
                    <a:gd name="connsiteY3" fmla="*/ 2575560 h 2575560"/>
                    <a:gd name="connsiteX4" fmla="*/ 1889760 w 1889760"/>
                    <a:gd name="connsiteY4" fmla="*/ 2575560 h 2575560"/>
                    <a:gd name="connsiteX5" fmla="*/ 1889760 w 1889760"/>
                    <a:gd name="connsiteY5" fmla="*/ 2575560 h 2575560"/>
                    <a:gd name="connsiteX6" fmla="*/ 1725930 w 1889760"/>
                    <a:gd name="connsiteY6" fmla="*/ 2270760 h 2575560"/>
                    <a:gd name="connsiteX7" fmla="*/ 1615440 w 1889760"/>
                    <a:gd name="connsiteY7" fmla="*/ 2171700 h 2575560"/>
                    <a:gd name="connsiteX8" fmla="*/ 1569720 w 1889760"/>
                    <a:gd name="connsiteY8" fmla="*/ 1992630 h 2575560"/>
                    <a:gd name="connsiteX9" fmla="*/ 1413510 w 1889760"/>
                    <a:gd name="connsiteY9" fmla="*/ 1764030 h 2575560"/>
                    <a:gd name="connsiteX10" fmla="*/ 1314450 w 1889760"/>
                    <a:gd name="connsiteY10" fmla="*/ 1577340 h 2575560"/>
                    <a:gd name="connsiteX11" fmla="*/ 842010 w 1889760"/>
                    <a:gd name="connsiteY11" fmla="*/ 742950 h 2575560"/>
                    <a:gd name="connsiteX12" fmla="*/ 781050 w 1889760"/>
                    <a:gd name="connsiteY12" fmla="*/ 647700 h 2575560"/>
                    <a:gd name="connsiteX13" fmla="*/ 533400 w 1889760"/>
                    <a:gd name="connsiteY13" fmla="*/ 205740 h 2575560"/>
                    <a:gd name="connsiteX14" fmla="*/ 419100 w 1889760"/>
                    <a:gd name="connsiteY14" fmla="*/ 190500 h 2575560"/>
                    <a:gd name="connsiteX15" fmla="*/ 365760 w 1889760"/>
                    <a:gd name="connsiteY15" fmla="*/ 26670 h 2575560"/>
                    <a:gd name="connsiteX16" fmla="*/ 281940 w 1889760"/>
                    <a:gd name="connsiteY16" fmla="*/ 0 h 2575560"/>
                    <a:gd name="connsiteX17" fmla="*/ 331470 w 1889760"/>
                    <a:gd name="connsiteY17" fmla="*/ 152400 h 2575560"/>
                    <a:gd name="connsiteX18" fmla="*/ 293370 w 1889760"/>
                    <a:gd name="connsiteY18" fmla="*/ 304800 h 2575560"/>
                    <a:gd name="connsiteX19" fmla="*/ 350520 w 1889760"/>
                    <a:gd name="connsiteY19" fmla="*/ 441960 h 2575560"/>
                    <a:gd name="connsiteX20" fmla="*/ 346710 w 1889760"/>
                    <a:gd name="connsiteY20" fmla="*/ 510540 h 2575560"/>
                    <a:gd name="connsiteX21" fmla="*/ 769620 w 1889760"/>
                    <a:gd name="connsiteY21" fmla="*/ 1573530 h 2575560"/>
                    <a:gd name="connsiteX22" fmla="*/ 918210 w 1889760"/>
                    <a:gd name="connsiteY22" fmla="*/ 1988820 h 2575560"/>
                    <a:gd name="connsiteX23" fmla="*/ 990600 w 1889760"/>
                    <a:gd name="connsiteY23" fmla="*/ 2278380 h 2575560"/>
                    <a:gd name="connsiteX24" fmla="*/ 803910 w 1889760"/>
                    <a:gd name="connsiteY24" fmla="*/ 2251710 h 2575560"/>
                    <a:gd name="connsiteX25" fmla="*/ 754380 w 1889760"/>
                    <a:gd name="connsiteY25" fmla="*/ 2205990 h 2575560"/>
                    <a:gd name="connsiteX26" fmla="*/ 0 w 1889760"/>
                    <a:gd name="connsiteY26" fmla="*/ 2186940 h 2575560"/>
                    <a:gd name="connsiteX0" fmla="*/ 0 w 1889760"/>
                    <a:gd name="connsiteY0" fmla="*/ 2186940 h 2575560"/>
                    <a:gd name="connsiteX1" fmla="*/ 3810 w 1889760"/>
                    <a:gd name="connsiteY1" fmla="*/ 2366010 h 2575560"/>
                    <a:gd name="connsiteX2" fmla="*/ 22860 w 1889760"/>
                    <a:gd name="connsiteY2" fmla="*/ 2529840 h 2575560"/>
                    <a:gd name="connsiteX3" fmla="*/ 30480 w 1889760"/>
                    <a:gd name="connsiteY3" fmla="*/ 2575560 h 2575560"/>
                    <a:gd name="connsiteX4" fmla="*/ 1889760 w 1889760"/>
                    <a:gd name="connsiteY4" fmla="*/ 2575560 h 2575560"/>
                    <a:gd name="connsiteX5" fmla="*/ 1889760 w 1889760"/>
                    <a:gd name="connsiteY5" fmla="*/ 2575560 h 2575560"/>
                    <a:gd name="connsiteX6" fmla="*/ 1889760 w 1889760"/>
                    <a:gd name="connsiteY6" fmla="*/ 2575560 h 2575560"/>
                    <a:gd name="connsiteX7" fmla="*/ 1615440 w 1889760"/>
                    <a:gd name="connsiteY7" fmla="*/ 2171700 h 2575560"/>
                    <a:gd name="connsiteX8" fmla="*/ 1569720 w 1889760"/>
                    <a:gd name="connsiteY8" fmla="*/ 1992630 h 2575560"/>
                    <a:gd name="connsiteX9" fmla="*/ 1413510 w 1889760"/>
                    <a:gd name="connsiteY9" fmla="*/ 1764030 h 2575560"/>
                    <a:gd name="connsiteX10" fmla="*/ 1314450 w 1889760"/>
                    <a:gd name="connsiteY10" fmla="*/ 1577340 h 2575560"/>
                    <a:gd name="connsiteX11" fmla="*/ 842010 w 1889760"/>
                    <a:gd name="connsiteY11" fmla="*/ 742950 h 2575560"/>
                    <a:gd name="connsiteX12" fmla="*/ 781050 w 1889760"/>
                    <a:gd name="connsiteY12" fmla="*/ 647700 h 2575560"/>
                    <a:gd name="connsiteX13" fmla="*/ 533400 w 1889760"/>
                    <a:gd name="connsiteY13" fmla="*/ 205740 h 2575560"/>
                    <a:gd name="connsiteX14" fmla="*/ 419100 w 1889760"/>
                    <a:gd name="connsiteY14" fmla="*/ 190500 h 2575560"/>
                    <a:gd name="connsiteX15" fmla="*/ 365760 w 1889760"/>
                    <a:gd name="connsiteY15" fmla="*/ 26670 h 2575560"/>
                    <a:gd name="connsiteX16" fmla="*/ 281940 w 1889760"/>
                    <a:gd name="connsiteY16" fmla="*/ 0 h 2575560"/>
                    <a:gd name="connsiteX17" fmla="*/ 331470 w 1889760"/>
                    <a:gd name="connsiteY17" fmla="*/ 152400 h 2575560"/>
                    <a:gd name="connsiteX18" fmla="*/ 293370 w 1889760"/>
                    <a:gd name="connsiteY18" fmla="*/ 304800 h 2575560"/>
                    <a:gd name="connsiteX19" fmla="*/ 350520 w 1889760"/>
                    <a:gd name="connsiteY19" fmla="*/ 441960 h 2575560"/>
                    <a:gd name="connsiteX20" fmla="*/ 346710 w 1889760"/>
                    <a:gd name="connsiteY20" fmla="*/ 510540 h 2575560"/>
                    <a:gd name="connsiteX21" fmla="*/ 769620 w 1889760"/>
                    <a:gd name="connsiteY21" fmla="*/ 1573530 h 2575560"/>
                    <a:gd name="connsiteX22" fmla="*/ 918210 w 1889760"/>
                    <a:gd name="connsiteY22" fmla="*/ 1988820 h 2575560"/>
                    <a:gd name="connsiteX23" fmla="*/ 990600 w 1889760"/>
                    <a:gd name="connsiteY23" fmla="*/ 2278380 h 2575560"/>
                    <a:gd name="connsiteX24" fmla="*/ 803910 w 1889760"/>
                    <a:gd name="connsiteY24" fmla="*/ 2251710 h 2575560"/>
                    <a:gd name="connsiteX25" fmla="*/ 754380 w 1889760"/>
                    <a:gd name="connsiteY25" fmla="*/ 2205990 h 2575560"/>
                    <a:gd name="connsiteX26" fmla="*/ 0 w 1889760"/>
                    <a:gd name="connsiteY26" fmla="*/ 2186940 h 2575560"/>
                    <a:gd name="connsiteX0" fmla="*/ 0 w 1889760"/>
                    <a:gd name="connsiteY0" fmla="*/ 2186940 h 2575560"/>
                    <a:gd name="connsiteX1" fmla="*/ 3810 w 1889760"/>
                    <a:gd name="connsiteY1" fmla="*/ 2366010 h 2575560"/>
                    <a:gd name="connsiteX2" fmla="*/ 22860 w 1889760"/>
                    <a:gd name="connsiteY2" fmla="*/ 2529840 h 2575560"/>
                    <a:gd name="connsiteX3" fmla="*/ 30480 w 1889760"/>
                    <a:gd name="connsiteY3" fmla="*/ 2575560 h 2575560"/>
                    <a:gd name="connsiteX4" fmla="*/ 1889760 w 1889760"/>
                    <a:gd name="connsiteY4" fmla="*/ 2575560 h 2575560"/>
                    <a:gd name="connsiteX5" fmla="*/ 1889760 w 1889760"/>
                    <a:gd name="connsiteY5" fmla="*/ 2575560 h 2575560"/>
                    <a:gd name="connsiteX6" fmla="*/ 1889760 w 1889760"/>
                    <a:gd name="connsiteY6" fmla="*/ 2575560 h 2575560"/>
                    <a:gd name="connsiteX7" fmla="*/ 1889760 w 1889760"/>
                    <a:gd name="connsiteY7" fmla="*/ 2575560 h 2575560"/>
                    <a:gd name="connsiteX8" fmla="*/ 1569720 w 1889760"/>
                    <a:gd name="connsiteY8" fmla="*/ 1992630 h 2575560"/>
                    <a:gd name="connsiteX9" fmla="*/ 1413510 w 1889760"/>
                    <a:gd name="connsiteY9" fmla="*/ 1764030 h 2575560"/>
                    <a:gd name="connsiteX10" fmla="*/ 1314450 w 1889760"/>
                    <a:gd name="connsiteY10" fmla="*/ 1577340 h 2575560"/>
                    <a:gd name="connsiteX11" fmla="*/ 842010 w 1889760"/>
                    <a:gd name="connsiteY11" fmla="*/ 742950 h 2575560"/>
                    <a:gd name="connsiteX12" fmla="*/ 781050 w 1889760"/>
                    <a:gd name="connsiteY12" fmla="*/ 647700 h 2575560"/>
                    <a:gd name="connsiteX13" fmla="*/ 533400 w 1889760"/>
                    <a:gd name="connsiteY13" fmla="*/ 205740 h 2575560"/>
                    <a:gd name="connsiteX14" fmla="*/ 419100 w 1889760"/>
                    <a:gd name="connsiteY14" fmla="*/ 190500 h 2575560"/>
                    <a:gd name="connsiteX15" fmla="*/ 365760 w 1889760"/>
                    <a:gd name="connsiteY15" fmla="*/ 26670 h 2575560"/>
                    <a:gd name="connsiteX16" fmla="*/ 281940 w 1889760"/>
                    <a:gd name="connsiteY16" fmla="*/ 0 h 2575560"/>
                    <a:gd name="connsiteX17" fmla="*/ 331470 w 1889760"/>
                    <a:gd name="connsiteY17" fmla="*/ 152400 h 2575560"/>
                    <a:gd name="connsiteX18" fmla="*/ 293370 w 1889760"/>
                    <a:gd name="connsiteY18" fmla="*/ 304800 h 2575560"/>
                    <a:gd name="connsiteX19" fmla="*/ 350520 w 1889760"/>
                    <a:gd name="connsiteY19" fmla="*/ 441960 h 2575560"/>
                    <a:gd name="connsiteX20" fmla="*/ 346710 w 1889760"/>
                    <a:gd name="connsiteY20" fmla="*/ 510540 h 2575560"/>
                    <a:gd name="connsiteX21" fmla="*/ 769620 w 1889760"/>
                    <a:gd name="connsiteY21" fmla="*/ 1573530 h 2575560"/>
                    <a:gd name="connsiteX22" fmla="*/ 918210 w 1889760"/>
                    <a:gd name="connsiteY22" fmla="*/ 1988820 h 2575560"/>
                    <a:gd name="connsiteX23" fmla="*/ 990600 w 1889760"/>
                    <a:gd name="connsiteY23" fmla="*/ 2278380 h 2575560"/>
                    <a:gd name="connsiteX24" fmla="*/ 803910 w 1889760"/>
                    <a:gd name="connsiteY24" fmla="*/ 2251710 h 2575560"/>
                    <a:gd name="connsiteX25" fmla="*/ 754380 w 1889760"/>
                    <a:gd name="connsiteY25" fmla="*/ 2205990 h 2575560"/>
                    <a:gd name="connsiteX26" fmla="*/ 0 w 1889760"/>
                    <a:gd name="connsiteY26" fmla="*/ 2186940 h 2575560"/>
                    <a:gd name="connsiteX0" fmla="*/ 0 w 1889760"/>
                    <a:gd name="connsiteY0" fmla="*/ 2186940 h 2575560"/>
                    <a:gd name="connsiteX1" fmla="*/ 3810 w 1889760"/>
                    <a:gd name="connsiteY1" fmla="*/ 2366010 h 2575560"/>
                    <a:gd name="connsiteX2" fmla="*/ 22860 w 1889760"/>
                    <a:gd name="connsiteY2" fmla="*/ 2529840 h 2575560"/>
                    <a:gd name="connsiteX3" fmla="*/ 30480 w 1889760"/>
                    <a:gd name="connsiteY3" fmla="*/ 2575560 h 2575560"/>
                    <a:gd name="connsiteX4" fmla="*/ 1889760 w 1889760"/>
                    <a:gd name="connsiteY4" fmla="*/ 2575560 h 2575560"/>
                    <a:gd name="connsiteX5" fmla="*/ 1889760 w 1889760"/>
                    <a:gd name="connsiteY5" fmla="*/ 2575560 h 2575560"/>
                    <a:gd name="connsiteX6" fmla="*/ 1889760 w 1889760"/>
                    <a:gd name="connsiteY6" fmla="*/ 2575560 h 2575560"/>
                    <a:gd name="connsiteX7" fmla="*/ 1889760 w 1889760"/>
                    <a:gd name="connsiteY7" fmla="*/ 2575560 h 2575560"/>
                    <a:gd name="connsiteX8" fmla="*/ 1889760 w 1889760"/>
                    <a:gd name="connsiteY8" fmla="*/ 2575560 h 2575560"/>
                    <a:gd name="connsiteX9" fmla="*/ 1413510 w 1889760"/>
                    <a:gd name="connsiteY9" fmla="*/ 1764030 h 2575560"/>
                    <a:gd name="connsiteX10" fmla="*/ 1314450 w 1889760"/>
                    <a:gd name="connsiteY10" fmla="*/ 1577340 h 2575560"/>
                    <a:gd name="connsiteX11" fmla="*/ 842010 w 1889760"/>
                    <a:gd name="connsiteY11" fmla="*/ 742950 h 2575560"/>
                    <a:gd name="connsiteX12" fmla="*/ 781050 w 1889760"/>
                    <a:gd name="connsiteY12" fmla="*/ 647700 h 2575560"/>
                    <a:gd name="connsiteX13" fmla="*/ 533400 w 1889760"/>
                    <a:gd name="connsiteY13" fmla="*/ 205740 h 2575560"/>
                    <a:gd name="connsiteX14" fmla="*/ 419100 w 1889760"/>
                    <a:gd name="connsiteY14" fmla="*/ 190500 h 2575560"/>
                    <a:gd name="connsiteX15" fmla="*/ 365760 w 1889760"/>
                    <a:gd name="connsiteY15" fmla="*/ 26670 h 2575560"/>
                    <a:gd name="connsiteX16" fmla="*/ 281940 w 1889760"/>
                    <a:gd name="connsiteY16" fmla="*/ 0 h 2575560"/>
                    <a:gd name="connsiteX17" fmla="*/ 331470 w 1889760"/>
                    <a:gd name="connsiteY17" fmla="*/ 152400 h 2575560"/>
                    <a:gd name="connsiteX18" fmla="*/ 293370 w 1889760"/>
                    <a:gd name="connsiteY18" fmla="*/ 304800 h 2575560"/>
                    <a:gd name="connsiteX19" fmla="*/ 350520 w 1889760"/>
                    <a:gd name="connsiteY19" fmla="*/ 441960 h 2575560"/>
                    <a:gd name="connsiteX20" fmla="*/ 346710 w 1889760"/>
                    <a:gd name="connsiteY20" fmla="*/ 510540 h 2575560"/>
                    <a:gd name="connsiteX21" fmla="*/ 769620 w 1889760"/>
                    <a:gd name="connsiteY21" fmla="*/ 1573530 h 2575560"/>
                    <a:gd name="connsiteX22" fmla="*/ 918210 w 1889760"/>
                    <a:gd name="connsiteY22" fmla="*/ 1988820 h 2575560"/>
                    <a:gd name="connsiteX23" fmla="*/ 990600 w 1889760"/>
                    <a:gd name="connsiteY23" fmla="*/ 2278380 h 2575560"/>
                    <a:gd name="connsiteX24" fmla="*/ 803910 w 1889760"/>
                    <a:gd name="connsiteY24" fmla="*/ 2251710 h 2575560"/>
                    <a:gd name="connsiteX25" fmla="*/ 754380 w 1889760"/>
                    <a:gd name="connsiteY25" fmla="*/ 2205990 h 2575560"/>
                    <a:gd name="connsiteX26" fmla="*/ 0 w 1889760"/>
                    <a:gd name="connsiteY26" fmla="*/ 2186940 h 2575560"/>
                    <a:gd name="connsiteX0" fmla="*/ 0 w 1889760"/>
                    <a:gd name="connsiteY0" fmla="*/ 2186940 h 2575560"/>
                    <a:gd name="connsiteX1" fmla="*/ 3810 w 1889760"/>
                    <a:gd name="connsiteY1" fmla="*/ 2366010 h 2575560"/>
                    <a:gd name="connsiteX2" fmla="*/ 22860 w 1889760"/>
                    <a:gd name="connsiteY2" fmla="*/ 2529840 h 2575560"/>
                    <a:gd name="connsiteX3" fmla="*/ 30480 w 1889760"/>
                    <a:gd name="connsiteY3" fmla="*/ 2575560 h 2575560"/>
                    <a:gd name="connsiteX4" fmla="*/ 1889760 w 1889760"/>
                    <a:gd name="connsiteY4" fmla="*/ 2575560 h 2575560"/>
                    <a:gd name="connsiteX5" fmla="*/ 1889760 w 1889760"/>
                    <a:gd name="connsiteY5" fmla="*/ 2575560 h 2575560"/>
                    <a:gd name="connsiteX6" fmla="*/ 1889760 w 1889760"/>
                    <a:gd name="connsiteY6" fmla="*/ 2575560 h 2575560"/>
                    <a:gd name="connsiteX7" fmla="*/ 1889760 w 1889760"/>
                    <a:gd name="connsiteY7" fmla="*/ 2575560 h 2575560"/>
                    <a:gd name="connsiteX8" fmla="*/ 1441803 w 1889760"/>
                    <a:gd name="connsiteY8" fmla="*/ 2563706 h 2575560"/>
                    <a:gd name="connsiteX9" fmla="*/ 1413510 w 1889760"/>
                    <a:gd name="connsiteY9" fmla="*/ 1764030 h 2575560"/>
                    <a:gd name="connsiteX10" fmla="*/ 1314450 w 1889760"/>
                    <a:gd name="connsiteY10" fmla="*/ 1577340 h 2575560"/>
                    <a:gd name="connsiteX11" fmla="*/ 842010 w 1889760"/>
                    <a:gd name="connsiteY11" fmla="*/ 742950 h 2575560"/>
                    <a:gd name="connsiteX12" fmla="*/ 781050 w 1889760"/>
                    <a:gd name="connsiteY12" fmla="*/ 647700 h 2575560"/>
                    <a:gd name="connsiteX13" fmla="*/ 533400 w 1889760"/>
                    <a:gd name="connsiteY13" fmla="*/ 205740 h 2575560"/>
                    <a:gd name="connsiteX14" fmla="*/ 419100 w 1889760"/>
                    <a:gd name="connsiteY14" fmla="*/ 190500 h 2575560"/>
                    <a:gd name="connsiteX15" fmla="*/ 365760 w 1889760"/>
                    <a:gd name="connsiteY15" fmla="*/ 26670 h 2575560"/>
                    <a:gd name="connsiteX16" fmla="*/ 281940 w 1889760"/>
                    <a:gd name="connsiteY16" fmla="*/ 0 h 2575560"/>
                    <a:gd name="connsiteX17" fmla="*/ 331470 w 1889760"/>
                    <a:gd name="connsiteY17" fmla="*/ 152400 h 2575560"/>
                    <a:gd name="connsiteX18" fmla="*/ 293370 w 1889760"/>
                    <a:gd name="connsiteY18" fmla="*/ 304800 h 2575560"/>
                    <a:gd name="connsiteX19" fmla="*/ 350520 w 1889760"/>
                    <a:gd name="connsiteY19" fmla="*/ 441960 h 2575560"/>
                    <a:gd name="connsiteX20" fmla="*/ 346710 w 1889760"/>
                    <a:gd name="connsiteY20" fmla="*/ 510540 h 2575560"/>
                    <a:gd name="connsiteX21" fmla="*/ 769620 w 1889760"/>
                    <a:gd name="connsiteY21" fmla="*/ 1573530 h 2575560"/>
                    <a:gd name="connsiteX22" fmla="*/ 918210 w 1889760"/>
                    <a:gd name="connsiteY22" fmla="*/ 1988820 h 2575560"/>
                    <a:gd name="connsiteX23" fmla="*/ 990600 w 1889760"/>
                    <a:gd name="connsiteY23" fmla="*/ 2278380 h 2575560"/>
                    <a:gd name="connsiteX24" fmla="*/ 803910 w 1889760"/>
                    <a:gd name="connsiteY24" fmla="*/ 2251710 h 2575560"/>
                    <a:gd name="connsiteX25" fmla="*/ 754380 w 1889760"/>
                    <a:gd name="connsiteY25" fmla="*/ 2205990 h 2575560"/>
                    <a:gd name="connsiteX26" fmla="*/ 0 w 1889760"/>
                    <a:gd name="connsiteY26" fmla="*/ 2186940 h 2575560"/>
                    <a:gd name="connsiteX0" fmla="*/ 0 w 1889760"/>
                    <a:gd name="connsiteY0" fmla="*/ 2186940 h 2575560"/>
                    <a:gd name="connsiteX1" fmla="*/ 3810 w 1889760"/>
                    <a:gd name="connsiteY1" fmla="*/ 2366010 h 2575560"/>
                    <a:gd name="connsiteX2" fmla="*/ 22860 w 1889760"/>
                    <a:gd name="connsiteY2" fmla="*/ 2529840 h 2575560"/>
                    <a:gd name="connsiteX3" fmla="*/ 30480 w 1889760"/>
                    <a:gd name="connsiteY3" fmla="*/ 2575560 h 2575560"/>
                    <a:gd name="connsiteX4" fmla="*/ 1889760 w 1889760"/>
                    <a:gd name="connsiteY4" fmla="*/ 2575560 h 2575560"/>
                    <a:gd name="connsiteX5" fmla="*/ 1889760 w 1889760"/>
                    <a:gd name="connsiteY5" fmla="*/ 2575560 h 2575560"/>
                    <a:gd name="connsiteX6" fmla="*/ 1889760 w 1889760"/>
                    <a:gd name="connsiteY6" fmla="*/ 2575560 h 2575560"/>
                    <a:gd name="connsiteX7" fmla="*/ 1441803 w 1889760"/>
                    <a:gd name="connsiteY7" fmla="*/ 2563706 h 2575560"/>
                    <a:gd name="connsiteX8" fmla="*/ 1413510 w 1889760"/>
                    <a:gd name="connsiteY8" fmla="*/ 1764030 h 2575560"/>
                    <a:gd name="connsiteX9" fmla="*/ 1314450 w 1889760"/>
                    <a:gd name="connsiteY9" fmla="*/ 1577340 h 2575560"/>
                    <a:gd name="connsiteX10" fmla="*/ 842010 w 1889760"/>
                    <a:gd name="connsiteY10" fmla="*/ 742950 h 2575560"/>
                    <a:gd name="connsiteX11" fmla="*/ 781050 w 1889760"/>
                    <a:gd name="connsiteY11" fmla="*/ 647700 h 2575560"/>
                    <a:gd name="connsiteX12" fmla="*/ 533400 w 1889760"/>
                    <a:gd name="connsiteY12" fmla="*/ 205740 h 2575560"/>
                    <a:gd name="connsiteX13" fmla="*/ 419100 w 1889760"/>
                    <a:gd name="connsiteY13" fmla="*/ 190500 h 2575560"/>
                    <a:gd name="connsiteX14" fmla="*/ 365760 w 1889760"/>
                    <a:gd name="connsiteY14" fmla="*/ 26670 h 2575560"/>
                    <a:gd name="connsiteX15" fmla="*/ 281940 w 1889760"/>
                    <a:gd name="connsiteY15" fmla="*/ 0 h 2575560"/>
                    <a:gd name="connsiteX16" fmla="*/ 331470 w 1889760"/>
                    <a:gd name="connsiteY16" fmla="*/ 152400 h 2575560"/>
                    <a:gd name="connsiteX17" fmla="*/ 293370 w 1889760"/>
                    <a:gd name="connsiteY17" fmla="*/ 304800 h 2575560"/>
                    <a:gd name="connsiteX18" fmla="*/ 350520 w 1889760"/>
                    <a:gd name="connsiteY18" fmla="*/ 441960 h 2575560"/>
                    <a:gd name="connsiteX19" fmla="*/ 346710 w 1889760"/>
                    <a:gd name="connsiteY19" fmla="*/ 510540 h 2575560"/>
                    <a:gd name="connsiteX20" fmla="*/ 769620 w 1889760"/>
                    <a:gd name="connsiteY20" fmla="*/ 1573530 h 2575560"/>
                    <a:gd name="connsiteX21" fmla="*/ 918210 w 1889760"/>
                    <a:gd name="connsiteY21" fmla="*/ 1988820 h 2575560"/>
                    <a:gd name="connsiteX22" fmla="*/ 990600 w 1889760"/>
                    <a:gd name="connsiteY22" fmla="*/ 2278380 h 2575560"/>
                    <a:gd name="connsiteX23" fmla="*/ 803910 w 1889760"/>
                    <a:gd name="connsiteY23" fmla="*/ 2251710 h 2575560"/>
                    <a:gd name="connsiteX24" fmla="*/ 754380 w 1889760"/>
                    <a:gd name="connsiteY24" fmla="*/ 2205990 h 2575560"/>
                    <a:gd name="connsiteX25" fmla="*/ 0 w 1889760"/>
                    <a:gd name="connsiteY25" fmla="*/ 2186940 h 2575560"/>
                    <a:gd name="connsiteX0" fmla="*/ 0 w 1889760"/>
                    <a:gd name="connsiteY0" fmla="*/ 2186940 h 2575560"/>
                    <a:gd name="connsiteX1" fmla="*/ 3810 w 1889760"/>
                    <a:gd name="connsiteY1" fmla="*/ 2366010 h 2575560"/>
                    <a:gd name="connsiteX2" fmla="*/ 22860 w 1889760"/>
                    <a:gd name="connsiteY2" fmla="*/ 2529840 h 2575560"/>
                    <a:gd name="connsiteX3" fmla="*/ 30480 w 1889760"/>
                    <a:gd name="connsiteY3" fmla="*/ 2575560 h 2575560"/>
                    <a:gd name="connsiteX4" fmla="*/ 1889760 w 1889760"/>
                    <a:gd name="connsiteY4" fmla="*/ 2575560 h 2575560"/>
                    <a:gd name="connsiteX5" fmla="*/ 1889760 w 1889760"/>
                    <a:gd name="connsiteY5" fmla="*/ 2575560 h 2575560"/>
                    <a:gd name="connsiteX6" fmla="*/ 1441803 w 1889760"/>
                    <a:gd name="connsiteY6" fmla="*/ 2563706 h 2575560"/>
                    <a:gd name="connsiteX7" fmla="*/ 1413510 w 1889760"/>
                    <a:gd name="connsiteY7" fmla="*/ 1764030 h 2575560"/>
                    <a:gd name="connsiteX8" fmla="*/ 1314450 w 1889760"/>
                    <a:gd name="connsiteY8" fmla="*/ 1577340 h 2575560"/>
                    <a:gd name="connsiteX9" fmla="*/ 842010 w 1889760"/>
                    <a:gd name="connsiteY9" fmla="*/ 742950 h 2575560"/>
                    <a:gd name="connsiteX10" fmla="*/ 781050 w 1889760"/>
                    <a:gd name="connsiteY10" fmla="*/ 647700 h 2575560"/>
                    <a:gd name="connsiteX11" fmla="*/ 533400 w 1889760"/>
                    <a:gd name="connsiteY11" fmla="*/ 205740 h 2575560"/>
                    <a:gd name="connsiteX12" fmla="*/ 419100 w 1889760"/>
                    <a:gd name="connsiteY12" fmla="*/ 190500 h 2575560"/>
                    <a:gd name="connsiteX13" fmla="*/ 365760 w 1889760"/>
                    <a:gd name="connsiteY13" fmla="*/ 26670 h 2575560"/>
                    <a:gd name="connsiteX14" fmla="*/ 281940 w 1889760"/>
                    <a:gd name="connsiteY14" fmla="*/ 0 h 2575560"/>
                    <a:gd name="connsiteX15" fmla="*/ 331470 w 1889760"/>
                    <a:gd name="connsiteY15" fmla="*/ 152400 h 2575560"/>
                    <a:gd name="connsiteX16" fmla="*/ 293370 w 1889760"/>
                    <a:gd name="connsiteY16" fmla="*/ 304800 h 2575560"/>
                    <a:gd name="connsiteX17" fmla="*/ 350520 w 1889760"/>
                    <a:gd name="connsiteY17" fmla="*/ 441960 h 2575560"/>
                    <a:gd name="connsiteX18" fmla="*/ 346710 w 1889760"/>
                    <a:gd name="connsiteY18" fmla="*/ 510540 h 2575560"/>
                    <a:gd name="connsiteX19" fmla="*/ 769620 w 1889760"/>
                    <a:gd name="connsiteY19" fmla="*/ 1573530 h 2575560"/>
                    <a:gd name="connsiteX20" fmla="*/ 918210 w 1889760"/>
                    <a:gd name="connsiteY20" fmla="*/ 1988820 h 2575560"/>
                    <a:gd name="connsiteX21" fmla="*/ 990600 w 1889760"/>
                    <a:gd name="connsiteY21" fmla="*/ 2278380 h 2575560"/>
                    <a:gd name="connsiteX22" fmla="*/ 803910 w 1889760"/>
                    <a:gd name="connsiteY22" fmla="*/ 2251710 h 2575560"/>
                    <a:gd name="connsiteX23" fmla="*/ 754380 w 1889760"/>
                    <a:gd name="connsiteY23" fmla="*/ 2205990 h 2575560"/>
                    <a:gd name="connsiteX24" fmla="*/ 0 w 1889760"/>
                    <a:gd name="connsiteY24" fmla="*/ 2186940 h 2575560"/>
                    <a:gd name="connsiteX0" fmla="*/ 0 w 1889760"/>
                    <a:gd name="connsiteY0" fmla="*/ 2186940 h 2575560"/>
                    <a:gd name="connsiteX1" fmla="*/ 3810 w 1889760"/>
                    <a:gd name="connsiteY1" fmla="*/ 2366010 h 2575560"/>
                    <a:gd name="connsiteX2" fmla="*/ 22860 w 1889760"/>
                    <a:gd name="connsiteY2" fmla="*/ 2529840 h 2575560"/>
                    <a:gd name="connsiteX3" fmla="*/ 30480 w 1889760"/>
                    <a:gd name="connsiteY3" fmla="*/ 2575560 h 2575560"/>
                    <a:gd name="connsiteX4" fmla="*/ 1889760 w 1889760"/>
                    <a:gd name="connsiteY4" fmla="*/ 2575560 h 2575560"/>
                    <a:gd name="connsiteX5" fmla="*/ 1441803 w 1889760"/>
                    <a:gd name="connsiteY5" fmla="*/ 2563706 h 2575560"/>
                    <a:gd name="connsiteX6" fmla="*/ 1413510 w 1889760"/>
                    <a:gd name="connsiteY6" fmla="*/ 1764030 h 2575560"/>
                    <a:gd name="connsiteX7" fmla="*/ 1314450 w 1889760"/>
                    <a:gd name="connsiteY7" fmla="*/ 1577340 h 2575560"/>
                    <a:gd name="connsiteX8" fmla="*/ 842010 w 1889760"/>
                    <a:gd name="connsiteY8" fmla="*/ 742950 h 2575560"/>
                    <a:gd name="connsiteX9" fmla="*/ 781050 w 1889760"/>
                    <a:gd name="connsiteY9" fmla="*/ 647700 h 2575560"/>
                    <a:gd name="connsiteX10" fmla="*/ 533400 w 1889760"/>
                    <a:gd name="connsiteY10" fmla="*/ 205740 h 2575560"/>
                    <a:gd name="connsiteX11" fmla="*/ 419100 w 1889760"/>
                    <a:gd name="connsiteY11" fmla="*/ 190500 h 2575560"/>
                    <a:gd name="connsiteX12" fmla="*/ 365760 w 1889760"/>
                    <a:gd name="connsiteY12" fmla="*/ 26670 h 2575560"/>
                    <a:gd name="connsiteX13" fmla="*/ 281940 w 1889760"/>
                    <a:gd name="connsiteY13" fmla="*/ 0 h 2575560"/>
                    <a:gd name="connsiteX14" fmla="*/ 331470 w 1889760"/>
                    <a:gd name="connsiteY14" fmla="*/ 152400 h 2575560"/>
                    <a:gd name="connsiteX15" fmla="*/ 293370 w 1889760"/>
                    <a:gd name="connsiteY15" fmla="*/ 304800 h 2575560"/>
                    <a:gd name="connsiteX16" fmla="*/ 350520 w 1889760"/>
                    <a:gd name="connsiteY16" fmla="*/ 441960 h 2575560"/>
                    <a:gd name="connsiteX17" fmla="*/ 346710 w 1889760"/>
                    <a:gd name="connsiteY17" fmla="*/ 510540 h 2575560"/>
                    <a:gd name="connsiteX18" fmla="*/ 769620 w 1889760"/>
                    <a:gd name="connsiteY18" fmla="*/ 1573530 h 2575560"/>
                    <a:gd name="connsiteX19" fmla="*/ 918210 w 1889760"/>
                    <a:gd name="connsiteY19" fmla="*/ 1988820 h 2575560"/>
                    <a:gd name="connsiteX20" fmla="*/ 990600 w 1889760"/>
                    <a:gd name="connsiteY20" fmla="*/ 2278380 h 2575560"/>
                    <a:gd name="connsiteX21" fmla="*/ 803910 w 1889760"/>
                    <a:gd name="connsiteY21" fmla="*/ 2251710 h 2575560"/>
                    <a:gd name="connsiteX22" fmla="*/ 754380 w 1889760"/>
                    <a:gd name="connsiteY22" fmla="*/ 2205990 h 2575560"/>
                    <a:gd name="connsiteX23" fmla="*/ 0 w 1889760"/>
                    <a:gd name="connsiteY23" fmla="*/ 2186940 h 2575560"/>
                    <a:gd name="connsiteX0" fmla="*/ 0 w 1441803"/>
                    <a:gd name="connsiteY0" fmla="*/ 2186940 h 2575560"/>
                    <a:gd name="connsiteX1" fmla="*/ 3810 w 1441803"/>
                    <a:gd name="connsiteY1" fmla="*/ 2366010 h 2575560"/>
                    <a:gd name="connsiteX2" fmla="*/ 22860 w 1441803"/>
                    <a:gd name="connsiteY2" fmla="*/ 2529840 h 2575560"/>
                    <a:gd name="connsiteX3" fmla="*/ 30480 w 1441803"/>
                    <a:gd name="connsiteY3" fmla="*/ 2575560 h 2575560"/>
                    <a:gd name="connsiteX4" fmla="*/ 1441803 w 1441803"/>
                    <a:gd name="connsiteY4" fmla="*/ 2563706 h 2575560"/>
                    <a:gd name="connsiteX5" fmla="*/ 1413510 w 1441803"/>
                    <a:gd name="connsiteY5" fmla="*/ 1764030 h 2575560"/>
                    <a:gd name="connsiteX6" fmla="*/ 1314450 w 1441803"/>
                    <a:gd name="connsiteY6" fmla="*/ 1577340 h 2575560"/>
                    <a:gd name="connsiteX7" fmla="*/ 842010 w 1441803"/>
                    <a:gd name="connsiteY7" fmla="*/ 742950 h 2575560"/>
                    <a:gd name="connsiteX8" fmla="*/ 781050 w 1441803"/>
                    <a:gd name="connsiteY8" fmla="*/ 647700 h 2575560"/>
                    <a:gd name="connsiteX9" fmla="*/ 533400 w 1441803"/>
                    <a:gd name="connsiteY9" fmla="*/ 205740 h 2575560"/>
                    <a:gd name="connsiteX10" fmla="*/ 419100 w 1441803"/>
                    <a:gd name="connsiteY10" fmla="*/ 190500 h 2575560"/>
                    <a:gd name="connsiteX11" fmla="*/ 365760 w 1441803"/>
                    <a:gd name="connsiteY11" fmla="*/ 26670 h 2575560"/>
                    <a:gd name="connsiteX12" fmla="*/ 281940 w 1441803"/>
                    <a:gd name="connsiteY12" fmla="*/ 0 h 2575560"/>
                    <a:gd name="connsiteX13" fmla="*/ 331470 w 1441803"/>
                    <a:gd name="connsiteY13" fmla="*/ 152400 h 2575560"/>
                    <a:gd name="connsiteX14" fmla="*/ 293370 w 1441803"/>
                    <a:gd name="connsiteY14" fmla="*/ 304800 h 2575560"/>
                    <a:gd name="connsiteX15" fmla="*/ 350520 w 1441803"/>
                    <a:gd name="connsiteY15" fmla="*/ 441960 h 2575560"/>
                    <a:gd name="connsiteX16" fmla="*/ 346710 w 1441803"/>
                    <a:gd name="connsiteY16" fmla="*/ 510540 h 2575560"/>
                    <a:gd name="connsiteX17" fmla="*/ 769620 w 1441803"/>
                    <a:gd name="connsiteY17" fmla="*/ 1573530 h 2575560"/>
                    <a:gd name="connsiteX18" fmla="*/ 918210 w 1441803"/>
                    <a:gd name="connsiteY18" fmla="*/ 1988820 h 2575560"/>
                    <a:gd name="connsiteX19" fmla="*/ 990600 w 1441803"/>
                    <a:gd name="connsiteY19" fmla="*/ 2278380 h 2575560"/>
                    <a:gd name="connsiteX20" fmla="*/ 803910 w 1441803"/>
                    <a:gd name="connsiteY20" fmla="*/ 2251710 h 2575560"/>
                    <a:gd name="connsiteX21" fmla="*/ 754380 w 1441803"/>
                    <a:gd name="connsiteY21" fmla="*/ 2205990 h 2575560"/>
                    <a:gd name="connsiteX22" fmla="*/ 0 w 1441803"/>
                    <a:gd name="connsiteY22" fmla="*/ 2186940 h 2575560"/>
                    <a:gd name="connsiteX0" fmla="*/ 0 w 1429697"/>
                    <a:gd name="connsiteY0" fmla="*/ 2186940 h 2575560"/>
                    <a:gd name="connsiteX1" fmla="*/ 3810 w 1429697"/>
                    <a:gd name="connsiteY1" fmla="*/ 2366010 h 2575560"/>
                    <a:gd name="connsiteX2" fmla="*/ 22860 w 1429697"/>
                    <a:gd name="connsiteY2" fmla="*/ 2529840 h 2575560"/>
                    <a:gd name="connsiteX3" fmla="*/ 30480 w 1429697"/>
                    <a:gd name="connsiteY3" fmla="*/ 2575560 h 2575560"/>
                    <a:gd name="connsiteX4" fmla="*/ 1429697 w 1429697"/>
                    <a:gd name="connsiteY4" fmla="*/ 2575560 h 2575560"/>
                    <a:gd name="connsiteX5" fmla="*/ 1413510 w 1429697"/>
                    <a:gd name="connsiteY5" fmla="*/ 1764030 h 2575560"/>
                    <a:gd name="connsiteX6" fmla="*/ 1314450 w 1429697"/>
                    <a:gd name="connsiteY6" fmla="*/ 1577340 h 2575560"/>
                    <a:gd name="connsiteX7" fmla="*/ 842010 w 1429697"/>
                    <a:gd name="connsiteY7" fmla="*/ 742950 h 2575560"/>
                    <a:gd name="connsiteX8" fmla="*/ 781050 w 1429697"/>
                    <a:gd name="connsiteY8" fmla="*/ 647700 h 2575560"/>
                    <a:gd name="connsiteX9" fmla="*/ 533400 w 1429697"/>
                    <a:gd name="connsiteY9" fmla="*/ 205740 h 2575560"/>
                    <a:gd name="connsiteX10" fmla="*/ 419100 w 1429697"/>
                    <a:gd name="connsiteY10" fmla="*/ 190500 h 2575560"/>
                    <a:gd name="connsiteX11" fmla="*/ 365760 w 1429697"/>
                    <a:gd name="connsiteY11" fmla="*/ 26670 h 2575560"/>
                    <a:gd name="connsiteX12" fmla="*/ 281940 w 1429697"/>
                    <a:gd name="connsiteY12" fmla="*/ 0 h 2575560"/>
                    <a:gd name="connsiteX13" fmla="*/ 331470 w 1429697"/>
                    <a:gd name="connsiteY13" fmla="*/ 152400 h 2575560"/>
                    <a:gd name="connsiteX14" fmla="*/ 293370 w 1429697"/>
                    <a:gd name="connsiteY14" fmla="*/ 304800 h 2575560"/>
                    <a:gd name="connsiteX15" fmla="*/ 350520 w 1429697"/>
                    <a:gd name="connsiteY15" fmla="*/ 441960 h 2575560"/>
                    <a:gd name="connsiteX16" fmla="*/ 346710 w 1429697"/>
                    <a:gd name="connsiteY16" fmla="*/ 510540 h 2575560"/>
                    <a:gd name="connsiteX17" fmla="*/ 769620 w 1429697"/>
                    <a:gd name="connsiteY17" fmla="*/ 1573530 h 2575560"/>
                    <a:gd name="connsiteX18" fmla="*/ 918210 w 1429697"/>
                    <a:gd name="connsiteY18" fmla="*/ 1988820 h 2575560"/>
                    <a:gd name="connsiteX19" fmla="*/ 990600 w 1429697"/>
                    <a:gd name="connsiteY19" fmla="*/ 2278380 h 2575560"/>
                    <a:gd name="connsiteX20" fmla="*/ 803910 w 1429697"/>
                    <a:gd name="connsiteY20" fmla="*/ 2251710 h 2575560"/>
                    <a:gd name="connsiteX21" fmla="*/ 754380 w 1429697"/>
                    <a:gd name="connsiteY21" fmla="*/ 2205990 h 2575560"/>
                    <a:gd name="connsiteX22" fmla="*/ 0 w 1429697"/>
                    <a:gd name="connsiteY22" fmla="*/ 2186940 h 2575560"/>
                    <a:gd name="connsiteX0" fmla="*/ 0 w 1449831"/>
                    <a:gd name="connsiteY0" fmla="*/ 2186940 h 2575560"/>
                    <a:gd name="connsiteX1" fmla="*/ 3810 w 1449831"/>
                    <a:gd name="connsiteY1" fmla="*/ 2366010 h 2575560"/>
                    <a:gd name="connsiteX2" fmla="*/ 22860 w 1449831"/>
                    <a:gd name="connsiteY2" fmla="*/ 2529840 h 2575560"/>
                    <a:gd name="connsiteX3" fmla="*/ 30480 w 1449831"/>
                    <a:gd name="connsiteY3" fmla="*/ 2575560 h 2575560"/>
                    <a:gd name="connsiteX4" fmla="*/ 1429697 w 1449831"/>
                    <a:gd name="connsiteY4" fmla="*/ 2575560 h 2575560"/>
                    <a:gd name="connsiteX5" fmla="*/ 1449831 w 1449831"/>
                    <a:gd name="connsiteY5" fmla="*/ 1752178 h 2575560"/>
                    <a:gd name="connsiteX6" fmla="*/ 1314450 w 1449831"/>
                    <a:gd name="connsiteY6" fmla="*/ 1577340 h 2575560"/>
                    <a:gd name="connsiteX7" fmla="*/ 842010 w 1449831"/>
                    <a:gd name="connsiteY7" fmla="*/ 742950 h 2575560"/>
                    <a:gd name="connsiteX8" fmla="*/ 781050 w 1449831"/>
                    <a:gd name="connsiteY8" fmla="*/ 647700 h 2575560"/>
                    <a:gd name="connsiteX9" fmla="*/ 533400 w 1449831"/>
                    <a:gd name="connsiteY9" fmla="*/ 205740 h 2575560"/>
                    <a:gd name="connsiteX10" fmla="*/ 419100 w 1449831"/>
                    <a:gd name="connsiteY10" fmla="*/ 190500 h 2575560"/>
                    <a:gd name="connsiteX11" fmla="*/ 365760 w 1449831"/>
                    <a:gd name="connsiteY11" fmla="*/ 26670 h 2575560"/>
                    <a:gd name="connsiteX12" fmla="*/ 281940 w 1449831"/>
                    <a:gd name="connsiteY12" fmla="*/ 0 h 2575560"/>
                    <a:gd name="connsiteX13" fmla="*/ 331470 w 1449831"/>
                    <a:gd name="connsiteY13" fmla="*/ 152400 h 2575560"/>
                    <a:gd name="connsiteX14" fmla="*/ 293370 w 1449831"/>
                    <a:gd name="connsiteY14" fmla="*/ 304800 h 2575560"/>
                    <a:gd name="connsiteX15" fmla="*/ 350520 w 1449831"/>
                    <a:gd name="connsiteY15" fmla="*/ 441960 h 2575560"/>
                    <a:gd name="connsiteX16" fmla="*/ 346710 w 1449831"/>
                    <a:gd name="connsiteY16" fmla="*/ 510540 h 2575560"/>
                    <a:gd name="connsiteX17" fmla="*/ 769620 w 1449831"/>
                    <a:gd name="connsiteY17" fmla="*/ 1573530 h 2575560"/>
                    <a:gd name="connsiteX18" fmla="*/ 918210 w 1449831"/>
                    <a:gd name="connsiteY18" fmla="*/ 1988820 h 2575560"/>
                    <a:gd name="connsiteX19" fmla="*/ 990600 w 1449831"/>
                    <a:gd name="connsiteY19" fmla="*/ 2278380 h 2575560"/>
                    <a:gd name="connsiteX20" fmla="*/ 803910 w 1449831"/>
                    <a:gd name="connsiteY20" fmla="*/ 2251710 h 2575560"/>
                    <a:gd name="connsiteX21" fmla="*/ 754380 w 1449831"/>
                    <a:gd name="connsiteY21" fmla="*/ 2205990 h 2575560"/>
                    <a:gd name="connsiteX22" fmla="*/ 0 w 1449831"/>
                    <a:gd name="connsiteY22" fmla="*/ 2186940 h 2575560"/>
                    <a:gd name="connsiteX0" fmla="*/ 0 w 1429697"/>
                    <a:gd name="connsiteY0" fmla="*/ 2186940 h 2575560"/>
                    <a:gd name="connsiteX1" fmla="*/ 3810 w 1429697"/>
                    <a:gd name="connsiteY1" fmla="*/ 2366010 h 2575560"/>
                    <a:gd name="connsiteX2" fmla="*/ 22860 w 1429697"/>
                    <a:gd name="connsiteY2" fmla="*/ 2529840 h 2575560"/>
                    <a:gd name="connsiteX3" fmla="*/ 30480 w 1429697"/>
                    <a:gd name="connsiteY3" fmla="*/ 2575560 h 2575560"/>
                    <a:gd name="connsiteX4" fmla="*/ 1429697 w 1429697"/>
                    <a:gd name="connsiteY4" fmla="*/ 2575560 h 2575560"/>
                    <a:gd name="connsiteX5" fmla="*/ 1425616 w 1429697"/>
                    <a:gd name="connsiteY5" fmla="*/ 1752178 h 2575560"/>
                    <a:gd name="connsiteX6" fmla="*/ 1314450 w 1429697"/>
                    <a:gd name="connsiteY6" fmla="*/ 1577340 h 2575560"/>
                    <a:gd name="connsiteX7" fmla="*/ 842010 w 1429697"/>
                    <a:gd name="connsiteY7" fmla="*/ 742950 h 2575560"/>
                    <a:gd name="connsiteX8" fmla="*/ 781050 w 1429697"/>
                    <a:gd name="connsiteY8" fmla="*/ 647700 h 2575560"/>
                    <a:gd name="connsiteX9" fmla="*/ 533400 w 1429697"/>
                    <a:gd name="connsiteY9" fmla="*/ 205740 h 2575560"/>
                    <a:gd name="connsiteX10" fmla="*/ 419100 w 1429697"/>
                    <a:gd name="connsiteY10" fmla="*/ 190500 h 2575560"/>
                    <a:gd name="connsiteX11" fmla="*/ 365760 w 1429697"/>
                    <a:gd name="connsiteY11" fmla="*/ 26670 h 2575560"/>
                    <a:gd name="connsiteX12" fmla="*/ 281940 w 1429697"/>
                    <a:gd name="connsiteY12" fmla="*/ 0 h 2575560"/>
                    <a:gd name="connsiteX13" fmla="*/ 331470 w 1429697"/>
                    <a:gd name="connsiteY13" fmla="*/ 152400 h 2575560"/>
                    <a:gd name="connsiteX14" fmla="*/ 293370 w 1429697"/>
                    <a:gd name="connsiteY14" fmla="*/ 304800 h 2575560"/>
                    <a:gd name="connsiteX15" fmla="*/ 350520 w 1429697"/>
                    <a:gd name="connsiteY15" fmla="*/ 441960 h 2575560"/>
                    <a:gd name="connsiteX16" fmla="*/ 346710 w 1429697"/>
                    <a:gd name="connsiteY16" fmla="*/ 510540 h 2575560"/>
                    <a:gd name="connsiteX17" fmla="*/ 769620 w 1429697"/>
                    <a:gd name="connsiteY17" fmla="*/ 1573530 h 2575560"/>
                    <a:gd name="connsiteX18" fmla="*/ 918210 w 1429697"/>
                    <a:gd name="connsiteY18" fmla="*/ 1988820 h 2575560"/>
                    <a:gd name="connsiteX19" fmla="*/ 990600 w 1429697"/>
                    <a:gd name="connsiteY19" fmla="*/ 2278380 h 2575560"/>
                    <a:gd name="connsiteX20" fmla="*/ 803910 w 1429697"/>
                    <a:gd name="connsiteY20" fmla="*/ 2251710 h 2575560"/>
                    <a:gd name="connsiteX21" fmla="*/ 754380 w 1429697"/>
                    <a:gd name="connsiteY21" fmla="*/ 2205990 h 2575560"/>
                    <a:gd name="connsiteX22" fmla="*/ 0 w 1429697"/>
                    <a:gd name="connsiteY22" fmla="*/ 2186940 h 2575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429697" h="2575560">
                      <a:moveTo>
                        <a:pt x="0" y="2186940"/>
                      </a:moveTo>
                      <a:lnTo>
                        <a:pt x="3810" y="2366010"/>
                      </a:lnTo>
                      <a:lnTo>
                        <a:pt x="22860" y="2529840"/>
                      </a:lnTo>
                      <a:lnTo>
                        <a:pt x="30480" y="2575560"/>
                      </a:lnTo>
                      <a:lnTo>
                        <a:pt x="1429697" y="2575560"/>
                      </a:lnTo>
                      <a:cubicBezTo>
                        <a:pt x="1428337" y="2301099"/>
                        <a:pt x="1426976" y="2026639"/>
                        <a:pt x="1425616" y="1752178"/>
                      </a:cubicBezTo>
                      <a:lnTo>
                        <a:pt x="1314450" y="1577340"/>
                      </a:lnTo>
                      <a:lnTo>
                        <a:pt x="842010" y="742950"/>
                      </a:lnTo>
                      <a:lnTo>
                        <a:pt x="781050" y="647700"/>
                      </a:lnTo>
                      <a:lnTo>
                        <a:pt x="533400" y="205740"/>
                      </a:lnTo>
                      <a:lnTo>
                        <a:pt x="419100" y="190500"/>
                      </a:lnTo>
                      <a:lnTo>
                        <a:pt x="365760" y="26670"/>
                      </a:lnTo>
                      <a:lnTo>
                        <a:pt x="281940" y="0"/>
                      </a:lnTo>
                      <a:lnTo>
                        <a:pt x="331470" y="152400"/>
                      </a:lnTo>
                      <a:lnTo>
                        <a:pt x="293370" y="304800"/>
                      </a:lnTo>
                      <a:lnTo>
                        <a:pt x="350520" y="441960"/>
                      </a:lnTo>
                      <a:lnTo>
                        <a:pt x="346710" y="510540"/>
                      </a:lnTo>
                      <a:lnTo>
                        <a:pt x="769620" y="1573530"/>
                      </a:lnTo>
                      <a:lnTo>
                        <a:pt x="918210" y="1988820"/>
                      </a:lnTo>
                      <a:lnTo>
                        <a:pt x="990600" y="2278380"/>
                      </a:lnTo>
                      <a:lnTo>
                        <a:pt x="803910" y="2251710"/>
                      </a:lnTo>
                      <a:lnTo>
                        <a:pt x="754380" y="2205990"/>
                      </a:lnTo>
                      <a:lnTo>
                        <a:pt x="0" y="2186940"/>
                      </a:lnTo>
                      <a:close/>
                    </a:path>
                  </a:pathLst>
                </a:custGeom>
                <a:solidFill>
                  <a:srgbClr val="7030A0">
                    <a:alpha val="70000"/>
                  </a:srgbClr>
                </a:solidFill>
                <a:ln w="12700" cap="flat" cmpd="sng" algn="ctr">
                  <a:solidFill>
                    <a:srgbClr val="7030A0"/>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7" name="文本框 36">
                  <a:extLst>
                    <a:ext uri="{FF2B5EF4-FFF2-40B4-BE49-F238E27FC236}">
                      <a16:creationId xmlns="" xmlns:a16="http://schemas.microsoft.com/office/drawing/2014/main" id="{6C286688-600A-44D2-AA72-8A6B711C9D6D}"/>
                    </a:ext>
                  </a:extLst>
                </p:cNvPr>
                <p:cNvSpPr txBox="1"/>
                <p:nvPr/>
              </p:nvSpPr>
              <p:spPr>
                <a:xfrm>
                  <a:off x="7825258" y="5012326"/>
                  <a:ext cx="862013" cy="1680425"/>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sz="1800" dirty="0"/>
                    <a:t>其他用地</a:t>
                  </a:r>
                </a:p>
              </p:txBody>
            </p:sp>
            <p:sp>
              <p:nvSpPr>
                <p:cNvPr id="38" name="文本框 37">
                  <a:extLst>
                    <a:ext uri="{FF2B5EF4-FFF2-40B4-BE49-F238E27FC236}">
                      <a16:creationId xmlns="" xmlns:a16="http://schemas.microsoft.com/office/drawing/2014/main" id="{F4AE0E32-5461-4C22-994A-CF3044B2E251}"/>
                    </a:ext>
                  </a:extLst>
                </p:cNvPr>
                <p:cNvSpPr txBox="1"/>
                <p:nvPr/>
              </p:nvSpPr>
              <p:spPr>
                <a:xfrm>
                  <a:off x="6512626" y="4624455"/>
                  <a:ext cx="890854" cy="1680425"/>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sz="1800" dirty="0"/>
                    <a:t>其他用地</a:t>
                  </a:r>
                </a:p>
              </p:txBody>
            </p:sp>
          </p:grpSp>
          <p:sp>
            <p:nvSpPr>
              <p:cNvPr id="30" name="文本框 29">
                <a:extLst>
                  <a:ext uri="{FF2B5EF4-FFF2-40B4-BE49-F238E27FC236}">
                    <a16:creationId xmlns="" xmlns:a16="http://schemas.microsoft.com/office/drawing/2014/main" id="{DC5FF632-8A0D-49C6-9654-3C6215872EAE}"/>
                  </a:ext>
                </a:extLst>
              </p:cNvPr>
              <p:cNvSpPr txBox="1"/>
              <p:nvPr/>
            </p:nvSpPr>
            <p:spPr>
              <a:xfrm>
                <a:off x="4231934" y="5245182"/>
                <a:ext cx="531288" cy="1140897"/>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sz="1800" dirty="0"/>
                  <a:t>交通用地</a:t>
                </a:r>
              </a:p>
            </p:txBody>
          </p:sp>
          <p:sp>
            <p:nvSpPr>
              <p:cNvPr id="31" name="任意多边形: 形状 168">
                <a:extLst>
                  <a:ext uri="{FF2B5EF4-FFF2-40B4-BE49-F238E27FC236}">
                    <a16:creationId xmlns="" xmlns:a16="http://schemas.microsoft.com/office/drawing/2014/main" id="{A767061A-832E-49A7-BAFE-0A8606BF4222}"/>
                  </a:ext>
                </a:extLst>
              </p:cNvPr>
              <p:cNvSpPr/>
              <p:nvPr/>
            </p:nvSpPr>
            <p:spPr bwMode="auto">
              <a:xfrm>
                <a:off x="5710212" y="2197355"/>
                <a:ext cx="1083500" cy="1273201"/>
              </a:xfrm>
              <a:custGeom>
                <a:avLst/>
                <a:gdLst>
                  <a:gd name="connsiteX0" fmla="*/ 468086 w 1240972"/>
                  <a:gd name="connsiteY0" fmla="*/ 0 h 1219200"/>
                  <a:gd name="connsiteX1" fmla="*/ 435429 w 1240972"/>
                  <a:gd name="connsiteY1" fmla="*/ 92529 h 1219200"/>
                  <a:gd name="connsiteX2" fmla="*/ 364672 w 1240972"/>
                  <a:gd name="connsiteY2" fmla="*/ 201386 h 1219200"/>
                  <a:gd name="connsiteX3" fmla="*/ 321129 w 1240972"/>
                  <a:gd name="connsiteY3" fmla="*/ 332014 h 1219200"/>
                  <a:gd name="connsiteX4" fmla="*/ 244929 w 1240972"/>
                  <a:gd name="connsiteY4" fmla="*/ 451757 h 1219200"/>
                  <a:gd name="connsiteX5" fmla="*/ 179614 w 1240972"/>
                  <a:gd name="connsiteY5" fmla="*/ 593271 h 1219200"/>
                  <a:gd name="connsiteX6" fmla="*/ 103414 w 1240972"/>
                  <a:gd name="connsiteY6" fmla="*/ 734786 h 1219200"/>
                  <a:gd name="connsiteX7" fmla="*/ 70757 w 1240972"/>
                  <a:gd name="connsiteY7" fmla="*/ 821871 h 1219200"/>
                  <a:gd name="connsiteX8" fmla="*/ 76200 w 1240972"/>
                  <a:gd name="connsiteY8" fmla="*/ 854529 h 1219200"/>
                  <a:gd name="connsiteX9" fmla="*/ 179614 w 1240972"/>
                  <a:gd name="connsiteY9" fmla="*/ 859971 h 1219200"/>
                  <a:gd name="connsiteX10" fmla="*/ 212272 w 1240972"/>
                  <a:gd name="connsiteY10" fmla="*/ 859971 h 1219200"/>
                  <a:gd name="connsiteX11" fmla="*/ 234043 w 1240972"/>
                  <a:gd name="connsiteY11" fmla="*/ 908957 h 1219200"/>
                  <a:gd name="connsiteX12" fmla="*/ 190500 w 1240972"/>
                  <a:gd name="connsiteY12" fmla="*/ 979714 h 1219200"/>
                  <a:gd name="connsiteX13" fmla="*/ 174172 w 1240972"/>
                  <a:gd name="connsiteY13" fmla="*/ 1072243 h 1219200"/>
                  <a:gd name="connsiteX14" fmla="*/ 152400 w 1240972"/>
                  <a:gd name="connsiteY14" fmla="*/ 1132114 h 1219200"/>
                  <a:gd name="connsiteX15" fmla="*/ 27214 w 1240972"/>
                  <a:gd name="connsiteY15" fmla="*/ 1115786 h 1219200"/>
                  <a:gd name="connsiteX16" fmla="*/ 0 w 1240972"/>
                  <a:gd name="connsiteY16" fmla="*/ 1121229 h 1219200"/>
                  <a:gd name="connsiteX17" fmla="*/ 0 w 1240972"/>
                  <a:gd name="connsiteY17" fmla="*/ 1164771 h 1219200"/>
                  <a:gd name="connsiteX18" fmla="*/ 81643 w 1240972"/>
                  <a:gd name="connsiteY18" fmla="*/ 1181100 h 1219200"/>
                  <a:gd name="connsiteX19" fmla="*/ 261257 w 1240972"/>
                  <a:gd name="connsiteY19" fmla="*/ 1181100 h 1219200"/>
                  <a:gd name="connsiteX20" fmla="*/ 348343 w 1240972"/>
                  <a:gd name="connsiteY20" fmla="*/ 1191986 h 1219200"/>
                  <a:gd name="connsiteX21" fmla="*/ 473529 w 1240972"/>
                  <a:gd name="connsiteY21" fmla="*/ 1191986 h 1219200"/>
                  <a:gd name="connsiteX22" fmla="*/ 609600 w 1240972"/>
                  <a:gd name="connsiteY22" fmla="*/ 1208314 h 1219200"/>
                  <a:gd name="connsiteX23" fmla="*/ 800100 w 1240972"/>
                  <a:gd name="connsiteY23" fmla="*/ 1219200 h 1219200"/>
                  <a:gd name="connsiteX24" fmla="*/ 930729 w 1240972"/>
                  <a:gd name="connsiteY24" fmla="*/ 1202871 h 1219200"/>
                  <a:gd name="connsiteX25" fmla="*/ 1121229 w 1240972"/>
                  <a:gd name="connsiteY25" fmla="*/ 1213757 h 1219200"/>
                  <a:gd name="connsiteX26" fmla="*/ 1126672 w 1240972"/>
                  <a:gd name="connsiteY26" fmla="*/ 1132114 h 1219200"/>
                  <a:gd name="connsiteX27" fmla="*/ 1072243 w 1240972"/>
                  <a:gd name="connsiteY27" fmla="*/ 1055914 h 1219200"/>
                  <a:gd name="connsiteX28" fmla="*/ 1066800 w 1240972"/>
                  <a:gd name="connsiteY28" fmla="*/ 1001486 h 1219200"/>
                  <a:gd name="connsiteX29" fmla="*/ 1115786 w 1240972"/>
                  <a:gd name="connsiteY29" fmla="*/ 979714 h 1219200"/>
                  <a:gd name="connsiteX30" fmla="*/ 1045029 w 1240972"/>
                  <a:gd name="connsiteY30" fmla="*/ 919843 h 1219200"/>
                  <a:gd name="connsiteX31" fmla="*/ 1045029 w 1240972"/>
                  <a:gd name="connsiteY31" fmla="*/ 843643 h 1219200"/>
                  <a:gd name="connsiteX32" fmla="*/ 1110343 w 1240972"/>
                  <a:gd name="connsiteY32" fmla="*/ 832757 h 1219200"/>
                  <a:gd name="connsiteX33" fmla="*/ 1115786 w 1240972"/>
                  <a:gd name="connsiteY33" fmla="*/ 772886 h 1219200"/>
                  <a:gd name="connsiteX34" fmla="*/ 1099457 w 1240972"/>
                  <a:gd name="connsiteY34" fmla="*/ 702129 h 1219200"/>
                  <a:gd name="connsiteX35" fmla="*/ 1099457 w 1240972"/>
                  <a:gd name="connsiteY35" fmla="*/ 642257 h 1219200"/>
                  <a:gd name="connsiteX36" fmla="*/ 1099457 w 1240972"/>
                  <a:gd name="connsiteY36" fmla="*/ 566057 h 1219200"/>
                  <a:gd name="connsiteX37" fmla="*/ 1104900 w 1240972"/>
                  <a:gd name="connsiteY37" fmla="*/ 533400 h 1219200"/>
                  <a:gd name="connsiteX38" fmla="*/ 1104900 w 1240972"/>
                  <a:gd name="connsiteY38" fmla="*/ 429986 h 1219200"/>
                  <a:gd name="connsiteX39" fmla="*/ 1115786 w 1240972"/>
                  <a:gd name="connsiteY39" fmla="*/ 386443 h 1219200"/>
                  <a:gd name="connsiteX40" fmla="*/ 1132114 w 1240972"/>
                  <a:gd name="connsiteY40" fmla="*/ 250371 h 1219200"/>
                  <a:gd name="connsiteX41" fmla="*/ 1153886 w 1240972"/>
                  <a:gd name="connsiteY41" fmla="*/ 185057 h 1219200"/>
                  <a:gd name="connsiteX42" fmla="*/ 1197429 w 1240972"/>
                  <a:gd name="connsiteY42" fmla="*/ 108857 h 1219200"/>
                  <a:gd name="connsiteX43" fmla="*/ 1224643 w 1240972"/>
                  <a:gd name="connsiteY43" fmla="*/ 43543 h 1219200"/>
                  <a:gd name="connsiteX44" fmla="*/ 1240972 w 1240972"/>
                  <a:gd name="connsiteY44" fmla="*/ 16329 h 1219200"/>
                  <a:gd name="connsiteX45" fmla="*/ 468086 w 1240972"/>
                  <a:gd name="connsiteY45" fmla="*/ 0 h 1219200"/>
                  <a:gd name="connsiteX0" fmla="*/ 468086 w 1224643"/>
                  <a:gd name="connsiteY0" fmla="*/ 0 h 1219200"/>
                  <a:gd name="connsiteX1" fmla="*/ 435429 w 1224643"/>
                  <a:gd name="connsiteY1" fmla="*/ 92529 h 1219200"/>
                  <a:gd name="connsiteX2" fmla="*/ 364672 w 1224643"/>
                  <a:gd name="connsiteY2" fmla="*/ 201386 h 1219200"/>
                  <a:gd name="connsiteX3" fmla="*/ 321129 w 1224643"/>
                  <a:gd name="connsiteY3" fmla="*/ 332014 h 1219200"/>
                  <a:gd name="connsiteX4" fmla="*/ 244929 w 1224643"/>
                  <a:gd name="connsiteY4" fmla="*/ 451757 h 1219200"/>
                  <a:gd name="connsiteX5" fmla="*/ 179614 w 1224643"/>
                  <a:gd name="connsiteY5" fmla="*/ 593271 h 1219200"/>
                  <a:gd name="connsiteX6" fmla="*/ 103414 w 1224643"/>
                  <a:gd name="connsiteY6" fmla="*/ 734786 h 1219200"/>
                  <a:gd name="connsiteX7" fmla="*/ 70757 w 1224643"/>
                  <a:gd name="connsiteY7" fmla="*/ 821871 h 1219200"/>
                  <a:gd name="connsiteX8" fmla="*/ 76200 w 1224643"/>
                  <a:gd name="connsiteY8" fmla="*/ 854529 h 1219200"/>
                  <a:gd name="connsiteX9" fmla="*/ 179614 w 1224643"/>
                  <a:gd name="connsiteY9" fmla="*/ 859971 h 1219200"/>
                  <a:gd name="connsiteX10" fmla="*/ 212272 w 1224643"/>
                  <a:gd name="connsiteY10" fmla="*/ 859971 h 1219200"/>
                  <a:gd name="connsiteX11" fmla="*/ 234043 w 1224643"/>
                  <a:gd name="connsiteY11" fmla="*/ 908957 h 1219200"/>
                  <a:gd name="connsiteX12" fmla="*/ 190500 w 1224643"/>
                  <a:gd name="connsiteY12" fmla="*/ 979714 h 1219200"/>
                  <a:gd name="connsiteX13" fmla="*/ 174172 w 1224643"/>
                  <a:gd name="connsiteY13" fmla="*/ 1072243 h 1219200"/>
                  <a:gd name="connsiteX14" fmla="*/ 152400 w 1224643"/>
                  <a:gd name="connsiteY14" fmla="*/ 1132114 h 1219200"/>
                  <a:gd name="connsiteX15" fmla="*/ 27214 w 1224643"/>
                  <a:gd name="connsiteY15" fmla="*/ 1115786 h 1219200"/>
                  <a:gd name="connsiteX16" fmla="*/ 0 w 1224643"/>
                  <a:gd name="connsiteY16" fmla="*/ 1121229 h 1219200"/>
                  <a:gd name="connsiteX17" fmla="*/ 0 w 1224643"/>
                  <a:gd name="connsiteY17" fmla="*/ 1164771 h 1219200"/>
                  <a:gd name="connsiteX18" fmla="*/ 81643 w 1224643"/>
                  <a:gd name="connsiteY18" fmla="*/ 1181100 h 1219200"/>
                  <a:gd name="connsiteX19" fmla="*/ 261257 w 1224643"/>
                  <a:gd name="connsiteY19" fmla="*/ 1181100 h 1219200"/>
                  <a:gd name="connsiteX20" fmla="*/ 348343 w 1224643"/>
                  <a:gd name="connsiteY20" fmla="*/ 1191986 h 1219200"/>
                  <a:gd name="connsiteX21" fmla="*/ 473529 w 1224643"/>
                  <a:gd name="connsiteY21" fmla="*/ 1191986 h 1219200"/>
                  <a:gd name="connsiteX22" fmla="*/ 609600 w 1224643"/>
                  <a:gd name="connsiteY22" fmla="*/ 1208314 h 1219200"/>
                  <a:gd name="connsiteX23" fmla="*/ 800100 w 1224643"/>
                  <a:gd name="connsiteY23" fmla="*/ 1219200 h 1219200"/>
                  <a:gd name="connsiteX24" fmla="*/ 930729 w 1224643"/>
                  <a:gd name="connsiteY24" fmla="*/ 1202871 h 1219200"/>
                  <a:gd name="connsiteX25" fmla="*/ 1121229 w 1224643"/>
                  <a:gd name="connsiteY25" fmla="*/ 1213757 h 1219200"/>
                  <a:gd name="connsiteX26" fmla="*/ 1126672 w 1224643"/>
                  <a:gd name="connsiteY26" fmla="*/ 1132114 h 1219200"/>
                  <a:gd name="connsiteX27" fmla="*/ 1072243 w 1224643"/>
                  <a:gd name="connsiteY27" fmla="*/ 1055914 h 1219200"/>
                  <a:gd name="connsiteX28" fmla="*/ 1066800 w 1224643"/>
                  <a:gd name="connsiteY28" fmla="*/ 1001486 h 1219200"/>
                  <a:gd name="connsiteX29" fmla="*/ 1115786 w 1224643"/>
                  <a:gd name="connsiteY29" fmla="*/ 979714 h 1219200"/>
                  <a:gd name="connsiteX30" fmla="*/ 1045029 w 1224643"/>
                  <a:gd name="connsiteY30" fmla="*/ 919843 h 1219200"/>
                  <a:gd name="connsiteX31" fmla="*/ 1045029 w 1224643"/>
                  <a:gd name="connsiteY31" fmla="*/ 843643 h 1219200"/>
                  <a:gd name="connsiteX32" fmla="*/ 1110343 w 1224643"/>
                  <a:gd name="connsiteY32" fmla="*/ 832757 h 1219200"/>
                  <a:gd name="connsiteX33" fmla="*/ 1115786 w 1224643"/>
                  <a:gd name="connsiteY33" fmla="*/ 772886 h 1219200"/>
                  <a:gd name="connsiteX34" fmla="*/ 1099457 w 1224643"/>
                  <a:gd name="connsiteY34" fmla="*/ 702129 h 1219200"/>
                  <a:gd name="connsiteX35" fmla="*/ 1099457 w 1224643"/>
                  <a:gd name="connsiteY35" fmla="*/ 642257 h 1219200"/>
                  <a:gd name="connsiteX36" fmla="*/ 1099457 w 1224643"/>
                  <a:gd name="connsiteY36" fmla="*/ 566057 h 1219200"/>
                  <a:gd name="connsiteX37" fmla="*/ 1104900 w 1224643"/>
                  <a:gd name="connsiteY37" fmla="*/ 533400 h 1219200"/>
                  <a:gd name="connsiteX38" fmla="*/ 1104900 w 1224643"/>
                  <a:gd name="connsiteY38" fmla="*/ 429986 h 1219200"/>
                  <a:gd name="connsiteX39" fmla="*/ 1115786 w 1224643"/>
                  <a:gd name="connsiteY39" fmla="*/ 386443 h 1219200"/>
                  <a:gd name="connsiteX40" fmla="*/ 1132114 w 1224643"/>
                  <a:gd name="connsiteY40" fmla="*/ 250371 h 1219200"/>
                  <a:gd name="connsiteX41" fmla="*/ 1153886 w 1224643"/>
                  <a:gd name="connsiteY41" fmla="*/ 185057 h 1219200"/>
                  <a:gd name="connsiteX42" fmla="*/ 1197429 w 1224643"/>
                  <a:gd name="connsiteY42" fmla="*/ 108857 h 1219200"/>
                  <a:gd name="connsiteX43" fmla="*/ 1224643 w 1224643"/>
                  <a:gd name="connsiteY43" fmla="*/ 43543 h 1219200"/>
                  <a:gd name="connsiteX44" fmla="*/ 879906 w 1224643"/>
                  <a:gd name="connsiteY44" fmla="*/ 5678 h 1219200"/>
                  <a:gd name="connsiteX45" fmla="*/ 468086 w 1224643"/>
                  <a:gd name="connsiteY45" fmla="*/ 0 h 1219200"/>
                  <a:gd name="connsiteX0" fmla="*/ 468086 w 1224643"/>
                  <a:gd name="connsiteY0" fmla="*/ 0 h 1219200"/>
                  <a:gd name="connsiteX1" fmla="*/ 435429 w 1224643"/>
                  <a:gd name="connsiteY1" fmla="*/ 92529 h 1219200"/>
                  <a:gd name="connsiteX2" fmla="*/ 364672 w 1224643"/>
                  <a:gd name="connsiteY2" fmla="*/ 201386 h 1219200"/>
                  <a:gd name="connsiteX3" fmla="*/ 321129 w 1224643"/>
                  <a:gd name="connsiteY3" fmla="*/ 332014 h 1219200"/>
                  <a:gd name="connsiteX4" fmla="*/ 244929 w 1224643"/>
                  <a:gd name="connsiteY4" fmla="*/ 451757 h 1219200"/>
                  <a:gd name="connsiteX5" fmla="*/ 179614 w 1224643"/>
                  <a:gd name="connsiteY5" fmla="*/ 593271 h 1219200"/>
                  <a:gd name="connsiteX6" fmla="*/ 103414 w 1224643"/>
                  <a:gd name="connsiteY6" fmla="*/ 734786 h 1219200"/>
                  <a:gd name="connsiteX7" fmla="*/ 70757 w 1224643"/>
                  <a:gd name="connsiteY7" fmla="*/ 821871 h 1219200"/>
                  <a:gd name="connsiteX8" fmla="*/ 76200 w 1224643"/>
                  <a:gd name="connsiteY8" fmla="*/ 854529 h 1219200"/>
                  <a:gd name="connsiteX9" fmla="*/ 179614 w 1224643"/>
                  <a:gd name="connsiteY9" fmla="*/ 859971 h 1219200"/>
                  <a:gd name="connsiteX10" fmla="*/ 212272 w 1224643"/>
                  <a:gd name="connsiteY10" fmla="*/ 859971 h 1219200"/>
                  <a:gd name="connsiteX11" fmla="*/ 234043 w 1224643"/>
                  <a:gd name="connsiteY11" fmla="*/ 908957 h 1219200"/>
                  <a:gd name="connsiteX12" fmla="*/ 190500 w 1224643"/>
                  <a:gd name="connsiteY12" fmla="*/ 979714 h 1219200"/>
                  <a:gd name="connsiteX13" fmla="*/ 174172 w 1224643"/>
                  <a:gd name="connsiteY13" fmla="*/ 1072243 h 1219200"/>
                  <a:gd name="connsiteX14" fmla="*/ 152400 w 1224643"/>
                  <a:gd name="connsiteY14" fmla="*/ 1132114 h 1219200"/>
                  <a:gd name="connsiteX15" fmla="*/ 27214 w 1224643"/>
                  <a:gd name="connsiteY15" fmla="*/ 1115786 h 1219200"/>
                  <a:gd name="connsiteX16" fmla="*/ 0 w 1224643"/>
                  <a:gd name="connsiteY16" fmla="*/ 1121229 h 1219200"/>
                  <a:gd name="connsiteX17" fmla="*/ 0 w 1224643"/>
                  <a:gd name="connsiteY17" fmla="*/ 1164771 h 1219200"/>
                  <a:gd name="connsiteX18" fmla="*/ 81643 w 1224643"/>
                  <a:gd name="connsiteY18" fmla="*/ 1181100 h 1219200"/>
                  <a:gd name="connsiteX19" fmla="*/ 261257 w 1224643"/>
                  <a:gd name="connsiteY19" fmla="*/ 1181100 h 1219200"/>
                  <a:gd name="connsiteX20" fmla="*/ 348343 w 1224643"/>
                  <a:gd name="connsiteY20" fmla="*/ 1191986 h 1219200"/>
                  <a:gd name="connsiteX21" fmla="*/ 473529 w 1224643"/>
                  <a:gd name="connsiteY21" fmla="*/ 1191986 h 1219200"/>
                  <a:gd name="connsiteX22" fmla="*/ 609600 w 1224643"/>
                  <a:gd name="connsiteY22" fmla="*/ 1208314 h 1219200"/>
                  <a:gd name="connsiteX23" fmla="*/ 800100 w 1224643"/>
                  <a:gd name="connsiteY23" fmla="*/ 1219200 h 1219200"/>
                  <a:gd name="connsiteX24" fmla="*/ 930729 w 1224643"/>
                  <a:gd name="connsiteY24" fmla="*/ 1202871 h 1219200"/>
                  <a:gd name="connsiteX25" fmla="*/ 1121229 w 1224643"/>
                  <a:gd name="connsiteY25" fmla="*/ 1213757 h 1219200"/>
                  <a:gd name="connsiteX26" fmla="*/ 1126672 w 1224643"/>
                  <a:gd name="connsiteY26" fmla="*/ 1132114 h 1219200"/>
                  <a:gd name="connsiteX27" fmla="*/ 1072243 w 1224643"/>
                  <a:gd name="connsiteY27" fmla="*/ 1055914 h 1219200"/>
                  <a:gd name="connsiteX28" fmla="*/ 1066800 w 1224643"/>
                  <a:gd name="connsiteY28" fmla="*/ 1001486 h 1219200"/>
                  <a:gd name="connsiteX29" fmla="*/ 1115786 w 1224643"/>
                  <a:gd name="connsiteY29" fmla="*/ 979714 h 1219200"/>
                  <a:gd name="connsiteX30" fmla="*/ 1045029 w 1224643"/>
                  <a:gd name="connsiteY30" fmla="*/ 919843 h 1219200"/>
                  <a:gd name="connsiteX31" fmla="*/ 1045029 w 1224643"/>
                  <a:gd name="connsiteY31" fmla="*/ 843643 h 1219200"/>
                  <a:gd name="connsiteX32" fmla="*/ 1110343 w 1224643"/>
                  <a:gd name="connsiteY32" fmla="*/ 832757 h 1219200"/>
                  <a:gd name="connsiteX33" fmla="*/ 1115786 w 1224643"/>
                  <a:gd name="connsiteY33" fmla="*/ 772886 h 1219200"/>
                  <a:gd name="connsiteX34" fmla="*/ 1099457 w 1224643"/>
                  <a:gd name="connsiteY34" fmla="*/ 702129 h 1219200"/>
                  <a:gd name="connsiteX35" fmla="*/ 1099457 w 1224643"/>
                  <a:gd name="connsiteY35" fmla="*/ 642257 h 1219200"/>
                  <a:gd name="connsiteX36" fmla="*/ 1099457 w 1224643"/>
                  <a:gd name="connsiteY36" fmla="*/ 566057 h 1219200"/>
                  <a:gd name="connsiteX37" fmla="*/ 1104900 w 1224643"/>
                  <a:gd name="connsiteY37" fmla="*/ 533400 h 1219200"/>
                  <a:gd name="connsiteX38" fmla="*/ 1104900 w 1224643"/>
                  <a:gd name="connsiteY38" fmla="*/ 429986 h 1219200"/>
                  <a:gd name="connsiteX39" fmla="*/ 1115786 w 1224643"/>
                  <a:gd name="connsiteY39" fmla="*/ 386443 h 1219200"/>
                  <a:gd name="connsiteX40" fmla="*/ 1132114 w 1224643"/>
                  <a:gd name="connsiteY40" fmla="*/ 250371 h 1219200"/>
                  <a:gd name="connsiteX41" fmla="*/ 1153886 w 1224643"/>
                  <a:gd name="connsiteY41" fmla="*/ 185057 h 1219200"/>
                  <a:gd name="connsiteX42" fmla="*/ 1197429 w 1224643"/>
                  <a:gd name="connsiteY42" fmla="*/ 108857 h 1219200"/>
                  <a:gd name="connsiteX43" fmla="*/ 1224643 w 1224643"/>
                  <a:gd name="connsiteY43" fmla="*/ 43543 h 1219200"/>
                  <a:gd name="connsiteX44" fmla="*/ 629416 w 1224643"/>
                  <a:gd name="connsiteY44" fmla="*/ 1418 h 1219200"/>
                  <a:gd name="connsiteX45" fmla="*/ 468086 w 1224643"/>
                  <a:gd name="connsiteY45" fmla="*/ 0 h 1219200"/>
                  <a:gd name="connsiteX0" fmla="*/ 468086 w 1197429"/>
                  <a:gd name="connsiteY0" fmla="*/ 0 h 1219200"/>
                  <a:gd name="connsiteX1" fmla="*/ 435429 w 1197429"/>
                  <a:gd name="connsiteY1" fmla="*/ 92529 h 1219200"/>
                  <a:gd name="connsiteX2" fmla="*/ 364672 w 1197429"/>
                  <a:gd name="connsiteY2" fmla="*/ 201386 h 1219200"/>
                  <a:gd name="connsiteX3" fmla="*/ 321129 w 1197429"/>
                  <a:gd name="connsiteY3" fmla="*/ 332014 h 1219200"/>
                  <a:gd name="connsiteX4" fmla="*/ 244929 w 1197429"/>
                  <a:gd name="connsiteY4" fmla="*/ 451757 h 1219200"/>
                  <a:gd name="connsiteX5" fmla="*/ 179614 w 1197429"/>
                  <a:gd name="connsiteY5" fmla="*/ 593271 h 1219200"/>
                  <a:gd name="connsiteX6" fmla="*/ 103414 w 1197429"/>
                  <a:gd name="connsiteY6" fmla="*/ 734786 h 1219200"/>
                  <a:gd name="connsiteX7" fmla="*/ 70757 w 1197429"/>
                  <a:gd name="connsiteY7" fmla="*/ 821871 h 1219200"/>
                  <a:gd name="connsiteX8" fmla="*/ 76200 w 1197429"/>
                  <a:gd name="connsiteY8" fmla="*/ 854529 h 1219200"/>
                  <a:gd name="connsiteX9" fmla="*/ 179614 w 1197429"/>
                  <a:gd name="connsiteY9" fmla="*/ 859971 h 1219200"/>
                  <a:gd name="connsiteX10" fmla="*/ 212272 w 1197429"/>
                  <a:gd name="connsiteY10" fmla="*/ 859971 h 1219200"/>
                  <a:gd name="connsiteX11" fmla="*/ 234043 w 1197429"/>
                  <a:gd name="connsiteY11" fmla="*/ 908957 h 1219200"/>
                  <a:gd name="connsiteX12" fmla="*/ 190500 w 1197429"/>
                  <a:gd name="connsiteY12" fmla="*/ 979714 h 1219200"/>
                  <a:gd name="connsiteX13" fmla="*/ 174172 w 1197429"/>
                  <a:gd name="connsiteY13" fmla="*/ 1072243 h 1219200"/>
                  <a:gd name="connsiteX14" fmla="*/ 152400 w 1197429"/>
                  <a:gd name="connsiteY14" fmla="*/ 1132114 h 1219200"/>
                  <a:gd name="connsiteX15" fmla="*/ 27214 w 1197429"/>
                  <a:gd name="connsiteY15" fmla="*/ 1115786 h 1219200"/>
                  <a:gd name="connsiteX16" fmla="*/ 0 w 1197429"/>
                  <a:gd name="connsiteY16" fmla="*/ 1121229 h 1219200"/>
                  <a:gd name="connsiteX17" fmla="*/ 0 w 1197429"/>
                  <a:gd name="connsiteY17" fmla="*/ 1164771 h 1219200"/>
                  <a:gd name="connsiteX18" fmla="*/ 81643 w 1197429"/>
                  <a:gd name="connsiteY18" fmla="*/ 1181100 h 1219200"/>
                  <a:gd name="connsiteX19" fmla="*/ 261257 w 1197429"/>
                  <a:gd name="connsiteY19" fmla="*/ 1181100 h 1219200"/>
                  <a:gd name="connsiteX20" fmla="*/ 348343 w 1197429"/>
                  <a:gd name="connsiteY20" fmla="*/ 1191986 h 1219200"/>
                  <a:gd name="connsiteX21" fmla="*/ 473529 w 1197429"/>
                  <a:gd name="connsiteY21" fmla="*/ 1191986 h 1219200"/>
                  <a:gd name="connsiteX22" fmla="*/ 609600 w 1197429"/>
                  <a:gd name="connsiteY22" fmla="*/ 1208314 h 1219200"/>
                  <a:gd name="connsiteX23" fmla="*/ 800100 w 1197429"/>
                  <a:gd name="connsiteY23" fmla="*/ 1219200 h 1219200"/>
                  <a:gd name="connsiteX24" fmla="*/ 930729 w 1197429"/>
                  <a:gd name="connsiteY24" fmla="*/ 1202871 h 1219200"/>
                  <a:gd name="connsiteX25" fmla="*/ 1121229 w 1197429"/>
                  <a:gd name="connsiteY25" fmla="*/ 1213757 h 1219200"/>
                  <a:gd name="connsiteX26" fmla="*/ 1126672 w 1197429"/>
                  <a:gd name="connsiteY26" fmla="*/ 1132114 h 1219200"/>
                  <a:gd name="connsiteX27" fmla="*/ 1072243 w 1197429"/>
                  <a:gd name="connsiteY27" fmla="*/ 1055914 h 1219200"/>
                  <a:gd name="connsiteX28" fmla="*/ 1066800 w 1197429"/>
                  <a:gd name="connsiteY28" fmla="*/ 1001486 h 1219200"/>
                  <a:gd name="connsiteX29" fmla="*/ 1115786 w 1197429"/>
                  <a:gd name="connsiteY29" fmla="*/ 979714 h 1219200"/>
                  <a:gd name="connsiteX30" fmla="*/ 1045029 w 1197429"/>
                  <a:gd name="connsiteY30" fmla="*/ 919843 h 1219200"/>
                  <a:gd name="connsiteX31" fmla="*/ 1045029 w 1197429"/>
                  <a:gd name="connsiteY31" fmla="*/ 843643 h 1219200"/>
                  <a:gd name="connsiteX32" fmla="*/ 1110343 w 1197429"/>
                  <a:gd name="connsiteY32" fmla="*/ 832757 h 1219200"/>
                  <a:gd name="connsiteX33" fmla="*/ 1115786 w 1197429"/>
                  <a:gd name="connsiteY33" fmla="*/ 772886 h 1219200"/>
                  <a:gd name="connsiteX34" fmla="*/ 1099457 w 1197429"/>
                  <a:gd name="connsiteY34" fmla="*/ 702129 h 1219200"/>
                  <a:gd name="connsiteX35" fmla="*/ 1099457 w 1197429"/>
                  <a:gd name="connsiteY35" fmla="*/ 642257 h 1219200"/>
                  <a:gd name="connsiteX36" fmla="*/ 1099457 w 1197429"/>
                  <a:gd name="connsiteY36" fmla="*/ 566057 h 1219200"/>
                  <a:gd name="connsiteX37" fmla="*/ 1104900 w 1197429"/>
                  <a:gd name="connsiteY37" fmla="*/ 533400 h 1219200"/>
                  <a:gd name="connsiteX38" fmla="*/ 1104900 w 1197429"/>
                  <a:gd name="connsiteY38" fmla="*/ 429986 h 1219200"/>
                  <a:gd name="connsiteX39" fmla="*/ 1115786 w 1197429"/>
                  <a:gd name="connsiteY39" fmla="*/ 386443 h 1219200"/>
                  <a:gd name="connsiteX40" fmla="*/ 1132114 w 1197429"/>
                  <a:gd name="connsiteY40" fmla="*/ 250371 h 1219200"/>
                  <a:gd name="connsiteX41" fmla="*/ 1153886 w 1197429"/>
                  <a:gd name="connsiteY41" fmla="*/ 185057 h 1219200"/>
                  <a:gd name="connsiteX42" fmla="*/ 1197429 w 1197429"/>
                  <a:gd name="connsiteY42" fmla="*/ 108857 h 1219200"/>
                  <a:gd name="connsiteX43" fmla="*/ 629416 w 1197429"/>
                  <a:gd name="connsiteY43" fmla="*/ 1418 h 1219200"/>
                  <a:gd name="connsiteX44" fmla="*/ 468086 w 1197429"/>
                  <a:gd name="connsiteY44" fmla="*/ 0 h 1219200"/>
                  <a:gd name="connsiteX0" fmla="*/ 468086 w 1153886"/>
                  <a:gd name="connsiteY0" fmla="*/ 0 h 1219200"/>
                  <a:gd name="connsiteX1" fmla="*/ 435429 w 1153886"/>
                  <a:gd name="connsiteY1" fmla="*/ 92529 h 1219200"/>
                  <a:gd name="connsiteX2" fmla="*/ 364672 w 1153886"/>
                  <a:gd name="connsiteY2" fmla="*/ 201386 h 1219200"/>
                  <a:gd name="connsiteX3" fmla="*/ 321129 w 1153886"/>
                  <a:gd name="connsiteY3" fmla="*/ 332014 h 1219200"/>
                  <a:gd name="connsiteX4" fmla="*/ 244929 w 1153886"/>
                  <a:gd name="connsiteY4" fmla="*/ 451757 h 1219200"/>
                  <a:gd name="connsiteX5" fmla="*/ 179614 w 1153886"/>
                  <a:gd name="connsiteY5" fmla="*/ 593271 h 1219200"/>
                  <a:gd name="connsiteX6" fmla="*/ 103414 w 1153886"/>
                  <a:gd name="connsiteY6" fmla="*/ 734786 h 1219200"/>
                  <a:gd name="connsiteX7" fmla="*/ 70757 w 1153886"/>
                  <a:gd name="connsiteY7" fmla="*/ 821871 h 1219200"/>
                  <a:gd name="connsiteX8" fmla="*/ 76200 w 1153886"/>
                  <a:gd name="connsiteY8" fmla="*/ 854529 h 1219200"/>
                  <a:gd name="connsiteX9" fmla="*/ 179614 w 1153886"/>
                  <a:gd name="connsiteY9" fmla="*/ 859971 h 1219200"/>
                  <a:gd name="connsiteX10" fmla="*/ 212272 w 1153886"/>
                  <a:gd name="connsiteY10" fmla="*/ 859971 h 1219200"/>
                  <a:gd name="connsiteX11" fmla="*/ 234043 w 1153886"/>
                  <a:gd name="connsiteY11" fmla="*/ 908957 h 1219200"/>
                  <a:gd name="connsiteX12" fmla="*/ 190500 w 1153886"/>
                  <a:gd name="connsiteY12" fmla="*/ 979714 h 1219200"/>
                  <a:gd name="connsiteX13" fmla="*/ 174172 w 1153886"/>
                  <a:gd name="connsiteY13" fmla="*/ 1072243 h 1219200"/>
                  <a:gd name="connsiteX14" fmla="*/ 152400 w 1153886"/>
                  <a:gd name="connsiteY14" fmla="*/ 1132114 h 1219200"/>
                  <a:gd name="connsiteX15" fmla="*/ 27214 w 1153886"/>
                  <a:gd name="connsiteY15" fmla="*/ 1115786 h 1219200"/>
                  <a:gd name="connsiteX16" fmla="*/ 0 w 1153886"/>
                  <a:gd name="connsiteY16" fmla="*/ 1121229 h 1219200"/>
                  <a:gd name="connsiteX17" fmla="*/ 0 w 1153886"/>
                  <a:gd name="connsiteY17" fmla="*/ 1164771 h 1219200"/>
                  <a:gd name="connsiteX18" fmla="*/ 81643 w 1153886"/>
                  <a:gd name="connsiteY18" fmla="*/ 1181100 h 1219200"/>
                  <a:gd name="connsiteX19" fmla="*/ 261257 w 1153886"/>
                  <a:gd name="connsiteY19" fmla="*/ 1181100 h 1219200"/>
                  <a:gd name="connsiteX20" fmla="*/ 348343 w 1153886"/>
                  <a:gd name="connsiteY20" fmla="*/ 1191986 h 1219200"/>
                  <a:gd name="connsiteX21" fmla="*/ 473529 w 1153886"/>
                  <a:gd name="connsiteY21" fmla="*/ 1191986 h 1219200"/>
                  <a:gd name="connsiteX22" fmla="*/ 609600 w 1153886"/>
                  <a:gd name="connsiteY22" fmla="*/ 1208314 h 1219200"/>
                  <a:gd name="connsiteX23" fmla="*/ 800100 w 1153886"/>
                  <a:gd name="connsiteY23" fmla="*/ 1219200 h 1219200"/>
                  <a:gd name="connsiteX24" fmla="*/ 930729 w 1153886"/>
                  <a:gd name="connsiteY24" fmla="*/ 1202871 h 1219200"/>
                  <a:gd name="connsiteX25" fmla="*/ 1121229 w 1153886"/>
                  <a:gd name="connsiteY25" fmla="*/ 1213757 h 1219200"/>
                  <a:gd name="connsiteX26" fmla="*/ 1126672 w 1153886"/>
                  <a:gd name="connsiteY26" fmla="*/ 1132114 h 1219200"/>
                  <a:gd name="connsiteX27" fmla="*/ 1072243 w 1153886"/>
                  <a:gd name="connsiteY27" fmla="*/ 1055914 h 1219200"/>
                  <a:gd name="connsiteX28" fmla="*/ 1066800 w 1153886"/>
                  <a:gd name="connsiteY28" fmla="*/ 1001486 h 1219200"/>
                  <a:gd name="connsiteX29" fmla="*/ 1115786 w 1153886"/>
                  <a:gd name="connsiteY29" fmla="*/ 979714 h 1219200"/>
                  <a:gd name="connsiteX30" fmla="*/ 1045029 w 1153886"/>
                  <a:gd name="connsiteY30" fmla="*/ 919843 h 1219200"/>
                  <a:gd name="connsiteX31" fmla="*/ 1045029 w 1153886"/>
                  <a:gd name="connsiteY31" fmla="*/ 843643 h 1219200"/>
                  <a:gd name="connsiteX32" fmla="*/ 1110343 w 1153886"/>
                  <a:gd name="connsiteY32" fmla="*/ 832757 h 1219200"/>
                  <a:gd name="connsiteX33" fmla="*/ 1115786 w 1153886"/>
                  <a:gd name="connsiteY33" fmla="*/ 772886 h 1219200"/>
                  <a:gd name="connsiteX34" fmla="*/ 1099457 w 1153886"/>
                  <a:gd name="connsiteY34" fmla="*/ 702129 h 1219200"/>
                  <a:gd name="connsiteX35" fmla="*/ 1099457 w 1153886"/>
                  <a:gd name="connsiteY35" fmla="*/ 642257 h 1219200"/>
                  <a:gd name="connsiteX36" fmla="*/ 1099457 w 1153886"/>
                  <a:gd name="connsiteY36" fmla="*/ 566057 h 1219200"/>
                  <a:gd name="connsiteX37" fmla="*/ 1104900 w 1153886"/>
                  <a:gd name="connsiteY37" fmla="*/ 533400 h 1219200"/>
                  <a:gd name="connsiteX38" fmla="*/ 1104900 w 1153886"/>
                  <a:gd name="connsiteY38" fmla="*/ 429986 h 1219200"/>
                  <a:gd name="connsiteX39" fmla="*/ 1115786 w 1153886"/>
                  <a:gd name="connsiteY39" fmla="*/ 386443 h 1219200"/>
                  <a:gd name="connsiteX40" fmla="*/ 1132114 w 1153886"/>
                  <a:gd name="connsiteY40" fmla="*/ 250371 h 1219200"/>
                  <a:gd name="connsiteX41" fmla="*/ 1153886 w 1153886"/>
                  <a:gd name="connsiteY41" fmla="*/ 185057 h 1219200"/>
                  <a:gd name="connsiteX42" fmla="*/ 629416 w 1153886"/>
                  <a:gd name="connsiteY42" fmla="*/ 1418 h 1219200"/>
                  <a:gd name="connsiteX43" fmla="*/ 468086 w 1153886"/>
                  <a:gd name="connsiteY43" fmla="*/ 0 h 1219200"/>
                  <a:gd name="connsiteX0" fmla="*/ 468086 w 1132114"/>
                  <a:gd name="connsiteY0" fmla="*/ 0 h 1219200"/>
                  <a:gd name="connsiteX1" fmla="*/ 435429 w 1132114"/>
                  <a:gd name="connsiteY1" fmla="*/ 92529 h 1219200"/>
                  <a:gd name="connsiteX2" fmla="*/ 364672 w 1132114"/>
                  <a:gd name="connsiteY2" fmla="*/ 201386 h 1219200"/>
                  <a:gd name="connsiteX3" fmla="*/ 321129 w 1132114"/>
                  <a:gd name="connsiteY3" fmla="*/ 332014 h 1219200"/>
                  <a:gd name="connsiteX4" fmla="*/ 244929 w 1132114"/>
                  <a:gd name="connsiteY4" fmla="*/ 451757 h 1219200"/>
                  <a:gd name="connsiteX5" fmla="*/ 179614 w 1132114"/>
                  <a:gd name="connsiteY5" fmla="*/ 593271 h 1219200"/>
                  <a:gd name="connsiteX6" fmla="*/ 103414 w 1132114"/>
                  <a:gd name="connsiteY6" fmla="*/ 734786 h 1219200"/>
                  <a:gd name="connsiteX7" fmla="*/ 70757 w 1132114"/>
                  <a:gd name="connsiteY7" fmla="*/ 821871 h 1219200"/>
                  <a:gd name="connsiteX8" fmla="*/ 76200 w 1132114"/>
                  <a:gd name="connsiteY8" fmla="*/ 854529 h 1219200"/>
                  <a:gd name="connsiteX9" fmla="*/ 179614 w 1132114"/>
                  <a:gd name="connsiteY9" fmla="*/ 859971 h 1219200"/>
                  <a:gd name="connsiteX10" fmla="*/ 212272 w 1132114"/>
                  <a:gd name="connsiteY10" fmla="*/ 859971 h 1219200"/>
                  <a:gd name="connsiteX11" fmla="*/ 234043 w 1132114"/>
                  <a:gd name="connsiteY11" fmla="*/ 908957 h 1219200"/>
                  <a:gd name="connsiteX12" fmla="*/ 190500 w 1132114"/>
                  <a:gd name="connsiteY12" fmla="*/ 979714 h 1219200"/>
                  <a:gd name="connsiteX13" fmla="*/ 174172 w 1132114"/>
                  <a:gd name="connsiteY13" fmla="*/ 1072243 h 1219200"/>
                  <a:gd name="connsiteX14" fmla="*/ 152400 w 1132114"/>
                  <a:gd name="connsiteY14" fmla="*/ 1132114 h 1219200"/>
                  <a:gd name="connsiteX15" fmla="*/ 27214 w 1132114"/>
                  <a:gd name="connsiteY15" fmla="*/ 1115786 h 1219200"/>
                  <a:gd name="connsiteX16" fmla="*/ 0 w 1132114"/>
                  <a:gd name="connsiteY16" fmla="*/ 1121229 h 1219200"/>
                  <a:gd name="connsiteX17" fmla="*/ 0 w 1132114"/>
                  <a:gd name="connsiteY17" fmla="*/ 1164771 h 1219200"/>
                  <a:gd name="connsiteX18" fmla="*/ 81643 w 1132114"/>
                  <a:gd name="connsiteY18" fmla="*/ 1181100 h 1219200"/>
                  <a:gd name="connsiteX19" fmla="*/ 261257 w 1132114"/>
                  <a:gd name="connsiteY19" fmla="*/ 1181100 h 1219200"/>
                  <a:gd name="connsiteX20" fmla="*/ 348343 w 1132114"/>
                  <a:gd name="connsiteY20" fmla="*/ 1191986 h 1219200"/>
                  <a:gd name="connsiteX21" fmla="*/ 473529 w 1132114"/>
                  <a:gd name="connsiteY21" fmla="*/ 1191986 h 1219200"/>
                  <a:gd name="connsiteX22" fmla="*/ 609600 w 1132114"/>
                  <a:gd name="connsiteY22" fmla="*/ 1208314 h 1219200"/>
                  <a:gd name="connsiteX23" fmla="*/ 800100 w 1132114"/>
                  <a:gd name="connsiteY23" fmla="*/ 1219200 h 1219200"/>
                  <a:gd name="connsiteX24" fmla="*/ 930729 w 1132114"/>
                  <a:gd name="connsiteY24" fmla="*/ 1202871 h 1219200"/>
                  <a:gd name="connsiteX25" fmla="*/ 1121229 w 1132114"/>
                  <a:gd name="connsiteY25" fmla="*/ 1213757 h 1219200"/>
                  <a:gd name="connsiteX26" fmla="*/ 1126672 w 1132114"/>
                  <a:gd name="connsiteY26" fmla="*/ 1132114 h 1219200"/>
                  <a:gd name="connsiteX27" fmla="*/ 1072243 w 1132114"/>
                  <a:gd name="connsiteY27" fmla="*/ 1055914 h 1219200"/>
                  <a:gd name="connsiteX28" fmla="*/ 1066800 w 1132114"/>
                  <a:gd name="connsiteY28" fmla="*/ 1001486 h 1219200"/>
                  <a:gd name="connsiteX29" fmla="*/ 1115786 w 1132114"/>
                  <a:gd name="connsiteY29" fmla="*/ 979714 h 1219200"/>
                  <a:gd name="connsiteX30" fmla="*/ 1045029 w 1132114"/>
                  <a:gd name="connsiteY30" fmla="*/ 919843 h 1219200"/>
                  <a:gd name="connsiteX31" fmla="*/ 1045029 w 1132114"/>
                  <a:gd name="connsiteY31" fmla="*/ 843643 h 1219200"/>
                  <a:gd name="connsiteX32" fmla="*/ 1110343 w 1132114"/>
                  <a:gd name="connsiteY32" fmla="*/ 832757 h 1219200"/>
                  <a:gd name="connsiteX33" fmla="*/ 1115786 w 1132114"/>
                  <a:gd name="connsiteY33" fmla="*/ 772886 h 1219200"/>
                  <a:gd name="connsiteX34" fmla="*/ 1099457 w 1132114"/>
                  <a:gd name="connsiteY34" fmla="*/ 702129 h 1219200"/>
                  <a:gd name="connsiteX35" fmla="*/ 1099457 w 1132114"/>
                  <a:gd name="connsiteY35" fmla="*/ 642257 h 1219200"/>
                  <a:gd name="connsiteX36" fmla="*/ 1099457 w 1132114"/>
                  <a:gd name="connsiteY36" fmla="*/ 566057 h 1219200"/>
                  <a:gd name="connsiteX37" fmla="*/ 1104900 w 1132114"/>
                  <a:gd name="connsiteY37" fmla="*/ 533400 h 1219200"/>
                  <a:gd name="connsiteX38" fmla="*/ 1104900 w 1132114"/>
                  <a:gd name="connsiteY38" fmla="*/ 429986 h 1219200"/>
                  <a:gd name="connsiteX39" fmla="*/ 1115786 w 1132114"/>
                  <a:gd name="connsiteY39" fmla="*/ 386443 h 1219200"/>
                  <a:gd name="connsiteX40" fmla="*/ 1132114 w 1132114"/>
                  <a:gd name="connsiteY40" fmla="*/ 250371 h 1219200"/>
                  <a:gd name="connsiteX41" fmla="*/ 629416 w 1132114"/>
                  <a:gd name="connsiteY41" fmla="*/ 1418 h 1219200"/>
                  <a:gd name="connsiteX42" fmla="*/ 468086 w 1132114"/>
                  <a:gd name="connsiteY42"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1045029 w 1126672"/>
                  <a:gd name="connsiteY30" fmla="*/ 919843 h 1219200"/>
                  <a:gd name="connsiteX31" fmla="*/ 1045029 w 1126672"/>
                  <a:gd name="connsiteY31" fmla="*/ 843643 h 1219200"/>
                  <a:gd name="connsiteX32" fmla="*/ 1110343 w 1126672"/>
                  <a:gd name="connsiteY32" fmla="*/ 832757 h 1219200"/>
                  <a:gd name="connsiteX33" fmla="*/ 1115786 w 1126672"/>
                  <a:gd name="connsiteY33" fmla="*/ 772886 h 1219200"/>
                  <a:gd name="connsiteX34" fmla="*/ 1099457 w 1126672"/>
                  <a:gd name="connsiteY34" fmla="*/ 702129 h 1219200"/>
                  <a:gd name="connsiteX35" fmla="*/ 1099457 w 1126672"/>
                  <a:gd name="connsiteY35" fmla="*/ 642257 h 1219200"/>
                  <a:gd name="connsiteX36" fmla="*/ 1099457 w 1126672"/>
                  <a:gd name="connsiteY36" fmla="*/ 566057 h 1219200"/>
                  <a:gd name="connsiteX37" fmla="*/ 1104900 w 1126672"/>
                  <a:gd name="connsiteY37" fmla="*/ 533400 h 1219200"/>
                  <a:gd name="connsiteX38" fmla="*/ 1104900 w 1126672"/>
                  <a:gd name="connsiteY38" fmla="*/ 429986 h 1219200"/>
                  <a:gd name="connsiteX39" fmla="*/ 1115786 w 1126672"/>
                  <a:gd name="connsiteY39" fmla="*/ 386443 h 1219200"/>
                  <a:gd name="connsiteX40" fmla="*/ 629416 w 1126672"/>
                  <a:gd name="connsiteY40" fmla="*/ 1418 h 1219200"/>
                  <a:gd name="connsiteX41" fmla="*/ 468086 w 1126672"/>
                  <a:gd name="connsiteY41"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1045029 w 1126672"/>
                  <a:gd name="connsiteY30" fmla="*/ 919843 h 1219200"/>
                  <a:gd name="connsiteX31" fmla="*/ 1045029 w 1126672"/>
                  <a:gd name="connsiteY31" fmla="*/ 843643 h 1219200"/>
                  <a:gd name="connsiteX32" fmla="*/ 1110343 w 1126672"/>
                  <a:gd name="connsiteY32" fmla="*/ 832757 h 1219200"/>
                  <a:gd name="connsiteX33" fmla="*/ 1115786 w 1126672"/>
                  <a:gd name="connsiteY33" fmla="*/ 772886 h 1219200"/>
                  <a:gd name="connsiteX34" fmla="*/ 1099457 w 1126672"/>
                  <a:gd name="connsiteY34" fmla="*/ 702129 h 1219200"/>
                  <a:gd name="connsiteX35" fmla="*/ 1099457 w 1126672"/>
                  <a:gd name="connsiteY35" fmla="*/ 642257 h 1219200"/>
                  <a:gd name="connsiteX36" fmla="*/ 1099457 w 1126672"/>
                  <a:gd name="connsiteY36" fmla="*/ 566057 h 1219200"/>
                  <a:gd name="connsiteX37" fmla="*/ 1104900 w 1126672"/>
                  <a:gd name="connsiteY37" fmla="*/ 533400 h 1219200"/>
                  <a:gd name="connsiteX38" fmla="*/ 1104900 w 1126672"/>
                  <a:gd name="connsiteY38" fmla="*/ 429986 h 1219200"/>
                  <a:gd name="connsiteX39" fmla="*/ 629416 w 1126672"/>
                  <a:gd name="connsiteY39" fmla="*/ 1418 h 1219200"/>
                  <a:gd name="connsiteX40" fmla="*/ 468086 w 1126672"/>
                  <a:gd name="connsiteY40"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1045029 w 1126672"/>
                  <a:gd name="connsiteY30" fmla="*/ 919843 h 1219200"/>
                  <a:gd name="connsiteX31" fmla="*/ 1045029 w 1126672"/>
                  <a:gd name="connsiteY31" fmla="*/ 843643 h 1219200"/>
                  <a:gd name="connsiteX32" fmla="*/ 1110343 w 1126672"/>
                  <a:gd name="connsiteY32" fmla="*/ 832757 h 1219200"/>
                  <a:gd name="connsiteX33" fmla="*/ 1115786 w 1126672"/>
                  <a:gd name="connsiteY33" fmla="*/ 772886 h 1219200"/>
                  <a:gd name="connsiteX34" fmla="*/ 1099457 w 1126672"/>
                  <a:gd name="connsiteY34" fmla="*/ 702129 h 1219200"/>
                  <a:gd name="connsiteX35" fmla="*/ 1099457 w 1126672"/>
                  <a:gd name="connsiteY35" fmla="*/ 642257 h 1219200"/>
                  <a:gd name="connsiteX36" fmla="*/ 1099457 w 1126672"/>
                  <a:gd name="connsiteY36" fmla="*/ 566057 h 1219200"/>
                  <a:gd name="connsiteX37" fmla="*/ 1104900 w 1126672"/>
                  <a:gd name="connsiteY37" fmla="*/ 533400 h 1219200"/>
                  <a:gd name="connsiteX38" fmla="*/ 629416 w 1126672"/>
                  <a:gd name="connsiteY38" fmla="*/ 1418 h 1219200"/>
                  <a:gd name="connsiteX39" fmla="*/ 468086 w 1126672"/>
                  <a:gd name="connsiteY39"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1045029 w 1126672"/>
                  <a:gd name="connsiteY30" fmla="*/ 919843 h 1219200"/>
                  <a:gd name="connsiteX31" fmla="*/ 1045029 w 1126672"/>
                  <a:gd name="connsiteY31" fmla="*/ 843643 h 1219200"/>
                  <a:gd name="connsiteX32" fmla="*/ 1110343 w 1126672"/>
                  <a:gd name="connsiteY32" fmla="*/ 832757 h 1219200"/>
                  <a:gd name="connsiteX33" fmla="*/ 1115786 w 1126672"/>
                  <a:gd name="connsiteY33" fmla="*/ 772886 h 1219200"/>
                  <a:gd name="connsiteX34" fmla="*/ 1099457 w 1126672"/>
                  <a:gd name="connsiteY34" fmla="*/ 702129 h 1219200"/>
                  <a:gd name="connsiteX35" fmla="*/ 1099457 w 1126672"/>
                  <a:gd name="connsiteY35" fmla="*/ 642257 h 1219200"/>
                  <a:gd name="connsiteX36" fmla="*/ 1099457 w 1126672"/>
                  <a:gd name="connsiteY36" fmla="*/ 566057 h 1219200"/>
                  <a:gd name="connsiteX37" fmla="*/ 629416 w 1126672"/>
                  <a:gd name="connsiteY37" fmla="*/ 1418 h 1219200"/>
                  <a:gd name="connsiteX38" fmla="*/ 468086 w 1126672"/>
                  <a:gd name="connsiteY38"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1045029 w 1126672"/>
                  <a:gd name="connsiteY30" fmla="*/ 919843 h 1219200"/>
                  <a:gd name="connsiteX31" fmla="*/ 1045029 w 1126672"/>
                  <a:gd name="connsiteY31" fmla="*/ 843643 h 1219200"/>
                  <a:gd name="connsiteX32" fmla="*/ 1110343 w 1126672"/>
                  <a:gd name="connsiteY32" fmla="*/ 832757 h 1219200"/>
                  <a:gd name="connsiteX33" fmla="*/ 1115786 w 1126672"/>
                  <a:gd name="connsiteY33" fmla="*/ 772886 h 1219200"/>
                  <a:gd name="connsiteX34" fmla="*/ 1099457 w 1126672"/>
                  <a:gd name="connsiteY34" fmla="*/ 702129 h 1219200"/>
                  <a:gd name="connsiteX35" fmla="*/ 1099457 w 1126672"/>
                  <a:gd name="connsiteY35" fmla="*/ 642257 h 1219200"/>
                  <a:gd name="connsiteX36" fmla="*/ 629416 w 1126672"/>
                  <a:gd name="connsiteY36" fmla="*/ 1418 h 1219200"/>
                  <a:gd name="connsiteX37" fmla="*/ 468086 w 1126672"/>
                  <a:gd name="connsiteY37"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1045029 w 1126672"/>
                  <a:gd name="connsiteY30" fmla="*/ 919843 h 1219200"/>
                  <a:gd name="connsiteX31" fmla="*/ 1045029 w 1126672"/>
                  <a:gd name="connsiteY31" fmla="*/ 843643 h 1219200"/>
                  <a:gd name="connsiteX32" fmla="*/ 1110343 w 1126672"/>
                  <a:gd name="connsiteY32" fmla="*/ 832757 h 1219200"/>
                  <a:gd name="connsiteX33" fmla="*/ 1115786 w 1126672"/>
                  <a:gd name="connsiteY33" fmla="*/ 772886 h 1219200"/>
                  <a:gd name="connsiteX34" fmla="*/ 1099457 w 1126672"/>
                  <a:gd name="connsiteY34" fmla="*/ 702129 h 1219200"/>
                  <a:gd name="connsiteX35" fmla="*/ 629416 w 1126672"/>
                  <a:gd name="connsiteY35" fmla="*/ 1418 h 1219200"/>
                  <a:gd name="connsiteX36" fmla="*/ 468086 w 1126672"/>
                  <a:gd name="connsiteY36"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1045029 w 1126672"/>
                  <a:gd name="connsiteY30" fmla="*/ 919843 h 1219200"/>
                  <a:gd name="connsiteX31" fmla="*/ 1045029 w 1126672"/>
                  <a:gd name="connsiteY31" fmla="*/ 843643 h 1219200"/>
                  <a:gd name="connsiteX32" fmla="*/ 1110343 w 1126672"/>
                  <a:gd name="connsiteY32" fmla="*/ 832757 h 1219200"/>
                  <a:gd name="connsiteX33" fmla="*/ 1115786 w 1126672"/>
                  <a:gd name="connsiteY33" fmla="*/ 772886 h 1219200"/>
                  <a:gd name="connsiteX34" fmla="*/ 629416 w 1126672"/>
                  <a:gd name="connsiteY34" fmla="*/ 1418 h 1219200"/>
                  <a:gd name="connsiteX35" fmla="*/ 468086 w 1126672"/>
                  <a:gd name="connsiteY35"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1045029 w 1126672"/>
                  <a:gd name="connsiteY30" fmla="*/ 919843 h 1219200"/>
                  <a:gd name="connsiteX31" fmla="*/ 1045029 w 1126672"/>
                  <a:gd name="connsiteY31" fmla="*/ 843643 h 1219200"/>
                  <a:gd name="connsiteX32" fmla="*/ 1110343 w 1126672"/>
                  <a:gd name="connsiteY32" fmla="*/ 832757 h 1219200"/>
                  <a:gd name="connsiteX33" fmla="*/ 629416 w 1126672"/>
                  <a:gd name="connsiteY33" fmla="*/ 1418 h 1219200"/>
                  <a:gd name="connsiteX34" fmla="*/ 468086 w 1126672"/>
                  <a:gd name="connsiteY34"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1045029 w 1126672"/>
                  <a:gd name="connsiteY30" fmla="*/ 919843 h 1219200"/>
                  <a:gd name="connsiteX31" fmla="*/ 1045029 w 1126672"/>
                  <a:gd name="connsiteY31" fmla="*/ 843643 h 1219200"/>
                  <a:gd name="connsiteX32" fmla="*/ 629416 w 1126672"/>
                  <a:gd name="connsiteY32" fmla="*/ 1418 h 1219200"/>
                  <a:gd name="connsiteX33" fmla="*/ 468086 w 1126672"/>
                  <a:gd name="connsiteY33"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1045029 w 1126672"/>
                  <a:gd name="connsiteY30" fmla="*/ 919843 h 1219200"/>
                  <a:gd name="connsiteX31" fmla="*/ 629416 w 1126672"/>
                  <a:gd name="connsiteY31" fmla="*/ 1418 h 1219200"/>
                  <a:gd name="connsiteX32" fmla="*/ 468086 w 1126672"/>
                  <a:gd name="connsiteY32"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1115786 w 1126672"/>
                  <a:gd name="connsiteY29" fmla="*/ 979714 h 1219200"/>
                  <a:gd name="connsiteX30" fmla="*/ 629416 w 1126672"/>
                  <a:gd name="connsiteY30" fmla="*/ 1418 h 1219200"/>
                  <a:gd name="connsiteX31" fmla="*/ 468086 w 1126672"/>
                  <a:gd name="connsiteY31"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1066800 w 1126672"/>
                  <a:gd name="connsiteY28" fmla="*/ 1001486 h 1219200"/>
                  <a:gd name="connsiteX29" fmla="*/ 629416 w 1126672"/>
                  <a:gd name="connsiteY29" fmla="*/ 1418 h 1219200"/>
                  <a:gd name="connsiteX30" fmla="*/ 468086 w 1126672"/>
                  <a:gd name="connsiteY30"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1072243 w 1126672"/>
                  <a:gd name="connsiteY27" fmla="*/ 1055914 h 1219200"/>
                  <a:gd name="connsiteX28" fmla="*/ 629416 w 1126672"/>
                  <a:gd name="connsiteY28" fmla="*/ 1418 h 1219200"/>
                  <a:gd name="connsiteX29" fmla="*/ 468086 w 1126672"/>
                  <a:gd name="connsiteY29" fmla="*/ 0 h 1219200"/>
                  <a:gd name="connsiteX0" fmla="*/ 468086 w 1126672"/>
                  <a:gd name="connsiteY0" fmla="*/ 0 h 1219200"/>
                  <a:gd name="connsiteX1" fmla="*/ 435429 w 1126672"/>
                  <a:gd name="connsiteY1" fmla="*/ 92529 h 1219200"/>
                  <a:gd name="connsiteX2" fmla="*/ 364672 w 1126672"/>
                  <a:gd name="connsiteY2" fmla="*/ 201386 h 1219200"/>
                  <a:gd name="connsiteX3" fmla="*/ 321129 w 1126672"/>
                  <a:gd name="connsiteY3" fmla="*/ 332014 h 1219200"/>
                  <a:gd name="connsiteX4" fmla="*/ 244929 w 1126672"/>
                  <a:gd name="connsiteY4" fmla="*/ 451757 h 1219200"/>
                  <a:gd name="connsiteX5" fmla="*/ 179614 w 1126672"/>
                  <a:gd name="connsiteY5" fmla="*/ 593271 h 1219200"/>
                  <a:gd name="connsiteX6" fmla="*/ 103414 w 1126672"/>
                  <a:gd name="connsiteY6" fmla="*/ 734786 h 1219200"/>
                  <a:gd name="connsiteX7" fmla="*/ 70757 w 1126672"/>
                  <a:gd name="connsiteY7" fmla="*/ 821871 h 1219200"/>
                  <a:gd name="connsiteX8" fmla="*/ 76200 w 1126672"/>
                  <a:gd name="connsiteY8" fmla="*/ 854529 h 1219200"/>
                  <a:gd name="connsiteX9" fmla="*/ 179614 w 1126672"/>
                  <a:gd name="connsiteY9" fmla="*/ 859971 h 1219200"/>
                  <a:gd name="connsiteX10" fmla="*/ 212272 w 1126672"/>
                  <a:gd name="connsiteY10" fmla="*/ 859971 h 1219200"/>
                  <a:gd name="connsiteX11" fmla="*/ 234043 w 1126672"/>
                  <a:gd name="connsiteY11" fmla="*/ 908957 h 1219200"/>
                  <a:gd name="connsiteX12" fmla="*/ 190500 w 1126672"/>
                  <a:gd name="connsiteY12" fmla="*/ 979714 h 1219200"/>
                  <a:gd name="connsiteX13" fmla="*/ 174172 w 1126672"/>
                  <a:gd name="connsiteY13" fmla="*/ 1072243 h 1219200"/>
                  <a:gd name="connsiteX14" fmla="*/ 152400 w 1126672"/>
                  <a:gd name="connsiteY14" fmla="*/ 1132114 h 1219200"/>
                  <a:gd name="connsiteX15" fmla="*/ 27214 w 1126672"/>
                  <a:gd name="connsiteY15" fmla="*/ 1115786 h 1219200"/>
                  <a:gd name="connsiteX16" fmla="*/ 0 w 1126672"/>
                  <a:gd name="connsiteY16" fmla="*/ 1121229 h 1219200"/>
                  <a:gd name="connsiteX17" fmla="*/ 0 w 1126672"/>
                  <a:gd name="connsiteY17" fmla="*/ 1164771 h 1219200"/>
                  <a:gd name="connsiteX18" fmla="*/ 81643 w 1126672"/>
                  <a:gd name="connsiteY18" fmla="*/ 1181100 h 1219200"/>
                  <a:gd name="connsiteX19" fmla="*/ 261257 w 1126672"/>
                  <a:gd name="connsiteY19" fmla="*/ 1181100 h 1219200"/>
                  <a:gd name="connsiteX20" fmla="*/ 348343 w 1126672"/>
                  <a:gd name="connsiteY20" fmla="*/ 1191986 h 1219200"/>
                  <a:gd name="connsiteX21" fmla="*/ 473529 w 1126672"/>
                  <a:gd name="connsiteY21" fmla="*/ 1191986 h 1219200"/>
                  <a:gd name="connsiteX22" fmla="*/ 609600 w 1126672"/>
                  <a:gd name="connsiteY22" fmla="*/ 1208314 h 1219200"/>
                  <a:gd name="connsiteX23" fmla="*/ 800100 w 1126672"/>
                  <a:gd name="connsiteY23" fmla="*/ 1219200 h 1219200"/>
                  <a:gd name="connsiteX24" fmla="*/ 930729 w 1126672"/>
                  <a:gd name="connsiteY24" fmla="*/ 1202871 h 1219200"/>
                  <a:gd name="connsiteX25" fmla="*/ 1121229 w 1126672"/>
                  <a:gd name="connsiteY25" fmla="*/ 1213757 h 1219200"/>
                  <a:gd name="connsiteX26" fmla="*/ 1126672 w 1126672"/>
                  <a:gd name="connsiteY26" fmla="*/ 1132114 h 1219200"/>
                  <a:gd name="connsiteX27" fmla="*/ 629416 w 1126672"/>
                  <a:gd name="connsiteY27" fmla="*/ 1418 h 1219200"/>
                  <a:gd name="connsiteX28" fmla="*/ 468086 w 1126672"/>
                  <a:gd name="connsiteY28" fmla="*/ 0 h 1219200"/>
                  <a:gd name="connsiteX0" fmla="*/ 468086 w 1121229"/>
                  <a:gd name="connsiteY0" fmla="*/ 0 h 1219200"/>
                  <a:gd name="connsiteX1" fmla="*/ 435429 w 1121229"/>
                  <a:gd name="connsiteY1" fmla="*/ 92529 h 1219200"/>
                  <a:gd name="connsiteX2" fmla="*/ 364672 w 1121229"/>
                  <a:gd name="connsiteY2" fmla="*/ 201386 h 1219200"/>
                  <a:gd name="connsiteX3" fmla="*/ 321129 w 1121229"/>
                  <a:gd name="connsiteY3" fmla="*/ 332014 h 1219200"/>
                  <a:gd name="connsiteX4" fmla="*/ 244929 w 1121229"/>
                  <a:gd name="connsiteY4" fmla="*/ 451757 h 1219200"/>
                  <a:gd name="connsiteX5" fmla="*/ 179614 w 1121229"/>
                  <a:gd name="connsiteY5" fmla="*/ 593271 h 1219200"/>
                  <a:gd name="connsiteX6" fmla="*/ 103414 w 1121229"/>
                  <a:gd name="connsiteY6" fmla="*/ 734786 h 1219200"/>
                  <a:gd name="connsiteX7" fmla="*/ 70757 w 1121229"/>
                  <a:gd name="connsiteY7" fmla="*/ 821871 h 1219200"/>
                  <a:gd name="connsiteX8" fmla="*/ 76200 w 1121229"/>
                  <a:gd name="connsiteY8" fmla="*/ 854529 h 1219200"/>
                  <a:gd name="connsiteX9" fmla="*/ 179614 w 1121229"/>
                  <a:gd name="connsiteY9" fmla="*/ 859971 h 1219200"/>
                  <a:gd name="connsiteX10" fmla="*/ 212272 w 1121229"/>
                  <a:gd name="connsiteY10" fmla="*/ 859971 h 1219200"/>
                  <a:gd name="connsiteX11" fmla="*/ 234043 w 1121229"/>
                  <a:gd name="connsiteY11" fmla="*/ 908957 h 1219200"/>
                  <a:gd name="connsiteX12" fmla="*/ 190500 w 1121229"/>
                  <a:gd name="connsiteY12" fmla="*/ 979714 h 1219200"/>
                  <a:gd name="connsiteX13" fmla="*/ 174172 w 1121229"/>
                  <a:gd name="connsiteY13" fmla="*/ 1072243 h 1219200"/>
                  <a:gd name="connsiteX14" fmla="*/ 152400 w 1121229"/>
                  <a:gd name="connsiteY14" fmla="*/ 1132114 h 1219200"/>
                  <a:gd name="connsiteX15" fmla="*/ 27214 w 1121229"/>
                  <a:gd name="connsiteY15" fmla="*/ 1115786 h 1219200"/>
                  <a:gd name="connsiteX16" fmla="*/ 0 w 1121229"/>
                  <a:gd name="connsiteY16" fmla="*/ 1121229 h 1219200"/>
                  <a:gd name="connsiteX17" fmla="*/ 0 w 1121229"/>
                  <a:gd name="connsiteY17" fmla="*/ 1164771 h 1219200"/>
                  <a:gd name="connsiteX18" fmla="*/ 81643 w 1121229"/>
                  <a:gd name="connsiteY18" fmla="*/ 1181100 h 1219200"/>
                  <a:gd name="connsiteX19" fmla="*/ 261257 w 1121229"/>
                  <a:gd name="connsiteY19" fmla="*/ 1181100 h 1219200"/>
                  <a:gd name="connsiteX20" fmla="*/ 348343 w 1121229"/>
                  <a:gd name="connsiteY20" fmla="*/ 1191986 h 1219200"/>
                  <a:gd name="connsiteX21" fmla="*/ 473529 w 1121229"/>
                  <a:gd name="connsiteY21" fmla="*/ 1191986 h 1219200"/>
                  <a:gd name="connsiteX22" fmla="*/ 609600 w 1121229"/>
                  <a:gd name="connsiteY22" fmla="*/ 1208314 h 1219200"/>
                  <a:gd name="connsiteX23" fmla="*/ 800100 w 1121229"/>
                  <a:gd name="connsiteY23" fmla="*/ 1219200 h 1219200"/>
                  <a:gd name="connsiteX24" fmla="*/ 930729 w 1121229"/>
                  <a:gd name="connsiteY24" fmla="*/ 1202871 h 1219200"/>
                  <a:gd name="connsiteX25" fmla="*/ 1121229 w 1121229"/>
                  <a:gd name="connsiteY25" fmla="*/ 1213757 h 1219200"/>
                  <a:gd name="connsiteX26" fmla="*/ 629416 w 1121229"/>
                  <a:gd name="connsiteY26" fmla="*/ 1418 h 1219200"/>
                  <a:gd name="connsiteX27" fmla="*/ 468086 w 1121229"/>
                  <a:gd name="connsiteY27" fmla="*/ 0 h 1219200"/>
                  <a:gd name="connsiteX0" fmla="*/ 468086 w 930729"/>
                  <a:gd name="connsiteY0" fmla="*/ 0 h 1219200"/>
                  <a:gd name="connsiteX1" fmla="*/ 435429 w 930729"/>
                  <a:gd name="connsiteY1" fmla="*/ 92529 h 1219200"/>
                  <a:gd name="connsiteX2" fmla="*/ 364672 w 930729"/>
                  <a:gd name="connsiteY2" fmla="*/ 201386 h 1219200"/>
                  <a:gd name="connsiteX3" fmla="*/ 321129 w 930729"/>
                  <a:gd name="connsiteY3" fmla="*/ 332014 h 1219200"/>
                  <a:gd name="connsiteX4" fmla="*/ 244929 w 930729"/>
                  <a:gd name="connsiteY4" fmla="*/ 451757 h 1219200"/>
                  <a:gd name="connsiteX5" fmla="*/ 179614 w 930729"/>
                  <a:gd name="connsiteY5" fmla="*/ 593271 h 1219200"/>
                  <a:gd name="connsiteX6" fmla="*/ 103414 w 930729"/>
                  <a:gd name="connsiteY6" fmla="*/ 734786 h 1219200"/>
                  <a:gd name="connsiteX7" fmla="*/ 70757 w 930729"/>
                  <a:gd name="connsiteY7" fmla="*/ 821871 h 1219200"/>
                  <a:gd name="connsiteX8" fmla="*/ 76200 w 930729"/>
                  <a:gd name="connsiteY8" fmla="*/ 854529 h 1219200"/>
                  <a:gd name="connsiteX9" fmla="*/ 179614 w 930729"/>
                  <a:gd name="connsiteY9" fmla="*/ 859971 h 1219200"/>
                  <a:gd name="connsiteX10" fmla="*/ 212272 w 930729"/>
                  <a:gd name="connsiteY10" fmla="*/ 859971 h 1219200"/>
                  <a:gd name="connsiteX11" fmla="*/ 234043 w 930729"/>
                  <a:gd name="connsiteY11" fmla="*/ 908957 h 1219200"/>
                  <a:gd name="connsiteX12" fmla="*/ 190500 w 930729"/>
                  <a:gd name="connsiteY12" fmla="*/ 979714 h 1219200"/>
                  <a:gd name="connsiteX13" fmla="*/ 174172 w 930729"/>
                  <a:gd name="connsiteY13" fmla="*/ 1072243 h 1219200"/>
                  <a:gd name="connsiteX14" fmla="*/ 152400 w 930729"/>
                  <a:gd name="connsiteY14" fmla="*/ 1132114 h 1219200"/>
                  <a:gd name="connsiteX15" fmla="*/ 27214 w 930729"/>
                  <a:gd name="connsiteY15" fmla="*/ 1115786 h 1219200"/>
                  <a:gd name="connsiteX16" fmla="*/ 0 w 930729"/>
                  <a:gd name="connsiteY16" fmla="*/ 1121229 h 1219200"/>
                  <a:gd name="connsiteX17" fmla="*/ 0 w 930729"/>
                  <a:gd name="connsiteY17" fmla="*/ 1164771 h 1219200"/>
                  <a:gd name="connsiteX18" fmla="*/ 81643 w 930729"/>
                  <a:gd name="connsiteY18" fmla="*/ 1181100 h 1219200"/>
                  <a:gd name="connsiteX19" fmla="*/ 261257 w 930729"/>
                  <a:gd name="connsiteY19" fmla="*/ 1181100 h 1219200"/>
                  <a:gd name="connsiteX20" fmla="*/ 348343 w 930729"/>
                  <a:gd name="connsiteY20" fmla="*/ 1191986 h 1219200"/>
                  <a:gd name="connsiteX21" fmla="*/ 473529 w 930729"/>
                  <a:gd name="connsiteY21" fmla="*/ 1191986 h 1219200"/>
                  <a:gd name="connsiteX22" fmla="*/ 609600 w 930729"/>
                  <a:gd name="connsiteY22" fmla="*/ 1208314 h 1219200"/>
                  <a:gd name="connsiteX23" fmla="*/ 800100 w 930729"/>
                  <a:gd name="connsiteY23" fmla="*/ 1219200 h 1219200"/>
                  <a:gd name="connsiteX24" fmla="*/ 930729 w 930729"/>
                  <a:gd name="connsiteY24" fmla="*/ 1202871 h 1219200"/>
                  <a:gd name="connsiteX25" fmla="*/ 629416 w 930729"/>
                  <a:gd name="connsiteY25" fmla="*/ 1418 h 1219200"/>
                  <a:gd name="connsiteX26" fmla="*/ 468086 w 930729"/>
                  <a:gd name="connsiteY26" fmla="*/ 0 h 1219200"/>
                  <a:gd name="connsiteX0" fmla="*/ 468086 w 800100"/>
                  <a:gd name="connsiteY0" fmla="*/ 0 h 1219200"/>
                  <a:gd name="connsiteX1" fmla="*/ 435429 w 800100"/>
                  <a:gd name="connsiteY1" fmla="*/ 92529 h 1219200"/>
                  <a:gd name="connsiteX2" fmla="*/ 364672 w 800100"/>
                  <a:gd name="connsiteY2" fmla="*/ 201386 h 1219200"/>
                  <a:gd name="connsiteX3" fmla="*/ 321129 w 800100"/>
                  <a:gd name="connsiteY3" fmla="*/ 332014 h 1219200"/>
                  <a:gd name="connsiteX4" fmla="*/ 244929 w 800100"/>
                  <a:gd name="connsiteY4" fmla="*/ 451757 h 1219200"/>
                  <a:gd name="connsiteX5" fmla="*/ 179614 w 800100"/>
                  <a:gd name="connsiteY5" fmla="*/ 593271 h 1219200"/>
                  <a:gd name="connsiteX6" fmla="*/ 103414 w 800100"/>
                  <a:gd name="connsiteY6" fmla="*/ 734786 h 1219200"/>
                  <a:gd name="connsiteX7" fmla="*/ 70757 w 800100"/>
                  <a:gd name="connsiteY7" fmla="*/ 821871 h 1219200"/>
                  <a:gd name="connsiteX8" fmla="*/ 76200 w 800100"/>
                  <a:gd name="connsiteY8" fmla="*/ 854529 h 1219200"/>
                  <a:gd name="connsiteX9" fmla="*/ 179614 w 800100"/>
                  <a:gd name="connsiteY9" fmla="*/ 859971 h 1219200"/>
                  <a:gd name="connsiteX10" fmla="*/ 212272 w 800100"/>
                  <a:gd name="connsiteY10" fmla="*/ 859971 h 1219200"/>
                  <a:gd name="connsiteX11" fmla="*/ 234043 w 800100"/>
                  <a:gd name="connsiteY11" fmla="*/ 908957 h 1219200"/>
                  <a:gd name="connsiteX12" fmla="*/ 190500 w 800100"/>
                  <a:gd name="connsiteY12" fmla="*/ 979714 h 1219200"/>
                  <a:gd name="connsiteX13" fmla="*/ 174172 w 800100"/>
                  <a:gd name="connsiteY13" fmla="*/ 1072243 h 1219200"/>
                  <a:gd name="connsiteX14" fmla="*/ 152400 w 800100"/>
                  <a:gd name="connsiteY14" fmla="*/ 1132114 h 1219200"/>
                  <a:gd name="connsiteX15" fmla="*/ 27214 w 800100"/>
                  <a:gd name="connsiteY15" fmla="*/ 1115786 h 1219200"/>
                  <a:gd name="connsiteX16" fmla="*/ 0 w 800100"/>
                  <a:gd name="connsiteY16" fmla="*/ 1121229 h 1219200"/>
                  <a:gd name="connsiteX17" fmla="*/ 0 w 800100"/>
                  <a:gd name="connsiteY17" fmla="*/ 1164771 h 1219200"/>
                  <a:gd name="connsiteX18" fmla="*/ 81643 w 800100"/>
                  <a:gd name="connsiteY18" fmla="*/ 1181100 h 1219200"/>
                  <a:gd name="connsiteX19" fmla="*/ 261257 w 800100"/>
                  <a:gd name="connsiteY19" fmla="*/ 1181100 h 1219200"/>
                  <a:gd name="connsiteX20" fmla="*/ 348343 w 800100"/>
                  <a:gd name="connsiteY20" fmla="*/ 1191986 h 1219200"/>
                  <a:gd name="connsiteX21" fmla="*/ 473529 w 800100"/>
                  <a:gd name="connsiteY21" fmla="*/ 1191986 h 1219200"/>
                  <a:gd name="connsiteX22" fmla="*/ 609600 w 800100"/>
                  <a:gd name="connsiteY22" fmla="*/ 1208314 h 1219200"/>
                  <a:gd name="connsiteX23" fmla="*/ 800100 w 800100"/>
                  <a:gd name="connsiteY23" fmla="*/ 1219200 h 1219200"/>
                  <a:gd name="connsiteX24" fmla="*/ 629416 w 800100"/>
                  <a:gd name="connsiteY24" fmla="*/ 1418 h 1219200"/>
                  <a:gd name="connsiteX25" fmla="*/ 468086 w 800100"/>
                  <a:gd name="connsiteY25" fmla="*/ 0 h 1219200"/>
                  <a:gd name="connsiteX0" fmla="*/ 468086 w 637620"/>
                  <a:gd name="connsiteY0" fmla="*/ 0 h 1219200"/>
                  <a:gd name="connsiteX1" fmla="*/ 435429 w 637620"/>
                  <a:gd name="connsiteY1" fmla="*/ 92529 h 1219200"/>
                  <a:gd name="connsiteX2" fmla="*/ 364672 w 637620"/>
                  <a:gd name="connsiteY2" fmla="*/ 201386 h 1219200"/>
                  <a:gd name="connsiteX3" fmla="*/ 321129 w 637620"/>
                  <a:gd name="connsiteY3" fmla="*/ 332014 h 1219200"/>
                  <a:gd name="connsiteX4" fmla="*/ 244929 w 637620"/>
                  <a:gd name="connsiteY4" fmla="*/ 451757 h 1219200"/>
                  <a:gd name="connsiteX5" fmla="*/ 179614 w 637620"/>
                  <a:gd name="connsiteY5" fmla="*/ 593271 h 1219200"/>
                  <a:gd name="connsiteX6" fmla="*/ 103414 w 637620"/>
                  <a:gd name="connsiteY6" fmla="*/ 734786 h 1219200"/>
                  <a:gd name="connsiteX7" fmla="*/ 70757 w 637620"/>
                  <a:gd name="connsiteY7" fmla="*/ 821871 h 1219200"/>
                  <a:gd name="connsiteX8" fmla="*/ 76200 w 637620"/>
                  <a:gd name="connsiteY8" fmla="*/ 854529 h 1219200"/>
                  <a:gd name="connsiteX9" fmla="*/ 179614 w 637620"/>
                  <a:gd name="connsiteY9" fmla="*/ 859971 h 1219200"/>
                  <a:gd name="connsiteX10" fmla="*/ 212272 w 637620"/>
                  <a:gd name="connsiteY10" fmla="*/ 859971 h 1219200"/>
                  <a:gd name="connsiteX11" fmla="*/ 234043 w 637620"/>
                  <a:gd name="connsiteY11" fmla="*/ 908957 h 1219200"/>
                  <a:gd name="connsiteX12" fmla="*/ 190500 w 637620"/>
                  <a:gd name="connsiteY12" fmla="*/ 979714 h 1219200"/>
                  <a:gd name="connsiteX13" fmla="*/ 174172 w 637620"/>
                  <a:gd name="connsiteY13" fmla="*/ 1072243 h 1219200"/>
                  <a:gd name="connsiteX14" fmla="*/ 152400 w 637620"/>
                  <a:gd name="connsiteY14" fmla="*/ 1132114 h 1219200"/>
                  <a:gd name="connsiteX15" fmla="*/ 27214 w 637620"/>
                  <a:gd name="connsiteY15" fmla="*/ 1115786 h 1219200"/>
                  <a:gd name="connsiteX16" fmla="*/ 0 w 637620"/>
                  <a:gd name="connsiteY16" fmla="*/ 1121229 h 1219200"/>
                  <a:gd name="connsiteX17" fmla="*/ 0 w 637620"/>
                  <a:gd name="connsiteY17" fmla="*/ 1164771 h 1219200"/>
                  <a:gd name="connsiteX18" fmla="*/ 81643 w 637620"/>
                  <a:gd name="connsiteY18" fmla="*/ 1181100 h 1219200"/>
                  <a:gd name="connsiteX19" fmla="*/ 261257 w 637620"/>
                  <a:gd name="connsiteY19" fmla="*/ 1181100 h 1219200"/>
                  <a:gd name="connsiteX20" fmla="*/ 348343 w 637620"/>
                  <a:gd name="connsiteY20" fmla="*/ 1191986 h 1219200"/>
                  <a:gd name="connsiteX21" fmla="*/ 473529 w 637620"/>
                  <a:gd name="connsiteY21" fmla="*/ 1191986 h 1219200"/>
                  <a:gd name="connsiteX22" fmla="*/ 609600 w 637620"/>
                  <a:gd name="connsiteY22" fmla="*/ 1208314 h 1219200"/>
                  <a:gd name="connsiteX23" fmla="*/ 637620 w 637620"/>
                  <a:gd name="connsiteY23" fmla="*/ 1219200 h 1219200"/>
                  <a:gd name="connsiteX24" fmla="*/ 629416 w 637620"/>
                  <a:gd name="connsiteY24" fmla="*/ 1418 h 1219200"/>
                  <a:gd name="connsiteX25" fmla="*/ 468086 w 637620"/>
                  <a:gd name="connsiteY25" fmla="*/ 0 h 1219200"/>
                  <a:gd name="connsiteX0" fmla="*/ 468086 w 1026286"/>
                  <a:gd name="connsiteY0" fmla="*/ 0 h 1219200"/>
                  <a:gd name="connsiteX1" fmla="*/ 435429 w 1026286"/>
                  <a:gd name="connsiteY1" fmla="*/ 92529 h 1219200"/>
                  <a:gd name="connsiteX2" fmla="*/ 364672 w 1026286"/>
                  <a:gd name="connsiteY2" fmla="*/ 201386 h 1219200"/>
                  <a:gd name="connsiteX3" fmla="*/ 321129 w 1026286"/>
                  <a:gd name="connsiteY3" fmla="*/ 332014 h 1219200"/>
                  <a:gd name="connsiteX4" fmla="*/ 244929 w 1026286"/>
                  <a:gd name="connsiteY4" fmla="*/ 451757 h 1219200"/>
                  <a:gd name="connsiteX5" fmla="*/ 179614 w 1026286"/>
                  <a:gd name="connsiteY5" fmla="*/ 593271 h 1219200"/>
                  <a:gd name="connsiteX6" fmla="*/ 103414 w 1026286"/>
                  <a:gd name="connsiteY6" fmla="*/ 734786 h 1219200"/>
                  <a:gd name="connsiteX7" fmla="*/ 70757 w 1026286"/>
                  <a:gd name="connsiteY7" fmla="*/ 821871 h 1219200"/>
                  <a:gd name="connsiteX8" fmla="*/ 76200 w 1026286"/>
                  <a:gd name="connsiteY8" fmla="*/ 854529 h 1219200"/>
                  <a:gd name="connsiteX9" fmla="*/ 179614 w 1026286"/>
                  <a:gd name="connsiteY9" fmla="*/ 859971 h 1219200"/>
                  <a:gd name="connsiteX10" fmla="*/ 212272 w 1026286"/>
                  <a:gd name="connsiteY10" fmla="*/ 859971 h 1219200"/>
                  <a:gd name="connsiteX11" fmla="*/ 234043 w 1026286"/>
                  <a:gd name="connsiteY11" fmla="*/ 908957 h 1219200"/>
                  <a:gd name="connsiteX12" fmla="*/ 190500 w 1026286"/>
                  <a:gd name="connsiteY12" fmla="*/ 979714 h 1219200"/>
                  <a:gd name="connsiteX13" fmla="*/ 174172 w 1026286"/>
                  <a:gd name="connsiteY13" fmla="*/ 1072243 h 1219200"/>
                  <a:gd name="connsiteX14" fmla="*/ 152400 w 1026286"/>
                  <a:gd name="connsiteY14" fmla="*/ 1132114 h 1219200"/>
                  <a:gd name="connsiteX15" fmla="*/ 27214 w 1026286"/>
                  <a:gd name="connsiteY15" fmla="*/ 1115786 h 1219200"/>
                  <a:gd name="connsiteX16" fmla="*/ 0 w 1026286"/>
                  <a:gd name="connsiteY16" fmla="*/ 1121229 h 1219200"/>
                  <a:gd name="connsiteX17" fmla="*/ 0 w 1026286"/>
                  <a:gd name="connsiteY17" fmla="*/ 1164771 h 1219200"/>
                  <a:gd name="connsiteX18" fmla="*/ 81643 w 1026286"/>
                  <a:gd name="connsiteY18" fmla="*/ 1181100 h 1219200"/>
                  <a:gd name="connsiteX19" fmla="*/ 261257 w 1026286"/>
                  <a:gd name="connsiteY19" fmla="*/ 1181100 h 1219200"/>
                  <a:gd name="connsiteX20" fmla="*/ 348343 w 1026286"/>
                  <a:gd name="connsiteY20" fmla="*/ 1191986 h 1219200"/>
                  <a:gd name="connsiteX21" fmla="*/ 473529 w 1026286"/>
                  <a:gd name="connsiteY21" fmla="*/ 1191986 h 1219200"/>
                  <a:gd name="connsiteX22" fmla="*/ 609600 w 1026286"/>
                  <a:gd name="connsiteY22" fmla="*/ 1208314 h 1219200"/>
                  <a:gd name="connsiteX23" fmla="*/ 637620 w 1026286"/>
                  <a:gd name="connsiteY23" fmla="*/ 1219200 h 1219200"/>
                  <a:gd name="connsiteX24" fmla="*/ 1026272 w 1026286"/>
                  <a:gd name="connsiteY24" fmla="*/ 5213 h 1219200"/>
                  <a:gd name="connsiteX25" fmla="*/ 468086 w 1026286"/>
                  <a:gd name="connsiteY25" fmla="*/ 0 h 1219200"/>
                  <a:gd name="connsiteX0" fmla="*/ 468086 w 1030209"/>
                  <a:gd name="connsiteY0" fmla="*/ 0 h 1234381"/>
                  <a:gd name="connsiteX1" fmla="*/ 435429 w 1030209"/>
                  <a:gd name="connsiteY1" fmla="*/ 92529 h 1234381"/>
                  <a:gd name="connsiteX2" fmla="*/ 364672 w 1030209"/>
                  <a:gd name="connsiteY2" fmla="*/ 201386 h 1234381"/>
                  <a:gd name="connsiteX3" fmla="*/ 321129 w 1030209"/>
                  <a:gd name="connsiteY3" fmla="*/ 332014 h 1234381"/>
                  <a:gd name="connsiteX4" fmla="*/ 244929 w 1030209"/>
                  <a:gd name="connsiteY4" fmla="*/ 451757 h 1234381"/>
                  <a:gd name="connsiteX5" fmla="*/ 179614 w 1030209"/>
                  <a:gd name="connsiteY5" fmla="*/ 593271 h 1234381"/>
                  <a:gd name="connsiteX6" fmla="*/ 103414 w 1030209"/>
                  <a:gd name="connsiteY6" fmla="*/ 734786 h 1234381"/>
                  <a:gd name="connsiteX7" fmla="*/ 70757 w 1030209"/>
                  <a:gd name="connsiteY7" fmla="*/ 821871 h 1234381"/>
                  <a:gd name="connsiteX8" fmla="*/ 76200 w 1030209"/>
                  <a:gd name="connsiteY8" fmla="*/ 854529 h 1234381"/>
                  <a:gd name="connsiteX9" fmla="*/ 179614 w 1030209"/>
                  <a:gd name="connsiteY9" fmla="*/ 859971 h 1234381"/>
                  <a:gd name="connsiteX10" fmla="*/ 212272 w 1030209"/>
                  <a:gd name="connsiteY10" fmla="*/ 859971 h 1234381"/>
                  <a:gd name="connsiteX11" fmla="*/ 234043 w 1030209"/>
                  <a:gd name="connsiteY11" fmla="*/ 908957 h 1234381"/>
                  <a:gd name="connsiteX12" fmla="*/ 190500 w 1030209"/>
                  <a:gd name="connsiteY12" fmla="*/ 979714 h 1234381"/>
                  <a:gd name="connsiteX13" fmla="*/ 174172 w 1030209"/>
                  <a:gd name="connsiteY13" fmla="*/ 1072243 h 1234381"/>
                  <a:gd name="connsiteX14" fmla="*/ 152400 w 1030209"/>
                  <a:gd name="connsiteY14" fmla="*/ 1132114 h 1234381"/>
                  <a:gd name="connsiteX15" fmla="*/ 27214 w 1030209"/>
                  <a:gd name="connsiteY15" fmla="*/ 1115786 h 1234381"/>
                  <a:gd name="connsiteX16" fmla="*/ 0 w 1030209"/>
                  <a:gd name="connsiteY16" fmla="*/ 1121229 h 1234381"/>
                  <a:gd name="connsiteX17" fmla="*/ 0 w 1030209"/>
                  <a:gd name="connsiteY17" fmla="*/ 1164771 h 1234381"/>
                  <a:gd name="connsiteX18" fmla="*/ 81643 w 1030209"/>
                  <a:gd name="connsiteY18" fmla="*/ 1181100 h 1234381"/>
                  <a:gd name="connsiteX19" fmla="*/ 261257 w 1030209"/>
                  <a:gd name="connsiteY19" fmla="*/ 1181100 h 1234381"/>
                  <a:gd name="connsiteX20" fmla="*/ 348343 w 1030209"/>
                  <a:gd name="connsiteY20" fmla="*/ 1191986 h 1234381"/>
                  <a:gd name="connsiteX21" fmla="*/ 473529 w 1030209"/>
                  <a:gd name="connsiteY21" fmla="*/ 1191986 h 1234381"/>
                  <a:gd name="connsiteX22" fmla="*/ 609600 w 1030209"/>
                  <a:gd name="connsiteY22" fmla="*/ 1208314 h 1234381"/>
                  <a:gd name="connsiteX23" fmla="*/ 1030209 w 1030209"/>
                  <a:gd name="connsiteY23" fmla="*/ 1234381 h 1234381"/>
                  <a:gd name="connsiteX24" fmla="*/ 1026272 w 1030209"/>
                  <a:gd name="connsiteY24" fmla="*/ 5213 h 1234381"/>
                  <a:gd name="connsiteX25" fmla="*/ 468086 w 1030209"/>
                  <a:gd name="connsiteY25" fmla="*/ 0 h 1234381"/>
                  <a:gd name="connsiteX0" fmla="*/ 468086 w 1034476"/>
                  <a:gd name="connsiteY0" fmla="*/ 0 h 1238176"/>
                  <a:gd name="connsiteX1" fmla="*/ 435429 w 1034476"/>
                  <a:gd name="connsiteY1" fmla="*/ 92529 h 1238176"/>
                  <a:gd name="connsiteX2" fmla="*/ 364672 w 1034476"/>
                  <a:gd name="connsiteY2" fmla="*/ 201386 h 1238176"/>
                  <a:gd name="connsiteX3" fmla="*/ 321129 w 1034476"/>
                  <a:gd name="connsiteY3" fmla="*/ 332014 h 1238176"/>
                  <a:gd name="connsiteX4" fmla="*/ 244929 w 1034476"/>
                  <a:gd name="connsiteY4" fmla="*/ 451757 h 1238176"/>
                  <a:gd name="connsiteX5" fmla="*/ 179614 w 1034476"/>
                  <a:gd name="connsiteY5" fmla="*/ 593271 h 1238176"/>
                  <a:gd name="connsiteX6" fmla="*/ 103414 w 1034476"/>
                  <a:gd name="connsiteY6" fmla="*/ 734786 h 1238176"/>
                  <a:gd name="connsiteX7" fmla="*/ 70757 w 1034476"/>
                  <a:gd name="connsiteY7" fmla="*/ 821871 h 1238176"/>
                  <a:gd name="connsiteX8" fmla="*/ 76200 w 1034476"/>
                  <a:gd name="connsiteY8" fmla="*/ 854529 h 1238176"/>
                  <a:gd name="connsiteX9" fmla="*/ 179614 w 1034476"/>
                  <a:gd name="connsiteY9" fmla="*/ 859971 h 1238176"/>
                  <a:gd name="connsiteX10" fmla="*/ 212272 w 1034476"/>
                  <a:gd name="connsiteY10" fmla="*/ 859971 h 1238176"/>
                  <a:gd name="connsiteX11" fmla="*/ 234043 w 1034476"/>
                  <a:gd name="connsiteY11" fmla="*/ 908957 h 1238176"/>
                  <a:gd name="connsiteX12" fmla="*/ 190500 w 1034476"/>
                  <a:gd name="connsiteY12" fmla="*/ 979714 h 1238176"/>
                  <a:gd name="connsiteX13" fmla="*/ 174172 w 1034476"/>
                  <a:gd name="connsiteY13" fmla="*/ 1072243 h 1238176"/>
                  <a:gd name="connsiteX14" fmla="*/ 152400 w 1034476"/>
                  <a:gd name="connsiteY14" fmla="*/ 1132114 h 1238176"/>
                  <a:gd name="connsiteX15" fmla="*/ 27214 w 1034476"/>
                  <a:gd name="connsiteY15" fmla="*/ 1115786 h 1238176"/>
                  <a:gd name="connsiteX16" fmla="*/ 0 w 1034476"/>
                  <a:gd name="connsiteY16" fmla="*/ 1121229 h 1238176"/>
                  <a:gd name="connsiteX17" fmla="*/ 0 w 1034476"/>
                  <a:gd name="connsiteY17" fmla="*/ 1164771 h 1238176"/>
                  <a:gd name="connsiteX18" fmla="*/ 81643 w 1034476"/>
                  <a:gd name="connsiteY18" fmla="*/ 1181100 h 1238176"/>
                  <a:gd name="connsiteX19" fmla="*/ 261257 w 1034476"/>
                  <a:gd name="connsiteY19" fmla="*/ 1181100 h 1238176"/>
                  <a:gd name="connsiteX20" fmla="*/ 348343 w 1034476"/>
                  <a:gd name="connsiteY20" fmla="*/ 1191986 h 1238176"/>
                  <a:gd name="connsiteX21" fmla="*/ 473529 w 1034476"/>
                  <a:gd name="connsiteY21" fmla="*/ 1191986 h 1238176"/>
                  <a:gd name="connsiteX22" fmla="*/ 609600 w 1034476"/>
                  <a:gd name="connsiteY22" fmla="*/ 1208314 h 1238176"/>
                  <a:gd name="connsiteX23" fmla="*/ 1034476 w 1034476"/>
                  <a:gd name="connsiteY23" fmla="*/ 1238176 h 1238176"/>
                  <a:gd name="connsiteX24" fmla="*/ 1026272 w 1034476"/>
                  <a:gd name="connsiteY24" fmla="*/ 5213 h 1238176"/>
                  <a:gd name="connsiteX25" fmla="*/ 468086 w 1034476"/>
                  <a:gd name="connsiteY25" fmla="*/ 0 h 1238176"/>
                  <a:gd name="connsiteX0" fmla="*/ 468086 w 1034476"/>
                  <a:gd name="connsiteY0" fmla="*/ 0 h 1238176"/>
                  <a:gd name="connsiteX1" fmla="*/ 435429 w 1034476"/>
                  <a:gd name="connsiteY1" fmla="*/ 92529 h 1238176"/>
                  <a:gd name="connsiteX2" fmla="*/ 364672 w 1034476"/>
                  <a:gd name="connsiteY2" fmla="*/ 201386 h 1238176"/>
                  <a:gd name="connsiteX3" fmla="*/ 321129 w 1034476"/>
                  <a:gd name="connsiteY3" fmla="*/ 332014 h 1238176"/>
                  <a:gd name="connsiteX4" fmla="*/ 244929 w 1034476"/>
                  <a:gd name="connsiteY4" fmla="*/ 451757 h 1238176"/>
                  <a:gd name="connsiteX5" fmla="*/ 179614 w 1034476"/>
                  <a:gd name="connsiteY5" fmla="*/ 593271 h 1238176"/>
                  <a:gd name="connsiteX6" fmla="*/ 103414 w 1034476"/>
                  <a:gd name="connsiteY6" fmla="*/ 734786 h 1238176"/>
                  <a:gd name="connsiteX7" fmla="*/ 70757 w 1034476"/>
                  <a:gd name="connsiteY7" fmla="*/ 821871 h 1238176"/>
                  <a:gd name="connsiteX8" fmla="*/ 76200 w 1034476"/>
                  <a:gd name="connsiteY8" fmla="*/ 854529 h 1238176"/>
                  <a:gd name="connsiteX9" fmla="*/ 179614 w 1034476"/>
                  <a:gd name="connsiteY9" fmla="*/ 859971 h 1238176"/>
                  <a:gd name="connsiteX10" fmla="*/ 212272 w 1034476"/>
                  <a:gd name="connsiteY10" fmla="*/ 859971 h 1238176"/>
                  <a:gd name="connsiteX11" fmla="*/ 234043 w 1034476"/>
                  <a:gd name="connsiteY11" fmla="*/ 908957 h 1238176"/>
                  <a:gd name="connsiteX12" fmla="*/ 190500 w 1034476"/>
                  <a:gd name="connsiteY12" fmla="*/ 979714 h 1238176"/>
                  <a:gd name="connsiteX13" fmla="*/ 174172 w 1034476"/>
                  <a:gd name="connsiteY13" fmla="*/ 1072243 h 1238176"/>
                  <a:gd name="connsiteX14" fmla="*/ 152400 w 1034476"/>
                  <a:gd name="connsiteY14" fmla="*/ 1132114 h 1238176"/>
                  <a:gd name="connsiteX15" fmla="*/ 27214 w 1034476"/>
                  <a:gd name="connsiteY15" fmla="*/ 1115786 h 1238176"/>
                  <a:gd name="connsiteX16" fmla="*/ 0 w 1034476"/>
                  <a:gd name="connsiteY16" fmla="*/ 1121229 h 1238176"/>
                  <a:gd name="connsiteX17" fmla="*/ 0 w 1034476"/>
                  <a:gd name="connsiteY17" fmla="*/ 1164771 h 1238176"/>
                  <a:gd name="connsiteX18" fmla="*/ 81643 w 1034476"/>
                  <a:gd name="connsiteY18" fmla="*/ 1181100 h 1238176"/>
                  <a:gd name="connsiteX19" fmla="*/ 261257 w 1034476"/>
                  <a:gd name="connsiteY19" fmla="*/ 1181100 h 1238176"/>
                  <a:gd name="connsiteX20" fmla="*/ 348343 w 1034476"/>
                  <a:gd name="connsiteY20" fmla="*/ 1191986 h 1238176"/>
                  <a:gd name="connsiteX21" fmla="*/ 473529 w 1034476"/>
                  <a:gd name="connsiteY21" fmla="*/ 1191986 h 1238176"/>
                  <a:gd name="connsiteX22" fmla="*/ 673609 w 1034476"/>
                  <a:gd name="connsiteY22" fmla="*/ 1231085 h 1238176"/>
                  <a:gd name="connsiteX23" fmla="*/ 1034476 w 1034476"/>
                  <a:gd name="connsiteY23" fmla="*/ 1238176 h 1238176"/>
                  <a:gd name="connsiteX24" fmla="*/ 1026272 w 1034476"/>
                  <a:gd name="connsiteY24" fmla="*/ 5213 h 1238176"/>
                  <a:gd name="connsiteX25" fmla="*/ 468086 w 1034476"/>
                  <a:gd name="connsiteY25" fmla="*/ 0 h 1238176"/>
                  <a:gd name="connsiteX0" fmla="*/ 468086 w 1090381"/>
                  <a:gd name="connsiteY0" fmla="*/ 10881 h 1249057"/>
                  <a:gd name="connsiteX1" fmla="*/ 435429 w 1090381"/>
                  <a:gd name="connsiteY1" fmla="*/ 103410 h 1249057"/>
                  <a:gd name="connsiteX2" fmla="*/ 364672 w 1090381"/>
                  <a:gd name="connsiteY2" fmla="*/ 212267 h 1249057"/>
                  <a:gd name="connsiteX3" fmla="*/ 321129 w 1090381"/>
                  <a:gd name="connsiteY3" fmla="*/ 342895 h 1249057"/>
                  <a:gd name="connsiteX4" fmla="*/ 244929 w 1090381"/>
                  <a:gd name="connsiteY4" fmla="*/ 462638 h 1249057"/>
                  <a:gd name="connsiteX5" fmla="*/ 179614 w 1090381"/>
                  <a:gd name="connsiteY5" fmla="*/ 604152 h 1249057"/>
                  <a:gd name="connsiteX6" fmla="*/ 103414 w 1090381"/>
                  <a:gd name="connsiteY6" fmla="*/ 745667 h 1249057"/>
                  <a:gd name="connsiteX7" fmla="*/ 70757 w 1090381"/>
                  <a:gd name="connsiteY7" fmla="*/ 832752 h 1249057"/>
                  <a:gd name="connsiteX8" fmla="*/ 76200 w 1090381"/>
                  <a:gd name="connsiteY8" fmla="*/ 865410 h 1249057"/>
                  <a:gd name="connsiteX9" fmla="*/ 179614 w 1090381"/>
                  <a:gd name="connsiteY9" fmla="*/ 870852 h 1249057"/>
                  <a:gd name="connsiteX10" fmla="*/ 212272 w 1090381"/>
                  <a:gd name="connsiteY10" fmla="*/ 870852 h 1249057"/>
                  <a:gd name="connsiteX11" fmla="*/ 234043 w 1090381"/>
                  <a:gd name="connsiteY11" fmla="*/ 919838 h 1249057"/>
                  <a:gd name="connsiteX12" fmla="*/ 190500 w 1090381"/>
                  <a:gd name="connsiteY12" fmla="*/ 990595 h 1249057"/>
                  <a:gd name="connsiteX13" fmla="*/ 174172 w 1090381"/>
                  <a:gd name="connsiteY13" fmla="*/ 1083124 h 1249057"/>
                  <a:gd name="connsiteX14" fmla="*/ 152400 w 1090381"/>
                  <a:gd name="connsiteY14" fmla="*/ 1142995 h 1249057"/>
                  <a:gd name="connsiteX15" fmla="*/ 27214 w 1090381"/>
                  <a:gd name="connsiteY15" fmla="*/ 1126667 h 1249057"/>
                  <a:gd name="connsiteX16" fmla="*/ 0 w 1090381"/>
                  <a:gd name="connsiteY16" fmla="*/ 1132110 h 1249057"/>
                  <a:gd name="connsiteX17" fmla="*/ 0 w 1090381"/>
                  <a:gd name="connsiteY17" fmla="*/ 1175652 h 1249057"/>
                  <a:gd name="connsiteX18" fmla="*/ 81643 w 1090381"/>
                  <a:gd name="connsiteY18" fmla="*/ 1191981 h 1249057"/>
                  <a:gd name="connsiteX19" fmla="*/ 261257 w 1090381"/>
                  <a:gd name="connsiteY19" fmla="*/ 1191981 h 1249057"/>
                  <a:gd name="connsiteX20" fmla="*/ 348343 w 1090381"/>
                  <a:gd name="connsiteY20" fmla="*/ 1202867 h 1249057"/>
                  <a:gd name="connsiteX21" fmla="*/ 473529 w 1090381"/>
                  <a:gd name="connsiteY21" fmla="*/ 1202867 h 1249057"/>
                  <a:gd name="connsiteX22" fmla="*/ 673609 w 1090381"/>
                  <a:gd name="connsiteY22" fmla="*/ 1241966 h 1249057"/>
                  <a:gd name="connsiteX23" fmla="*/ 1034476 w 1090381"/>
                  <a:gd name="connsiteY23" fmla="*/ 1249057 h 1249057"/>
                  <a:gd name="connsiteX24" fmla="*/ 1090293 w 1090381"/>
                  <a:gd name="connsiteY24" fmla="*/ 0 h 1249057"/>
                  <a:gd name="connsiteX25" fmla="*/ 468086 w 1090381"/>
                  <a:gd name="connsiteY25" fmla="*/ 10881 h 1249057"/>
                  <a:gd name="connsiteX0" fmla="*/ 468086 w 1090987"/>
                  <a:gd name="connsiteY0" fmla="*/ 10881 h 1273199"/>
                  <a:gd name="connsiteX1" fmla="*/ 435429 w 1090987"/>
                  <a:gd name="connsiteY1" fmla="*/ 103410 h 1273199"/>
                  <a:gd name="connsiteX2" fmla="*/ 364672 w 1090987"/>
                  <a:gd name="connsiteY2" fmla="*/ 212267 h 1273199"/>
                  <a:gd name="connsiteX3" fmla="*/ 321129 w 1090987"/>
                  <a:gd name="connsiteY3" fmla="*/ 342895 h 1273199"/>
                  <a:gd name="connsiteX4" fmla="*/ 244929 w 1090987"/>
                  <a:gd name="connsiteY4" fmla="*/ 462638 h 1273199"/>
                  <a:gd name="connsiteX5" fmla="*/ 179614 w 1090987"/>
                  <a:gd name="connsiteY5" fmla="*/ 604152 h 1273199"/>
                  <a:gd name="connsiteX6" fmla="*/ 103414 w 1090987"/>
                  <a:gd name="connsiteY6" fmla="*/ 745667 h 1273199"/>
                  <a:gd name="connsiteX7" fmla="*/ 70757 w 1090987"/>
                  <a:gd name="connsiteY7" fmla="*/ 832752 h 1273199"/>
                  <a:gd name="connsiteX8" fmla="*/ 76200 w 1090987"/>
                  <a:gd name="connsiteY8" fmla="*/ 865410 h 1273199"/>
                  <a:gd name="connsiteX9" fmla="*/ 179614 w 1090987"/>
                  <a:gd name="connsiteY9" fmla="*/ 870852 h 1273199"/>
                  <a:gd name="connsiteX10" fmla="*/ 212272 w 1090987"/>
                  <a:gd name="connsiteY10" fmla="*/ 870852 h 1273199"/>
                  <a:gd name="connsiteX11" fmla="*/ 234043 w 1090987"/>
                  <a:gd name="connsiteY11" fmla="*/ 919838 h 1273199"/>
                  <a:gd name="connsiteX12" fmla="*/ 190500 w 1090987"/>
                  <a:gd name="connsiteY12" fmla="*/ 990595 h 1273199"/>
                  <a:gd name="connsiteX13" fmla="*/ 174172 w 1090987"/>
                  <a:gd name="connsiteY13" fmla="*/ 1083124 h 1273199"/>
                  <a:gd name="connsiteX14" fmla="*/ 152400 w 1090987"/>
                  <a:gd name="connsiteY14" fmla="*/ 1142995 h 1273199"/>
                  <a:gd name="connsiteX15" fmla="*/ 27214 w 1090987"/>
                  <a:gd name="connsiteY15" fmla="*/ 1126667 h 1273199"/>
                  <a:gd name="connsiteX16" fmla="*/ 0 w 1090987"/>
                  <a:gd name="connsiteY16" fmla="*/ 1132110 h 1273199"/>
                  <a:gd name="connsiteX17" fmla="*/ 0 w 1090987"/>
                  <a:gd name="connsiteY17" fmla="*/ 1175652 h 1273199"/>
                  <a:gd name="connsiteX18" fmla="*/ 81643 w 1090987"/>
                  <a:gd name="connsiteY18" fmla="*/ 1191981 h 1273199"/>
                  <a:gd name="connsiteX19" fmla="*/ 261257 w 1090987"/>
                  <a:gd name="connsiteY19" fmla="*/ 1191981 h 1273199"/>
                  <a:gd name="connsiteX20" fmla="*/ 348343 w 1090987"/>
                  <a:gd name="connsiteY20" fmla="*/ 1202867 h 1273199"/>
                  <a:gd name="connsiteX21" fmla="*/ 473529 w 1090987"/>
                  <a:gd name="connsiteY21" fmla="*/ 1202867 h 1273199"/>
                  <a:gd name="connsiteX22" fmla="*/ 673609 w 1090987"/>
                  <a:gd name="connsiteY22" fmla="*/ 1241966 h 1273199"/>
                  <a:gd name="connsiteX23" fmla="*/ 1089352 w 1090987"/>
                  <a:gd name="connsiteY23" fmla="*/ 1273199 h 1273199"/>
                  <a:gd name="connsiteX24" fmla="*/ 1090293 w 1090987"/>
                  <a:gd name="connsiteY24" fmla="*/ 0 h 1273199"/>
                  <a:gd name="connsiteX25" fmla="*/ 468086 w 1090987"/>
                  <a:gd name="connsiteY25" fmla="*/ 10881 h 1273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090987" h="1273199">
                    <a:moveTo>
                      <a:pt x="468086" y="10881"/>
                    </a:moveTo>
                    <a:lnTo>
                      <a:pt x="435429" y="103410"/>
                    </a:lnTo>
                    <a:lnTo>
                      <a:pt x="364672" y="212267"/>
                    </a:lnTo>
                    <a:lnTo>
                      <a:pt x="321129" y="342895"/>
                    </a:lnTo>
                    <a:lnTo>
                      <a:pt x="244929" y="462638"/>
                    </a:lnTo>
                    <a:lnTo>
                      <a:pt x="179614" y="604152"/>
                    </a:lnTo>
                    <a:lnTo>
                      <a:pt x="103414" y="745667"/>
                    </a:lnTo>
                    <a:lnTo>
                      <a:pt x="70757" y="832752"/>
                    </a:lnTo>
                    <a:lnTo>
                      <a:pt x="76200" y="865410"/>
                    </a:lnTo>
                    <a:lnTo>
                      <a:pt x="179614" y="870852"/>
                    </a:lnTo>
                    <a:lnTo>
                      <a:pt x="212272" y="870852"/>
                    </a:lnTo>
                    <a:lnTo>
                      <a:pt x="234043" y="919838"/>
                    </a:lnTo>
                    <a:lnTo>
                      <a:pt x="190500" y="990595"/>
                    </a:lnTo>
                    <a:lnTo>
                      <a:pt x="174172" y="1083124"/>
                    </a:lnTo>
                    <a:lnTo>
                      <a:pt x="152400" y="1142995"/>
                    </a:lnTo>
                    <a:lnTo>
                      <a:pt x="27214" y="1126667"/>
                    </a:lnTo>
                    <a:lnTo>
                      <a:pt x="0" y="1132110"/>
                    </a:lnTo>
                    <a:lnTo>
                      <a:pt x="0" y="1175652"/>
                    </a:lnTo>
                    <a:lnTo>
                      <a:pt x="81643" y="1191981"/>
                    </a:lnTo>
                    <a:lnTo>
                      <a:pt x="261257" y="1191981"/>
                    </a:lnTo>
                    <a:lnTo>
                      <a:pt x="348343" y="1202867"/>
                    </a:lnTo>
                    <a:lnTo>
                      <a:pt x="473529" y="1202867"/>
                    </a:lnTo>
                    <a:lnTo>
                      <a:pt x="673609" y="1241966"/>
                    </a:lnTo>
                    <a:lnTo>
                      <a:pt x="1089352" y="1273199"/>
                    </a:lnTo>
                    <a:cubicBezTo>
                      <a:pt x="1086617" y="867272"/>
                      <a:pt x="1093028" y="405927"/>
                      <a:pt x="1090293" y="0"/>
                    </a:cubicBezTo>
                    <a:lnTo>
                      <a:pt x="468086" y="10881"/>
                    </a:lnTo>
                    <a:close/>
                  </a:path>
                </a:pathLst>
              </a:custGeom>
              <a:solidFill>
                <a:srgbClr val="00B0F0">
                  <a:alpha val="70000"/>
                </a:srgbClr>
              </a:solidFill>
              <a:ln w="9525" cap="flat" cmpd="sng" algn="ctr">
                <a:solidFill>
                  <a:srgbClr val="00B0F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1" lang="zh-CN" altLang="en-US" sz="2000" b="1" i="0" u="none" strike="noStrike" kern="1200" cap="none" spc="0" normalizeH="0" baseline="0" noProof="0">
                  <a:ln>
                    <a:noFill/>
                  </a:ln>
                  <a:solidFill>
                    <a:srgbClr val="FFFFFF"/>
                  </a:solidFill>
                  <a:effectLst/>
                  <a:uLnTx/>
                  <a:uFillTx/>
                  <a:latin typeface="Californian FB" panose="0207040306080B030204" pitchFamily="18" charset="0"/>
                  <a:ea typeface="宋体" panose="02010600030101010101" pitchFamily="2" charset="-122"/>
                  <a:cs typeface="+mn-cs"/>
                </a:endParaRPr>
              </a:p>
            </p:txBody>
          </p:sp>
          <p:sp>
            <p:nvSpPr>
              <p:cNvPr id="32" name="文本框 31">
                <a:extLst>
                  <a:ext uri="{FF2B5EF4-FFF2-40B4-BE49-F238E27FC236}">
                    <a16:creationId xmlns="" xmlns:a16="http://schemas.microsoft.com/office/drawing/2014/main" id="{94B06676-26E9-4451-83B0-5099CCEDC585}"/>
                  </a:ext>
                </a:extLst>
              </p:cNvPr>
              <p:cNvSpPr txBox="1"/>
              <p:nvPr/>
            </p:nvSpPr>
            <p:spPr>
              <a:xfrm>
                <a:off x="5912992" y="3688277"/>
                <a:ext cx="711946" cy="3510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kern="0" dirty="0">
                    <a:solidFill>
                      <a:prstClr val="white"/>
                    </a:solidFill>
                    <a:latin typeface="方正兰亭粗黑简体" panose="02000000000000000000" pitchFamily="2" charset="-122"/>
                    <a:ea typeface="方正兰亭粗黑简体" panose="02000000000000000000" pitchFamily="2" charset="-122"/>
                  </a:rPr>
                  <a:t>水域</a:t>
                </a:r>
                <a:endParaRPr kumimoji="0" lang="zh-CN" altLang="en-US" b="0" i="0" u="none" strike="noStrike" kern="0" cap="none" spc="0" normalizeH="0" baseline="0" noProof="0" dirty="0">
                  <a:ln>
                    <a:noFill/>
                  </a:ln>
                  <a:solidFill>
                    <a:prstClr val="white"/>
                  </a:solidFill>
                  <a:effectLst/>
                  <a:uLnTx/>
                  <a:uFillTx/>
                  <a:latin typeface="方正兰亭粗黑简体" panose="02000000000000000000" pitchFamily="2" charset="-122"/>
                  <a:ea typeface="方正兰亭粗黑简体" panose="02000000000000000000" pitchFamily="2" charset="-122"/>
                </a:endParaRPr>
              </a:p>
            </p:txBody>
          </p:sp>
          <p:sp>
            <p:nvSpPr>
              <p:cNvPr id="33" name="文本框 32">
                <a:extLst>
                  <a:ext uri="{FF2B5EF4-FFF2-40B4-BE49-F238E27FC236}">
                    <a16:creationId xmlns="" xmlns:a16="http://schemas.microsoft.com/office/drawing/2014/main" id="{BCA9C838-F037-4CE3-A67A-A85EDAEE00AA}"/>
                  </a:ext>
                </a:extLst>
              </p:cNvPr>
              <p:cNvSpPr txBox="1"/>
              <p:nvPr/>
            </p:nvSpPr>
            <p:spPr>
              <a:xfrm>
                <a:off x="5835295" y="4416211"/>
                <a:ext cx="711946" cy="523220"/>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tabLst/>
                  <a:defRPr sz="1400" kern="0">
                    <a:solidFill>
                      <a:prstClr val="white"/>
                    </a:solidFill>
                    <a:latin typeface="方正兰亭粗黑简体" panose="02000000000000000000" pitchFamily="2" charset="-122"/>
                    <a:ea typeface="方正兰亭粗黑简体" panose="02000000000000000000" pitchFamily="2" charset="-122"/>
                  </a:defRPr>
                </a:lvl1pPr>
              </a:lstStyle>
              <a:p>
                <a:r>
                  <a:rPr lang="zh-CN" altLang="en-US" dirty="0"/>
                  <a:t>交通用地</a:t>
                </a:r>
              </a:p>
            </p:txBody>
          </p:sp>
        </p:grpSp>
      </p:grpSp>
    </p:spTree>
    <p:extLst>
      <p:ext uri="{BB962C8B-B14F-4D97-AF65-F5344CB8AC3E}">
        <p14:creationId xmlns:p14="http://schemas.microsoft.com/office/powerpoint/2010/main" val="603318709"/>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编号占位符 1"/>
          <p:cNvSpPr>
            <a:spLocks noGrp="1"/>
          </p:cNvSpPr>
          <p:nvPr>
            <p:ph type="sldNum" sz="quarter" idx="12"/>
          </p:nvPr>
        </p:nvSpPr>
        <p:spPr/>
        <p:txBody>
          <a:bodyPr/>
          <a:lstStyle/>
          <a:p>
            <a:fld id="{0C913308-F349-4B6D-A68A-DD1791B4A57B}" type="slidenum">
              <a:rPr lang="zh-CN" altLang="en-US" smtClean="0"/>
              <a:t>92</a:t>
            </a:fld>
            <a:endParaRPr lang="zh-CN" altLang="en-US"/>
          </a:p>
        </p:txBody>
      </p:sp>
      <p:sp>
        <p:nvSpPr>
          <p:cNvPr id="3" name="内容占位符 2">
            <a:extLst>
              <a:ext uri="{FF2B5EF4-FFF2-40B4-BE49-F238E27FC236}">
                <a16:creationId xmlns:a16="http://schemas.microsoft.com/office/drawing/2014/main" xmlns="" id="{9A994CFB-23D1-468B-8302-9E46734CA57F}"/>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高分辨率时代城市遥感的思考</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8" name="文本框 7"/>
          <p:cNvSpPr txBox="1"/>
          <p:nvPr/>
        </p:nvSpPr>
        <p:spPr>
          <a:xfrm>
            <a:off x="469710" y="2200981"/>
            <a:ext cx="7969752" cy="461665"/>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r>
              <a:rPr lang="zh-CN" altLang="en-US" b="1" dirty="0" smtClean="0">
                <a:latin typeface="Heiti SC Light" charset="-122"/>
                <a:ea typeface="Heiti SC Light" charset="-122"/>
                <a:cs typeface="Heiti SC Light" charset="-122"/>
              </a:rPr>
              <a:t>高空间分辨率图像解译的主要任务</a:t>
            </a:r>
            <a:endParaRPr lang="zh-CN" altLang="en-US" b="1" dirty="0">
              <a:latin typeface="Heiti SC Light" charset="-122"/>
              <a:ea typeface="Heiti SC Light" charset="-122"/>
              <a:cs typeface="Heiti SC Light" charset="-122"/>
            </a:endParaRPr>
          </a:p>
        </p:txBody>
      </p:sp>
      <p:sp>
        <p:nvSpPr>
          <p:cNvPr id="9" name="文本框 8"/>
          <p:cNvSpPr txBox="1"/>
          <p:nvPr/>
        </p:nvSpPr>
        <p:spPr>
          <a:xfrm>
            <a:off x="469710" y="1008997"/>
            <a:ext cx="7969752" cy="461665"/>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r>
              <a:rPr lang="zh-CN" altLang="en-US" b="1" dirty="0" smtClean="0">
                <a:latin typeface="Heiti SC Light" charset="-122"/>
                <a:ea typeface="Heiti SC Light" charset="-122"/>
                <a:cs typeface="Heiti SC Light" charset="-122"/>
              </a:rPr>
              <a:t>高空间分辨率图像解译的基元：语义单元</a:t>
            </a:r>
            <a:endParaRPr lang="zh-CN" altLang="en-US" b="1" dirty="0">
              <a:latin typeface="Heiti SC Light" charset="-122"/>
              <a:ea typeface="Heiti SC Light" charset="-122"/>
              <a:cs typeface="Heiti SC Light" charset="-122"/>
            </a:endParaRPr>
          </a:p>
        </p:txBody>
      </p:sp>
      <p:sp>
        <p:nvSpPr>
          <p:cNvPr id="10" name="文本框 9"/>
          <p:cNvSpPr txBox="1"/>
          <p:nvPr/>
        </p:nvSpPr>
        <p:spPr>
          <a:xfrm>
            <a:off x="469710" y="1550323"/>
            <a:ext cx="8674289" cy="553998"/>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pPr marL="0" indent="0">
              <a:lnSpc>
                <a:spcPct val="150000"/>
              </a:lnSpc>
              <a:buNone/>
            </a:pPr>
            <a:r>
              <a:rPr lang="zh-CN" altLang="en-US" sz="2000" dirty="0" smtClean="0">
                <a:latin typeface="Heiti SC Light" charset="-122"/>
                <a:ea typeface="Heiti SC Light" charset="-122"/>
                <a:cs typeface="Heiti SC Light" charset="-122"/>
              </a:rPr>
              <a:t>如</a:t>
            </a:r>
            <a:r>
              <a:rPr lang="zh-CN" altLang="en-US" sz="2000" smtClean="0">
                <a:latin typeface="Heiti SC Light" charset="-122"/>
                <a:ea typeface="Heiti SC Light" charset="-122"/>
                <a:cs typeface="Heiti SC Light" charset="-122"/>
              </a:rPr>
              <a:t>目标（车</a:t>
            </a:r>
            <a:r>
              <a:rPr lang="zh-CN" altLang="en-US" sz="2000" dirty="0" smtClean="0">
                <a:latin typeface="Heiti SC Light" charset="-122"/>
                <a:ea typeface="Heiti SC Light" charset="-122"/>
                <a:cs typeface="Heiti SC Light" charset="-122"/>
              </a:rPr>
              <a:t>、建筑物、树）、功能场景</a:t>
            </a:r>
            <a:r>
              <a:rPr lang="en-US" altLang="zh-CN" sz="2000" dirty="0" smtClean="0">
                <a:latin typeface="Heiti SC Light" charset="-122"/>
                <a:ea typeface="Heiti SC Light" charset="-122"/>
                <a:cs typeface="Heiti SC Light" charset="-122"/>
              </a:rPr>
              <a:t>/</a:t>
            </a:r>
            <a:r>
              <a:rPr lang="zh-CN" altLang="en-US" sz="2000" dirty="0" smtClean="0">
                <a:latin typeface="Heiti SC Light" charset="-122"/>
                <a:ea typeface="Heiti SC Light" charset="-122"/>
                <a:cs typeface="Heiti SC Light" charset="-122"/>
              </a:rPr>
              <a:t>街区（居民区、工业区、商业区等</a:t>
            </a:r>
            <a:r>
              <a:rPr lang="zh-CN" altLang="en-US" sz="2000" dirty="0">
                <a:latin typeface="Heiti SC Light" charset="-122"/>
                <a:ea typeface="Heiti SC Light" charset="-122"/>
                <a:cs typeface="Heiti SC Light" charset="-122"/>
              </a:rPr>
              <a:t>）</a:t>
            </a:r>
          </a:p>
        </p:txBody>
      </p:sp>
      <p:sp>
        <p:nvSpPr>
          <p:cNvPr id="11" name="文本框 10"/>
          <p:cNvSpPr txBox="1"/>
          <p:nvPr/>
        </p:nvSpPr>
        <p:spPr>
          <a:xfrm>
            <a:off x="797442" y="2828759"/>
            <a:ext cx="7969752" cy="1015663"/>
          </a:xfrm>
          <a:prstGeom prst="rect">
            <a:avLst/>
          </a:prstGeom>
          <a:noFill/>
        </p:spPr>
        <p:txBody>
          <a:bodyPr wrap="square" rtlCol="0">
            <a:spAutoFit/>
          </a:bodyPr>
          <a:lstStyle>
            <a:defPPr>
              <a:defRPr lang="zh-CN"/>
            </a:defPPr>
            <a:lvl1pPr indent="0">
              <a:lnSpc>
                <a:spcPct val="150000"/>
              </a:lnSpc>
              <a:buFont typeface="Wingdings" charset="2"/>
              <a:buNone/>
              <a:defRPr kumimoji="1" sz="2000">
                <a:latin typeface="Heiti SC Light" charset="-122"/>
                <a:ea typeface="Heiti SC Light" charset="-122"/>
                <a:cs typeface="Heiti SC Light" charset="-122"/>
              </a:defRPr>
            </a:lvl1pPr>
          </a:lstStyle>
          <a:p>
            <a:pPr marL="342900" indent="-342900">
              <a:buFont typeface="Wingdings" charset="2"/>
              <a:buChar char="n"/>
            </a:pPr>
            <a:r>
              <a:rPr lang="zh-CN" altLang="en-US" dirty="0" smtClean="0"/>
              <a:t>街区</a:t>
            </a:r>
            <a:r>
              <a:rPr lang="en-US" altLang="zh-CN" dirty="0"/>
              <a:t>/</a:t>
            </a:r>
            <a:r>
              <a:rPr lang="zh-CN" altLang="en-US" dirty="0"/>
              <a:t>目标</a:t>
            </a:r>
            <a:r>
              <a:rPr lang="zh-CN" altLang="en-US" dirty="0" smtClean="0"/>
              <a:t>级的重要基础设施以及城市关键地理信息的</a:t>
            </a:r>
            <a:r>
              <a:rPr lang="zh-CN" altLang="en-US" dirty="0" smtClean="0">
                <a:solidFill>
                  <a:srgbClr val="C00000"/>
                </a:solidFill>
              </a:rPr>
              <a:t>快速自动化</a:t>
            </a:r>
            <a:r>
              <a:rPr lang="zh-CN" altLang="en-US" dirty="0" smtClean="0"/>
              <a:t>制图、</a:t>
            </a:r>
            <a:r>
              <a:rPr lang="zh-CN" altLang="en-US" dirty="0">
                <a:solidFill>
                  <a:srgbClr val="C00000"/>
                </a:solidFill>
              </a:rPr>
              <a:t>高频次更新</a:t>
            </a:r>
            <a:r>
              <a:rPr lang="zh-CN" altLang="en-US" dirty="0" smtClean="0"/>
              <a:t>、乃至</a:t>
            </a:r>
            <a:r>
              <a:rPr lang="zh-CN" altLang="en-US" dirty="0" smtClean="0">
                <a:solidFill>
                  <a:srgbClr val="C00000"/>
                </a:solidFill>
              </a:rPr>
              <a:t>变化监测</a:t>
            </a:r>
            <a:endParaRPr lang="zh-CN" altLang="en-US" dirty="0">
              <a:solidFill>
                <a:srgbClr val="C00000"/>
              </a:solidFill>
            </a:endParaRPr>
          </a:p>
        </p:txBody>
      </p:sp>
      <p:sp>
        <p:nvSpPr>
          <p:cNvPr id="12" name="文本框 11"/>
          <p:cNvSpPr txBox="1"/>
          <p:nvPr/>
        </p:nvSpPr>
        <p:spPr>
          <a:xfrm>
            <a:off x="797442" y="3912561"/>
            <a:ext cx="7969752" cy="553998"/>
          </a:xfrm>
          <a:prstGeom prst="rect">
            <a:avLst/>
          </a:prstGeom>
          <a:noFill/>
        </p:spPr>
        <p:txBody>
          <a:bodyPr wrap="square" rtlCol="0">
            <a:spAutoFit/>
          </a:bodyPr>
          <a:lstStyle>
            <a:defPPr>
              <a:defRPr lang="zh-CN"/>
            </a:defPPr>
            <a:lvl1pPr marL="342900" indent="-342900">
              <a:lnSpc>
                <a:spcPct val="150000"/>
              </a:lnSpc>
              <a:buFont typeface="Wingdings" charset="2"/>
              <a:buChar char="n"/>
              <a:defRPr kumimoji="1" sz="2000">
                <a:latin typeface="Heiti SC Light" charset="-122"/>
                <a:ea typeface="Heiti SC Light" charset="-122"/>
                <a:cs typeface="Heiti SC Light" charset="-122"/>
              </a:defRPr>
            </a:lvl1pPr>
          </a:lstStyle>
          <a:p>
            <a:r>
              <a:rPr lang="zh-CN" altLang="en-US" dirty="0"/>
              <a:t>语义变化分析、事件检测与识别、异常事件发现与分析</a:t>
            </a:r>
          </a:p>
        </p:txBody>
      </p:sp>
    </p:spTree>
    <p:extLst>
      <p:ext uri="{BB962C8B-B14F-4D97-AF65-F5344CB8AC3E}">
        <p14:creationId xmlns:p14="http://schemas.microsoft.com/office/powerpoint/2010/main" val="1031087329"/>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编号占位符 1"/>
          <p:cNvSpPr>
            <a:spLocks noGrp="1"/>
          </p:cNvSpPr>
          <p:nvPr>
            <p:ph type="sldNum" sz="quarter" idx="12"/>
          </p:nvPr>
        </p:nvSpPr>
        <p:spPr/>
        <p:txBody>
          <a:bodyPr/>
          <a:lstStyle/>
          <a:p>
            <a:fld id="{0C913308-F349-4B6D-A68A-DD1791B4A57B}" type="slidenum">
              <a:rPr lang="zh-CN" altLang="en-US" smtClean="0"/>
              <a:t>93</a:t>
            </a:fld>
            <a:endParaRPr lang="zh-CN" altLang="en-US"/>
          </a:p>
        </p:txBody>
      </p:sp>
      <p:sp>
        <p:nvSpPr>
          <p:cNvPr id="3" name="内容占位符 2">
            <a:extLst>
              <a:ext uri="{FF2B5EF4-FFF2-40B4-BE49-F238E27FC236}">
                <a16:creationId xmlns:a16="http://schemas.microsoft.com/office/drawing/2014/main" xmlns="" id="{9A994CFB-23D1-468B-8302-9E46734CA57F}"/>
              </a:ext>
            </a:extLst>
          </p:cNvPr>
          <p:cNvSpPr txBox="1">
            <a:spLocks/>
          </p:cNvSpPr>
          <p:nvPr/>
        </p:nvSpPr>
        <p:spPr>
          <a:xfrm>
            <a:off x="107504" y="260648"/>
            <a:ext cx="8147248"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smtClean="0">
                <a:latin typeface="黑体" panose="02010609060101010101" pitchFamily="49" charset="-122"/>
                <a:ea typeface="黑体" panose="02010609060101010101" pitchFamily="49" charset="-122"/>
                <a:cs typeface="STHeiti" charset="-122"/>
              </a:rPr>
              <a:t>高分辨率时代城市遥感的思考</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6" name="文本框 5"/>
          <p:cNvSpPr txBox="1"/>
          <p:nvPr/>
        </p:nvSpPr>
        <p:spPr>
          <a:xfrm>
            <a:off x="797442" y="2828759"/>
            <a:ext cx="7969752" cy="1015663"/>
          </a:xfrm>
          <a:prstGeom prst="rect">
            <a:avLst/>
          </a:prstGeom>
          <a:noFill/>
        </p:spPr>
        <p:txBody>
          <a:bodyPr wrap="square" rtlCol="0">
            <a:spAutoFit/>
          </a:bodyPr>
          <a:lstStyle>
            <a:defPPr>
              <a:defRPr lang="zh-CN"/>
            </a:defPPr>
            <a:lvl1pPr indent="0">
              <a:lnSpc>
                <a:spcPct val="150000"/>
              </a:lnSpc>
              <a:buFont typeface="Wingdings" charset="2"/>
              <a:buNone/>
              <a:defRPr kumimoji="1" sz="2000">
                <a:latin typeface="Heiti SC Light" charset="-122"/>
                <a:ea typeface="Heiti SC Light" charset="-122"/>
                <a:cs typeface="Heiti SC Light" charset="-122"/>
              </a:defRPr>
            </a:lvl1pPr>
          </a:lstStyle>
          <a:p>
            <a:pPr marL="342900" indent="-342900">
              <a:buFont typeface="Wingdings" charset="2"/>
              <a:buChar char="n"/>
            </a:pPr>
            <a:r>
              <a:rPr lang="zh-CN" altLang="en-US" dirty="0" smtClean="0"/>
              <a:t>街区</a:t>
            </a:r>
            <a:r>
              <a:rPr lang="en-US" altLang="zh-CN" dirty="0"/>
              <a:t>/</a:t>
            </a:r>
            <a:r>
              <a:rPr lang="zh-CN" altLang="en-US" dirty="0"/>
              <a:t>目标</a:t>
            </a:r>
            <a:r>
              <a:rPr lang="zh-CN" altLang="en-US" dirty="0" smtClean="0"/>
              <a:t>级的重要基础设施以及城市关键地理信息的</a:t>
            </a:r>
            <a:r>
              <a:rPr lang="zh-CN" altLang="en-US" dirty="0" smtClean="0">
                <a:solidFill>
                  <a:srgbClr val="C00000"/>
                </a:solidFill>
              </a:rPr>
              <a:t>快速自动化</a:t>
            </a:r>
            <a:r>
              <a:rPr lang="zh-CN" altLang="en-US" dirty="0" smtClean="0"/>
              <a:t>制图、</a:t>
            </a:r>
            <a:r>
              <a:rPr lang="zh-CN" altLang="en-US" dirty="0">
                <a:solidFill>
                  <a:srgbClr val="C00000"/>
                </a:solidFill>
              </a:rPr>
              <a:t>高频次更新</a:t>
            </a:r>
            <a:r>
              <a:rPr lang="zh-CN" altLang="en-US" dirty="0" smtClean="0"/>
              <a:t>、乃至</a:t>
            </a:r>
            <a:r>
              <a:rPr lang="zh-CN" altLang="en-US" dirty="0" smtClean="0">
                <a:solidFill>
                  <a:srgbClr val="C00000"/>
                </a:solidFill>
              </a:rPr>
              <a:t>变化监测</a:t>
            </a:r>
            <a:endParaRPr lang="zh-CN" altLang="en-US" dirty="0">
              <a:solidFill>
                <a:srgbClr val="C00000"/>
              </a:solidFill>
            </a:endParaRPr>
          </a:p>
        </p:txBody>
      </p:sp>
      <p:sp>
        <p:nvSpPr>
          <p:cNvPr id="7" name="文本框 6"/>
          <p:cNvSpPr txBox="1"/>
          <p:nvPr/>
        </p:nvSpPr>
        <p:spPr>
          <a:xfrm>
            <a:off x="797442" y="3912561"/>
            <a:ext cx="7969752" cy="553998"/>
          </a:xfrm>
          <a:prstGeom prst="rect">
            <a:avLst/>
          </a:prstGeom>
          <a:noFill/>
        </p:spPr>
        <p:txBody>
          <a:bodyPr wrap="square" rtlCol="0">
            <a:spAutoFit/>
          </a:bodyPr>
          <a:lstStyle>
            <a:defPPr>
              <a:defRPr lang="zh-CN"/>
            </a:defPPr>
            <a:lvl1pPr marL="342900" indent="-342900">
              <a:lnSpc>
                <a:spcPct val="150000"/>
              </a:lnSpc>
              <a:buFont typeface="Wingdings" charset="2"/>
              <a:buChar char="n"/>
              <a:defRPr kumimoji="1" sz="2000">
                <a:latin typeface="Heiti SC Light" charset="-122"/>
                <a:ea typeface="Heiti SC Light" charset="-122"/>
                <a:cs typeface="Heiti SC Light" charset="-122"/>
              </a:defRPr>
            </a:lvl1pPr>
          </a:lstStyle>
          <a:p>
            <a:r>
              <a:rPr lang="zh-CN" altLang="en-US" dirty="0"/>
              <a:t>语义变化分析、事件检测与识别、异常事件发现与分析</a:t>
            </a:r>
          </a:p>
        </p:txBody>
      </p:sp>
      <p:sp>
        <p:nvSpPr>
          <p:cNvPr id="8" name="文本框 7"/>
          <p:cNvSpPr txBox="1"/>
          <p:nvPr/>
        </p:nvSpPr>
        <p:spPr>
          <a:xfrm>
            <a:off x="469710" y="2200981"/>
            <a:ext cx="7969752" cy="461665"/>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r>
              <a:rPr lang="zh-CN" altLang="en-US" b="1" dirty="0" smtClean="0">
                <a:latin typeface="Heiti SC Light" charset="-122"/>
                <a:ea typeface="Heiti SC Light" charset="-122"/>
                <a:cs typeface="Heiti SC Light" charset="-122"/>
              </a:rPr>
              <a:t>高空间分辨率图像解译的主要任务</a:t>
            </a:r>
            <a:endParaRPr lang="zh-CN" altLang="en-US" b="1" dirty="0">
              <a:latin typeface="Heiti SC Light" charset="-122"/>
              <a:ea typeface="Heiti SC Light" charset="-122"/>
              <a:cs typeface="Heiti SC Light" charset="-122"/>
            </a:endParaRPr>
          </a:p>
        </p:txBody>
      </p:sp>
      <p:sp>
        <p:nvSpPr>
          <p:cNvPr id="9" name="文本框 8"/>
          <p:cNvSpPr txBox="1"/>
          <p:nvPr/>
        </p:nvSpPr>
        <p:spPr>
          <a:xfrm>
            <a:off x="469710" y="1008997"/>
            <a:ext cx="7969752" cy="461665"/>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r>
              <a:rPr lang="zh-CN" altLang="en-US" b="1" dirty="0" smtClean="0">
                <a:latin typeface="Heiti SC Light" charset="-122"/>
                <a:ea typeface="Heiti SC Light" charset="-122"/>
                <a:cs typeface="Heiti SC Light" charset="-122"/>
              </a:rPr>
              <a:t>高空间分辨率图像解译的基元：语义单元</a:t>
            </a:r>
            <a:endParaRPr lang="zh-CN" altLang="en-US" b="1" dirty="0">
              <a:latin typeface="Heiti SC Light" charset="-122"/>
              <a:ea typeface="Heiti SC Light" charset="-122"/>
              <a:cs typeface="Heiti SC Light" charset="-122"/>
            </a:endParaRPr>
          </a:p>
        </p:txBody>
      </p:sp>
      <p:sp>
        <p:nvSpPr>
          <p:cNvPr id="10" name="文本框 9"/>
          <p:cNvSpPr txBox="1"/>
          <p:nvPr/>
        </p:nvSpPr>
        <p:spPr>
          <a:xfrm>
            <a:off x="469710" y="1550323"/>
            <a:ext cx="8674289" cy="553998"/>
          </a:xfrm>
          <a:prstGeom prst="rect">
            <a:avLst/>
          </a:prstGeom>
          <a:noFill/>
        </p:spPr>
        <p:txBody>
          <a:bodyPr wrap="square" rtlCol="0">
            <a:spAutoFit/>
          </a:bodyPr>
          <a:lstStyle>
            <a:defPPr>
              <a:defRPr lang="zh-CN"/>
            </a:defPPr>
            <a:lvl1pPr marL="285750" indent="-285750">
              <a:buFont typeface="Wingdings" charset="2"/>
              <a:buChar char="n"/>
              <a:defRPr kumimoji="1" sz="2400"/>
            </a:lvl1pPr>
          </a:lstStyle>
          <a:p>
            <a:pPr marL="0" indent="0">
              <a:lnSpc>
                <a:spcPct val="150000"/>
              </a:lnSpc>
              <a:buNone/>
            </a:pPr>
            <a:r>
              <a:rPr lang="zh-CN" altLang="en-US" sz="2000" dirty="0" smtClean="0">
                <a:latin typeface="Heiti SC Light" charset="-122"/>
                <a:ea typeface="Heiti SC Light" charset="-122"/>
                <a:cs typeface="Heiti SC Light" charset="-122"/>
              </a:rPr>
              <a:t>如目标（车、建筑物、树）、功能场景</a:t>
            </a:r>
            <a:r>
              <a:rPr lang="en-US" altLang="zh-CN" sz="2000" dirty="0" smtClean="0">
                <a:latin typeface="Heiti SC Light" charset="-122"/>
                <a:ea typeface="Heiti SC Light" charset="-122"/>
                <a:cs typeface="Heiti SC Light" charset="-122"/>
              </a:rPr>
              <a:t>/</a:t>
            </a:r>
            <a:r>
              <a:rPr lang="zh-CN" altLang="en-US" sz="2000" dirty="0" smtClean="0">
                <a:latin typeface="Heiti SC Light" charset="-122"/>
                <a:ea typeface="Heiti SC Light" charset="-122"/>
                <a:cs typeface="Heiti SC Light" charset="-122"/>
              </a:rPr>
              <a:t>街区（居民区、工业区、商业区等</a:t>
            </a:r>
            <a:r>
              <a:rPr lang="zh-CN" altLang="en-US" sz="2000" dirty="0">
                <a:latin typeface="Heiti SC Light" charset="-122"/>
                <a:ea typeface="Heiti SC Light" charset="-122"/>
                <a:cs typeface="Heiti SC Light" charset="-122"/>
              </a:rPr>
              <a:t>）</a:t>
            </a:r>
          </a:p>
        </p:txBody>
      </p:sp>
      <p:sp>
        <p:nvSpPr>
          <p:cNvPr id="11" name="文本框 10"/>
          <p:cNvSpPr txBox="1"/>
          <p:nvPr/>
        </p:nvSpPr>
        <p:spPr>
          <a:xfrm>
            <a:off x="469710" y="4699523"/>
            <a:ext cx="7969752" cy="461665"/>
          </a:xfrm>
          <a:prstGeom prst="rect">
            <a:avLst/>
          </a:prstGeom>
          <a:noFill/>
        </p:spPr>
        <p:txBody>
          <a:bodyPr wrap="square" rtlCol="0">
            <a:spAutoFit/>
          </a:bodyPr>
          <a:lstStyle>
            <a:defPPr>
              <a:defRPr lang="zh-CN"/>
            </a:defPPr>
            <a:lvl1pPr marL="285750" indent="-285750">
              <a:buFont typeface="Wingdings" charset="2"/>
              <a:buChar char="n"/>
              <a:defRPr kumimoji="1" sz="2400" b="1">
                <a:latin typeface="Heiti SC Light" charset="-122"/>
                <a:ea typeface="Heiti SC Light" charset="-122"/>
                <a:cs typeface="Heiti SC Light" charset="-122"/>
              </a:defRPr>
            </a:lvl1pPr>
          </a:lstStyle>
          <a:p>
            <a:r>
              <a:rPr lang="zh-CN" altLang="en-US" dirty="0"/>
              <a:t>高分辨率图像处理的方法</a:t>
            </a:r>
          </a:p>
        </p:txBody>
      </p:sp>
      <p:sp>
        <p:nvSpPr>
          <p:cNvPr id="12" name="文本框 11"/>
          <p:cNvSpPr txBox="1"/>
          <p:nvPr/>
        </p:nvSpPr>
        <p:spPr>
          <a:xfrm>
            <a:off x="797442" y="5275491"/>
            <a:ext cx="7969752" cy="553998"/>
          </a:xfrm>
          <a:prstGeom prst="rect">
            <a:avLst/>
          </a:prstGeom>
          <a:noFill/>
        </p:spPr>
        <p:txBody>
          <a:bodyPr wrap="square" rtlCol="0">
            <a:spAutoFit/>
          </a:bodyPr>
          <a:lstStyle>
            <a:defPPr>
              <a:defRPr lang="zh-CN"/>
            </a:defPPr>
            <a:lvl1pPr marL="342900" indent="-342900">
              <a:lnSpc>
                <a:spcPct val="150000"/>
              </a:lnSpc>
              <a:buFont typeface="Wingdings" charset="2"/>
              <a:buChar char="n"/>
              <a:defRPr kumimoji="1" sz="2000">
                <a:latin typeface="Heiti SC Light" charset="-122"/>
                <a:ea typeface="Heiti SC Light" charset="-122"/>
                <a:cs typeface="Heiti SC Light" charset="-122"/>
              </a:defRPr>
            </a:lvl1pPr>
          </a:lstStyle>
          <a:p>
            <a:r>
              <a:rPr lang="zh-CN" altLang="en-US" dirty="0" smtClean="0"/>
              <a:t>语义</a:t>
            </a:r>
            <a:r>
              <a:rPr lang="en-US" altLang="zh-CN" dirty="0"/>
              <a:t>(</a:t>
            </a:r>
            <a:r>
              <a:rPr lang="zh-CN" altLang="en-US" dirty="0" smtClean="0"/>
              <a:t>上下文</a:t>
            </a:r>
            <a:r>
              <a:rPr lang="en-US" altLang="zh-CN" dirty="0" smtClean="0"/>
              <a:t>)</a:t>
            </a:r>
            <a:r>
              <a:rPr lang="zh-CN" altLang="en-US" dirty="0" smtClean="0"/>
              <a:t> 信息建模</a:t>
            </a:r>
            <a:endParaRPr lang="zh-CN" altLang="en-US" dirty="0"/>
          </a:p>
        </p:txBody>
      </p:sp>
      <p:sp>
        <p:nvSpPr>
          <p:cNvPr id="13" name="文本框 12"/>
          <p:cNvSpPr txBox="1"/>
          <p:nvPr/>
        </p:nvSpPr>
        <p:spPr>
          <a:xfrm>
            <a:off x="797442" y="5829489"/>
            <a:ext cx="7969752" cy="1015663"/>
          </a:xfrm>
          <a:prstGeom prst="rect">
            <a:avLst/>
          </a:prstGeom>
          <a:noFill/>
        </p:spPr>
        <p:txBody>
          <a:bodyPr wrap="square" rtlCol="0">
            <a:spAutoFit/>
          </a:bodyPr>
          <a:lstStyle>
            <a:defPPr>
              <a:defRPr lang="zh-CN"/>
            </a:defPPr>
            <a:lvl1pPr marL="342900" indent="-342900">
              <a:lnSpc>
                <a:spcPct val="150000"/>
              </a:lnSpc>
              <a:buFont typeface="Wingdings" charset="2"/>
              <a:buChar char="n"/>
              <a:defRPr kumimoji="1" sz="2000">
                <a:latin typeface="Heiti SC Light" charset="-122"/>
                <a:ea typeface="Heiti SC Light" charset="-122"/>
                <a:cs typeface="Heiti SC Light" charset="-122"/>
              </a:defRPr>
            </a:lvl1pPr>
          </a:lstStyle>
          <a:p>
            <a:r>
              <a:rPr lang="zh-CN" altLang="en-US" dirty="0"/>
              <a:t>多源信息</a:t>
            </a:r>
            <a:r>
              <a:rPr lang="zh-CN" altLang="en-US" dirty="0" smtClean="0"/>
              <a:t>融合（</a:t>
            </a:r>
            <a:r>
              <a:rPr lang="en-US" altLang="zh-CN" dirty="0" err="1" smtClean="0"/>
              <a:t>LiDAR</a:t>
            </a:r>
            <a:r>
              <a:rPr lang="zh-CN" altLang="en-US" dirty="0" smtClean="0"/>
              <a:t>、可见光、</a:t>
            </a:r>
            <a:r>
              <a:rPr lang="en-US" altLang="zh-CN" dirty="0" err="1" smtClean="0"/>
              <a:t>inSAR</a:t>
            </a:r>
            <a:r>
              <a:rPr lang="zh-CN" altLang="en-US" dirty="0" smtClean="0"/>
              <a:t>、监控视频信息、微博、微型等网络媒体数据等）</a:t>
            </a:r>
            <a:endParaRPr lang="zh-CN" altLang="en-US" dirty="0"/>
          </a:p>
        </p:txBody>
      </p:sp>
    </p:spTree>
    <p:extLst>
      <p:ext uri="{BB962C8B-B14F-4D97-AF65-F5344CB8AC3E}">
        <p14:creationId xmlns:p14="http://schemas.microsoft.com/office/powerpoint/2010/main" val="1038985700"/>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434B3EC-625C-4571-85DC-F6CE7246F05E}"/>
              </a:ext>
            </a:extLst>
          </p:cNvPr>
          <p:cNvSpPr>
            <a:spLocks noGrp="1"/>
          </p:cNvSpPr>
          <p:nvPr>
            <p:ph type="title"/>
          </p:nvPr>
        </p:nvSpPr>
        <p:spPr>
          <a:xfrm>
            <a:off x="457200" y="411408"/>
            <a:ext cx="8229600" cy="1143000"/>
          </a:xfrm>
        </p:spPr>
        <p:txBody>
          <a:bodyPr>
            <a:normAutofit/>
          </a:bodyPr>
          <a:lstStyle/>
          <a:p>
            <a:r>
              <a:rPr kumimoji="1" lang="zh-CN" altLang="en-US" sz="4000" dirty="0" smtClean="0">
                <a:latin typeface="STHeiti Light" charset="-122"/>
                <a:ea typeface="STHeiti Light" charset="-122"/>
                <a:cs typeface="STHeiti Light" charset="-122"/>
              </a:rPr>
              <a:t>遥感图像智能分析大赛</a:t>
            </a:r>
            <a:endParaRPr lang="zh-CN" altLang="en-US" sz="4000" dirty="0">
              <a:latin typeface="STHeiti Light" charset="-122"/>
              <a:ea typeface="STHeiti Light" charset="-122"/>
              <a:cs typeface="STHeiti Light" charset="-122"/>
            </a:endParaRPr>
          </a:p>
        </p:txBody>
      </p:sp>
      <p:sp>
        <p:nvSpPr>
          <p:cNvPr id="6" name="内容占位符 5">
            <a:extLst>
              <a:ext uri="{FF2B5EF4-FFF2-40B4-BE49-F238E27FC236}">
                <a16:creationId xmlns:a16="http://schemas.microsoft.com/office/drawing/2014/main" xmlns="" id="{135391E2-EF17-4274-97E2-C1BAFF70ADC3}"/>
              </a:ext>
            </a:extLst>
          </p:cNvPr>
          <p:cNvSpPr>
            <a:spLocks noGrp="1"/>
          </p:cNvSpPr>
          <p:nvPr>
            <p:ph idx="1"/>
          </p:nvPr>
        </p:nvSpPr>
        <p:spPr/>
        <p:txBody>
          <a:bodyPr/>
          <a:lstStyle/>
          <a:p>
            <a:r>
              <a:rPr lang="en-US" altLang="zh-CN" sz="2000" b="1" dirty="0" smtClean="0">
                <a:solidFill>
                  <a:srgbClr val="7030A0"/>
                </a:solidFill>
                <a:latin typeface="Times New Roman" panose="02020603050405020304" pitchFamily="18" charset="0"/>
                <a:cs typeface="Times New Roman" panose="02020603050405020304" pitchFamily="18" charset="0"/>
              </a:rPr>
              <a:t>Detecting</a:t>
            </a:r>
            <a:r>
              <a:rPr lang="zh-CN" altLang="en-US" sz="2000" b="1" dirty="0" smtClean="0">
                <a:solidFill>
                  <a:srgbClr val="7030A0"/>
                </a:solidFill>
                <a:latin typeface="Times New Roman" panose="02020603050405020304" pitchFamily="18" charset="0"/>
                <a:cs typeface="Times New Roman" panose="02020603050405020304" pitchFamily="18" charset="0"/>
              </a:rPr>
              <a:t> </a:t>
            </a:r>
            <a:r>
              <a:rPr lang="en-US" altLang="zh-CN" sz="2000" b="1" dirty="0" smtClean="0">
                <a:solidFill>
                  <a:srgbClr val="7030A0"/>
                </a:solidFill>
                <a:latin typeface="Times New Roman" panose="02020603050405020304" pitchFamily="18" charset="0"/>
                <a:cs typeface="Times New Roman" panose="02020603050405020304" pitchFamily="18" charset="0"/>
              </a:rPr>
              <a:t>Objects</a:t>
            </a:r>
            <a:r>
              <a:rPr lang="zh-CN" altLang="en-US" sz="2000" b="1" dirty="0" smtClean="0">
                <a:solidFill>
                  <a:srgbClr val="7030A0"/>
                </a:solidFill>
                <a:latin typeface="Times New Roman" panose="02020603050405020304" pitchFamily="18" charset="0"/>
                <a:cs typeface="Times New Roman" panose="02020603050405020304" pitchFamily="18" charset="0"/>
              </a:rPr>
              <a:t> </a:t>
            </a:r>
            <a:r>
              <a:rPr lang="en-US" altLang="zh-CN" sz="2000" b="1" dirty="0" smtClean="0">
                <a:solidFill>
                  <a:srgbClr val="7030A0"/>
                </a:solidFill>
                <a:latin typeface="Times New Roman" panose="02020603050405020304" pitchFamily="18" charset="0"/>
                <a:cs typeface="Times New Roman" panose="02020603050405020304" pitchFamily="18" charset="0"/>
              </a:rPr>
              <a:t>in</a:t>
            </a:r>
            <a:r>
              <a:rPr lang="zh-CN" altLang="en-US" sz="2000" b="1" dirty="0" smtClean="0">
                <a:solidFill>
                  <a:srgbClr val="7030A0"/>
                </a:solidFill>
                <a:latin typeface="Times New Roman" panose="02020603050405020304" pitchFamily="18" charset="0"/>
                <a:cs typeface="Times New Roman" panose="02020603050405020304" pitchFamily="18" charset="0"/>
              </a:rPr>
              <a:t> </a:t>
            </a:r>
            <a:r>
              <a:rPr lang="en-US" altLang="zh-CN" sz="2000" b="1" dirty="0" smtClean="0">
                <a:solidFill>
                  <a:srgbClr val="7030A0"/>
                </a:solidFill>
                <a:latin typeface="Times New Roman" panose="02020603050405020304" pitchFamily="18" charset="0"/>
                <a:cs typeface="Times New Roman" panose="02020603050405020304" pitchFamily="18" charset="0"/>
              </a:rPr>
              <a:t>Aerial</a:t>
            </a:r>
            <a:r>
              <a:rPr lang="zh-CN" altLang="en-US" sz="2000" b="1" dirty="0" smtClean="0">
                <a:solidFill>
                  <a:srgbClr val="7030A0"/>
                </a:solidFill>
                <a:latin typeface="Times New Roman" panose="02020603050405020304" pitchFamily="18" charset="0"/>
                <a:cs typeface="Times New Roman" panose="02020603050405020304" pitchFamily="18" charset="0"/>
              </a:rPr>
              <a:t> </a:t>
            </a:r>
            <a:r>
              <a:rPr lang="en-US" altLang="zh-CN" sz="2000" b="1" dirty="0" smtClean="0">
                <a:solidFill>
                  <a:srgbClr val="7030A0"/>
                </a:solidFill>
                <a:latin typeface="Times New Roman" panose="02020603050405020304" pitchFamily="18" charset="0"/>
                <a:cs typeface="Times New Roman" panose="02020603050405020304" pitchFamily="18" charset="0"/>
              </a:rPr>
              <a:t>Images</a:t>
            </a:r>
            <a:r>
              <a:rPr lang="zh-CN" altLang="en-US" sz="2000" b="1" dirty="0" smtClean="0">
                <a:solidFill>
                  <a:srgbClr val="7030A0"/>
                </a:solidFill>
                <a:latin typeface="Times New Roman" panose="02020603050405020304" pitchFamily="18" charset="0"/>
                <a:cs typeface="Times New Roman" panose="02020603050405020304" pitchFamily="18" charset="0"/>
              </a:rPr>
              <a:t>：</a:t>
            </a:r>
            <a:r>
              <a:rPr lang="en-US" altLang="zh-CN" sz="2000" b="1" dirty="0" smtClean="0">
                <a:solidFill>
                  <a:srgbClr val="7030A0"/>
                </a:solidFill>
                <a:latin typeface="Times New Roman" panose="02020603050405020304" pitchFamily="18" charset="0"/>
                <a:cs typeface="Times New Roman" panose="02020603050405020304" pitchFamily="18" charset="0"/>
              </a:rPr>
              <a:t>A</a:t>
            </a:r>
            <a:r>
              <a:rPr lang="zh-CN" altLang="en-US" sz="2000" b="1" dirty="0" smtClean="0">
                <a:solidFill>
                  <a:srgbClr val="7030A0"/>
                </a:solidFill>
                <a:latin typeface="Times New Roman" panose="02020603050405020304" pitchFamily="18" charset="0"/>
                <a:cs typeface="Times New Roman" panose="02020603050405020304" pitchFamily="18" charset="0"/>
              </a:rPr>
              <a:t> </a:t>
            </a:r>
            <a:r>
              <a:rPr lang="en-US" altLang="zh-CN" sz="2000" b="1" dirty="0" smtClean="0">
                <a:solidFill>
                  <a:srgbClr val="7030A0"/>
                </a:solidFill>
                <a:latin typeface="Times New Roman" panose="02020603050405020304" pitchFamily="18" charset="0"/>
                <a:cs typeface="Times New Roman" panose="02020603050405020304" pitchFamily="18" charset="0"/>
              </a:rPr>
              <a:t>workshop</a:t>
            </a:r>
            <a:r>
              <a:rPr lang="zh-CN" altLang="en-US" sz="2000" b="1" dirty="0" smtClean="0">
                <a:solidFill>
                  <a:srgbClr val="7030A0"/>
                </a:solidFill>
                <a:latin typeface="Times New Roman" panose="02020603050405020304" pitchFamily="18" charset="0"/>
                <a:cs typeface="Times New Roman" panose="02020603050405020304" pitchFamily="18" charset="0"/>
              </a:rPr>
              <a:t> </a:t>
            </a:r>
            <a:r>
              <a:rPr lang="en-US" altLang="zh-CN" sz="2000" b="1" dirty="0" smtClean="0">
                <a:solidFill>
                  <a:srgbClr val="7030A0"/>
                </a:solidFill>
                <a:latin typeface="Times New Roman" panose="02020603050405020304" pitchFamily="18" charset="0"/>
                <a:cs typeface="Times New Roman" panose="02020603050405020304" pitchFamily="18" charset="0"/>
              </a:rPr>
              <a:t>with</a:t>
            </a:r>
            <a:r>
              <a:rPr lang="zh-CN" altLang="en-US" sz="2000" b="1" dirty="0" smtClean="0">
                <a:solidFill>
                  <a:srgbClr val="7030A0"/>
                </a:solidFill>
                <a:latin typeface="Times New Roman" panose="02020603050405020304" pitchFamily="18" charset="0"/>
                <a:cs typeface="Times New Roman" panose="02020603050405020304" pitchFamily="18" charset="0"/>
              </a:rPr>
              <a:t> </a:t>
            </a:r>
            <a:r>
              <a:rPr lang="en-US" altLang="zh-CN" sz="2000" b="1" dirty="0" smtClean="0">
                <a:solidFill>
                  <a:srgbClr val="7030A0"/>
                </a:solidFill>
                <a:latin typeface="Times New Roman" panose="02020603050405020304" pitchFamily="18" charset="0"/>
                <a:cs typeface="Times New Roman" panose="02020603050405020304" pitchFamily="18" charset="0"/>
              </a:rPr>
              <a:t>CVPR’2019. </a:t>
            </a:r>
            <a:endParaRPr lang="en-US" altLang="zh-CN" sz="2000" b="1" dirty="0">
              <a:solidFill>
                <a:srgbClr val="7030A0"/>
              </a:solidFill>
              <a:latin typeface="Times New Roman" panose="02020603050405020304" pitchFamily="18" charset="0"/>
              <a:cs typeface="Times New Roman" panose="02020603050405020304" pitchFamily="18" charset="0"/>
            </a:endParaRPr>
          </a:p>
          <a:p>
            <a:endParaRPr lang="zh-CN" altLang="en-US" dirty="0"/>
          </a:p>
        </p:txBody>
      </p:sp>
      <p:pic>
        <p:nvPicPr>
          <p:cNvPr id="5" name="图片 4">
            <a:extLst>
              <a:ext uri="{FF2B5EF4-FFF2-40B4-BE49-F238E27FC236}">
                <a16:creationId xmlns:a16="http://schemas.microsoft.com/office/drawing/2014/main" xmlns="" id="{A4959AE1-A3CA-4CFB-B3A2-A829BBC1C0CF}"/>
              </a:ext>
            </a:extLst>
          </p:cNvPr>
          <p:cNvPicPr>
            <a:picLocks noChangeAspect="1"/>
          </p:cNvPicPr>
          <p:nvPr/>
        </p:nvPicPr>
        <p:blipFill>
          <a:blip r:embed="rId2"/>
          <a:stretch>
            <a:fillRect/>
          </a:stretch>
        </p:blipFill>
        <p:spPr>
          <a:xfrm>
            <a:off x="1340626" y="2377053"/>
            <a:ext cx="2423479" cy="2423479"/>
          </a:xfrm>
          <a:prstGeom prst="rect">
            <a:avLst/>
          </a:prstGeom>
        </p:spPr>
      </p:pic>
      <p:sp>
        <p:nvSpPr>
          <p:cNvPr id="7" name="文本框 6">
            <a:extLst>
              <a:ext uri="{FF2B5EF4-FFF2-40B4-BE49-F238E27FC236}">
                <a16:creationId xmlns:a16="http://schemas.microsoft.com/office/drawing/2014/main" xmlns="" id="{A13E8C8E-F5AA-482C-B839-823F0784CD77}"/>
              </a:ext>
            </a:extLst>
          </p:cNvPr>
          <p:cNvSpPr txBox="1"/>
          <p:nvPr/>
        </p:nvSpPr>
        <p:spPr>
          <a:xfrm>
            <a:off x="1806463" y="4796472"/>
            <a:ext cx="1538370" cy="369332"/>
          </a:xfrm>
          <a:prstGeom prst="rect">
            <a:avLst/>
          </a:prstGeom>
          <a:noFill/>
        </p:spPr>
        <p:txBody>
          <a:bodyPr wrap="none" rtlCol="0">
            <a:spAutoFit/>
          </a:bodyPr>
          <a:lstStyle/>
          <a:p>
            <a:r>
              <a:rPr kumimoji="1" lang="en-US" altLang="zh-CN" dirty="0">
                <a:latin typeface="Times New Roman" panose="02020603050405020304" pitchFamily="18" charset="0"/>
                <a:cs typeface="Times New Roman" panose="02020603050405020304" pitchFamily="18" charset="0"/>
              </a:rPr>
              <a:t>Link</a:t>
            </a:r>
            <a:r>
              <a:rPr kumimoji="1" lang="zh-CN" altLang="en-US" dirty="0">
                <a:latin typeface="Times New Roman" panose="02020603050405020304" pitchFamily="18" charset="0"/>
                <a:cs typeface="Times New Roman" panose="02020603050405020304" pitchFamily="18" charset="0"/>
              </a:rPr>
              <a:t> </a:t>
            </a:r>
            <a:r>
              <a:rPr kumimoji="1" lang="en-US" altLang="zh-CN" dirty="0">
                <a:latin typeface="Times New Roman" panose="02020603050405020304" pitchFamily="18" charset="0"/>
                <a:cs typeface="Times New Roman" panose="02020603050405020304" pitchFamily="18" charset="0"/>
              </a:rPr>
              <a:t>to</a:t>
            </a:r>
            <a:r>
              <a:rPr kumimoji="1" lang="zh-CN" altLang="en-US" dirty="0">
                <a:latin typeface="Times New Roman" panose="02020603050405020304" pitchFamily="18" charset="0"/>
                <a:cs typeface="Times New Roman" panose="02020603050405020304" pitchFamily="18" charset="0"/>
              </a:rPr>
              <a:t> </a:t>
            </a:r>
            <a:r>
              <a:rPr kumimoji="1" lang="en-US" altLang="zh-CN" dirty="0">
                <a:latin typeface="Times New Roman" panose="02020603050405020304" pitchFamily="18" charset="0"/>
                <a:cs typeface="Times New Roman" panose="02020603050405020304" pitchFamily="18" charset="0"/>
              </a:rPr>
              <a:t>DOTA</a:t>
            </a:r>
            <a:endParaRPr kumimoji="1" lang="zh-CN" altLang="en-US" dirty="0">
              <a:latin typeface="Times New Roman" panose="02020603050405020304" pitchFamily="18" charset="0"/>
              <a:cs typeface="Times New Roman" panose="02020603050405020304" pitchFamily="18" charset="0"/>
            </a:endParaRPr>
          </a:p>
        </p:txBody>
      </p:sp>
      <p:sp>
        <p:nvSpPr>
          <p:cNvPr id="8" name="文本框 7">
            <a:extLst>
              <a:ext uri="{FF2B5EF4-FFF2-40B4-BE49-F238E27FC236}">
                <a16:creationId xmlns:a16="http://schemas.microsoft.com/office/drawing/2014/main" xmlns="" id="{3C8E42DE-7403-443F-8284-7C75C5AC0C6B}"/>
              </a:ext>
            </a:extLst>
          </p:cNvPr>
          <p:cNvSpPr txBox="1"/>
          <p:nvPr/>
        </p:nvSpPr>
        <p:spPr>
          <a:xfrm>
            <a:off x="4934731" y="4792079"/>
            <a:ext cx="3217547" cy="369332"/>
          </a:xfrm>
          <a:prstGeom prst="rect">
            <a:avLst/>
          </a:prstGeom>
          <a:noFill/>
        </p:spPr>
        <p:txBody>
          <a:bodyPr wrap="none" rtlCol="0">
            <a:spAutoFit/>
          </a:bodyPr>
          <a:lstStyle>
            <a:defPPr>
              <a:defRPr lang="en-US"/>
            </a:defPPr>
            <a:lvl1pPr>
              <a:defRPr kumimoji="1" sz="2400"/>
            </a:lvl1pPr>
          </a:lstStyle>
          <a:p>
            <a:r>
              <a:rPr lang="en-US" altLang="zh-CN" sz="1800" dirty="0">
                <a:latin typeface="Times New Roman" panose="02020603050405020304" pitchFamily="18" charset="0"/>
                <a:cs typeface="Times New Roman" panose="02020603050405020304" pitchFamily="18" charset="0"/>
              </a:rPr>
              <a:t>Link</a:t>
            </a:r>
            <a:r>
              <a:rPr lang="zh-CN" altLang="en-US" sz="1800" dirty="0">
                <a:latin typeface="Times New Roman" panose="02020603050405020304" pitchFamily="18" charset="0"/>
                <a:cs typeface="Times New Roman" panose="02020603050405020304" pitchFamily="18" charset="0"/>
              </a:rPr>
              <a:t> </a:t>
            </a:r>
            <a:r>
              <a:rPr lang="en-US" altLang="zh-CN" sz="1800" dirty="0">
                <a:latin typeface="Times New Roman" panose="02020603050405020304" pitchFamily="18" charset="0"/>
                <a:cs typeface="Times New Roman" panose="02020603050405020304" pitchFamily="18" charset="0"/>
              </a:rPr>
              <a:t>to</a:t>
            </a:r>
            <a:r>
              <a:rPr lang="zh-CN" altLang="en-US" sz="1800" dirty="0">
                <a:latin typeface="Times New Roman" panose="02020603050405020304" pitchFamily="18" charset="0"/>
                <a:cs typeface="Times New Roman" panose="02020603050405020304" pitchFamily="18" charset="0"/>
              </a:rPr>
              <a:t> </a:t>
            </a:r>
            <a:r>
              <a:rPr lang="en-US" altLang="zh-CN" sz="1800" dirty="0">
                <a:latin typeface="Times New Roman" panose="02020603050405020304" pitchFamily="18" charset="0"/>
                <a:cs typeface="Times New Roman" panose="02020603050405020304" pitchFamily="18" charset="0"/>
              </a:rPr>
              <a:t>a</a:t>
            </a:r>
            <a:r>
              <a:rPr lang="zh-CN" altLang="en-US" sz="1800" dirty="0">
                <a:latin typeface="Times New Roman" panose="02020603050405020304" pitchFamily="18" charset="0"/>
                <a:cs typeface="Times New Roman" panose="02020603050405020304" pitchFamily="18" charset="0"/>
              </a:rPr>
              <a:t> </a:t>
            </a:r>
            <a:r>
              <a:rPr lang="en-US" altLang="zh-CN" sz="1800" dirty="0">
                <a:latin typeface="Times New Roman" panose="02020603050405020304" pitchFamily="18" charset="0"/>
                <a:cs typeface="Times New Roman" panose="02020603050405020304" pitchFamily="18" charset="0"/>
              </a:rPr>
              <a:t>contest</a:t>
            </a:r>
            <a:r>
              <a:rPr lang="zh-CN" altLang="en-US" sz="1800" dirty="0">
                <a:latin typeface="Times New Roman" panose="02020603050405020304" pitchFamily="18" charset="0"/>
                <a:cs typeface="Times New Roman" panose="02020603050405020304" pitchFamily="18" charset="0"/>
              </a:rPr>
              <a:t> </a:t>
            </a:r>
            <a:r>
              <a:rPr lang="en-US" altLang="zh-CN" sz="1800" dirty="0">
                <a:latin typeface="Times New Roman" panose="02020603050405020304" pitchFamily="18" charset="0"/>
                <a:cs typeface="Times New Roman" panose="02020603050405020304" pitchFamily="18" charset="0"/>
              </a:rPr>
              <a:t>on</a:t>
            </a:r>
            <a:r>
              <a:rPr lang="zh-CN" altLang="en-US" sz="1800" dirty="0">
                <a:latin typeface="Times New Roman" panose="02020603050405020304" pitchFamily="18" charset="0"/>
                <a:cs typeface="Times New Roman" panose="02020603050405020304" pitchFamily="18" charset="0"/>
              </a:rPr>
              <a:t> </a:t>
            </a:r>
            <a:r>
              <a:rPr lang="en-US" altLang="zh-CN" sz="1800" dirty="0">
                <a:latin typeface="Times New Roman" panose="02020603050405020304" pitchFamily="18" charset="0"/>
                <a:cs typeface="Times New Roman" panose="02020603050405020304" pitchFamily="18" charset="0"/>
              </a:rPr>
              <a:t>CVPR’2019</a:t>
            </a:r>
            <a:endParaRPr lang="zh-CN" altLang="en-US" sz="1800" dirty="0">
              <a:latin typeface="Times New Roman" panose="02020603050405020304" pitchFamily="18" charset="0"/>
              <a:cs typeface="Times New Roman" panose="02020603050405020304" pitchFamily="18" charset="0"/>
            </a:endParaRPr>
          </a:p>
        </p:txBody>
      </p:sp>
      <p:pic>
        <p:nvPicPr>
          <p:cNvPr id="9" name="图片 8">
            <a:extLst>
              <a:ext uri="{FF2B5EF4-FFF2-40B4-BE49-F238E27FC236}">
                <a16:creationId xmlns:a16="http://schemas.microsoft.com/office/drawing/2014/main" xmlns="" id="{C3BA0CDB-EE9A-4DDF-A10A-79B8BA258F29}"/>
              </a:ext>
            </a:extLst>
          </p:cNvPr>
          <p:cNvPicPr>
            <a:picLocks noChangeAspect="1"/>
          </p:cNvPicPr>
          <p:nvPr/>
        </p:nvPicPr>
        <p:blipFill>
          <a:blip r:embed="rId3"/>
          <a:stretch>
            <a:fillRect/>
          </a:stretch>
        </p:blipFill>
        <p:spPr>
          <a:xfrm>
            <a:off x="710367" y="5479698"/>
            <a:ext cx="930052" cy="604338"/>
          </a:xfrm>
          <a:prstGeom prst="rect">
            <a:avLst/>
          </a:prstGeom>
        </p:spPr>
      </p:pic>
      <p:sp>
        <p:nvSpPr>
          <p:cNvPr id="10" name="文本框 9">
            <a:extLst>
              <a:ext uri="{FF2B5EF4-FFF2-40B4-BE49-F238E27FC236}">
                <a16:creationId xmlns:a16="http://schemas.microsoft.com/office/drawing/2014/main" xmlns="" id="{36347C5B-EDFD-4225-A2C2-2BCAC0F77256}"/>
              </a:ext>
            </a:extLst>
          </p:cNvPr>
          <p:cNvSpPr txBox="1"/>
          <p:nvPr/>
        </p:nvSpPr>
        <p:spPr>
          <a:xfrm>
            <a:off x="1754439" y="5440448"/>
            <a:ext cx="5800101" cy="707886"/>
          </a:xfrm>
          <a:prstGeom prst="rect">
            <a:avLst/>
          </a:prstGeom>
          <a:noFill/>
        </p:spPr>
        <p:txBody>
          <a:bodyPr wrap="square" rtlCol="0">
            <a:spAutoFit/>
          </a:bodyPr>
          <a:lstStyle/>
          <a:p>
            <a:r>
              <a:rPr kumimoji="1" lang="zh-CN" altLang="en-US" sz="2000" dirty="0" smtClean="0">
                <a:latin typeface="Times New Roman" panose="02020603050405020304" pitchFamily="18" charset="0"/>
                <a:cs typeface="Times New Roman" panose="02020603050405020304" pitchFamily="18" charset="0"/>
              </a:rPr>
              <a:t>国家自然科学</a:t>
            </a:r>
            <a:r>
              <a:rPr kumimoji="1" lang="zh-CN" altLang="en-US" sz="2000" dirty="0" smtClean="0">
                <a:latin typeface="Times New Roman" panose="02020603050405020304" pitchFamily="18" charset="0"/>
                <a:cs typeface="Times New Roman" panose="02020603050405020304" pitchFamily="18" charset="0"/>
              </a:rPr>
              <a:t>基金委</a:t>
            </a:r>
            <a:r>
              <a:rPr kumimoji="1" lang="zh-CN" altLang="en-US" sz="2000" dirty="0" smtClean="0">
                <a:latin typeface="Times New Roman" panose="02020603050405020304" pitchFamily="18" charset="0"/>
                <a:cs typeface="Times New Roman" panose="02020603050405020304" pitchFamily="18" charset="0"/>
              </a:rPr>
              <a:t>“</a:t>
            </a:r>
            <a:r>
              <a:rPr kumimoji="1" lang="zh-CN" altLang="en-US" sz="2000" dirty="0">
                <a:latin typeface="Times New Roman" panose="02020603050405020304" pitchFamily="18" charset="0"/>
                <a:cs typeface="Times New Roman" panose="02020603050405020304" pitchFamily="18" charset="0"/>
              </a:rPr>
              <a:t>遥感图像智能分析 </a:t>
            </a:r>
            <a:r>
              <a:rPr kumimoji="1" lang="zh-CN" altLang="en-US" sz="2000" dirty="0" smtClean="0">
                <a:latin typeface="Times New Roman" panose="02020603050405020304" pitchFamily="18" charset="0"/>
                <a:cs typeface="Times New Roman" panose="02020603050405020304" pitchFamily="18" charset="0"/>
              </a:rPr>
              <a:t>”</a:t>
            </a:r>
            <a:r>
              <a:rPr kumimoji="1" lang="zh-CN" altLang="en-US" sz="2000" dirty="0" smtClean="0">
                <a:latin typeface="Times New Roman" panose="02020603050405020304" pitchFamily="18" charset="0"/>
                <a:cs typeface="Times New Roman" panose="02020603050405020304" pitchFamily="18" charset="0"/>
              </a:rPr>
              <a:t>比赛</a:t>
            </a:r>
          </a:p>
          <a:p>
            <a:r>
              <a:rPr kumimoji="1" lang="zh-CN" altLang="en-US" sz="2000" dirty="0">
                <a:latin typeface="Times New Roman" panose="02020603050405020304" pitchFamily="18" charset="0"/>
                <a:cs typeface="Times New Roman" panose="02020603050405020304" pitchFamily="18" charset="0"/>
              </a:rPr>
              <a:t> </a:t>
            </a:r>
            <a:r>
              <a:rPr kumimoji="1" lang="en-US" altLang="zh-CN" sz="2000" dirty="0" smtClean="0">
                <a:latin typeface="Times New Roman" panose="02020603050405020304" pitchFamily="18" charset="0"/>
                <a:cs typeface="Times New Roman" panose="02020603050405020304" pitchFamily="18" charset="0"/>
              </a:rPr>
              <a:t>2019</a:t>
            </a:r>
            <a:r>
              <a:rPr kumimoji="1" lang="zh-CN" altLang="en-US" sz="2000" dirty="0" smtClean="0">
                <a:latin typeface="Times New Roman" panose="02020603050405020304" pitchFamily="18" charset="0"/>
                <a:cs typeface="Times New Roman" panose="02020603050405020304" pitchFamily="18" charset="0"/>
              </a:rPr>
              <a:t>年</a:t>
            </a:r>
            <a:r>
              <a:rPr kumimoji="1" lang="en-US" altLang="zh-CN" sz="2000" dirty="0" smtClean="0">
                <a:latin typeface="Times New Roman" panose="02020603050405020304" pitchFamily="18" charset="0"/>
                <a:cs typeface="Times New Roman" panose="02020603050405020304" pitchFamily="18" charset="0"/>
              </a:rPr>
              <a:t>6</a:t>
            </a:r>
            <a:r>
              <a:rPr kumimoji="1" lang="zh-CN" altLang="en-US" sz="2000" dirty="0" smtClean="0">
                <a:latin typeface="Times New Roman" panose="02020603050405020304" pitchFamily="18" charset="0"/>
                <a:cs typeface="Times New Roman" panose="02020603050405020304" pitchFamily="18" charset="0"/>
              </a:rPr>
              <a:t>月</a:t>
            </a:r>
            <a:r>
              <a:rPr kumimoji="1" lang="zh-CN" altLang="en-US" sz="2000" dirty="0" smtClean="0">
                <a:latin typeface="Times New Roman" panose="02020603050405020304" pitchFamily="18" charset="0"/>
                <a:cs typeface="Times New Roman" panose="02020603050405020304" pitchFamily="18" charset="0"/>
              </a:rPr>
              <a:t>（</a:t>
            </a:r>
            <a:r>
              <a:rPr kumimoji="1" lang="zh-CN" altLang="en-US" sz="2000" b="1" dirty="0">
                <a:solidFill>
                  <a:srgbClr val="7030A0"/>
                </a:solidFill>
                <a:latin typeface="Times New Roman" panose="02020603050405020304" pitchFamily="18" charset="0"/>
                <a:cs typeface="Times New Roman" panose="02020603050405020304" pitchFamily="18" charset="0"/>
              </a:rPr>
              <a:t>特等奖</a:t>
            </a:r>
            <a:r>
              <a:rPr kumimoji="1" lang="en-US" altLang="zh-CN" sz="2000" b="1" dirty="0">
                <a:solidFill>
                  <a:srgbClr val="7030A0"/>
                </a:solidFill>
                <a:latin typeface="Times New Roman" panose="02020603050405020304" pitchFamily="18" charset="0"/>
                <a:cs typeface="Times New Roman" panose="02020603050405020304" pitchFamily="18" charset="0"/>
              </a:rPr>
              <a:t>10</a:t>
            </a:r>
            <a:r>
              <a:rPr kumimoji="1" lang="zh-CN" altLang="en-US" sz="2000" b="1" dirty="0">
                <a:solidFill>
                  <a:srgbClr val="7030A0"/>
                </a:solidFill>
                <a:latin typeface="Times New Roman" panose="02020603050405020304" pitchFamily="18" charset="0"/>
                <a:cs typeface="Times New Roman" panose="02020603050405020304" pitchFamily="18" charset="0"/>
              </a:rPr>
              <a:t>万</a:t>
            </a:r>
            <a:r>
              <a:rPr kumimoji="1" lang="en-US" altLang="zh-CN" sz="2000" b="1" dirty="0">
                <a:solidFill>
                  <a:srgbClr val="7030A0"/>
                </a:solidFill>
                <a:latin typeface="Times New Roman" panose="02020603050405020304" pitchFamily="18" charset="0"/>
                <a:cs typeface="Times New Roman" panose="02020603050405020304" pitchFamily="18" charset="0"/>
              </a:rPr>
              <a:t>RMB</a:t>
            </a:r>
            <a:r>
              <a:rPr kumimoji="1" lang="zh-CN" altLang="en-US" sz="2000" dirty="0" smtClean="0">
                <a:latin typeface="Times New Roman" panose="02020603050405020304" pitchFamily="18" charset="0"/>
                <a:cs typeface="Times New Roman" panose="02020603050405020304" pitchFamily="18" charset="0"/>
              </a:rPr>
              <a:t>）</a:t>
            </a:r>
            <a:endParaRPr kumimoji="1" lang="zh-CN" altLang="en-US" sz="2000" dirty="0">
              <a:latin typeface="Times New Roman" panose="02020603050405020304" pitchFamily="18" charset="0"/>
              <a:cs typeface="Times New Roman" panose="02020603050405020304" pitchFamily="18" charset="0"/>
            </a:endParaRPr>
          </a:p>
        </p:txBody>
      </p:sp>
      <p:pic>
        <p:nvPicPr>
          <p:cNvPr id="11" name="图片 10">
            <a:extLst>
              <a:ext uri="{FF2B5EF4-FFF2-40B4-BE49-F238E27FC236}">
                <a16:creationId xmlns:a16="http://schemas.microsoft.com/office/drawing/2014/main" xmlns="" id="{D9EB8519-4DA5-49C6-B96F-ACCBADC06448}"/>
              </a:ext>
            </a:extLst>
          </p:cNvPr>
          <p:cNvPicPr>
            <a:picLocks noChangeAspect="1"/>
          </p:cNvPicPr>
          <p:nvPr/>
        </p:nvPicPr>
        <p:blipFill>
          <a:blip r:embed="rId4"/>
          <a:stretch>
            <a:fillRect/>
          </a:stretch>
        </p:blipFill>
        <p:spPr>
          <a:xfrm>
            <a:off x="5345151" y="2381665"/>
            <a:ext cx="2348536" cy="2343724"/>
          </a:xfrm>
          <a:prstGeom prst="rect">
            <a:avLst/>
          </a:prstGeom>
        </p:spPr>
      </p:pic>
    </p:spTree>
    <p:extLst>
      <p:ext uri="{BB962C8B-B14F-4D97-AF65-F5344CB8AC3E}">
        <p14:creationId xmlns:p14="http://schemas.microsoft.com/office/powerpoint/2010/main" val="22975008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0C913308-F349-4B6D-A68A-DD1791B4A57B}" type="slidenum">
              <a:rPr lang="zh-CN" altLang="en-US" smtClean="0"/>
              <a:t>95</a:t>
            </a:fld>
            <a:endParaRPr lang="zh-CN" altLang="en-US"/>
          </a:p>
        </p:txBody>
      </p:sp>
      <p:sp>
        <p:nvSpPr>
          <p:cNvPr id="3" name="内容占位符 2">
            <a:extLst>
              <a:ext uri="{FF2B5EF4-FFF2-40B4-BE49-F238E27FC236}">
                <a16:creationId xmlns:a16="http://schemas.microsoft.com/office/drawing/2014/main" xmlns="" id="{9A994CFB-23D1-468B-8302-9E46734CA57F}"/>
              </a:ext>
            </a:extLst>
          </p:cNvPr>
          <p:cNvSpPr txBox="1">
            <a:spLocks/>
          </p:cNvSpPr>
          <p:nvPr/>
        </p:nvSpPr>
        <p:spPr>
          <a:xfrm>
            <a:off x="539552" y="260648"/>
            <a:ext cx="7715200"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参考文献</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4" name="矩形 3"/>
          <p:cNvSpPr/>
          <p:nvPr/>
        </p:nvSpPr>
        <p:spPr>
          <a:xfrm>
            <a:off x="521617" y="923549"/>
            <a:ext cx="8496944" cy="5509200"/>
          </a:xfrm>
          <a:prstGeom prst="rect">
            <a:avLst/>
          </a:prstGeom>
        </p:spPr>
        <p:txBody>
          <a:bodyPr wrap="square">
            <a:spAutoFit/>
          </a:bodyPr>
          <a:lstStyle/>
          <a:p>
            <a:pPr marL="171450" indent="-171450">
              <a:buFont typeface="Arial" panose="020B0604020202020204" pitchFamily="34" charset="0"/>
              <a:buChar char="•"/>
            </a:pPr>
            <a:r>
              <a:rPr lang="en-US" altLang="zh-CN" sz="1600" b="1" dirty="0">
                <a:latin typeface="Arial Narrow" panose="020B0606020202030204" pitchFamily="34" charset="0"/>
              </a:rPr>
              <a:t>DOTA: A Large-scale dataset for object detection in aerial images</a:t>
            </a:r>
            <a:r>
              <a:rPr lang="en-US" altLang="zh-CN" sz="1600" dirty="0">
                <a:latin typeface="Arial Narrow" panose="020B0606020202030204" pitchFamily="34" charset="0"/>
              </a:rPr>
              <a:t/>
            </a:r>
            <a:br>
              <a:rPr lang="en-US" altLang="zh-CN" sz="1600" dirty="0">
                <a:latin typeface="Arial Narrow" panose="020B0606020202030204" pitchFamily="34" charset="0"/>
              </a:rPr>
            </a:br>
            <a:r>
              <a:rPr lang="en-US" altLang="zh-CN" sz="1600" dirty="0">
                <a:latin typeface="Arial Narrow" panose="020B0606020202030204" pitchFamily="34" charset="0"/>
              </a:rPr>
              <a:t>G.-S. Xia, X. Bai, J. Ding, Z. Zhu, S. </a:t>
            </a:r>
            <a:r>
              <a:rPr lang="en-US" altLang="zh-CN" sz="1600" dirty="0" err="1">
                <a:latin typeface="Arial Narrow" panose="020B0606020202030204" pitchFamily="34" charset="0"/>
              </a:rPr>
              <a:t>Belongie</a:t>
            </a:r>
            <a:r>
              <a:rPr lang="en-US" altLang="zh-CN" sz="1600" dirty="0">
                <a:latin typeface="Arial Narrow" panose="020B0606020202030204" pitchFamily="34" charset="0"/>
              </a:rPr>
              <a:t>, J. Luo, M. </a:t>
            </a:r>
            <a:r>
              <a:rPr lang="en-US" altLang="zh-CN" sz="1600" dirty="0" err="1">
                <a:latin typeface="Arial Narrow" panose="020B0606020202030204" pitchFamily="34" charset="0"/>
              </a:rPr>
              <a:t>Datcu</a:t>
            </a:r>
            <a:r>
              <a:rPr lang="en-US" altLang="zh-CN" sz="1600" dirty="0">
                <a:latin typeface="Arial Narrow" panose="020B0606020202030204" pitchFamily="34" charset="0"/>
              </a:rPr>
              <a:t>, M. </a:t>
            </a:r>
            <a:r>
              <a:rPr lang="en-US" altLang="zh-CN" sz="1600" dirty="0" err="1">
                <a:latin typeface="Arial Narrow" panose="020B0606020202030204" pitchFamily="34" charset="0"/>
              </a:rPr>
              <a:t>Pelillo</a:t>
            </a:r>
            <a:r>
              <a:rPr lang="en-US" altLang="zh-CN" sz="1600" dirty="0">
                <a:latin typeface="Arial Narrow" panose="020B0606020202030204" pitchFamily="34" charset="0"/>
              </a:rPr>
              <a:t>, L. Zhang. </a:t>
            </a:r>
            <a:br>
              <a:rPr lang="en-US" altLang="zh-CN" sz="1600" dirty="0">
                <a:latin typeface="Arial Narrow" panose="020B0606020202030204" pitchFamily="34" charset="0"/>
              </a:rPr>
            </a:br>
            <a:r>
              <a:rPr lang="en-US" altLang="zh-CN" sz="1600" dirty="0">
                <a:latin typeface="Arial Narrow" panose="020B0606020202030204" pitchFamily="34" charset="0"/>
              </a:rPr>
              <a:t>IEEE Conference on Computer Vision and Pattern Recognition (CVPR), 2018.</a:t>
            </a:r>
          </a:p>
          <a:p>
            <a:pPr marL="171450" indent="-171450">
              <a:buFont typeface="Arial" panose="020B0604020202020204" pitchFamily="34" charset="0"/>
              <a:buChar char="•"/>
            </a:pPr>
            <a:r>
              <a:rPr lang="en-US" altLang="zh-CN" sz="1600" b="1" dirty="0" smtClean="0">
                <a:solidFill>
                  <a:srgbClr val="0C0C0C"/>
                </a:solidFill>
                <a:latin typeface="Arial Narrow" panose="020B0606020202030204" pitchFamily="34" charset="0"/>
                <a:ea typeface="Microsoft YaHei" panose="020B0503020204020204" pitchFamily="34" charset="-122"/>
              </a:rPr>
              <a:t>AID</a:t>
            </a:r>
            <a:r>
              <a:rPr lang="en-US" altLang="zh-CN" sz="1600" b="1" dirty="0">
                <a:solidFill>
                  <a:srgbClr val="0C0C0C"/>
                </a:solidFill>
                <a:latin typeface="Arial Narrow" panose="020B0606020202030204" pitchFamily="34" charset="0"/>
                <a:ea typeface="Microsoft YaHei" panose="020B0503020204020204" pitchFamily="34" charset="-122"/>
              </a:rPr>
              <a:t>: A benchmark dataset for performance evaluation of aerial scene </a:t>
            </a:r>
            <a:r>
              <a:rPr lang="en-US" altLang="zh-CN" sz="1600" b="1" dirty="0" smtClean="0">
                <a:solidFill>
                  <a:srgbClr val="0C0C0C"/>
                </a:solidFill>
                <a:latin typeface="Arial Narrow" panose="020B0606020202030204" pitchFamily="34" charset="0"/>
                <a:ea typeface="Microsoft YaHei" panose="020B0503020204020204" pitchFamily="34" charset="-122"/>
              </a:rPr>
              <a:t>classification</a:t>
            </a:r>
            <a:r>
              <a:rPr lang="en-US" altLang="zh-CN" sz="1600" dirty="0" smtClean="0">
                <a:solidFill>
                  <a:srgbClr val="0C0C0C"/>
                </a:solidFill>
                <a:latin typeface="Arial Narrow" panose="020B0606020202030204" pitchFamily="34" charset="0"/>
                <a:ea typeface="Microsoft YaHei" panose="020B0503020204020204" pitchFamily="34" charset="-122"/>
              </a:rPr>
              <a:t>.</a:t>
            </a:r>
            <a:r>
              <a:rPr lang="en-US" altLang="zh-CN" sz="1600" dirty="0">
                <a:solidFill>
                  <a:srgbClr val="0C0C0C"/>
                </a:solidFill>
                <a:latin typeface="Arial Narrow" panose="020B0606020202030204" pitchFamily="34" charset="0"/>
                <a:ea typeface="Microsoft YaHei" panose="020B0503020204020204" pitchFamily="34" charset="-122"/>
              </a:rPr>
              <a:t/>
            </a:r>
            <a:br>
              <a:rPr lang="en-US" altLang="zh-CN" sz="1600" dirty="0">
                <a:solidFill>
                  <a:srgbClr val="0C0C0C"/>
                </a:solidFill>
                <a:latin typeface="Arial Narrow" panose="020B0606020202030204" pitchFamily="34" charset="0"/>
                <a:ea typeface="Microsoft YaHei" panose="020B0503020204020204" pitchFamily="34" charset="-122"/>
              </a:rPr>
            </a:br>
            <a:r>
              <a:rPr lang="en-US" altLang="zh-CN" sz="1600" dirty="0">
                <a:solidFill>
                  <a:srgbClr val="0C0C0C"/>
                </a:solidFill>
                <a:latin typeface="Arial Narrow" panose="020B0606020202030204" pitchFamily="34" charset="0"/>
                <a:ea typeface="Microsoft YaHei" panose="020B0503020204020204" pitchFamily="34" charset="-122"/>
              </a:rPr>
              <a:t>G.-S. Xia, J. Hu, F. Hu, B. Shi, X. Bai, Y. </a:t>
            </a:r>
            <a:r>
              <a:rPr lang="en-US" altLang="zh-CN" sz="1600" dirty="0" err="1">
                <a:solidFill>
                  <a:srgbClr val="0C0C0C"/>
                </a:solidFill>
                <a:latin typeface="Arial Narrow" panose="020B0606020202030204" pitchFamily="34" charset="0"/>
                <a:ea typeface="Microsoft YaHei" panose="020B0503020204020204" pitchFamily="34" charset="-122"/>
              </a:rPr>
              <a:t>Zhong</a:t>
            </a:r>
            <a:r>
              <a:rPr lang="en-US" altLang="zh-CN" sz="1600" dirty="0">
                <a:solidFill>
                  <a:srgbClr val="0C0C0C"/>
                </a:solidFill>
                <a:latin typeface="Arial Narrow" panose="020B0606020202030204" pitchFamily="34" charset="0"/>
                <a:ea typeface="Microsoft YaHei" panose="020B0503020204020204" pitchFamily="34" charset="-122"/>
              </a:rPr>
              <a:t>, L. Zhang, X. Lu.</a:t>
            </a:r>
            <a:br>
              <a:rPr lang="en-US" altLang="zh-CN" sz="1600" dirty="0">
                <a:solidFill>
                  <a:srgbClr val="0C0C0C"/>
                </a:solidFill>
                <a:latin typeface="Arial Narrow" panose="020B0606020202030204" pitchFamily="34" charset="0"/>
                <a:ea typeface="Microsoft YaHei" panose="020B0503020204020204" pitchFamily="34" charset="-122"/>
              </a:rPr>
            </a:br>
            <a:r>
              <a:rPr lang="en-US" altLang="zh-CN" sz="1600" dirty="0">
                <a:solidFill>
                  <a:srgbClr val="0C0C0C"/>
                </a:solidFill>
                <a:latin typeface="Arial Narrow" panose="020B0606020202030204" pitchFamily="34" charset="0"/>
                <a:ea typeface="Microsoft YaHei" panose="020B0503020204020204" pitchFamily="34" charset="-122"/>
              </a:rPr>
              <a:t>IEEE Trans. on Geoscience and Remote </a:t>
            </a:r>
            <a:r>
              <a:rPr lang="en-US" altLang="zh-CN" sz="1600" dirty="0" smtClean="0">
                <a:solidFill>
                  <a:srgbClr val="0C0C0C"/>
                </a:solidFill>
                <a:latin typeface="Arial Narrow" panose="020B0606020202030204" pitchFamily="34" charset="0"/>
                <a:ea typeface="Microsoft YaHei" panose="020B0503020204020204" pitchFamily="34" charset="-122"/>
              </a:rPr>
              <a:t>Sensing </a:t>
            </a:r>
            <a:r>
              <a:rPr lang="en-US" altLang="zh-CN" sz="1600" dirty="0" smtClean="0">
                <a:latin typeface="Arial Narrow" panose="020B0606020202030204" pitchFamily="34" charset="0"/>
              </a:rPr>
              <a:t>(</a:t>
            </a:r>
            <a:r>
              <a:rPr lang="en-US" altLang="zh-CN" sz="1600" dirty="0">
                <a:latin typeface="Arial Narrow" panose="020B0606020202030204" pitchFamily="34" charset="0"/>
              </a:rPr>
              <a:t>TGRS)</a:t>
            </a:r>
            <a:r>
              <a:rPr lang="en-US" altLang="zh-CN" sz="1600" dirty="0" smtClean="0">
                <a:solidFill>
                  <a:srgbClr val="0C0C0C"/>
                </a:solidFill>
                <a:latin typeface="Arial Narrow" panose="020B0606020202030204" pitchFamily="34" charset="0"/>
                <a:ea typeface="Microsoft YaHei" panose="020B0503020204020204" pitchFamily="34" charset="-122"/>
              </a:rPr>
              <a:t>, </a:t>
            </a:r>
            <a:r>
              <a:rPr lang="en-US" altLang="zh-CN" sz="1600" dirty="0">
                <a:solidFill>
                  <a:srgbClr val="0C0C0C"/>
                </a:solidFill>
                <a:latin typeface="Arial Narrow" panose="020B0606020202030204" pitchFamily="34" charset="0"/>
                <a:ea typeface="Microsoft YaHei" panose="020B0503020204020204" pitchFamily="34" charset="-122"/>
              </a:rPr>
              <a:t>Vol. 55, No.7, pp.3965 - 3981, 2017</a:t>
            </a:r>
            <a:r>
              <a:rPr lang="en-US" altLang="zh-CN" sz="1600" dirty="0" smtClean="0">
                <a:solidFill>
                  <a:srgbClr val="0C0C0C"/>
                </a:solidFill>
                <a:latin typeface="Arial Narrow" panose="020B0606020202030204" pitchFamily="34" charset="0"/>
                <a:ea typeface="Microsoft YaHei" panose="020B0503020204020204" pitchFamily="34" charset="-122"/>
              </a:rPr>
              <a:t>.</a:t>
            </a:r>
          </a:p>
          <a:p>
            <a:pPr marL="171450" indent="-171450">
              <a:buFont typeface="Arial" panose="020B0604020202020204" pitchFamily="34" charset="0"/>
              <a:buChar char="•"/>
            </a:pPr>
            <a:r>
              <a:rPr lang="en-US" altLang="zh-CN" sz="1600" b="1" dirty="0">
                <a:latin typeface="Arial Narrow" panose="020B0606020202030204" pitchFamily="34" charset="0"/>
              </a:rPr>
              <a:t>Deep learning in remote sensing: a comprehensive review and list of </a:t>
            </a:r>
            <a:r>
              <a:rPr lang="en-US" altLang="zh-CN" sz="1600" b="1" dirty="0" smtClean="0">
                <a:latin typeface="Arial Narrow" panose="020B0606020202030204" pitchFamily="34" charset="0"/>
              </a:rPr>
              <a:t>resources.</a:t>
            </a:r>
            <a:r>
              <a:rPr lang="en-US" altLang="zh-CN" sz="1600" b="1" dirty="0">
                <a:latin typeface="Arial Narrow" panose="020B0606020202030204" pitchFamily="34" charset="0"/>
              </a:rPr>
              <a:t/>
            </a:r>
            <a:br>
              <a:rPr lang="en-US" altLang="zh-CN" sz="1600" b="1" dirty="0">
                <a:latin typeface="Arial Narrow" panose="020B0606020202030204" pitchFamily="34" charset="0"/>
              </a:rPr>
            </a:br>
            <a:r>
              <a:rPr lang="en-US" altLang="zh-CN" sz="1600" dirty="0">
                <a:latin typeface="Arial Narrow" panose="020B0606020202030204" pitchFamily="34" charset="0"/>
              </a:rPr>
              <a:t>X.-X. Zhu, D. </a:t>
            </a:r>
            <a:r>
              <a:rPr lang="en-US" altLang="zh-CN" sz="1600" dirty="0" err="1">
                <a:latin typeface="Arial Narrow" panose="020B0606020202030204" pitchFamily="34" charset="0"/>
              </a:rPr>
              <a:t>Tuia</a:t>
            </a:r>
            <a:r>
              <a:rPr lang="en-US" altLang="zh-CN" sz="1600" dirty="0">
                <a:latin typeface="Arial Narrow" panose="020B0606020202030204" pitchFamily="34" charset="0"/>
              </a:rPr>
              <a:t>, L. </a:t>
            </a:r>
            <a:r>
              <a:rPr lang="en-US" altLang="zh-CN" sz="1600" dirty="0" err="1">
                <a:latin typeface="Arial Narrow" panose="020B0606020202030204" pitchFamily="34" charset="0"/>
              </a:rPr>
              <a:t>Mou</a:t>
            </a:r>
            <a:r>
              <a:rPr lang="en-US" altLang="zh-CN" sz="1600" dirty="0">
                <a:latin typeface="Arial Narrow" panose="020B0606020202030204" pitchFamily="34" charset="0"/>
              </a:rPr>
              <a:t>, G.-S. Xia, L. Zhang, F. Xu, F. </a:t>
            </a:r>
            <a:r>
              <a:rPr lang="en-US" altLang="zh-CN" sz="1600" dirty="0" err="1">
                <a:latin typeface="Arial Narrow" panose="020B0606020202030204" pitchFamily="34" charset="0"/>
              </a:rPr>
              <a:t>Fraundorfer</a:t>
            </a:r>
            <a:r>
              <a:rPr lang="en-US" altLang="zh-CN" sz="1600" dirty="0">
                <a:latin typeface="Arial Narrow" panose="020B0606020202030204" pitchFamily="34" charset="0"/>
              </a:rPr>
              <a:t>. </a:t>
            </a:r>
            <a:br>
              <a:rPr lang="en-US" altLang="zh-CN" sz="1600" dirty="0">
                <a:latin typeface="Arial Narrow" panose="020B0606020202030204" pitchFamily="34" charset="0"/>
              </a:rPr>
            </a:br>
            <a:r>
              <a:rPr lang="en-US" altLang="zh-CN" sz="1600" dirty="0">
                <a:latin typeface="Arial Narrow" panose="020B0606020202030204" pitchFamily="34" charset="0"/>
              </a:rPr>
              <a:t>IEEE Geoscience and Remote Sensing Magazine, Vol.5, No.4, pp.8-36, 2017.</a:t>
            </a:r>
          </a:p>
          <a:p>
            <a:pPr marL="171450" indent="-171450">
              <a:buFont typeface="Arial" panose="020B0604020202020204" pitchFamily="34" charset="0"/>
              <a:buChar char="•"/>
            </a:pPr>
            <a:r>
              <a:rPr lang="en-US" altLang="zh-CN" sz="1600" b="1" dirty="0" smtClean="0">
                <a:latin typeface="Arial Narrow" panose="020B0606020202030204" pitchFamily="34" charset="0"/>
              </a:rPr>
              <a:t>Retrieving </a:t>
            </a:r>
            <a:r>
              <a:rPr lang="en-US" altLang="zh-CN" sz="1600" b="1" dirty="0">
                <a:latin typeface="Arial Narrow" panose="020B0606020202030204" pitchFamily="34" charset="0"/>
              </a:rPr>
              <a:t>aerial scene images with learned deep image-sketch </a:t>
            </a:r>
            <a:r>
              <a:rPr lang="en-US" altLang="zh-CN" sz="1600" b="1" dirty="0" smtClean="0">
                <a:latin typeface="Arial Narrow" panose="020B0606020202030204" pitchFamily="34" charset="0"/>
              </a:rPr>
              <a:t>features</a:t>
            </a:r>
            <a:r>
              <a:rPr lang="en-US" altLang="zh-CN" sz="1600" dirty="0" smtClean="0">
                <a:latin typeface="Arial Narrow" panose="020B0606020202030204" pitchFamily="34" charset="0"/>
              </a:rPr>
              <a:t>.</a:t>
            </a:r>
            <a:r>
              <a:rPr lang="en-US" altLang="zh-CN" sz="1600" dirty="0">
                <a:latin typeface="Arial Narrow" panose="020B0606020202030204" pitchFamily="34" charset="0"/>
              </a:rPr>
              <a:t/>
            </a:r>
            <a:br>
              <a:rPr lang="en-US" altLang="zh-CN" sz="1600" dirty="0">
                <a:latin typeface="Arial Narrow" panose="020B0606020202030204" pitchFamily="34" charset="0"/>
              </a:rPr>
            </a:br>
            <a:r>
              <a:rPr lang="en-US" altLang="zh-CN" sz="1600" dirty="0">
                <a:latin typeface="Arial Narrow" panose="020B0606020202030204" pitchFamily="34" charset="0"/>
              </a:rPr>
              <a:t>T.-B Jiang, G.-S. Xia, Q. Lu, W. Shen.</a:t>
            </a:r>
            <a:br>
              <a:rPr lang="en-US" altLang="zh-CN" sz="1600" dirty="0">
                <a:latin typeface="Arial Narrow" panose="020B0606020202030204" pitchFamily="34" charset="0"/>
              </a:rPr>
            </a:br>
            <a:r>
              <a:rPr lang="en-US" altLang="zh-CN" sz="1600" dirty="0">
                <a:latin typeface="Arial Narrow" panose="020B0606020202030204" pitchFamily="34" charset="0"/>
              </a:rPr>
              <a:t>Journal of Computer Science and Technology (JCST), Vol. 32, No.4, pp. 726–737, 2017</a:t>
            </a:r>
            <a:r>
              <a:rPr lang="en-US" altLang="zh-CN" sz="1600" dirty="0" smtClean="0">
                <a:latin typeface="Arial Narrow" panose="020B0606020202030204" pitchFamily="34" charset="0"/>
              </a:rPr>
              <a:t>.</a:t>
            </a:r>
          </a:p>
          <a:p>
            <a:pPr marL="171450" indent="-171450">
              <a:buFont typeface="Arial" panose="020B0604020202020204" pitchFamily="34" charset="0"/>
              <a:buChar char="•"/>
            </a:pPr>
            <a:r>
              <a:rPr lang="en-US" altLang="zh-CN" sz="1600" b="1" dirty="0">
                <a:latin typeface="Arial Narrow" panose="020B0606020202030204" pitchFamily="34" charset="0"/>
              </a:rPr>
              <a:t>Visual object tracking by correlation filters and online </a:t>
            </a:r>
            <a:r>
              <a:rPr lang="en-US" altLang="zh-CN" sz="1600" b="1" dirty="0" smtClean="0">
                <a:latin typeface="Arial Narrow" panose="020B0606020202030204" pitchFamily="34" charset="0"/>
              </a:rPr>
              <a:t>learning</a:t>
            </a:r>
            <a:r>
              <a:rPr lang="en-US" altLang="zh-CN" sz="1600" dirty="0" smtClean="0">
                <a:latin typeface="Arial Narrow" panose="020B0606020202030204" pitchFamily="34" charset="0"/>
              </a:rPr>
              <a:t>.</a:t>
            </a:r>
            <a:r>
              <a:rPr lang="en-US" altLang="zh-CN" sz="1600" dirty="0">
                <a:latin typeface="Arial Narrow" panose="020B0606020202030204" pitchFamily="34" charset="0"/>
              </a:rPr>
              <a:t/>
            </a:r>
            <a:br>
              <a:rPr lang="en-US" altLang="zh-CN" sz="1600" dirty="0">
                <a:latin typeface="Arial Narrow" panose="020B0606020202030204" pitchFamily="34" charset="0"/>
              </a:rPr>
            </a:br>
            <a:r>
              <a:rPr lang="en-US" altLang="zh-CN" sz="1600" dirty="0">
                <a:latin typeface="Arial Narrow" panose="020B0606020202030204" pitchFamily="34" charset="0"/>
              </a:rPr>
              <a:t>X. Zhang, G.-S. Xia, Q. Lu, W. Shen, L. Zhang.</a:t>
            </a:r>
            <a:br>
              <a:rPr lang="en-US" altLang="zh-CN" sz="1600" dirty="0">
                <a:latin typeface="Arial Narrow" panose="020B0606020202030204" pitchFamily="34" charset="0"/>
              </a:rPr>
            </a:br>
            <a:r>
              <a:rPr lang="en-US" altLang="zh-CN" sz="1600" dirty="0">
                <a:latin typeface="Arial Narrow" panose="020B0606020202030204" pitchFamily="34" charset="0"/>
              </a:rPr>
              <a:t>ISPRS Journal of Photogrammetry and Remote Sensing, doi:10.1016/j.isprsjprs.2017.07.009, 2017</a:t>
            </a:r>
            <a:r>
              <a:rPr lang="en-US" altLang="zh-CN" sz="1600" dirty="0" smtClean="0">
                <a:latin typeface="Arial Narrow" panose="020B0606020202030204" pitchFamily="34" charset="0"/>
              </a:rPr>
              <a:t>.</a:t>
            </a:r>
          </a:p>
          <a:p>
            <a:pPr marL="171450" indent="-171450">
              <a:buFont typeface="Arial" panose="020B0604020202020204" pitchFamily="34" charset="0"/>
              <a:buChar char="•"/>
            </a:pPr>
            <a:r>
              <a:rPr lang="en-US" altLang="zh-CN" sz="1600" b="1" dirty="0">
                <a:latin typeface="Arial Narrow" panose="020B0606020202030204" pitchFamily="34" charset="0"/>
              </a:rPr>
              <a:t>Meaningful object segmentation from SAR images via a multi-scale non-local active contour </a:t>
            </a:r>
            <a:r>
              <a:rPr lang="en-US" altLang="zh-CN" sz="1600" b="1" dirty="0" smtClean="0">
                <a:latin typeface="Arial Narrow" panose="020B0606020202030204" pitchFamily="34" charset="0"/>
              </a:rPr>
              <a:t>model</a:t>
            </a:r>
            <a:r>
              <a:rPr lang="en-US" altLang="zh-CN" sz="1600" dirty="0" smtClean="0">
                <a:latin typeface="Arial Narrow" panose="020B0606020202030204" pitchFamily="34" charset="0"/>
              </a:rPr>
              <a:t>.</a:t>
            </a:r>
            <a:r>
              <a:rPr lang="en-US" altLang="zh-CN" sz="1600" dirty="0">
                <a:latin typeface="Arial Narrow" panose="020B0606020202030204" pitchFamily="34" charset="0"/>
              </a:rPr>
              <a:t/>
            </a:r>
            <a:br>
              <a:rPr lang="en-US" altLang="zh-CN" sz="1600" dirty="0">
                <a:latin typeface="Arial Narrow" panose="020B0606020202030204" pitchFamily="34" charset="0"/>
              </a:rPr>
            </a:br>
            <a:r>
              <a:rPr lang="en-US" altLang="zh-CN" sz="1600" dirty="0">
                <a:latin typeface="Arial Narrow" panose="020B0606020202030204" pitchFamily="34" charset="0"/>
              </a:rPr>
              <a:t>G.-S. Xia, G. Liu, W. Yang, L. Zhang.</a:t>
            </a:r>
            <a:br>
              <a:rPr lang="en-US" altLang="zh-CN" sz="1600" dirty="0">
                <a:latin typeface="Arial Narrow" panose="020B0606020202030204" pitchFamily="34" charset="0"/>
              </a:rPr>
            </a:br>
            <a:r>
              <a:rPr lang="en-US" altLang="zh-CN" sz="1600" dirty="0">
                <a:latin typeface="Arial Narrow" panose="020B0606020202030204" pitchFamily="34" charset="0"/>
              </a:rPr>
              <a:t>IEEE Trans. on Geoscience and Remote Sensing, Vol.54, No.4, pp.2108-2123, 2016</a:t>
            </a:r>
            <a:r>
              <a:rPr lang="en-US" altLang="zh-CN" sz="1600" dirty="0" smtClean="0">
                <a:latin typeface="Arial Narrow" panose="020B0606020202030204" pitchFamily="34" charset="0"/>
              </a:rPr>
              <a:t>.</a:t>
            </a:r>
            <a:endParaRPr lang="en-US" altLang="zh-CN" sz="1600" dirty="0">
              <a:latin typeface="Arial Narrow" panose="020B0606020202030204" pitchFamily="34" charset="0"/>
            </a:endParaRPr>
          </a:p>
          <a:p>
            <a:pPr marL="171450" indent="-171450">
              <a:buFont typeface="Arial" panose="020B0604020202020204" pitchFamily="34" charset="0"/>
              <a:buChar char="•"/>
            </a:pPr>
            <a:r>
              <a:rPr lang="en-US" altLang="zh-CN" sz="1600" b="1" dirty="0" smtClean="0">
                <a:latin typeface="Arial Narrow" panose="020B0606020202030204" pitchFamily="34" charset="0"/>
              </a:rPr>
              <a:t>Accurate </a:t>
            </a:r>
            <a:r>
              <a:rPr lang="en-US" altLang="zh-CN" sz="1600" b="1" dirty="0">
                <a:latin typeface="Arial Narrow" panose="020B0606020202030204" pitchFamily="34" charset="0"/>
              </a:rPr>
              <a:t>annotation of remote sensing images via active spectral clustering with little expert </a:t>
            </a:r>
            <a:r>
              <a:rPr lang="en-US" altLang="zh-CN" sz="1600" b="1" dirty="0" smtClean="0">
                <a:latin typeface="Arial Narrow" panose="020B0606020202030204" pitchFamily="34" charset="0"/>
              </a:rPr>
              <a:t>knowledge</a:t>
            </a:r>
            <a:r>
              <a:rPr lang="en-US" altLang="zh-CN" sz="1600" dirty="0" smtClean="0">
                <a:latin typeface="Arial Narrow" panose="020B0606020202030204" pitchFamily="34" charset="0"/>
              </a:rPr>
              <a:t>.</a:t>
            </a:r>
            <a:r>
              <a:rPr lang="en-US" altLang="zh-CN" sz="1600" dirty="0">
                <a:latin typeface="Arial Narrow" panose="020B0606020202030204" pitchFamily="34" charset="0"/>
              </a:rPr>
              <a:t/>
            </a:r>
            <a:br>
              <a:rPr lang="en-US" altLang="zh-CN" sz="1600" dirty="0">
                <a:latin typeface="Arial Narrow" panose="020B0606020202030204" pitchFamily="34" charset="0"/>
              </a:rPr>
            </a:br>
            <a:r>
              <a:rPr lang="en-US" altLang="zh-CN" sz="1600" dirty="0">
                <a:latin typeface="Arial Narrow" panose="020B0606020202030204" pitchFamily="34" charset="0"/>
              </a:rPr>
              <a:t>G.-S. Xia, Z. Wang, C. </a:t>
            </a:r>
            <a:r>
              <a:rPr lang="en-US" altLang="zh-CN" sz="1600" dirty="0" err="1">
                <a:latin typeface="Arial Narrow" panose="020B0606020202030204" pitchFamily="34" charset="0"/>
              </a:rPr>
              <a:t>Xiong</a:t>
            </a:r>
            <a:r>
              <a:rPr lang="en-US" altLang="zh-CN" sz="1600" dirty="0">
                <a:latin typeface="Arial Narrow" panose="020B0606020202030204" pitchFamily="34" charset="0"/>
              </a:rPr>
              <a:t>, L. Zhang.</a:t>
            </a:r>
            <a:br>
              <a:rPr lang="en-US" altLang="zh-CN" sz="1600" dirty="0">
                <a:latin typeface="Arial Narrow" panose="020B0606020202030204" pitchFamily="34" charset="0"/>
              </a:rPr>
            </a:br>
            <a:r>
              <a:rPr lang="en-US" altLang="zh-CN" sz="1600" dirty="0">
                <a:latin typeface="Arial Narrow" panose="020B0606020202030204" pitchFamily="34" charset="0"/>
              </a:rPr>
              <a:t>Remote Sensing, Vol.7, No.11, pp.15014-15045, 2015</a:t>
            </a:r>
            <a:r>
              <a:rPr lang="en-US" altLang="zh-CN" sz="1600" dirty="0" smtClean="0">
                <a:latin typeface="Arial Narrow" panose="020B0606020202030204" pitchFamily="34" charset="0"/>
              </a:rPr>
              <a:t>.</a:t>
            </a:r>
          </a:p>
        </p:txBody>
      </p:sp>
    </p:spTree>
    <p:extLst>
      <p:ext uri="{BB962C8B-B14F-4D97-AF65-F5344CB8AC3E}">
        <p14:creationId xmlns:p14="http://schemas.microsoft.com/office/powerpoint/2010/main" val="3078607961"/>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0C913308-F349-4B6D-A68A-DD1791B4A57B}" type="slidenum">
              <a:rPr lang="zh-CN" altLang="en-US" smtClean="0"/>
              <a:t>96</a:t>
            </a:fld>
            <a:endParaRPr lang="zh-CN" altLang="en-US"/>
          </a:p>
        </p:txBody>
      </p:sp>
      <p:sp>
        <p:nvSpPr>
          <p:cNvPr id="3" name="内容占位符 2">
            <a:extLst>
              <a:ext uri="{FF2B5EF4-FFF2-40B4-BE49-F238E27FC236}">
                <a16:creationId xmlns:a16="http://schemas.microsoft.com/office/drawing/2014/main" xmlns="" id="{9A994CFB-23D1-468B-8302-9E46734CA57F}"/>
              </a:ext>
            </a:extLst>
          </p:cNvPr>
          <p:cNvSpPr txBox="1">
            <a:spLocks/>
          </p:cNvSpPr>
          <p:nvPr/>
        </p:nvSpPr>
        <p:spPr>
          <a:xfrm>
            <a:off x="539552" y="260648"/>
            <a:ext cx="7715200" cy="668688"/>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zh-CN" altLang="en-US" sz="2800" b="1" dirty="0">
                <a:latin typeface="黑体" panose="02010609060101010101" pitchFamily="49" charset="-122"/>
                <a:ea typeface="黑体" panose="02010609060101010101" pitchFamily="49" charset="-122"/>
                <a:cs typeface="STHeiti" charset="-122"/>
              </a:rPr>
              <a:t>参考文献</a:t>
            </a:r>
            <a:endParaRPr lang="en-US" altLang="zh-CN" sz="2800" b="1" dirty="0">
              <a:solidFill>
                <a:schemeClr val="tx1">
                  <a:lumMod val="75000"/>
                  <a:lumOff val="25000"/>
                </a:schemeClr>
              </a:solidFill>
              <a:latin typeface="黑体" panose="02010609060101010101" pitchFamily="49" charset="-122"/>
              <a:ea typeface="黑体" panose="02010609060101010101" pitchFamily="49" charset="-122"/>
              <a:cs typeface="STHeiti" charset="-122"/>
            </a:endParaRPr>
          </a:p>
        </p:txBody>
      </p:sp>
      <p:sp>
        <p:nvSpPr>
          <p:cNvPr id="4" name="矩形 3"/>
          <p:cNvSpPr/>
          <p:nvPr/>
        </p:nvSpPr>
        <p:spPr>
          <a:xfrm>
            <a:off x="521617" y="923549"/>
            <a:ext cx="8496944" cy="5232202"/>
          </a:xfrm>
          <a:prstGeom prst="rect">
            <a:avLst/>
          </a:prstGeom>
        </p:spPr>
        <p:txBody>
          <a:bodyPr wrap="square">
            <a:spAutoFit/>
          </a:bodyPr>
          <a:lstStyle/>
          <a:p>
            <a:pPr marL="171450" indent="-171450">
              <a:buFont typeface="Arial" panose="020B0604020202020204" pitchFamily="34" charset="0"/>
              <a:buChar char="•"/>
            </a:pPr>
            <a:r>
              <a:rPr lang="en-US" altLang="zh-CN" sz="1400" b="1" dirty="0">
                <a:latin typeface="Arial Narrow" panose="020B0606020202030204" pitchFamily="34" charset="0"/>
              </a:rPr>
              <a:t>Transferring deep convolutional neural networks for the scene classification of high-resolution remote sensing imagery</a:t>
            </a:r>
            <a:r>
              <a:rPr lang="en-US" altLang="zh-CN" sz="1400" dirty="0">
                <a:latin typeface="Arial Narrow" panose="020B0606020202030204" pitchFamily="34" charset="0"/>
              </a:rPr>
              <a:t>.</a:t>
            </a:r>
            <a:br>
              <a:rPr lang="en-US" altLang="zh-CN" sz="1400" dirty="0">
                <a:latin typeface="Arial Narrow" panose="020B0606020202030204" pitchFamily="34" charset="0"/>
              </a:rPr>
            </a:br>
            <a:r>
              <a:rPr lang="en-US" altLang="zh-CN" sz="1400" dirty="0" err="1">
                <a:latin typeface="Arial Narrow" panose="020B0606020202030204" pitchFamily="34" charset="0"/>
              </a:rPr>
              <a:t>F.Hu</a:t>
            </a:r>
            <a:r>
              <a:rPr lang="en-US" altLang="zh-CN" sz="1400" dirty="0">
                <a:latin typeface="Arial Narrow" panose="020B0606020202030204" pitchFamily="34" charset="0"/>
              </a:rPr>
              <a:t>, G.-S. Xia, J. Hu, L. Zhang.</a:t>
            </a:r>
            <a:br>
              <a:rPr lang="en-US" altLang="zh-CN" sz="1400" dirty="0">
                <a:latin typeface="Arial Narrow" panose="020B0606020202030204" pitchFamily="34" charset="0"/>
              </a:rPr>
            </a:br>
            <a:r>
              <a:rPr lang="en-US" altLang="zh-CN" sz="1400" dirty="0">
                <a:latin typeface="Arial Narrow" panose="020B0606020202030204" pitchFamily="34" charset="0"/>
              </a:rPr>
              <a:t>Remote Sensing, Vol.7, No.11, pp.14680-14707, 2015.</a:t>
            </a:r>
          </a:p>
          <a:p>
            <a:pPr marL="171450" indent="-171450">
              <a:buFont typeface="Arial" panose="020B0604020202020204" pitchFamily="34" charset="0"/>
              <a:buChar char="•"/>
            </a:pPr>
            <a:r>
              <a:rPr lang="en-US" altLang="zh-CN" sz="1400" b="1" dirty="0">
                <a:latin typeface="Arial Narrow" panose="020B0606020202030204" pitchFamily="34" charset="0"/>
              </a:rPr>
              <a:t>Learning high-level features for satellite image classification with limited training samples</a:t>
            </a:r>
            <a:r>
              <a:rPr lang="en-US" altLang="zh-CN" sz="1400" dirty="0">
                <a:latin typeface="Arial Narrow" panose="020B0606020202030204" pitchFamily="34" charset="0"/>
              </a:rPr>
              <a:t>.</a:t>
            </a:r>
            <a:br>
              <a:rPr lang="en-US" altLang="zh-CN" sz="1400" dirty="0">
                <a:latin typeface="Arial Narrow" panose="020B0606020202030204" pitchFamily="34" charset="0"/>
              </a:rPr>
            </a:br>
            <a:r>
              <a:rPr lang="en-US" altLang="zh-CN" sz="1400" dirty="0">
                <a:latin typeface="Arial Narrow" panose="020B0606020202030204" pitchFamily="34" charset="0"/>
              </a:rPr>
              <a:t>W. Yang, X. Yin, G.-S. Xia, J. </a:t>
            </a:r>
            <a:r>
              <a:rPr lang="en-US" altLang="zh-CN" sz="1400" dirty="0" err="1">
                <a:latin typeface="Arial Narrow" panose="020B0606020202030204" pitchFamily="34" charset="0"/>
              </a:rPr>
              <a:t>Delon</a:t>
            </a:r>
            <a:r>
              <a:rPr lang="en-US" altLang="zh-CN" sz="1400" dirty="0">
                <a:latin typeface="Arial Narrow" panose="020B0606020202030204" pitchFamily="34" charset="0"/>
              </a:rPr>
              <a:t>, Y. </a:t>
            </a:r>
            <a:r>
              <a:rPr lang="en-US" altLang="zh-CN" sz="1400" dirty="0" err="1">
                <a:latin typeface="Arial Narrow" panose="020B0606020202030204" pitchFamily="34" charset="0"/>
              </a:rPr>
              <a:t>Gousseau</a:t>
            </a:r>
            <a:r>
              <a:rPr lang="en-US" altLang="zh-CN" sz="1400" dirty="0">
                <a:latin typeface="Arial Narrow" panose="020B0606020202030204" pitchFamily="34" charset="0"/>
              </a:rPr>
              <a:t>.</a:t>
            </a:r>
            <a:br>
              <a:rPr lang="en-US" altLang="zh-CN" sz="1400" dirty="0">
                <a:latin typeface="Arial Narrow" panose="020B0606020202030204" pitchFamily="34" charset="0"/>
              </a:rPr>
            </a:br>
            <a:r>
              <a:rPr lang="en-US" altLang="zh-CN" sz="1400" dirty="0">
                <a:latin typeface="Arial Narrow" panose="020B0606020202030204" pitchFamily="34" charset="0"/>
              </a:rPr>
              <a:t>IEEE Trans. on Geoscience and Remote Sensing (TGRS), Vol.53, No.8, pp.4472-4482, 2015.</a:t>
            </a:r>
          </a:p>
          <a:p>
            <a:pPr marL="171450" indent="-171450">
              <a:buFont typeface="Arial" panose="020B0604020202020204" pitchFamily="34" charset="0"/>
              <a:buChar char="•"/>
            </a:pPr>
            <a:r>
              <a:rPr lang="en-US" altLang="zh-CN" sz="1400" b="1" dirty="0">
                <a:latin typeface="Arial Narrow" panose="020B0606020202030204" pitchFamily="34" charset="0"/>
              </a:rPr>
              <a:t>Unsupervised feature learning via spectral clustering of patches for remotely sensed scene classification</a:t>
            </a:r>
            <a:r>
              <a:rPr lang="en-US" altLang="zh-CN" sz="1400" dirty="0">
                <a:latin typeface="Arial Narrow" panose="020B0606020202030204" pitchFamily="34" charset="0"/>
              </a:rPr>
              <a:t>.</a:t>
            </a:r>
            <a:br>
              <a:rPr lang="en-US" altLang="zh-CN" sz="1400" dirty="0">
                <a:latin typeface="Arial Narrow" panose="020B0606020202030204" pitchFamily="34" charset="0"/>
              </a:rPr>
            </a:br>
            <a:r>
              <a:rPr lang="en-US" altLang="zh-CN" sz="1400" dirty="0">
                <a:latin typeface="Arial Narrow" panose="020B0606020202030204" pitchFamily="34" charset="0"/>
              </a:rPr>
              <a:t>F. Hu, G.-S. Xia, Z. Wang, X. Huang, L. Zhang.</a:t>
            </a:r>
            <a:br>
              <a:rPr lang="en-US" altLang="zh-CN" sz="1400" dirty="0">
                <a:latin typeface="Arial Narrow" panose="020B0606020202030204" pitchFamily="34" charset="0"/>
              </a:rPr>
            </a:br>
            <a:r>
              <a:rPr lang="en-US" altLang="zh-CN" sz="1400" dirty="0">
                <a:latin typeface="Arial Narrow" panose="020B0606020202030204" pitchFamily="34" charset="0"/>
              </a:rPr>
              <a:t>IEEE Journal of Selected Topics in Applied Earth Observations and Remote Sensing (JSTARS), Vol.8, No.5, pp.2015-2030, 2015.</a:t>
            </a:r>
            <a:endParaRPr lang="en-US" altLang="zh-CN" sz="1400" dirty="0">
              <a:solidFill>
                <a:srgbClr val="0C0C0C"/>
              </a:solidFill>
              <a:latin typeface="Microsoft YaHei" panose="020B0503020204020204" pitchFamily="34" charset="-122"/>
              <a:ea typeface="Microsoft YaHei" panose="020B0503020204020204" pitchFamily="34" charset="-122"/>
            </a:endParaRPr>
          </a:p>
          <a:p>
            <a:pPr marL="171450" indent="-171450">
              <a:buFont typeface="Arial" panose="020B0604020202020204" pitchFamily="34" charset="0"/>
              <a:buChar char="•"/>
            </a:pPr>
            <a:r>
              <a:rPr lang="en-US" altLang="zh-CN" sz="1400" b="1" dirty="0" smtClean="0">
                <a:latin typeface="Arial Narrow" charset="0"/>
                <a:ea typeface="Arial Narrow" charset="0"/>
                <a:cs typeface="Arial Narrow" charset="0"/>
              </a:rPr>
              <a:t>AID</a:t>
            </a:r>
            <a:r>
              <a:rPr lang="en-US" altLang="zh-CN" sz="1400" b="1" dirty="0">
                <a:latin typeface="Arial Narrow" charset="0"/>
                <a:ea typeface="Arial Narrow" charset="0"/>
                <a:cs typeface="Arial Narrow" charset="0"/>
              </a:rPr>
              <a:t>++: An</a:t>
            </a:r>
            <a:r>
              <a:rPr lang="zh-CN" altLang="en-US" sz="1400" b="1" dirty="0">
                <a:latin typeface="Arial Narrow" charset="0"/>
                <a:ea typeface="Arial Narrow" charset="0"/>
                <a:cs typeface="Arial Narrow" charset="0"/>
              </a:rPr>
              <a:t> </a:t>
            </a:r>
            <a:r>
              <a:rPr lang="en-US" altLang="zh-CN" sz="1400" b="1" dirty="0">
                <a:latin typeface="Arial Narrow" charset="0"/>
                <a:ea typeface="Arial Narrow" charset="0"/>
                <a:cs typeface="Arial Narrow" charset="0"/>
              </a:rPr>
              <a:t>updated</a:t>
            </a:r>
            <a:r>
              <a:rPr lang="zh-CN" altLang="en-US" sz="1400" b="1" dirty="0">
                <a:latin typeface="Arial Narrow" charset="0"/>
                <a:ea typeface="Arial Narrow" charset="0"/>
                <a:cs typeface="Arial Narrow" charset="0"/>
              </a:rPr>
              <a:t> </a:t>
            </a:r>
            <a:r>
              <a:rPr lang="en-US" altLang="zh-CN" sz="1400" b="1" dirty="0">
                <a:latin typeface="Arial Narrow" charset="0"/>
                <a:ea typeface="Arial Narrow" charset="0"/>
                <a:cs typeface="Arial Narrow" charset="0"/>
              </a:rPr>
              <a:t>version</a:t>
            </a:r>
            <a:r>
              <a:rPr lang="zh-CN" altLang="en-US" sz="1400" b="1" dirty="0">
                <a:latin typeface="Arial Narrow" charset="0"/>
                <a:ea typeface="Arial Narrow" charset="0"/>
                <a:cs typeface="Arial Narrow" charset="0"/>
              </a:rPr>
              <a:t> </a:t>
            </a:r>
            <a:r>
              <a:rPr lang="en-US" altLang="zh-CN" sz="1400" b="1" dirty="0">
                <a:latin typeface="Arial Narrow" charset="0"/>
                <a:ea typeface="Arial Narrow" charset="0"/>
                <a:cs typeface="Arial Narrow" charset="0"/>
              </a:rPr>
              <a:t>of</a:t>
            </a:r>
            <a:r>
              <a:rPr lang="zh-CN" altLang="en-US" sz="1400" b="1" dirty="0">
                <a:latin typeface="Arial Narrow" charset="0"/>
                <a:ea typeface="Arial Narrow" charset="0"/>
                <a:cs typeface="Arial Narrow" charset="0"/>
              </a:rPr>
              <a:t> </a:t>
            </a:r>
            <a:r>
              <a:rPr lang="en-US" altLang="zh-CN" sz="1400" b="1" dirty="0">
                <a:latin typeface="Arial Narrow" charset="0"/>
                <a:ea typeface="Arial Narrow" charset="0"/>
                <a:cs typeface="Arial Narrow" charset="0"/>
              </a:rPr>
              <a:t>AID</a:t>
            </a:r>
            <a:r>
              <a:rPr lang="zh-CN" altLang="en-US" sz="1400" b="1" dirty="0">
                <a:latin typeface="Arial Narrow" charset="0"/>
                <a:ea typeface="Arial Narrow" charset="0"/>
                <a:cs typeface="Arial Narrow" charset="0"/>
              </a:rPr>
              <a:t> </a:t>
            </a:r>
            <a:r>
              <a:rPr lang="en-US" altLang="zh-CN" sz="1400" b="1" dirty="0">
                <a:latin typeface="Arial Narrow" charset="0"/>
                <a:ea typeface="Arial Narrow" charset="0"/>
                <a:cs typeface="Arial Narrow" charset="0"/>
              </a:rPr>
              <a:t>on</a:t>
            </a:r>
            <a:r>
              <a:rPr lang="zh-CN" altLang="en-US" sz="1400" b="1" dirty="0">
                <a:latin typeface="Arial Narrow" charset="0"/>
                <a:ea typeface="Arial Narrow" charset="0"/>
                <a:cs typeface="Arial Narrow" charset="0"/>
              </a:rPr>
              <a:t> </a:t>
            </a:r>
            <a:r>
              <a:rPr lang="en-US" altLang="zh-CN" sz="1400" b="1" dirty="0">
                <a:latin typeface="Arial Narrow" charset="0"/>
                <a:ea typeface="Arial Narrow" charset="0"/>
                <a:cs typeface="Arial Narrow" charset="0"/>
              </a:rPr>
              <a:t>scene</a:t>
            </a:r>
            <a:r>
              <a:rPr lang="zh-CN" altLang="en-US" sz="1400" b="1" dirty="0">
                <a:latin typeface="Arial Narrow" charset="0"/>
                <a:ea typeface="Arial Narrow" charset="0"/>
                <a:cs typeface="Arial Narrow" charset="0"/>
              </a:rPr>
              <a:t> </a:t>
            </a:r>
            <a:r>
              <a:rPr lang="en-US" altLang="zh-CN" sz="1400" b="1" dirty="0">
                <a:latin typeface="Arial Narrow" charset="0"/>
                <a:ea typeface="Arial Narrow" charset="0"/>
                <a:cs typeface="Arial Narrow" charset="0"/>
              </a:rPr>
              <a:t>classification,</a:t>
            </a:r>
            <a:r>
              <a:rPr lang="zh-CN" altLang="en-US" sz="1400" b="1"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
            </a:r>
            <a:br>
              <a:rPr lang="en-US" altLang="zh-CN" sz="1400" dirty="0">
                <a:latin typeface="Arial Narrow" charset="0"/>
                <a:ea typeface="Arial Narrow" charset="0"/>
                <a:cs typeface="Arial Narrow" charset="0"/>
              </a:rPr>
            </a:br>
            <a:r>
              <a:rPr lang="en-US" altLang="zh-CN" sz="1400" dirty="0">
                <a:latin typeface="Arial Narrow" charset="0"/>
                <a:ea typeface="Arial Narrow" charset="0"/>
                <a:cs typeface="Arial Narrow" charset="0"/>
              </a:rPr>
              <a:t>G.-S. Xia, </a:t>
            </a:r>
            <a:r>
              <a:rPr lang="en-US" altLang="zh-CN" sz="1400" dirty="0" smtClean="0">
                <a:latin typeface="Arial Narrow" charset="0"/>
                <a:ea typeface="Arial Narrow" charset="0"/>
                <a:cs typeface="Arial Narrow" charset="0"/>
              </a:rPr>
              <a:t>P.</a:t>
            </a:r>
            <a:r>
              <a:rPr lang="zh-CN" altLang="en-US" sz="1400" dirty="0" smtClean="0">
                <a:latin typeface="Arial Narrow" charset="0"/>
                <a:ea typeface="Arial Narrow" charset="0"/>
                <a:cs typeface="Arial Narrow" charset="0"/>
              </a:rPr>
              <a:t> </a:t>
            </a:r>
            <a:r>
              <a:rPr lang="en-US" altLang="zh-CN" sz="1400" dirty="0" err="1" smtClean="0">
                <a:latin typeface="Arial Narrow" charset="0"/>
                <a:ea typeface="Arial Narrow" charset="0"/>
                <a:cs typeface="Arial Narrow" charset="0"/>
              </a:rPr>
              <a:t>Jin</a:t>
            </a:r>
            <a:r>
              <a:rPr lang="en-US" altLang="zh-CN" sz="1400" dirty="0" smtClean="0">
                <a:latin typeface="Arial Narrow" charset="0"/>
                <a:ea typeface="Arial Narrow" charset="0"/>
                <a:cs typeface="Arial Narrow" charset="0"/>
              </a:rPr>
              <a:t>, L</a:t>
            </a:r>
            <a:r>
              <a:rPr lang="en-US" altLang="zh-CN" sz="1400" dirty="0">
                <a:latin typeface="Arial Narrow" charset="0"/>
                <a:ea typeface="Arial Narrow" charset="0"/>
                <a:cs typeface="Arial Narrow" charset="0"/>
              </a:rPr>
              <a:t>. Zhang. </a:t>
            </a:r>
            <a:br>
              <a:rPr lang="en-US" altLang="zh-CN" sz="1400" dirty="0">
                <a:latin typeface="Arial Narrow" charset="0"/>
                <a:ea typeface="Arial Narrow" charset="0"/>
                <a:cs typeface="Arial Narrow" charset="0"/>
              </a:rPr>
            </a:br>
            <a:r>
              <a:rPr lang="en-US" altLang="zh-CN" sz="1400" dirty="0" smtClean="0">
                <a:latin typeface="Arial Narrow" charset="0"/>
                <a:ea typeface="Arial Narrow" charset="0"/>
                <a:cs typeface="Arial Narrow" charset="0"/>
              </a:rPr>
              <a:t>International</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Geoscience</a:t>
            </a:r>
            <a:r>
              <a:rPr lang="zh-CN" altLang="en-US" sz="1400" dirty="0" smtClean="0">
                <a:latin typeface="Arial Narrow" charset="0"/>
                <a:ea typeface="Arial Narrow" charset="0"/>
                <a:cs typeface="Arial Narrow" charset="0"/>
              </a:rPr>
              <a:t> </a:t>
            </a:r>
            <a:r>
              <a:rPr lang="en-US" altLang="zh-CN" sz="1400" dirty="0">
                <a:latin typeface="Arial Narrow" charset="0"/>
                <a:ea typeface="Arial Narrow" charset="0"/>
                <a:cs typeface="Arial Narrow" charset="0"/>
              </a:rPr>
              <a:t>and</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Remote</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Sensing</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Symposium (IGARSS</a:t>
            </a:r>
            <a:r>
              <a:rPr lang="en-US" altLang="zh-CN" sz="1400" dirty="0" smtClean="0">
                <a:latin typeface="Arial Narrow" charset="0"/>
                <a:ea typeface="Arial Narrow" charset="0"/>
                <a:cs typeface="Arial Narrow" charset="0"/>
              </a:rPr>
              <a:t>), </a:t>
            </a:r>
            <a:r>
              <a:rPr lang="en-US" altLang="zh-CN" sz="1400" dirty="0">
                <a:latin typeface="Arial Narrow" charset="0"/>
                <a:ea typeface="Arial Narrow" charset="0"/>
                <a:cs typeface="Arial Narrow" charset="0"/>
              </a:rPr>
              <a:t>2018.</a:t>
            </a:r>
            <a:endParaRPr lang="en-US" altLang="zh-CN" sz="1400" b="1" dirty="0">
              <a:latin typeface="Arial Narrow" charset="0"/>
              <a:ea typeface="Arial Narrow" charset="0"/>
              <a:cs typeface="Arial Narrow" charset="0"/>
            </a:endParaRPr>
          </a:p>
          <a:p>
            <a:pPr marL="171450" indent="-171450">
              <a:buFont typeface="Arial" panose="020B0604020202020204" pitchFamily="34" charset="0"/>
              <a:buChar char="•"/>
            </a:pPr>
            <a:r>
              <a:rPr lang="en-US" altLang="zh-CN" sz="1400" b="1" dirty="0">
                <a:latin typeface="Arial Narrow" charset="0"/>
                <a:ea typeface="Arial Narrow" charset="0"/>
                <a:cs typeface="Arial Narrow" charset="0"/>
              </a:rPr>
              <a:t>Recent advances and opportunities in scene classification of aerial images with deep models.</a:t>
            </a:r>
            <a:br>
              <a:rPr lang="en-US" altLang="zh-CN" sz="1400" b="1" dirty="0">
                <a:latin typeface="Arial Narrow" charset="0"/>
                <a:ea typeface="Arial Narrow" charset="0"/>
                <a:cs typeface="Arial Narrow" charset="0"/>
              </a:rPr>
            </a:br>
            <a:r>
              <a:rPr lang="en-US" altLang="zh-CN" sz="1400" dirty="0" smtClean="0">
                <a:solidFill>
                  <a:srgbClr val="0C0C0C"/>
                </a:solidFill>
                <a:latin typeface="Arial Narrow" charset="0"/>
                <a:ea typeface="Arial Narrow" charset="0"/>
                <a:cs typeface="Arial Narrow" charset="0"/>
              </a:rPr>
              <a:t>F</a:t>
            </a:r>
            <a:r>
              <a:rPr lang="en-US" altLang="zh-CN" sz="1400" dirty="0">
                <a:solidFill>
                  <a:srgbClr val="0C0C0C"/>
                </a:solidFill>
                <a:latin typeface="Arial Narrow" charset="0"/>
                <a:ea typeface="Arial Narrow" charset="0"/>
                <a:cs typeface="Arial Narrow" charset="0"/>
              </a:rPr>
              <a:t>. Hu, G.-S. Xia, L. </a:t>
            </a:r>
            <a:r>
              <a:rPr lang="en-US" altLang="zh-CN" sz="1400" dirty="0" smtClean="0">
                <a:solidFill>
                  <a:srgbClr val="0C0C0C"/>
                </a:solidFill>
                <a:latin typeface="Arial Narrow" charset="0"/>
                <a:ea typeface="Arial Narrow" charset="0"/>
                <a:cs typeface="Arial Narrow" charset="0"/>
              </a:rPr>
              <a:t>Zhang</a:t>
            </a:r>
            <a:r>
              <a:rPr lang="en-US" altLang="zh-CN" sz="1400" dirty="0">
                <a:latin typeface="Arial Narrow" charset="0"/>
                <a:ea typeface="Arial Narrow" charset="0"/>
                <a:cs typeface="Arial Narrow" charset="0"/>
              </a:rPr>
              <a:t/>
            </a:r>
            <a:br>
              <a:rPr lang="en-US" altLang="zh-CN" sz="1400" dirty="0">
                <a:latin typeface="Arial Narrow" charset="0"/>
                <a:ea typeface="Arial Narrow" charset="0"/>
                <a:cs typeface="Arial Narrow" charset="0"/>
              </a:rPr>
            </a:br>
            <a:r>
              <a:rPr lang="en-US" altLang="zh-CN" sz="1400" dirty="0">
                <a:latin typeface="Arial Narrow" charset="0"/>
                <a:ea typeface="Arial Narrow" charset="0"/>
                <a:cs typeface="Arial Narrow" charset="0"/>
              </a:rPr>
              <a:t>International</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Geoscience</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and</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Remote</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Sensing</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Symposium (IGARSS), 2018</a:t>
            </a:r>
            <a:r>
              <a:rPr lang="en-US" altLang="zh-CN" sz="1400" dirty="0" smtClean="0">
                <a:latin typeface="Arial Narrow" charset="0"/>
                <a:ea typeface="Arial Narrow" charset="0"/>
                <a:cs typeface="Arial Narrow" charset="0"/>
              </a:rPr>
              <a:t>.</a:t>
            </a:r>
            <a:endParaRPr lang="en-US" altLang="zh-CN" sz="1400" dirty="0" smtClean="0">
              <a:solidFill>
                <a:srgbClr val="0C0C0C"/>
              </a:solidFill>
              <a:latin typeface="Arial Narrow" charset="0"/>
              <a:ea typeface="Arial Narrow" charset="0"/>
              <a:cs typeface="Arial Narrow" charset="0"/>
            </a:endParaRPr>
          </a:p>
          <a:p>
            <a:pPr marL="171450" indent="-171450">
              <a:buFont typeface="Arial" panose="020B0604020202020204" pitchFamily="34" charset="0"/>
              <a:buChar char="•"/>
            </a:pPr>
            <a:r>
              <a:rPr lang="en-US" altLang="zh-CN" sz="1400" b="1" dirty="0" smtClean="0"/>
              <a:t>Large-scale</a:t>
            </a:r>
            <a:r>
              <a:rPr lang="zh-CN" altLang="en-US" sz="1400" b="1" dirty="0" smtClean="0"/>
              <a:t> </a:t>
            </a:r>
            <a:r>
              <a:rPr lang="en-US" altLang="zh-CN" sz="1400" b="1" dirty="0"/>
              <a:t>l</a:t>
            </a:r>
            <a:r>
              <a:rPr lang="en-US" altLang="zh-CN" sz="1400" b="1" dirty="0" smtClean="0"/>
              <a:t>and</a:t>
            </a:r>
            <a:r>
              <a:rPr lang="zh-CN" altLang="en-US" sz="1400" b="1" dirty="0" smtClean="0"/>
              <a:t> </a:t>
            </a:r>
            <a:r>
              <a:rPr lang="en-US" altLang="zh-CN" sz="1400" b="1" dirty="0" smtClean="0"/>
              <a:t>cover</a:t>
            </a:r>
            <a:r>
              <a:rPr lang="zh-CN" altLang="en-US" sz="1400" b="1" dirty="0" smtClean="0"/>
              <a:t> </a:t>
            </a:r>
            <a:r>
              <a:rPr lang="en-US" altLang="zh-CN" sz="1400" b="1" dirty="0" smtClean="0"/>
              <a:t>classification</a:t>
            </a:r>
            <a:r>
              <a:rPr lang="zh-CN" altLang="en-US" sz="1400" b="1" dirty="0" smtClean="0"/>
              <a:t> </a:t>
            </a:r>
            <a:r>
              <a:rPr lang="en-US" altLang="zh-CN" sz="1400" b="1" dirty="0" smtClean="0"/>
              <a:t>in</a:t>
            </a:r>
            <a:r>
              <a:rPr lang="zh-CN" altLang="en-US" sz="1400" b="1" dirty="0" smtClean="0"/>
              <a:t> </a:t>
            </a:r>
            <a:r>
              <a:rPr lang="en-US" altLang="zh-CN" sz="1400" b="1" dirty="0" smtClean="0"/>
              <a:t>Gafen-2</a:t>
            </a:r>
            <a:r>
              <a:rPr lang="zh-CN" altLang="en-US" sz="1400" b="1" dirty="0" smtClean="0"/>
              <a:t> </a:t>
            </a:r>
            <a:r>
              <a:rPr lang="en-US" altLang="zh-CN" sz="1400" b="1" dirty="0"/>
              <a:t>s</a:t>
            </a:r>
            <a:r>
              <a:rPr lang="en-US" altLang="zh-CN" sz="1400" b="1" dirty="0" smtClean="0"/>
              <a:t>atellite</a:t>
            </a:r>
            <a:r>
              <a:rPr lang="zh-CN" altLang="en-US" sz="1400" b="1" dirty="0" smtClean="0"/>
              <a:t> </a:t>
            </a:r>
            <a:r>
              <a:rPr lang="en-US" altLang="zh-CN" sz="1400" b="1" dirty="0" smtClean="0"/>
              <a:t>images</a:t>
            </a:r>
            <a:r>
              <a:rPr lang="en-US" altLang="zh-CN" sz="1400" b="1" dirty="0">
                <a:latin typeface="Arial Narrow" charset="0"/>
                <a:ea typeface="Arial Narrow" charset="0"/>
                <a:cs typeface="Arial Narrow" charset="0"/>
              </a:rPr>
              <a:t/>
            </a:r>
            <a:br>
              <a:rPr lang="en-US" altLang="zh-CN" sz="1400" b="1" dirty="0">
                <a:latin typeface="Arial Narrow" charset="0"/>
                <a:ea typeface="Arial Narrow" charset="0"/>
                <a:cs typeface="Arial Narrow" charset="0"/>
              </a:rPr>
            </a:br>
            <a:r>
              <a:rPr lang="en-US" altLang="zh-CN" sz="1400" dirty="0" smtClean="0">
                <a:latin typeface="Arial Narrow" charset="0"/>
                <a:ea typeface="Arial Narrow" charset="0"/>
                <a:cs typeface="Arial Narrow" charset="0"/>
              </a:rPr>
              <a:t>X.</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Tong,</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Q.</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Lu, G</a:t>
            </a:r>
            <a:r>
              <a:rPr lang="en-US" altLang="zh-CN" sz="1400" dirty="0">
                <a:latin typeface="Arial Narrow" charset="0"/>
                <a:ea typeface="Arial Narrow" charset="0"/>
                <a:cs typeface="Arial Narrow" charset="0"/>
              </a:rPr>
              <a:t>.-S. Xia, L. </a:t>
            </a:r>
            <a:r>
              <a:rPr lang="en-US" altLang="zh-CN" sz="1400" dirty="0"/>
              <a:t>Zhang. </a:t>
            </a:r>
            <a:br>
              <a:rPr lang="en-US" altLang="zh-CN" sz="1400" dirty="0"/>
            </a:br>
            <a:r>
              <a:rPr lang="en-US" altLang="zh-CN" sz="1400" dirty="0"/>
              <a:t>International</a:t>
            </a:r>
            <a:r>
              <a:rPr lang="zh-CN" altLang="en-US" sz="1400" dirty="0"/>
              <a:t> </a:t>
            </a:r>
            <a:r>
              <a:rPr lang="en-US" altLang="zh-CN" sz="1400" dirty="0">
                <a:latin typeface="Arial Narrow" charset="0"/>
                <a:ea typeface="Arial Narrow" charset="0"/>
                <a:cs typeface="Arial Narrow" charset="0"/>
              </a:rPr>
              <a:t>Geoscience</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and</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Remote</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Sensing</a:t>
            </a:r>
            <a:r>
              <a:rPr lang="zh-CN" altLang="en-US" sz="1400" dirty="0">
                <a:latin typeface="Arial Narrow" charset="0"/>
                <a:ea typeface="Arial Narrow" charset="0"/>
                <a:cs typeface="Arial Narrow" charset="0"/>
              </a:rPr>
              <a:t> </a:t>
            </a:r>
            <a:r>
              <a:rPr lang="en-US" altLang="zh-CN" sz="1400" dirty="0">
                <a:latin typeface="Arial Narrow" charset="0"/>
                <a:ea typeface="Arial Narrow" charset="0"/>
                <a:cs typeface="Arial Narrow" charset="0"/>
              </a:rPr>
              <a:t>Symposium (IGARSS), </a:t>
            </a:r>
            <a:r>
              <a:rPr lang="en-US" altLang="zh-CN" sz="1400" dirty="0" smtClean="0">
                <a:latin typeface="Arial Narrow" charset="0"/>
                <a:ea typeface="Arial Narrow" charset="0"/>
                <a:cs typeface="Arial Narrow" charset="0"/>
              </a:rPr>
              <a:t>2018 </a:t>
            </a:r>
            <a:endParaRPr lang="zh-CN" altLang="en-US" sz="1400" dirty="0" smtClean="0">
              <a:latin typeface="Arial Narrow" charset="0"/>
              <a:ea typeface="Arial Narrow" charset="0"/>
              <a:cs typeface="Arial Narrow" charset="0"/>
            </a:endParaRPr>
          </a:p>
          <a:p>
            <a:pPr marL="171450" indent="-171450">
              <a:buFont typeface="Arial" panose="020B0604020202020204" pitchFamily="34" charset="0"/>
              <a:buChar char="•"/>
            </a:pPr>
            <a:r>
              <a:rPr lang="en-US" altLang="zh-CN" sz="1400" b="1" dirty="0" smtClean="0"/>
              <a:t>Accurate</a:t>
            </a:r>
            <a:r>
              <a:rPr lang="zh-CN" altLang="en-US" sz="1400" b="1" dirty="0" smtClean="0"/>
              <a:t> </a:t>
            </a:r>
            <a:r>
              <a:rPr lang="en-US" altLang="zh-CN" sz="1400" b="1" dirty="0" smtClean="0"/>
              <a:t>building</a:t>
            </a:r>
            <a:r>
              <a:rPr lang="zh-CN" altLang="en-US" sz="1400" b="1" dirty="0" smtClean="0"/>
              <a:t> </a:t>
            </a:r>
            <a:r>
              <a:rPr lang="en-US" altLang="zh-CN" sz="1400" b="1" dirty="0" smtClean="0"/>
              <a:t>detection</a:t>
            </a:r>
            <a:r>
              <a:rPr lang="zh-CN" altLang="en-US" sz="1400" b="1" dirty="0" smtClean="0"/>
              <a:t> </a:t>
            </a:r>
            <a:r>
              <a:rPr lang="en-US" altLang="zh-CN" sz="1400" b="1" dirty="0" smtClean="0"/>
              <a:t>in</a:t>
            </a:r>
            <a:r>
              <a:rPr lang="zh-CN" altLang="en-US" sz="1400" b="1" dirty="0" smtClean="0"/>
              <a:t> </a:t>
            </a:r>
            <a:r>
              <a:rPr lang="en-US" altLang="zh-CN" sz="1400" b="1" dirty="0" smtClean="0"/>
              <a:t>VHR</a:t>
            </a:r>
            <a:r>
              <a:rPr lang="zh-CN" altLang="en-US" sz="1400" b="1" dirty="0" smtClean="0"/>
              <a:t> </a:t>
            </a:r>
            <a:r>
              <a:rPr lang="en-US" altLang="zh-CN" sz="1400" b="1" dirty="0" smtClean="0"/>
              <a:t>remote</a:t>
            </a:r>
            <a:r>
              <a:rPr lang="zh-CN" altLang="en-US" sz="1400" b="1" dirty="0" smtClean="0"/>
              <a:t> </a:t>
            </a:r>
            <a:r>
              <a:rPr lang="en-US" altLang="zh-CN" sz="1400" b="1" dirty="0" smtClean="0"/>
              <a:t>sensing</a:t>
            </a:r>
            <a:r>
              <a:rPr lang="zh-CN" altLang="en-US" sz="1400" b="1" dirty="0" smtClean="0"/>
              <a:t> </a:t>
            </a:r>
            <a:r>
              <a:rPr lang="en-US" altLang="zh-CN" sz="1400" b="1" dirty="0" smtClean="0"/>
              <a:t>images</a:t>
            </a:r>
            <a:r>
              <a:rPr lang="zh-CN" altLang="en-US" sz="1400" b="1" dirty="0" smtClean="0"/>
              <a:t> </a:t>
            </a:r>
            <a:r>
              <a:rPr lang="en-US" altLang="zh-CN" sz="1400" b="1" dirty="0" smtClean="0"/>
              <a:t>using</a:t>
            </a:r>
            <a:r>
              <a:rPr lang="zh-CN" altLang="en-US" sz="1400" b="1" dirty="0" smtClean="0"/>
              <a:t> </a:t>
            </a:r>
            <a:r>
              <a:rPr lang="en-US" altLang="zh-CN" sz="1400" b="1" dirty="0" smtClean="0"/>
              <a:t>geometric</a:t>
            </a:r>
            <a:r>
              <a:rPr lang="zh-CN" altLang="en-US" sz="1400" b="1" dirty="0" smtClean="0"/>
              <a:t> </a:t>
            </a:r>
            <a:r>
              <a:rPr lang="en-US" altLang="zh-CN" sz="1400" b="1" dirty="0" smtClean="0"/>
              <a:t>saliency</a:t>
            </a:r>
            <a:r>
              <a:rPr lang="en-US" altLang="zh-CN" sz="1400" b="1" dirty="0" smtClean="0">
                <a:latin typeface="Arial Narrow" charset="0"/>
                <a:ea typeface="Arial Narrow" charset="0"/>
                <a:cs typeface="Arial Narrow" charset="0"/>
              </a:rPr>
              <a:t>.</a:t>
            </a:r>
            <a:br>
              <a:rPr lang="en-US" altLang="zh-CN" sz="1400" b="1" dirty="0" smtClean="0">
                <a:latin typeface="Arial Narrow" charset="0"/>
                <a:ea typeface="Arial Narrow" charset="0"/>
                <a:cs typeface="Arial Narrow" charset="0"/>
              </a:rPr>
            </a:br>
            <a:r>
              <a:rPr lang="en-US" altLang="zh-CN" sz="1400" dirty="0" smtClean="0">
                <a:latin typeface="Arial Narrow" charset="0"/>
                <a:ea typeface="Arial Narrow" charset="0"/>
                <a:cs typeface="Arial Narrow" charset="0"/>
              </a:rPr>
              <a:t>J.</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Huang, G.-S. Xia,</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L.</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Zhang.</a:t>
            </a:r>
            <a:br>
              <a:rPr lang="en-US" altLang="zh-CN" sz="1400" dirty="0" smtClean="0">
                <a:latin typeface="Arial Narrow" charset="0"/>
                <a:ea typeface="Arial Narrow" charset="0"/>
                <a:cs typeface="Arial Narrow" charset="0"/>
              </a:rPr>
            </a:br>
            <a:r>
              <a:rPr lang="en-US" altLang="zh-CN" sz="1400" dirty="0" smtClean="0">
                <a:latin typeface="Arial Narrow" charset="0"/>
                <a:ea typeface="Arial Narrow" charset="0"/>
                <a:cs typeface="Arial Narrow" charset="0"/>
              </a:rPr>
              <a:t>International</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Geoscience</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and</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Remote</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Sensing</a:t>
            </a:r>
            <a:r>
              <a:rPr lang="zh-CN" altLang="en-US" sz="1400" dirty="0" smtClean="0">
                <a:latin typeface="Arial Narrow" charset="0"/>
                <a:ea typeface="Arial Narrow" charset="0"/>
                <a:cs typeface="Arial Narrow" charset="0"/>
              </a:rPr>
              <a:t> </a:t>
            </a:r>
            <a:r>
              <a:rPr lang="en-US" altLang="zh-CN" sz="1400" dirty="0" smtClean="0">
                <a:latin typeface="Arial Narrow" charset="0"/>
                <a:ea typeface="Arial Narrow" charset="0"/>
                <a:cs typeface="Arial Narrow" charset="0"/>
              </a:rPr>
              <a:t>Symposium (IGARSS), 2018.</a:t>
            </a:r>
            <a:endParaRPr lang="zh-CN" altLang="en-US" sz="1400" dirty="0" smtClean="0">
              <a:latin typeface="Arial Narrow" charset="0"/>
              <a:ea typeface="Arial Narrow" charset="0"/>
              <a:cs typeface="Arial Narrow" charset="0"/>
            </a:endParaRPr>
          </a:p>
          <a:p>
            <a:endParaRPr lang="zh-CN" altLang="en-US" sz="1200" dirty="0">
              <a:latin typeface="Arial Narrow" charset="0"/>
              <a:ea typeface="Arial Narrow" charset="0"/>
              <a:cs typeface="Arial Narrow" charset="0"/>
            </a:endParaRPr>
          </a:p>
        </p:txBody>
      </p:sp>
    </p:spTree>
    <p:extLst>
      <p:ext uri="{BB962C8B-B14F-4D97-AF65-F5344CB8AC3E}">
        <p14:creationId xmlns:p14="http://schemas.microsoft.com/office/powerpoint/2010/main" val="1659748497"/>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11"/>
          <p:cNvSpPr txBox="1"/>
          <p:nvPr/>
        </p:nvSpPr>
        <p:spPr>
          <a:xfrm>
            <a:off x="1148960" y="5079602"/>
            <a:ext cx="6624736" cy="646331"/>
          </a:xfrm>
          <a:prstGeom prst="rect">
            <a:avLst/>
          </a:prstGeom>
          <a:noFill/>
        </p:spPr>
        <p:txBody>
          <a:bodyPr wrap="square" rtlCol="0">
            <a:spAutoFit/>
          </a:bodyPr>
          <a:lstStyle/>
          <a:p>
            <a:pPr algn="ctr">
              <a:lnSpc>
                <a:spcPct val="150000"/>
              </a:lnSpc>
            </a:pPr>
            <a:r>
              <a:rPr lang="zh-CN" altLang="en-US" sz="2400" smtClean="0">
                <a:solidFill>
                  <a:schemeClr val="bg1"/>
                </a:solidFill>
                <a:latin typeface="微软雅黑" pitchFamily="34" charset="-122"/>
                <a:ea typeface="微软雅黑" pitchFamily="34" charset="-122"/>
              </a:rPr>
              <a:t>武汉</a:t>
            </a:r>
            <a:r>
              <a:rPr lang="zh-CN" altLang="en-US" sz="2400" dirty="0" smtClean="0">
                <a:solidFill>
                  <a:schemeClr val="bg1"/>
                </a:solidFill>
                <a:latin typeface="微软雅黑" pitchFamily="34" charset="-122"/>
                <a:ea typeface="微软雅黑" pitchFamily="34" charset="-122"/>
              </a:rPr>
              <a:t>大学</a:t>
            </a:r>
            <a:r>
              <a:rPr lang="en-US" altLang="zh-CN" sz="2400" dirty="0" smtClean="0">
                <a:solidFill>
                  <a:schemeClr val="bg1"/>
                </a:solidFill>
                <a:latin typeface="微软雅黑" pitchFamily="34" charset="-122"/>
                <a:ea typeface="微软雅黑" pitchFamily="34" charset="-122"/>
              </a:rPr>
              <a:t>-</a:t>
            </a:r>
            <a:r>
              <a:rPr lang="zh-CN" altLang="en-US" sz="2400" dirty="0" smtClean="0">
                <a:solidFill>
                  <a:schemeClr val="bg1"/>
                </a:solidFill>
                <a:latin typeface="微软雅黑" pitchFamily="34" charset="-122"/>
                <a:ea typeface="微软雅黑" pitchFamily="34" charset="-122"/>
              </a:rPr>
              <a:t>测绘遥感信息工程国家重点实验室</a:t>
            </a:r>
          </a:p>
        </p:txBody>
      </p:sp>
      <p:pic>
        <p:nvPicPr>
          <p:cNvPr id="3" name="图片 2"/>
          <p:cNvPicPr>
            <a:picLocks noChangeAspect="1"/>
          </p:cNvPicPr>
          <p:nvPr/>
        </p:nvPicPr>
        <p:blipFill>
          <a:blip r:embed="rId2"/>
          <a:stretch>
            <a:fillRect/>
          </a:stretch>
        </p:blipFill>
        <p:spPr>
          <a:xfrm>
            <a:off x="3995936" y="3573016"/>
            <a:ext cx="1374926" cy="1374926"/>
          </a:xfrm>
          <a:prstGeom prst="rect">
            <a:avLst/>
          </a:prstGeom>
        </p:spPr>
      </p:pic>
      <p:pic>
        <p:nvPicPr>
          <p:cNvPr id="10" name="Picture 6" descr="C:\Documents and Settings\Administrator\桌面\图片1.png"/>
          <p:cNvPicPr>
            <a:picLocks noChangeAspect="1" noChangeArrowheads="1"/>
          </p:cNvPicPr>
          <p:nvPr/>
        </p:nvPicPr>
        <p:blipFill>
          <a:blip r:embed="rId3" cstate="print"/>
          <a:srcRect/>
          <a:stretch>
            <a:fillRect/>
          </a:stretch>
        </p:blipFill>
        <p:spPr bwMode="auto">
          <a:xfrm>
            <a:off x="1980406" y="1620217"/>
            <a:ext cx="5761038" cy="1590675"/>
          </a:xfrm>
          <a:prstGeom prst="rect">
            <a:avLst/>
          </a:prstGeom>
          <a:noFill/>
        </p:spPr>
      </p:pic>
      <p:sp>
        <p:nvSpPr>
          <p:cNvPr id="2" name="文本框 1"/>
          <p:cNvSpPr txBox="1"/>
          <p:nvPr/>
        </p:nvSpPr>
        <p:spPr>
          <a:xfrm>
            <a:off x="3494504" y="6123214"/>
            <a:ext cx="2541080" cy="369332"/>
          </a:xfrm>
          <a:prstGeom prst="rect">
            <a:avLst/>
          </a:prstGeom>
          <a:noFill/>
        </p:spPr>
        <p:txBody>
          <a:bodyPr wrap="none" rtlCol="0">
            <a:spAutoFit/>
          </a:bodyPr>
          <a:lstStyle/>
          <a:p>
            <a:r>
              <a:rPr kumimoji="1" lang="en-US" altLang="zh-CN">
                <a:solidFill>
                  <a:schemeClr val="bg1"/>
                </a:solidFill>
              </a:rPr>
              <a:t>g</a:t>
            </a:r>
            <a:r>
              <a:rPr kumimoji="1" lang="en-US" altLang="zh-CN" smtClean="0">
                <a:solidFill>
                  <a:schemeClr val="bg1"/>
                </a:solidFill>
              </a:rPr>
              <a:t>uisong.xia@whu.edu.cn</a:t>
            </a:r>
            <a:endParaRPr kumimoji="1" lang="zh-CN" altLang="en-US" dirty="0">
              <a:solidFill>
                <a:schemeClr val="bg1"/>
              </a:solidFill>
            </a:endParaRPr>
          </a:p>
        </p:txBody>
      </p:sp>
    </p:spTree>
    <p:extLst>
      <p:ext uri="{BB962C8B-B14F-4D97-AF65-F5344CB8AC3E}">
        <p14:creationId xmlns:p14="http://schemas.microsoft.com/office/powerpoint/2010/main" val="7855921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1240</TotalTime>
  <Words>6612</Words>
  <Application>Microsoft Macintosh PowerPoint</Application>
  <PresentationFormat>全屏显示(4:3)</PresentationFormat>
  <Paragraphs>1060</Paragraphs>
  <Slides>97</Slides>
  <Notes>45</Notes>
  <HiddenSlides>0</HiddenSlides>
  <MMClips>0</MMClips>
  <ScaleCrop>false</ScaleCrop>
  <HeadingPairs>
    <vt:vector size="8" baseType="variant">
      <vt:variant>
        <vt:lpstr>已用的字体</vt:lpstr>
      </vt:variant>
      <vt:variant>
        <vt:i4>19</vt:i4>
      </vt:variant>
      <vt:variant>
        <vt:lpstr>主题</vt:lpstr>
      </vt:variant>
      <vt:variant>
        <vt:i4>1</vt:i4>
      </vt:variant>
      <vt:variant>
        <vt:lpstr>嵌入 OLE 服务器</vt:lpstr>
      </vt:variant>
      <vt:variant>
        <vt:i4>3</vt:i4>
      </vt:variant>
      <vt:variant>
        <vt:lpstr>幻灯片标题</vt:lpstr>
      </vt:variant>
      <vt:variant>
        <vt:i4>97</vt:i4>
      </vt:variant>
    </vt:vector>
  </HeadingPairs>
  <TitlesOfParts>
    <vt:vector size="120" baseType="lpstr">
      <vt:lpstr>Arial Narrow</vt:lpstr>
      <vt:lpstr>Calibri</vt:lpstr>
      <vt:lpstr>Californian FB</vt:lpstr>
      <vt:lpstr>Heiti SC Light</vt:lpstr>
      <vt:lpstr>Heiti SC Medium</vt:lpstr>
      <vt:lpstr>Microsoft YaHei</vt:lpstr>
      <vt:lpstr>STHeiti</vt:lpstr>
      <vt:lpstr>STHeiti Light</vt:lpstr>
      <vt:lpstr>Times New Roman</vt:lpstr>
      <vt:lpstr>Wingdings</vt:lpstr>
      <vt:lpstr>Wingdings 2</vt:lpstr>
      <vt:lpstr>等线</vt:lpstr>
      <vt:lpstr>方正兰亭粗黑简体</vt:lpstr>
      <vt:lpstr>方正兰亭黑简体</vt:lpstr>
      <vt:lpstr>黑体</vt:lpstr>
      <vt:lpstr>宋体</vt:lpstr>
      <vt:lpstr>微软雅黑</vt:lpstr>
      <vt:lpstr>微软雅黑 Light</vt:lpstr>
      <vt:lpstr>Arial</vt:lpstr>
      <vt:lpstr>Office 主题</vt:lpstr>
      <vt:lpstr>CorelDRAW</vt:lpstr>
      <vt:lpstr>Acrobat Document</vt:lpstr>
      <vt:lpstr>Equation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遥感图像智能分析大赛</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guisong xia</dc:creator>
  <cp:lastModifiedBy>Microsoft Office 用户</cp:lastModifiedBy>
  <cp:revision>94</cp:revision>
  <dcterms:modified xsi:type="dcterms:W3CDTF">2019-04-16T05:46:21Z</dcterms:modified>
</cp:coreProperties>
</file>