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sldIdLst>
    <p:sldId id="256" r:id="rId2"/>
    <p:sldId id="573" r:id="rId3"/>
    <p:sldId id="590" r:id="rId4"/>
    <p:sldId id="591" r:id="rId5"/>
    <p:sldId id="476" r:id="rId6"/>
    <p:sldId id="525" r:id="rId7"/>
    <p:sldId id="524" r:id="rId8"/>
    <p:sldId id="572" r:id="rId9"/>
    <p:sldId id="586" r:id="rId10"/>
    <p:sldId id="529" r:id="rId11"/>
    <p:sldId id="261" r:id="rId12"/>
    <p:sldId id="495" r:id="rId13"/>
    <p:sldId id="530" r:id="rId14"/>
    <p:sldId id="531" r:id="rId15"/>
    <p:sldId id="532" r:id="rId16"/>
    <p:sldId id="533" r:id="rId17"/>
    <p:sldId id="535" r:id="rId18"/>
    <p:sldId id="544" r:id="rId19"/>
    <p:sldId id="545" r:id="rId20"/>
    <p:sldId id="498" r:id="rId21"/>
    <p:sldId id="575" r:id="rId22"/>
    <p:sldId id="319" r:id="rId23"/>
    <p:sldId id="576" r:id="rId24"/>
    <p:sldId id="482" r:id="rId25"/>
    <p:sldId id="587" r:id="rId26"/>
    <p:sldId id="567" r:id="rId27"/>
    <p:sldId id="568" r:id="rId28"/>
    <p:sldId id="569" r:id="rId29"/>
    <p:sldId id="386" r:id="rId30"/>
    <p:sldId id="480" r:id="rId31"/>
    <p:sldId id="508" r:id="rId32"/>
    <p:sldId id="459" r:id="rId33"/>
    <p:sldId id="515" r:id="rId34"/>
    <p:sldId id="479" r:id="rId35"/>
    <p:sldId id="571" r:id="rId36"/>
    <p:sldId id="570" r:id="rId37"/>
    <p:sldId id="509" r:id="rId38"/>
    <p:sldId id="588" r:id="rId39"/>
    <p:sldId id="574" r:id="rId40"/>
    <p:sldId id="577" r:id="rId41"/>
    <p:sldId id="578" r:id="rId42"/>
    <p:sldId id="579" r:id="rId43"/>
    <p:sldId id="580" r:id="rId44"/>
    <p:sldId id="589" r:id="rId45"/>
    <p:sldId id="581" r:id="rId46"/>
    <p:sldId id="583" r:id="rId47"/>
    <p:sldId id="584" r:id="rId4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63" autoAdjust="0"/>
  </p:normalViewPr>
  <p:slideViewPr>
    <p:cSldViewPr snapToGrid="0">
      <p:cViewPr varScale="1">
        <p:scale>
          <a:sx n="108" d="100"/>
          <a:sy n="108" d="100"/>
        </p:scale>
        <p:origin x="16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A85F53-4CF5-4C0B-8565-5C3C093326C6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7CF862-53A4-44BE-BF3D-8275F8541F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449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zh-CN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D9BEA7-C508-4DCD-8CAA-A7CA075E4334}" type="slidenum">
              <a:rPr lang="en-US" altLang="zh-CN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934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zh-CN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A36EE58-7BCD-4E2C-8DBB-07D72A153462}" type="slidenum">
              <a:rPr lang="en-US" altLang="zh-CN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480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CF862-53A4-44BE-BF3D-8275F8541F7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708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2A507B-D4F0-442B-BC12-4179032B7C1C}" type="slidenum">
              <a:rPr lang="en-US" altLang="ko-KR" smtClean="0"/>
              <a:pPr>
                <a:defRPr/>
              </a:pPr>
              <a:t>14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47613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2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720738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0563"/>
            <a:ext cx="4556125" cy="3417887"/>
          </a:xfrm>
          <a:ln/>
        </p:spPr>
      </p:sp>
      <p:sp>
        <p:nvSpPr>
          <p:cNvPr id="60419" name="Rectangle 2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781039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268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744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03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894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919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240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911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277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21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550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/>
          <a:lstStyle/>
          <a:p>
            <a:fld id="{16A5FBC4-ADA7-45F3-B26C-C384DCC932AC}" type="datetimeFigureOut">
              <a:rPr lang="zh-CN" altLang="en-US" smtClean="0"/>
              <a:t>2017/6/18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E2706-D926-4616-9CD1-FCFD41B0BC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665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7420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271332"/>
            <a:ext cx="7543801" cy="459776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FDE2706-D926-4616-9CD1-FCFD41B0BC3B}" type="slidenum">
              <a:rPr lang="zh-CN" altLang="en-US" smtClean="0"/>
              <a:t>‹#›</a:t>
            </a:fld>
            <a:endParaRPr lang="zh-CN" alt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22959" y="1150016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141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800" kern="1200">
          <a:solidFill>
            <a:schemeClr val="tx1">
              <a:lumMod val="75000"/>
              <a:lumOff val="25000"/>
            </a:schemeClr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400" kern="1200">
          <a:solidFill>
            <a:schemeClr val="tx1">
              <a:lumMod val="75000"/>
              <a:lumOff val="25000"/>
            </a:schemeClr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4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提升人脸检测</a:t>
            </a:r>
            <a:r>
              <a:rPr lang="en-US" altLang="zh-CN" sz="4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/>
            </a:r>
            <a:br>
              <a:rPr lang="en-US" altLang="zh-CN" sz="4800" dirty="0" smtClean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速度与准确率的方法</a:t>
            </a:r>
            <a:endParaRPr lang="zh-CN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zh-CN" altLang="en-US" dirty="0" smtClean="0"/>
              <a:t>于仕琪 副教授</a:t>
            </a:r>
            <a:endParaRPr lang="en-US" altLang="zh-CN" dirty="0" smtClean="0"/>
          </a:p>
          <a:p>
            <a:pPr algn="r"/>
            <a:r>
              <a:rPr lang="zh-CN" altLang="en-US" dirty="0" smtClean="0"/>
              <a:t>深圳大学</a:t>
            </a:r>
            <a:endParaRPr lang="en-US" altLang="zh-CN" dirty="0" smtClean="0"/>
          </a:p>
          <a:p>
            <a:pPr algn="r"/>
            <a:r>
              <a:rPr lang="en-US" altLang="zh-CN" dirty="0" smtClean="0"/>
              <a:t>shiqi.yu@szu.edu.cn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0" y="0"/>
            <a:ext cx="2286000" cy="2228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CN" altLang="en-US" b="1" u="sng" dirty="0" smtClean="0">
                <a:solidFill>
                  <a:schemeClr val="tx1"/>
                </a:solidFill>
              </a:rPr>
              <a:t>简介</a:t>
            </a:r>
            <a:endParaRPr lang="en-US" altLang="zh-CN" b="1" u="sng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dirty="0" err="1" smtClean="0">
                <a:solidFill>
                  <a:schemeClr val="tx1"/>
                </a:solidFill>
              </a:rPr>
              <a:t>AdaBoost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/>
                </a:solidFill>
              </a:rPr>
              <a:t>深度学习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代码层面优化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其他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zh-CN" altLang="en-US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41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err="1" smtClean="0"/>
              <a:t>libfacedetection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3201" y="1271332"/>
            <a:ext cx="8763000" cy="4597762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https://</a:t>
            </a:r>
            <a:r>
              <a:rPr lang="en-US" altLang="zh-CN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github.com/ShiqiYu/libfacedetection</a:t>
            </a:r>
          </a:p>
          <a:p>
            <a:endParaRPr lang="zh-CN" altLang="en-US" sz="2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837" y="1839180"/>
            <a:ext cx="5732463" cy="462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329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/>
              <a:t>libfacedetection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4" y="1203250"/>
            <a:ext cx="8277225" cy="569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561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概念区分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4604" y="1400728"/>
            <a:ext cx="7543801" cy="459776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dirty="0" smtClean="0"/>
              <a:t>人脸检测</a:t>
            </a:r>
            <a:r>
              <a:rPr lang="en-US" altLang="zh-CN" sz="2800" dirty="0" smtClean="0"/>
              <a:t>/face detection</a:t>
            </a:r>
            <a:endParaRPr lang="en-US" altLang="zh-CN" sz="2800" dirty="0"/>
          </a:p>
          <a:p>
            <a:pPr lvl="1">
              <a:lnSpc>
                <a:spcPct val="110000"/>
              </a:lnSpc>
            </a:pPr>
            <a:r>
              <a:rPr lang="zh-CN" altLang="en-US" sz="2400" dirty="0" smtClean="0"/>
              <a:t>人脸的位置和大小</a:t>
            </a:r>
            <a:endParaRPr lang="en-US" altLang="zh-CN" sz="2400" dirty="0" smtClean="0"/>
          </a:p>
          <a:p>
            <a:pPr>
              <a:lnSpc>
                <a:spcPct val="110000"/>
              </a:lnSpc>
            </a:pPr>
            <a:r>
              <a:rPr lang="zh-CN" altLang="en-US" sz="2800" dirty="0" smtClean="0"/>
              <a:t>人脸识别</a:t>
            </a:r>
            <a:r>
              <a:rPr lang="en-US" altLang="zh-CN" sz="2800" dirty="0" smtClean="0"/>
              <a:t>/face recognition</a:t>
            </a:r>
            <a:endParaRPr lang="en-US" altLang="zh-CN" sz="2800" dirty="0"/>
          </a:p>
          <a:p>
            <a:pPr lvl="1">
              <a:lnSpc>
                <a:spcPct val="110000"/>
              </a:lnSpc>
            </a:pPr>
            <a:r>
              <a:rPr lang="zh-CN" altLang="en-US" sz="2400" dirty="0" smtClean="0"/>
              <a:t>人的身份，张三</a:t>
            </a:r>
            <a:r>
              <a:rPr lang="en-US" altLang="zh-CN" sz="2400" dirty="0" smtClean="0"/>
              <a:t>or</a:t>
            </a:r>
            <a:r>
              <a:rPr lang="zh-CN" altLang="en-US" sz="2400" dirty="0" smtClean="0"/>
              <a:t>李四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4821" y="917091"/>
            <a:ext cx="4129179" cy="5161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nikon_s60_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821" y="945042"/>
            <a:ext cx="5476067" cy="38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nikon_s60_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92" y="2639291"/>
            <a:ext cx="5479179" cy="3875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627796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ea typeface="宋体" panose="02010600030101010101" pitchFamily="2" charset="-122"/>
              </a:rPr>
              <a:t>应用</a:t>
            </a:r>
            <a:endParaRPr lang="en-US" altLang="zh-CN" dirty="0" smtClean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416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627796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ea typeface="宋体" panose="02010600030101010101" pitchFamily="2" charset="-122"/>
              </a:rPr>
              <a:t>应用</a:t>
            </a:r>
            <a:endParaRPr lang="en-US" altLang="zh-CN" dirty="0" smtClean="0">
              <a:ea typeface="宋体" panose="02010600030101010101" pitchFamily="2" charset="-122"/>
            </a:endParaRPr>
          </a:p>
        </p:txBody>
      </p:sp>
      <p:pic>
        <p:nvPicPr>
          <p:cNvPr id="2" name="内容占位符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312" y="66504"/>
            <a:ext cx="3785062" cy="6718486"/>
          </a:xfrm>
        </p:spPr>
      </p:pic>
      <p:pic>
        <p:nvPicPr>
          <p:cNvPr id="3072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7" y="2166851"/>
            <a:ext cx="5349520" cy="3332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322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8415"/>
            <a:ext cx="4689231" cy="351692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051" y="273294"/>
            <a:ext cx="4615962" cy="3461972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051" y="3735265"/>
            <a:ext cx="4838949" cy="312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简介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b="1" u="sng" dirty="0" err="1" smtClean="0">
                <a:solidFill>
                  <a:schemeClr val="tx1"/>
                </a:solidFill>
              </a:rPr>
              <a:t>AdaBoost</a:t>
            </a:r>
            <a:endParaRPr lang="en-US" altLang="zh-CN" b="1" u="sng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/>
                </a:solidFill>
              </a:rPr>
              <a:t>深度学习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代码层面优化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其他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zh-CN" altLang="en-US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1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如何检测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295400"/>
            <a:ext cx="8569325" cy="1341512"/>
          </a:xfrm>
        </p:spPr>
        <p:txBody>
          <a:bodyPr/>
          <a:lstStyle/>
          <a:p>
            <a:r>
              <a:rPr lang="zh-CN" altLang="en-US" dirty="0" smtClean="0"/>
              <a:t>扫描窗口法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88839"/>
            <a:ext cx="6768752" cy="45079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矩形 5"/>
          <p:cNvSpPr/>
          <p:nvPr/>
        </p:nvSpPr>
        <p:spPr bwMode="auto">
          <a:xfrm>
            <a:off x="755576" y="2060848"/>
            <a:ext cx="1008112" cy="1008112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370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1041 L 0.62621 -0.00833 L 0.00156 0.15356 L 0.28923 0.15148 " pathEditMode="relative" rAng="0" ptsTypes="AAAA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00" y="8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/>
              <a:t>人脸</a:t>
            </a:r>
            <a:r>
              <a:rPr lang="zh-CN" altLang="en-US" dirty="0" smtClean="0"/>
              <a:t>检测</a:t>
            </a:r>
            <a:r>
              <a:rPr lang="en-US" altLang="zh-CN" dirty="0" err="1"/>
              <a:t>Haar+AdaBoost</a:t>
            </a:r>
            <a:endParaRPr lang="zh-CN" altLang="en-US" dirty="0"/>
          </a:p>
        </p:txBody>
      </p:sp>
      <p:sp>
        <p:nvSpPr>
          <p:cNvPr id="10" name="内容占位符 2"/>
          <p:cNvSpPr>
            <a:spLocks noGrp="1"/>
          </p:cNvSpPr>
          <p:nvPr>
            <p:ph idx="1"/>
          </p:nvPr>
        </p:nvSpPr>
        <p:spPr>
          <a:xfrm>
            <a:off x="410114" y="1804358"/>
            <a:ext cx="8569325" cy="3286125"/>
          </a:xfrm>
        </p:spPr>
        <p:txBody>
          <a:bodyPr/>
          <a:lstStyle/>
          <a:p>
            <a:pPr>
              <a:defRPr/>
            </a:pPr>
            <a:r>
              <a:rPr lang="en-US" altLang="zh-CN" dirty="0" err="1" smtClean="0"/>
              <a:t>Haar</a:t>
            </a:r>
            <a:r>
              <a:rPr lang="zh-CN" altLang="en-US" dirty="0" smtClean="0"/>
              <a:t>特征</a:t>
            </a:r>
            <a:r>
              <a:rPr lang="en-US" altLang="zh-CN" dirty="0" smtClean="0"/>
              <a:t>+</a:t>
            </a:r>
            <a:r>
              <a:rPr lang="en-US" altLang="zh-CN" dirty="0" err="1" smtClean="0"/>
              <a:t>AdaBoost</a:t>
            </a:r>
            <a:r>
              <a:rPr lang="zh-CN" altLang="en-US" dirty="0" smtClean="0"/>
              <a:t>是流行的人脸检测方案</a:t>
            </a: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11" name="Picture 4" descr="fea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639" y="3009271"/>
            <a:ext cx="3024188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14" y="3009271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5018627" y="3009271"/>
            <a:ext cx="4211637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000" dirty="0" err="1"/>
              <a:t>AdaBoost</a:t>
            </a:r>
            <a:r>
              <a:rPr lang="en-US" altLang="zh-CN" sz="2000" dirty="0"/>
              <a:t> = Adaptive Boosting</a:t>
            </a:r>
          </a:p>
          <a:p>
            <a:pPr eaLnBrk="1" hangingPunct="1">
              <a:defRPr/>
            </a:pPr>
            <a:endParaRPr lang="en-US" altLang="zh-CN" sz="2000" dirty="0"/>
          </a:p>
          <a:p>
            <a:pPr eaLnBrk="1" hangingPunct="1">
              <a:defRPr/>
            </a:pPr>
            <a:r>
              <a:rPr lang="zh-CN" altLang="en-US" sz="2400" b="1" dirty="0">
                <a:latin typeface="+mn-ea"/>
                <a:ea typeface="+mn-ea"/>
              </a:rPr>
              <a:t>思路</a:t>
            </a:r>
            <a:r>
              <a:rPr lang="zh-CN" altLang="en-US" sz="2400" dirty="0">
                <a:latin typeface="+mn-ea"/>
                <a:ea typeface="+mn-ea"/>
              </a:rPr>
              <a:t>：由一系列弱分类器组成一个强分类器</a:t>
            </a:r>
            <a:endParaRPr lang="en-US" altLang="zh-CN" sz="2400" dirty="0">
              <a:latin typeface="+mn-ea"/>
              <a:ea typeface="+mn-ea"/>
            </a:endParaRPr>
          </a:p>
          <a:p>
            <a:pPr eaLnBrk="1" hangingPunct="1">
              <a:defRPr/>
            </a:pPr>
            <a:endParaRPr lang="en-US" altLang="zh-CN" sz="2400" dirty="0">
              <a:latin typeface="+mn-ea"/>
              <a:ea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634077" y="5738183"/>
            <a:ext cx="148907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2400" b="1" kern="0" dirty="0" err="1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Haar</a:t>
            </a:r>
            <a:r>
              <a:rPr lang="zh-CN" altLang="en-US" sz="2400" b="1" kern="0" dirty="0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特征</a:t>
            </a:r>
            <a:endParaRPr lang="zh-CN" altLang="en-US" b="1" dirty="0"/>
          </a:p>
        </p:txBody>
      </p:sp>
      <p:sp>
        <p:nvSpPr>
          <p:cNvPr id="15" name="矩形 14"/>
          <p:cNvSpPr/>
          <p:nvPr/>
        </p:nvSpPr>
        <p:spPr>
          <a:xfrm>
            <a:off x="2280905" y="6492196"/>
            <a:ext cx="64378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/>
              <a:t>P. Viola and M. Jones. Rapid object detection using a boosted cascade of simple features, CVPR 2001</a:t>
            </a:r>
            <a:endParaRPr lang="zh-CN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/>
              <a:t>人</a:t>
            </a:r>
            <a:r>
              <a:rPr lang="zh-CN" altLang="zh-CN" dirty="0"/>
              <a:t>脸</a:t>
            </a:r>
            <a:r>
              <a:rPr lang="zh-CN" altLang="en-US" dirty="0" smtClean="0"/>
              <a:t>检测</a:t>
            </a:r>
            <a:r>
              <a:rPr lang="en-US" altLang="zh-CN" dirty="0" err="1"/>
              <a:t>Haar+AdaBoost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400" b="1" dirty="0" err="1" smtClean="0"/>
              <a:t>Haar</a:t>
            </a:r>
            <a:r>
              <a:rPr lang="zh-CN" altLang="en-US" sz="2400" b="1" dirty="0" smtClean="0"/>
              <a:t>特征</a:t>
            </a:r>
            <a:endParaRPr lang="en-US" altLang="zh-CN" sz="2400" b="1" dirty="0" smtClean="0"/>
          </a:p>
          <a:p>
            <a:pPr marL="457200" indent="-457200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</a:rPr>
              <a:t>白色区域</a:t>
            </a:r>
            <a:r>
              <a:rPr lang="zh-CN" altLang="zh-CN" sz="2400" dirty="0"/>
              <a:t>的像素之和减去</a:t>
            </a:r>
            <a:r>
              <a:rPr lang="zh-CN" altLang="zh-CN" sz="2400" b="1" dirty="0">
                <a:solidFill>
                  <a:srgbClr val="FF0000"/>
                </a:solidFill>
              </a:rPr>
              <a:t>黑色区域</a:t>
            </a:r>
            <a:r>
              <a:rPr lang="zh-CN" altLang="zh-CN" sz="2400" dirty="0"/>
              <a:t>的像素之</a:t>
            </a:r>
            <a:r>
              <a:rPr lang="zh-CN" altLang="zh-CN" sz="2400" dirty="0" smtClean="0"/>
              <a:t>和，得到</a:t>
            </a:r>
            <a:r>
              <a:rPr lang="zh-CN" altLang="zh-CN" sz="2400" dirty="0"/>
              <a:t>的</a:t>
            </a:r>
            <a:r>
              <a:rPr lang="zh-CN" altLang="zh-CN" sz="2400" b="1" dirty="0">
                <a:solidFill>
                  <a:srgbClr val="FF0000"/>
                </a:solidFill>
              </a:rPr>
              <a:t>差值</a:t>
            </a:r>
            <a:r>
              <a:rPr lang="zh-CN" altLang="zh-CN" sz="2400" dirty="0"/>
              <a:t>作为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特征值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pic>
        <p:nvPicPr>
          <p:cNvPr id="1026" name="图片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08" y="3873260"/>
            <a:ext cx="3334200" cy="1988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114299" y="6452964"/>
            <a:ext cx="89611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Fig from </a:t>
            </a:r>
            <a:r>
              <a:rPr lang="en-US" altLang="zh-CN" sz="1400" dirty="0"/>
              <a:t>P. Viola and M. Jones. Rapid object detection using a boosted cascade of simple features, CVPR 2001</a:t>
            </a:r>
            <a:endParaRPr lang="zh-CN" altLang="en-US" sz="1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2047" y="4002656"/>
            <a:ext cx="4876264" cy="149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0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人脸</a:t>
            </a:r>
            <a:r>
              <a:rPr lang="zh-CN" altLang="en-US" dirty="0"/>
              <a:t>检测</a:t>
            </a:r>
            <a:r>
              <a:rPr lang="en-US" altLang="zh-CN" dirty="0" err="1"/>
              <a:t>Haar+AdaBoost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295400"/>
            <a:ext cx="8569325" cy="621432"/>
          </a:xfrm>
        </p:spPr>
        <p:txBody>
          <a:bodyPr/>
          <a:lstStyle/>
          <a:p>
            <a:r>
              <a:rPr lang="zh-CN" altLang="en-US" dirty="0" smtClean="0"/>
              <a:t>单个</a:t>
            </a:r>
            <a:r>
              <a:rPr lang="en-US" altLang="zh-CN" dirty="0" err="1" smtClean="0"/>
              <a:t>Haar</a:t>
            </a:r>
            <a:r>
              <a:rPr lang="zh-CN" altLang="en-US" dirty="0" smtClean="0"/>
              <a:t>特征</a:t>
            </a:r>
            <a:endParaRPr lang="en-US" altLang="zh-CN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0904" y="2132856"/>
            <a:ext cx="2057400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0464" y="2060848"/>
            <a:ext cx="208823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1434480" y="2564904"/>
            <a:ext cx="1728192" cy="432048"/>
          </a:xfrm>
          <a:prstGeom prst="rect">
            <a:avLst/>
          </a:prstGeom>
          <a:solidFill>
            <a:srgbClr val="000000">
              <a:alpha val="6705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dirty="0" smtClean="0">
                <a:solidFill>
                  <a:schemeClr val="accent3">
                    <a:lumMod val="95000"/>
                  </a:schemeClr>
                </a:solidFill>
              </a:rPr>
              <a:t>-1</a:t>
            </a:r>
            <a:endParaRPr lang="zh-CN" altLang="zh-CN" dirty="0">
              <a:solidFill>
                <a:schemeClr val="accent3">
                  <a:lumMod val="95000"/>
                </a:schemeClr>
              </a:solidFill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434480" y="2204864"/>
            <a:ext cx="1728192" cy="355600"/>
          </a:xfrm>
          <a:prstGeom prst="rect">
            <a:avLst/>
          </a:prstGeom>
          <a:solidFill>
            <a:srgbClr val="FFFFFF">
              <a:alpha val="6705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+1</a:t>
            </a:r>
            <a:endParaRPr lang="zh-CN" altLang="zh-CN" b="1" dirty="0">
              <a:solidFill>
                <a:srgbClr val="C00000"/>
              </a:solidFill>
            </a:endParaRPr>
          </a:p>
        </p:txBody>
      </p:sp>
      <p:pic>
        <p:nvPicPr>
          <p:cNvPr id="8" name="Picture 16" descr="ThreshHigh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 t="27272" r="60001" b="29091"/>
          <a:stretch>
            <a:fillRect/>
          </a:stretch>
        </p:blipFill>
        <p:spPr bwMode="auto">
          <a:xfrm>
            <a:off x="2699792" y="414908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5" descr="ThreshLow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9FFFF"/>
              </a:clrFrom>
              <a:clrTo>
                <a:srgbClr val="F9FFFF">
                  <a:alpha val="0"/>
                </a:srgbClr>
              </a:clrTo>
            </a:clrChange>
          </a:blip>
          <a:srcRect t="29091" r="64706" b="32121"/>
          <a:stretch>
            <a:fillRect/>
          </a:stretch>
        </p:blipFill>
        <p:spPr bwMode="auto">
          <a:xfrm>
            <a:off x="6042992" y="4221088"/>
            <a:ext cx="45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11"/>
          <p:cNvSpPr/>
          <p:nvPr/>
        </p:nvSpPr>
        <p:spPr>
          <a:xfrm>
            <a:off x="570384" y="2132856"/>
            <a:ext cx="720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kern="0" dirty="0" smtClean="0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A1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570384" y="2492896"/>
            <a:ext cx="720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kern="0" dirty="0" smtClean="0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A2</a:t>
            </a:r>
            <a:endParaRPr lang="zh-CN" altLang="en-US" dirty="0"/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4725144"/>
            <a:ext cx="8569325" cy="194421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1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楷体_GB2312" pitchFamily="49" charset="-122"/>
                <a:cs typeface="+mn-cs"/>
              </a:rPr>
              <a:t>规律：</a:t>
            </a:r>
            <a:endParaRPr kumimoji="1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lang="zh-CN" altLang="en-US" sz="2400" kern="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对于绝大多数人脸：</a:t>
            </a:r>
            <a:r>
              <a:rPr lang="en-US" altLang="zh-CN" sz="2400" kern="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A1-A2 &gt; T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1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楷体_GB2312" pitchFamily="49" charset="-122"/>
                <a:cs typeface="+mn-cs"/>
              </a:rPr>
              <a:t>对于非人脸：</a:t>
            </a:r>
            <a:r>
              <a:rPr kumimoji="1" lang="en-US" altLang="zh-CN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楷体_GB2312" pitchFamily="49" charset="-122"/>
                <a:cs typeface="+mn-cs"/>
              </a:rPr>
              <a:t>A1-A2  (&gt; or &lt;) T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436096" y="2636912"/>
            <a:ext cx="1728192" cy="432048"/>
          </a:xfrm>
          <a:prstGeom prst="rect">
            <a:avLst/>
          </a:prstGeom>
          <a:solidFill>
            <a:srgbClr val="000000">
              <a:alpha val="6705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dirty="0" smtClean="0">
                <a:solidFill>
                  <a:schemeClr val="accent3">
                    <a:lumMod val="95000"/>
                  </a:schemeClr>
                </a:solidFill>
              </a:rPr>
              <a:t>-1</a:t>
            </a:r>
            <a:endParaRPr lang="zh-CN" altLang="zh-CN" dirty="0">
              <a:solidFill>
                <a:schemeClr val="accent3">
                  <a:lumMod val="95000"/>
                </a:schemeClr>
              </a:solidFill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5436096" y="2276872"/>
            <a:ext cx="1728192" cy="355600"/>
          </a:xfrm>
          <a:prstGeom prst="rect">
            <a:avLst/>
          </a:prstGeom>
          <a:solidFill>
            <a:srgbClr val="FFFFFF">
              <a:alpha val="6705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+1</a:t>
            </a:r>
            <a:endParaRPr lang="zh-CN" altLang="zh-CN" b="1" dirty="0">
              <a:solidFill>
                <a:srgbClr val="C0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15616" y="4293096"/>
            <a:ext cx="15776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0" dirty="0" smtClean="0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A1-A2 &gt; T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4427984" y="4293096"/>
            <a:ext cx="15776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0" dirty="0" smtClean="0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A1-A2 &gt; 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344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/>
      <p:bldP spid="13" grpId="0"/>
      <p:bldP spid="14" grpId="0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人脸</a:t>
            </a:r>
            <a:r>
              <a:rPr lang="zh-CN" altLang="en-US" dirty="0"/>
              <a:t>检测</a:t>
            </a:r>
            <a:r>
              <a:rPr lang="en-US" altLang="zh-CN" dirty="0" err="1"/>
              <a:t>Haar+AdaBoost</a:t>
            </a:r>
            <a:endParaRPr lang="zh-CN" altLang="en-US" dirty="0"/>
          </a:p>
        </p:txBody>
      </p:sp>
      <p:grpSp>
        <p:nvGrpSpPr>
          <p:cNvPr id="29" name="组合 28"/>
          <p:cNvGrpSpPr/>
          <p:nvPr/>
        </p:nvGrpSpPr>
        <p:grpSpPr>
          <a:xfrm>
            <a:off x="2411760" y="3933056"/>
            <a:ext cx="864096" cy="818304"/>
            <a:chOff x="971601" y="1844824"/>
            <a:chExt cx="864096" cy="818304"/>
          </a:xfrm>
        </p:grpSpPr>
        <p:pic>
          <p:nvPicPr>
            <p:cNvPr id="26" name="Picture 3" descr="Random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71601" y="1844824"/>
              <a:ext cx="864096" cy="818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3"/>
            <p:cNvSpPr>
              <a:spLocks noChangeArrowheads="1"/>
            </p:cNvSpPr>
            <p:nvPr/>
          </p:nvSpPr>
          <p:spPr bwMode="auto">
            <a:xfrm>
              <a:off x="1115616" y="2132856"/>
              <a:ext cx="576064" cy="144016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1115616" y="1988840"/>
              <a:ext cx="576064" cy="144016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139952" y="3867556"/>
            <a:ext cx="864096" cy="818304"/>
            <a:chOff x="3635896" y="1844824"/>
            <a:chExt cx="864096" cy="818304"/>
          </a:xfrm>
        </p:grpSpPr>
        <p:pic>
          <p:nvPicPr>
            <p:cNvPr id="27" name="Picture 3" descr="Random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5896" y="1844824"/>
              <a:ext cx="864096" cy="818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3746004" y="2060848"/>
              <a:ext cx="648072" cy="144016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3923928" y="2060848"/>
              <a:ext cx="288032" cy="144016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96136" y="3861048"/>
            <a:ext cx="864096" cy="818304"/>
            <a:chOff x="6228184" y="1916832"/>
            <a:chExt cx="864096" cy="818304"/>
          </a:xfrm>
        </p:grpSpPr>
        <p:pic>
          <p:nvPicPr>
            <p:cNvPr id="30" name="Picture 3" descr="Random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228184" y="1916832"/>
              <a:ext cx="864096" cy="818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6366640" y="2348880"/>
              <a:ext cx="576064" cy="288032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6370832" y="2439442"/>
              <a:ext cx="576064" cy="112762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</p:grpSp>
      <p:cxnSp>
        <p:nvCxnSpPr>
          <p:cNvPr id="13" name="直接箭头连接符 12"/>
          <p:cNvCxnSpPr>
            <a:stCxn id="26" idx="2"/>
          </p:cNvCxnSpPr>
          <p:nvPr/>
        </p:nvCxnSpPr>
        <p:spPr bwMode="auto">
          <a:xfrm>
            <a:off x="2843808" y="4751360"/>
            <a:ext cx="1224136" cy="765872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009900"/>
            </a:solidFill>
            <a:prstDash val="solid"/>
            <a:round/>
            <a:headEnd type="none" w="med" len="med"/>
            <a:tailEnd type="arrow" w="sm" len="sm"/>
          </a:ln>
          <a:effectLst/>
        </p:spPr>
      </p:cxnSp>
      <p:cxnSp>
        <p:nvCxnSpPr>
          <p:cNvPr id="14" name="直接箭头连接符 13"/>
          <p:cNvCxnSpPr>
            <a:stCxn id="27" idx="2"/>
          </p:cNvCxnSpPr>
          <p:nvPr/>
        </p:nvCxnSpPr>
        <p:spPr bwMode="auto">
          <a:xfrm>
            <a:off x="4572000" y="4685860"/>
            <a:ext cx="0" cy="687356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009900"/>
            </a:solidFill>
            <a:prstDash val="solid"/>
            <a:round/>
            <a:headEnd type="none" w="med" len="med"/>
            <a:tailEnd type="arrow" w="sm" len="sm"/>
          </a:ln>
          <a:effectLst/>
        </p:spPr>
      </p:cxnSp>
      <p:cxnSp>
        <p:nvCxnSpPr>
          <p:cNvPr id="15" name="直接箭头连接符 14"/>
          <p:cNvCxnSpPr/>
          <p:nvPr/>
        </p:nvCxnSpPr>
        <p:spPr bwMode="auto">
          <a:xfrm>
            <a:off x="7236296" y="4221088"/>
            <a:ext cx="1475656" cy="1588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009900"/>
            </a:solidFill>
            <a:prstDash val="sysDot"/>
            <a:round/>
            <a:headEnd type="none" w="med" len="med"/>
            <a:tailEnd type="none" w="sm" len="sm"/>
          </a:ln>
          <a:effectLst/>
        </p:spPr>
      </p:cxnSp>
      <p:pic>
        <p:nvPicPr>
          <p:cNvPr id="5123" name="Picture 3" descr="D:\Yu\fundings\resume\szu\faces\10008547@N05_3206176473.1.PM+00.Z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258" y="3772139"/>
            <a:ext cx="468000" cy="468000"/>
          </a:xfrm>
          <a:prstGeom prst="rect">
            <a:avLst/>
          </a:prstGeom>
          <a:noFill/>
        </p:spPr>
      </p:pic>
      <p:pic>
        <p:nvPicPr>
          <p:cNvPr id="5124" name="Picture 4" descr="D:\Yu\fundings\resume\szu\faces\10010410@N05_4363685387.1.PM+00.Z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258" y="3298563"/>
            <a:ext cx="468000" cy="468000"/>
          </a:xfrm>
          <a:prstGeom prst="rect">
            <a:avLst/>
          </a:prstGeom>
          <a:noFill/>
        </p:spPr>
      </p:pic>
      <p:pic>
        <p:nvPicPr>
          <p:cNvPr id="5128" name="Picture 8" descr="D:\Yu\fundings\resume\szu\faces\10678809@N00_2425506403.1.PM+00.Z0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36618" y="3298563"/>
            <a:ext cx="468000" cy="468000"/>
          </a:xfrm>
          <a:prstGeom prst="rect">
            <a:avLst/>
          </a:prstGeom>
          <a:noFill/>
        </p:spPr>
      </p:pic>
      <p:pic>
        <p:nvPicPr>
          <p:cNvPr id="5130" name="Picture 10" descr="D:\Yu\fundings\resume\szu\faces\10015547@N07_2372909615.1.PM+00.Z0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63042" y="3298563"/>
            <a:ext cx="468000" cy="468000"/>
          </a:xfrm>
          <a:prstGeom prst="rect">
            <a:avLst/>
          </a:prstGeom>
          <a:noFill/>
        </p:spPr>
      </p:pic>
      <p:pic>
        <p:nvPicPr>
          <p:cNvPr id="5131" name="Picture 11" descr="D:\Yu\fundings\resume\szu\faces\10111079@N02_4352894016.1.PM+00.Z0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36618" y="3779759"/>
            <a:ext cx="468000" cy="468000"/>
          </a:xfrm>
          <a:prstGeom prst="rect">
            <a:avLst/>
          </a:prstGeom>
          <a:noFill/>
        </p:spPr>
      </p:pic>
      <p:pic>
        <p:nvPicPr>
          <p:cNvPr id="5132" name="Picture 12" descr="D:\Yu\fundings\resume\szu\faces\10883556@N02_1185688627.1.PM+00.Z0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58850" y="3775567"/>
            <a:ext cx="468000" cy="468000"/>
          </a:xfrm>
          <a:prstGeom prst="rect">
            <a:avLst/>
          </a:prstGeom>
          <a:noFill/>
        </p:spPr>
      </p:pic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56377" y="4370101"/>
            <a:ext cx="468000" cy="460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31855" y="4374864"/>
            <a:ext cx="468000" cy="464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1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9307" y="4841942"/>
            <a:ext cx="468000" cy="470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27092" y="4847268"/>
            <a:ext cx="468000" cy="4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51614" y="4846705"/>
            <a:ext cx="468000" cy="456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20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9307" y="4365338"/>
            <a:ext cx="468000" cy="4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内容占位符 2"/>
          <p:cNvSpPr txBox="1">
            <a:spLocks/>
          </p:cNvSpPr>
          <p:nvPr/>
        </p:nvSpPr>
        <p:spPr>
          <a:xfrm>
            <a:off x="323155" y="1124744"/>
            <a:ext cx="8569325" cy="115212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1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楷体_GB2312" pitchFamily="49" charset="-122"/>
                <a:cs typeface="+mn-cs"/>
              </a:rPr>
              <a:t>多个弱分类器可以组成一个强分类器</a:t>
            </a:r>
            <a:endParaRPr kumimoji="1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楷体_GB2312" pitchFamily="49" charset="-122"/>
              <a:cs typeface="+mn-cs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楷体_GB2312" pitchFamily="49" charset="-122"/>
                <a:cs typeface="+mn-cs"/>
              </a:rPr>
              <a:t>多根筷子抱成团</a:t>
            </a:r>
            <a:endParaRPr kumimoji="1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楷体_GB2312" pitchFamily="49" charset="-122"/>
              <a:cs typeface="+mn-cs"/>
            </a:endParaRPr>
          </a:p>
        </p:txBody>
      </p:sp>
      <p:cxnSp>
        <p:nvCxnSpPr>
          <p:cNvPr id="87" name="直接箭头连接符 86"/>
          <p:cNvCxnSpPr>
            <a:stCxn id="30" idx="2"/>
          </p:cNvCxnSpPr>
          <p:nvPr/>
        </p:nvCxnSpPr>
        <p:spPr bwMode="auto">
          <a:xfrm flipH="1">
            <a:off x="5076056" y="4679352"/>
            <a:ext cx="1152128" cy="909888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009900"/>
            </a:solidFill>
            <a:prstDash val="solid"/>
            <a:round/>
            <a:headEnd type="none" w="med" len="med"/>
            <a:tailEnd type="arrow" w="sm" len="sm"/>
          </a:ln>
          <a:effectLst/>
        </p:spPr>
      </p:cxnSp>
      <p:cxnSp>
        <p:nvCxnSpPr>
          <p:cNvPr id="93" name="直接箭头连接符 92"/>
          <p:cNvCxnSpPr/>
          <p:nvPr/>
        </p:nvCxnSpPr>
        <p:spPr bwMode="auto">
          <a:xfrm flipH="1">
            <a:off x="5292080" y="4581128"/>
            <a:ext cx="2736304" cy="1368152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009900"/>
            </a:solidFill>
            <a:prstDash val="solid"/>
            <a:round/>
            <a:headEnd type="none" w="med" len="med"/>
            <a:tailEnd type="arrow" w="sm" len="sm"/>
          </a:ln>
          <a:effectLst/>
        </p:spPr>
      </p:cxnSp>
      <p:sp>
        <p:nvSpPr>
          <p:cNvPr id="96" name="矩形 95"/>
          <p:cNvSpPr/>
          <p:nvPr/>
        </p:nvSpPr>
        <p:spPr>
          <a:xfrm>
            <a:off x="4139952" y="5301208"/>
            <a:ext cx="10081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altLang="zh-CN" sz="8000" kern="0" dirty="0" smtClean="0">
                <a:solidFill>
                  <a:srgbClr val="000066"/>
                </a:solidFill>
                <a:latin typeface="Arial" pitchFamily="34" charset="0"/>
                <a:ea typeface="楷体_GB2312" pitchFamily="49" charset="-122"/>
              </a:rPr>
              <a:t>Σ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44011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人脸</a:t>
            </a:r>
            <a:r>
              <a:rPr lang="zh-CN" altLang="en-US" dirty="0"/>
              <a:t>检测</a:t>
            </a:r>
            <a:r>
              <a:rPr lang="en-US" altLang="zh-CN" dirty="0" err="1"/>
              <a:t>Haar+AdaBoost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295400"/>
            <a:ext cx="8569325" cy="765448"/>
          </a:xfrm>
        </p:spPr>
        <p:txBody>
          <a:bodyPr/>
          <a:lstStyle/>
          <a:p>
            <a:r>
              <a:rPr lang="zh-CN" altLang="en-US" dirty="0" smtClean="0"/>
              <a:t>人脸检测中所用的分类器是如何选出的？</a:t>
            </a:r>
            <a:endParaRPr lang="en-US" altLang="zh-CN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916832"/>
            <a:ext cx="430831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467544" y="4509120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eaLnBrk="0" latin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</a:pPr>
            <a:r>
              <a:rPr lang="zh-CN" altLang="en-US" sz="240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对于</a:t>
            </a:r>
            <a:r>
              <a:rPr lang="en-US" altLang="zh-CN" sz="240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24x24</a:t>
            </a:r>
            <a:r>
              <a:rPr lang="zh-CN" altLang="en-US" sz="240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扫描窗口，总共有</a:t>
            </a:r>
            <a:r>
              <a:rPr lang="en-US" altLang="zh-CN" sz="3600" b="1" dirty="0" smtClean="0">
                <a:solidFill>
                  <a:srgbClr val="C00000"/>
                </a:solidFill>
                <a:latin typeface="Arial" pitchFamily="34" charset="0"/>
                <a:ea typeface="楷体_GB2312" pitchFamily="49" charset="-122"/>
              </a:rPr>
              <a:t>261600</a:t>
            </a:r>
            <a:r>
              <a:rPr lang="zh-CN" altLang="en-US" sz="240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个弱分类器；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916832"/>
            <a:ext cx="208823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组合 8"/>
          <p:cNvGrpSpPr/>
          <p:nvPr/>
        </p:nvGrpSpPr>
        <p:grpSpPr>
          <a:xfrm>
            <a:off x="1043608" y="1916832"/>
            <a:ext cx="432048" cy="360040"/>
            <a:chOff x="1187624" y="2060848"/>
            <a:chExt cx="432048" cy="360040"/>
          </a:xfrm>
        </p:grpSpPr>
        <p:sp>
          <p:nvSpPr>
            <p:cNvPr id="7" name="Rectangle 13"/>
            <p:cNvSpPr>
              <a:spLocks noChangeArrowheads="1"/>
            </p:cNvSpPr>
            <p:nvPr/>
          </p:nvSpPr>
          <p:spPr bwMode="auto">
            <a:xfrm>
              <a:off x="1403648" y="2060848"/>
              <a:ext cx="216024" cy="360040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1187624" y="2060848"/>
              <a:ext cx="216024" cy="355600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691680" y="1916832"/>
            <a:ext cx="432048" cy="360040"/>
            <a:chOff x="1187624" y="2060848"/>
            <a:chExt cx="432048" cy="360040"/>
          </a:xfrm>
        </p:grpSpPr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1403648" y="2060848"/>
              <a:ext cx="216024" cy="360040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1187624" y="2060848"/>
              <a:ext cx="216024" cy="355600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339752" y="1916832"/>
            <a:ext cx="432048" cy="360040"/>
            <a:chOff x="1187624" y="2060848"/>
            <a:chExt cx="432048" cy="36004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403648" y="2060848"/>
              <a:ext cx="216024" cy="360040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1187624" y="2060848"/>
              <a:ext cx="216024" cy="355600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43608" y="2564904"/>
            <a:ext cx="576064" cy="864096"/>
            <a:chOff x="1187624" y="2060848"/>
            <a:chExt cx="432048" cy="360040"/>
          </a:xfrm>
        </p:grpSpPr>
        <p:sp>
          <p:nvSpPr>
            <p:cNvPr id="17" name="Rectangle 13"/>
            <p:cNvSpPr>
              <a:spLocks noChangeArrowheads="1"/>
            </p:cNvSpPr>
            <p:nvPr/>
          </p:nvSpPr>
          <p:spPr bwMode="auto">
            <a:xfrm>
              <a:off x="1403648" y="2060848"/>
              <a:ext cx="216024" cy="360040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1187624" y="2060848"/>
              <a:ext cx="216024" cy="355600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91680" y="2564904"/>
            <a:ext cx="1224136" cy="432048"/>
            <a:chOff x="1187624" y="2060848"/>
            <a:chExt cx="432048" cy="360040"/>
          </a:xfrm>
        </p:grpSpPr>
        <p:sp>
          <p:nvSpPr>
            <p:cNvPr id="20" name="Rectangle 13"/>
            <p:cNvSpPr>
              <a:spLocks noChangeArrowheads="1"/>
            </p:cNvSpPr>
            <p:nvPr/>
          </p:nvSpPr>
          <p:spPr bwMode="auto">
            <a:xfrm>
              <a:off x="1403648" y="2060848"/>
              <a:ext cx="216024" cy="360040"/>
            </a:xfrm>
            <a:prstGeom prst="rect">
              <a:avLst/>
            </a:prstGeom>
            <a:solidFill>
              <a:srgbClr val="000000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dirty="0">
                <a:solidFill>
                  <a:schemeClr val="accent3">
                    <a:lumMod val="95000"/>
                  </a:schemeClr>
                </a:solidFill>
              </a:endParaRPr>
            </a:p>
          </p:txBody>
        </p:sp>
        <p:sp>
          <p:nvSpPr>
            <p:cNvPr id="21" name="Rectangle 14"/>
            <p:cNvSpPr>
              <a:spLocks noChangeArrowheads="1"/>
            </p:cNvSpPr>
            <p:nvPr/>
          </p:nvSpPr>
          <p:spPr bwMode="auto">
            <a:xfrm>
              <a:off x="1187624" y="2060848"/>
              <a:ext cx="216024" cy="355600"/>
            </a:xfrm>
            <a:prstGeom prst="rect">
              <a:avLst/>
            </a:prstGeom>
            <a:solidFill>
              <a:srgbClr val="FFFFFF">
                <a:alpha val="67058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539552" y="5733256"/>
            <a:ext cx="3916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1" indent="-342900" eaLnBrk="0" latin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</a:pPr>
            <a:r>
              <a:rPr lang="zh-CN" altLang="en-US" sz="240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哪些弱分类器是有效的？</a:t>
            </a:r>
          </a:p>
        </p:txBody>
      </p:sp>
    </p:spTree>
    <p:extLst>
      <p:ext uri="{BB962C8B-B14F-4D97-AF65-F5344CB8AC3E}">
        <p14:creationId xmlns:p14="http://schemas.microsoft.com/office/powerpoint/2010/main" val="417110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人脸</a:t>
            </a:r>
            <a:r>
              <a:rPr lang="zh-CN" altLang="en-US" dirty="0"/>
              <a:t>检测</a:t>
            </a:r>
            <a:r>
              <a:rPr lang="en-US" altLang="zh-CN" dirty="0" err="1"/>
              <a:t>Haar+AdaBoost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4365104"/>
            <a:ext cx="8569325" cy="2303984"/>
          </a:xfrm>
        </p:spPr>
        <p:txBody>
          <a:bodyPr/>
          <a:lstStyle/>
          <a:p>
            <a:r>
              <a:rPr lang="zh-CN" altLang="en-US" dirty="0" smtClean="0"/>
              <a:t>对所有正负样本</a:t>
            </a:r>
            <a:r>
              <a:rPr lang="en-US" altLang="zh-CN" dirty="0" smtClean="0"/>
              <a:t>(10000</a:t>
            </a:r>
            <a:r>
              <a:rPr lang="zh-CN" altLang="en-US" dirty="0" smtClean="0"/>
              <a:t>个</a:t>
            </a:r>
            <a:r>
              <a:rPr lang="en-US" altLang="zh-CN" dirty="0" smtClean="0"/>
              <a:t>)</a:t>
            </a:r>
            <a:r>
              <a:rPr lang="zh-CN" altLang="en-US" dirty="0" smtClean="0"/>
              <a:t>，逐一测试</a:t>
            </a:r>
            <a:r>
              <a:rPr lang="en-US" altLang="zh-CN" dirty="0" smtClean="0"/>
              <a:t>261600</a:t>
            </a:r>
            <a:r>
              <a:rPr lang="zh-CN" altLang="en-US" dirty="0" smtClean="0"/>
              <a:t>个弱分类器，选出最有区分能力的前</a:t>
            </a:r>
            <a:r>
              <a:rPr lang="en-US" altLang="zh-CN" dirty="0" smtClean="0"/>
              <a:t>N</a:t>
            </a:r>
            <a:r>
              <a:rPr lang="zh-CN" altLang="en-US" dirty="0" smtClean="0"/>
              <a:t>个分类器。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251520" y="1124744"/>
            <a:ext cx="8569325" cy="9361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lang="zh-CN" altLang="en-US" sz="2400" b="1" kern="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正样本 </a:t>
            </a:r>
            <a:r>
              <a:rPr lang="en-US" altLang="zh-CN" sz="2400" b="1" kern="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(&gt;5000)</a:t>
            </a:r>
            <a:r>
              <a:rPr lang="zh-CN" altLang="en-US" sz="2400" b="1" kern="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                                     负样本</a:t>
            </a:r>
            <a:r>
              <a:rPr lang="en-US" altLang="zh-CN" sz="2400" b="1" kern="0" dirty="0" smtClean="0">
                <a:solidFill>
                  <a:schemeClr val="tx2"/>
                </a:solidFill>
                <a:latin typeface="Arial" pitchFamily="34" charset="0"/>
                <a:ea typeface="楷体_GB2312" pitchFamily="49" charset="-122"/>
              </a:rPr>
              <a:t>(&gt;5000)</a:t>
            </a:r>
            <a:endParaRPr kumimoji="1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楷体_GB2312" pitchFamily="49" charset="-122"/>
              <a:cs typeface="+mn-cs"/>
            </a:endParaRPr>
          </a:p>
        </p:txBody>
      </p:sp>
      <p:pic>
        <p:nvPicPr>
          <p:cNvPr id="7205" name="Picture 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704" y="1700809"/>
            <a:ext cx="3731224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06" name="Picture 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9" y="1700808"/>
            <a:ext cx="413995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4177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1"/>
          <p:cNvGrpSpPr>
            <a:grpSpLocks/>
          </p:cNvGrpSpPr>
          <p:nvPr/>
        </p:nvGrpSpPr>
        <p:grpSpPr bwMode="auto">
          <a:xfrm>
            <a:off x="358775" y="2916777"/>
            <a:ext cx="8539163" cy="2174875"/>
            <a:chOff x="226" y="919"/>
            <a:chExt cx="5379" cy="1370"/>
          </a:xfrm>
        </p:grpSpPr>
        <p:sp>
          <p:nvSpPr>
            <p:cNvPr id="27661" name="AutoShape 2"/>
            <p:cNvSpPr>
              <a:spLocks noChangeArrowheads="1"/>
            </p:cNvSpPr>
            <p:nvPr/>
          </p:nvSpPr>
          <p:spPr bwMode="auto">
            <a:xfrm>
              <a:off x="226" y="919"/>
              <a:ext cx="5379" cy="668"/>
            </a:xfrm>
            <a:prstGeom prst="roundRect">
              <a:avLst>
                <a:gd name="adj" fmla="val 14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180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62" name="Text Box 3"/>
            <p:cNvSpPr txBox="1">
              <a:spLocks noChangeArrowheads="1"/>
            </p:cNvSpPr>
            <p:nvPr/>
          </p:nvSpPr>
          <p:spPr bwMode="auto">
            <a:xfrm>
              <a:off x="226" y="919"/>
              <a:ext cx="5379" cy="1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marL="341313" indent="-341313"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911225" algn="l"/>
                  <a:tab pos="1825625" algn="l"/>
                  <a:tab pos="2740025" algn="l"/>
                  <a:tab pos="3654425" algn="l"/>
                  <a:tab pos="4568825" algn="l"/>
                  <a:tab pos="5483225" algn="l"/>
                  <a:tab pos="6397625" algn="l"/>
                  <a:tab pos="7312025" algn="l"/>
                  <a:tab pos="8226425" algn="l"/>
                  <a:tab pos="9140825" algn="l"/>
                  <a:tab pos="100552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分类器定义</a:t>
              </a:r>
              <a:endParaRPr lang="en-GB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1" hangingPunct="1">
                <a:lnSpc>
                  <a:spcPct val="90000"/>
                </a:lnSpc>
                <a:buFont typeface="Arial" panose="020B0604020202020204" pitchFamily="34" charset="0"/>
                <a:buNone/>
              </a:pPr>
              <a:endParaRPr lang="en-GB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1" hangingPunct="1">
                <a:lnSpc>
                  <a:spcPct val="90000"/>
                </a:lnSpc>
                <a:buFont typeface="Arial" panose="020B0604020202020204" pitchFamily="34" charset="0"/>
                <a:buNone/>
              </a:pPr>
              <a:endParaRPr lang="en-GB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eaLnBrk="1" hangingPunct="1">
                <a:lnSpc>
                  <a:spcPct val="90000"/>
                </a:lnSpc>
                <a:buFont typeface="Arial" panose="020B0604020202020204" pitchFamily="34" charset="0"/>
                <a:buNone/>
              </a:pPr>
              <a:endParaRPr lang="en-GB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651" name="Rectangle 4"/>
          <p:cNvSpPr>
            <a:spLocks noGrp="1" noChangeArrowheads="1"/>
          </p:cNvSpPr>
          <p:nvPr>
            <p:ph type="title"/>
          </p:nvPr>
        </p:nvSpPr>
        <p:spPr>
          <a:xfrm>
            <a:off x="528638" y="11113"/>
            <a:ext cx="8229600" cy="1143000"/>
          </a:xfrm>
        </p:spPr>
        <p:txBody>
          <a:bodyPr/>
          <a:lstStyle/>
          <a:p>
            <a:pPr>
              <a:lnSpc>
                <a:spcPct val="93000"/>
              </a:lnSpc>
              <a:buClr>
                <a:srgbClr val="0066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altLang="zh-CN" dirty="0">
                <a:solidFill>
                  <a:srgbClr val="000000">
                    <a:lumMod val="75000"/>
                    <a:lumOff val="25000"/>
                  </a:srgbClr>
                </a:solidFill>
              </a:rPr>
              <a:t>人脸</a:t>
            </a:r>
            <a:r>
              <a:rPr lang="zh-CN" altLang="en-US" dirty="0">
                <a:solidFill>
                  <a:srgbClr val="000000">
                    <a:lumMod val="75000"/>
                    <a:lumOff val="25000"/>
                  </a:srgbClr>
                </a:solidFill>
              </a:rPr>
              <a:t>检测</a:t>
            </a:r>
            <a:r>
              <a:rPr lang="en-US" altLang="zh-CN" dirty="0" err="1">
                <a:solidFill>
                  <a:srgbClr val="000000">
                    <a:lumMod val="75000"/>
                    <a:lumOff val="25000"/>
                  </a:srgbClr>
                </a:solidFill>
              </a:rPr>
              <a:t>Haar+AdaBoost</a:t>
            </a:r>
            <a:endParaRPr lang="en-GB" altLang="zh-CN" dirty="0" smtClean="0">
              <a:solidFill>
                <a:srgbClr val="0066FF"/>
              </a:solidFill>
              <a:ea typeface="宋体" panose="02010600030101010101" pitchFamily="2" charset="-122"/>
            </a:endParaRPr>
          </a:p>
        </p:txBody>
      </p:sp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883564"/>
            <a:ext cx="7632700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Line 6"/>
          <p:cNvSpPr>
            <a:spLocks noChangeShapeType="1"/>
          </p:cNvSpPr>
          <p:nvPr/>
        </p:nvSpPr>
        <p:spPr bwMode="auto">
          <a:xfrm flipV="1">
            <a:off x="939800" y="4309014"/>
            <a:ext cx="1588" cy="45085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AutoShape 7"/>
          <p:cNvSpPr>
            <a:spLocks noChangeArrowheads="1"/>
          </p:cNvSpPr>
          <p:nvPr/>
        </p:nvSpPr>
        <p:spPr bwMode="auto">
          <a:xfrm>
            <a:off x="292100" y="4866227"/>
            <a:ext cx="1073150" cy="641350"/>
          </a:xfrm>
          <a:prstGeom prst="roundRect">
            <a:avLst>
              <a:gd name="adj" fmla="val 24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FF"/>
              </a:buClr>
              <a:buFont typeface="Arial" panose="020B0604020202020204" pitchFamily="34" charset="0"/>
              <a:buNone/>
            </a:pPr>
            <a:r>
              <a:rPr lang="en-GB" altLang="zh-CN" sz="24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Strong </a:t>
            </a:r>
          </a:p>
          <a:p>
            <a:pPr eaLnBrk="1" hangingPunct="1">
              <a:spcBef>
                <a:spcPct val="0"/>
              </a:spcBef>
              <a:buClr>
                <a:srgbClr val="0000FF"/>
              </a:buClr>
              <a:buFont typeface="Arial" panose="020B0604020202020204" pitchFamily="34" charset="0"/>
              <a:buNone/>
            </a:pPr>
            <a:r>
              <a:rPr lang="en-GB" altLang="zh-CN" sz="24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classifier</a:t>
            </a:r>
          </a:p>
        </p:txBody>
      </p:sp>
      <p:sp>
        <p:nvSpPr>
          <p:cNvPr id="27655" name="Line 8"/>
          <p:cNvSpPr>
            <a:spLocks noChangeShapeType="1"/>
          </p:cNvSpPr>
          <p:nvPr/>
        </p:nvSpPr>
        <p:spPr bwMode="auto">
          <a:xfrm flipV="1">
            <a:off x="2909888" y="4382039"/>
            <a:ext cx="1587" cy="45085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6" name="AutoShape 9"/>
          <p:cNvSpPr>
            <a:spLocks noChangeArrowheads="1"/>
          </p:cNvSpPr>
          <p:nvPr/>
        </p:nvSpPr>
        <p:spPr bwMode="auto">
          <a:xfrm>
            <a:off x="2768600" y="4909089"/>
            <a:ext cx="1720850" cy="366713"/>
          </a:xfrm>
          <a:prstGeom prst="roundRect">
            <a:avLst>
              <a:gd name="adj" fmla="val 4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FF"/>
              </a:buClr>
              <a:buFont typeface="Arial" panose="020B0604020202020204" pitchFamily="34" charset="0"/>
              <a:buNone/>
            </a:pPr>
            <a:r>
              <a:rPr lang="en-GB" altLang="zh-CN" sz="24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Weak classifier</a:t>
            </a:r>
          </a:p>
        </p:txBody>
      </p:sp>
      <p:sp>
        <p:nvSpPr>
          <p:cNvPr id="27657" name="Line 10"/>
          <p:cNvSpPr>
            <a:spLocks noChangeShapeType="1"/>
          </p:cNvSpPr>
          <p:nvPr/>
        </p:nvSpPr>
        <p:spPr bwMode="auto">
          <a:xfrm flipV="1">
            <a:off x="2514600" y="4385214"/>
            <a:ext cx="1588" cy="108743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8" name="AutoShape 11"/>
          <p:cNvSpPr>
            <a:spLocks noChangeArrowheads="1"/>
          </p:cNvSpPr>
          <p:nvPr/>
        </p:nvSpPr>
        <p:spPr bwMode="auto">
          <a:xfrm>
            <a:off x="2224088" y="5467889"/>
            <a:ext cx="895350" cy="366713"/>
          </a:xfrm>
          <a:prstGeom prst="roundRect">
            <a:avLst>
              <a:gd name="adj" fmla="val 4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FF"/>
              </a:buClr>
              <a:buFont typeface="Arial" panose="020B0604020202020204" pitchFamily="34" charset="0"/>
              <a:buNone/>
            </a:pPr>
            <a:r>
              <a:rPr lang="en-GB" altLang="zh-CN" sz="24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Weight</a:t>
            </a:r>
          </a:p>
        </p:txBody>
      </p:sp>
      <p:sp>
        <p:nvSpPr>
          <p:cNvPr id="27659" name="Line 12"/>
          <p:cNvSpPr>
            <a:spLocks noChangeShapeType="1"/>
          </p:cNvSpPr>
          <p:nvPr/>
        </p:nvSpPr>
        <p:spPr bwMode="auto">
          <a:xfrm flipV="1">
            <a:off x="1374775" y="4318539"/>
            <a:ext cx="1588" cy="1425575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0" name="AutoShape 13"/>
          <p:cNvSpPr>
            <a:spLocks noChangeArrowheads="1"/>
          </p:cNvSpPr>
          <p:nvPr/>
        </p:nvSpPr>
        <p:spPr bwMode="auto">
          <a:xfrm>
            <a:off x="904875" y="5729827"/>
            <a:ext cx="1085850" cy="641350"/>
          </a:xfrm>
          <a:prstGeom prst="roundRect">
            <a:avLst>
              <a:gd name="adj" fmla="val 24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FF"/>
              </a:buClr>
              <a:buFont typeface="Arial" panose="020B0604020202020204" pitchFamily="34" charset="0"/>
              <a:buNone/>
            </a:pPr>
            <a:r>
              <a:rPr lang="en-GB" altLang="zh-CN" sz="24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Features</a:t>
            </a:r>
          </a:p>
          <a:p>
            <a:pPr eaLnBrk="1" hangingPunct="1">
              <a:spcBef>
                <a:spcPct val="0"/>
              </a:spcBef>
              <a:buClr>
                <a:srgbClr val="0000FF"/>
              </a:buClr>
              <a:buFont typeface="Arial" panose="020B0604020202020204" pitchFamily="34" charset="0"/>
              <a:buNone/>
            </a:pPr>
            <a:r>
              <a:rPr lang="en-GB" altLang="zh-CN" sz="24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vector</a:t>
            </a:r>
          </a:p>
        </p:txBody>
      </p:sp>
      <p:sp>
        <p:nvSpPr>
          <p:cNvPr id="3" name="矩形 2"/>
          <p:cNvSpPr/>
          <p:nvPr/>
        </p:nvSpPr>
        <p:spPr>
          <a:xfrm>
            <a:off x="138021" y="1189310"/>
            <a:ext cx="8867955" cy="1435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zh-CN" altLang="en-US" sz="2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训练</a:t>
            </a:r>
            <a:r>
              <a:rPr lang="zh-CN" altLang="en-US" sz="2800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：通过大量的人脸与非人脸样本，</a:t>
            </a:r>
            <a:r>
              <a:rPr lang="zh-CN" altLang="en-US" sz="2800" b="1" u="sng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选出最有效的前</a:t>
            </a:r>
            <a:r>
              <a:rPr lang="en-US" altLang="zh-CN" sz="2800" b="1" u="sng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N</a:t>
            </a:r>
            <a:r>
              <a:rPr lang="zh-CN" altLang="en-US" sz="2800" b="1" u="sng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个分类器</a:t>
            </a:r>
            <a:r>
              <a:rPr lang="zh-CN" altLang="en-US" sz="2800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dirty="0">
              <a:solidFill>
                <a:srgbClr val="000000">
                  <a:lumMod val="75000"/>
                  <a:lumOff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1440" lvl="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zh-CN" altLang="en-US" sz="2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检测</a:t>
            </a:r>
            <a:r>
              <a:rPr lang="zh-CN" altLang="en-US" sz="2800" dirty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：将得到的分类器累加起来，进行人脸检测</a:t>
            </a:r>
          </a:p>
        </p:txBody>
      </p:sp>
    </p:spTree>
    <p:extLst>
      <p:ext uri="{BB962C8B-B14F-4D97-AF65-F5344CB8AC3E}">
        <p14:creationId xmlns:p14="http://schemas.microsoft.com/office/powerpoint/2010/main" val="311095150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Oval 2"/>
          <p:cNvSpPr>
            <a:spLocks noChangeArrowheads="1"/>
          </p:cNvSpPr>
          <p:nvPr/>
        </p:nvSpPr>
        <p:spPr bwMode="auto">
          <a:xfrm>
            <a:off x="2438400" y="1600200"/>
            <a:ext cx="838200" cy="533400"/>
          </a:xfrm>
          <a:prstGeom prst="ellipse">
            <a:avLst/>
          </a:prstGeom>
          <a:noFill/>
          <a:ln w="28440">
            <a:solidFill>
              <a:srgbClr val="CC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9396" name="AutoShape 3"/>
          <p:cNvSpPr>
            <a:spLocks noChangeArrowheads="1"/>
          </p:cNvSpPr>
          <p:nvPr/>
        </p:nvSpPr>
        <p:spPr bwMode="auto">
          <a:xfrm>
            <a:off x="2397447" y="1709738"/>
            <a:ext cx="85502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US" altLang="zh-CN" sz="1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GB" altLang="zh-CN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GB" altLang="zh-CN" sz="1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Feature</a:t>
            </a:r>
          </a:p>
        </p:txBody>
      </p:sp>
      <p:sp>
        <p:nvSpPr>
          <p:cNvPr id="59397" name="Oval 4"/>
          <p:cNvSpPr>
            <a:spLocks noChangeArrowheads="1"/>
          </p:cNvSpPr>
          <p:nvPr/>
        </p:nvSpPr>
        <p:spPr bwMode="auto">
          <a:xfrm>
            <a:off x="3830638" y="1566863"/>
            <a:ext cx="886834" cy="533400"/>
          </a:xfrm>
          <a:prstGeom prst="ellipse">
            <a:avLst/>
          </a:prstGeom>
          <a:noFill/>
          <a:ln w="28440">
            <a:solidFill>
              <a:srgbClr val="CC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9398" name="AutoShape 5"/>
          <p:cNvSpPr>
            <a:spLocks noChangeArrowheads="1"/>
          </p:cNvSpPr>
          <p:nvPr/>
        </p:nvSpPr>
        <p:spPr bwMode="auto">
          <a:xfrm>
            <a:off x="3782374" y="1676400"/>
            <a:ext cx="101532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US" altLang="zh-CN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GB" altLang="zh-CN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GB" altLang="zh-CN" sz="1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Features</a:t>
            </a:r>
          </a:p>
        </p:txBody>
      </p:sp>
      <p:sp>
        <p:nvSpPr>
          <p:cNvPr id="59399" name="Line 6"/>
          <p:cNvSpPr>
            <a:spLocks noChangeShapeType="1"/>
          </p:cNvSpPr>
          <p:nvPr/>
        </p:nvSpPr>
        <p:spPr bwMode="auto">
          <a:xfrm>
            <a:off x="3352800" y="1828800"/>
            <a:ext cx="457200" cy="158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00" name="Line 7"/>
          <p:cNvSpPr>
            <a:spLocks noChangeShapeType="1"/>
          </p:cNvSpPr>
          <p:nvPr/>
        </p:nvSpPr>
        <p:spPr bwMode="auto">
          <a:xfrm>
            <a:off x="2895600" y="2209800"/>
            <a:ext cx="1588" cy="30480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01" name="AutoShape 8"/>
          <p:cNvSpPr>
            <a:spLocks noChangeArrowheads="1"/>
          </p:cNvSpPr>
          <p:nvPr/>
        </p:nvSpPr>
        <p:spPr bwMode="auto">
          <a:xfrm>
            <a:off x="2879725" y="2166938"/>
            <a:ext cx="290762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59402" name="AutoShape 9"/>
          <p:cNvSpPr>
            <a:spLocks noChangeArrowheads="1"/>
          </p:cNvSpPr>
          <p:nvPr/>
        </p:nvSpPr>
        <p:spPr bwMode="auto">
          <a:xfrm>
            <a:off x="3345871" y="1524000"/>
            <a:ext cx="54083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50%</a:t>
            </a:r>
          </a:p>
        </p:txBody>
      </p:sp>
      <p:sp>
        <p:nvSpPr>
          <p:cNvPr id="59403" name="Oval 10"/>
          <p:cNvSpPr>
            <a:spLocks noChangeArrowheads="1"/>
          </p:cNvSpPr>
          <p:nvPr/>
        </p:nvSpPr>
        <p:spPr bwMode="auto">
          <a:xfrm>
            <a:off x="5202238" y="1566863"/>
            <a:ext cx="893762" cy="533400"/>
          </a:xfrm>
          <a:prstGeom prst="ellipse">
            <a:avLst/>
          </a:prstGeom>
          <a:noFill/>
          <a:ln w="28440">
            <a:solidFill>
              <a:srgbClr val="CC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9404" name="AutoShape 11"/>
          <p:cNvSpPr>
            <a:spLocks noChangeArrowheads="1"/>
          </p:cNvSpPr>
          <p:nvPr/>
        </p:nvSpPr>
        <p:spPr bwMode="auto">
          <a:xfrm>
            <a:off x="5153280" y="1676400"/>
            <a:ext cx="101532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US" altLang="zh-CN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50</a:t>
            </a:r>
            <a:r>
              <a:rPr lang="en-GB" altLang="zh-CN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GB" altLang="zh-CN" sz="1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Features</a:t>
            </a:r>
          </a:p>
        </p:txBody>
      </p:sp>
      <p:sp>
        <p:nvSpPr>
          <p:cNvPr id="59405" name="Line 12"/>
          <p:cNvSpPr>
            <a:spLocks noChangeShapeType="1"/>
          </p:cNvSpPr>
          <p:nvPr/>
        </p:nvSpPr>
        <p:spPr bwMode="auto">
          <a:xfrm>
            <a:off x="4724400" y="1828800"/>
            <a:ext cx="457200" cy="158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06" name="AutoShape 13"/>
          <p:cNvSpPr>
            <a:spLocks noChangeArrowheads="1"/>
          </p:cNvSpPr>
          <p:nvPr/>
        </p:nvSpPr>
        <p:spPr bwMode="auto">
          <a:xfrm>
            <a:off x="4689762" y="1524000"/>
            <a:ext cx="54083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GB" altLang="zh-CN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%</a:t>
            </a:r>
            <a:endParaRPr lang="en-GB" altLang="zh-CN" sz="14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9407" name="Line 14"/>
          <p:cNvSpPr>
            <a:spLocks noChangeShapeType="1"/>
          </p:cNvSpPr>
          <p:nvPr/>
        </p:nvSpPr>
        <p:spPr bwMode="auto">
          <a:xfrm>
            <a:off x="6096000" y="1828800"/>
            <a:ext cx="457200" cy="158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08" name="AutoShape 15"/>
          <p:cNvSpPr>
            <a:spLocks noChangeArrowheads="1"/>
          </p:cNvSpPr>
          <p:nvPr/>
        </p:nvSpPr>
        <p:spPr bwMode="auto">
          <a:xfrm>
            <a:off x="6061363" y="1524000"/>
            <a:ext cx="675483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US" altLang="zh-CN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12.5</a:t>
            </a:r>
            <a:r>
              <a:rPr lang="en-GB" altLang="zh-CN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%</a:t>
            </a:r>
            <a:endParaRPr lang="en-GB" altLang="zh-CN" sz="14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9409" name="AutoShape 16"/>
          <p:cNvSpPr>
            <a:spLocks noChangeArrowheads="1"/>
          </p:cNvSpPr>
          <p:nvPr/>
        </p:nvSpPr>
        <p:spPr bwMode="auto">
          <a:xfrm>
            <a:off x="6705600" y="1690688"/>
            <a:ext cx="768350" cy="366712"/>
          </a:xfrm>
          <a:prstGeom prst="roundRect">
            <a:avLst>
              <a:gd name="adj" fmla="val 4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FACE</a:t>
            </a:r>
          </a:p>
        </p:txBody>
      </p:sp>
      <p:sp>
        <p:nvSpPr>
          <p:cNvPr id="59410" name="AutoShape 17"/>
          <p:cNvSpPr>
            <a:spLocks noChangeArrowheads="1"/>
          </p:cNvSpPr>
          <p:nvPr/>
        </p:nvSpPr>
        <p:spPr bwMode="auto">
          <a:xfrm>
            <a:off x="2449513" y="2514600"/>
            <a:ext cx="107572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NON-FACE</a:t>
            </a:r>
          </a:p>
        </p:txBody>
      </p:sp>
      <p:sp>
        <p:nvSpPr>
          <p:cNvPr id="59411" name="Line 18"/>
          <p:cNvSpPr>
            <a:spLocks noChangeShapeType="1"/>
          </p:cNvSpPr>
          <p:nvPr/>
        </p:nvSpPr>
        <p:spPr bwMode="auto">
          <a:xfrm>
            <a:off x="4256088" y="2176463"/>
            <a:ext cx="1587" cy="30480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12" name="AutoShape 19"/>
          <p:cNvSpPr>
            <a:spLocks noChangeArrowheads="1"/>
          </p:cNvSpPr>
          <p:nvPr/>
        </p:nvSpPr>
        <p:spPr bwMode="auto">
          <a:xfrm>
            <a:off x="4240213" y="2133600"/>
            <a:ext cx="290762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59413" name="AutoShape 20"/>
          <p:cNvSpPr>
            <a:spLocks noChangeArrowheads="1"/>
          </p:cNvSpPr>
          <p:nvPr/>
        </p:nvSpPr>
        <p:spPr bwMode="auto">
          <a:xfrm>
            <a:off x="3810000" y="2481263"/>
            <a:ext cx="107572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NON-FACE</a:t>
            </a:r>
          </a:p>
        </p:txBody>
      </p:sp>
      <p:sp>
        <p:nvSpPr>
          <p:cNvPr id="59414" name="Line 21"/>
          <p:cNvSpPr>
            <a:spLocks noChangeShapeType="1"/>
          </p:cNvSpPr>
          <p:nvPr/>
        </p:nvSpPr>
        <p:spPr bwMode="auto">
          <a:xfrm>
            <a:off x="5638800" y="2176463"/>
            <a:ext cx="1588" cy="30480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15" name="AutoShape 22"/>
          <p:cNvSpPr>
            <a:spLocks noChangeArrowheads="1"/>
          </p:cNvSpPr>
          <p:nvPr/>
        </p:nvSpPr>
        <p:spPr bwMode="auto">
          <a:xfrm>
            <a:off x="5622925" y="2133600"/>
            <a:ext cx="290762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59416" name="AutoShape 23"/>
          <p:cNvSpPr>
            <a:spLocks noChangeArrowheads="1"/>
          </p:cNvSpPr>
          <p:nvPr/>
        </p:nvSpPr>
        <p:spPr bwMode="auto">
          <a:xfrm>
            <a:off x="5192713" y="2481263"/>
            <a:ext cx="1075720" cy="294890"/>
          </a:xfrm>
          <a:prstGeom prst="roundRect">
            <a:avLst>
              <a:gd name="adj" fmla="val 5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NON-FACE</a:t>
            </a:r>
          </a:p>
        </p:txBody>
      </p:sp>
      <p:sp>
        <p:nvSpPr>
          <p:cNvPr id="59417" name="AutoShape 24"/>
          <p:cNvSpPr>
            <a:spLocks noChangeArrowheads="1"/>
          </p:cNvSpPr>
          <p:nvPr/>
        </p:nvSpPr>
        <p:spPr bwMode="auto">
          <a:xfrm>
            <a:off x="609600" y="1600200"/>
            <a:ext cx="1547516" cy="569709"/>
          </a:xfrm>
          <a:prstGeom prst="roundRect">
            <a:avLst>
              <a:gd name="adj" fmla="val 30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3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6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IMAGE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en-GB" altLang="zh-CN" sz="16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SUB-WINDOW</a:t>
            </a:r>
          </a:p>
        </p:txBody>
      </p:sp>
      <p:sp>
        <p:nvSpPr>
          <p:cNvPr id="59418" name="Line 25"/>
          <p:cNvSpPr>
            <a:spLocks noChangeShapeType="1"/>
          </p:cNvSpPr>
          <p:nvPr/>
        </p:nvSpPr>
        <p:spPr bwMode="auto">
          <a:xfrm>
            <a:off x="1905000" y="1828800"/>
            <a:ext cx="457200" cy="1588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/>
          </a:p>
        </p:txBody>
      </p:sp>
      <p:sp>
        <p:nvSpPr>
          <p:cNvPr id="59419" name="Rectangle 26"/>
          <p:cNvSpPr>
            <a:spLocks noGrp="1" noChangeArrowheads="1"/>
          </p:cNvSpPr>
          <p:nvPr>
            <p:ph type="body" idx="1"/>
          </p:nvPr>
        </p:nvSpPr>
        <p:spPr>
          <a:xfrm>
            <a:off x="486224" y="3209594"/>
            <a:ext cx="8063601" cy="2863519"/>
          </a:xfrm>
        </p:spPr>
        <p:txBody>
          <a:bodyPr>
            <a:normAutofit lnSpcReduction="10000"/>
          </a:bodyPr>
          <a:lstStyle/>
          <a:p>
            <a:pPr>
              <a:lnSpc>
                <a:spcPct val="93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zh-CN" altLang="en-US" sz="2600" dirty="0">
                <a:ea typeface="宋体" panose="02010600030101010101" pitchFamily="2" charset="-122"/>
              </a:rPr>
              <a:t>级联分类器</a:t>
            </a:r>
            <a:r>
              <a:rPr lang="zh-CN" altLang="en-US" sz="2600" dirty="0" smtClean="0">
                <a:ea typeface="宋体" panose="02010600030101010101" pitchFamily="2" charset="-122"/>
              </a:rPr>
              <a:t>作用：</a:t>
            </a:r>
            <a:endParaRPr lang="en-US" altLang="zh-CN" sz="2600" dirty="0" smtClean="0">
              <a:ea typeface="宋体" panose="02010600030101010101" pitchFamily="2" charset="-122"/>
            </a:endParaRPr>
          </a:p>
          <a:p>
            <a:pPr eaLnBrk="1" hangingPunct="1">
              <a:lnSpc>
                <a:spcPct val="93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zh-CN" sz="2600" dirty="0" smtClean="0">
                <a:ea typeface="宋体" panose="02010600030101010101" pitchFamily="2" charset="-122"/>
              </a:rPr>
              <a:t>1. </a:t>
            </a:r>
            <a:r>
              <a:rPr lang="zh-CN" altLang="en-US" sz="2600" dirty="0" smtClean="0">
                <a:ea typeface="宋体" panose="02010600030101010101" pitchFamily="2" charset="-122"/>
              </a:rPr>
              <a:t>发掘难分类的负样本</a:t>
            </a:r>
            <a:endParaRPr lang="en-US" altLang="zh-CN" sz="2600" dirty="0" smtClean="0">
              <a:ea typeface="宋体" panose="02010600030101010101" pitchFamily="2" charset="-122"/>
            </a:endParaRPr>
          </a:p>
          <a:p>
            <a:pPr eaLnBrk="1" hangingPunct="1">
              <a:lnSpc>
                <a:spcPct val="93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zh-CN" sz="2600" dirty="0" smtClean="0">
                <a:ea typeface="宋体" panose="02010600030101010101" pitchFamily="2" charset="-122"/>
              </a:rPr>
              <a:t>2. </a:t>
            </a:r>
            <a:r>
              <a:rPr lang="zh-CN" altLang="en-US" sz="2600" dirty="0" smtClean="0">
                <a:ea typeface="宋体" panose="02010600030101010101" pitchFamily="2" charset="-122"/>
              </a:rPr>
              <a:t>加速</a:t>
            </a:r>
            <a:endParaRPr lang="en-US" altLang="zh-CN" sz="2600" dirty="0" smtClean="0">
              <a:ea typeface="宋体" panose="02010600030101010101" pitchFamily="2" charset="-122"/>
            </a:endParaRPr>
          </a:p>
          <a:p>
            <a:pPr eaLnBrk="1" hangingPunct="1">
              <a:lnSpc>
                <a:spcPct val="93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zh-CN" sz="2600" dirty="0" smtClean="0">
                <a:ea typeface="宋体" panose="02010600030101010101" pitchFamily="2" charset="-122"/>
              </a:rPr>
              <a:t>Stage1</a:t>
            </a:r>
            <a:r>
              <a:rPr lang="zh-CN" altLang="en-US" sz="2600" dirty="0" smtClean="0">
                <a:ea typeface="宋体" panose="02010600030101010101" pitchFamily="2" charset="-122"/>
              </a:rPr>
              <a:t>：</a:t>
            </a:r>
            <a:r>
              <a:rPr lang="en-US" altLang="zh-CN" sz="2600" dirty="0" smtClean="0">
                <a:ea typeface="宋体" panose="02010600030101010101" pitchFamily="2" charset="-122"/>
              </a:rPr>
              <a:t>1</a:t>
            </a:r>
            <a:r>
              <a:rPr lang="zh-CN" altLang="en-US" sz="2600" dirty="0" smtClean="0">
                <a:ea typeface="宋体" panose="02010600030101010101" pitchFamily="2" charset="-122"/>
              </a:rPr>
              <a:t>个弱分类器，拒绝</a:t>
            </a:r>
            <a:r>
              <a:rPr lang="en-US" altLang="zh-CN" sz="2600" dirty="0" smtClean="0">
                <a:ea typeface="宋体" panose="02010600030101010101" pitchFamily="2" charset="-122"/>
              </a:rPr>
              <a:t>50%</a:t>
            </a:r>
          </a:p>
          <a:p>
            <a:pPr>
              <a:lnSpc>
                <a:spcPct val="93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zh-CN" sz="2600" dirty="0" smtClean="0">
                <a:ea typeface="宋体" panose="02010600030101010101" pitchFamily="2" charset="-122"/>
              </a:rPr>
              <a:t>Stage2</a:t>
            </a:r>
            <a:r>
              <a:rPr lang="zh-CN" altLang="en-US" sz="2600" dirty="0" smtClean="0">
                <a:ea typeface="宋体" panose="02010600030101010101" pitchFamily="2" charset="-122"/>
              </a:rPr>
              <a:t>：</a:t>
            </a:r>
            <a:r>
              <a:rPr lang="en-US" altLang="zh-CN" sz="2600" dirty="0">
                <a:ea typeface="宋体" panose="02010600030101010101" pitchFamily="2" charset="-122"/>
              </a:rPr>
              <a:t>5</a:t>
            </a:r>
            <a:r>
              <a:rPr lang="zh-CN" altLang="en-US" sz="2600" dirty="0" smtClean="0">
                <a:ea typeface="宋体" panose="02010600030101010101" pitchFamily="2" charset="-122"/>
              </a:rPr>
              <a:t>个</a:t>
            </a:r>
            <a:r>
              <a:rPr lang="zh-CN" altLang="en-US" sz="2600" dirty="0">
                <a:ea typeface="宋体" panose="02010600030101010101" pitchFamily="2" charset="-122"/>
              </a:rPr>
              <a:t>弱分类器，拒绝</a:t>
            </a:r>
            <a:r>
              <a:rPr lang="en-US" altLang="zh-CN" sz="2600" dirty="0">
                <a:ea typeface="宋体" panose="02010600030101010101" pitchFamily="2" charset="-122"/>
              </a:rPr>
              <a:t>50</a:t>
            </a:r>
            <a:r>
              <a:rPr lang="en-US" altLang="zh-CN" sz="2600" dirty="0" smtClean="0">
                <a:ea typeface="宋体" panose="02010600030101010101" pitchFamily="2" charset="-122"/>
              </a:rPr>
              <a:t>%(</a:t>
            </a:r>
            <a:r>
              <a:rPr lang="zh-CN" altLang="en-US" sz="2600" dirty="0" smtClean="0">
                <a:ea typeface="宋体" panose="02010600030101010101" pitchFamily="2" charset="-122"/>
              </a:rPr>
              <a:t>累计</a:t>
            </a:r>
            <a:r>
              <a:rPr lang="en-US" altLang="zh-CN" sz="2600" dirty="0" smtClean="0">
                <a:ea typeface="宋体" panose="02010600030101010101" pitchFamily="2" charset="-122"/>
              </a:rPr>
              <a:t>75%)</a:t>
            </a:r>
            <a:endParaRPr lang="en-GB" altLang="zh-CN" sz="2600" dirty="0">
              <a:ea typeface="宋体" panose="02010600030101010101" pitchFamily="2" charset="-122"/>
            </a:endParaRPr>
          </a:p>
          <a:p>
            <a:pPr>
              <a:lnSpc>
                <a:spcPct val="93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zh-CN" sz="2600" dirty="0" smtClean="0">
                <a:ea typeface="宋体" panose="02010600030101010101" pitchFamily="2" charset="-122"/>
              </a:rPr>
              <a:t>Stage3</a:t>
            </a:r>
            <a:r>
              <a:rPr lang="zh-CN" altLang="en-US" sz="2600" dirty="0" smtClean="0">
                <a:ea typeface="宋体" panose="02010600030101010101" pitchFamily="2" charset="-122"/>
              </a:rPr>
              <a:t>：</a:t>
            </a:r>
            <a:r>
              <a:rPr lang="en-US" altLang="zh-CN" sz="2600" dirty="0" smtClean="0">
                <a:ea typeface="宋体" panose="02010600030101010101" pitchFamily="2" charset="-122"/>
              </a:rPr>
              <a:t>20</a:t>
            </a:r>
            <a:r>
              <a:rPr lang="zh-CN" altLang="en-US" sz="2600" dirty="0" smtClean="0">
                <a:ea typeface="宋体" panose="02010600030101010101" pitchFamily="2" charset="-122"/>
              </a:rPr>
              <a:t>个</a:t>
            </a:r>
            <a:r>
              <a:rPr lang="zh-CN" altLang="en-US" sz="2600" dirty="0">
                <a:ea typeface="宋体" panose="02010600030101010101" pitchFamily="2" charset="-122"/>
              </a:rPr>
              <a:t>弱分类器，拒绝</a:t>
            </a:r>
            <a:r>
              <a:rPr lang="en-US" altLang="zh-CN" sz="2600" dirty="0">
                <a:ea typeface="宋体" panose="02010600030101010101" pitchFamily="2" charset="-122"/>
              </a:rPr>
              <a:t>50</a:t>
            </a:r>
            <a:r>
              <a:rPr lang="en-US" altLang="zh-CN" sz="2600" dirty="0" smtClean="0">
                <a:ea typeface="宋体" panose="02010600030101010101" pitchFamily="2" charset="-122"/>
              </a:rPr>
              <a:t>%(</a:t>
            </a:r>
            <a:r>
              <a:rPr lang="zh-CN" altLang="en-US" sz="2600" dirty="0" smtClean="0">
                <a:ea typeface="宋体" panose="02010600030101010101" pitchFamily="2" charset="-122"/>
              </a:rPr>
              <a:t>累计</a:t>
            </a:r>
            <a:r>
              <a:rPr lang="en-US" altLang="zh-CN" sz="2600" dirty="0" smtClean="0">
                <a:ea typeface="宋体" panose="02010600030101010101" pitchFamily="2" charset="-122"/>
              </a:rPr>
              <a:t>87.5%)</a:t>
            </a:r>
            <a:endParaRPr lang="en-GB" altLang="zh-CN" sz="2600" dirty="0"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>
                <a:solidFill>
                  <a:srgbClr val="000000">
                    <a:lumMod val="75000"/>
                    <a:lumOff val="25000"/>
                  </a:srgbClr>
                </a:solidFill>
              </a:rPr>
              <a:t>人脸</a:t>
            </a:r>
            <a:r>
              <a:rPr lang="zh-CN" altLang="en-US" dirty="0">
                <a:solidFill>
                  <a:srgbClr val="000000">
                    <a:lumMod val="75000"/>
                    <a:lumOff val="25000"/>
                  </a:srgbClr>
                </a:solidFill>
              </a:rPr>
              <a:t>检测</a:t>
            </a:r>
            <a:r>
              <a:rPr lang="en-US" altLang="zh-CN" dirty="0" err="1">
                <a:solidFill>
                  <a:srgbClr val="000000">
                    <a:lumMod val="75000"/>
                    <a:lumOff val="25000"/>
                  </a:srgbClr>
                </a:solidFill>
              </a:rPr>
              <a:t>Haar+AdaBoost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47701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人脸与非人脸区别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2959" y="1271332"/>
            <a:ext cx="7543801" cy="591974"/>
          </a:xfrm>
        </p:spPr>
        <p:txBody>
          <a:bodyPr/>
          <a:lstStyle/>
          <a:p>
            <a:r>
              <a:rPr lang="zh-CN" altLang="en-US" dirty="0" smtClean="0"/>
              <a:t>图像的明暗分布：如何描述？</a:t>
            </a:r>
            <a:endParaRPr lang="zh-CN" altLang="en-US" dirty="0"/>
          </a:p>
        </p:txBody>
      </p:sp>
      <p:pic>
        <p:nvPicPr>
          <p:cNvPr id="4" name="Picture 3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916459" y="1825647"/>
            <a:ext cx="7450301" cy="5032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6488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SURF</a:t>
            </a:r>
            <a:r>
              <a:rPr lang="zh-CN" altLang="zh-CN" dirty="0" smtClean="0"/>
              <a:t>特征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sz="2400" b="1" dirty="0"/>
              <a:t>SURF (Speeded Up Robust Features, </a:t>
            </a:r>
            <a:r>
              <a:rPr lang="zh-CN" altLang="en-US" sz="2400" b="1" dirty="0"/>
              <a:t>加速稳健特征</a:t>
            </a:r>
            <a:r>
              <a:rPr lang="en-US" altLang="zh-CN" sz="2400" b="1" dirty="0"/>
              <a:t>)</a:t>
            </a:r>
            <a:r>
              <a:rPr lang="zh-CN" altLang="en-US" sz="2400" dirty="0"/>
              <a:t> </a:t>
            </a:r>
            <a:endParaRPr lang="zh-CN" altLang="en-US" sz="2000" dirty="0" smtClean="0"/>
          </a:p>
          <a:p>
            <a:pPr marL="342900" indent="-342900">
              <a:lnSpc>
                <a:spcPct val="120000"/>
              </a:lnSpc>
            </a:pPr>
            <a:r>
              <a:rPr lang="zh-CN" altLang="en-US" sz="2000" dirty="0"/>
              <a:t>是一个稳健的图像识别和描述算法</a:t>
            </a:r>
            <a:r>
              <a:rPr lang="zh-CN" altLang="en-US" sz="2000" dirty="0" smtClean="0"/>
              <a:t>，灵感</a:t>
            </a:r>
            <a:r>
              <a:rPr lang="zh-CN" altLang="en-US" sz="2000" dirty="0"/>
              <a:t>来自于</a:t>
            </a:r>
            <a:r>
              <a:rPr lang="zh-CN" altLang="en-US" sz="2000" b="1" dirty="0">
                <a:solidFill>
                  <a:srgbClr val="FF0000"/>
                </a:solidFill>
              </a:rPr>
              <a:t> 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SIFT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算法</a:t>
            </a:r>
            <a:r>
              <a:rPr lang="zh-CN" altLang="en-US" sz="2000" dirty="0"/>
              <a:t>，但要比</a:t>
            </a:r>
            <a:r>
              <a:rPr lang="en-US" altLang="zh-CN" sz="2000" dirty="0"/>
              <a:t> SIFT</a:t>
            </a:r>
            <a:r>
              <a:rPr lang="zh-CN" altLang="en-US" sz="2000" dirty="0"/>
              <a:t>快。</a:t>
            </a:r>
          </a:p>
          <a:p>
            <a:pPr marL="342900" indent="-342900">
              <a:lnSpc>
                <a:spcPct val="120000"/>
              </a:lnSpc>
            </a:pPr>
            <a:r>
              <a:rPr lang="zh-CN" altLang="en-US" sz="2000" dirty="0"/>
              <a:t>具有</a:t>
            </a:r>
            <a:r>
              <a:rPr lang="zh-CN" altLang="en-US" sz="2000" b="1" dirty="0">
                <a:solidFill>
                  <a:srgbClr val="FF0000"/>
                </a:solidFill>
              </a:rPr>
              <a:t>旋转</a:t>
            </a:r>
            <a:r>
              <a:rPr lang="zh-CN" altLang="en-US" sz="2000" dirty="0"/>
              <a:t>不变性、</a:t>
            </a:r>
            <a:r>
              <a:rPr lang="zh-CN" altLang="en-US" sz="2000" b="1" dirty="0">
                <a:solidFill>
                  <a:srgbClr val="FF0000"/>
                </a:solidFill>
              </a:rPr>
              <a:t>尺度</a:t>
            </a:r>
            <a:r>
              <a:rPr lang="zh-CN" altLang="en-US" sz="2000" dirty="0"/>
              <a:t>不变性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766" y="3363762"/>
            <a:ext cx="3525838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646" y="5405672"/>
            <a:ext cx="3548063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1370766" y="6311900"/>
            <a:ext cx="6725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Fig from </a:t>
            </a:r>
            <a:r>
              <a:rPr lang="en-US" altLang="zh-CN" sz="1200" dirty="0" err="1" smtClean="0"/>
              <a:t>H.Bay</a:t>
            </a:r>
            <a:r>
              <a:rPr lang="en-US" altLang="zh-CN" sz="1200" dirty="0" smtClean="0"/>
              <a:t>, T.</a:t>
            </a:r>
            <a:r>
              <a:rPr lang="en-US" altLang="zh-CN" sz="1200" dirty="0"/>
              <a:t> </a:t>
            </a:r>
            <a:r>
              <a:rPr lang="en-US" altLang="zh-CN" sz="1200" dirty="0" err="1" smtClean="0"/>
              <a:t>Tuytelaars</a:t>
            </a:r>
            <a:r>
              <a:rPr lang="en-US" altLang="zh-CN" sz="1200" dirty="0" smtClean="0"/>
              <a:t> and L.V. </a:t>
            </a:r>
            <a:r>
              <a:rPr lang="en-US" altLang="zh-CN" sz="1200" dirty="0" err="1"/>
              <a:t>Gool</a:t>
            </a:r>
            <a:r>
              <a:rPr lang="en-US" altLang="zh-CN" sz="1200" dirty="0"/>
              <a:t> SURF: Speeded Up Robust </a:t>
            </a:r>
            <a:r>
              <a:rPr lang="en-US" altLang="zh-CN" sz="1200" dirty="0" smtClean="0"/>
              <a:t>Features. </a:t>
            </a:r>
            <a:r>
              <a:rPr lang="en-US" altLang="zh-CN" sz="1200" dirty="0"/>
              <a:t>Computer Vision and Image Understanding 110 (2008) 346–359</a:t>
            </a:r>
            <a:endParaRPr lang="zh-CN" altLang="en-US" sz="1200" dirty="0"/>
          </a:p>
        </p:txBody>
      </p:sp>
      <p:sp>
        <p:nvSpPr>
          <p:cNvPr id="7" name="矩形 6"/>
          <p:cNvSpPr/>
          <p:nvPr/>
        </p:nvSpPr>
        <p:spPr>
          <a:xfrm>
            <a:off x="5081724" y="5388570"/>
            <a:ext cx="3721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kern="100" dirty="0">
                <a:latin typeface="Times New Roman" panose="02020603050405020304" pitchFamily="18" charset="0"/>
              </a:rPr>
              <a:t>J. Li, Learning SURF Cascade for Fast and Accurate Object Detection, CVPR2013.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50369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HOG</a:t>
            </a:r>
            <a:r>
              <a:rPr lang="zh-CN" altLang="en-US" dirty="0" smtClean="0"/>
              <a:t>特征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Histogram of Oriented </a:t>
            </a:r>
            <a:r>
              <a:rPr lang="en-US" altLang="zh-CN" dirty="0" smtClean="0"/>
              <a:t>Gradient</a:t>
            </a:r>
          </a:p>
          <a:p>
            <a:r>
              <a:rPr lang="zh-CN" altLang="en-US" dirty="0" smtClean="0"/>
              <a:t>描述能力强；</a:t>
            </a:r>
            <a:endParaRPr lang="en-US" altLang="zh-CN" dirty="0" smtClean="0"/>
          </a:p>
          <a:p>
            <a:r>
              <a:rPr lang="zh-CN" altLang="en-US" dirty="0" smtClean="0"/>
              <a:t>计算复杂（</a:t>
            </a:r>
            <a:r>
              <a:rPr lang="en-US" altLang="zh-CN" dirty="0" err="1" smtClean="0"/>
              <a:t>ctan,sqrt,soft</a:t>
            </a:r>
            <a:r>
              <a:rPr lang="en-US" altLang="zh-CN" dirty="0" smtClean="0"/>
              <a:t> voting</a:t>
            </a:r>
            <a:r>
              <a:rPr lang="zh-CN" altLang="en-US" dirty="0" smtClean="0"/>
              <a:t>）</a:t>
            </a:r>
            <a:endParaRPr lang="en-US" altLang="zh-CN" dirty="0" smtClean="0"/>
          </a:p>
        </p:txBody>
      </p:sp>
      <p:pic>
        <p:nvPicPr>
          <p:cNvPr id="2050" name="Picture 2" descr="“hog detector face”的图片搜索结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270" y="3116235"/>
            <a:ext cx="2995490" cy="299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37393" y="6523891"/>
            <a:ext cx="85988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/>
              <a:t>http://blog.dlib.net/2014/02/dlib-186-released-make-your-own-object.html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9917" y="3604846"/>
            <a:ext cx="2205989" cy="220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94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LBP</a:t>
            </a:r>
            <a:r>
              <a:rPr lang="zh-CN" altLang="en-US" dirty="0" smtClean="0"/>
              <a:t>特征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/>
              <a:t>LBP </a:t>
            </a:r>
            <a:r>
              <a:rPr lang="zh-CN" altLang="zh-CN" b="1" dirty="0" smtClean="0"/>
              <a:t>：</a:t>
            </a:r>
            <a:endParaRPr lang="zh-CN" altLang="zh-CN" b="1" dirty="0"/>
          </a:p>
          <a:p>
            <a:pPr marL="0" indent="0">
              <a:buNone/>
            </a:pPr>
            <a:r>
              <a:rPr lang="zh-CN" altLang="zh-CN" dirty="0"/>
              <a:t>对于中心像素大于某个邻域的，设置为1；否则，设置为0。这就获得了一个8位的二进制数，作为该</a:t>
            </a:r>
            <a:r>
              <a:rPr lang="zh-CN" altLang="zh-CN" b="1" dirty="0">
                <a:solidFill>
                  <a:schemeClr val="tx1"/>
                </a:solidFill>
              </a:rPr>
              <a:t>位置的特征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速度较快，计算量小</a:t>
            </a:r>
            <a:endParaRPr lang="zh-CN" altLang="zh-CN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379" y="4268972"/>
            <a:ext cx="4810601" cy="205025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45279" y="6576788"/>
            <a:ext cx="5652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Fig from </a:t>
            </a:r>
            <a:r>
              <a:rPr lang="en-US" altLang="zh-CN" sz="1600" dirty="0"/>
              <a:t>https://en.wikipedia.org/wiki/Local_binary_patterns</a:t>
            </a:r>
            <a:endParaRPr lang="zh-CN" altLang="en-US" sz="1600" dirty="0"/>
          </a:p>
        </p:txBody>
      </p:sp>
      <p:sp>
        <p:nvSpPr>
          <p:cNvPr id="7" name="矩形 6"/>
          <p:cNvSpPr/>
          <p:nvPr/>
        </p:nvSpPr>
        <p:spPr>
          <a:xfrm>
            <a:off x="348564" y="6319228"/>
            <a:ext cx="86164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/>
              <a:t>J</a:t>
            </a:r>
            <a:r>
              <a:rPr lang="en-US" altLang="zh-CN" sz="1600" dirty="0"/>
              <a:t>. Yan, Z. Lei, L. Wen, S. Z. Li. The Fastest Deformable Part Model for Object Detection. CVPR2014.</a:t>
            </a:r>
            <a:endParaRPr lang="zh-CN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Binary Feature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特征描述子历史：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SIFT,SURF,ORB,FAST,BRISK </a:t>
            </a:r>
          </a:p>
          <a:p>
            <a:r>
              <a:rPr lang="en-US" altLang="zh-CN" dirty="0" smtClean="0"/>
              <a:t>Binary Feature</a:t>
            </a:r>
            <a:r>
              <a:rPr lang="zh-CN" altLang="en-US" dirty="0" smtClean="0"/>
              <a:t>优点：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计算速度快；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对光照变化适应能力强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462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>
                <a:sym typeface="+mn-ea"/>
              </a:rPr>
              <a:t>AdaBoost</a:t>
            </a:r>
            <a:r>
              <a:rPr lang="zh-CN" altLang="en-US" dirty="0" smtClean="0">
                <a:sym typeface="+mn-ea"/>
              </a:rPr>
              <a:t>小结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7104" y="3206019"/>
            <a:ext cx="3908425" cy="2888810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/>
              <a:t>优点：</a:t>
            </a:r>
          </a:p>
          <a:p>
            <a:pPr marL="514350" indent="-514350">
              <a:buFont typeface="+mj-lt"/>
              <a:buAutoNum type="alphaLcParenR"/>
            </a:pPr>
            <a:r>
              <a:rPr lang="zh-CN" altLang="en-US" dirty="0"/>
              <a:t>很好的利用了</a:t>
            </a:r>
            <a:r>
              <a:rPr lang="zh-CN" altLang="en-US" b="1" dirty="0">
                <a:solidFill>
                  <a:srgbClr val="FF0000"/>
                </a:solidFill>
              </a:rPr>
              <a:t>弱分类器</a:t>
            </a:r>
            <a:r>
              <a:rPr lang="zh-CN" altLang="en-US" dirty="0"/>
              <a:t>进行级联。</a:t>
            </a:r>
          </a:p>
          <a:p>
            <a:pPr marL="514350" indent="-514350">
              <a:buFont typeface="+mj-lt"/>
              <a:buAutoNum type="alphaLcParenR"/>
            </a:pPr>
            <a:r>
              <a:rPr lang="zh-CN" altLang="en-US" dirty="0" smtClean="0"/>
              <a:t>不</a:t>
            </a:r>
            <a:r>
              <a:rPr lang="zh-CN" altLang="en-US" dirty="0"/>
              <a:t>容易</a:t>
            </a:r>
            <a:r>
              <a:rPr lang="zh-CN" altLang="en-US" b="1" dirty="0">
                <a:solidFill>
                  <a:srgbClr val="FF0000"/>
                </a:solidFill>
              </a:rPr>
              <a:t>过拟合</a:t>
            </a:r>
          </a:p>
          <a:p>
            <a:pPr marL="514350" indent="-514350">
              <a:buFont typeface="+mj-lt"/>
              <a:buAutoNum type="alphaLcParenR"/>
            </a:pPr>
            <a:r>
              <a:rPr lang="zh-CN" altLang="en-US" dirty="0"/>
              <a:t>检测</a:t>
            </a:r>
            <a:r>
              <a:rPr lang="zh-CN" altLang="en-US" b="1" dirty="0">
                <a:solidFill>
                  <a:srgbClr val="FF0000"/>
                </a:solidFill>
              </a:rPr>
              <a:t>速度快</a:t>
            </a:r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4832399" y="3160299"/>
            <a:ext cx="3908425" cy="2888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缺点：</a:t>
            </a:r>
          </a:p>
          <a:p>
            <a:pPr marL="514350" indent="-514350">
              <a:buFont typeface="+mj-lt"/>
              <a:buAutoNum type="alphaLcParenR"/>
            </a:pP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复杂数据不易</a:t>
            </a: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收敛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indent="-514350">
              <a:buFont typeface="+mj-lt"/>
              <a:buAutoNum type="alphaLcParenR"/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训练比较耗时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，每次重新选择当前分类器最好切分点。</a:t>
            </a:r>
          </a:p>
        </p:txBody>
      </p:sp>
      <p:sp>
        <p:nvSpPr>
          <p:cNvPr id="7" name="矩形 6"/>
          <p:cNvSpPr/>
          <p:nvPr/>
        </p:nvSpPr>
        <p:spPr>
          <a:xfrm>
            <a:off x="567104" y="1662876"/>
            <a:ext cx="5508381" cy="908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</a:pPr>
            <a:r>
              <a:rPr lang="zh-CN" altLang="en-US" sz="28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特点：</a:t>
            </a:r>
            <a:r>
              <a:rPr lang="zh-CN" altLang="en-US" sz="2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特征选择起决定性作用</a:t>
            </a:r>
            <a:endParaRPr lang="zh-CN" altLang="en-US" sz="2800" dirty="0">
              <a:solidFill>
                <a:srgbClr val="000000">
                  <a:lumMod val="75000"/>
                  <a:lumOff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简介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dirty="0" err="1" smtClean="0">
                <a:solidFill>
                  <a:schemeClr val="tx1"/>
                </a:solidFill>
              </a:rPr>
              <a:t>AdaBoost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zh-CN" b="1" u="sng" dirty="0" smtClean="0">
                <a:solidFill>
                  <a:schemeClr val="tx1"/>
                </a:solidFill>
              </a:rPr>
              <a:t>深度学习</a:t>
            </a:r>
            <a:endParaRPr lang="en-US" altLang="zh-CN" b="1" u="sng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代码层面优化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其他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zh-CN" altLang="en-US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54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人脸检测</a:t>
            </a:r>
            <a:r>
              <a:rPr lang="en-US" altLang="zh-CN" dirty="0" err="1"/>
              <a:t>CascadeCNN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err="1" smtClean="0">
                <a:solidFill>
                  <a:schemeClr val="tx1"/>
                </a:solidFill>
              </a:rPr>
              <a:t>CascadeCNN</a:t>
            </a:r>
            <a:r>
              <a:rPr lang="zh-CN" altLang="zh-CN" dirty="0" smtClean="0">
                <a:solidFill>
                  <a:schemeClr val="tx1"/>
                </a:solidFill>
              </a:rPr>
              <a:t>方法</a:t>
            </a:r>
            <a:r>
              <a:rPr lang="zh-CN" altLang="zh-CN" dirty="0">
                <a:solidFill>
                  <a:schemeClr val="tx1"/>
                </a:solidFill>
              </a:rPr>
              <a:t>包含</a:t>
            </a:r>
            <a:r>
              <a:rPr lang="zh-CN" altLang="zh-CN" b="1" dirty="0">
                <a:solidFill>
                  <a:schemeClr val="tx1"/>
                </a:solidFill>
              </a:rPr>
              <a:t>三级卷积</a:t>
            </a:r>
            <a:r>
              <a:rPr lang="zh-CN" altLang="zh-CN" b="1" dirty="0" smtClean="0">
                <a:solidFill>
                  <a:schemeClr val="tx1"/>
                </a:solidFill>
              </a:rPr>
              <a:t>网络</a:t>
            </a:r>
            <a:endParaRPr lang="en-US" altLang="zh-CN" b="1" dirty="0" smtClean="0">
              <a:solidFill>
                <a:schemeClr val="tx1"/>
              </a:solidFill>
            </a:endParaRPr>
          </a:p>
          <a:p>
            <a:r>
              <a:rPr lang="zh-CN" altLang="zh-CN" dirty="0" smtClean="0">
                <a:solidFill>
                  <a:schemeClr val="tx1"/>
                </a:solidFill>
              </a:rPr>
              <a:t>由</a:t>
            </a:r>
            <a:r>
              <a:rPr lang="zh-CN" altLang="zh-CN" b="1" dirty="0" smtClean="0">
                <a:solidFill>
                  <a:schemeClr val="tx1"/>
                </a:solidFill>
              </a:rPr>
              <a:t>粗</a:t>
            </a:r>
            <a:r>
              <a:rPr lang="zh-CN" altLang="zh-CN" b="1" dirty="0">
                <a:solidFill>
                  <a:schemeClr val="tx1"/>
                </a:solidFill>
              </a:rPr>
              <a:t>到</a:t>
            </a:r>
            <a:r>
              <a:rPr lang="zh-CN" altLang="zh-CN" b="1" dirty="0" smtClean="0">
                <a:solidFill>
                  <a:schemeClr val="tx1"/>
                </a:solidFill>
              </a:rPr>
              <a:t>细</a:t>
            </a:r>
            <a:r>
              <a:rPr lang="en-US" altLang="zh-CN" b="1" dirty="0" smtClean="0">
                <a:solidFill>
                  <a:schemeClr val="tx1"/>
                </a:solidFill>
              </a:rPr>
              <a:t>:12-&gt;24-&gt;48</a:t>
            </a:r>
            <a:r>
              <a:rPr lang="zh-CN" altLang="zh-CN" dirty="0" smtClean="0">
                <a:solidFill>
                  <a:schemeClr val="tx1"/>
                </a:solidFill>
              </a:rPr>
              <a:t>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50" y="2234241"/>
            <a:ext cx="8684245" cy="398540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86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H</a:t>
            </a:r>
            <a:r>
              <a:rPr lang="en-US" altLang="zh-CN" sz="1400" dirty="0"/>
              <a:t>. Li , Z. Lin , X. Shen, J. Brandt and G. Hua. A Convolutional Neural Network Cascade for Face Detection. CVPR 2015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0520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人脸检测</a:t>
            </a:r>
            <a:r>
              <a:rPr lang="en-US" altLang="zh-CN" dirty="0" err="1"/>
              <a:t>CascadeCNN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934" y="1645512"/>
            <a:ext cx="6034415" cy="220156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934" y="3979923"/>
            <a:ext cx="6034415" cy="218238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286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H</a:t>
            </a:r>
            <a:r>
              <a:rPr lang="en-US" altLang="zh-CN" sz="1400" dirty="0"/>
              <a:t>. Li , Z. Lin , X. Shen, J. Brandt and G. Hua. A Convolutional Neural Network Cascade for Face Detection. CVPR 2015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75527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>
                <a:sym typeface="+mn-ea"/>
              </a:rPr>
              <a:t>CNN</a:t>
            </a:r>
            <a:r>
              <a:rPr lang="zh-CN" altLang="en-US" dirty="0" smtClean="0">
                <a:sym typeface="+mn-ea"/>
              </a:rPr>
              <a:t>方法</a:t>
            </a:r>
            <a:endParaRPr lang="en-US" altLang="zh-CN" dirty="0" smtClean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tx1"/>
                </a:solidFill>
              </a:rPr>
              <a:t>CNN</a:t>
            </a:r>
            <a:r>
              <a:rPr lang="zh-CN" altLang="en-US" sz="2400" dirty="0">
                <a:solidFill>
                  <a:schemeClr val="tx1"/>
                </a:solidFill>
              </a:rPr>
              <a:t>只能对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固定尺寸</a:t>
            </a:r>
            <a:r>
              <a:rPr lang="zh-CN" altLang="en-US" sz="2400" dirty="0">
                <a:solidFill>
                  <a:schemeClr val="tx1"/>
                </a:solidFill>
              </a:rPr>
              <a:t>的输入图像进行</a:t>
            </a:r>
            <a:r>
              <a:rPr lang="zh-CN" altLang="en-US" sz="2400" b="1" dirty="0">
                <a:solidFill>
                  <a:schemeClr val="tx1"/>
                </a:solidFill>
              </a:rPr>
              <a:t>分类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/>
              <a:t>物体</a:t>
            </a:r>
            <a:r>
              <a:rPr lang="zh-CN" altLang="en-US" sz="2400" b="1" dirty="0">
                <a:solidFill>
                  <a:srgbClr val="FF0000"/>
                </a:solidFill>
              </a:rPr>
              <a:t>检测</a:t>
            </a:r>
            <a:r>
              <a:rPr lang="zh-CN" altLang="en-US" sz="2400" dirty="0" smtClean="0"/>
              <a:t>：对每个窗口使用</a:t>
            </a:r>
            <a:r>
              <a:rPr lang="en-US" altLang="zh-CN" sz="2400" dirty="0" smtClean="0"/>
              <a:t>CNN</a:t>
            </a:r>
            <a:r>
              <a:rPr lang="zh-CN" altLang="en-US" sz="2400" dirty="0" smtClean="0"/>
              <a:t>网络进行预测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dirty="0" smtClean="0"/>
              <a:t>Ross </a:t>
            </a:r>
            <a:r>
              <a:rPr lang="en-US" altLang="zh-CN" sz="2400" dirty="0" err="1" smtClean="0"/>
              <a:t>Girshick</a:t>
            </a:r>
            <a:r>
              <a:rPr lang="en-US" altLang="zh-CN" sz="2400" dirty="0" smtClean="0"/>
              <a:t> </a:t>
            </a:r>
            <a:r>
              <a:rPr lang="zh-CN" altLang="en-US" sz="2400" dirty="0" smtClean="0"/>
              <a:t>等人提出</a:t>
            </a:r>
            <a:r>
              <a:rPr lang="en-US" altLang="zh-CN" sz="2400" b="1" dirty="0">
                <a:solidFill>
                  <a:srgbClr val="FF0000"/>
                </a:solidFill>
                <a:sym typeface="+mn-ea"/>
              </a:rPr>
              <a:t>R-CNN</a:t>
            </a:r>
            <a:r>
              <a:rPr lang="zh-CN" altLang="en-US" sz="2400" dirty="0">
                <a:sym typeface="+mn-ea"/>
              </a:rPr>
              <a:t>（</a:t>
            </a:r>
            <a:r>
              <a:rPr lang="en-US" altLang="zh-CN" sz="2400" dirty="0">
                <a:sym typeface="+mn-ea"/>
              </a:rPr>
              <a:t>Regions with Convolutional Neural Network Features</a:t>
            </a:r>
            <a:r>
              <a:rPr lang="zh-CN" altLang="en-US" sz="2400" dirty="0" smtClean="0">
                <a:sym typeface="+mn-ea"/>
              </a:rPr>
              <a:t>）模型</a:t>
            </a: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259650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9237" y="3984287"/>
            <a:ext cx="6560415" cy="223387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93712" y="1113817"/>
            <a:ext cx="81565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R</a:t>
            </a:r>
            <a:r>
              <a:rPr lang="en-US" altLang="zh-CN" sz="2400" b="1" dirty="0" smtClean="0"/>
              <a:t>-</a:t>
            </a:r>
            <a:r>
              <a:rPr lang="zh-CN" altLang="en-US" sz="2400" b="1" dirty="0" smtClean="0"/>
              <a:t>CNN</a:t>
            </a:r>
            <a:r>
              <a:rPr lang="zh-CN" altLang="en-US" sz="2400" b="1" dirty="0"/>
              <a:t>用于目标检测的流程：</a:t>
            </a:r>
          </a:p>
          <a:p>
            <a:r>
              <a:rPr lang="zh-CN" altLang="en-US" sz="2000" dirty="0"/>
              <a:t>1）输入图像</a:t>
            </a:r>
          </a:p>
          <a:p>
            <a:r>
              <a:rPr lang="zh-CN" altLang="en-US" sz="2000" dirty="0"/>
              <a:t>2）利用</a:t>
            </a:r>
            <a:r>
              <a:rPr lang="zh-CN" altLang="en-US" sz="2000" b="1" dirty="0"/>
              <a:t>Selective Search</a:t>
            </a:r>
            <a:r>
              <a:rPr lang="zh-CN" altLang="en-US" sz="2000" dirty="0"/>
              <a:t> </a:t>
            </a:r>
            <a:r>
              <a:rPr lang="zh-CN" altLang="en-US" sz="2000" dirty="0" smtClean="0"/>
              <a:t>提取</a:t>
            </a:r>
            <a:r>
              <a:rPr lang="zh-CN" altLang="en-US" sz="2000" dirty="0"/>
              <a:t>大约2000个左右的</a:t>
            </a:r>
            <a:r>
              <a:rPr lang="zh-CN" altLang="en-US" sz="2000" b="1" dirty="0"/>
              <a:t>region proposal</a:t>
            </a:r>
          </a:p>
          <a:p>
            <a:r>
              <a:rPr lang="zh-CN" altLang="en-US" sz="2000" dirty="0"/>
              <a:t>3）对于每一个</a:t>
            </a:r>
            <a:r>
              <a:rPr lang="zh-CN" altLang="en-US" sz="2000" b="1" dirty="0"/>
              <a:t>region proposal</a:t>
            </a:r>
            <a:r>
              <a:rPr lang="zh-CN" altLang="en-US" sz="2000" dirty="0"/>
              <a:t>我们先将其resize成227x227输入ImageNet</a:t>
            </a:r>
            <a:r>
              <a:rPr lang="zh-CN" altLang="en-US" sz="2000" b="1" dirty="0"/>
              <a:t>图像分类</a:t>
            </a:r>
            <a:r>
              <a:rPr lang="zh-CN" altLang="en-US" sz="2000" dirty="0"/>
              <a:t>网络</a:t>
            </a:r>
          </a:p>
          <a:p>
            <a:r>
              <a:rPr lang="zh-CN" altLang="en-US" sz="2000" dirty="0"/>
              <a:t>4）将提取到的每个region proposal的</a:t>
            </a:r>
            <a:r>
              <a:rPr lang="zh-CN" altLang="en-US" sz="2000" b="1" dirty="0"/>
              <a:t>特征输入SVM分类器</a:t>
            </a:r>
            <a:r>
              <a:rPr lang="zh-CN" altLang="en-US" sz="2000" dirty="0"/>
              <a:t>进行</a:t>
            </a:r>
            <a:r>
              <a:rPr lang="zh-CN" altLang="en-US" sz="2000" dirty="0" smtClean="0"/>
              <a:t>分类</a:t>
            </a:r>
            <a:endParaRPr lang="en-US" altLang="zh-CN" sz="2000" dirty="0" smtClean="0"/>
          </a:p>
          <a:p>
            <a:r>
              <a:rPr lang="en-US" altLang="zh-CN" sz="2000" dirty="0" smtClean="0"/>
              <a:t>5</a:t>
            </a:r>
            <a:r>
              <a:rPr lang="zh-CN" altLang="en-US" sz="2000" dirty="0" smtClean="0"/>
              <a:t>）使用</a:t>
            </a:r>
            <a:r>
              <a:rPr lang="zh-CN" altLang="en-US" sz="2000" b="1" dirty="0" smtClean="0"/>
              <a:t>回归器</a:t>
            </a:r>
            <a:r>
              <a:rPr lang="zh-CN" altLang="en-US" sz="2000" dirty="0" smtClean="0"/>
              <a:t>精细</a:t>
            </a:r>
            <a:r>
              <a:rPr lang="zh-CN" altLang="en-US" sz="2000" b="1" dirty="0"/>
              <a:t>修正</a:t>
            </a:r>
            <a:r>
              <a:rPr lang="zh-CN" altLang="en-US" sz="2000" dirty="0"/>
              <a:t>候选框位置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75570" y="6472536"/>
            <a:ext cx="866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 smtClean="0"/>
              <a:t>Girshick</a:t>
            </a:r>
            <a:r>
              <a:rPr lang="en-US" altLang="zh-CN" sz="1200" dirty="0" smtClean="0"/>
              <a:t> </a:t>
            </a:r>
            <a:r>
              <a:rPr lang="en-US" altLang="zh-CN" sz="1200" dirty="0"/>
              <a:t>R, Donahue J, Darrell T, et al. Rich feature hierarchies for accurate object detection and semantic segmentation[C], CVPR, 2014</a:t>
            </a:r>
            <a:endParaRPr lang="zh-CN" altLang="en-US" sz="1200" dirty="0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742096"/>
          </a:xfrm>
        </p:spPr>
        <p:txBody>
          <a:bodyPr>
            <a:normAutofit/>
          </a:bodyPr>
          <a:lstStyle/>
          <a:p>
            <a:r>
              <a:rPr lang="en-US" altLang="zh-CN" dirty="0" smtClean="0">
                <a:sym typeface="+mn-ea"/>
              </a:rPr>
              <a:t>CNN</a:t>
            </a:r>
            <a:r>
              <a:rPr lang="zh-CN" altLang="en-US" dirty="0" smtClean="0">
                <a:sym typeface="+mn-ea"/>
              </a:rPr>
              <a:t>方法</a:t>
            </a:r>
            <a:endParaRPr lang="en-US" altLang="zh-CN" dirty="0" smtClean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687" y="0"/>
            <a:ext cx="7886700" cy="1104181"/>
          </a:xfrm>
        </p:spPr>
        <p:txBody>
          <a:bodyPr>
            <a:normAutofit/>
          </a:bodyPr>
          <a:lstStyle/>
          <a:p>
            <a:r>
              <a:rPr lang="en-US" altLang="zh-CN" dirty="0" smtClean="0">
                <a:sym typeface="+mn-ea"/>
              </a:rPr>
              <a:t>CNN</a:t>
            </a:r>
            <a:r>
              <a:rPr lang="zh-CN" altLang="en-US" dirty="0" smtClean="0">
                <a:sym typeface="+mn-ea"/>
              </a:rPr>
              <a:t>方法</a:t>
            </a:r>
            <a:endParaRPr lang="zh-CN" altLang="en-US"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9435" y="1325563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000" b="1" dirty="0"/>
              <a:t>Selective Search for Object Recognition⽅法简介</a:t>
            </a:r>
          </a:p>
          <a:p>
            <a:pPr marL="342900" indent="-342900">
              <a:lnSpc>
                <a:spcPct val="110000"/>
              </a:lnSpc>
            </a:pPr>
            <a:r>
              <a:rPr lang="zh-CN" altLang="en-US" sz="1600" dirty="0" smtClean="0">
                <a:solidFill>
                  <a:schemeClr val="tx1"/>
                </a:solidFill>
              </a:rPr>
              <a:t>算法</a:t>
            </a:r>
            <a:r>
              <a:rPr lang="zh-CN" altLang="en-US" sz="1600" dirty="0">
                <a:solidFill>
                  <a:schemeClr val="tx1"/>
                </a:solidFill>
              </a:rPr>
              <a:t>采用了</a:t>
            </a:r>
            <a:r>
              <a:rPr lang="zh-CN" altLang="en-US" sz="1600" b="1" dirty="0">
                <a:solidFill>
                  <a:schemeClr val="tx1"/>
                </a:solidFill>
              </a:rPr>
              <a:t>图像分割（Image Segmentation）</a:t>
            </a:r>
            <a:r>
              <a:rPr lang="zh-CN" altLang="en-US" sz="1600" dirty="0">
                <a:solidFill>
                  <a:schemeClr val="tx1"/>
                </a:solidFill>
              </a:rPr>
              <a:t>以及使用一种</a:t>
            </a:r>
            <a:r>
              <a:rPr lang="zh-CN" altLang="en-US" sz="1600" b="1" dirty="0">
                <a:solidFill>
                  <a:schemeClr val="tx1"/>
                </a:solidFill>
              </a:rPr>
              <a:t>层次算法（Hierarchical Algorithm）</a:t>
            </a:r>
            <a:r>
              <a:rPr lang="zh-CN" altLang="en-US" sz="1600" dirty="0">
                <a:solidFill>
                  <a:schemeClr val="tx1"/>
                </a:solidFill>
              </a:rPr>
              <a:t>有效地解决了这个问题。</a:t>
            </a:r>
          </a:p>
          <a:p>
            <a:pPr marL="342900" indent="-342900">
              <a:lnSpc>
                <a:spcPct val="110000"/>
              </a:lnSpc>
            </a:pPr>
            <a:r>
              <a:rPr lang="zh-CN" altLang="en-US" sz="1600" b="1" dirty="0">
                <a:solidFill>
                  <a:schemeClr val="tx1"/>
                </a:solidFill>
              </a:rPr>
              <a:t>多样化（Diversification）</a:t>
            </a:r>
            <a:r>
              <a:rPr lang="zh-CN" altLang="en-US" sz="1600" b="1" dirty="0" smtClean="0">
                <a:solidFill>
                  <a:schemeClr val="tx1"/>
                </a:solidFill>
              </a:rPr>
              <a:t>：</a:t>
            </a:r>
            <a:r>
              <a:rPr lang="zh-CN" altLang="en-US" sz="1600" dirty="0" smtClean="0">
                <a:solidFill>
                  <a:schemeClr val="tx1"/>
                </a:solidFill>
              </a:rPr>
              <a:t>使用</a:t>
            </a:r>
            <a:r>
              <a:rPr lang="zh-CN" altLang="en-US" sz="1600" b="1" dirty="0" smtClean="0">
                <a:solidFill>
                  <a:schemeClr val="tx1"/>
                </a:solidFill>
              </a:rPr>
              <a:t>颜色、纹理、大小</a:t>
            </a:r>
            <a:r>
              <a:rPr lang="zh-CN" altLang="en-US" sz="1600" dirty="0" smtClean="0">
                <a:solidFill>
                  <a:schemeClr val="tx1"/>
                </a:solidFill>
              </a:rPr>
              <a:t>等</a:t>
            </a:r>
            <a:r>
              <a:rPr lang="zh-CN" altLang="en-US" sz="1600" dirty="0">
                <a:solidFill>
                  <a:schemeClr val="tx1"/>
                </a:solidFill>
              </a:rPr>
              <a:t>多种策略</a:t>
            </a:r>
            <a:r>
              <a:rPr lang="zh-CN" altLang="en-US" sz="1600" dirty="0" smtClean="0">
                <a:solidFill>
                  <a:schemeClr val="tx1"/>
                </a:solidFill>
              </a:rPr>
              <a:t>对分割的区域进行</a:t>
            </a:r>
            <a:r>
              <a:rPr lang="zh-CN" altLang="en-US" sz="1600" b="1" dirty="0">
                <a:solidFill>
                  <a:schemeClr val="tx1"/>
                </a:solidFill>
              </a:rPr>
              <a:t>合并</a:t>
            </a:r>
            <a:r>
              <a:rPr lang="zh-CN" altLang="en-US" sz="1600" dirty="0" smtClean="0">
                <a:solidFill>
                  <a:schemeClr val="tx1"/>
                </a:solidFill>
              </a:rPr>
              <a:t>。</a:t>
            </a:r>
            <a:endParaRPr lang="en-US" altLang="zh-CN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10000"/>
              </a:lnSpc>
            </a:pPr>
            <a:r>
              <a:rPr lang="zh-CN" altLang="en-US" sz="1600" b="1" dirty="0" smtClean="0"/>
              <a:t>速度</a:t>
            </a:r>
            <a:r>
              <a:rPr lang="zh-CN" altLang="en-US" sz="1600" b="1" dirty="0"/>
              <a:t>快（Fast to Compute）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010" y="6557895"/>
            <a:ext cx="90749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J.R.R</a:t>
            </a:r>
            <a:r>
              <a:rPr lang="en-US" altLang="zh-CN" sz="1200" dirty="0"/>
              <a:t>. </a:t>
            </a:r>
            <a:r>
              <a:rPr lang="en-US" altLang="zh-CN" sz="1200" dirty="0" err="1" smtClean="0"/>
              <a:t>Uijlings</a:t>
            </a:r>
            <a:r>
              <a:rPr lang="en-US" altLang="zh-CN" sz="1200" dirty="0" smtClean="0"/>
              <a:t>, </a:t>
            </a:r>
            <a:r>
              <a:rPr lang="en-US" altLang="zh-CN" sz="1200" dirty="0"/>
              <a:t>K.E.A. van de </a:t>
            </a:r>
            <a:r>
              <a:rPr lang="en-US" altLang="zh-CN" sz="1200" dirty="0" smtClean="0"/>
              <a:t>Sande, </a:t>
            </a:r>
            <a:r>
              <a:rPr lang="en-US" altLang="zh-CN" sz="1200" dirty="0"/>
              <a:t>T. </a:t>
            </a:r>
            <a:r>
              <a:rPr lang="en-US" altLang="zh-CN" sz="1200" dirty="0" err="1" smtClean="0"/>
              <a:t>Gevers</a:t>
            </a:r>
            <a:r>
              <a:rPr lang="en-US" altLang="zh-CN" sz="1200" dirty="0" smtClean="0"/>
              <a:t>, </a:t>
            </a:r>
            <a:r>
              <a:rPr lang="en-US" altLang="zh-CN" sz="1200" dirty="0"/>
              <a:t>and A.W.M. </a:t>
            </a:r>
            <a:r>
              <a:rPr lang="en-US" altLang="zh-CN" sz="1200" dirty="0" err="1" smtClean="0"/>
              <a:t>Smeulders</a:t>
            </a:r>
            <a:r>
              <a:rPr lang="en-US" altLang="zh-CN" sz="1200" dirty="0" smtClean="0"/>
              <a:t>.</a:t>
            </a:r>
            <a:r>
              <a:rPr lang="en-US" altLang="zh-CN" sz="1200" dirty="0"/>
              <a:t> Selective Search for Object </a:t>
            </a:r>
            <a:r>
              <a:rPr lang="en-US" altLang="zh-CN" sz="1200" dirty="0" smtClean="0"/>
              <a:t>Recognition.</a:t>
            </a:r>
            <a:r>
              <a:rPr lang="en-US" altLang="zh-CN" sz="1200" dirty="0"/>
              <a:t> Technical Report 2012,</a:t>
            </a:r>
            <a:endParaRPr lang="zh-CN" altLang="en-US" sz="12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508" y="3856006"/>
            <a:ext cx="6703459" cy="24797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ym typeface="+mn-ea"/>
              </a:rPr>
              <a:t>CNN</a:t>
            </a:r>
            <a:r>
              <a:rPr lang="zh-CN" altLang="en-US" dirty="0">
                <a:sym typeface="+mn-ea"/>
              </a:rPr>
              <a:t>方法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solidFill>
                  <a:schemeClr val="tx1"/>
                </a:solidFill>
              </a:rPr>
              <a:t>R-CNN</a:t>
            </a:r>
            <a:r>
              <a:rPr lang="zh-CN" altLang="en-US" dirty="0" smtClean="0">
                <a:solidFill>
                  <a:schemeClr val="tx1"/>
                </a:solidFill>
              </a:rPr>
              <a:t>缺点：因分类</a:t>
            </a:r>
            <a:r>
              <a:rPr lang="zh-CN" altLang="en-US" dirty="0">
                <a:solidFill>
                  <a:schemeClr val="tx1"/>
                </a:solidFill>
              </a:rPr>
              <a:t>+窗口</a:t>
            </a:r>
            <a:r>
              <a:rPr lang="zh-CN" altLang="en-US" dirty="0" smtClean="0">
                <a:solidFill>
                  <a:schemeClr val="tx1"/>
                </a:solidFill>
              </a:rPr>
              <a:t>回归是在不同的框架</a:t>
            </a:r>
            <a:r>
              <a:rPr lang="zh-CN" altLang="en-US" dirty="0">
                <a:solidFill>
                  <a:schemeClr val="tx1"/>
                </a:solidFill>
              </a:rPr>
              <a:t>中</a:t>
            </a:r>
            <a:r>
              <a:rPr lang="zh-CN" altLang="en-US" dirty="0" smtClean="0">
                <a:solidFill>
                  <a:schemeClr val="tx1"/>
                </a:solidFill>
              </a:rPr>
              <a:t>训练</a:t>
            </a:r>
            <a:r>
              <a:rPr lang="en-US" altLang="zh-CN" dirty="0" smtClean="0">
                <a:solidFill>
                  <a:schemeClr val="tx1"/>
                </a:solidFill>
              </a:rPr>
              <a:t>, </a:t>
            </a:r>
            <a:r>
              <a:rPr lang="zh-CN" altLang="en-US" dirty="0" smtClean="0">
                <a:solidFill>
                  <a:schemeClr val="tx1"/>
                </a:solidFill>
              </a:rPr>
              <a:t>需要</a:t>
            </a:r>
            <a:r>
              <a:rPr lang="zh-CN" altLang="en-US" dirty="0">
                <a:solidFill>
                  <a:schemeClr val="tx1"/>
                </a:solidFill>
              </a:rPr>
              <a:t>保留大量的中间特征，5K图像数百G特征文件</a:t>
            </a:r>
          </a:p>
          <a:p>
            <a:pPr marL="0" indent="0">
              <a:buNone/>
            </a:pPr>
            <a:endParaRPr lang="en-US" altLang="zh-CN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dirty="0" smtClean="0">
                <a:solidFill>
                  <a:schemeClr val="tx1"/>
                </a:solidFill>
              </a:rPr>
              <a:t>为了对</a:t>
            </a:r>
            <a:r>
              <a:rPr lang="en-US" altLang="zh-CN" dirty="0" smtClean="0">
                <a:solidFill>
                  <a:schemeClr val="tx1"/>
                </a:solidFill>
              </a:rPr>
              <a:t>R-CNN</a:t>
            </a:r>
            <a:r>
              <a:rPr lang="zh-CN" altLang="en-US" dirty="0" smtClean="0">
                <a:solidFill>
                  <a:schemeClr val="tx1"/>
                </a:solidFill>
              </a:rPr>
              <a:t>进行加速，</a:t>
            </a:r>
            <a:r>
              <a:rPr lang="en-US" altLang="zh-CN" dirty="0" smtClean="0">
                <a:solidFill>
                  <a:schemeClr val="tx1"/>
                </a:solidFill>
              </a:rPr>
              <a:t> Ross </a:t>
            </a:r>
            <a:r>
              <a:rPr lang="en-US" altLang="zh-CN" dirty="0" err="1" smtClean="0">
                <a:solidFill>
                  <a:schemeClr val="tx1"/>
                </a:solidFill>
              </a:rPr>
              <a:t>Girshick</a:t>
            </a:r>
            <a:r>
              <a:rPr lang="zh-CN" altLang="en-US" dirty="0" smtClean="0">
                <a:solidFill>
                  <a:schemeClr val="tx1"/>
                </a:solidFill>
              </a:rPr>
              <a:t>等人提出</a:t>
            </a:r>
            <a:r>
              <a:rPr lang="en-US" altLang="zh-CN" dirty="0" smtClean="0">
                <a:solidFill>
                  <a:schemeClr val="tx1"/>
                </a:solidFill>
              </a:rPr>
              <a:t>Fast R-CNN </a:t>
            </a:r>
            <a:r>
              <a:rPr lang="zh-CN" altLang="en-US" dirty="0" smtClean="0">
                <a:solidFill>
                  <a:schemeClr val="tx1"/>
                </a:solidFill>
              </a:rPr>
              <a:t>，将</a:t>
            </a:r>
            <a:r>
              <a:rPr lang="zh-CN" altLang="en-US" dirty="0">
                <a:solidFill>
                  <a:schemeClr val="tx1"/>
                </a:solidFill>
              </a:rPr>
              <a:t>分类+窗口回归在统一框架中训练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4702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CNN</a:t>
            </a:r>
            <a:r>
              <a:rPr lang="zh-CN" altLang="en-US" dirty="0" smtClean="0"/>
              <a:t>方法</a:t>
            </a:r>
            <a:endParaRPr lang="en-US" altLang="zh-CN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3890" y="1302589"/>
            <a:ext cx="7886700" cy="463307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zh-CN" sz="2400" dirty="0"/>
              <a:t>Fast R-CNN</a:t>
            </a:r>
          </a:p>
          <a:p>
            <a:pPr>
              <a:lnSpc>
                <a:spcPct val="100000"/>
              </a:lnSpc>
            </a:pPr>
            <a:r>
              <a:rPr lang="zh-CN" altLang="en-US" sz="2400" dirty="0" smtClean="0">
                <a:solidFill>
                  <a:schemeClr val="tx1"/>
                </a:solidFill>
              </a:rPr>
              <a:t>利用</a:t>
            </a:r>
            <a:r>
              <a:rPr lang="zh-CN" altLang="en-US" sz="2400" b="1" dirty="0">
                <a:solidFill>
                  <a:schemeClr val="tx1"/>
                </a:solidFill>
              </a:rPr>
              <a:t>Spatial Pyramid Pooling （SPP）</a:t>
            </a:r>
            <a:r>
              <a:rPr lang="zh-CN" altLang="en-US" sz="2400" dirty="0">
                <a:solidFill>
                  <a:schemeClr val="tx1"/>
                </a:solidFill>
              </a:rPr>
              <a:t>进行加速，整张图像只需要通过</a:t>
            </a:r>
            <a:r>
              <a:rPr lang="zh-CN" altLang="en-US" sz="2400" b="1" dirty="0">
                <a:solidFill>
                  <a:schemeClr val="tx1"/>
                </a:solidFill>
              </a:rPr>
              <a:t>卷积网络一次</a:t>
            </a:r>
          </a:p>
          <a:p>
            <a:pPr>
              <a:lnSpc>
                <a:spcPct val="100000"/>
              </a:lnSpc>
            </a:pPr>
            <a:r>
              <a:rPr lang="zh-CN" altLang="en-US" sz="2400" b="1" dirty="0">
                <a:solidFill>
                  <a:schemeClr val="tx1"/>
                </a:solidFill>
              </a:rPr>
              <a:t>分类+窗口回归</a:t>
            </a:r>
            <a:r>
              <a:rPr lang="zh-CN" altLang="en-US" sz="2400" dirty="0">
                <a:solidFill>
                  <a:schemeClr val="tx1"/>
                </a:solidFill>
              </a:rPr>
              <a:t>在统一框架中训练，</a:t>
            </a:r>
            <a:r>
              <a:rPr lang="zh-CN" altLang="en-US" sz="2400" b="1" dirty="0">
                <a:solidFill>
                  <a:schemeClr val="tx1"/>
                </a:solidFill>
              </a:rPr>
              <a:t>不需要保留中间</a:t>
            </a:r>
            <a:r>
              <a:rPr lang="zh-CN" altLang="en-US" sz="2400" dirty="0">
                <a:solidFill>
                  <a:schemeClr val="tx1"/>
                </a:solidFill>
              </a:rPr>
              <a:t>结果</a:t>
            </a:r>
          </a:p>
          <a:p>
            <a:pPr>
              <a:lnSpc>
                <a:spcPct val="100000"/>
              </a:lnSpc>
            </a:pPr>
            <a:r>
              <a:rPr lang="zh-CN" altLang="en-US" sz="2400" dirty="0"/>
              <a:t>速度从</a:t>
            </a:r>
            <a:r>
              <a:rPr lang="zh-CN" altLang="en-US" sz="2400" dirty="0" smtClean="0"/>
              <a:t>R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CNN</a:t>
            </a:r>
            <a:r>
              <a:rPr lang="zh-CN" altLang="en-US" sz="2400" dirty="0"/>
              <a:t>的46s</a:t>
            </a:r>
            <a:r>
              <a:rPr lang="zh-CN" altLang="en-US" sz="2400" b="1" dirty="0">
                <a:solidFill>
                  <a:schemeClr val="tx1"/>
                </a:solidFill>
              </a:rPr>
              <a:t>加速</a:t>
            </a:r>
            <a:r>
              <a:rPr lang="zh-CN" altLang="en-US" sz="2400" dirty="0"/>
              <a:t>到2~3s（主要时间花在region proposal)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218" y="4039758"/>
            <a:ext cx="5791200" cy="24288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479097" y="6468633"/>
            <a:ext cx="41858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Fig from </a:t>
            </a:r>
            <a:r>
              <a:rPr lang="en-US" altLang="zh-CN" sz="1600" dirty="0" err="1"/>
              <a:t>Girshick</a:t>
            </a:r>
            <a:r>
              <a:rPr lang="en-US" altLang="zh-CN" sz="1600" dirty="0"/>
              <a:t> R. Fast R-CNN[C]. ICCV, 2015</a:t>
            </a:r>
            <a:endParaRPr lang="zh-CN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CNN</a:t>
            </a:r>
            <a:r>
              <a:rPr lang="zh-CN" altLang="en-US" dirty="0"/>
              <a:t>方法</a:t>
            </a:r>
            <a:endParaRPr lang="en-US" altLang="zh-CN"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2930" y="1302589"/>
            <a:ext cx="7886700" cy="4467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dirty="0" smtClean="0">
                <a:solidFill>
                  <a:schemeClr val="tx1"/>
                </a:solidFill>
                <a:sym typeface="+mn-ea"/>
              </a:rPr>
              <a:t>尺度变化问题：</a:t>
            </a:r>
            <a:r>
              <a:rPr lang="en-US" altLang="zh-CN" sz="2400" dirty="0">
                <a:solidFill>
                  <a:schemeClr val="tx1"/>
                </a:solidFill>
                <a:sym typeface="+mn-ea"/>
              </a:rPr>
              <a:t>SPP-Net</a:t>
            </a:r>
            <a:endParaRPr lang="en-US" altLang="zh-CN" sz="2400" dirty="0" smtClean="0">
              <a:solidFill>
                <a:schemeClr val="tx1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sz="1800" dirty="0" smtClean="0">
                <a:solidFill>
                  <a:schemeClr val="tx1"/>
                </a:solidFill>
              </a:rPr>
              <a:t>CNN</a:t>
            </a:r>
            <a:r>
              <a:rPr lang="zh-CN" altLang="en-US" sz="1800" dirty="0">
                <a:solidFill>
                  <a:schemeClr val="tx1"/>
                </a:solidFill>
              </a:rPr>
              <a:t>经典结构要求</a:t>
            </a:r>
            <a:r>
              <a:rPr lang="zh-CN" altLang="en-US" sz="1800" b="1" dirty="0">
                <a:solidFill>
                  <a:schemeClr val="tx1"/>
                </a:solidFill>
              </a:rPr>
              <a:t>固定尺寸</a:t>
            </a:r>
            <a:r>
              <a:rPr lang="zh-CN" altLang="en-US" sz="1800" dirty="0">
                <a:solidFill>
                  <a:schemeClr val="tx1"/>
                </a:solidFill>
              </a:rPr>
              <a:t>的输入图像</a:t>
            </a:r>
            <a:r>
              <a:rPr lang="zh-CN" altLang="en-US" sz="1800" dirty="0" smtClean="0">
                <a:solidFill>
                  <a:schemeClr val="tx1"/>
                </a:solidFill>
              </a:rPr>
              <a:t>，尺度变化处理能力差</a:t>
            </a:r>
            <a:endParaRPr lang="en-US" altLang="zh-CN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1800" dirty="0" smtClean="0">
                <a:solidFill>
                  <a:schemeClr val="tx1"/>
                </a:solidFill>
              </a:rPr>
              <a:t>利用</a:t>
            </a:r>
            <a:r>
              <a:rPr lang="zh-CN" altLang="en-US" sz="1800" b="1" dirty="0">
                <a:solidFill>
                  <a:schemeClr val="tx1"/>
                </a:solidFill>
              </a:rPr>
              <a:t>Spatial Pyramid Pooling （SPP）</a:t>
            </a:r>
            <a:r>
              <a:rPr lang="zh-CN" altLang="en-US" sz="1800" dirty="0">
                <a:solidFill>
                  <a:schemeClr val="tx1"/>
                </a:solidFill>
              </a:rPr>
              <a:t>，</a:t>
            </a:r>
            <a:r>
              <a:rPr lang="zh-CN" altLang="en-US" sz="1800" b="1" dirty="0">
                <a:solidFill>
                  <a:schemeClr val="tx1"/>
                </a:solidFill>
              </a:rPr>
              <a:t>任意尺寸</a:t>
            </a:r>
            <a:r>
              <a:rPr lang="zh-CN" altLang="en-US" sz="1800" dirty="0">
                <a:solidFill>
                  <a:schemeClr val="tx1"/>
                </a:solidFill>
              </a:rPr>
              <a:t>的响应图可以得到等长的</a:t>
            </a:r>
            <a:r>
              <a:rPr lang="zh-CN" altLang="en-US" sz="1800" dirty="0" smtClean="0">
                <a:solidFill>
                  <a:schemeClr val="tx1"/>
                </a:solidFill>
              </a:rPr>
              <a:t>特征</a:t>
            </a:r>
            <a:endParaRPr lang="en-US" altLang="zh-CN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1800" b="1" dirty="0" smtClean="0">
                <a:solidFill>
                  <a:schemeClr val="tx1"/>
                </a:solidFill>
              </a:rPr>
              <a:t>多层次</a:t>
            </a:r>
            <a:r>
              <a:rPr lang="zh-CN" altLang="en-US" sz="1800" b="1" dirty="0">
                <a:solidFill>
                  <a:schemeClr val="tx1"/>
                </a:solidFill>
              </a:rPr>
              <a:t>Pooling</a:t>
            </a:r>
            <a:r>
              <a:rPr lang="zh-CN" altLang="en-US" sz="1800" dirty="0">
                <a:solidFill>
                  <a:schemeClr val="tx1"/>
                </a:solidFill>
              </a:rPr>
              <a:t>: </a:t>
            </a:r>
            <a:r>
              <a:rPr lang="zh-CN" altLang="en-US" sz="1800" dirty="0" smtClean="0">
                <a:solidFill>
                  <a:schemeClr val="tx1"/>
                </a:solidFill>
              </a:rPr>
              <a:t>提升对尺度变化稳定性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0268" y="6273225"/>
            <a:ext cx="803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Fig from </a:t>
            </a:r>
            <a:r>
              <a:rPr lang="en-US" altLang="zh-CN" sz="1600" dirty="0"/>
              <a:t>He K, Zhang X, Ren S, et al. Spatial pyramid pooling in deep convolutional networks for visual recognition[C], ECCV, 2014</a:t>
            </a:r>
            <a:endParaRPr lang="zh-CN" altLang="en-US" sz="16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251" y="3372424"/>
            <a:ext cx="4351204" cy="290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73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CNN</a:t>
            </a:r>
            <a:r>
              <a:rPr lang="zh-CN" altLang="en-US" dirty="0" smtClean="0"/>
              <a:t>方法</a:t>
            </a:r>
            <a:endParaRPr lang="en-US" altLang="zh-CN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3890" y="1268083"/>
            <a:ext cx="7886700" cy="466758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 dirty="0">
                <a:solidFill>
                  <a:srgbClr val="FF0000"/>
                </a:solidFill>
              </a:rPr>
              <a:t>Faster R-CNN = RPN + Fast R-CNN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chemeClr val="tx1"/>
                </a:solidFill>
              </a:rPr>
              <a:t>用</a:t>
            </a:r>
            <a:r>
              <a:rPr lang="zh-CN" altLang="en-US" sz="2400" b="1" dirty="0">
                <a:solidFill>
                  <a:schemeClr val="tx1"/>
                </a:solidFill>
              </a:rPr>
              <a:t>RPN网络</a:t>
            </a:r>
            <a:r>
              <a:rPr lang="zh-CN" altLang="en-US" sz="2400" dirty="0">
                <a:solidFill>
                  <a:schemeClr val="tx1"/>
                </a:solidFill>
              </a:rPr>
              <a:t>代替Edge box等Region Proposal 方法，</a:t>
            </a:r>
            <a:r>
              <a:rPr lang="zh-CN" altLang="en-US" sz="2400" b="1" dirty="0">
                <a:solidFill>
                  <a:schemeClr val="tx1"/>
                </a:solidFill>
              </a:rPr>
              <a:t>共享</a:t>
            </a:r>
            <a:r>
              <a:rPr lang="zh-CN" altLang="en-US" sz="2400" dirty="0">
                <a:solidFill>
                  <a:schemeClr val="tx1"/>
                </a:solidFill>
              </a:rPr>
              <a:t>了RPN和Fast R-CNN卷积层</a:t>
            </a:r>
            <a:r>
              <a:rPr lang="zh-CN" altLang="en-US" sz="2400" b="1" dirty="0">
                <a:solidFill>
                  <a:schemeClr val="tx1"/>
                </a:solidFill>
              </a:rPr>
              <a:t>参数</a:t>
            </a:r>
            <a:r>
              <a:rPr lang="zh-CN" altLang="en-US" sz="2400" dirty="0">
                <a:solidFill>
                  <a:schemeClr val="tx1"/>
                </a:solidFill>
              </a:rPr>
              <a:t>，支持端到端训练</a:t>
            </a:r>
          </a:p>
          <a:p>
            <a:pPr>
              <a:lnSpc>
                <a:spcPct val="100000"/>
              </a:lnSpc>
            </a:pPr>
            <a:r>
              <a:rPr lang="zh-CN" altLang="en-US" sz="2400" b="1" dirty="0">
                <a:solidFill>
                  <a:schemeClr val="tx1"/>
                </a:solidFill>
              </a:rPr>
              <a:t>速度显著提高</a:t>
            </a:r>
            <a:r>
              <a:rPr lang="zh-CN" altLang="en-US" sz="2400" dirty="0">
                <a:solidFill>
                  <a:schemeClr val="tx1"/>
                </a:solidFill>
              </a:rPr>
              <a:t>，</a:t>
            </a:r>
            <a:r>
              <a:rPr lang="zh-CN" altLang="en-US" sz="2400" dirty="0"/>
              <a:t>GPU 200ms /张图像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059" y="3660445"/>
            <a:ext cx="3857625" cy="25146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8788" y="3148878"/>
            <a:ext cx="2786562" cy="312571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60268" y="6273225"/>
            <a:ext cx="803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Fig from </a:t>
            </a:r>
            <a:r>
              <a:rPr lang="en-US" altLang="zh-CN" sz="1600" dirty="0"/>
              <a:t>Ren S, He K, </a:t>
            </a:r>
            <a:r>
              <a:rPr lang="en-US" altLang="zh-CN" sz="1600" dirty="0" err="1"/>
              <a:t>Girshick</a:t>
            </a:r>
            <a:r>
              <a:rPr lang="en-US" altLang="zh-CN" sz="1600" dirty="0"/>
              <a:t> R, et al. Faster r-</a:t>
            </a:r>
            <a:r>
              <a:rPr lang="en-US" altLang="zh-CN" sz="1600" dirty="0" err="1"/>
              <a:t>cnn</a:t>
            </a:r>
            <a:r>
              <a:rPr lang="en-US" altLang="zh-CN" sz="1600" dirty="0"/>
              <a:t>: Towards real-time object detection with region proposal networks[C]. NIPS, 2015</a:t>
            </a:r>
            <a:endParaRPr lang="zh-CN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CNN</a:t>
            </a:r>
            <a:r>
              <a:rPr lang="zh-CN" altLang="en-US" dirty="0" smtClean="0"/>
              <a:t>方法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7970" y="1271332"/>
            <a:ext cx="8358996" cy="4180562"/>
          </a:xfrm>
        </p:spPr>
        <p:txBody>
          <a:bodyPr>
            <a:normAutofit/>
          </a:bodyPr>
          <a:lstStyle/>
          <a:p>
            <a:r>
              <a:rPr lang="it-IT" altLang="zh-CN" sz="2400" dirty="0" smtClean="0">
                <a:solidFill>
                  <a:srgbClr val="FF0000"/>
                </a:solidFill>
              </a:rPr>
              <a:t>CMS-RCNN</a:t>
            </a:r>
            <a:r>
              <a:rPr lang="it-IT" altLang="zh-CN" sz="2400" dirty="0"/>
              <a:t>: Contextual </a:t>
            </a:r>
            <a:r>
              <a:rPr lang="it-IT" altLang="zh-CN" sz="2400" dirty="0" smtClean="0"/>
              <a:t>Multi-Scale Region-based CNN</a:t>
            </a:r>
          </a:p>
          <a:p>
            <a:r>
              <a:rPr lang="it-IT" altLang="zh-CN" sz="2400" dirty="0" smtClean="0"/>
              <a:t>1</a:t>
            </a:r>
            <a:r>
              <a:rPr lang="en-US" altLang="zh-CN" sz="2400" dirty="0" smtClean="0"/>
              <a:t>.</a:t>
            </a:r>
            <a:r>
              <a:rPr lang="zh-CN" altLang="en-US" sz="2400" dirty="0" smtClean="0"/>
              <a:t>解决小脸</a:t>
            </a:r>
            <a:endParaRPr lang="en-US" altLang="zh-CN" sz="2400" dirty="0" smtClean="0"/>
          </a:p>
          <a:p>
            <a:r>
              <a:rPr lang="en-US" altLang="zh-CN" sz="2400" dirty="0" smtClean="0"/>
              <a:t>2.</a:t>
            </a:r>
            <a:r>
              <a:rPr lang="zh-CN" altLang="en-US" sz="2400" dirty="0" smtClean="0"/>
              <a:t>引入上下文信息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（身体信息</a:t>
            </a:r>
            <a:r>
              <a:rPr lang="en-US" altLang="zh-CN" sz="2400" dirty="0" smtClean="0"/>
              <a:t> </a:t>
            </a:r>
            <a:r>
              <a:rPr lang="zh-CN" altLang="en-US" sz="2400" dirty="0"/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07" y="1729289"/>
            <a:ext cx="4782199" cy="468765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52681" y="6416947"/>
            <a:ext cx="8684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/>
              <a:t>Y. </a:t>
            </a:r>
            <a:r>
              <a:rPr lang="en-US" altLang="zh-CN" sz="1400" dirty="0" err="1"/>
              <a:t>Zheng</a:t>
            </a:r>
            <a:r>
              <a:rPr lang="en-US" altLang="zh-CN" sz="1400" dirty="0"/>
              <a:t>, C. Zhu, K. </a:t>
            </a:r>
            <a:r>
              <a:rPr lang="en-US" altLang="zh-CN" sz="1400" dirty="0" err="1"/>
              <a:t>Luu</a:t>
            </a:r>
            <a:r>
              <a:rPr lang="en-US" altLang="zh-CN" sz="1400" dirty="0"/>
              <a:t> and M. </a:t>
            </a:r>
            <a:r>
              <a:rPr lang="en-US" altLang="zh-CN" sz="1400" dirty="0" err="1"/>
              <a:t>Savvides</a:t>
            </a:r>
            <a:r>
              <a:rPr lang="en-US" altLang="zh-CN" sz="1400" dirty="0"/>
              <a:t>, "CMS-RCNN: Contextual Multi-Scale Region-based CNN for Unconstrained Face Detection</a:t>
            </a:r>
            <a:r>
              <a:rPr lang="en-US" altLang="zh-CN" sz="1400" dirty="0" smtClean="0"/>
              <a:t>,“ arXiv:1606.05413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20528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CNN</a:t>
            </a:r>
            <a:r>
              <a:rPr lang="zh-CN" altLang="en-US" dirty="0" smtClean="0"/>
              <a:t>方法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2934" y="1166557"/>
            <a:ext cx="8159116" cy="459776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zh-CN" b="1" dirty="0">
                <a:solidFill>
                  <a:srgbClr val="FF0000"/>
                </a:solidFill>
              </a:rPr>
              <a:t>Finding Tiny </a:t>
            </a:r>
            <a:r>
              <a:rPr lang="en-US" altLang="zh-CN" b="1" dirty="0" smtClean="0">
                <a:solidFill>
                  <a:srgbClr val="FF0000"/>
                </a:solidFill>
              </a:rPr>
              <a:t>Faces</a:t>
            </a:r>
            <a:endParaRPr lang="zh-CN" altLang="en-US" b="1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 dirty="0" smtClean="0">
                <a:solidFill>
                  <a:schemeClr val="tx1"/>
                </a:solidFill>
              </a:rPr>
              <a:t>使用人脸周围的相关信息，而非仅仅用人脸区域。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1" y="2905610"/>
            <a:ext cx="7535229" cy="33489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2934" y="6450568"/>
            <a:ext cx="65246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/>
              <a:t>Peiyun Hu and Deva Ramanan</a:t>
            </a:r>
            <a:r>
              <a:rPr lang="en-US" altLang="zh-CN" dirty="0"/>
              <a:t>, Finding Tiny </a:t>
            </a:r>
            <a:r>
              <a:rPr lang="en-US" altLang="zh-CN" dirty="0" smtClean="0"/>
              <a:t>Faces</a:t>
            </a:r>
            <a:r>
              <a:rPr lang="en-US" altLang="zh-CN" dirty="0"/>
              <a:t>, </a:t>
            </a:r>
            <a:r>
              <a:rPr lang="en-US" altLang="zh-CN" dirty="0" smtClean="0"/>
              <a:t>arXiv:1612.04402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0852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ym typeface="+mn-ea"/>
              </a:rPr>
              <a:t>CNN</a:t>
            </a:r>
            <a:r>
              <a:rPr lang="zh-CN" altLang="en-US" dirty="0" smtClean="0">
                <a:sym typeface="+mn-ea"/>
              </a:rPr>
              <a:t>方法小结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dirty="0" smtClean="0"/>
              <a:t>准确率高：</a:t>
            </a:r>
            <a:r>
              <a:rPr lang="en-US" altLang="zh-CN" dirty="0" smtClean="0"/>
              <a:t>90%</a:t>
            </a:r>
            <a:r>
              <a:rPr lang="zh-CN" altLang="en-US" dirty="0" smtClean="0"/>
              <a:t>以上</a:t>
            </a:r>
            <a:r>
              <a:rPr lang="en-US" altLang="zh-CN" dirty="0" smtClean="0"/>
              <a:t>(FDDB</a:t>
            </a:r>
            <a:r>
              <a:rPr lang="zh-CN" altLang="en-US" dirty="0" smtClean="0"/>
              <a:t>，传统方法</a:t>
            </a:r>
            <a:r>
              <a:rPr lang="en-US" altLang="zh-CN" dirty="0" smtClean="0"/>
              <a:t>&lt;85%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dirty="0" smtClean="0"/>
              <a:t>多目标检测；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但计算量较大、速度较慢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7790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简介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dirty="0" err="1" smtClean="0">
                <a:solidFill>
                  <a:schemeClr val="tx1"/>
                </a:solidFill>
              </a:rPr>
              <a:t>AdaBoost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/>
                </a:solidFill>
              </a:rPr>
              <a:t>深度学习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b="1" u="sng" dirty="0" smtClean="0">
                <a:solidFill>
                  <a:schemeClr val="tx1"/>
                </a:solidFill>
              </a:rPr>
              <a:t>代码层面优化</a:t>
            </a:r>
            <a:endParaRPr lang="en-US" altLang="zh-CN" b="1" u="sng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其他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zh-CN" altLang="en-US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4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代码优化</a:t>
            </a:r>
            <a:r>
              <a:rPr lang="zh-CN" altLang="en-US" b="1" dirty="0" smtClean="0"/>
              <a:t>：</a:t>
            </a:r>
            <a:r>
              <a:rPr lang="en-US" altLang="zh-CN" b="1" dirty="0" smtClean="0"/>
              <a:t>SIMD</a:t>
            </a:r>
            <a:r>
              <a:rPr lang="zh-CN" altLang="en-US" b="1" dirty="0"/>
              <a:t>指令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SIMD</a:t>
            </a:r>
            <a:r>
              <a:rPr lang="zh-CN" altLang="en-US" dirty="0" smtClean="0"/>
              <a:t>：</a:t>
            </a:r>
            <a:r>
              <a:rPr lang="en-US" altLang="zh-CN" dirty="0" smtClean="0"/>
              <a:t>Single </a:t>
            </a:r>
            <a:r>
              <a:rPr lang="en-US" altLang="zh-CN" dirty="0"/>
              <a:t>Instruction Multiple </a:t>
            </a:r>
            <a:r>
              <a:rPr lang="en-US" altLang="zh-CN" dirty="0" smtClean="0"/>
              <a:t>Data</a:t>
            </a:r>
          </a:p>
          <a:p>
            <a:pPr lvl="1"/>
            <a:r>
              <a:rPr lang="en-US" altLang="zh-CN" dirty="0" smtClean="0"/>
              <a:t>X86</a:t>
            </a:r>
            <a:r>
              <a:rPr lang="zh-CN" altLang="en-US" dirty="0" smtClean="0"/>
              <a:t>：</a:t>
            </a:r>
            <a:r>
              <a:rPr lang="en-US" altLang="zh-CN" dirty="0" smtClean="0"/>
              <a:t>SSE</a:t>
            </a:r>
          </a:p>
          <a:p>
            <a:pPr lvl="1"/>
            <a:r>
              <a:rPr lang="en-US" altLang="zh-CN" dirty="0"/>
              <a:t>ARM</a:t>
            </a:r>
            <a:r>
              <a:rPr lang="en-US" altLang="zh-CN" dirty="0" smtClean="0"/>
              <a:t>: NEON</a:t>
            </a:r>
          </a:p>
          <a:p>
            <a:r>
              <a:rPr lang="zh-CN" altLang="en-US" dirty="0" smtClean="0"/>
              <a:t>积分图</a:t>
            </a:r>
            <a:endParaRPr lang="zh-CN" altLang="en-US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219700" y="3036277"/>
            <a:ext cx="3429000" cy="327660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endParaRPr lang="zh-CN" altLang="zh-CN" sz="2400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981700" y="3798277"/>
            <a:ext cx="1828800" cy="1219200"/>
          </a:xfrm>
          <a:prstGeom prst="rect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endParaRPr lang="zh-CN" altLang="zh-CN" sz="2400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5600700" y="3493477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818438" y="3493477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600700" y="4865077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878763" y="4788877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7784090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代码优化：多核并行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2959" y="1271331"/>
            <a:ext cx="7543801" cy="5041545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sz="3300" dirty="0" err="1"/>
              <a:t>OpenMP</a:t>
            </a:r>
            <a:r>
              <a:rPr lang="zh-CN" altLang="en-US" sz="3300" dirty="0"/>
              <a:t>或者</a:t>
            </a:r>
            <a:r>
              <a:rPr lang="en-US" altLang="zh-CN" sz="3300" dirty="0"/>
              <a:t>Intel </a:t>
            </a:r>
            <a:r>
              <a:rPr lang="en-US" altLang="zh-CN" sz="3300" dirty="0" smtClean="0"/>
              <a:t>TBB</a:t>
            </a:r>
          </a:p>
          <a:p>
            <a:pPr lvl="1"/>
            <a:r>
              <a:rPr lang="zh-CN" altLang="en-US" sz="2800" dirty="0" smtClean="0"/>
              <a:t>粗粒度、细粒度？</a:t>
            </a:r>
            <a:endParaRPr lang="en-US" altLang="zh-CN" sz="2800" dirty="0" smtClean="0"/>
          </a:p>
          <a:p>
            <a:pPr lvl="1"/>
            <a:r>
              <a:rPr lang="zh-CN" altLang="en-US" sz="2800" dirty="0" smtClean="0"/>
              <a:t>需注意数据冲突</a:t>
            </a:r>
            <a:endParaRPr lang="en-US" altLang="zh-CN" sz="2800" dirty="0" smtClean="0"/>
          </a:p>
          <a:p>
            <a:endParaRPr lang="en-US" altLang="zh-CN" dirty="0"/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#pragma </a:t>
            </a:r>
            <a:r>
              <a:rPr lang="en-US" altLang="zh-CN" sz="2400" b="1" dirty="0" err="1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omp</a:t>
            </a:r>
            <a:r>
              <a:rPr lang="en-US" altLang="zh-CN" sz="24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parallel for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for(</a:t>
            </a:r>
            <a:r>
              <a:rPr lang="en-US" altLang="zh-CN" sz="2400" b="1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x=0; x &lt; width; x++)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for(</a:t>
            </a:r>
            <a:r>
              <a:rPr lang="en-US" altLang="zh-CN" sz="2400" b="1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y=0; y &lt; height; y++)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{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	</a:t>
            </a:r>
            <a:r>
              <a:rPr lang="en-US" altLang="zh-CN" sz="2400" b="1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finalImage</a:t>
            </a: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[x][y] = </a:t>
            </a:r>
            <a:r>
              <a:rPr lang="en-US" altLang="zh-CN" sz="24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foo(</a:t>
            </a:r>
            <a:r>
              <a:rPr lang="en-US" altLang="zh-CN" sz="2400" b="1" dirty="0" err="1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x,y,p</a:t>
            </a:r>
            <a:r>
              <a:rPr lang="en-US" altLang="zh-CN" sz="24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  <a:endParaRPr lang="en-US" altLang="zh-CN" sz="2400" b="1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}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zh-CN" altLang="en-US" sz="2400" b="1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3441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代码优化：消灭重复计算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9808" y="1271332"/>
            <a:ext cx="8924191" cy="4597762"/>
          </a:xfrm>
        </p:spPr>
        <p:txBody>
          <a:bodyPr>
            <a:noAutofit/>
          </a:bodyPr>
          <a:lstStyle/>
          <a:p>
            <a:r>
              <a:rPr lang="zh-CN" altLang="en-US" sz="2400" dirty="0"/>
              <a:t>如代码</a:t>
            </a:r>
          </a:p>
          <a:p>
            <a:r>
              <a:rPr lang="en-US" altLang="zh-CN" sz="2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b1 = pixels[y*step + x] </a:t>
            </a:r>
            <a:r>
              <a:rPr lang="en-US" altLang="zh-CN" sz="2400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– </a:t>
            </a:r>
          </a:p>
          <a:p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zh-CN" sz="2400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pixels[y*step 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 x + 1];</a:t>
            </a:r>
          </a:p>
          <a:p>
            <a:r>
              <a:rPr lang="en-US" altLang="zh-CN" sz="2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b2 = pixels[y*step + x + 2] </a:t>
            </a:r>
            <a:r>
              <a:rPr lang="en-US" altLang="zh-CN" sz="2400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– </a:t>
            </a:r>
          </a:p>
          <a:p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zh-CN" sz="2400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pixels[y*step 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 x + 3</a:t>
            </a:r>
            <a:r>
              <a:rPr lang="en-US" altLang="zh-CN" sz="2400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];</a:t>
            </a:r>
            <a:endParaRPr lang="en-US" altLang="zh-CN" sz="2400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zh-CN" altLang="en-US" sz="2400" dirty="0"/>
              <a:t>可以写为</a:t>
            </a:r>
          </a:p>
          <a:p>
            <a:r>
              <a:rPr lang="en-US" altLang="zh-CN" sz="2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offset = y *step + x;</a:t>
            </a:r>
          </a:p>
          <a:p>
            <a:r>
              <a:rPr lang="en-US" altLang="zh-CN" sz="2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b1 =pixels[offset] - pixels[offset+1];</a:t>
            </a:r>
          </a:p>
          <a:p>
            <a:r>
              <a:rPr lang="en-US" altLang="zh-CN" sz="2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b2 = pixels[offset+2] - pixels[offset+3];</a:t>
            </a:r>
            <a:endParaRPr lang="zh-CN" altLang="en-US" sz="2400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9645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代码优化：展开</a:t>
            </a:r>
            <a:r>
              <a:rPr lang="zh-CN" altLang="en-US" dirty="0" smtClean="0"/>
              <a:t>循环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2959" y="1271332"/>
            <a:ext cx="7543801" cy="5085506"/>
          </a:xfrm>
        </p:spPr>
        <p:txBody>
          <a:bodyPr/>
          <a:lstStyle/>
          <a:p>
            <a:r>
              <a:rPr lang="zh-CN" altLang="en-US" dirty="0" smtClean="0"/>
              <a:t>如果</a:t>
            </a:r>
            <a:r>
              <a:rPr lang="zh-CN" altLang="en-US" dirty="0"/>
              <a:t>循环次数是固定的，可以去掉</a:t>
            </a:r>
            <a:r>
              <a:rPr lang="en-US" altLang="zh-CN" dirty="0"/>
              <a:t>for</a:t>
            </a:r>
            <a:r>
              <a:rPr lang="zh-CN" altLang="en-US" dirty="0"/>
              <a:t>循环，直接展开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for(</a:t>
            </a:r>
            <a:r>
              <a:rPr lang="en-US" altLang="zh-CN" sz="2000" b="1" dirty="0" err="1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zh-CN" sz="20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x=0; x &lt; </a:t>
            </a: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8; </a:t>
            </a:r>
            <a:r>
              <a:rPr lang="en-US" altLang="zh-CN" sz="20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x++)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marL="0" indent="0">
              <a:buNone/>
            </a:pPr>
            <a:r>
              <a:rPr lang="en-US" altLang="zh-CN" sz="2000" b="1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foo(x);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---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foo(0);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foo(1);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...</a:t>
            </a: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foo(7);</a:t>
            </a:r>
          </a:p>
          <a:p>
            <a:pPr marL="0" indent="0">
              <a:buNone/>
            </a:pPr>
            <a:endParaRPr lang="en-US" altLang="zh-CN" b="1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951792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代码优化：定点化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float/double -&gt; </a:t>
            </a:r>
            <a:r>
              <a:rPr lang="en-US" altLang="zh-CN" dirty="0" err="1" smtClean="0"/>
              <a:t>int</a:t>
            </a:r>
            <a:r>
              <a:rPr lang="en-US" altLang="zh-CN" dirty="0" smtClean="0"/>
              <a:t>/short/char</a:t>
            </a:r>
          </a:p>
          <a:p>
            <a:r>
              <a:rPr lang="zh-CN" altLang="en-US" dirty="0" smtClean="0"/>
              <a:t>尽量避免浮点运算</a:t>
            </a:r>
            <a:endParaRPr lang="en-US" altLang="zh-CN" dirty="0" smtClean="0"/>
          </a:p>
          <a:p>
            <a:r>
              <a:rPr lang="zh-CN" altLang="en-US" dirty="0" smtClean="0"/>
              <a:t>尽量避免避免乘法和除法</a:t>
            </a:r>
            <a:endParaRPr lang="en-US" altLang="zh-CN" dirty="0" smtClean="0"/>
          </a:p>
          <a:p>
            <a:r>
              <a:rPr lang="zh-CN" altLang="en-US" dirty="0" smtClean="0"/>
              <a:t>对极低端</a:t>
            </a:r>
            <a:r>
              <a:rPr lang="en-US" altLang="zh-CN" dirty="0" smtClean="0"/>
              <a:t>ARM</a:t>
            </a:r>
            <a:r>
              <a:rPr lang="zh-CN" altLang="en-US" dirty="0" smtClean="0"/>
              <a:t>等嵌入式系统很重要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32951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简介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dirty="0" err="1" smtClean="0">
                <a:solidFill>
                  <a:schemeClr val="tx1"/>
                </a:solidFill>
              </a:rPr>
              <a:t>AdaBoost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/>
                </a:solidFill>
              </a:rPr>
              <a:t>深度学习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solidFill>
                  <a:schemeClr val="tx1"/>
                </a:solidFill>
              </a:rPr>
              <a:t>代码层面优化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b="1" u="sng" dirty="0" smtClean="0">
                <a:solidFill>
                  <a:schemeClr val="tx1"/>
                </a:solidFill>
              </a:rPr>
              <a:t>其他</a:t>
            </a:r>
            <a:endParaRPr lang="en-US" altLang="zh-CN" b="1" u="sng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zh-CN" altLang="en-US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79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样本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正样本：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准确率</a:t>
            </a:r>
            <a:r>
              <a:rPr lang="en-US" altLang="zh-CN" dirty="0" err="1" smtClean="0"/>
              <a:t>vs</a:t>
            </a:r>
            <a:r>
              <a:rPr lang="zh-CN" altLang="en-US" dirty="0" smtClean="0"/>
              <a:t>速度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场景相关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en-US" dirty="0" smtClean="0"/>
              <a:t>负样本：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规模</a:t>
            </a:r>
            <a:endParaRPr lang="zh-CN" altLang="en-US" dirty="0"/>
          </a:p>
        </p:txBody>
      </p:sp>
      <p:pic>
        <p:nvPicPr>
          <p:cNvPr id="4" name="Picture 3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094796" y="301040"/>
            <a:ext cx="4100305" cy="2769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4972" y="4081074"/>
            <a:ext cx="413995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899414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评测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FDDB</a:t>
            </a:r>
            <a:r>
              <a:rPr lang="zh-CN" altLang="en-US" dirty="0" smtClean="0"/>
              <a:t>为例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刷榜排名高能说明什么？</a:t>
            </a:r>
            <a:endParaRPr lang="zh-CN" altLang="en-US" dirty="0"/>
          </a:p>
        </p:txBody>
      </p:sp>
      <p:pic>
        <p:nvPicPr>
          <p:cNvPr id="5122" name="Picture 2" descr="http://vis-www.cs.umass.edu/fddb/discRO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00" y="3038891"/>
            <a:ext cx="4097111" cy="307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43" y="2919046"/>
            <a:ext cx="4160845" cy="31300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矩形 3"/>
          <p:cNvSpPr/>
          <p:nvPr/>
        </p:nvSpPr>
        <p:spPr>
          <a:xfrm>
            <a:off x="725786" y="6488668"/>
            <a:ext cx="34545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http://vis-www.cs.umass.edu/fddb</a:t>
            </a:r>
          </a:p>
        </p:txBody>
      </p:sp>
      <p:sp>
        <p:nvSpPr>
          <p:cNvPr id="6" name="矩形 5"/>
          <p:cNvSpPr/>
          <p:nvPr/>
        </p:nvSpPr>
        <p:spPr>
          <a:xfrm>
            <a:off x="1359318" y="2669559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</a:rPr>
              <a:t>2014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latin typeface="Times New Roman" panose="02020603050405020304" pitchFamily="18" charset="0"/>
              </a:rPr>
              <a:t>12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latin typeface="Times New Roman" panose="02020603050405020304" pitchFamily="18" charset="0"/>
              </a:rPr>
              <a:t>10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日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906846" y="270145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latin typeface="Times New Roman" panose="02020603050405020304" pitchFamily="18" charset="0"/>
              </a:rPr>
              <a:t>2017</a:t>
            </a:r>
            <a:r>
              <a:rPr lang="zh-CN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月</a:t>
            </a:r>
            <a:r>
              <a:rPr lang="en-US" altLang="zh-CN" dirty="0" smtClean="0">
                <a:latin typeface="Times New Roman" panose="02020603050405020304" pitchFamily="18" charset="0"/>
              </a:rPr>
              <a:t>10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日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0995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zh-CN" dirty="0" smtClean="0"/>
              <a:t>Q&amp;A</a:t>
            </a:r>
            <a:endParaRPr lang="zh-CN" altLang="en-US" dirty="0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859038"/>
      </p:ext>
    </p:extLst>
  </p:cSld>
  <p:clrMapOvr>
    <a:masterClrMapping/>
  </p:clrMapOvr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3859</TotalTime>
  <Words>1676</Words>
  <Application>Microsoft Office PowerPoint</Application>
  <PresentationFormat>全屏显示(4:3)</PresentationFormat>
  <Paragraphs>275</Paragraphs>
  <Slides>47</Slides>
  <Notes>6</Notes>
  <HiddenSlides>3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60" baseType="lpstr">
      <vt:lpstr>굴림</vt:lpstr>
      <vt:lpstr>맑은 고딕</vt:lpstr>
      <vt:lpstr>黑体</vt:lpstr>
      <vt:lpstr>楷体</vt:lpstr>
      <vt:lpstr>楷体_GB2312</vt:lpstr>
      <vt:lpstr>宋体</vt:lpstr>
      <vt:lpstr>Arial</vt:lpstr>
      <vt:lpstr>Calibri</vt:lpstr>
      <vt:lpstr>Calibri Light</vt:lpstr>
      <vt:lpstr>Courier New</vt:lpstr>
      <vt:lpstr>Times New Roman</vt:lpstr>
      <vt:lpstr>Wingdings</vt:lpstr>
      <vt:lpstr>回顾</vt:lpstr>
      <vt:lpstr>提升人脸检测 速度与准确率的方法</vt:lpstr>
      <vt:lpstr>大纲</vt:lpstr>
      <vt:lpstr>libfacedetection</vt:lpstr>
      <vt:lpstr>libfacedetection</vt:lpstr>
      <vt:lpstr>概念区分</vt:lpstr>
      <vt:lpstr>应用</vt:lpstr>
      <vt:lpstr>应用</vt:lpstr>
      <vt:lpstr>应用</vt:lpstr>
      <vt:lpstr>大纲</vt:lpstr>
      <vt:lpstr>如何检测</vt:lpstr>
      <vt:lpstr>人脸检测Haar+AdaBoost</vt:lpstr>
      <vt:lpstr>人脸检测Haar+AdaBoost</vt:lpstr>
      <vt:lpstr>人脸检测Haar+AdaBoost</vt:lpstr>
      <vt:lpstr>人脸检测Haar+AdaBoost</vt:lpstr>
      <vt:lpstr>人脸检测Haar+AdaBoost</vt:lpstr>
      <vt:lpstr>人脸检测Haar+AdaBoost</vt:lpstr>
      <vt:lpstr>人脸检测Haar+AdaBoost</vt:lpstr>
      <vt:lpstr>人脸检测Haar+AdaBoost</vt:lpstr>
      <vt:lpstr>人脸与非人脸区别</vt:lpstr>
      <vt:lpstr>SURF特征</vt:lpstr>
      <vt:lpstr>HOG特征</vt:lpstr>
      <vt:lpstr>LBP特征</vt:lpstr>
      <vt:lpstr>Binary Feature</vt:lpstr>
      <vt:lpstr>AdaBoost小结</vt:lpstr>
      <vt:lpstr>大纲</vt:lpstr>
      <vt:lpstr>人脸检测CascadeCNN</vt:lpstr>
      <vt:lpstr>人脸检测CascadeCNN</vt:lpstr>
      <vt:lpstr>CNN方法</vt:lpstr>
      <vt:lpstr>CNN方法</vt:lpstr>
      <vt:lpstr>CNN方法</vt:lpstr>
      <vt:lpstr>CNN方法</vt:lpstr>
      <vt:lpstr>CNN方法</vt:lpstr>
      <vt:lpstr>CNN方法</vt:lpstr>
      <vt:lpstr>CNN方法</vt:lpstr>
      <vt:lpstr>CNN方法</vt:lpstr>
      <vt:lpstr>CNN方法</vt:lpstr>
      <vt:lpstr>CNN方法小结</vt:lpstr>
      <vt:lpstr>大纲</vt:lpstr>
      <vt:lpstr>代码优化：SIMD指令</vt:lpstr>
      <vt:lpstr>代码优化：多核并行</vt:lpstr>
      <vt:lpstr>代码优化：消灭重复计算</vt:lpstr>
      <vt:lpstr>代码优化：展开循环</vt:lpstr>
      <vt:lpstr>代码优化：定点化</vt:lpstr>
      <vt:lpstr>大纲</vt:lpstr>
      <vt:lpstr>样本</vt:lpstr>
      <vt:lpstr>评测</vt:lpstr>
      <vt:lpstr>Q&amp;A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Liao</dc:creator>
  <cp:lastModifiedBy>yushiqi</cp:lastModifiedBy>
  <cp:revision>1419</cp:revision>
  <dcterms:created xsi:type="dcterms:W3CDTF">2016-04-26T15:25:00Z</dcterms:created>
  <dcterms:modified xsi:type="dcterms:W3CDTF">2017-06-18T08:00:16Z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